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626" r:id="rId4"/>
  </p:sldMasterIdLst>
  <p:notesMasterIdLst>
    <p:notesMasterId r:id="rId13"/>
  </p:notesMasterIdLst>
  <p:sldIdLst>
    <p:sldId id="276" r:id="rId5"/>
    <p:sldId id="277" r:id="rId6"/>
    <p:sldId id="278" r:id="rId7"/>
    <p:sldId id="279" r:id="rId8"/>
    <p:sldId id="280" r:id="rId9"/>
    <p:sldId id="281" r:id="rId10"/>
    <p:sldId id="282" r:id="rId11"/>
    <p:sldId id="28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88" autoAdjust="0"/>
    <p:restoredTop sz="80228" autoAdjust="0"/>
  </p:normalViewPr>
  <p:slideViewPr>
    <p:cSldViewPr snapToGrid="0">
      <p:cViewPr varScale="1">
        <p:scale>
          <a:sx n="50" d="100"/>
          <a:sy n="50" d="100"/>
        </p:scale>
        <p:origin x="104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9F5E2A-9013-45A1-96B6-1F81F371CFC6}"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65844C-7BCB-4A80-A40D-1DAEB2C0797F}" type="slidenum">
              <a:rPr lang="en-GB" smtClean="0"/>
              <a:t>‹#›</a:t>
            </a:fld>
            <a:endParaRPr lang="en-GB"/>
          </a:p>
        </p:txBody>
      </p:sp>
    </p:spTree>
    <p:extLst>
      <p:ext uri="{BB962C8B-B14F-4D97-AF65-F5344CB8AC3E}">
        <p14:creationId xmlns:p14="http://schemas.microsoft.com/office/powerpoint/2010/main" val="2006121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1</a:t>
            </a:fld>
            <a:endParaRPr lang="en-GB"/>
          </a:p>
        </p:txBody>
      </p:sp>
    </p:spTree>
    <p:extLst>
      <p:ext uri="{BB962C8B-B14F-4D97-AF65-F5344CB8AC3E}">
        <p14:creationId xmlns:p14="http://schemas.microsoft.com/office/powerpoint/2010/main" val="3488712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2</a:t>
            </a:fld>
            <a:endParaRPr lang="en-GB"/>
          </a:p>
        </p:txBody>
      </p:sp>
    </p:spTree>
    <p:extLst>
      <p:ext uri="{BB962C8B-B14F-4D97-AF65-F5344CB8AC3E}">
        <p14:creationId xmlns:p14="http://schemas.microsoft.com/office/powerpoint/2010/main" val="756399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3</a:t>
            </a:fld>
            <a:endParaRPr lang="en-GB"/>
          </a:p>
        </p:txBody>
      </p:sp>
    </p:spTree>
    <p:extLst>
      <p:ext uri="{BB962C8B-B14F-4D97-AF65-F5344CB8AC3E}">
        <p14:creationId xmlns:p14="http://schemas.microsoft.com/office/powerpoint/2010/main" val="2255280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4</a:t>
            </a:fld>
            <a:endParaRPr lang="en-GB"/>
          </a:p>
        </p:txBody>
      </p:sp>
    </p:spTree>
    <p:extLst>
      <p:ext uri="{BB962C8B-B14F-4D97-AF65-F5344CB8AC3E}">
        <p14:creationId xmlns:p14="http://schemas.microsoft.com/office/powerpoint/2010/main" val="3507292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5</a:t>
            </a:fld>
            <a:endParaRPr lang="en-GB"/>
          </a:p>
        </p:txBody>
      </p:sp>
    </p:spTree>
    <p:extLst>
      <p:ext uri="{BB962C8B-B14F-4D97-AF65-F5344CB8AC3E}">
        <p14:creationId xmlns:p14="http://schemas.microsoft.com/office/powerpoint/2010/main" val="254648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65844C-7BCB-4A80-A40D-1DAEB2C0797F}" type="slidenum">
              <a:rPr lang="en-GB" smtClean="0"/>
              <a:t>8</a:t>
            </a:fld>
            <a:endParaRPr lang="en-GB"/>
          </a:p>
        </p:txBody>
      </p:sp>
    </p:spTree>
    <p:extLst>
      <p:ext uri="{BB962C8B-B14F-4D97-AF65-F5344CB8AC3E}">
        <p14:creationId xmlns:p14="http://schemas.microsoft.com/office/powerpoint/2010/main" val="2500593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206168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741462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2398352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160573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31F244-1738-4E17-B5F1-6AF6B24E689E}" type="datetimeFigureOut">
              <a:rPr lang="en-GB" smtClean="0"/>
              <a:t>19/11/2025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2156655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31F244-1738-4E17-B5F1-6AF6B24E689E}" type="datetimeFigureOut">
              <a:rPr lang="en-GB" smtClean="0"/>
              <a:t>19/11/2025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185010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31F244-1738-4E17-B5F1-6AF6B24E689E}" type="datetimeFigureOut">
              <a:rPr lang="en-GB" smtClean="0"/>
              <a:t>19/11/2025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530346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213641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48908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78458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BACC8EF-FFFC-4A56-A8D0-F1252B8738F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817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4179812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BACC8EF-FFFC-4A56-A8D0-F1252B8738F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37586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E31F244-1738-4E17-B5F1-6AF6B24E689E}" type="datetimeFigureOut">
              <a:rPr lang="en-GB" smtClean="0"/>
              <a:t>19/11/2025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1738437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203961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1F244-1738-4E17-B5F1-6AF6B24E689E}" type="datetimeFigureOut">
              <a:rPr lang="en-GB" smtClean="0"/>
              <a:t>19/11/2025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BACC8EF-FFFC-4A56-A8D0-F1252B8738F9}" type="slidenum">
              <a:rPr lang="en-GB" smtClean="0"/>
              <a:t>‹#›</a:t>
            </a:fld>
            <a:endParaRPr lang="en-GB"/>
          </a:p>
        </p:txBody>
      </p:sp>
    </p:spTree>
    <p:extLst>
      <p:ext uri="{BB962C8B-B14F-4D97-AF65-F5344CB8AC3E}">
        <p14:creationId xmlns:p14="http://schemas.microsoft.com/office/powerpoint/2010/main" val="3569296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E31F244-1738-4E17-B5F1-6AF6B24E689E}" type="datetimeFigureOut">
              <a:rPr lang="en-GB" smtClean="0"/>
              <a:t>19/11/2025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BACC8EF-FFFC-4A56-A8D0-F1252B8738F9}" type="slidenum">
              <a:rPr lang="en-GB" smtClean="0"/>
              <a:t>‹#›</a:t>
            </a:fld>
            <a:endParaRPr lang="en-GB"/>
          </a:p>
        </p:txBody>
      </p:sp>
    </p:spTree>
    <p:extLst>
      <p:ext uri="{BB962C8B-B14F-4D97-AF65-F5344CB8AC3E}">
        <p14:creationId xmlns:p14="http://schemas.microsoft.com/office/powerpoint/2010/main" val="1660267196"/>
      </p:ext>
    </p:extLst>
  </p:cSld>
  <p:clrMap bg1="lt1" tx1="dk1" bg2="lt2" tx2="dk2" accent1="accent1" accent2="accent2" accent3="accent3" accent4="accent4" accent5="accent5" accent6="accent6" hlink="hlink" folHlink="folHlink"/>
  <p:sldLayoutIdLst>
    <p:sldLayoutId id="2147485627" r:id="rId1"/>
    <p:sldLayoutId id="2147485628" r:id="rId2"/>
    <p:sldLayoutId id="2147485629" r:id="rId3"/>
    <p:sldLayoutId id="2147485630" r:id="rId4"/>
    <p:sldLayoutId id="2147485631" r:id="rId5"/>
    <p:sldLayoutId id="2147485632" r:id="rId6"/>
    <p:sldLayoutId id="2147485633" r:id="rId7"/>
    <p:sldLayoutId id="2147485634" r:id="rId8"/>
    <p:sldLayoutId id="2147485635" r:id="rId9"/>
    <p:sldLayoutId id="2147485636" r:id="rId10"/>
    <p:sldLayoutId id="2147485637" r:id="rId11"/>
    <p:sldLayoutId id="2147485638" r:id="rId12"/>
    <p:sldLayoutId id="2147485639" r:id="rId13"/>
    <p:sldLayoutId id="2147485640" r:id="rId14"/>
    <p:sldLayoutId id="2147485641" r:id="rId15"/>
    <p:sldLayoutId id="21474856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86C67-232F-CD2A-5CC6-ABB7FD19C47D}"/>
              </a:ext>
            </a:extLst>
          </p:cNvPr>
          <p:cNvSpPr>
            <a:spLocks noGrp="1"/>
          </p:cNvSpPr>
          <p:nvPr>
            <p:ph type="ctrTitle"/>
          </p:nvPr>
        </p:nvSpPr>
        <p:spPr>
          <a:xfrm>
            <a:off x="1898690" y="-2084875"/>
            <a:ext cx="3710018" cy="4169749"/>
          </a:xfrm>
        </p:spPr>
        <p:txBody>
          <a:bodyPr>
            <a:normAutofit/>
          </a:bodyPr>
          <a:lstStyle/>
          <a:p>
            <a:r>
              <a:rPr lang="en-GB" sz="4400" dirty="0"/>
              <a:t>Reflective Presentation </a:t>
            </a:r>
          </a:p>
        </p:txBody>
      </p:sp>
      <p:sp>
        <p:nvSpPr>
          <p:cNvPr id="3" name="Subtitle 2">
            <a:extLst>
              <a:ext uri="{FF2B5EF4-FFF2-40B4-BE49-F238E27FC236}">
                <a16:creationId xmlns:a16="http://schemas.microsoft.com/office/drawing/2014/main" id="{631F7BAB-F088-17CB-843D-27204C7707FF}"/>
              </a:ext>
            </a:extLst>
          </p:cNvPr>
          <p:cNvSpPr>
            <a:spLocks noGrp="1"/>
          </p:cNvSpPr>
          <p:nvPr>
            <p:ph type="subTitle" idx="1"/>
          </p:nvPr>
        </p:nvSpPr>
        <p:spPr>
          <a:xfrm>
            <a:off x="2385982" y="2328224"/>
            <a:ext cx="3710018" cy="915561"/>
          </a:xfrm>
        </p:spPr>
        <p:txBody>
          <a:bodyPr>
            <a:normAutofit/>
          </a:bodyPr>
          <a:lstStyle/>
          <a:p>
            <a:r>
              <a:rPr lang="en-GB" sz="2800" dirty="0"/>
              <a:t>Lydia  George </a:t>
            </a:r>
          </a:p>
        </p:txBody>
      </p:sp>
      <p:pic>
        <p:nvPicPr>
          <p:cNvPr id="7" name="Picture 6">
            <a:extLst>
              <a:ext uri="{FF2B5EF4-FFF2-40B4-BE49-F238E27FC236}">
                <a16:creationId xmlns:a16="http://schemas.microsoft.com/office/drawing/2014/main" id="{CB2BF4B0-D240-A5D7-1D22-914A6702CEFE}"/>
              </a:ext>
            </a:extLst>
          </p:cNvPr>
          <p:cNvPicPr>
            <a:picLocks noChangeAspect="1"/>
          </p:cNvPicPr>
          <p:nvPr/>
        </p:nvPicPr>
        <p:blipFill>
          <a:blip r:embed="rId3"/>
          <a:stretch>
            <a:fillRect/>
          </a:stretch>
        </p:blipFill>
        <p:spPr>
          <a:xfrm>
            <a:off x="7405677" y="2592917"/>
            <a:ext cx="4627265" cy="3889585"/>
          </a:xfrm>
          <a:prstGeom prst="rect">
            <a:avLst/>
          </a:prstGeom>
        </p:spPr>
      </p:pic>
    </p:spTree>
    <p:extLst>
      <p:ext uri="{BB962C8B-B14F-4D97-AF65-F5344CB8AC3E}">
        <p14:creationId xmlns:p14="http://schemas.microsoft.com/office/powerpoint/2010/main" val="3640423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47E42-1EB4-8A05-B7FD-92242B42F591}"/>
              </a:ext>
            </a:extLst>
          </p:cNvPr>
          <p:cNvSpPr>
            <a:spLocks noGrp="1"/>
          </p:cNvSpPr>
          <p:nvPr>
            <p:ph type="title"/>
          </p:nvPr>
        </p:nvSpPr>
        <p:spPr/>
        <p:txBody>
          <a:bodyPr/>
          <a:lstStyle/>
          <a:p>
            <a:r>
              <a:rPr lang="en-GB" dirty="0"/>
              <a:t>Overview </a:t>
            </a:r>
          </a:p>
        </p:txBody>
      </p:sp>
      <p:sp>
        <p:nvSpPr>
          <p:cNvPr id="3" name="Content Placeholder 2">
            <a:extLst>
              <a:ext uri="{FF2B5EF4-FFF2-40B4-BE49-F238E27FC236}">
                <a16:creationId xmlns:a16="http://schemas.microsoft.com/office/drawing/2014/main" id="{8EDFF633-43BB-F598-8C8A-7BEFF077F745}"/>
              </a:ext>
            </a:extLst>
          </p:cNvPr>
          <p:cNvSpPr>
            <a:spLocks noGrp="1"/>
          </p:cNvSpPr>
          <p:nvPr>
            <p:ph idx="1"/>
          </p:nvPr>
        </p:nvSpPr>
        <p:spPr>
          <a:xfrm>
            <a:off x="2218151" y="1417983"/>
            <a:ext cx="8915400" cy="3777622"/>
          </a:xfrm>
        </p:spPr>
        <p:txBody>
          <a:bodyPr/>
          <a:lstStyle/>
          <a:p>
            <a:pPr marL="0" indent="0">
              <a:buNone/>
            </a:pPr>
            <a:endParaRPr lang="en-GB" sz="2400" dirty="0">
              <a:latin typeface="Times New Roman" panose="02020603050405020304" pitchFamily="18" charset="0"/>
              <a:ea typeface="Tahoma" panose="020B0604030504040204" pitchFamily="34" charset="0"/>
              <a:cs typeface="Times New Roman" panose="02020603050405020304" pitchFamily="18" charset="0"/>
            </a:endParaRPr>
          </a:p>
          <a:p>
            <a:r>
              <a:rPr lang="en-GB" sz="2800" dirty="0">
                <a:latin typeface="Times New Roman" panose="02020603050405020304" pitchFamily="18" charset="0"/>
                <a:ea typeface="Tahoma" panose="020B0604030504040204" pitchFamily="34" charset="0"/>
                <a:cs typeface="Times New Roman" panose="02020603050405020304" pitchFamily="18" charset="0"/>
              </a:rPr>
              <a:t>Challenges and opportunities in digital technology are ongoing,  and students can acquire knowledge and skills through  learning .</a:t>
            </a:r>
          </a:p>
          <a:p>
            <a:pPr marL="0" indent="0">
              <a:buNone/>
            </a:pPr>
            <a:endParaRPr lang="en-GB" sz="2800" dirty="0">
              <a:latin typeface="Times New Roman" panose="02020603050405020304" pitchFamily="18" charset="0"/>
              <a:ea typeface="Tahoma" panose="020B0604030504040204" pitchFamily="34" charset="0"/>
              <a:cs typeface="Times New Roman" panose="02020603050405020304" pitchFamily="18" charset="0"/>
            </a:endParaRPr>
          </a:p>
          <a:p>
            <a:r>
              <a:rPr lang="en-GB" sz="2800" dirty="0">
                <a:latin typeface="Times New Roman" panose="02020603050405020304" pitchFamily="18" charset="0"/>
                <a:ea typeface="Tahoma" panose="020B0604030504040204" pitchFamily="34" charset="0"/>
                <a:cs typeface="Times New Roman" panose="02020603050405020304" pitchFamily="18" charset="0"/>
              </a:rPr>
              <a:t>With  the  help  of digital tools students can  embrace the new ways  of  learning  to  get  better  results.</a:t>
            </a:r>
            <a:endParaRPr lang="en-US" sz="2800" dirty="0">
              <a:latin typeface="Times New Roman" panose="02020603050405020304" pitchFamily="18" charset="0"/>
              <a:ea typeface="Tahoma" panose="020B0604030504040204" pitchFamily="34" charset="0"/>
              <a:cs typeface="Times New Roman" panose="02020603050405020304" pitchFamily="18" charset="0"/>
            </a:endParaRPr>
          </a:p>
          <a:p>
            <a:pPr marL="0" indent="0">
              <a:buNone/>
            </a:pPr>
            <a:endParaRPr lang="en-GB" sz="2800" dirty="0"/>
          </a:p>
        </p:txBody>
      </p:sp>
      <p:pic>
        <p:nvPicPr>
          <p:cNvPr id="5" name="Picture 4">
            <a:extLst>
              <a:ext uri="{FF2B5EF4-FFF2-40B4-BE49-F238E27FC236}">
                <a16:creationId xmlns:a16="http://schemas.microsoft.com/office/drawing/2014/main" id="{7A1DA48A-3478-BD99-0101-39553B748B36}"/>
              </a:ext>
            </a:extLst>
          </p:cNvPr>
          <p:cNvPicPr>
            <a:picLocks noChangeAspect="1"/>
          </p:cNvPicPr>
          <p:nvPr/>
        </p:nvPicPr>
        <p:blipFill>
          <a:blip r:embed="rId3"/>
          <a:stretch>
            <a:fillRect/>
          </a:stretch>
        </p:blipFill>
        <p:spPr>
          <a:xfrm>
            <a:off x="7565071" y="4953000"/>
            <a:ext cx="4626929" cy="1904999"/>
          </a:xfrm>
          <a:prstGeom prst="rect">
            <a:avLst/>
          </a:prstGeom>
        </p:spPr>
      </p:pic>
    </p:spTree>
    <p:extLst>
      <p:ext uri="{BB962C8B-B14F-4D97-AF65-F5344CB8AC3E}">
        <p14:creationId xmlns:p14="http://schemas.microsoft.com/office/powerpoint/2010/main" val="66280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E33B1-6E2E-B75A-8B48-0B1C032C7280}"/>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613BD03B-A262-1F2F-4B32-14C5A9DF6BB7}"/>
              </a:ext>
            </a:extLst>
          </p:cNvPr>
          <p:cNvSpPr>
            <a:spLocks noGrp="1"/>
          </p:cNvSpPr>
          <p:nvPr>
            <p:ph idx="1"/>
          </p:nvPr>
        </p:nvSpPr>
        <p:spPr>
          <a:xfrm>
            <a:off x="989012" y="1264555"/>
            <a:ext cx="10515600" cy="4351338"/>
          </a:xfrm>
        </p:spPr>
        <p:txBody>
          <a:bodyPr>
            <a:normAutofit/>
          </a:bodyPr>
          <a:lstStyle/>
          <a:p>
            <a:r>
              <a:rPr lang="en-GB" sz="2400" dirty="0">
                <a:latin typeface="Tahoma" panose="020B0604030504040204" pitchFamily="34" charset="0"/>
                <a:ea typeface="Tahoma" panose="020B0604030504040204" pitchFamily="34" charset="0"/>
                <a:cs typeface="Tahoma" panose="020B0604030504040204" pitchFamily="34" charset="0"/>
              </a:rPr>
              <a:t>The  following  sources were used in  my research online library at  the university, books, internet google search, and journals.  </a:t>
            </a:r>
          </a:p>
          <a:p>
            <a:pPr marL="0" indent="0">
              <a:buNone/>
            </a:pPr>
            <a:r>
              <a:rPr lang="en-GB" sz="2400" dirty="0">
                <a:latin typeface="Tahoma" panose="020B0604030504040204" pitchFamily="34" charset="0"/>
                <a:ea typeface="Tahoma" panose="020B0604030504040204" pitchFamily="34" charset="0"/>
                <a:cs typeface="Tahoma" panose="020B0604030504040204" pitchFamily="34" charset="0"/>
              </a:rPr>
              <a:t> </a:t>
            </a:r>
          </a:p>
          <a:p>
            <a:r>
              <a:rPr lang="en-GB" sz="2400" dirty="0">
                <a:latin typeface="Tahoma" panose="020B0604030504040204" pitchFamily="34" charset="0"/>
                <a:ea typeface="Tahoma" panose="020B0604030504040204" pitchFamily="34" charset="0"/>
                <a:cs typeface="Tahoma" panose="020B0604030504040204" pitchFamily="34" charset="0"/>
              </a:rPr>
              <a:t>This  is easy  to  access  with advance in  technology devices this can  be done at home or on the move  with  good  Wi-Fi connections .</a:t>
            </a:r>
          </a:p>
          <a:p>
            <a:endParaRPr lang="en-GB" sz="2400" dirty="0">
              <a:latin typeface="Tahoma" panose="020B0604030504040204" pitchFamily="34" charset="0"/>
              <a:ea typeface="Tahoma" panose="020B0604030504040204" pitchFamily="34" charset="0"/>
              <a:cs typeface="Tahoma" panose="020B0604030504040204" pitchFamily="34" charset="0"/>
            </a:endParaRPr>
          </a:p>
          <a:p>
            <a:r>
              <a:rPr lang="en-GB" sz="2400" dirty="0">
                <a:latin typeface="Tahoma" panose="020B0604030504040204" pitchFamily="34" charset="0"/>
                <a:ea typeface="Tahoma" panose="020B0604030504040204" pitchFamily="34" charset="0"/>
                <a:cs typeface="Tahoma" panose="020B0604030504040204" pitchFamily="34" charset="0"/>
              </a:rPr>
              <a:t> This was Overwhelming  with lots of   information and having to know what  is  credible was  difficult . It  can  now  be  said  that  this has   broaden  my  knowledge in  the  digital  world.</a:t>
            </a:r>
          </a:p>
          <a:p>
            <a:endParaRPr lang="en-GB" sz="2400" dirty="0">
              <a:latin typeface="Tahoma" panose="020B0604030504040204" pitchFamily="34" charset="0"/>
              <a:ea typeface="Tahoma" panose="020B0604030504040204" pitchFamily="34" charset="0"/>
              <a:cs typeface="Tahoma" panose="020B0604030504040204" pitchFamily="34" charset="0"/>
            </a:endParaRPr>
          </a:p>
          <a:p>
            <a:endParaRPr lang="en-GB" dirty="0"/>
          </a:p>
          <a:p>
            <a:endParaRPr lang="en-GB" dirty="0"/>
          </a:p>
        </p:txBody>
      </p:sp>
      <p:pic>
        <p:nvPicPr>
          <p:cNvPr id="6" name="Picture 5">
            <a:extLst>
              <a:ext uri="{FF2B5EF4-FFF2-40B4-BE49-F238E27FC236}">
                <a16:creationId xmlns:a16="http://schemas.microsoft.com/office/drawing/2014/main" id="{7A0F8C30-2F6A-DA57-21E3-5FB2F016CFDA}"/>
              </a:ext>
            </a:extLst>
          </p:cNvPr>
          <p:cNvPicPr>
            <a:picLocks noChangeAspect="1"/>
          </p:cNvPicPr>
          <p:nvPr/>
        </p:nvPicPr>
        <p:blipFill>
          <a:blip r:embed="rId3"/>
          <a:stretch>
            <a:fillRect/>
          </a:stretch>
        </p:blipFill>
        <p:spPr>
          <a:xfrm>
            <a:off x="8596630" y="5143500"/>
            <a:ext cx="3595370" cy="1714500"/>
          </a:xfrm>
          <a:prstGeom prst="rect">
            <a:avLst/>
          </a:prstGeom>
        </p:spPr>
      </p:pic>
    </p:spTree>
    <p:extLst>
      <p:ext uri="{BB962C8B-B14F-4D97-AF65-F5344CB8AC3E}">
        <p14:creationId xmlns:p14="http://schemas.microsoft.com/office/powerpoint/2010/main" val="382569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20F21-A9E7-3EAD-1440-6147A90E5AB7}"/>
              </a:ext>
            </a:extLst>
          </p:cNvPr>
          <p:cNvSpPr>
            <a:spLocks noGrp="1"/>
          </p:cNvSpPr>
          <p:nvPr>
            <p:ph type="title"/>
          </p:nvPr>
        </p:nvSpPr>
        <p:spPr/>
        <p:txBody>
          <a:bodyPr/>
          <a:lstStyle/>
          <a:p>
            <a:r>
              <a:rPr lang="en-GB" dirty="0"/>
              <a:t>Planning and Writing </a:t>
            </a:r>
          </a:p>
        </p:txBody>
      </p:sp>
      <p:sp>
        <p:nvSpPr>
          <p:cNvPr id="3" name="Content Placeholder 2">
            <a:extLst>
              <a:ext uri="{FF2B5EF4-FFF2-40B4-BE49-F238E27FC236}">
                <a16:creationId xmlns:a16="http://schemas.microsoft.com/office/drawing/2014/main" id="{7D7F399B-BA0E-54F7-15A8-E5EBF684BFD6}"/>
              </a:ext>
            </a:extLst>
          </p:cNvPr>
          <p:cNvSpPr>
            <a:spLocks noGrp="1"/>
          </p:cNvSpPr>
          <p:nvPr>
            <p:ph idx="1"/>
          </p:nvPr>
        </p:nvSpPr>
        <p:spPr>
          <a:xfrm>
            <a:off x="2469942" y="1431235"/>
            <a:ext cx="8915400" cy="3777622"/>
          </a:xfrm>
        </p:spPr>
        <p:txBody>
          <a:bodyPr>
            <a:normAutofit/>
          </a:bodyPr>
          <a:lstStyle/>
          <a:p>
            <a:r>
              <a:rPr lang="en-GB" sz="2400" dirty="0">
                <a:latin typeface="Tahoma" panose="020B0604030504040204" pitchFamily="34" charset="0"/>
                <a:ea typeface="Tahoma" panose="020B0604030504040204" pitchFamily="34" charset="0"/>
                <a:cs typeface="Tahoma" panose="020B0604030504040204" pitchFamily="34" charset="0"/>
              </a:rPr>
              <a:t>Planning  the  task ,the statements , questions and the aim of  how  this  was  going to be  presented  to the  reader.</a:t>
            </a:r>
          </a:p>
          <a:p>
            <a:r>
              <a:rPr lang="en-GB" sz="2400" dirty="0">
                <a:latin typeface="Tahoma" panose="020B0604030504040204" pitchFamily="34" charset="0"/>
                <a:ea typeface="Tahoma" panose="020B0604030504040204" pitchFamily="34" charset="0"/>
                <a:cs typeface="Tahoma" panose="020B0604030504040204" pitchFamily="34" charset="0"/>
              </a:rPr>
              <a:t>Note taking  was  a great  help  in  writing as  topics were  been  discussed, ideas  shared and reading  through  to  start  the  writing  process .  </a:t>
            </a:r>
            <a:endParaRPr lang="en-US" sz="2400" dirty="0">
              <a:latin typeface="Tahoma" panose="020B0604030504040204" pitchFamily="34" charset="0"/>
              <a:ea typeface="Tahoma" panose="020B0604030504040204" pitchFamily="34" charset="0"/>
              <a:cs typeface="Tahoma" panose="020B0604030504040204" pitchFamily="34" charset="0"/>
            </a:endParaRPr>
          </a:p>
          <a:p>
            <a:r>
              <a:rPr lang="en-GB" sz="2400" dirty="0">
                <a:latin typeface="Tahoma" panose="020B0604030504040204" pitchFamily="34" charset="0"/>
                <a:ea typeface="Tahoma" panose="020B0604030504040204" pitchFamily="34" charset="0"/>
                <a:cs typeface="Tahoma" panose="020B0604030504040204" pitchFamily="34" charset="0"/>
              </a:rPr>
              <a:t>The hardest was trying  to  set  the  balance ,  the  flow and how to  link  together  quotations into the sentences.</a:t>
            </a:r>
            <a:endParaRPr lang="en-US" sz="2400" dirty="0">
              <a:latin typeface="Tahoma" panose="020B0604030504040204" pitchFamily="34" charset="0"/>
              <a:ea typeface="Tahoma" panose="020B0604030504040204" pitchFamily="34" charset="0"/>
              <a:cs typeface="Tahoma" panose="020B0604030504040204" pitchFamily="34" charset="0"/>
            </a:endParaRPr>
          </a:p>
          <a:p>
            <a:endParaRPr lang="en-US" sz="2400" dirty="0">
              <a:latin typeface="Tahoma" panose="020B0604030504040204" pitchFamily="34" charset="0"/>
              <a:ea typeface="Tahoma" panose="020B0604030504040204" pitchFamily="34" charset="0"/>
              <a:cs typeface="Tahoma" panose="020B0604030504040204" pitchFamily="34" charset="0"/>
            </a:endParaRPr>
          </a:p>
          <a:p>
            <a:endParaRPr lang="en-GB"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US"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p>
        </p:txBody>
      </p:sp>
      <p:pic>
        <p:nvPicPr>
          <p:cNvPr id="5" name="Picture 4">
            <a:extLst>
              <a:ext uri="{FF2B5EF4-FFF2-40B4-BE49-F238E27FC236}">
                <a16:creationId xmlns:a16="http://schemas.microsoft.com/office/drawing/2014/main" id="{1E3AFD4A-2381-A15C-E0A4-2AF9416808E4}"/>
              </a:ext>
            </a:extLst>
          </p:cNvPr>
          <p:cNvPicPr>
            <a:picLocks noChangeAspect="1"/>
          </p:cNvPicPr>
          <p:nvPr/>
        </p:nvPicPr>
        <p:blipFill>
          <a:blip r:embed="rId3"/>
          <a:stretch>
            <a:fillRect/>
          </a:stretch>
        </p:blipFill>
        <p:spPr>
          <a:xfrm>
            <a:off x="9156700" y="4622800"/>
            <a:ext cx="2755900" cy="2104329"/>
          </a:xfrm>
          <a:prstGeom prst="rect">
            <a:avLst/>
          </a:prstGeom>
        </p:spPr>
      </p:pic>
    </p:spTree>
    <p:extLst>
      <p:ext uri="{BB962C8B-B14F-4D97-AF65-F5344CB8AC3E}">
        <p14:creationId xmlns:p14="http://schemas.microsoft.com/office/powerpoint/2010/main" val="560582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E05B-7A1D-9C97-5CA6-A540330C0E90}"/>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F6BE5343-8B3D-F160-9A2D-FBCA8F577B68}"/>
              </a:ext>
            </a:extLst>
          </p:cNvPr>
          <p:cNvSpPr>
            <a:spLocks noGrp="1"/>
          </p:cNvSpPr>
          <p:nvPr>
            <p:ph idx="1"/>
          </p:nvPr>
        </p:nvSpPr>
        <p:spPr>
          <a:xfrm>
            <a:off x="2592925" y="1540189"/>
            <a:ext cx="8915400" cy="3777622"/>
          </a:xfrm>
        </p:spPr>
        <p:txBody>
          <a:bodyPr>
            <a:normAutofit fontScale="25000" lnSpcReduction="20000"/>
          </a:bodyPr>
          <a:lstStyle/>
          <a:p>
            <a:r>
              <a:rPr lang="en-GB" sz="9600" dirty="0">
                <a:latin typeface="Tahoma" panose="020B0604030504040204" pitchFamily="34" charset="0"/>
                <a:ea typeface="Tahoma" panose="020B0604030504040204" pitchFamily="34" charset="0"/>
                <a:cs typeface="Tahoma" panose="020B0604030504040204" pitchFamily="34" charset="0"/>
              </a:rPr>
              <a:t>One of the biggest challenges was sitting  in a programme that I  didn’t enjoy as cited ,in  Burns et  al (2022)was a  ‘’emotional  rollercoaster’’ for  me.</a:t>
            </a:r>
          </a:p>
          <a:p>
            <a:r>
              <a:rPr lang="en-GB" sz="9600" dirty="0">
                <a:latin typeface="Tahoma" panose="020B0604030504040204" pitchFamily="34" charset="0"/>
                <a:ea typeface="Tahoma" panose="020B0604030504040204" pitchFamily="34" charset="0"/>
                <a:cs typeface="Tahoma" panose="020B0604030504040204" pitchFamily="34" charset="0"/>
              </a:rPr>
              <a:t>The decision  to  switch  programmes  for me to  enjoy  studies was made and  this  was the  best  decision  bring  with  me  what  I  learnt  in the  first  two  weeks  with  me . </a:t>
            </a:r>
          </a:p>
          <a:p>
            <a:r>
              <a:rPr lang="en-GB" sz="9600" dirty="0">
                <a:latin typeface="Tahoma" panose="020B0604030504040204" pitchFamily="34" charset="0"/>
                <a:ea typeface="Tahoma" panose="020B0604030504040204" pitchFamily="34" charset="0"/>
                <a:cs typeface="Tahoma" panose="020B0604030504040204" pitchFamily="34" charset="0"/>
              </a:rPr>
              <a:t>With  the  help  of  tutors and peers catching  up  on past weeks in  the new  programme of  lectures  was  archived and  reading  lectures  on  past  weeks.</a:t>
            </a:r>
          </a:p>
          <a:p>
            <a:pPr marL="0" indent="0">
              <a:buNone/>
            </a:pPr>
            <a:endParaRPr lang="en-US" sz="9600" dirty="0">
              <a:latin typeface="Tahoma" panose="020B0604030504040204" pitchFamily="34" charset="0"/>
              <a:ea typeface="Tahoma" panose="020B0604030504040204" pitchFamily="34" charset="0"/>
              <a:cs typeface="Tahoma" panose="020B0604030504040204" pitchFamily="34" charset="0"/>
            </a:endParaRPr>
          </a:p>
          <a:p>
            <a:endParaRPr lang="en-GB" sz="96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96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a:t> </a:t>
            </a:r>
          </a:p>
          <a:p>
            <a:pPr marL="0" indent="0">
              <a:buNone/>
            </a:pPr>
            <a:endParaRPr lang="en-US" dirty="0"/>
          </a:p>
          <a:p>
            <a:pPr marL="0" indent="0">
              <a:buNone/>
            </a:pPr>
            <a:endParaRPr lang="en-US" dirty="0"/>
          </a:p>
          <a:p>
            <a:endParaRPr lang="en-US" dirty="0"/>
          </a:p>
          <a:p>
            <a:endParaRPr lang="en-GB" dirty="0"/>
          </a:p>
        </p:txBody>
      </p:sp>
      <p:pic>
        <p:nvPicPr>
          <p:cNvPr id="5" name="Picture 4">
            <a:extLst>
              <a:ext uri="{FF2B5EF4-FFF2-40B4-BE49-F238E27FC236}">
                <a16:creationId xmlns:a16="http://schemas.microsoft.com/office/drawing/2014/main" id="{85CF321F-4AF8-9AA6-D062-6064A69DAAFA}"/>
              </a:ext>
            </a:extLst>
          </p:cNvPr>
          <p:cNvPicPr>
            <a:picLocks noChangeAspect="1"/>
          </p:cNvPicPr>
          <p:nvPr/>
        </p:nvPicPr>
        <p:blipFill>
          <a:blip r:embed="rId3"/>
          <a:stretch>
            <a:fillRect/>
          </a:stretch>
        </p:blipFill>
        <p:spPr>
          <a:xfrm>
            <a:off x="8763000" y="4864099"/>
            <a:ext cx="3429000" cy="1893891"/>
          </a:xfrm>
          <a:prstGeom prst="rect">
            <a:avLst/>
          </a:prstGeom>
        </p:spPr>
      </p:pic>
    </p:spTree>
    <p:extLst>
      <p:ext uri="{BB962C8B-B14F-4D97-AF65-F5344CB8AC3E}">
        <p14:creationId xmlns:p14="http://schemas.microsoft.com/office/powerpoint/2010/main" val="3969160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E8C94-FB7C-1407-AA7C-35ECAA57F9FE}"/>
              </a:ext>
            </a:extLst>
          </p:cNvPr>
          <p:cNvSpPr>
            <a:spLocks noGrp="1"/>
          </p:cNvSpPr>
          <p:nvPr>
            <p:ph type="title"/>
          </p:nvPr>
        </p:nvSpPr>
        <p:spPr/>
        <p:txBody>
          <a:bodyPr/>
          <a:lstStyle/>
          <a:p>
            <a:r>
              <a:rPr lang="en-GB" dirty="0"/>
              <a:t>Success</a:t>
            </a:r>
          </a:p>
        </p:txBody>
      </p:sp>
      <p:sp>
        <p:nvSpPr>
          <p:cNvPr id="3" name="Content Placeholder 2">
            <a:extLst>
              <a:ext uri="{FF2B5EF4-FFF2-40B4-BE49-F238E27FC236}">
                <a16:creationId xmlns:a16="http://schemas.microsoft.com/office/drawing/2014/main" id="{0F0D39A2-C5A3-7EF9-540D-80699FCE9135}"/>
              </a:ext>
            </a:extLst>
          </p:cNvPr>
          <p:cNvSpPr>
            <a:spLocks noGrp="1"/>
          </p:cNvSpPr>
          <p:nvPr>
            <p:ph idx="1"/>
          </p:nvPr>
        </p:nvSpPr>
        <p:spPr>
          <a:xfrm>
            <a:off x="2456690" y="1264555"/>
            <a:ext cx="8915400" cy="3777622"/>
          </a:xfrm>
        </p:spPr>
        <p:txBody>
          <a:bodyPr/>
          <a:lstStyle/>
          <a:p>
            <a:r>
              <a:rPr lang="en-GB" sz="2400" dirty="0">
                <a:latin typeface="Tahoma" panose="020B0604030504040204" pitchFamily="34" charset="0"/>
                <a:ea typeface="Tahoma" panose="020B0604030504040204" pitchFamily="34" charset="0"/>
                <a:cs typeface="Tahoma" panose="020B0604030504040204" pitchFamily="34" charset="0"/>
              </a:rPr>
              <a:t>This achievements of  research , planning  and  writing   has surpassed my  expectation  according to  Kaya et  al (2024) they  identified that ‘’embracing  challenges ,believing, in growth’’ can make  difference in education, professional  and  personal  lives. Digital skills   will benefit  me  in  my  day-to-day  professional  life  for the  future. </a:t>
            </a:r>
          </a:p>
          <a:p>
            <a:endParaRPr lang="en-GB" sz="24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p>
        </p:txBody>
      </p:sp>
      <p:pic>
        <p:nvPicPr>
          <p:cNvPr id="5" name="Picture 4">
            <a:extLst>
              <a:ext uri="{FF2B5EF4-FFF2-40B4-BE49-F238E27FC236}">
                <a16:creationId xmlns:a16="http://schemas.microsoft.com/office/drawing/2014/main" id="{79CED7B2-1618-AFFB-7FB0-109FDA1211D9}"/>
              </a:ext>
            </a:extLst>
          </p:cNvPr>
          <p:cNvPicPr>
            <a:picLocks noChangeAspect="1"/>
          </p:cNvPicPr>
          <p:nvPr/>
        </p:nvPicPr>
        <p:blipFill>
          <a:blip r:embed="rId2"/>
          <a:stretch>
            <a:fillRect/>
          </a:stretch>
        </p:blipFill>
        <p:spPr>
          <a:xfrm>
            <a:off x="7786690" y="3600348"/>
            <a:ext cx="4322439" cy="2883658"/>
          </a:xfrm>
          <a:prstGeom prst="rect">
            <a:avLst/>
          </a:prstGeom>
        </p:spPr>
      </p:pic>
    </p:spTree>
    <p:extLst>
      <p:ext uri="{BB962C8B-B14F-4D97-AF65-F5344CB8AC3E}">
        <p14:creationId xmlns:p14="http://schemas.microsoft.com/office/powerpoint/2010/main" val="1155429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64DB1-124F-78FC-59AC-B06C9CBCA3C0}"/>
              </a:ext>
            </a:extLst>
          </p:cNvPr>
          <p:cNvSpPr>
            <a:spLocks noGrp="1"/>
          </p:cNvSpPr>
          <p:nvPr>
            <p:ph type="title"/>
          </p:nvPr>
        </p:nvSpPr>
        <p:spPr/>
        <p:txBody>
          <a:bodyPr/>
          <a:lstStyle/>
          <a:p>
            <a:r>
              <a:rPr lang="en-GB" dirty="0"/>
              <a:t>Looking Forward</a:t>
            </a:r>
          </a:p>
        </p:txBody>
      </p:sp>
      <p:sp>
        <p:nvSpPr>
          <p:cNvPr id="3" name="Content Placeholder 2">
            <a:extLst>
              <a:ext uri="{FF2B5EF4-FFF2-40B4-BE49-F238E27FC236}">
                <a16:creationId xmlns:a16="http://schemas.microsoft.com/office/drawing/2014/main" id="{A0E82918-2E8B-1236-8B77-8665CE2C067C}"/>
              </a:ext>
            </a:extLst>
          </p:cNvPr>
          <p:cNvSpPr>
            <a:spLocks noGrp="1"/>
          </p:cNvSpPr>
          <p:nvPr>
            <p:ph idx="1"/>
          </p:nvPr>
        </p:nvSpPr>
        <p:spPr>
          <a:xfrm>
            <a:off x="2350673" y="1404731"/>
            <a:ext cx="8915400" cy="3777622"/>
          </a:xfrm>
        </p:spPr>
        <p:txBody>
          <a:bodyPr>
            <a:normAutofit fontScale="92500"/>
          </a:bodyPr>
          <a:lstStyle/>
          <a:p>
            <a:r>
              <a:rPr lang="en-US" sz="2400" dirty="0">
                <a:latin typeface="Tahoma" panose="020B0604030504040204" pitchFamily="34" charset="0"/>
                <a:ea typeface="Tahoma" panose="020B0604030504040204" pitchFamily="34" charset="0"/>
                <a:cs typeface="Tahoma" panose="020B0604030504040204" pitchFamily="34" charset="0"/>
              </a:rPr>
              <a:t>Next,  I will  get all  my research information together early ,especially  books from the library as  there was limited  number in stock.</a:t>
            </a:r>
          </a:p>
          <a:p>
            <a:endParaRPr lang="en-GB" sz="2400" dirty="0">
              <a:latin typeface="Tahoma" panose="020B0604030504040204" pitchFamily="34" charset="0"/>
              <a:ea typeface="Tahoma" panose="020B0604030504040204" pitchFamily="34" charset="0"/>
              <a:cs typeface="Tahoma" panose="020B0604030504040204" pitchFamily="34" charset="0"/>
            </a:endParaRPr>
          </a:p>
          <a:p>
            <a:r>
              <a:rPr lang="en-US" sz="2400" dirty="0">
                <a:latin typeface="Tahoma" panose="020B0604030504040204" pitchFamily="34" charset="0"/>
                <a:ea typeface="Tahoma" panose="020B0604030504040204" pitchFamily="34" charset="0"/>
                <a:cs typeface="Tahoma" panose="020B0604030504040204" pitchFamily="34" charset="0"/>
              </a:rPr>
              <a:t>The  information sourced will  be  divided into  sections on a  white board or on a  paper  to  make I  easier  to  combine the  findings .</a:t>
            </a:r>
          </a:p>
          <a:p>
            <a:pPr marL="0" indent="0">
              <a:buNone/>
            </a:pPr>
            <a:endParaRPr lang="en-US" sz="2400" dirty="0">
              <a:latin typeface="Tahoma" panose="020B0604030504040204" pitchFamily="34" charset="0"/>
              <a:ea typeface="Tahoma" panose="020B0604030504040204" pitchFamily="34" charset="0"/>
              <a:cs typeface="Tahoma" panose="020B0604030504040204" pitchFamily="34" charset="0"/>
            </a:endParaRPr>
          </a:p>
          <a:p>
            <a:r>
              <a:rPr lang="en-US" sz="2400" dirty="0">
                <a:latin typeface="Tahoma" panose="020B0604030504040204" pitchFamily="34" charset="0"/>
                <a:ea typeface="Tahoma" panose="020B0604030504040204" pitchFamily="34" charset="0"/>
                <a:cs typeface="Tahoma" panose="020B0604030504040204" pitchFamily="34" charset="0"/>
              </a:rPr>
              <a:t>The  aim is to have  more practice on  referencing(Harvard Style ) especially  the layout, what is relevant and what  is not.</a:t>
            </a:r>
          </a:p>
          <a:p>
            <a:endParaRPr lang="en-US" sz="2000" dirty="0">
              <a:latin typeface="Tahoma" panose="020B0604030504040204" pitchFamily="34" charset="0"/>
              <a:ea typeface="Tahoma" panose="020B0604030504040204" pitchFamily="34" charset="0"/>
              <a:cs typeface="Tahoma" panose="020B0604030504040204" pitchFamily="34" charset="0"/>
            </a:endParaRPr>
          </a:p>
          <a:p>
            <a:endParaRPr lang="en-GB" dirty="0"/>
          </a:p>
          <a:p>
            <a:endParaRPr lang="en-GB" dirty="0"/>
          </a:p>
        </p:txBody>
      </p:sp>
      <p:pic>
        <p:nvPicPr>
          <p:cNvPr id="5" name="Picture 4">
            <a:extLst>
              <a:ext uri="{FF2B5EF4-FFF2-40B4-BE49-F238E27FC236}">
                <a16:creationId xmlns:a16="http://schemas.microsoft.com/office/drawing/2014/main" id="{FEB829A9-9BB9-77E9-6B3E-236B4C082E12}"/>
              </a:ext>
            </a:extLst>
          </p:cNvPr>
          <p:cNvPicPr>
            <a:picLocks noChangeAspect="1"/>
          </p:cNvPicPr>
          <p:nvPr/>
        </p:nvPicPr>
        <p:blipFill>
          <a:blip r:embed="rId2"/>
          <a:stretch>
            <a:fillRect/>
          </a:stretch>
        </p:blipFill>
        <p:spPr>
          <a:xfrm>
            <a:off x="8623300" y="5182353"/>
            <a:ext cx="3469640" cy="1419630"/>
          </a:xfrm>
          <a:prstGeom prst="rect">
            <a:avLst/>
          </a:prstGeom>
        </p:spPr>
      </p:pic>
    </p:spTree>
    <p:extLst>
      <p:ext uri="{BB962C8B-B14F-4D97-AF65-F5344CB8AC3E}">
        <p14:creationId xmlns:p14="http://schemas.microsoft.com/office/powerpoint/2010/main" val="1690122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5BEFA-0AD5-D74E-08A5-ED9CEA6D529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C74B9FC-416F-FC29-0B89-2109FC3759AC}"/>
              </a:ext>
            </a:extLst>
          </p:cNvPr>
          <p:cNvSpPr>
            <a:spLocks noGrp="1" noRot="1" noMove="1" noResize="1" noEditPoints="1" noAdjustHandles="1" noChangeArrowheads="1" noChangeShapeType="1"/>
          </p:cNvSpPr>
          <p:nvPr>
            <p:ph idx="1"/>
          </p:nvPr>
        </p:nvSpPr>
        <p:spPr>
          <a:xfrm>
            <a:off x="838200" y="1507525"/>
            <a:ext cx="10515600" cy="3855308"/>
          </a:xfrm>
        </p:spPr>
        <p:txBody>
          <a:bodyPr>
            <a:normAutofit lnSpcReduction="10000"/>
          </a:bodyPr>
          <a:lstStyle/>
          <a:p>
            <a:pPr marL="0" indent="0">
              <a:buNone/>
            </a:pPr>
            <a:endParaRPr lang="en-GB" dirty="0"/>
          </a:p>
          <a:p>
            <a:r>
              <a:rPr lang="en-GB" sz="2000" dirty="0">
                <a:latin typeface="Tahoma" panose="020B0604030504040204" pitchFamily="34" charset="0"/>
                <a:ea typeface="Tahoma" panose="020B0604030504040204" pitchFamily="34" charset="0"/>
                <a:cs typeface="Tahoma" panose="020B0604030504040204" pitchFamily="34" charset="0"/>
              </a:rPr>
              <a:t>Burns T &amp; Sinfield S (2022),</a:t>
            </a:r>
          </a:p>
          <a:p>
            <a:pPr marL="0" indent="0">
              <a:buNone/>
            </a:pPr>
            <a:r>
              <a:rPr lang="en-GB" sz="2000" dirty="0">
                <a:latin typeface="Tahoma" panose="020B0604030504040204" pitchFamily="34" charset="0"/>
                <a:ea typeface="Tahoma" panose="020B0604030504040204" pitchFamily="34" charset="0"/>
                <a:cs typeface="Tahoma" panose="020B0604030504040204" pitchFamily="34" charset="0"/>
              </a:rPr>
              <a:t>5</a:t>
            </a:r>
            <a:r>
              <a:rPr lang="en-GB" sz="2000" baseline="30000" dirty="0">
                <a:latin typeface="Tahoma" panose="020B0604030504040204" pitchFamily="34" charset="0"/>
                <a:ea typeface="Tahoma" panose="020B0604030504040204" pitchFamily="34" charset="0"/>
                <a:cs typeface="Tahoma" panose="020B0604030504040204" pitchFamily="34" charset="0"/>
              </a:rPr>
              <a:t>th</a:t>
            </a:r>
            <a:r>
              <a:rPr lang="en-GB" sz="2000" dirty="0">
                <a:latin typeface="Tahoma" panose="020B0604030504040204" pitchFamily="34" charset="0"/>
                <a:ea typeface="Tahoma" panose="020B0604030504040204" pitchFamily="34" charset="0"/>
                <a:cs typeface="Tahoma" panose="020B0604030504040204" pitchFamily="34" charset="0"/>
              </a:rPr>
              <a:t> Edition , Essential  Study  Skills.</a:t>
            </a:r>
          </a:p>
          <a:p>
            <a:pPr marL="0" indent="0">
              <a:buNone/>
            </a:pPr>
            <a:endParaRPr lang="en-GB" sz="20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000" dirty="0">
                <a:latin typeface="Tahoma" panose="020B0604030504040204" pitchFamily="34" charset="0"/>
                <a:ea typeface="Tahoma" panose="020B0604030504040204" pitchFamily="34" charset="0"/>
                <a:cs typeface="Tahoma" panose="020B0604030504040204" pitchFamily="34" charset="0"/>
              </a:rPr>
              <a:t>https://depositphotos.com/vector/computer-education-logo-99587952.html</a:t>
            </a:r>
          </a:p>
          <a:p>
            <a:pPr marL="0" indent="0">
              <a:buNone/>
            </a:pPr>
            <a:endParaRPr lang="en-GB" sz="2000" dirty="0">
              <a:latin typeface="Tahoma" panose="020B0604030504040204" pitchFamily="34" charset="0"/>
              <a:ea typeface="Tahoma" panose="020B0604030504040204" pitchFamily="34" charset="0"/>
              <a:cs typeface="Tahoma" panose="020B0604030504040204" pitchFamily="34" charset="0"/>
            </a:endParaRPr>
          </a:p>
          <a:p>
            <a:r>
              <a:rPr lang="en-GB" sz="2000" dirty="0">
                <a:latin typeface="Tahoma" panose="020B0604030504040204" pitchFamily="34" charset="0"/>
                <a:ea typeface="Tahoma" panose="020B0604030504040204" pitchFamily="34" charset="0"/>
                <a:cs typeface="Tahoma" panose="020B0604030504040204" pitchFamily="34" charset="0"/>
              </a:rPr>
              <a:t>Kaya  S, </a:t>
            </a:r>
            <a:r>
              <a:rPr lang="en-GB" sz="2000" dirty="0" err="1">
                <a:latin typeface="Tahoma" panose="020B0604030504040204" pitchFamily="34" charset="0"/>
                <a:ea typeface="Tahoma" panose="020B0604030504040204" pitchFamily="34" charset="0"/>
                <a:cs typeface="Tahoma" panose="020B0604030504040204" pitchFamily="34" charset="0"/>
              </a:rPr>
              <a:t>Eryilmaz</a:t>
            </a:r>
            <a:r>
              <a:rPr lang="en-GB" sz="2000" dirty="0">
                <a:latin typeface="Tahoma" panose="020B0604030504040204" pitchFamily="34" charset="0"/>
                <a:ea typeface="Tahoma" panose="020B0604030504040204" pitchFamily="34" charset="0"/>
                <a:cs typeface="Tahoma" panose="020B0604030504040204" pitchFamily="34" charset="0"/>
              </a:rPr>
              <a:t> N &amp; Yuksel ,D (2024),</a:t>
            </a:r>
          </a:p>
          <a:p>
            <a:pPr marL="0" indent="0">
              <a:buNone/>
            </a:pPr>
            <a:r>
              <a:rPr lang="en-GB" sz="2000" dirty="0">
                <a:latin typeface="Tahoma" panose="020B0604030504040204" pitchFamily="34" charset="0"/>
                <a:ea typeface="Tahoma" panose="020B0604030504040204" pitchFamily="34" charset="0"/>
                <a:cs typeface="Tahoma" panose="020B0604030504040204" pitchFamily="34" charset="0"/>
              </a:rPr>
              <a:t> The effect of growth and mindset and resilience in student achievement ,Sage Open  January –March (1),pp1-15 doi:10.1177/2158 2440231225870 journals.sagepub.com/home/</a:t>
            </a:r>
            <a:r>
              <a:rPr lang="en-GB" sz="2000" dirty="0" err="1">
                <a:latin typeface="Tahoma" panose="020B0604030504040204" pitchFamily="34" charset="0"/>
                <a:ea typeface="Tahoma" panose="020B0604030504040204" pitchFamily="34" charset="0"/>
                <a:cs typeface="Tahoma" panose="020B0604030504040204" pitchFamily="34" charset="0"/>
              </a:rPr>
              <a:t>sgo</a:t>
            </a:r>
            <a:r>
              <a:rPr lang="en-GB" sz="2000" dirty="0">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2000" dirty="0">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000" dirty="0">
              <a:latin typeface="Tahoma" panose="020B0604030504040204" pitchFamily="34" charset="0"/>
              <a:ea typeface="Tahoma" panose="020B0604030504040204" pitchFamily="34" charset="0"/>
              <a:cs typeface="Tahoma" panose="020B0604030504040204" pitchFamily="34" charset="0"/>
            </a:endParaRPr>
          </a:p>
        </p:txBody>
      </p:sp>
      <p:pic>
        <p:nvPicPr>
          <p:cNvPr id="5" name="Picture 4">
            <a:extLst>
              <a:ext uri="{FF2B5EF4-FFF2-40B4-BE49-F238E27FC236}">
                <a16:creationId xmlns:a16="http://schemas.microsoft.com/office/drawing/2014/main" id="{8733E97B-1559-0F9D-21C9-649A37B5D469}"/>
              </a:ext>
            </a:extLst>
          </p:cNvPr>
          <p:cNvPicPr>
            <a:picLocks noChangeAspect="1"/>
          </p:cNvPicPr>
          <p:nvPr/>
        </p:nvPicPr>
        <p:blipFill>
          <a:blip r:embed="rId3"/>
          <a:stretch>
            <a:fillRect/>
          </a:stretch>
        </p:blipFill>
        <p:spPr>
          <a:xfrm>
            <a:off x="9029700" y="4953001"/>
            <a:ext cx="2777490" cy="1759396"/>
          </a:xfrm>
          <a:prstGeom prst="rect">
            <a:avLst/>
          </a:prstGeom>
        </p:spPr>
      </p:pic>
    </p:spTree>
    <p:extLst>
      <p:ext uri="{BB962C8B-B14F-4D97-AF65-F5344CB8AC3E}">
        <p14:creationId xmlns:p14="http://schemas.microsoft.com/office/powerpoint/2010/main" val="213045058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2e2f296e8625ff53e104fa935a4f1fcf">
  <xsd:schema xmlns:xsd="http://www.w3.org/2001/XMLSchema" xmlns:xs="http://www.w3.org/2001/XMLSchema" xmlns:p="http://schemas.microsoft.com/office/2006/metadata/properties" xmlns:ns3="b4f9f7ee-5770-4a14-8925-17f3d16e50b7" targetNamespace="http://schemas.microsoft.com/office/2006/metadata/properties" ma:root="true" ma:fieldsID="ce760e71294acc76071a3e03294fb41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GenerationTime" minOccurs="0"/>
                <xsd:element ref="ns3:MediaServiceEventHashCode" minOccurs="0"/>
                <xsd:element ref="ns3:MediaServiceSystemTags"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BF582E-1AB3-4655-A8B6-FB6B6F17ECF1}">
  <ds:schemaRefs>
    <ds:schemaRef ds:uri="http://purl.org/dc/dcmitype/"/>
    <ds:schemaRef ds:uri="http://schemas.openxmlformats.org/package/2006/metadata/core-properties"/>
    <ds:schemaRef ds:uri="http://purl.org/dc/terms/"/>
    <ds:schemaRef ds:uri="http://purl.org/dc/elements/1.1/"/>
    <ds:schemaRef ds:uri="http://schemas.microsoft.com/office/2006/documentManagement/types"/>
    <ds:schemaRef ds:uri="http://schemas.microsoft.com/office/infopath/2007/PartnerControls"/>
    <ds:schemaRef ds:uri="b4f9f7ee-5770-4a14-8925-17f3d16e50b7"/>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F93808-8D3E-4D27-A50A-FE69C6B6D7A1}">
  <ds:schemaRefs>
    <ds:schemaRef ds:uri="http://schemas.microsoft.com/sharepoint/v3/contenttype/forms"/>
  </ds:schemaRefs>
</ds:datastoreItem>
</file>

<file path=customXml/itemProps3.xml><?xml version="1.0" encoding="utf-8"?>
<ds:datastoreItem xmlns:ds="http://schemas.openxmlformats.org/officeDocument/2006/customXml" ds:itemID="{4B8C54A1-4F2C-45A0-BECA-0D53E5A6CE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1128</TotalTime>
  <Words>509</Words>
  <Application>Microsoft Office PowerPoint</Application>
  <PresentationFormat>Widescreen</PresentationFormat>
  <Paragraphs>54</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Aptos</vt:lpstr>
      <vt:lpstr>Arial</vt:lpstr>
      <vt:lpstr>Century Gothic</vt:lpstr>
      <vt:lpstr>Tahoma</vt:lpstr>
      <vt:lpstr>Times New Roman</vt:lpstr>
      <vt:lpstr>Wingdings 3</vt:lpstr>
      <vt:lpstr>Wisp</vt:lpstr>
      <vt:lpstr>Reflective Presentation </vt:lpstr>
      <vt:lpstr>Overview </vt:lpstr>
      <vt:lpstr>Research</vt:lpstr>
      <vt:lpstr>Planning and Writing </vt:lpstr>
      <vt:lpstr>Challenges</vt:lpstr>
      <vt:lpstr>Success</vt:lpstr>
      <vt:lpstr>Looking Forward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Lydia George (2516475)</dc:creator>
  <cp:lastModifiedBy>Lydia George (2516475)</cp:lastModifiedBy>
  <cp:revision>5</cp:revision>
  <dcterms:created xsi:type="dcterms:W3CDTF">2025-11-06T18:44:07Z</dcterms:created>
  <dcterms:modified xsi:type="dcterms:W3CDTF">2025-11-19T14:09:40Z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