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sldIdLst>
    <p:sldId id="256" r:id="rId2"/>
    <p:sldId id="257" r:id="rId3"/>
    <p:sldId id="260" r:id="rId4"/>
    <p:sldId id="261" r:id="rId5"/>
    <p:sldId id="262" r:id="rId6"/>
    <p:sldId id="263" r:id="rId7"/>
    <p:sldId id="258" r:id="rId8"/>
    <p:sldId id="259"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709"/>
  </p:normalViewPr>
  <p:slideViewPr>
    <p:cSldViewPr snapToGrid="0" snapToObjects="1">
      <p:cViewPr varScale="1">
        <p:scale>
          <a:sx n="92" d="100"/>
          <a:sy n="92" d="100"/>
        </p:scale>
        <p:origin x="1664"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E61C653-43D5-8F4E-B47F-513FD4783FB0}" type="datetimeFigureOut">
              <a:rPr lang="en-US" smtClean="0"/>
              <a:t>6/28/20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9C255E-1651-774E-94F4-6A4BDA84A098}" type="slidenum">
              <a:rPr lang="en-US" smtClean="0"/>
              <a:t>‹#›</a:t>
            </a:fld>
            <a:endParaRPr lang="en-US"/>
          </a:p>
        </p:txBody>
      </p:sp>
    </p:spTree>
    <p:extLst>
      <p:ext uri="{BB962C8B-B14F-4D97-AF65-F5344CB8AC3E}">
        <p14:creationId xmlns:p14="http://schemas.microsoft.com/office/powerpoint/2010/main" val="24731243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E9C255E-1651-774E-94F4-6A4BDA84A098}" type="slidenum">
              <a:rPr lang="en-US" smtClean="0"/>
              <a:t>5</a:t>
            </a:fld>
            <a:endParaRPr lang="en-US"/>
          </a:p>
        </p:txBody>
      </p:sp>
    </p:spTree>
    <p:extLst>
      <p:ext uri="{BB962C8B-B14F-4D97-AF65-F5344CB8AC3E}">
        <p14:creationId xmlns:p14="http://schemas.microsoft.com/office/powerpoint/2010/main" val="807512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a:extLst>
              <a:ext uri="{FF2B5EF4-FFF2-40B4-BE49-F238E27FC236}">
                <a16:creationId xmlns:a16="http://schemas.microsoft.com/office/drawing/2014/main" id="{66D789E0-9E9B-E34D-AAE4-9965265D015B}"/>
              </a:ext>
            </a:extLst>
          </p:cNvPr>
          <p:cNvSpPr>
            <a:spLocks noGrp="1"/>
          </p:cNvSpPr>
          <p:nvPr>
            <p:ph type="dt" sz="half" idx="10"/>
          </p:nvPr>
        </p:nvSpPr>
        <p:spPr>
          <a:xfrm>
            <a:off x="395288" y="6524625"/>
            <a:ext cx="971550" cy="219075"/>
          </a:xfrm>
        </p:spPr>
        <p:txBody>
          <a:bodyPr/>
          <a:lstStyle>
            <a:lvl1pPr>
              <a:defRPr/>
            </a:lvl1pPr>
          </a:lstStyle>
          <a:p>
            <a:fld id="{D140825E-4A15-4D39-8176-1F07E904CB30}" type="datetimeFigureOut">
              <a:rPr lang="en-US" smtClean="0"/>
              <a:t>6/28/20</a:t>
            </a:fld>
            <a:endParaRPr lang="en-US"/>
          </a:p>
        </p:txBody>
      </p:sp>
      <p:sp>
        <p:nvSpPr>
          <p:cNvPr id="5" name="Footer Placeholder 4">
            <a:extLst>
              <a:ext uri="{FF2B5EF4-FFF2-40B4-BE49-F238E27FC236}">
                <a16:creationId xmlns:a16="http://schemas.microsoft.com/office/drawing/2014/main" id="{492B61EC-7853-B14A-839E-7742BC7DACCB}"/>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ea typeface="+mn-ea"/>
                <a:cs typeface="+mn-cs"/>
              </a:defRPr>
            </a:lvl1pPr>
          </a:lstStyle>
          <a:p>
            <a:endParaRPr lang="en-US"/>
          </a:p>
        </p:txBody>
      </p:sp>
      <p:sp>
        <p:nvSpPr>
          <p:cNvPr id="6" name="Slide Number Placeholder 5">
            <a:extLst>
              <a:ext uri="{FF2B5EF4-FFF2-40B4-BE49-F238E27FC236}">
                <a16:creationId xmlns:a16="http://schemas.microsoft.com/office/drawing/2014/main" id="{62E7EDB5-3A34-354C-BEF5-A444035457E0}"/>
              </a:ext>
            </a:extLst>
          </p:cNvPr>
          <p:cNvSpPr>
            <a:spLocks noGrp="1"/>
          </p:cNvSpPr>
          <p:nvPr>
            <p:ph type="sldNum" sz="quarter" idx="12"/>
          </p:nvPr>
        </p:nvSpPr>
        <p:spPr/>
        <p:txBody>
          <a:bodyPr/>
          <a:lstStyle>
            <a:lvl1pPr>
              <a:defRPr/>
            </a:lvl1pPr>
          </a:lstStyle>
          <a:p>
            <a:fld id="{93E4AAA4-6363-4581-962D-1ACCC2D600C5}" type="slidenum">
              <a:rPr lang="en-US" smtClean="0"/>
              <a:t>‹#›</a:t>
            </a:fld>
            <a:endParaRPr lang="en-US"/>
          </a:p>
        </p:txBody>
      </p:sp>
    </p:spTree>
    <p:extLst>
      <p:ext uri="{BB962C8B-B14F-4D97-AF65-F5344CB8AC3E}">
        <p14:creationId xmlns:p14="http://schemas.microsoft.com/office/powerpoint/2010/main" val="2344818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4B19CC-15D1-2344-A2A4-AB115243F466}"/>
              </a:ext>
            </a:extLst>
          </p:cNvPr>
          <p:cNvSpPr>
            <a:spLocks noGrp="1"/>
          </p:cNvSpPr>
          <p:nvPr>
            <p:ph type="dt" sz="half" idx="10"/>
          </p:nvPr>
        </p:nvSpPr>
        <p:spPr/>
        <p:txBody>
          <a:bodyPr/>
          <a:lstStyle>
            <a:lvl1pPr>
              <a:defRPr/>
            </a:lvl1pPr>
          </a:lstStyle>
          <a:p>
            <a:fld id="{D140825E-4A15-4D39-8176-1F07E904CB30}" type="datetimeFigureOut">
              <a:rPr lang="en-US" smtClean="0"/>
              <a:t>6/28/20</a:t>
            </a:fld>
            <a:endParaRPr lang="en-US"/>
          </a:p>
        </p:txBody>
      </p:sp>
      <p:sp>
        <p:nvSpPr>
          <p:cNvPr id="5" name="Footer Placeholder 4">
            <a:extLst>
              <a:ext uri="{FF2B5EF4-FFF2-40B4-BE49-F238E27FC236}">
                <a16:creationId xmlns:a16="http://schemas.microsoft.com/office/drawing/2014/main" id="{5054DA3C-4055-A542-A5DE-D2CCA6E9DD29}"/>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ea typeface="+mn-ea"/>
                <a:cs typeface="+mn-cs"/>
              </a:defRPr>
            </a:lvl1pPr>
          </a:lstStyle>
          <a:p>
            <a:endParaRPr lang="en-US"/>
          </a:p>
        </p:txBody>
      </p:sp>
      <p:sp>
        <p:nvSpPr>
          <p:cNvPr id="6" name="Slide Number Placeholder 5">
            <a:extLst>
              <a:ext uri="{FF2B5EF4-FFF2-40B4-BE49-F238E27FC236}">
                <a16:creationId xmlns:a16="http://schemas.microsoft.com/office/drawing/2014/main" id="{18FA7500-ECFF-364C-97D1-05231EABA3FE}"/>
              </a:ext>
            </a:extLst>
          </p:cNvPr>
          <p:cNvSpPr>
            <a:spLocks noGrp="1"/>
          </p:cNvSpPr>
          <p:nvPr>
            <p:ph type="sldNum" sz="quarter" idx="12"/>
          </p:nvPr>
        </p:nvSpPr>
        <p:spPr/>
        <p:txBody>
          <a:bodyPr/>
          <a:lstStyle>
            <a:lvl1pPr>
              <a:defRPr/>
            </a:lvl1pPr>
          </a:lstStyle>
          <a:p>
            <a:fld id="{93E4AAA4-6363-4581-962D-1ACCC2D600C5}" type="slidenum">
              <a:rPr lang="en-US" smtClean="0"/>
              <a:t>‹#›</a:t>
            </a:fld>
            <a:endParaRPr lang="en-US"/>
          </a:p>
        </p:txBody>
      </p:sp>
    </p:spTree>
    <p:extLst>
      <p:ext uri="{BB962C8B-B14F-4D97-AF65-F5344CB8AC3E}">
        <p14:creationId xmlns:p14="http://schemas.microsoft.com/office/powerpoint/2010/main" val="890935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6DCC338-A192-BE49-95A7-679B9EB11E15}"/>
              </a:ext>
            </a:extLst>
          </p:cNvPr>
          <p:cNvSpPr>
            <a:spLocks noGrp="1"/>
          </p:cNvSpPr>
          <p:nvPr>
            <p:ph type="dt" sz="half" idx="10"/>
          </p:nvPr>
        </p:nvSpPr>
        <p:spPr/>
        <p:txBody>
          <a:bodyPr/>
          <a:lstStyle>
            <a:lvl1pPr>
              <a:defRPr/>
            </a:lvl1pPr>
          </a:lstStyle>
          <a:p>
            <a:fld id="{D140825E-4A15-4D39-8176-1F07E904CB30}" type="datetimeFigureOut">
              <a:rPr lang="en-US" smtClean="0"/>
              <a:t>6/28/20</a:t>
            </a:fld>
            <a:endParaRPr lang="en-US"/>
          </a:p>
        </p:txBody>
      </p:sp>
      <p:sp>
        <p:nvSpPr>
          <p:cNvPr id="5" name="Slide Number Placeholder 5">
            <a:extLst>
              <a:ext uri="{FF2B5EF4-FFF2-40B4-BE49-F238E27FC236}">
                <a16:creationId xmlns:a16="http://schemas.microsoft.com/office/drawing/2014/main" id="{FC25E5FB-A030-4542-AC33-86EDEE83F80F}"/>
              </a:ext>
            </a:extLst>
          </p:cNvPr>
          <p:cNvSpPr>
            <a:spLocks noGrp="1"/>
          </p:cNvSpPr>
          <p:nvPr>
            <p:ph type="sldNum" sz="quarter" idx="11"/>
          </p:nvPr>
        </p:nvSpPr>
        <p:spPr/>
        <p:txBody>
          <a:bodyPr/>
          <a:lstStyle>
            <a:lvl1pPr>
              <a:defRPr/>
            </a:lvl1pPr>
          </a:lstStyle>
          <a:p>
            <a:fld id="{93E4AAA4-6363-4581-962D-1ACCC2D600C5}" type="slidenum">
              <a:rPr lang="en-US" smtClean="0"/>
              <a:t>‹#›</a:t>
            </a:fld>
            <a:endParaRPr lang="en-US"/>
          </a:p>
        </p:txBody>
      </p:sp>
    </p:spTree>
    <p:extLst>
      <p:ext uri="{BB962C8B-B14F-4D97-AF65-F5344CB8AC3E}">
        <p14:creationId xmlns:p14="http://schemas.microsoft.com/office/powerpoint/2010/main" val="3188612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a:extLst>
              <a:ext uri="{FF2B5EF4-FFF2-40B4-BE49-F238E27FC236}">
                <a16:creationId xmlns:a16="http://schemas.microsoft.com/office/drawing/2014/main" id="{4B257ED2-EAA0-4547-AF7C-5599FFDD209D}"/>
              </a:ext>
            </a:extLst>
          </p:cNvPr>
          <p:cNvSpPr>
            <a:spLocks noGrp="1"/>
          </p:cNvSpPr>
          <p:nvPr>
            <p:ph type="dt" sz="half" idx="10"/>
          </p:nvPr>
        </p:nvSpPr>
        <p:spPr/>
        <p:txBody>
          <a:bodyPr/>
          <a:lstStyle>
            <a:lvl1pPr>
              <a:defRPr/>
            </a:lvl1pPr>
          </a:lstStyle>
          <a:p>
            <a:fld id="{D140825E-4A15-4D39-8176-1F07E904CB30}" type="datetimeFigureOut">
              <a:rPr lang="en-US" smtClean="0"/>
              <a:t>6/28/20</a:t>
            </a:fld>
            <a:endParaRPr lang="en-US"/>
          </a:p>
        </p:txBody>
      </p:sp>
      <p:sp>
        <p:nvSpPr>
          <p:cNvPr id="6" name="Slide Number Placeholder 5">
            <a:extLst>
              <a:ext uri="{FF2B5EF4-FFF2-40B4-BE49-F238E27FC236}">
                <a16:creationId xmlns:a16="http://schemas.microsoft.com/office/drawing/2014/main" id="{4CC25D72-60EA-844A-8093-F84A74125CB9}"/>
              </a:ext>
            </a:extLst>
          </p:cNvPr>
          <p:cNvSpPr>
            <a:spLocks noGrp="1"/>
          </p:cNvSpPr>
          <p:nvPr>
            <p:ph type="sldNum" sz="quarter" idx="11"/>
          </p:nvPr>
        </p:nvSpPr>
        <p:spPr/>
        <p:txBody>
          <a:bodyPr/>
          <a:lstStyle>
            <a:lvl1pPr>
              <a:defRPr/>
            </a:lvl1pPr>
          </a:lstStyle>
          <a:p>
            <a:fld id="{93E4AAA4-6363-4581-962D-1ACCC2D600C5}" type="slidenum">
              <a:rPr lang="en-US" smtClean="0"/>
              <a:t>‹#›</a:t>
            </a:fld>
            <a:endParaRPr lang="en-US"/>
          </a:p>
        </p:txBody>
      </p:sp>
    </p:spTree>
    <p:extLst>
      <p:ext uri="{BB962C8B-B14F-4D97-AF65-F5344CB8AC3E}">
        <p14:creationId xmlns:p14="http://schemas.microsoft.com/office/powerpoint/2010/main" val="3637200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a:extLst>
              <a:ext uri="{FF2B5EF4-FFF2-40B4-BE49-F238E27FC236}">
                <a16:creationId xmlns:a16="http://schemas.microsoft.com/office/drawing/2014/main" id="{39A14196-3A30-6A4B-829F-69F1A0B031A0}"/>
              </a:ext>
            </a:extLst>
          </p:cNvPr>
          <p:cNvSpPr>
            <a:spLocks noGrp="1"/>
          </p:cNvSpPr>
          <p:nvPr>
            <p:ph type="dt" sz="half" idx="10"/>
          </p:nvPr>
        </p:nvSpPr>
        <p:spPr/>
        <p:txBody>
          <a:bodyPr/>
          <a:lstStyle>
            <a:lvl1pPr>
              <a:defRPr/>
            </a:lvl1pPr>
          </a:lstStyle>
          <a:p>
            <a:fld id="{D140825E-4A15-4D39-8176-1F07E904CB30}" type="datetimeFigureOut">
              <a:rPr lang="en-US" smtClean="0"/>
              <a:t>6/28/20</a:t>
            </a:fld>
            <a:endParaRPr lang="en-US"/>
          </a:p>
        </p:txBody>
      </p:sp>
      <p:sp>
        <p:nvSpPr>
          <p:cNvPr id="8" name="Slide Number Placeholder 5">
            <a:extLst>
              <a:ext uri="{FF2B5EF4-FFF2-40B4-BE49-F238E27FC236}">
                <a16:creationId xmlns:a16="http://schemas.microsoft.com/office/drawing/2014/main" id="{510AB3C5-E8FA-7845-90CB-FA8A002DF7CA}"/>
              </a:ext>
            </a:extLst>
          </p:cNvPr>
          <p:cNvSpPr>
            <a:spLocks noGrp="1"/>
          </p:cNvSpPr>
          <p:nvPr>
            <p:ph type="sldNum" sz="quarter" idx="11"/>
          </p:nvPr>
        </p:nvSpPr>
        <p:spPr/>
        <p:txBody>
          <a:bodyPr/>
          <a:lstStyle>
            <a:lvl1pPr>
              <a:defRPr/>
            </a:lvl1pPr>
          </a:lstStyle>
          <a:p>
            <a:fld id="{93E4AAA4-6363-4581-962D-1ACCC2D600C5}" type="slidenum">
              <a:rPr lang="en-US" smtClean="0"/>
              <a:t>‹#›</a:t>
            </a:fld>
            <a:endParaRPr lang="en-US"/>
          </a:p>
        </p:txBody>
      </p:sp>
    </p:spTree>
    <p:extLst>
      <p:ext uri="{BB962C8B-B14F-4D97-AF65-F5344CB8AC3E}">
        <p14:creationId xmlns:p14="http://schemas.microsoft.com/office/powerpoint/2010/main" val="3439996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a:extLst>
              <a:ext uri="{FF2B5EF4-FFF2-40B4-BE49-F238E27FC236}">
                <a16:creationId xmlns:a16="http://schemas.microsoft.com/office/drawing/2014/main" id="{B8423C95-E31E-464D-9712-0DC0FA7E91C6}"/>
              </a:ext>
            </a:extLst>
          </p:cNvPr>
          <p:cNvSpPr>
            <a:spLocks noGrp="1"/>
          </p:cNvSpPr>
          <p:nvPr>
            <p:ph type="dt" sz="half" idx="10"/>
          </p:nvPr>
        </p:nvSpPr>
        <p:spPr/>
        <p:txBody>
          <a:bodyPr/>
          <a:lstStyle>
            <a:lvl1pPr>
              <a:defRPr/>
            </a:lvl1pPr>
          </a:lstStyle>
          <a:p>
            <a:fld id="{D140825E-4A15-4D39-8176-1F07E904CB30}" type="datetimeFigureOut">
              <a:rPr lang="en-US" smtClean="0"/>
              <a:t>6/28/20</a:t>
            </a:fld>
            <a:endParaRPr lang="en-US"/>
          </a:p>
        </p:txBody>
      </p:sp>
      <p:sp>
        <p:nvSpPr>
          <p:cNvPr id="4" name="Slide Number Placeholder 5">
            <a:extLst>
              <a:ext uri="{FF2B5EF4-FFF2-40B4-BE49-F238E27FC236}">
                <a16:creationId xmlns:a16="http://schemas.microsoft.com/office/drawing/2014/main" id="{CB1A3915-FAAB-B341-B3A2-2B1A7E7826FB}"/>
              </a:ext>
            </a:extLst>
          </p:cNvPr>
          <p:cNvSpPr>
            <a:spLocks noGrp="1"/>
          </p:cNvSpPr>
          <p:nvPr>
            <p:ph type="sldNum" sz="quarter" idx="11"/>
          </p:nvPr>
        </p:nvSpPr>
        <p:spPr/>
        <p:txBody>
          <a:bodyPr/>
          <a:lstStyle>
            <a:lvl1pPr>
              <a:defRPr/>
            </a:lvl1pPr>
          </a:lstStyle>
          <a:p>
            <a:fld id="{93E4AAA4-6363-4581-962D-1ACCC2D600C5}" type="slidenum">
              <a:rPr lang="en-US" smtClean="0"/>
              <a:t>‹#›</a:t>
            </a:fld>
            <a:endParaRPr lang="en-US"/>
          </a:p>
        </p:txBody>
      </p:sp>
    </p:spTree>
    <p:extLst>
      <p:ext uri="{BB962C8B-B14F-4D97-AF65-F5344CB8AC3E}">
        <p14:creationId xmlns:p14="http://schemas.microsoft.com/office/powerpoint/2010/main" val="1743749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6CA489F-AC46-A344-BB4A-61E0F71DA1C5}"/>
              </a:ext>
            </a:extLst>
          </p:cNvPr>
          <p:cNvSpPr>
            <a:spLocks noGrp="1"/>
          </p:cNvSpPr>
          <p:nvPr>
            <p:ph type="dt" sz="half" idx="10"/>
          </p:nvPr>
        </p:nvSpPr>
        <p:spPr/>
        <p:txBody>
          <a:bodyPr/>
          <a:lstStyle>
            <a:lvl1pPr>
              <a:defRPr/>
            </a:lvl1pPr>
          </a:lstStyle>
          <a:p>
            <a:fld id="{D140825E-4A15-4D39-8176-1F07E904CB30}" type="datetimeFigureOut">
              <a:rPr lang="en-US" smtClean="0"/>
              <a:t>6/28/20</a:t>
            </a:fld>
            <a:endParaRPr lang="en-US"/>
          </a:p>
        </p:txBody>
      </p:sp>
      <p:sp>
        <p:nvSpPr>
          <p:cNvPr id="3" name="Slide Number Placeholder 5">
            <a:extLst>
              <a:ext uri="{FF2B5EF4-FFF2-40B4-BE49-F238E27FC236}">
                <a16:creationId xmlns:a16="http://schemas.microsoft.com/office/drawing/2014/main" id="{2CADEED7-4DC5-8A4A-ACF7-56301853D1AC}"/>
              </a:ext>
            </a:extLst>
          </p:cNvPr>
          <p:cNvSpPr>
            <a:spLocks noGrp="1"/>
          </p:cNvSpPr>
          <p:nvPr>
            <p:ph type="sldNum" sz="quarter" idx="11"/>
          </p:nvPr>
        </p:nvSpPr>
        <p:spPr/>
        <p:txBody>
          <a:bodyPr/>
          <a:lstStyle>
            <a:lvl1pPr>
              <a:defRPr/>
            </a:lvl1pPr>
          </a:lstStyle>
          <a:p>
            <a:fld id="{93E4AAA4-6363-4581-962D-1ACCC2D600C5}" type="slidenum">
              <a:rPr lang="en-US" smtClean="0"/>
              <a:t>‹#›</a:t>
            </a:fld>
            <a:endParaRPr lang="en-US"/>
          </a:p>
        </p:txBody>
      </p:sp>
    </p:spTree>
    <p:extLst>
      <p:ext uri="{BB962C8B-B14F-4D97-AF65-F5344CB8AC3E}">
        <p14:creationId xmlns:p14="http://schemas.microsoft.com/office/powerpoint/2010/main" val="3970135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00925905-F1CF-9E48-A50D-4EFB31A01A8C}"/>
              </a:ext>
            </a:extLst>
          </p:cNvPr>
          <p:cNvSpPr>
            <a:spLocks noGrp="1"/>
          </p:cNvSpPr>
          <p:nvPr>
            <p:ph type="dt" sz="half" idx="10"/>
          </p:nvPr>
        </p:nvSpPr>
        <p:spPr/>
        <p:txBody>
          <a:bodyPr/>
          <a:lstStyle>
            <a:lvl1pPr>
              <a:defRPr/>
            </a:lvl1pPr>
          </a:lstStyle>
          <a:p>
            <a:fld id="{D140825E-4A15-4D39-8176-1F07E904CB30}" type="datetimeFigureOut">
              <a:rPr lang="en-US" smtClean="0"/>
              <a:t>6/28/20</a:t>
            </a:fld>
            <a:endParaRPr lang="en-US"/>
          </a:p>
        </p:txBody>
      </p:sp>
      <p:sp>
        <p:nvSpPr>
          <p:cNvPr id="6" name="Slide Number Placeholder 5">
            <a:extLst>
              <a:ext uri="{FF2B5EF4-FFF2-40B4-BE49-F238E27FC236}">
                <a16:creationId xmlns:a16="http://schemas.microsoft.com/office/drawing/2014/main" id="{ED621CF9-6FD6-9445-8E55-76D64E560420}"/>
              </a:ext>
            </a:extLst>
          </p:cNvPr>
          <p:cNvSpPr>
            <a:spLocks noGrp="1"/>
          </p:cNvSpPr>
          <p:nvPr>
            <p:ph type="sldNum" sz="quarter" idx="11"/>
          </p:nvPr>
        </p:nvSpPr>
        <p:spPr/>
        <p:txBody>
          <a:bodyPr/>
          <a:lstStyle>
            <a:lvl1pPr>
              <a:defRPr/>
            </a:lvl1pPr>
          </a:lstStyle>
          <a:p>
            <a:fld id="{93E4AAA4-6363-4581-962D-1ACCC2D600C5}" type="slidenum">
              <a:rPr lang="en-US" smtClean="0"/>
              <a:t>‹#›</a:t>
            </a:fld>
            <a:endParaRPr lang="en-US"/>
          </a:p>
        </p:txBody>
      </p:sp>
    </p:spTree>
    <p:extLst>
      <p:ext uri="{BB962C8B-B14F-4D97-AF65-F5344CB8AC3E}">
        <p14:creationId xmlns:p14="http://schemas.microsoft.com/office/powerpoint/2010/main" val="1620850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2E4E59E7-FED9-0A48-80ED-9FBF0A7BC397}"/>
              </a:ext>
            </a:extLst>
          </p:cNvPr>
          <p:cNvSpPr>
            <a:spLocks noGrp="1"/>
          </p:cNvSpPr>
          <p:nvPr>
            <p:ph type="dt" sz="half" idx="10"/>
          </p:nvPr>
        </p:nvSpPr>
        <p:spPr/>
        <p:txBody>
          <a:bodyPr/>
          <a:lstStyle>
            <a:lvl1pPr>
              <a:defRPr/>
            </a:lvl1pPr>
          </a:lstStyle>
          <a:p>
            <a:fld id="{D140825E-4A15-4D39-8176-1F07E904CB30}" type="datetimeFigureOut">
              <a:rPr lang="en-US" smtClean="0"/>
              <a:t>6/28/20</a:t>
            </a:fld>
            <a:endParaRPr lang="en-US"/>
          </a:p>
        </p:txBody>
      </p:sp>
      <p:sp>
        <p:nvSpPr>
          <p:cNvPr id="6" name="Slide Number Placeholder 5">
            <a:extLst>
              <a:ext uri="{FF2B5EF4-FFF2-40B4-BE49-F238E27FC236}">
                <a16:creationId xmlns:a16="http://schemas.microsoft.com/office/drawing/2014/main" id="{B75CE359-CD7D-C244-ACF0-1C9DD76242F8}"/>
              </a:ext>
            </a:extLst>
          </p:cNvPr>
          <p:cNvSpPr>
            <a:spLocks noGrp="1"/>
          </p:cNvSpPr>
          <p:nvPr>
            <p:ph type="sldNum" sz="quarter" idx="11"/>
          </p:nvPr>
        </p:nvSpPr>
        <p:spPr/>
        <p:txBody>
          <a:bodyPr/>
          <a:lstStyle>
            <a:lvl1pPr>
              <a:defRPr/>
            </a:lvl1pPr>
          </a:lstStyle>
          <a:p>
            <a:fld id="{93E4AAA4-6363-4581-962D-1ACCC2D600C5}" type="slidenum">
              <a:rPr lang="en-US" smtClean="0"/>
              <a:t>‹#›</a:t>
            </a:fld>
            <a:endParaRPr lang="en-US"/>
          </a:p>
        </p:txBody>
      </p:sp>
    </p:spTree>
    <p:extLst>
      <p:ext uri="{BB962C8B-B14F-4D97-AF65-F5344CB8AC3E}">
        <p14:creationId xmlns:p14="http://schemas.microsoft.com/office/powerpoint/2010/main" val="20733996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2CFC88A-BC09-B447-B84C-E0888453820C}"/>
              </a:ext>
            </a:extLst>
          </p:cNvPr>
          <p:cNvSpPr>
            <a:spLocks noGrp="1"/>
          </p:cNvSpPr>
          <p:nvPr>
            <p:ph type="dt" sz="half" idx="10"/>
          </p:nvPr>
        </p:nvSpPr>
        <p:spPr/>
        <p:txBody>
          <a:bodyPr/>
          <a:lstStyle>
            <a:lvl1pPr>
              <a:defRPr/>
            </a:lvl1pPr>
          </a:lstStyle>
          <a:p>
            <a:fld id="{D140825E-4A15-4D39-8176-1F07E904CB30}" type="datetimeFigureOut">
              <a:rPr lang="en-US" smtClean="0"/>
              <a:t>6/28/20</a:t>
            </a:fld>
            <a:endParaRPr lang="en-US"/>
          </a:p>
        </p:txBody>
      </p:sp>
      <p:sp>
        <p:nvSpPr>
          <p:cNvPr id="5" name="Slide Number Placeholder 5">
            <a:extLst>
              <a:ext uri="{FF2B5EF4-FFF2-40B4-BE49-F238E27FC236}">
                <a16:creationId xmlns:a16="http://schemas.microsoft.com/office/drawing/2014/main" id="{33481014-3287-8547-820B-7FBDDE69D680}"/>
              </a:ext>
            </a:extLst>
          </p:cNvPr>
          <p:cNvSpPr>
            <a:spLocks noGrp="1"/>
          </p:cNvSpPr>
          <p:nvPr>
            <p:ph type="sldNum" sz="quarter" idx="11"/>
          </p:nvPr>
        </p:nvSpPr>
        <p:spPr/>
        <p:txBody>
          <a:bodyPr/>
          <a:lstStyle>
            <a:lvl1pPr>
              <a:defRPr/>
            </a:lvl1pPr>
          </a:lstStyle>
          <a:p>
            <a:fld id="{93E4AAA4-6363-4581-962D-1ACCC2D600C5}" type="slidenum">
              <a:rPr lang="en-US" smtClean="0"/>
              <a:t>‹#›</a:t>
            </a:fld>
            <a:endParaRPr lang="en-US"/>
          </a:p>
        </p:txBody>
      </p:sp>
    </p:spTree>
    <p:extLst>
      <p:ext uri="{BB962C8B-B14F-4D97-AF65-F5344CB8AC3E}">
        <p14:creationId xmlns:p14="http://schemas.microsoft.com/office/powerpoint/2010/main" val="3870610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F50A1E8-5371-0641-A996-EC387583FB29}"/>
              </a:ext>
            </a:extLst>
          </p:cNvPr>
          <p:cNvSpPr>
            <a:spLocks noGrp="1"/>
          </p:cNvSpPr>
          <p:nvPr>
            <p:ph type="dt" sz="half" idx="10"/>
          </p:nvPr>
        </p:nvSpPr>
        <p:spPr/>
        <p:txBody>
          <a:bodyPr/>
          <a:lstStyle>
            <a:lvl1pPr>
              <a:defRPr/>
            </a:lvl1pPr>
          </a:lstStyle>
          <a:p>
            <a:fld id="{D140825E-4A15-4D39-8176-1F07E904CB30}" type="datetimeFigureOut">
              <a:rPr lang="en-US" smtClean="0"/>
              <a:t>6/28/20</a:t>
            </a:fld>
            <a:endParaRPr lang="en-US"/>
          </a:p>
        </p:txBody>
      </p:sp>
      <p:sp>
        <p:nvSpPr>
          <p:cNvPr id="5" name="Slide Number Placeholder 5">
            <a:extLst>
              <a:ext uri="{FF2B5EF4-FFF2-40B4-BE49-F238E27FC236}">
                <a16:creationId xmlns:a16="http://schemas.microsoft.com/office/drawing/2014/main" id="{A7D6755E-7910-0244-8AA4-A9BCC45B1E53}"/>
              </a:ext>
            </a:extLst>
          </p:cNvPr>
          <p:cNvSpPr>
            <a:spLocks noGrp="1"/>
          </p:cNvSpPr>
          <p:nvPr>
            <p:ph type="sldNum" sz="quarter" idx="11"/>
          </p:nvPr>
        </p:nvSpPr>
        <p:spPr/>
        <p:txBody>
          <a:bodyPr/>
          <a:lstStyle>
            <a:lvl1pPr>
              <a:defRPr/>
            </a:lvl1pPr>
          </a:lstStyle>
          <a:p>
            <a:fld id="{93E4AAA4-6363-4581-962D-1ACCC2D600C5}" type="slidenum">
              <a:rPr lang="en-US" smtClean="0"/>
              <a:t>‹#›</a:t>
            </a:fld>
            <a:endParaRPr lang="en-US"/>
          </a:p>
        </p:txBody>
      </p:sp>
    </p:spTree>
    <p:extLst>
      <p:ext uri="{BB962C8B-B14F-4D97-AF65-F5344CB8AC3E}">
        <p14:creationId xmlns:p14="http://schemas.microsoft.com/office/powerpoint/2010/main" val="1051964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11FC901-4CCD-E545-A6A1-C70D4F38457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Text Placeholder 2">
            <a:extLst>
              <a:ext uri="{FF2B5EF4-FFF2-40B4-BE49-F238E27FC236}">
                <a16:creationId xmlns:a16="http://schemas.microsoft.com/office/drawing/2014/main" id="{25B3E705-7497-884C-BD8E-AA3F69E36D01}"/>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4" name="Date Placeholder 3">
            <a:extLst>
              <a:ext uri="{FF2B5EF4-FFF2-40B4-BE49-F238E27FC236}">
                <a16:creationId xmlns:a16="http://schemas.microsoft.com/office/drawing/2014/main" id="{E60ABFCA-EC8F-DB4E-AB0E-B130A7FC5607}"/>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charset="0"/>
              </a:defRPr>
            </a:lvl1pPr>
          </a:lstStyle>
          <a:p>
            <a:fld id="{D140825E-4A15-4D39-8176-1F07E904CB30}" type="datetimeFigureOut">
              <a:rPr lang="en-US" smtClean="0"/>
              <a:t>6/28/20</a:t>
            </a:fld>
            <a:endParaRPr lang="en-US"/>
          </a:p>
        </p:txBody>
      </p:sp>
      <p:sp>
        <p:nvSpPr>
          <p:cNvPr id="6" name="Slide Number Placeholder 5">
            <a:extLst>
              <a:ext uri="{FF2B5EF4-FFF2-40B4-BE49-F238E27FC236}">
                <a16:creationId xmlns:a16="http://schemas.microsoft.com/office/drawing/2014/main" id="{2BF3E55B-47F5-2940-9695-FBD536D5DAF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charset="0"/>
              </a:defRPr>
            </a:lvl1pPr>
          </a:lstStyle>
          <a:p>
            <a:fld id="{93E4AAA4-6363-4581-962D-1ACCC2D600C5}" type="slidenum">
              <a:rPr lang="en-US" smtClean="0"/>
              <a:t>‹#›</a:t>
            </a:fld>
            <a:endParaRPr lang="en-US"/>
          </a:p>
        </p:txBody>
      </p:sp>
    </p:spTree>
    <p:extLst>
      <p:ext uri="{BB962C8B-B14F-4D97-AF65-F5344CB8AC3E}">
        <p14:creationId xmlns:p14="http://schemas.microsoft.com/office/powerpoint/2010/main" val="194776586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ctr" rtl="0" eaLnBrk="1" fontAlgn="base" hangingPunct="1">
        <a:spcBef>
          <a:spcPct val="0"/>
        </a:spcBef>
        <a:spcAft>
          <a:spcPct val="0"/>
        </a:spcAft>
        <a:defRPr sz="4400" kern="1200">
          <a:solidFill>
            <a:schemeClr val="tx1"/>
          </a:solidFill>
          <a:latin typeface="+mj-lt"/>
          <a:ea typeface="ＭＳ Ｐゴシック" charset="0"/>
          <a:cs typeface="ＭＳ Ｐゴシック" charset="0"/>
        </a:defRPr>
      </a:lvl1pPr>
      <a:lvl2pPr algn="ctr" rtl="0" eaLnBrk="1" fontAlgn="base" hangingPunct="1">
        <a:spcBef>
          <a:spcPct val="0"/>
        </a:spcBef>
        <a:spcAft>
          <a:spcPct val="0"/>
        </a:spcAft>
        <a:defRPr sz="4400">
          <a:solidFill>
            <a:schemeClr val="tx1"/>
          </a:solidFill>
          <a:latin typeface="Myriad Pro"/>
          <a:ea typeface="ＭＳ Ｐゴシック" charset="0"/>
          <a:cs typeface="ＭＳ Ｐゴシック" charset="0"/>
        </a:defRPr>
      </a:lvl2pPr>
      <a:lvl3pPr algn="ctr" rtl="0" eaLnBrk="1" fontAlgn="base" hangingPunct="1">
        <a:spcBef>
          <a:spcPct val="0"/>
        </a:spcBef>
        <a:spcAft>
          <a:spcPct val="0"/>
        </a:spcAft>
        <a:defRPr sz="4400">
          <a:solidFill>
            <a:schemeClr val="tx1"/>
          </a:solidFill>
          <a:latin typeface="Myriad Pro"/>
          <a:ea typeface="ＭＳ Ｐゴシック" charset="0"/>
          <a:cs typeface="ＭＳ Ｐゴシック" charset="0"/>
        </a:defRPr>
      </a:lvl3pPr>
      <a:lvl4pPr algn="ctr" rtl="0" eaLnBrk="1" fontAlgn="base" hangingPunct="1">
        <a:spcBef>
          <a:spcPct val="0"/>
        </a:spcBef>
        <a:spcAft>
          <a:spcPct val="0"/>
        </a:spcAft>
        <a:defRPr sz="4400">
          <a:solidFill>
            <a:schemeClr val="tx1"/>
          </a:solidFill>
          <a:latin typeface="Myriad Pro"/>
          <a:ea typeface="ＭＳ Ｐゴシック" charset="0"/>
          <a:cs typeface="ＭＳ Ｐゴシック" charset="0"/>
        </a:defRPr>
      </a:lvl4pPr>
      <a:lvl5pPr algn="ctr" rtl="0" eaLnBrk="1" fontAlgn="base" hangingPunct="1">
        <a:spcBef>
          <a:spcPct val="0"/>
        </a:spcBef>
        <a:spcAft>
          <a:spcPct val="0"/>
        </a:spcAft>
        <a:defRPr sz="4400">
          <a:solidFill>
            <a:schemeClr val="tx1"/>
          </a:solidFill>
          <a:latin typeface="Myriad Pro"/>
          <a:ea typeface="ＭＳ Ｐゴシック" charset="0"/>
          <a:cs typeface="ＭＳ Ｐゴシック" charset="0"/>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ＭＳ Ｐゴシック" charset="0"/>
          <a:cs typeface="ＭＳ Ｐゴシック" charset="0"/>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ＭＳ Ｐゴシック" charset="0"/>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ＭＳ Ｐゴシック" charset="0"/>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ＭＳ Ｐゴシック" charset="0"/>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ＭＳ Ｐゴシック" charset="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149928"/>
            <a:ext cx="7772400" cy="1413163"/>
          </a:xfrm>
        </p:spPr>
        <p:txBody>
          <a:bodyPr/>
          <a:lstStyle/>
          <a:p>
            <a:r>
              <a:rPr lang="en-US" sz="3000" b="1" dirty="0"/>
              <a:t>Managing Enterprise in the 21</a:t>
            </a:r>
            <a:r>
              <a:rPr lang="en-US" sz="3000" b="1" baseline="30000" dirty="0"/>
              <a:t>st</a:t>
            </a:r>
            <a:r>
              <a:rPr lang="en-US" sz="3000" b="1" dirty="0"/>
              <a:t> Century</a:t>
            </a:r>
          </a:p>
        </p:txBody>
      </p:sp>
      <p:sp>
        <p:nvSpPr>
          <p:cNvPr id="6" name="Title 1"/>
          <p:cNvSpPr txBox="1">
            <a:spLocks/>
          </p:cNvSpPr>
          <p:nvPr/>
        </p:nvSpPr>
        <p:spPr>
          <a:xfrm>
            <a:off x="683568" y="2384612"/>
            <a:ext cx="7583487" cy="1044388"/>
          </a:xfrm>
          <a:prstGeom prst="rect">
            <a:avLst/>
          </a:prstGeom>
        </p:spPr>
        <p:txBody>
          <a:bodyPr vert="horz" lIns="91440" tIns="45720" rIns="91440" bIns="45720" rtlCol="0" anchor="b" anchorCtr="0">
            <a:noAutofit/>
          </a:bodyPr>
          <a:lstStyle>
            <a:lvl1pPr algn="r" defTabSz="914400" rtl="0" eaLnBrk="1" latinLnBrk="0" hangingPunct="1">
              <a:spcBef>
                <a:spcPct val="0"/>
              </a:spcBef>
              <a:buNone/>
              <a:defRPr sz="4400" kern="1200">
                <a:solidFill>
                  <a:schemeClr val="bg1"/>
                </a:solidFill>
                <a:latin typeface="+mj-lt"/>
                <a:ea typeface="+mj-ea"/>
                <a:cs typeface="+mj-cs"/>
              </a:defRPr>
            </a:lvl1pPr>
          </a:lstStyle>
          <a:p>
            <a:r>
              <a:rPr lang="en-US" sz="3000" b="1" dirty="0">
                <a:solidFill>
                  <a:schemeClr val="accent2"/>
                </a:solidFill>
              </a:rPr>
              <a:t>Small Business  Enterprise </a:t>
            </a:r>
          </a:p>
        </p:txBody>
      </p:sp>
    </p:spTree>
    <p:extLst>
      <p:ext uri="{BB962C8B-B14F-4D97-AF65-F5344CB8AC3E}">
        <p14:creationId xmlns:p14="http://schemas.microsoft.com/office/powerpoint/2010/main" val="13998025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Small Business – Definition </a:t>
            </a:r>
          </a:p>
        </p:txBody>
      </p:sp>
      <p:sp>
        <p:nvSpPr>
          <p:cNvPr id="3" name="Content Placeholder 2"/>
          <p:cNvSpPr>
            <a:spLocks noGrp="1"/>
          </p:cNvSpPr>
          <p:nvPr>
            <p:ph idx="1"/>
          </p:nvPr>
        </p:nvSpPr>
        <p:spPr/>
        <p:txBody>
          <a:bodyPr/>
          <a:lstStyle/>
          <a:p>
            <a:pPr marL="0" indent="0" algn="just">
              <a:buNone/>
            </a:pPr>
            <a:r>
              <a:rPr lang="en-US" sz="2000" dirty="0"/>
              <a:t>According to the UK’s </a:t>
            </a:r>
            <a:r>
              <a:rPr lang="en-US" sz="2000" b="1" dirty="0"/>
              <a:t>Companies Act 2006</a:t>
            </a:r>
            <a:r>
              <a:rPr lang="en-US" sz="2000" dirty="0"/>
              <a:t>, a small company is defined as one of that does not have a turnover of more than £6.5 Million, a balance sheet total of more than £3.26 Million and does not have more than 50 employees.  </a:t>
            </a:r>
          </a:p>
          <a:p>
            <a:pPr marL="0" indent="0" algn="just">
              <a:buNone/>
            </a:pPr>
            <a:endParaRPr lang="en-US" sz="2000" dirty="0"/>
          </a:p>
          <a:p>
            <a:pPr marL="0" indent="0" algn="just">
              <a:buNone/>
            </a:pPr>
            <a:r>
              <a:rPr lang="en-US" sz="2000" dirty="0"/>
              <a:t>Small businesses are defined as sole traders, partnerships and limited companies with an annual turnover of under £1 Million (</a:t>
            </a:r>
            <a:r>
              <a:rPr lang="en-US" sz="2000" b="1" dirty="0"/>
              <a:t>British Bankers Associations</a:t>
            </a:r>
            <a:r>
              <a:rPr lang="en-US" sz="2000" dirty="0"/>
              <a:t>). </a:t>
            </a:r>
          </a:p>
        </p:txBody>
      </p:sp>
    </p:spTree>
    <p:extLst>
      <p:ext uri="{BB962C8B-B14F-4D97-AF65-F5344CB8AC3E}">
        <p14:creationId xmlns:p14="http://schemas.microsoft.com/office/powerpoint/2010/main" val="2057849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Functions of Business</a:t>
            </a:r>
          </a:p>
        </p:txBody>
      </p:sp>
      <p:sp>
        <p:nvSpPr>
          <p:cNvPr id="8" name="Content Placeholder 7"/>
          <p:cNvSpPr>
            <a:spLocks noGrp="1"/>
          </p:cNvSpPr>
          <p:nvPr>
            <p:ph idx="1"/>
          </p:nvPr>
        </p:nvSpPr>
        <p:spPr/>
        <p:txBody>
          <a:bodyPr/>
          <a:lstStyle/>
          <a:p>
            <a:pPr marL="0" indent="0" algn="just">
              <a:buNone/>
            </a:pPr>
            <a:r>
              <a:rPr lang="en-US" sz="2000" dirty="0"/>
              <a:t>Business functions are high level groupings of business processes and capabilities that describe a business at its highest level. Some common functions are as follows: </a:t>
            </a:r>
          </a:p>
          <a:p>
            <a:pPr marL="0" indent="0" algn="just">
              <a:buNone/>
            </a:pPr>
            <a:endParaRPr lang="en-US" sz="2000" dirty="0"/>
          </a:p>
          <a:p>
            <a:pPr marL="0" indent="0" algn="just">
              <a:buNone/>
            </a:pPr>
            <a:r>
              <a:rPr lang="en-US" sz="2000" b="1" dirty="0"/>
              <a:t>Governance: </a:t>
            </a:r>
            <a:r>
              <a:rPr lang="en-US" sz="2000" dirty="0"/>
              <a:t>The direction and control of a firm. Manages the performances of management. </a:t>
            </a:r>
          </a:p>
          <a:p>
            <a:pPr marL="0" indent="0" algn="just">
              <a:buNone/>
            </a:pPr>
            <a:endParaRPr lang="en-US" sz="2000" dirty="0"/>
          </a:p>
          <a:p>
            <a:pPr marL="0" indent="0" algn="just">
              <a:buNone/>
            </a:pPr>
            <a:r>
              <a:rPr lang="en-US" sz="2000" b="1" dirty="0"/>
              <a:t>Strategy: </a:t>
            </a:r>
            <a:r>
              <a:rPr lang="en-US" sz="2000" dirty="0"/>
              <a:t>The development of strategy and implementation of change. </a:t>
            </a:r>
          </a:p>
          <a:p>
            <a:pPr marL="0" indent="0" algn="just">
              <a:buNone/>
            </a:pPr>
            <a:endParaRPr lang="en-US" sz="2000" dirty="0"/>
          </a:p>
          <a:p>
            <a:pPr marL="0" indent="0" algn="just">
              <a:buNone/>
            </a:pPr>
            <a:r>
              <a:rPr lang="en-US" sz="2000" b="1" dirty="0"/>
              <a:t>Finance: </a:t>
            </a:r>
            <a:r>
              <a:rPr lang="en-US" sz="2000" dirty="0"/>
              <a:t>Funding, managing budgets, accounting, financial controls and audits. </a:t>
            </a:r>
          </a:p>
          <a:p>
            <a:pPr marL="0" indent="0" algn="just">
              <a:buNone/>
            </a:pPr>
            <a:endParaRPr lang="en-US" sz="2000" dirty="0"/>
          </a:p>
          <a:p>
            <a:pPr marL="0" indent="0">
              <a:buNone/>
            </a:pPr>
            <a:endParaRPr lang="en-US" sz="2000" dirty="0"/>
          </a:p>
        </p:txBody>
      </p:sp>
    </p:spTree>
    <p:extLst>
      <p:ext uri="{BB962C8B-B14F-4D97-AF65-F5344CB8AC3E}">
        <p14:creationId xmlns:p14="http://schemas.microsoft.com/office/powerpoint/2010/main" val="2368711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Functions of Business Cont…</a:t>
            </a:r>
          </a:p>
        </p:txBody>
      </p:sp>
      <p:sp>
        <p:nvSpPr>
          <p:cNvPr id="3" name="Content Placeholder 2"/>
          <p:cNvSpPr>
            <a:spLocks noGrp="1"/>
          </p:cNvSpPr>
          <p:nvPr>
            <p:ph idx="1"/>
          </p:nvPr>
        </p:nvSpPr>
        <p:spPr/>
        <p:txBody>
          <a:bodyPr/>
          <a:lstStyle/>
          <a:p>
            <a:pPr marL="0" indent="0" algn="just">
              <a:buNone/>
            </a:pPr>
            <a:r>
              <a:rPr lang="en-US" sz="2000" b="1" dirty="0"/>
              <a:t>Marketing: </a:t>
            </a:r>
            <a:r>
              <a:rPr lang="en-US" sz="2000" dirty="0"/>
              <a:t>Marketing processes such as promotion, pricing, distribution and sales</a:t>
            </a:r>
          </a:p>
          <a:p>
            <a:pPr marL="0" indent="0" algn="just">
              <a:buNone/>
            </a:pPr>
            <a:endParaRPr lang="en-US" sz="2000" dirty="0"/>
          </a:p>
          <a:p>
            <a:pPr marL="0" indent="0" algn="just">
              <a:buNone/>
            </a:pPr>
            <a:r>
              <a:rPr lang="en-US" sz="2000" b="1" dirty="0"/>
              <a:t>Research and Development: </a:t>
            </a:r>
            <a:r>
              <a:rPr lang="en-US" sz="2000" dirty="0"/>
              <a:t>The process of innovating including market research, business experimentation  and product development. </a:t>
            </a:r>
          </a:p>
          <a:p>
            <a:pPr marL="0" indent="0" algn="just">
              <a:buNone/>
            </a:pPr>
            <a:endParaRPr lang="en-US" sz="2000" dirty="0"/>
          </a:p>
          <a:p>
            <a:pPr marL="0" indent="0" algn="just">
              <a:buNone/>
            </a:pPr>
            <a:r>
              <a:rPr lang="en-US" sz="2000" b="1" dirty="0"/>
              <a:t>Information Technology: </a:t>
            </a:r>
            <a:r>
              <a:rPr lang="en-US" sz="2000" dirty="0"/>
              <a:t>The development and operation of systems and applications</a:t>
            </a:r>
          </a:p>
          <a:p>
            <a:pPr marL="0" indent="0" algn="just">
              <a:buNone/>
            </a:pPr>
            <a:endParaRPr lang="en-US" sz="2000" dirty="0"/>
          </a:p>
          <a:p>
            <a:pPr marL="0" indent="0" algn="just">
              <a:buNone/>
            </a:pPr>
            <a:r>
              <a:rPr lang="en-US" sz="2000" b="1" dirty="0"/>
              <a:t>Customer Service: </a:t>
            </a:r>
            <a:r>
              <a:rPr lang="en-US" sz="2000" dirty="0"/>
              <a:t>Managing relationships with customers and handling requests such as inquires and returns. </a:t>
            </a:r>
          </a:p>
        </p:txBody>
      </p:sp>
    </p:spTree>
    <p:extLst>
      <p:ext uri="{BB962C8B-B14F-4D97-AF65-F5344CB8AC3E}">
        <p14:creationId xmlns:p14="http://schemas.microsoft.com/office/powerpoint/2010/main" val="3138259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Functions of Business Cont…</a:t>
            </a:r>
          </a:p>
        </p:txBody>
      </p:sp>
      <p:sp>
        <p:nvSpPr>
          <p:cNvPr id="3" name="Content Placeholder 2"/>
          <p:cNvSpPr>
            <a:spLocks noGrp="1"/>
          </p:cNvSpPr>
          <p:nvPr>
            <p:ph idx="1"/>
          </p:nvPr>
        </p:nvSpPr>
        <p:spPr/>
        <p:txBody>
          <a:bodyPr>
            <a:normAutofit fontScale="92500"/>
          </a:bodyPr>
          <a:lstStyle/>
          <a:p>
            <a:pPr marL="0" indent="0" algn="just">
              <a:buNone/>
            </a:pPr>
            <a:r>
              <a:rPr lang="en-US" sz="2000" b="1" dirty="0"/>
              <a:t>Human Resources: </a:t>
            </a:r>
            <a:r>
              <a:rPr lang="en-US" sz="2000" dirty="0"/>
              <a:t>Functions related to employees such as recruiting, performance management, benefits and organizational culture. </a:t>
            </a:r>
          </a:p>
          <a:p>
            <a:pPr marL="0" indent="0" algn="just">
              <a:buNone/>
            </a:pPr>
            <a:endParaRPr lang="en-US" sz="2000" dirty="0"/>
          </a:p>
          <a:p>
            <a:pPr marL="0" indent="0" algn="just">
              <a:buNone/>
            </a:pPr>
            <a:r>
              <a:rPr lang="en-US" sz="2000" b="1" dirty="0"/>
              <a:t>Production: </a:t>
            </a:r>
            <a:r>
              <a:rPr lang="en-US" sz="2000" dirty="0"/>
              <a:t>Production such as manufacturing of products or delivery of services. </a:t>
            </a:r>
          </a:p>
          <a:p>
            <a:pPr marL="0" indent="0" algn="just">
              <a:buNone/>
            </a:pPr>
            <a:endParaRPr lang="en-US" sz="2000" dirty="0"/>
          </a:p>
          <a:p>
            <a:pPr marL="0" indent="0" algn="just">
              <a:buNone/>
            </a:pPr>
            <a:r>
              <a:rPr lang="en-US" sz="2000" b="1" dirty="0"/>
              <a:t>Quality Control: </a:t>
            </a:r>
            <a:r>
              <a:rPr lang="en-US" sz="2000" dirty="0"/>
              <a:t>Quality control that</a:t>
            </a:r>
            <a:r>
              <a:rPr lang="fr-FR" sz="2000" dirty="0"/>
              <a:t> test outputs for conformance to specifications  and quality assurance that manages quality from a more strategic viewpoints such as addressing the root cause of quality problems.</a:t>
            </a:r>
          </a:p>
          <a:p>
            <a:pPr marL="0" indent="0" algn="just">
              <a:buNone/>
            </a:pPr>
            <a:endParaRPr lang="fr-FR" sz="2000" dirty="0"/>
          </a:p>
          <a:p>
            <a:pPr marL="0" indent="0" algn="just">
              <a:buNone/>
            </a:pPr>
            <a:r>
              <a:rPr lang="fr-FR" sz="2000" b="1" dirty="0"/>
              <a:t>Distribution: </a:t>
            </a:r>
            <a:r>
              <a:rPr lang="fr-FR" sz="2000" dirty="0"/>
              <a:t>The process of reaching the customer with your products and services. </a:t>
            </a:r>
          </a:p>
          <a:p>
            <a:pPr marL="0" indent="0" algn="just">
              <a:buNone/>
            </a:pPr>
            <a:endParaRPr lang="en-US" sz="2000" dirty="0"/>
          </a:p>
        </p:txBody>
      </p:sp>
    </p:spTree>
    <p:extLst>
      <p:ext uri="{BB962C8B-B14F-4D97-AF65-F5344CB8AC3E}">
        <p14:creationId xmlns:p14="http://schemas.microsoft.com/office/powerpoint/2010/main" val="2272404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Functions of Business Cont…</a:t>
            </a:r>
          </a:p>
        </p:txBody>
      </p:sp>
      <p:sp>
        <p:nvSpPr>
          <p:cNvPr id="3" name="Content Placeholder 2"/>
          <p:cNvSpPr>
            <a:spLocks noGrp="1"/>
          </p:cNvSpPr>
          <p:nvPr>
            <p:ph idx="1"/>
          </p:nvPr>
        </p:nvSpPr>
        <p:spPr/>
        <p:txBody>
          <a:bodyPr/>
          <a:lstStyle/>
          <a:p>
            <a:pPr marL="0" indent="0" algn="just">
              <a:buNone/>
            </a:pPr>
            <a:r>
              <a:rPr lang="en-US" sz="2000" b="1" dirty="0"/>
              <a:t>Sourcing: </a:t>
            </a:r>
            <a:r>
              <a:rPr lang="en-US" sz="2000" dirty="0"/>
              <a:t>The end-to-end process of purchasing materials, components, supplies and services. This includes purchasing, supply chain management, logistics and strategic partnership. </a:t>
            </a:r>
          </a:p>
          <a:p>
            <a:pPr marL="0" indent="0" algn="just">
              <a:buNone/>
            </a:pPr>
            <a:endParaRPr lang="en-US" sz="2000" dirty="0"/>
          </a:p>
          <a:p>
            <a:pPr marL="0" indent="0" algn="just">
              <a:buNone/>
            </a:pPr>
            <a:r>
              <a:rPr lang="en-US" sz="2000" b="1" dirty="0"/>
              <a:t>Operations: </a:t>
            </a:r>
            <a:r>
              <a:rPr lang="en-US" sz="2000" dirty="0"/>
              <a:t>Operations is a catch-all term for the core business processes of an organisation. </a:t>
            </a:r>
          </a:p>
          <a:p>
            <a:pPr marL="0" indent="0" algn="just">
              <a:buNone/>
            </a:pPr>
            <a:endParaRPr lang="en-US" sz="2000" dirty="0"/>
          </a:p>
          <a:p>
            <a:pPr marL="0" indent="0" algn="just">
              <a:buNone/>
            </a:pPr>
            <a:r>
              <a:rPr lang="en-US" sz="2000" b="1" dirty="0"/>
              <a:t>Design: </a:t>
            </a:r>
            <a:r>
              <a:rPr lang="en-US" sz="2000" dirty="0"/>
              <a:t>Firms may priorities the design of products and services such that it stands out as its own top-level business function. </a:t>
            </a:r>
          </a:p>
        </p:txBody>
      </p:sp>
    </p:spTree>
    <p:extLst>
      <p:ext uri="{BB962C8B-B14F-4D97-AF65-F5344CB8AC3E}">
        <p14:creationId xmlns:p14="http://schemas.microsoft.com/office/powerpoint/2010/main" val="3424013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Barriers to Business </a:t>
            </a:r>
            <a:r>
              <a:rPr lang="en-US" dirty="0"/>
              <a:t>	</a:t>
            </a:r>
          </a:p>
        </p:txBody>
      </p:sp>
      <p:sp>
        <p:nvSpPr>
          <p:cNvPr id="3" name="Content Placeholder 2"/>
          <p:cNvSpPr>
            <a:spLocks noGrp="1"/>
          </p:cNvSpPr>
          <p:nvPr>
            <p:ph idx="1"/>
          </p:nvPr>
        </p:nvSpPr>
        <p:spPr/>
        <p:txBody>
          <a:bodyPr>
            <a:normAutofit fontScale="70000" lnSpcReduction="20000"/>
          </a:bodyPr>
          <a:lstStyle/>
          <a:p>
            <a:pPr marL="0" indent="0" algn="just">
              <a:buNone/>
            </a:pPr>
            <a:r>
              <a:rPr lang="en-US" dirty="0"/>
              <a:t>Research collecting internal data from 3000+ responses between September 2019 and October 2019 the main barriers of businesses are follows: </a:t>
            </a:r>
          </a:p>
          <a:p>
            <a:pPr marL="0" indent="0">
              <a:buNone/>
            </a:pPr>
            <a:r>
              <a:rPr lang="en-US" dirty="0"/>
              <a:t>	</a:t>
            </a:r>
          </a:p>
          <a:p>
            <a:pPr marL="0" indent="0">
              <a:buNone/>
            </a:pPr>
            <a:r>
              <a:rPr lang="en-US" dirty="0"/>
              <a:t>	Finance: 50.6%</a:t>
            </a:r>
          </a:p>
          <a:p>
            <a:pPr marL="0" indent="0">
              <a:buNone/>
            </a:pPr>
            <a:r>
              <a:rPr lang="en-US" dirty="0"/>
              <a:t>	Knowledge: 17.7%</a:t>
            </a:r>
          </a:p>
          <a:p>
            <a:pPr marL="0" indent="0">
              <a:buNone/>
            </a:pPr>
            <a:r>
              <a:rPr lang="en-US" dirty="0"/>
              <a:t>	Confidence: 9.4%</a:t>
            </a:r>
          </a:p>
          <a:p>
            <a:pPr marL="0" indent="0">
              <a:buNone/>
            </a:pPr>
            <a:r>
              <a:rPr lang="en-US" dirty="0"/>
              <a:t>	Legal: 5.3%</a:t>
            </a:r>
          </a:p>
          <a:p>
            <a:pPr marL="0" indent="0">
              <a:buNone/>
            </a:pPr>
            <a:r>
              <a:rPr lang="en-US" dirty="0"/>
              <a:t>	Idea: 4.4%</a:t>
            </a:r>
          </a:p>
          <a:p>
            <a:pPr marL="0" indent="0">
              <a:buNone/>
            </a:pPr>
            <a:r>
              <a:rPr lang="en-US" dirty="0"/>
              <a:t>	Time: 3.2%</a:t>
            </a:r>
          </a:p>
          <a:p>
            <a:pPr marL="0" indent="0">
              <a:buNone/>
            </a:pPr>
            <a:r>
              <a:rPr lang="en-US" dirty="0"/>
              <a:t>	Customers: 2.9%</a:t>
            </a:r>
          </a:p>
          <a:p>
            <a:pPr marL="0" indent="0" algn="r">
              <a:buNone/>
            </a:pPr>
            <a:r>
              <a:rPr lang="en-US" dirty="0"/>
              <a:t>SOURCE: STARTUP.CO.UK</a:t>
            </a:r>
          </a:p>
          <a:p>
            <a:endParaRPr lang="en-US" dirty="0"/>
          </a:p>
        </p:txBody>
      </p:sp>
      <p:sp>
        <p:nvSpPr>
          <p:cNvPr id="4" name="TextBox 3"/>
          <p:cNvSpPr txBox="1"/>
          <p:nvPr/>
        </p:nvSpPr>
        <p:spPr>
          <a:xfrm>
            <a:off x="9494426" y="5452323"/>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336867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3000" b="1" dirty="0"/>
              <a:t>Barriers to Business Cont… (In diagram)</a:t>
            </a:r>
          </a:p>
        </p:txBody>
      </p:sp>
      <p:pic>
        <p:nvPicPr>
          <p:cNvPr id="4" name="Content Placeholder 3" descr="Screen Shot 2020-02-25 at 11.36.45.p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07135" y="1600200"/>
            <a:ext cx="6929730" cy="3916363"/>
          </a:xfrm>
        </p:spPr>
      </p:pic>
    </p:spTree>
    <p:extLst>
      <p:ext uri="{BB962C8B-B14F-4D97-AF65-F5344CB8AC3E}">
        <p14:creationId xmlns:p14="http://schemas.microsoft.com/office/powerpoint/2010/main" val="148361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US" dirty="0"/>
            </a:br>
            <a:br>
              <a:rPr lang="en-US" dirty="0"/>
            </a:br>
            <a:br>
              <a:rPr lang="en-US" dirty="0"/>
            </a:br>
            <a:r>
              <a:rPr lang="en-US" dirty="0"/>
              <a:t>UK Business Statistics</a:t>
            </a:r>
            <a:br>
              <a:rPr lang="en-US" dirty="0"/>
            </a:br>
            <a:r>
              <a:rPr lang="en-US" dirty="0"/>
              <a:t> </a:t>
            </a:r>
          </a:p>
        </p:txBody>
      </p:sp>
      <p:pic>
        <p:nvPicPr>
          <p:cNvPr id="4" name="Content Placeholder 3"/>
          <p:cNvPicPr>
            <a:picLocks noGrp="1" noChangeAspect="1"/>
          </p:cNvPicPr>
          <p:nvPr>
            <p:ph idx="1"/>
          </p:nvPr>
        </p:nvPicPr>
        <p:blipFill>
          <a:blip r:embed="rId2"/>
          <a:stretch>
            <a:fillRect/>
          </a:stretch>
        </p:blipFill>
        <p:spPr>
          <a:xfrm>
            <a:off x="2001649" y="1600200"/>
            <a:ext cx="5140701" cy="3916363"/>
          </a:xfrm>
        </p:spPr>
      </p:pic>
      <p:pic>
        <p:nvPicPr>
          <p:cNvPr id="5" name="Picture 4"/>
          <p:cNvPicPr>
            <a:picLocks noChangeAspect="1"/>
          </p:cNvPicPr>
          <p:nvPr/>
        </p:nvPicPr>
        <p:blipFill>
          <a:blip r:embed="rId2"/>
          <a:stretch>
            <a:fillRect/>
          </a:stretch>
        </p:blipFill>
        <p:spPr>
          <a:xfrm>
            <a:off x="997527" y="623454"/>
            <a:ext cx="7121237" cy="4634345"/>
          </a:xfrm>
          <a:prstGeom prst="rect">
            <a:avLst/>
          </a:prstGeom>
        </p:spPr>
      </p:pic>
    </p:spTree>
    <p:extLst>
      <p:ext uri="{BB962C8B-B14F-4D97-AF65-F5344CB8AC3E}">
        <p14:creationId xmlns:p14="http://schemas.microsoft.com/office/powerpoint/2010/main" val="21943795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95745" y="1817077"/>
            <a:ext cx="7952509" cy="3223846"/>
          </a:xfrm>
          <a:prstGeom prst="rect">
            <a:avLst/>
          </a:prstGeom>
        </p:spPr>
      </p:pic>
    </p:spTree>
    <p:extLst>
      <p:ext uri="{BB962C8B-B14F-4D97-AF65-F5344CB8AC3E}">
        <p14:creationId xmlns:p14="http://schemas.microsoft.com/office/powerpoint/2010/main" val="3664564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37306" y="1520687"/>
            <a:ext cx="8201891" cy="3816626"/>
          </a:xfrm>
          <a:prstGeom prst="rect">
            <a:avLst/>
          </a:prstGeom>
        </p:spPr>
      </p:pic>
    </p:spTree>
    <p:extLst>
      <p:ext uri="{BB962C8B-B14F-4D97-AF65-F5344CB8AC3E}">
        <p14:creationId xmlns:p14="http://schemas.microsoft.com/office/powerpoint/2010/main" val="34236582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78872" y="775855"/>
            <a:ext cx="7813963" cy="4890654"/>
          </a:xfrm>
          <a:prstGeom prst="rect">
            <a:avLst/>
          </a:prstGeom>
        </p:spPr>
      </p:pic>
    </p:spTree>
    <p:extLst>
      <p:ext uri="{BB962C8B-B14F-4D97-AF65-F5344CB8AC3E}">
        <p14:creationId xmlns:p14="http://schemas.microsoft.com/office/powerpoint/2010/main" val="34782836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438400" y="304796"/>
            <a:ext cx="4246660" cy="5306291"/>
          </a:xfrm>
          <a:prstGeom prst="rect">
            <a:avLst/>
          </a:prstGeom>
        </p:spPr>
      </p:pic>
    </p:spTree>
    <p:extLst>
      <p:ext uri="{BB962C8B-B14F-4D97-AF65-F5344CB8AC3E}">
        <p14:creationId xmlns:p14="http://schemas.microsoft.com/office/powerpoint/2010/main" val="39232706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3000" b="1" dirty="0"/>
              <a:t>Strategies for Reaching Global Markets </a:t>
            </a:r>
          </a:p>
        </p:txBody>
      </p:sp>
      <p:sp>
        <p:nvSpPr>
          <p:cNvPr id="5" name="Content Placeholder 4"/>
          <p:cNvSpPr>
            <a:spLocks noGrp="1"/>
          </p:cNvSpPr>
          <p:nvPr>
            <p:ph idx="1"/>
          </p:nvPr>
        </p:nvSpPr>
        <p:spPr/>
        <p:txBody>
          <a:bodyPr>
            <a:normAutofit lnSpcReduction="10000"/>
          </a:bodyPr>
          <a:lstStyle/>
          <a:p>
            <a:pPr marL="0" indent="0" algn="just">
              <a:buNone/>
            </a:pPr>
            <a:r>
              <a:rPr lang="en-GB" sz="2000" dirty="0"/>
              <a:t>There is no one ‘right way’ to seize the opportunity in global markets. There are many different strategies that companies can use to break into the international market. Some offer low risk but less control while others offer greater control but higher risk.</a:t>
            </a:r>
          </a:p>
          <a:p>
            <a:pPr marL="0" indent="0" algn="just">
              <a:buNone/>
            </a:pPr>
            <a:endParaRPr lang="en-GB" sz="2000" dirty="0"/>
          </a:p>
          <a:p>
            <a:pPr marL="0" indent="0" algn="just">
              <a:buNone/>
            </a:pPr>
            <a:r>
              <a:rPr lang="en-GB" sz="2000" b="1" dirty="0"/>
              <a:t>Exporting: </a:t>
            </a:r>
            <a:r>
              <a:rPr lang="en-GB" sz="2000" dirty="0"/>
              <a:t>Exporting is the practice of producing products domestically and selling them abroad</a:t>
            </a:r>
          </a:p>
          <a:p>
            <a:pPr marL="0" indent="0" algn="just">
              <a:buNone/>
            </a:pPr>
            <a:endParaRPr lang="en-GB" sz="2000" dirty="0"/>
          </a:p>
          <a:p>
            <a:pPr marL="0" indent="0" algn="just">
              <a:buNone/>
            </a:pPr>
            <a:r>
              <a:rPr lang="en-GB" sz="2000" b="1" dirty="0"/>
              <a:t>Foreign Licensing: </a:t>
            </a:r>
            <a:r>
              <a:rPr lang="en-GB" sz="2000" dirty="0"/>
              <a:t>Foreign licensing is referred to an authority granted by a domestic firm to a foreign firm for the rights to produce and market its product and market its product or to use its trademark/ patent rights in a defined geographical area. </a:t>
            </a:r>
          </a:p>
          <a:p>
            <a:pPr marL="0" indent="0">
              <a:buNone/>
            </a:pPr>
            <a:endParaRPr lang="en-US" sz="2000" dirty="0"/>
          </a:p>
        </p:txBody>
      </p:sp>
    </p:spTree>
    <p:extLst>
      <p:ext uri="{BB962C8B-B14F-4D97-AF65-F5344CB8AC3E}">
        <p14:creationId xmlns:p14="http://schemas.microsoft.com/office/powerpoint/2010/main" val="27197595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3000" b="1" dirty="0"/>
              <a:t>Strategies for Reaching Global Markets  Cont.…</a:t>
            </a:r>
          </a:p>
        </p:txBody>
      </p:sp>
      <p:sp>
        <p:nvSpPr>
          <p:cNvPr id="3" name="Content Placeholder 2"/>
          <p:cNvSpPr>
            <a:spLocks noGrp="1"/>
          </p:cNvSpPr>
          <p:nvPr>
            <p:ph idx="1"/>
          </p:nvPr>
        </p:nvSpPr>
        <p:spPr/>
        <p:txBody>
          <a:bodyPr>
            <a:normAutofit/>
          </a:bodyPr>
          <a:lstStyle/>
          <a:p>
            <a:pPr marL="0" indent="0" algn="just">
              <a:buNone/>
            </a:pPr>
            <a:r>
              <a:rPr lang="en-GB" sz="2000" b="1" dirty="0"/>
              <a:t>Foreign Franchising: </a:t>
            </a:r>
            <a:r>
              <a:rPr lang="en-GB" sz="2000" dirty="0"/>
              <a:t>Foreign Franchising is a practice in which a company allows a foreign franchisee to open an establishment using the name, products and marketing strategies of a domestic company in a foreign country. The franchisee is required to follow specific operating requirements as indicated by the domestic company.</a:t>
            </a:r>
          </a:p>
          <a:p>
            <a:pPr marL="0" indent="0" algn="just">
              <a:buNone/>
            </a:pPr>
            <a:endParaRPr lang="en-GB" sz="2000" dirty="0"/>
          </a:p>
          <a:p>
            <a:pPr marL="0" indent="0" algn="just">
              <a:buNone/>
            </a:pPr>
            <a:r>
              <a:rPr lang="en-GB" sz="2000" b="1" dirty="0"/>
              <a:t>Direct Investment: </a:t>
            </a:r>
            <a:r>
              <a:rPr lang="en-GB" sz="2000" dirty="0"/>
              <a:t>Direct Investment is the most in depth type of international market integration.  It involves acquiring and operating their own facilities in foreign countries. </a:t>
            </a:r>
          </a:p>
          <a:p>
            <a:pPr marL="0" indent="0">
              <a:buNone/>
            </a:pPr>
            <a:endParaRPr lang="en-US" sz="2000" dirty="0"/>
          </a:p>
        </p:txBody>
      </p:sp>
    </p:spTree>
    <p:extLst>
      <p:ext uri="{BB962C8B-B14F-4D97-AF65-F5344CB8AC3E}">
        <p14:creationId xmlns:p14="http://schemas.microsoft.com/office/powerpoint/2010/main" val="177780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3000" b="1" dirty="0"/>
              <a:t>Strategies for Reaching Global Markets  Cont…</a:t>
            </a:r>
          </a:p>
        </p:txBody>
      </p:sp>
      <p:sp>
        <p:nvSpPr>
          <p:cNvPr id="3" name="Content Placeholder 2"/>
          <p:cNvSpPr>
            <a:spLocks noGrp="1"/>
          </p:cNvSpPr>
          <p:nvPr>
            <p:ph idx="1"/>
          </p:nvPr>
        </p:nvSpPr>
        <p:spPr/>
        <p:txBody>
          <a:bodyPr/>
          <a:lstStyle/>
          <a:p>
            <a:pPr marL="0" indent="0" algn="just">
              <a:buNone/>
            </a:pPr>
            <a:r>
              <a:rPr lang="en-GB" sz="2000" b="1" dirty="0"/>
              <a:t>Contract manufacturing: </a:t>
            </a:r>
            <a:r>
              <a:rPr lang="en-GB" sz="2000" dirty="0"/>
              <a:t>Contract manufacturing is the outsourcing of part of the manufacturing process of a product to a third-party. More specifically, contract manufacturing is an outsourcing of certain production activities that were previously performed by the manufacturer to a third-party.</a:t>
            </a:r>
          </a:p>
          <a:p>
            <a:pPr marL="0" indent="0" algn="just">
              <a:buNone/>
            </a:pPr>
            <a:endParaRPr lang="en-GB" sz="2000" dirty="0"/>
          </a:p>
          <a:p>
            <a:pPr marL="0" indent="0" algn="just">
              <a:buNone/>
            </a:pPr>
            <a:r>
              <a:rPr lang="en-GB" sz="2000" b="1" dirty="0"/>
              <a:t>Joint Venture: </a:t>
            </a:r>
            <a:r>
              <a:rPr lang="en-GB" sz="2000" dirty="0"/>
              <a:t>A joint venture (JV) is a business arrangement in which two or more parties agree to pool their resources for the purpose of accomplishing a specific task. This task can be a new project or any other business activity.</a:t>
            </a:r>
          </a:p>
          <a:p>
            <a:pPr marL="0" indent="0" algn="just">
              <a:buNone/>
            </a:pPr>
            <a:endParaRPr lang="en-GB" sz="2000" dirty="0"/>
          </a:p>
          <a:p>
            <a:pPr marL="0" indent="0">
              <a:buNone/>
            </a:pPr>
            <a:endParaRPr lang="en-US" sz="2000" dirty="0"/>
          </a:p>
        </p:txBody>
      </p:sp>
    </p:spTree>
    <p:extLst>
      <p:ext uri="{BB962C8B-B14F-4D97-AF65-F5344CB8AC3E}">
        <p14:creationId xmlns:p14="http://schemas.microsoft.com/office/powerpoint/2010/main" val="23508410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3000" b="1" dirty="0"/>
              <a:t>Strategies for Reaching Global Markets  Cont…</a:t>
            </a:r>
          </a:p>
        </p:txBody>
      </p:sp>
      <p:sp>
        <p:nvSpPr>
          <p:cNvPr id="3" name="Content Placeholder 2"/>
          <p:cNvSpPr>
            <a:spLocks noGrp="1"/>
          </p:cNvSpPr>
          <p:nvPr>
            <p:ph idx="1"/>
          </p:nvPr>
        </p:nvSpPr>
        <p:spPr/>
        <p:txBody>
          <a:bodyPr/>
          <a:lstStyle/>
          <a:p>
            <a:pPr marL="0" indent="0" algn="just">
              <a:buNone/>
            </a:pPr>
            <a:r>
              <a:rPr lang="en-GB" sz="2000" dirty="0"/>
              <a:t>A </a:t>
            </a:r>
            <a:r>
              <a:rPr lang="en-GB" sz="2000" b="1" dirty="0"/>
              <a:t>Strategic Alliance </a:t>
            </a:r>
            <a:r>
              <a:rPr lang="en-GB" sz="2000" dirty="0"/>
              <a:t>is an arrangement between two companies to undertake a mutually beneficial project while each retains its independence. The agreement is less complex and less binding than a joint venture, in which two businesses pool resources to create a separate business entity.</a:t>
            </a:r>
          </a:p>
          <a:p>
            <a:pPr marL="0" indent="0">
              <a:buNone/>
            </a:pPr>
            <a:endParaRPr lang="en-US" sz="2000" dirty="0"/>
          </a:p>
        </p:txBody>
      </p:sp>
    </p:spTree>
    <p:extLst>
      <p:ext uri="{BB962C8B-B14F-4D97-AF65-F5344CB8AC3E}">
        <p14:creationId xmlns:p14="http://schemas.microsoft.com/office/powerpoint/2010/main" val="37560140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Business Legal Requirements </a:t>
            </a:r>
          </a:p>
        </p:txBody>
      </p:sp>
      <p:sp>
        <p:nvSpPr>
          <p:cNvPr id="3" name="Content Placeholder 2"/>
          <p:cNvSpPr>
            <a:spLocks noGrp="1"/>
          </p:cNvSpPr>
          <p:nvPr>
            <p:ph idx="1"/>
          </p:nvPr>
        </p:nvSpPr>
        <p:spPr/>
        <p:txBody>
          <a:bodyPr>
            <a:normAutofit fontScale="92500" lnSpcReduction="10000"/>
          </a:bodyPr>
          <a:lstStyle/>
          <a:p>
            <a:r>
              <a:rPr lang="en-US" dirty="0"/>
              <a:t>GDPR</a:t>
            </a:r>
          </a:p>
          <a:p>
            <a:r>
              <a:rPr lang="en-US" dirty="0"/>
              <a:t>Consumer Rights Changes </a:t>
            </a:r>
          </a:p>
          <a:p>
            <a:r>
              <a:rPr lang="en-US" dirty="0"/>
              <a:t>Corporate Governance of Private Companies </a:t>
            </a:r>
          </a:p>
          <a:p>
            <a:r>
              <a:rPr lang="en-US" dirty="0"/>
              <a:t>Gender Pay Gap</a:t>
            </a:r>
          </a:p>
          <a:p>
            <a:r>
              <a:rPr lang="en-US" dirty="0"/>
              <a:t>National Living Wage</a:t>
            </a:r>
          </a:p>
          <a:p>
            <a:r>
              <a:rPr lang="en-US" dirty="0"/>
              <a:t>Brexit </a:t>
            </a:r>
          </a:p>
          <a:p>
            <a:pPr marL="0" indent="0" algn="r">
              <a:buNone/>
            </a:pPr>
            <a:endParaRPr lang="en-US" dirty="0"/>
          </a:p>
          <a:p>
            <a:pPr marL="0" indent="0" algn="r">
              <a:buNone/>
            </a:pPr>
            <a:r>
              <a:rPr lang="en-US" sz="2200" dirty="0"/>
              <a:t>Source: The Telegraph, 23 March 2018</a:t>
            </a:r>
          </a:p>
        </p:txBody>
      </p:sp>
    </p:spTree>
    <p:extLst>
      <p:ext uri="{BB962C8B-B14F-4D97-AF65-F5344CB8AC3E}">
        <p14:creationId xmlns:p14="http://schemas.microsoft.com/office/powerpoint/2010/main" val="16245786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Business Plan</a:t>
            </a:r>
          </a:p>
        </p:txBody>
      </p:sp>
      <p:sp>
        <p:nvSpPr>
          <p:cNvPr id="3" name="Content Placeholder 2"/>
          <p:cNvSpPr>
            <a:spLocks noGrp="1"/>
          </p:cNvSpPr>
          <p:nvPr>
            <p:ph idx="1"/>
          </p:nvPr>
        </p:nvSpPr>
        <p:spPr/>
        <p:txBody>
          <a:bodyPr/>
          <a:lstStyle/>
          <a:p>
            <a:pPr marL="0" indent="0" algn="just">
              <a:buNone/>
            </a:pPr>
            <a:r>
              <a:rPr lang="en-US" b="1" dirty="0"/>
              <a:t>Recommended Reading of </a:t>
            </a:r>
            <a:r>
              <a:rPr lang="en-US" sz="2600" b="1" dirty="0">
                <a:solidFill>
                  <a:srgbClr val="FF0000"/>
                </a:solidFill>
              </a:rPr>
              <a:t>Chapter 23 </a:t>
            </a:r>
            <a:r>
              <a:rPr lang="en-US" dirty="0"/>
              <a:t>from Maund, A. Schriek, M. and Tinkler, P. (2017). Certificate in Higher Education: Skills for the Workplace Student Yearbook. Sage Publications </a:t>
            </a:r>
          </a:p>
          <a:p>
            <a:pPr marL="0" indent="0" algn="ctr">
              <a:buNone/>
            </a:pPr>
            <a:endParaRPr lang="en-US" b="1" dirty="0">
              <a:solidFill>
                <a:srgbClr val="FF0000"/>
              </a:solidFill>
            </a:endParaRPr>
          </a:p>
          <a:p>
            <a:pPr marL="0" indent="0" algn="ctr">
              <a:buNone/>
            </a:pPr>
            <a:r>
              <a:rPr lang="en-US" sz="2600" b="1" dirty="0">
                <a:solidFill>
                  <a:srgbClr val="FF0000"/>
                </a:solidFill>
              </a:rPr>
              <a:t>Please follow the table provided on Page 484</a:t>
            </a:r>
          </a:p>
        </p:txBody>
      </p:sp>
    </p:spTree>
    <p:extLst>
      <p:ext uri="{BB962C8B-B14F-4D97-AF65-F5344CB8AC3E}">
        <p14:creationId xmlns:p14="http://schemas.microsoft.com/office/powerpoint/2010/main" val="36896883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Business Plan Cont…</a:t>
            </a:r>
          </a:p>
        </p:txBody>
      </p:sp>
      <p:sp>
        <p:nvSpPr>
          <p:cNvPr id="3" name="Content Placeholder 2"/>
          <p:cNvSpPr>
            <a:spLocks noGrp="1"/>
          </p:cNvSpPr>
          <p:nvPr>
            <p:ph idx="1"/>
          </p:nvPr>
        </p:nvSpPr>
        <p:spPr/>
        <p:txBody>
          <a:bodyPr/>
          <a:lstStyle/>
          <a:p>
            <a:pPr marL="0" indent="0" algn="just">
              <a:buNone/>
            </a:pPr>
            <a:r>
              <a:rPr lang="en-GB" sz="2000" b="1" dirty="0"/>
              <a:t>A business plan </a:t>
            </a:r>
            <a:r>
              <a:rPr lang="en-GB" sz="2000" dirty="0"/>
              <a:t>is a formal written document containing business goals, the methods on how these goals can be attained, and the time frame within which these goals need to be achieved.</a:t>
            </a:r>
          </a:p>
          <a:p>
            <a:pPr marL="0" indent="0" algn="just">
              <a:buNone/>
            </a:pPr>
            <a:endParaRPr lang="en-US" sz="2000" dirty="0"/>
          </a:p>
          <a:p>
            <a:pPr marL="0" indent="0" algn="just">
              <a:buNone/>
            </a:pPr>
            <a:endParaRPr lang="en-US" sz="2000" dirty="0"/>
          </a:p>
          <a:p>
            <a:pPr marL="0" indent="0" algn="just">
              <a:buNone/>
            </a:pPr>
            <a:endParaRPr lang="en-US" sz="2000" dirty="0"/>
          </a:p>
          <a:p>
            <a:pPr marL="0" indent="0" algn="just">
              <a:buNone/>
            </a:pPr>
            <a:r>
              <a:rPr lang="en-US" sz="2000" dirty="0"/>
              <a:t>Source: Pinson, L. (2008) Anatomy of a Business Plan. 7</a:t>
            </a:r>
            <a:r>
              <a:rPr lang="en-US" sz="2000" baseline="30000" dirty="0"/>
              <a:t>th</a:t>
            </a:r>
            <a:r>
              <a:rPr lang="en-US" sz="2000" dirty="0"/>
              <a:t> edition. OM.IM, USA. </a:t>
            </a:r>
          </a:p>
        </p:txBody>
      </p:sp>
    </p:spTree>
    <p:extLst>
      <p:ext uri="{BB962C8B-B14F-4D97-AF65-F5344CB8AC3E}">
        <p14:creationId xmlns:p14="http://schemas.microsoft.com/office/powerpoint/2010/main" val="10778770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Business Plan Outline</a:t>
            </a:r>
          </a:p>
        </p:txBody>
      </p:sp>
      <p:sp>
        <p:nvSpPr>
          <p:cNvPr id="3" name="Content Placeholder 2"/>
          <p:cNvSpPr>
            <a:spLocks noGrp="1"/>
          </p:cNvSpPr>
          <p:nvPr>
            <p:ph idx="1"/>
          </p:nvPr>
        </p:nvSpPr>
        <p:spPr/>
        <p:txBody>
          <a:bodyPr/>
          <a:lstStyle/>
          <a:p>
            <a:pPr marL="0" indent="0">
              <a:buNone/>
            </a:pPr>
            <a:r>
              <a:rPr lang="en-GB" b="1" dirty="0"/>
              <a:t>Executive Summary</a:t>
            </a:r>
          </a:p>
          <a:p>
            <a:pPr marL="0" indent="0">
              <a:buNone/>
            </a:pPr>
            <a:r>
              <a:rPr lang="en-GB" dirty="0"/>
              <a:t>1.1 Problem</a:t>
            </a:r>
          </a:p>
          <a:p>
            <a:pPr marL="0" indent="0">
              <a:buNone/>
            </a:pPr>
            <a:r>
              <a:rPr lang="en-GB" dirty="0"/>
              <a:t>1.2 Solution</a:t>
            </a:r>
          </a:p>
          <a:p>
            <a:pPr marL="0" indent="0">
              <a:buNone/>
            </a:pPr>
            <a:r>
              <a:rPr lang="en-GB" dirty="0"/>
              <a:t>1.3 Market</a:t>
            </a:r>
          </a:p>
          <a:p>
            <a:pPr marL="0" indent="0">
              <a:buNone/>
            </a:pPr>
            <a:r>
              <a:rPr lang="en-GB" dirty="0"/>
              <a:t>1.4 Competition</a:t>
            </a:r>
          </a:p>
          <a:p>
            <a:pPr marL="0" indent="0">
              <a:buNone/>
            </a:pPr>
            <a:r>
              <a:rPr lang="en-GB" dirty="0"/>
              <a:t>1.5 Financial Highlights</a:t>
            </a:r>
          </a:p>
          <a:p>
            <a:endParaRPr lang="en-US" dirty="0"/>
          </a:p>
        </p:txBody>
      </p:sp>
    </p:spTree>
    <p:extLst>
      <p:ext uri="{BB962C8B-B14F-4D97-AF65-F5344CB8AC3E}">
        <p14:creationId xmlns:p14="http://schemas.microsoft.com/office/powerpoint/2010/main" val="28200742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Business Plan Outline Cont…</a:t>
            </a:r>
          </a:p>
        </p:txBody>
      </p:sp>
      <p:sp>
        <p:nvSpPr>
          <p:cNvPr id="3" name="Content Placeholder 2"/>
          <p:cNvSpPr>
            <a:spLocks noGrp="1"/>
          </p:cNvSpPr>
          <p:nvPr>
            <p:ph idx="1"/>
          </p:nvPr>
        </p:nvSpPr>
        <p:spPr/>
        <p:txBody>
          <a:bodyPr/>
          <a:lstStyle/>
          <a:p>
            <a:pPr marL="0" indent="0">
              <a:buNone/>
            </a:pPr>
            <a:r>
              <a:rPr lang="en-GB" b="1" dirty="0"/>
              <a:t>Opportunity</a:t>
            </a:r>
          </a:p>
          <a:p>
            <a:pPr marL="0" indent="0">
              <a:buNone/>
            </a:pPr>
            <a:r>
              <a:rPr lang="en-GB" dirty="0"/>
              <a:t>2.1 Problem Worth Solving</a:t>
            </a:r>
          </a:p>
          <a:p>
            <a:pPr marL="0" indent="0">
              <a:buNone/>
            </a:pPr>
            <a:r>
              <a:rPr lang="en-GB" dirty="0"/>
              <a:t>2.2 Our Solution</a:t>
            </a:r>
          </a:p>
          <a:p>
            <a:pPr marL="0" indent="0">
              <a:buNone/>
            </a:pPr>
            <a:r>
              <a:rPr lang="en-GB" dirty="0"/>
              <a:t>2.3 Validation of Problem and Solution</a:t>
            </a:r>
          </a:p>
          <a:p>
            <a:pPr marL="0" indent="0">
              <a:buNone/>
            </a:pPr>
            <a:r>
              <a:rPr lang="en-GB" dirty="0"/>
              <a:t>2.4 Roadmap/Future Plans </a:t>
            </a:r>
          </a:p>
          <a:p>
            <a:endParaRPr lang="en-US" dirty="0"/>
          </a:p>
        </p:txBody>
      </p:sp>
    </p:spTree>
    <p:extLst>
      <p:ext uri="{BB962C8B-B14F-4D97-AF65-F5344CB8AC3E}">
        <p14:creationId xmlns:p14="http://schemas.microsoft.com/office/powerpoint/2010/main" val="5968179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Business Plan Outline Cont…</a:t>
            </a:r>
          </a:p>
        </p:txBody>
      </p:sp>
      <p:sp>
        <p:nvSpPr>
          <p:cNvPr id="3" name="Content Placeholder 2"/>
          <p:cNvSpPr>
            <a:spLocks noGrp="1"/>
          </p:cNvSpPr>
          <p:nvPr>
            <p:ph idx="1"/>
          </p:nvPr>
        </p:nvSpPr>
        <p:spPr/>
        <p:txBody>
          <a:bodyPr>
            <a:normAutofit fontScale="70000" lnSpcReduction="20000"/>
          </a:bodyPr>
          <a:lstStyle/>
          <a:p>
            <a:pPr marL="0" indent="0">
              <a:buNone/>
            </a:pPr>
            <a:r>
              <a:rPr lang="en-GB" b="1" dirty="0"/>
              <a:t>Market Analysis Summary</a:t>
            </a:r>
          </a:p>
          <a:p>
            <a:pPr marL="0" indent="0">
              <a:buNone/>
            </a:pPr>
            <a:r>
              <a:rPr lang="en-GB" dirty="0"/>
              <a:t>3.1 Market Segmentation</a:t>
            </a:r>
          </a:p>
          <a:p>
            <a:pPr marL="0" indent="0">
              <a:buNone/>
            </a:pPr>
            <a:r>
              <a:rPr lang="en-GB" dirty="0"/>
              <a:t>3.2 Target Market Segment Strategy</a:t>
            </a:r>
          </a:p>
          <a:p>
            <a:pPr marL="0" indent="0">
              <a:buNone/>
            </a:pPr>
            <a:r>
              <a:rPr lang="en-GB" dirty="0"/>
              <a:t>	3.2.1 Market Needs</a:t>
            </a:r>
          </a:p>
          <a:p>
            <a:pPr marL="0" indent="0">
              <a:buNone/>
            </a:pPr>
            <a:r>
              <a:rPr lang="en-GB" dirty="0"/>
              <a:t>	3.2.2 Market Trends</a:t>
            </a:r>
          </a:p>
          <a:p>
            <a:pPr marL="0" indent="0">
              <a:buNone/>
            </a:pPr>
            <a:r>
              <a:rPr lang="en-GB" dirty="0"/>
              <a:t>	3.2.3 Market Growth</a:t>
            </a:r>
          </a:p>
          <a:p>
            <a:pPr marL="0" indent="0">
              <a:buNone/>
            </a:pPr>
            <a:r>
              <a:rPr lang="en-GB" dirty="0"/>
              <a:t>3.3 Key Customers</a:t>
            </a:r>
          </a:p>
          <a:p>
            <a:pPr marL="0" indent="0">
              <a:buNone/>
            </a:pPr>
            <a:r>
              <a:rPr lang="en-GB" dirty="0"/>
              <a:t>3.4 Future Markets</a:t>
            </a:r>
          </a:p>
          <a:p>
            <a:pPr marL="0" indent="0">
              <a:buNone/>
            </a:pPr>
            <a:r>
              <a:rPr lang="en-GB" dirty="0"/>
              <a:t>3.5 Competition</a:t>
            </a:r>
          </a:p>
          <a:p>
            <a:pPr marL="0" indent="0">
              <a:buNone/>
            </a:pPr>
            <a:r>
              <a:rPr lang="en-GB" dirty="0"/>
              <a:t>	3.5.1 Competitors and Alternatives</a:t>
            </a:r>
          </a:p>
          <a:p>
            <a:pPr marL="0" indent="0">
              <a:buNone/>
            </a:pPr>
            <a:r>
              <a:rPr lang="en-GB" dirty="0"/>
              <a:t>	3.5.2 Our Advantages </a:t>
            </a:r>
            <a:endParaRPr lang="en-US" dirty="0"/>
          </a:p>
        </p:txBody>
      </p:sp>
    </p:spTree>
    <p:extLst>
      <p:ext uri="{BB962C8B-B14F-4D97-AF65-F5344CB8AC3E}">
        <p14:creationId xmlns:p14="http://schemas.microsoft.com/office/powerpoint/2010/main" val="32825945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Business Plan Outline Cont…</a:t>
            </a:r>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Execution</a:t>
            </a:r>
          </a:p>
          <a:p>
            <a:pPr marL="0" indent="0">
              <a:buNone/>
            </a:pPr>
            <a:r>
              <a:rPr lang="en-GB" dirty="0"/>
              <a:t>4.1 Marketing Plan</a:t>
            </a:r>
          </a:p>
          <a:p>
            <a:pPr marL="0" indent="0">
              <a:buNone/>
            </a:pPr>
            <a:r>
              <a:rPr lang="en-GB" dirty="0"/>
              <a:t>4.2 Sales Plan</a:t>
            </a:r>
          </a:p>
          <a:p>
            <a:pPr marL="0" indent="0">
              <a:buNone/>
            </a:pPr>
            <a:r>
              <a:rPr lang="en-GB" dirty="0"/>
              <a:t>4.3 Location and Facilities</a:t>
            </a:r>
          </a:p>
          <a:p>
            <a:pPr marL="0" indent="0">
              <a:buNone/>
            </a:pPr>
            <a:r>
              <a:rPr lang="en-GB" dirty="0"/>
              <a:t>4.4 Technology</a:t>
            </a:r>
          </a:p>
          <a:p>
            <a:pPr marL="0" indent="0">
              <a:buNone/>
            </a:pPr>
            <a:r>
              <a:rPr lang="en-GB" dirty="0"/>
              <a:t>4.5 Equipment and Tools</a:t>
            </a:r>
          </a:p>
          <a:p>
            <a:pPr marL="0" indent="0">
              <a:buNone/>
            </a:pPr>
            <a:r>
              <a:rPr lang="en-GB" dirty="0"/>
              <a:t>4.6 Milestones</a:t>
            </a:r>
          </a:p>
          <a:p>
            <a:pPr marL="0" indent="0">
              <a:buNone/>
            </a:pPr>
            <a:r>
              <a:rPr lang="en-GB" dirty="0"/>
              <a:t>4.7 Key Metrics</a:t>
            </a:r>
          </a:p>
          <a:p>
            <a:endParaRPr lang="en-US" dirty="0"/>
          </a:p>
        </p:txBody>
      </p:sp>
    </p:spTree>
    <p:extLst>
      <p:ext uri="{BB962C8B-B14F-4D97-AF65-F5344CB8AC3E}">
        <p14:creationId xmlns:p14="http://schemas.microsoft.com/office/powerpoint/2010/main" val="18249794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Business Plan Outline Cont.…</a:t>
            </a:r>
          </a:p>
        </p:txBody>
      </p:sp>
      <p:sp>
        <p:nvSpPr>
          <p:cNvPr id="3" name="Content Placeholder 2"/>
          <p:cNvSpPr>
            <a:spLocks noGrp="1"/>
          </p:cNvSpPr>
          <p:nvPr>
            <p:ph idx="1"/>
          </p:nvPr>
        </p:nvSpPr>
        <p:spPr/>
        <p:txBody>
          <a:bodyPr/>
          <a:lstStyle/>
          <a:p>
            <a:pPr marL="0" indent="0">
              <a:buNone/>
            </a:pPr>
            <a:r>
              <a:rPr lang="en-GB" b="1" dirty="0"/>
              <a:t>Company and Management Summary</a:t>
            </a:r>
          </a:p>
          <a:p>
            <a:pPr marL="0" indent="0">
              <a:buNone/>
            </a:pPr>
            <a:r>
              <a:rPr lang="en-GB" dirty="0"/>
              <a:t>5.1 Organizational Structure</a:t>
            </a:r>
          </a:p>
          <a:p>
            <a:pPr marL="0" indent="0">
              <a:buNone/>
            </a:pPr>
            <a:r>
              <a:rPr lang="en-GB" dirty="0"/>
              <a:t>5.2 Management Team</a:t>
            </a:r>
          </a:p>
          <a:p>
            <a:pPr marL="0" indent="0">
              <a:buNone/>
            </a:pPr>
            <a:r>
              <a:rPr lang="en-GB" dirty="0"/>
              <a:t>5.3 Management Team Gaps</a:t>
            </a:r>
          </a:p>
          <a:p>
            <a:pPr marL="0" indent="0">
              <a:buNone/>
            </a:pPr>
            <a:r>
              <a:rPr lang="en-GB" dirty="0"/>
              <a:t>5.4 Personnel Plan</a:t>
            </a:r>
          </a:p>
          <a:p>
            <a:pPr marL="0" indent="0">
              <a:buNone/>
            </a:pPr>
            <a:r>
              <a:rPr lang="en-GB" dirty="0"/>
              <a:t>5.5 Company History and Ownership</a:t>
            </a:r>
          </a:p>
          <a:p>
            <a:endParaRPr lang="en-US" dirty="0"/>
          </a:p>
        </p:txBody>
      </p:sp>
    </p:spTree>
    <p:extLst>
      <p:ext uri="{BB962C8B-B14F-4D97-AF65-F5344CB8AC3E}">
        <p14:creationId xmlns:p14="http://schemas.microsoft.com/office/powerpoint/2010/main" val="42701833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Business Plan Outline Cont…</a:t>
            </a:r>
          </a:p>
        </p:txBody>
      </p:sp>
      <p:sp>
        <p:nvSpPr>
          <p:cNvPr id="3" name="Content Placeholder 2"/>
          <p:cNvSpPr>
            <a:spLocks noGrp="1"/>
          </p:cNvSpPr>
          <p:nvPr>
            <p:ph idx="1"/>
          </p:nvPr>
        </p:nvSpPr>
        <p:spPr/>
        <p:txBody>
          <a:bodyPr>
            <a:normAutofit lnSpcReduction="10000"/>
          </a:bodyPr>
          <a:lstStyle/>
          <a:p>
            <a:pPr marL="0" indent="0">
              <a:buNone/>
            </a:pPr>
            <a:r>
              <a:rPr lang="en-GB" b="1" dirty="0"/>
              <a:t>Financial Plan</a:t>
            </a:r>
          </a:p>
          <a:p>
            <a:pPr marL="0" indent="0">
              <a:buNone/>
            </a:pPr>
            <a:r>
              <a:rPr lang="en-GB" dirty="0"/>
              <a:t>6.1 Revenue/Sales Forecast</a:t>
            </a:r>
          </a:p>
          <a:p>
            <a:pPr marL="0" indent="0">
              <a:buNone/>
            </a:pPr>
            <a:r>
              <a:rPr lang="en-GB" dirty="0"/>
              <a:t>6.2 Expenses</a:t>
            </a:r>
          </a:p>
          <a:p>
            <a:pPr marL="0" indent="0">
              <a:buNone/>
            </a:pPr>
            <a:r>
              <a:rPr lang="en-GB" dirty="0"/>
              <a:t>6.3 Projected Profit and Loss</a:t>
            </a:r>
          </a:p>
          <a:p>
            <a:pPr marL="0" indent="0">
              <a:buNone/>
            </a:pPr>
            <a:r>
              <a:rPr lang="en-GB" dirty="0"/>
              <a:t>6.4 Projected Cash Flow</a:t>
            </a:r>
          </a:p>
          <a:p>
            <a:pPr marL="0" indent="0">
              <a:buNone/>
            </a:pPr>
            <a:r>
              <a:rPr lang="en-GB" dirty="0"/>
              <a:t>6.5 Projected Balance Sheet</a:t>
            </a:r>
          </a:p>
          <a:p>
            <a:pPr marL="0" indent="0">
              <a:buNone/>
            </a:pPr>
            <a:r>
              <a:rPr lang="en-GB" dirty="0"/>
              <a:t>6.7 Business Ratios/Break Even Analysis</a:t>
            </a:r>
          </a:p>
          <a:p>
            <a:endParaRPr lang="en-US" dirty="0"/>
          </a:p>
        </p:txBody>
      </p:sp>
    </p:spTree>
    <p:extLst>
      <p:ext uri="{BB962C8B-B14F-4D97-AF65-F5344CB8AC3E}">
        <p14:creationId xmlns:p14="http://schemas.microsoft.com/office/powerpoint/2010/main" val="36270304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2452240"/>
            <a:ext cx="7583487" cy="1044388"/>
          </a:xfrm>
        </p:spPr>
        <p:txBody>
          <a:bodyPr/>
          <a:lstStyle/>
          <a:p>
            <a:pPr algn="ctr"/>
            <a:r>
              <a:rPr lang="en-US" b="1" dirty="0"/>
              <a:t>Q &amp; A</a:t>
            </a:r>
          </a:p>
        </p:txBody>
      </p:sp>
    </p:spTree>
    <p:extLst>
      <p:ext uri="{BB962C8B-B14F-4D97-AF65-F5344CB8AC3E}">
        <p14:creationId xmlns:p14="http://schemas.microsoft.com/office/powerpoint/2010/main" val="31828246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emplate of the Business Plan Presentation slides" id="{99929921-00C5-B84F-B0E4-875B476FD335}" vid="{C24CBBDD-E0EA-7647-86E3-389A111E6E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Normal</Template>
  <TotalTime>174</TotalTime>
  <Words>1128</Words>
  <Application>Microsoft Macintosh PowerPoint</Application>
  <PresentationFormat>On-screen Show (4:3)</PresentationFormat>
  <Paragraphs>135</Paragraphs>
  <Slides>27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Myriad Pro</vt:lpstr>
      <vt:lpstr>20140311PresentationUWTSDTemplate</vt:lpstr>
      <vt:lpstr>Managing Enterprise in the 21st Century</vt:lpstr>
      <vt:lpstr>Small Business – Definition </vt:lpstr>
      <vt:lpstr>Functions of Business</vt:lpstr>
      <vt:lpstr>Functions of Business Cont…</vt:lpstr>
      <vt:lpstr>Functions of Business Cont…</vt:lpstr>
      <vt:lpstr>Functions of Business Cont…</vt:lpstr>
      <vt:lpstr>Barriers to Business  </vt:lpstr>
      <vt:lpstr>Barriers to Business Cont… (In diagram)</vt:lpstr>
      <vt:lpstr>   UK Business Statistics  </vt:lpstr>
      <vt:lpstr>PowerPoint Presentation</vt:lpstr>
      <vt:lpstr>PowerPoint Presentation</vt:lpstr>
      <vt:lpstr>PowerPoint Presentation</vt:lpstr>
      <vt:lpstr>PowerPoint Presentation</vt:lpstr>
      <vt:lpstr>Strategies for Reaching Global Markets </vt:lpstr>
      <vt:lpstr>Strategies for Reaching Global Markets  Cont.…</vt:lpstr>
      <vt:lpstr>Strategies for Reaching Global Markets  Cont…</vt:lpstr>
      <vt:lpstr>Strategies for Reaching Global Markets  Cont…</vt:lpstr>
      <vt:lpstr>Business Legal Requirements </vt:lpstr>
      <vt:lpstr>Business Plan</vt:lpstr>
      <vt:lpstr>Business Plan Cont…</vt:lpstr>
      <vt:lpstr>Business Plan Outline</vt:lpstr>
      <vt:lpstr>Business Plan Outline Cont…</vt:lpstr>
      <vt:lpstr>Business Plan Outline Cont…</vt:lpstr>
      <vt:lpstr>Business Plan Outline Cont…</vt:lpstr>
      <vt:lpstr>Business Plan Outline Cont.…</vt:lpstr>
      <vt:lpstr>Business Plan Outline Cont…</vt:lpstr>
      <vt:lpstr>Q &amp; 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Small Business </dc:title>
  <dc:creator>farzana</dc:creator>
  <cp:lastModifiedBy>Afzal Munna</cp:lastModifiedBy>
  <cp:revision>201</cp:revision>
  <dcterms:created xsi:type="dcterms:W3CDTF">2020-02-25T11:29:19Z</dcterms:created>
  <dcterms:modified xsi:type="dcterms:W3CDTF">2020-06-28T22:04:15Z</dcterms:modified>
</cp:coreProperties>
</file>