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2" r:id="rId4"/>
    <p:sldId id="263" r:id="rId5"/>
    <p:sldId id="265" r:id="rId6"/>
    <p:sldId id="260" r:id="rId7"/>
    <p:sldId id="264" r:id="rId8"/>
    <p:sldId id="261" r:id="rId9"/>
    <p:sldId id="258"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777" autoAdjust="0"/>
  </p:normalViewPr>
  <p:slideViewPr>
    <p:cSldViewPr snapToGrid="0">
      <p:cViewPr varScale="1">
        <p:scale>
          <a:sx n="60" d="100"/>
          <a:sy n="60" d="100"/>
        </p:scale>
        <p:origin x="78" y="1002"/>
      </p:cViewPr>
      <p:guideLst/>
    </p:cSldViewPr>
  </p:slideViewPr>
  <p:notesTextViewPr>
    <p:cViewPr>
      <p:scale>
        <a:sx n="1" d="1"/>
        <a:sy n="1" d="1"/>
      </p:scale>
      <p:origin x="0" y="-13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6C20B1-FD8C-4EE4-ACDA-120D58604B94}" type="datetimeFigureOut">
              <a:rPr lang="en-GB" smtClean="0"/>
              <a:t>15/05/2019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1C415-8F04-416D-A9D8-BF8936503499}" type="slidenum">
              <a:rPr lang="en-GB" smtClean="0"/>
              <a:t>‹#›</a:t>
            </a:fld>
            <a:endParaRPr lang="en-GB"/>
          </a:p>
        </p:txBody>
      </p:sp>
    </p:spTree>
    <p:extLst>
      <p:ext uri="{BB962C8B-B14F-4D97-AF65-F5344CB8AC3E}">
        <p14:creationId xmlns:p14="http://schemas.microsoft.com/office/powerpoint/2010/main" val="2406973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Improve overall marketing strategy, improve public interest, getting more young people involved, improving website traffic and social media presence. This are some of the main goals that we will be working to solve with the goal of creating a better digital identity for the organisation, and a stronger public interest. </a:t>
            </a:r>
          </a:p>
        </p:txBody>
      </p:sp>
      <p:sp>
        <p:nvSpPr>
          <p:cNvPr id="4" name="Slide Number Placeholder 3"/>
          <p:cNvSpPr>
            <a:spLocks noGrp="1"/>
          </p:cNvSpPr>
          <p:nvPr>
            <p:ph type="sldNum" sz="quarter" idx="5"/>
          </p:nvPr>
        </p:nvSpPr>
        <p:spPr/>
        <p:txBody>
          <a:bodyPr/>
          <a:lstStyle/>
          <a:p>
            <a:fld id="{DB81C415-8F04-416D-A9D8-BF8936503499}" type="slidenum">
              <a:rPr lang="en-GB" smtClean="0"/>
              <a:t>3</a:t>
            </a:fld>
            <a:endParaRPr lang="en-GB"/>
          </a:p>
        </p:txBody>
      </p:sp>
    </p:spTree>
    <p:extLst>
      <p:ext uri="{BB962C8B-B14F-4D97-AF65-F5344CB8AC3E}">
        <p14:creationId xmlns:p14="http://schemas.microsoft.com/office/powerpoint/2010/main" val="273239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 visited The Royal Commission on the Ancient and Historical Monuments of Wales, we discussed who you target audience is and who you want to market your brand to. He said that you wanted to market your brand to a younger audiences. You also said that most of your current audiences is 50+. We will use this information to better design our plans to improve the marketing approach of the organisation.</a:t>
            </a:r>
          </a:p>
        </p:txBody>
      </p:sp>
      <p:sp>
        <p:nvSpPr>
          <p:cNvPr id="4" name="Slide Number Placeholder 3"/>
          <p:cNvSpPr>
            <a:spLocks noGrp="1"/>
          </p:cNvSpPr>
          <p:nvPr>
            <p:ph type="sldNum" sz="quarter" idx="5"/>
          </p:nvPr>
        </p:nvSpPr>
        <p:spPr/>
        <p:txBody>
          <a:bodyPr/>
          <a:lstStyle/>
          <a:p>
            <a:fld id="{DB81C415-8F04-416D-A9D8-BF8936503499}" type="slidenum">
              <a:rPr lang="en-GB" smtClean="0"/>
              <a:t>4</a:t>
            </a:fld>
            <a:endParaRPr lang="en-GB"/>
          </a:p>
        </p:txBody>
      </p:sp>
    </p:spTree>
    <p:extLst>
      <p:ext uri="{BB962C8B-B14F-4D97-AF65-F5344CB8AC3E}">
        <p14:creationId xmlns:p14="http://schemas.microsoft.com/office/powerpoint/2010/main" val="3687516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Identifying who your competitors are will help us develop a better grasp on what we should do to help your brand stand out. One of the biggest competitors the organisation will face is the new digital age. Nowadays most of information can be accessed online. This possess the biggest threat as it renders the need for a physical database redundant. But that’s not to say that it does not also provide a massive opportunity. I think you mentioned that you have digitized around 60% of your research. You have also done varies online activities such as creating a digital identity and providing different online services such as your geographical historical finder.</a:t>
            </a:r>
          </a:p>
        </p:txBody>
      </p:sp>
      <p:sp>
        <p:nvSpPr>
          <p:cNvPr id="4" name="Slide Number Placeholder 3"/>
          <p:cNvSpPr>
            <a:spLocks noGrp="1"/>
          </p:cNvSpPr>
          <p:nvPr>
            <p:ph type="sldNum" sz="quarter" idx="5"/>
          </p:nvPr>
        </p:nvSpPr>
        <p:spPr/>
        <p:txBody>
          <a:bodyPr/>
          <a:lstStyle/>
          <a:p>
            <a:fld id="{DB81C415-8F04-416D-A9D8-BF8936503499}" type="slidenum">
              <a:rPr lang="en-GB" smtClean="0"/>
              <a:t>5</a:t>
            </a:fld>
            <a:endParaRPr lang="en-GB"/>
          </a:p>
        </p:txBody>
      </p:sp>
    </p:spTree>
    <p:extLst>
      <p:ext uri="{BB962C8B-B14F-4D97-AF65-F5344CB8AC3E}">
        <p14:creationId xmlns:p14="http://schemas.microsoft.com/office/powerpoint/2010/main" val="1727216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 one of the biggest missed opportunities that you have missed in my opinion is to visit different schools. When I visited you, you talked about how to struggle to get people interested. Perhaps you could go to this different schools with a hand full of different things and show them the different kind of things you guys. You could even contact them ahead of time and ask them what they are study in history. Say for example they were studying 1066: the year of the three kings, then you can visit them with different things that are connected to their subject, perhaps sparking their interested. You could also direct them to your online services that would be able to provide different tools that they could use to develop a better understanding of their topic.</a:t>
            </a:r>
          </a:p>
        </p:txBody>
      </p:sp>
      <p:sp>
        <p:nvSpPr>
          <p:cNvPr id="4" name="Slide Number Placeholder 3"/>
          <p:cNvSpPr>
            <a:spLocks noGrp="1"/>
          </p:cNvSpPr>
          <p:nvPr>
            <p:ph type="sldNum" sz="quarter" idx="5"/>
          </p:nvPr>
        </p:nvSpPr>
        <p:spPr/>
        <p:txBody>
          <a:bodyPr/>
          <a:lstStyle/>
          <a:p>
            <a:fld id="{DB81C415-8F04-416D-A9D8-BF8936503499}" type="slidenum">
              <a:rPr lang="en-GB" smtClean="0"/>
              <a:t>6</a:t>
            </a:fld>
            <a:endParaRPr lang="en-GB"/>
          </a:p>
        </p:txBody>
      </p:sp>
    </p:spTree>
    <p:extLst>
      <p:ext uri="{BB962C8B-B14F-4D97-AF65-F5344CB8AC3E}">
        <p14:creationId xmlns:p14="http://schemas.microsoft.com/office/powerpoint/2010/main" val="595829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topics that we discussed during our visit was your websites. Due to your websites not being layout very well a lot of people miss a lot of features that your websites provide. Another issue stemming from your websites is the websites not being very well connected. This is a massively missed opportunity because a lot of what your different websites offer is interesting. </a:t>
            </a:r>
          </a:p>
        </p:txBody>
      </p:sp>
      <p:sp>
        <p:nvSpPr>
          <p:cNvPr id="4" name="Slide Number Placeholder 3"/>
          <p:cNvSpPr>
            <a:spLocks noGrp="1"/>
          </p:cNvSpPr>
          <p:nvPr>
            <p:ph type="sldNum" sz="quarter" idx="5"/>
          </p:nvPr>
        </p:nvSpPr>
        <p:spPr/>
        <p:txBody>
          <a:bodyPr/>
          <a:lstStyle/>
          <a:p>
            <a:fld id="{DB81C415-8F04-416D-A9D8-BF8936503499}" type="slidenum">
              <a:rPr lang="en-GB" smtClean="0"/>
              <a:t>7</a:t>
            </a:fld>
            <a:endParaRPr lang="en-GB"/>
          </a:p>
        </p:txBody>
      </p:sp>
    </p:spTree>
    <p:extLst>
      <p:ext uri="{BB962C8B-B14F-4D97-AF65-F5344CB8AC3E}">
        <p14:creationId xmlns:p14="http://schemas.microsoft.com/office/powerpoint/2010/main" val="3617611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 last couple of years vlogging as become a very popular. A good way to market your brand could be by creating a vlogging channel where you vlog about varies points in history.</a:t>
            </a:r>
          </a:p>
        </p:txBody>
      </p:sp>
      <p:sp>
        <p:nvSpPr>
          <p:cNvPr id="4" name="Slide Number Placeholder 3"/>
          <p:cNvSpPr>
            <a:spLocks noGrp="1"/>
          </p:cNvSpPr>
          <p:nvPr>
            <p:ph type="sldNum" sz="quarter" idx="5"/>
          </p:nvPr>
        </p:nvSpPr>
        <p:spPr/>
        <p:txBody>
          <a:bodyPr/>
          <a:lstStyle/>
          <a:p>
            <a:fld id="{DB81C415-8F04-416D-A9D8-BF8936503499}" type="slidenum">
              <a:rPr lang="en-GB" smtClean="0"/>
              <a:t>8</a:t>
            </a:fld>
            <a:endParaRPr lang="en-GB"/>
          </a:p>
        </p:txBody>
      </p:sp>
    </p:spTree>
    <p:extLst>
      <p:ext uri="{BB962C8B-B14F-4D97-AF65-F5344CB8AC3E}">
        <p14:creationId xmlns:p14="http://schemas.microsoft.com/office/powerpoint/2010/main" val="583590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both a bilingual YouTube channel is an excellent idea because it helps to attract both English and welsh speaking audiences. Most YouTube channels only cater for English speaking audiences so this differently gives you an edge over the channels who only cater for one. But the draw back of having a bilingual channel is that anyone who may only glance at the channel may only not realise that it is that it is a bilingual channel may only thing that it is a Welsh speaking </a:t>
            </a:r>
            <a:r>
              <a:rPr lang="en-GB" dirty="0" err="1"/>
              <a:t>chaneel</a:t>
            </a:r>
            <a:r>
              <a:rPr lang="en-GB" dirty="0"/>
              <a:t> and leave. My personal recommendation is to have to sperate channels one for welsh and one for English. </a:t>
            </a:r>
          </a:p>
        </p:txBody>
      </p:sp>
      <p:sp>
        <p:nvSpPr>
          <p:cNvPr id="4" name="Slide Number Placeholder 3"/>
          <p:cNvSpPr>
            <a:spLocks noGrp="1"/>
          </p:cNvSpPr>
          <p:nvPr>
            <p:ph type="sldNum" sz="quarter" idx="5"/>
          </p:nvPr>
        </p:nvSpPr>
        <p:spPr/>
        <p:txBody>
          <a:bodyPr/>
          <a:lstStyle/>
          <a:p>
            <a:fld id="{DB81C415-8F04-416D-A9D8-BF8936503499}" type="slidenum">
              <a:rPr lang="en-GB" smtClean="0"/>
              <a:t>9</a:t>
            </a:fld>
            <a:endParaRPr lang="en-GB"/>
          </a:p>
        </p:txBody>
      </p:sp>
    </p:spTree>
    <p:extLst>
      <p:ext uri="{BB962C8B-B14F-4D97-AF65-F5344CB8AC3E}">
        <p14:creationId xmlns:p14="http://schemas.microsoft.com/office/powerpoint/2010/main" val="1617051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6E634-8AA3-4840-805E-2674E65A47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C27A48-FD1D-47F0-9837-FFD95CF4AD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DD73A8-FE69-4462-AB9F-7639B3AEB313}"/>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5" name="Footer Placeholder 4">
            <a:extLst>
              <a:ext uri="{FF2B5EF4-FFF2-40B4-BE49-F238E27FC236}">
                <a16:creationId xmlns:a16="http://schemas.microsoft.com/office/drawing/2014/main" id="{7F85500D-42C2-4E21-9DE7-60A8CAA11B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3794E-50A6-4CD8-A100-818793F7B134}"/>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1419726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83694-3D17-4837-A8BB-ADECA3AE61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8059F-7CC9-456F-95AB-8C91C4442B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9EBA3-806E-46A2-92BD-77F522E6C00A}"/>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5" name="Footer Placeholder 4">
            <a:extLst>
              <a:ext uri="{FF2B5EF4-FFF2-40B4-BE49-F238E27FC236}">
                <a16:creationId xmlns:a16="http://schemas.microsoft.com/office/drawing/2014/main" id="{E613FF53-380D-4D45-8C3E-CDBFE6310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2CC80-CBE5-4F14-8A85-D783AB1DB5ED}"/>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2113841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F03B0-8907-48FC-9640-0A31A94DD9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E6CE79-207F-4E81-8EA4-D583D3A211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0BD9FC-5F14-4743-B87A-7DD3861CD5C9}"/>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5" name="Footer Placeholder 4">
            <a:extLst>
              <a:ext uri="{FF2B5EF4-FFF2-40B4-BE49-F238E27FC236}">
                <a16:creationId xmlns:a16="http://schemas.microsoft.com/office/drawing/2014/main" id="{6E7F1E57-CF4D-4115-B927-493C1133E5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EB03A5-1ACB-4D7B-B657-BEE9C5FAA493}"/>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2521555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071A4-D365-4A7D-8FC2-D8AFE55B9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A31F9A-ECE7-4CBC-A9A8-6A9078B7AB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1EBBA8-9C2F-4B2F-8AAC-2AE7B841E9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658477-7DBB-47F4-BE58-BE9CF040FC31}"/>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6" name="Footer Placeholder 5">
            <a:extLst>
              <a:ext uri="{FF2B5EF4-FFF2-40B4-BE49-F238E27FC236}">
                <a16:creationId xmlns:a16="http://schemas.microsoft.com/office/drawing/2014/main" id="{5191BCD4-C65B-40B7-87FE-C0B67D7096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7D29F5-B167-48CE-8682-CE1AC4EFFD53}"/>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2929697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ED4A9-8F63-4660-9DAF-769E0EDC95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B42628-A3C1-4C68-AA5D-0D94E47DBD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B3165F-ED46-4B30-B40C-6BD037625E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3A368E-7B60-47F5-8196-05CAE0021D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5A916E-8426-4C6B-9778-1AF6F490D1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82948B-0F39-414A-9DF3-9D2F63144EA5}"/>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8" name="Footer Placeholder 7">
            <a:extLst>
              <a:ext uri="{FF2B5EF4-FFF2-40B4-BE49-F238E27FC236}">
                <a16:creationId xmlns:a16="http://schemas.microsoft.com/office/drawing/2014/main" id="{B0617F53-13AF-40F8-808E-2632DF8778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18BABF-4BFD-4CE0-AC12-1B4B04960D06}"/>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246706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78638-CE1E-425E-87CA-1DD9808789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862857-8316-4D7D-83E4-7D86A359977D}"/>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4" name="Footer Placeholder 3">
            <a:extLst>
              <a:ext uri="{FF2B5EF4-FFF2-40B4-BE49-F238E27FC236}">
                <a16:creationId xmlns:a16="http://schemas.microsoft.com/office/drawing/2014/main" id="{9687E66A-1EBF-4536-AC56-0E679E54F2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21B078-B5F3-4E34-8DED-99A92119E84A}"/>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3463484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175170-C4C5-4631-98C5-5520F9CFBCCB}"/>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3" name="Footer Placeholder 2">
            <a:extLst>
              <a:ext uri="{FF2B5EF4-FFF2-40B4-BE49-F238E27FC236}">
                <a16:creationId xmlns:a16="http://schemas.microsoft.com/office/drawing/2014/main" id="{E59B0ACE-678B-4B04-8D63-37B97C0398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C85D5F-9109-490E-A5D5-3DE3CB3FFBE6}"/>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2660372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3D6D1-50DB-49C7-BD03-1E9EED1900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4339E9-39CA-4823-AE73-1E99E67AB6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6B8903-C904-4CC8-A907-418FB1CD67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1244BB-A9B6-4C82-9AA7-A5949318656B}"/>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6" name="Footer Placeholder 5">
            <a:extLst>
              <a:ext uri="{FF2B5EF4-FFF2-40B4-BE49-F238E27FC236}">
                <a16:creationId xmlns:a16="http://schemas.microsoft.com/office/drawing/2014/main" id="{39F0DC05-532B-4DBE-AEF2-227E78336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B2B48E-B85D-4C57-A714-3AF8BA382852}"/>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1510519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79ED-FBC1-4257-9E83-82C604EB99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E61D8-F0B7-4EDC-8A1F-696C56CE98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5C1821-55DB-46E0-B4D8-4DEEB0E724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44011F-1A8D-4C1E-BADF-FCD3F671A4F1}"/>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6" name="Footer Placeholder 5">
            <a:extLst>
              <a:ext uri="{FF2B5EF4-FFF2-40B4-BE49-F238E27FC236}">
                <a16:creationId xmlns:a16="http://schemas.microsoft.com/office/drawing/2014/main" id="{F1F89973-9F1B-4759-B1B7-224CFB1733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B8D14-4CB6-4464-9856-4FC6215F59B8}"/>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3273906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349D-5B69-40F5-A6B3-45C10B662B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7CC233-656E-4232-BFF4-C55554B37C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B7CEAB-B036-40FC-9CFA-B4FE93D27ABB}"/>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5" name="Footer Placeholder 4">
            <a:extLst>
              <a:ext uri="{FF2B5EF4-FFF2-40B4-BE49-F238E27FC236}">
                <a16:creationId xmlns:a16="http://schemas.microsoft.com/office/drawing/2014/main" id="{FDA63E86-0C14-4C5F-9AFE-B94B076744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C3F8-AA81-4875-B716-8B3A0C653A29}"/>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573873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7C5B8E-4041-4AA5-B89E-E87412328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774586-774C-4F6D-9DBB-060F758927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B7BE5E-29F5-4269-9C5E-E9672A464F60}"/>
              </a:ext>
            </a:extLst>
          </p:cNvPr>
          <p:cNvSpPr>
            <a:spLocks noGrp="1"/>
          </p:cNvSpPr>
          <p:nvPr>
            <p:ph type="dt" sz="half" idx="10"/>
          </p:nvPr>
        </p:nvSpPr>
        <p:spPr/>
        <p:txBody>
          <a:bodyPr/>
          <a:lstStyle/>
          <a:p>
            <a:fld id="{099902B9-0775-415C-B38D-6571FACB4585}" type="datetimeFigureOut">
              <a:rPr lang="en-GB" smtClean="0"/>
              <a:t>15/05/2019</a:t>
            </a:fld>
            <a:endParaRPr lang="en-GB"/>
          </a:p>
        </p:txBody>
      </p:sp>
      <p:sp>
        <p:nvSpPr>
          <p:cNvPr id="5" name="Footer Placeholder 4">
            <a:extLst>
              <a:ext uri="{FF2B5EF4-FFF2-40B4-BE49-F238E27FC236}">
                <a16:creationId xmlns:a16="http://schemas.microsoft.com/office/drawing/2014/main" id="{ED780458-55D6-4E90-BF47-7795B03F5E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D6536A-0CB8-4C90-8690-CF4D535AD903}"/>
              </a:ext>
            </a:extLst>
          </p:cNvPr>
          <p:cNvSpPr>
            <a:spLocks noGrp="1"/>
          </p:cNvSpPr>
          <p:nvPr>
            <p:ph type="sldNum" sz="quarter" idx="12"/>
          </p:nvPr>
        </p:nvSpPr>
        <p:spPr/>
        <p:txBody>
          <a:bodyPr/>
          <a:lstStyle/>
          <a:p>
            <a:fld id="{03DE02AB-1F34-412A-B663-8D9EC947F6A1}" type="slidenum">
              <a:rPr lang="en-GB" smtClean="0"/>
              <a:t>‹#›</a:t>
            </a:fld>
            <a:endParaRPr lang="en-GB"/>
          </a:p>
        </p:txBody>
      </p:sp>
    </p:spTree>
    <p:extLst>
      <p:ext uri="{BB962C8B-B14F-4D97-AF65-F5344CB8AC3E}">
        <p14:creationId xmlns:p14="http://schemas.microsoft.com/office/powerpoint/2010/main" val="291289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795432-26F9-469B-95E7-E1E752E54A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F7D4A3-140B-49EC-8C46-CBDB079853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3EF4D-22A0-49BA-A176-A7F97B6523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9902B9-0775-415C-B38D-6571FACB4585}" type="datetimeFigureOut">
              <a:rPr lang="en-GB" smtClean="0"/>
              <a:t>15/05/2019</a:t>
            </a:fld>
            <a:endParaRPr lang="en-GB"/>
          </a:p>
        </p:txBody>
      </p:sp>
      <p:sp>
        <p:nvSpPr>
          <p:cNvPr id="5" name="Footer Placeholder 4">
            <a:extLst>
              <a:ext uri="{FF2B5EF4-FFF2-40B4-BE49-F238E27FC236}">
                <a16:creationId xmlns:a16="http://schemas.microsoft.com/office/drawing/2014/main" id="{C12A7EFB-9765-410D-BF20-F3211167B0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16FD69-44D8-4C68-843D-0ADDC29EAF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DE02AB-1F34-412A-B663-8D9EC947F6A1}" type="slidenum">
              <a:rPr lang="en-GB" smtClean="0"/>
              <a:t>‹#›</a:t>
            </a:fld>
            <a:endParaRPr lang="en-GB"/>
          </a:p>
        </p:txBody>
      </p:sp>
    </p:spTree>
    <p:extLst>
      <p:ext uri="{BB962C8B-B14F-4D97-AF65-F5344CB8AC3E}">
        <p14:creationId xmlns:p14="http://schemas.microsoft.com/office/powerpoint/2010/main" val="18816451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cahmw.gov.uk/event/hay-castle-and-hay-lordship-discovering-and-dating-the-buildings-of-a-medieval-frontier-society-2/" TargetMode="External"/><Relationship Id="rId2" Type="http://schemas.openxmlformats.org/officeDocument/2006/relationships/hyperlink" Target="https://www.youtube.com/user/RCAHMWales/video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9F44-5842-4D5C-8BFE-0D1A2F738507}"/>
              </a:ext>
            </a:extLst>
          </p:cNvPr>
          <p:cNvSpPr>
            <a:spLocks noGrp="1"/>
          </p:cNvSpPr>
          <p:nvPr>
            <p:ph type="ctrTitle"/>
          </p:nvPr>
        </p:nvSpPr>
        <p:spPr/>
        <p:txBody>
          <a:bodyPr>
            <a:normAutofit fontScale="90000"/>
          </a:bodyPr>
          <a:lstStyle/>
          <a:p>
            <a:r>
              <a:rPr lang="en-GB" dirty="0"/>
              <a:t>The Royal Commission on the Ancient and Historical Monuments of Wales </a:t>
            </a:r>
          </a:p>
        </p:txBody>
      </p:sp>
      <p:sp>
        <p:nvSpPr>
          <p:cNvPr id="3" name="Subtitle 2">
            <a:extLst>
              <a:ext uri="{FF2B5EF4-FFF2-40B4-BE49-F238E27FC236}">
                <a16:creationId xmlns:a16="http://schemas.microsoft.com/office/drawing/2014/main" id="{1E2B41CA-19B6-4BE8-B1C7-444F954A06C5}"/>
              </a:ext>
            </a:extLst>
          </p:cNvPr>
          <p:cNvSpPr>
            <a:spLocks noGrp="1"/>
          </p:cNvSpPr>
          <p:nvPr>
            <p:ph type="subTitle" idx="1"/>
          </p:nvPr>
        </p:nvSpPr>
        <p:spPr/>
        <p:txBody>
          <a:bodyPr/>
          <a:lstStyle/>
          <a:p>
            <a:r>
              <a:rPr lang="en-GB" dirty="0"/>
              <a:t>By Lewis Holland</a:t>
            </a:r>
          </a:p>
        </p:txBody>
      </p:sp>
    </p:spTree>
    <p:extLst>
      <p:ext uri="{BB962C8B-B14F-4D97-AF65-F5344CB8AC3E}">
        <p14:creationId xmlns:p14="http://schemas.microsoft.com/office/powerpoint/2010/main" val="4249266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5AC0A8-83ED-47F7-8F9C-4BF28E8D0AE8}"/>
              </a:ext>
            </a:extLst>
          </p:cNvPr>
          <p:cNvSpPr>
            <a:spLocks noGrp="1"/>
          </p:cNvSpPr>
          <p:nvPr>
            <p:ph idx="1"/>
          </p:nvPr>
        </p:nvSpPr>
        <p:spPr>
          <a:xfrm>
            <a:off x="838200" y="654551"/>
            <a:ext cx="10515600" cy="4351338"/>
          </a:xfrm>
        </p:spPr>
        <p:txBody>
          <a:bodyPr/>
          <a:lstStyle/>
          <a:p>
            <a:pPr marL="0" indent="0">
              <a:buNone/>
            </a:pPr>
            <a:r>
              <a:rPr lang="en-GB" dirty="0"/>
              <a:t>Student name: Lewis Holland</a:t>
            </a:r>
          </a:p>
          <a:p>
            <a:pPr marL="0" indent="0">
              <a:buNone/>
            </a:pPr>
            <a:r>
              <a:rPr lang="en-GB" dirty="0"/>
              <a:t>Student ID: (1708003)</a:t>
            </a:r>
          </a:p>
          <a:p>
            <a:pPr marL="0" indent="0">
              <a:buNone/>
            </a:pPr>
            <a:r>
              <a:rPr lang="en-GB" dirty="0"/>
              <a:t>Programme: BA Business and management</a:t>
            </a:r>
          </a:p>
          <a:p>
            <a:pPr marL="0" indent="0">
              <a:buNone/>
            </a:pPr>
            <a:r>
              <a:rPr lang="en-GB" dirty="0"/>
              <a:t>Module: Social and Ethical Marketing</a:t>
            </a:r>
          </a:p>
          <a:p>
            <a:pPr marL="0" indent="0">
              <a:buNone/>
            </a:pPr>
            <a:r>
              <a:rPr lang="en-GB" dirty="0"/>
              <a:t>Module code: BMSP5003</a:t>
            </a:r>
          </a:p>
          <a:p>
            <a:pPr marL="0" indent="0">
              <a:buNone/>
            </a:pPr>
            <a:r>
              <a:rPr lang="en-GB" dirty="0"/>
              <a:t>Lecturer: Jessica Shore</a:t>
            </a:r>
          </a:p>
          <a:p>
            <a:endParaRPr lang="en-GB" dirty="0"/>
          </a:p>
        </p:txBody>
      </p:sp>
    </p:spTree>
    <p:extLst>
      <p:ext uri="{BB962C8B-B14F-4D97-AF65-F5344CB8AC3E}">
        <p14:creationId xmlns:p14="http://schemas.microsoft.com/office/powerpoint/2010/main" val="2262202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Image result for castle">
            <a:extLst>
              <a:ext uri="{FF2B5EF4-FFF2-40B4-BE49-F238E27FC236}">
                <a16:creationId xmlns:a16="http://schemas.microsoft.com/office/drawing/2014/main" id="{07D554CE-A62A-463E-BB68-C6725FC2A0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0" y="0"/>
            <a:ext cx="12192000" cy="6856413"/>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0DA9FB79-6DB1-4B64-A364-500675420659}"/>
              </a:ext>
            </a:extLst>
          </p:cNvPr>
          <p:cNvSpPr>
            <a:spLocks noGrp="1"/>
          </p:cNvSpPr>
          <p:nvPr>
            <p:ph type="title"/>
          </p:nvPr>
        </p:nvSpPr>
        <p:spPr>
          <a:xfrm>
            <a:off x="709448" y="1913950"/>
            <a:ext cx="4204137" cy="1342754"/>
          </a:xfrm>
        </p:spPr>
        <p:txBody>
          <a:bodyPr>
            <a:normAutofit/>
          </a:bodyPr>
          <a:lstStyle/>
          <a:p>
            <a:pPr algn="ctr"/>
            <a:r>
              <a:rPr lang="en-GB" sz="3600"/>
              <a:t>Overall main goals</a:t>
            </a:r>
          </a:p>
        </p:txBody>
      </p:sp>
      <p:cxnSp>
        <p:nvCxnSpPr>
          <p:cNvPr id="73" name="Straight Connector 7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BC53CF-2606-4884-BB83-DFFF2C931527}"/>
              </a:ext>
            </a:extLst>
          </p:cNvPr>
          <p:cNvSpPr>
            <a:spLocks noGrp="1"/>
          </p:cNvSpPr>
          <p:nvPr>
            <p:ph idx="1"/>
          </p:nvPr>
        </p:nvSpPr>
        <p:spPr>
          <a:xfrm>
            <a:off x="525516" y="3417573"/>
            <a:ext cx="4593021" cy="2619839"/>
          </a:xfrm>
        </p:spPr>
        <p:txBody>
          <a:bodyPr anchor="ctr">
            <a:normAutofit/>
          </a:bodyPr>
          <a:lstStyle/>
          <a:p>
            <a:r>
              <a:rPr lang="en-GB" sz="1800"/>
              <a:t>Improve overall marketing strategy</a:t>
            </a:r>
          </a:p>
          <a:p>
            <a:r>
              <a:rPr lang="en-GB" sz="1800"/>
              <a:t>Improve public interest</a:t>
            </a:r>
          </a:p>
          <a:p>
            <a:r>
              <a:rPr lang="en-GB" sz="1800"/>
              <a:t>Getting more young people involved</a:t>
            </a:r>
          </a:p>
          <a:p>
            <a:r>
              <a:rPr lang="en-GB" sz="1800"/>
              <a:t>Improve website traffic</a:t>
            </a:r>
          </a:p>
          <a:p>
            <a:endParaRPr lang="en-GB" sz="1800"/>
          </a:p>
        </p:txBody>
      </p:sp>
    </p:spTree>
    <p:extLst>
      <p:ext uri="{BB962C8B-B14F-4D97-AF65-F5344CB8AC3E}">
        <p14:creationId xmlns:p14="http://schemas.microsoft.com/office/powerpoint/2010/main" val="2781115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Image result for audience">
            <a:extLst>
              <a:ext uri="{FF2B5EF4-FFF2-40B4-BE49-F238E27FC236}">
                <a16:creationId xmlns:a16="http://schemas.microsoft.com/office/drawing/2014/main" id="{0F04C26C-CE41-44DE-A3FD-39AC7C2FA4A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5851" b="693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C569D-8885-414E-ACAF-7530B328C92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Who is your current audience? </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3205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EC6E-5571-40D3-9049-981B3D545EFD}"/>
              </a:ext>
            </a:extLst>
          </p:cNvPr>
          <p:cNvSpPr>
            <a:spLocks noGrp="1"/>
          </p:cNvSpPr>
          <p:nvPr>
            <p:ph type="title"/>
          </p:nvPr>
        </p:nvSpPr>
        <p:spPr/>
        <p:txBody>
          <a:bodyPr/>
          <a:lstStyle/>
          <a:p>
            <a:r>
              <a:rPr lang="en-GB" dirty="0"/>
              <a:t>Competitions</a:t>
            </a:r>
          </a:p>
        </p:txBody>
      </p:sp>
      <p:sp>
        <p:nvSpPr>
          <p:cNvPr id="3" name="Content Placeholder 2">
            <a:extLst>
              <a:ext uri="{FF2B5EF4-FFF2-40B4-BE49-F238E27FC236}">
                <a16:creationId xmlns:a16="http://schemas.microsoft.com/office/drawing/2014/main" id="{7D5B2077-65E6-4AA9-957F-784F19AC6C20}"/>
              </a:ext>
            </a:extLst>
          </p:cNvPr>
          <p:cNvSpPr>
            <a:spLocks noGrp="1"/>
          </p:cNvSpPr>
          <p:nvPr>
            <p:ph idx="1"/>
          </p:nvPr>
        </p:nvSpPr>
        <p:spPr/>
        <p:txBody>
          <a:bodyPr/>
          <a:lstStyle/>
          <a:p>
            <a:r>
              <a:rPr lang="en-GB" dirty="0"/>
              <a:t>The Royal Heritage site of Wales</a:t>
            </a:r>
          </a:p>
          <a:p>
            <a:r>
              <a:rPr lang="en-GB" dirty="0"/>
              <a:t>Visit Wales</a:t>
            </a:r>
          </a:p>
          <a:p>
            <a:r>
              <a:rPr lang="en-GB" dirty="0"/>
              <a:t>The National Heritage</a:t>
            </a:r>
          </a:p>
          <a:p>
            <a:r>
              <a:rPr lang="en-GB" dirty="0"/>
              <a:t>The Heritage Alliance</a:t>
            </a:r>
          </a:p>
          <a:p>
            <a:r>
              <a:rPr lang="en-GB"/>
              <a:t>The digital age</a:t>
            </a:r>
            <a:endParaRPr lang="en-GB" dirty="0"/>
          </a:p>
        </p:txBody>
      </p:sp>
    </p:spTree>
    <p:extLst>
      <p:ext uri="{BB962C8B-B14F-4D97-AF65-F5344CB8AC3E}">
        <p14:creationId xmlns:p14="http://schemas.microsoft.com/office/powerpoint/2010/main" val="3872481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ttps://rcahmw.gov.uk/wp-content/uploads/2019/04/image-3.jpg">
            <a:extLst>
              <a:ext uri="{FF2B5EF4-FFF2-40B4-BE49-F238E27FC236}">
                <a16:creationId xmlns:a16="http://schemas.microsoft.com/office/drawing/2014/main" id="{EA13F591-D0F7-405A-B839-C6CE77EC14A2}"/>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5139" b="5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0C1B2-635B-445E-8D64-D4264E40315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Visit different schools</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4979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ED55C-4B02-4E33-BD93-96E132ED1AC1}"/>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a:t>Improve websites</a:t>
            </a:r>
          </a:p>
        </p:txBody>
      </p:sp>
      <p:sp>
        <p:nvSpPr>
          <p:cNvPr id="71" name="Freeform: Shape 7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Image result for royal commissions of ancient and historical monuments of wales geographical">
            <a:extLst>
              <a:ext uri="{FF2B5EF4-FFF2-40B4-BE49-F238E27FC236}">
                <a16:creationId xmlns:a16="http://schemas.microsoft.com/office/drawing/2014/main" id="{CD677C41-3D03-4DCD-9CDC-33897732161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8250" r="-1" b="2098"/>
          <a:stretch/>
        </p:blipFill>
        <p:spPr bwMode="auto">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00031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castle">
            <a:extLst>
              <a:ext uri="{FF2B5EF4-FFF2-40B4-BE49-F238E27FC236}">
                <a16:creationId xmlns:a16="http://schemas.microsoft.com/office/drawing/2014/main" id="{6A4A6832-A089-4346-A5E3-CAD1A151BEA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0628" b="231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2"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C6475-ABD9-4B2F-8900-7CE8F77DC7A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Vlogging</a:t>
            </a:r>
          </a:p>
        </p:txBody>
      </p:sp>
      <p:cxnSp>
        <p:nvCxnSpPr>
          <p:cNvPr id="205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9626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759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4682C-2E57-454B-AFB8-5A0929CB009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English and Welsh YouTube channel</a:t>
            </a:r>
          </a:p>
        </p:txBody>
      </p:sp>
      <p:pic>
        <p:nvPicPr>
          <p:cNvPr id="17" name="Content Placeholder 3" descr="A screenshot of a social media post&#10;&#10;Description automatically generated">
            <a:extLst>
              <a:ext uri="{FF2B5EF4-FFF2-40B4-BE49-F238E27FC236}">
                <a16:creationId xmlns:a16="http://schemas.microsoft.com/office/drawing/2014/main" id="{82A6302B-200E-4F35-8FE7-D16CC084FD1B}"/>
              </a:ext>
            </a:extLst>
          </p:cNvPr>
          <p:cNvPicPr>
            <a:picLocks noChangeAspect="1"/>
          </p:cNvPicPr>
          <p:nvPr/>
        </p:nvPicPr>
        <p:blipFill>
          <a:blip r:embed="rId3"/>
          <a:stretch>
            <a:fillRect/>
          </a:stretch>
        </p:blipFill>
        <p:spPr>
          <a:xfrm>
            <a:off x="4038600" y="2331105"/>
            <a:ext cx="7188199" cy="2192400"/>
          </a:xfrm>
          <a:prstGeom prst="rect">
            <a:avLst/>
          </a:prstGeom>
        </p:spPr>
      </p:pic>
    </p:spTree>
    <p:extLst>
      <p:ext uri="{BB962C8B-B14F-4D97-AF65-F5344CB8AC3E}">
        <p14:creationId xmlns:p14="http://schemas.microsoft.com/office/powerpoint/2010/main" val="1861190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5771-1D2B-40DE-BD5E-6747DD4E926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B01DDCE-B0F6-4D29-959A-2FA07C8B77C8}"/>
              </a:ext>
            </a:extLst>
          </p:cNvPr>
          <p:cNvSpPr>
            <a:spLocks noGrp="1"/>
          </p:cNvSpPr>
          <p:nvPr>
            <p:ph idx="1"/>
          </p:nvPr>
        </p:nvSpPr>
        <p:spPr/>
        <p:txBody>
          <a:bodyPr/>
          <a:lstStyle/>
          <a:p>
            <a:r>
              <a:rPr lang="en-GB" dirty="0">
                <a:hlinkClick r:id="rId2"/>
              </a:rPr>
              <a:t>https://www.youtube.com/user/RCAHMWales/videos</a:t>
            </a:r>
            <a:endParaRPr lang="en-GB" dirty="0"/>
          </a:p>
          <a:p>
            <a:r>
              <a:rPr lang="en-GB" dirty="0">
                <a:hlinkClick r:id="rId3"/>
              </a:rPr>
              <a:t>https://rcahmw.gov.uk/event/hay-castle-and-hay-lordship-discovering-and-dating-the-buildings-of-a-medieval-frontier-society-2/</a:t>
            </a:r>
            <a:endParaRPr lang="en-GB" dirty="0"/>
          </a:p>
          <a:p>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34806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743</Words>
  <Application>Microsoft Office PowerPoint</Application>
  <PresentationFormat>Widescreen</PresentationFormat>
  <Paragraphs>43</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Royal Commission on the Ancient and Historical Monuments of Wales </vt:lpstr>
      <vt:lpstr>PowerPoint Presentation</vt:lpstr>
      <vt:lpstr>Overall main goals</vt:lpstr>
      <vt:lpstr>Who is your current audience? </vt:lpstr>
      <vt:lpstr>Competitions</vt:lpstr>
      <vt:lpstr>Visit different schools</vt:lpstr>
      <vt:lpstr>Improve websites</vt:lpstr>
      <vt:lpstr>Vlogging</vt:lpstr>
      <vt:lpstr>English and Welsh YouTube channel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Royal Commission on the Ancient and Historical Monuments of Wales </dc:title>
  <dc:creator>Lewis Holland</dc:creator>
  <cp:lastModifiedBy>Lewis Holland</cp:lastModifiedBy>
  <cp:revision>13</cp:revision>
  <dcterms:created xsi:type="dcterms:W3CDTF">2019-05-15T04:14:31Z</dcterms:created>
  <dcterms:modified xsi:type="dcterms:W3CDTF">2019-05-15T05:04:05Z</dcterms:modified>
</cp:coreProperties>
</file>