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8288000" cy="10287000"/>
  <p:notesSz cx="6858000" cy="9144000"/>
  <p:embeddedFontLst>
    <p:embeddedFont>
      <p:font typeface="Poppins Bold" panose="020B0604020202020204" charset="0"/>
      <p:regular r:id="rId25"/>
    </p:embeddedFont>
    <p:embeddedFont>
      <p:font typeface="Poppins Light" panose="00000400000000000000" pitchFamily="2" charset="0"/>
      <p:regular r:id="rId26"/>
      <p:italic r:id="rId27"/>
    </p:embeddedFont>
    <p:embeddedFont>
      <p:font typeface="Shrikhand" panose="020B0604020202020204" charset="0"/>
      <p:regular r:id="rId28"/>
    </p:embeddedFont>
    <p:embeddedFont>
      <p:font typeface="Times New Roman Bold" panose="02020803070505020304" pitchFamily="18" charset="0"/>
      <p:regular r:id="rId29"/>
      <p:bold r:id="rId30"/>
    </p:embeddedFont>
    <p:embeddedFont>
      <p:font typeface="Times New Roman Italics" panose="020B0604020202020204" charset="0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38870" y="6423984"/>
            <a:ext cx="6648412" cy="2776795"/>
            <a:chOff x="0" y="0"/>
            <a:chExt cx="8864549" cy="37023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64600" cy="3702431"/>
            </a:xfrm>
            <a:custGeom>
              <a:avLst/>
              <a:gdLst/>
              <a:ahLst/>
              <a:cxnLst/>
              <a:rect l="l" t="t" r="r" b="b"/>
              <a:pathLst>
                <a:path w="8864600" h="3702431">
                  <a:moveTo>
                    <a:pt x="0" y="0"/>
                  </a:moveTo>
                  <a:lnTo>
                    <a:pt x="8864600" y="0"/>
                  </a:lnTo>
                  <a:lnTo>
                    <a:pt x="8864600" y="3702431"/>
                  </a:lnTo>
                  <a:lnTo>
                    <a:pt x="0" y="37024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57" b="-5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776325" y="3022140"/>
            <a:ext cx="8182708" cy="5451729"/>
            <a:chOff x="0" y="0"/>
            <a:chExt cx="10910278" cy="726897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910316" cy="7268972"/>
            </a:xfrm>
            <a:custGeom>
              <a:avLst/>
              <a:gdLst/>
              <a:ahLst/>
              <a:cxnLst/>
              <a:rect l="l" t="t" r="r" b="b"/>
              <a:pathLst>
                <a:path w="10910316" h="7268972">
                  <a:moveTo>
                    <a:pt x="0" y="0"/>
                  </a:moveTo>
                  <a:lnTo>
                    <a:pt x="10910316" y="0"/>
                  </a:lnTo>
                  <a:lnTo>
                    <a:pt x="10910316" y="7268972"/>
                  </a:lnTo>
                  <a:lnTo>
                    <a:pt x="0" y="72689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1" b="-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53936" y="857250"/>
            <a:ext cx="8222390" cy="5444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8"/>
              </a:lnSpc>
            </a:pPr>
            <a:endParaRPr/>
          </a:p>
          <a:p>
            <a:pPr algn="ctr">
              <a:lnSpc>
                <a:spcPts val="3858"/>
              </a:lnSpc>
            </a:pPr>
            <a:r>
              <a:rPr lang="en-US" sz="2756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Module</a:t>
            </a:r>
          </a:p>
          <a:p>
            <a:pPr algn="ctr">
              <a:lnSpc>
                <a:spcPts val="3858"/>
              </a:lnSpc>
            </a:pPr>
            <a:r>
              <a:rPr lang="en-US" sz="2756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 Data Mining &amp; Visualisation (ACCA7015)</a:t>
            </a:r>
          </a:p>
          <a:p>
            <a:pPr algn="ctr">
              <a:lnSpc>
                <a:spcPts val="3858"/>
              </a:lnSpc>
            </a:pPr>
            <a:endParaRPr lang="en-US" sz="2756">
              <a:solidFill>
                <a:srgbClr val="000000"/>
              </a:solidFill>
              <a:latin typeface="Poppins Light"/>
              <a:ea typeface="Poppins Light"/>
              <a:cs typeface="Poppins Light"/>
              <a:sym typeface="Poppins Light"/>
            </a:endParaRPr>
          </a:p>
          <a:p>
            <a:pPr algn="ctr">
              <a:lnSpc>
                <a:spcPts val="3858"/>
              </a:lnSpc>
            </a:pPr>
            <a:r>
              <a:rPr lang="en-US" sz="2756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Prepared by</a:t>
            </a:r>
          </a:p>
          <a:p>
            <a:pPr algn="ctr">
              <a:lnSpc>
                <a:spcPts val="3858"/>
              </a:lnSpc>
            </a:pPr>
            <a:r>
              <a:rPr lang="en-US" sz="2756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 Alexei Nica</a:t>
            </a:r>
          </a:p>
          <a:p>
            <a:pPr algn="ctr">
              <a:lnSpc>
                <a:spcPts val="3858"/>
              </a:lnSpc>
            </a:pPr>
            <a:endParaRPr lang="en-US" sz="2756">
              <a:solidFill>
                <a:srgbClr val="000000"/>
              </a:solidFill>
              <a:latin typeface="Poppins Light"/>
              <a:ea typeface="Poppins Light"/>
              <a:cs typeface="Poppins Light"/>
              <a:sym typeface="Poppins Light"/>
            </a:endParaRPr>
          </a:p>
          <a:p>
            <a:pPr algn="ctr">
              <a:lnSpc>
                <a:spcPts val="3858"/>
              </a:lnSpc>
            </a:pPr>
            <a:r>
              <a:rPr lang="en-US" sz="2756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Lecturer</a:t>
            </a:r>
          </a:p>
          <a:p>
            <a:pPr algn="ctr">
              <a:lnSpc>
                <a:spcPts val="3858"/>
              </a:lnSpc>
            </a:pPr>
            <a:r>
              <a:rPr lang="en-US" sz="2756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 Dr Nouh Elmitwally</a:t>
            </a:r>
          </a:p>
          <a:p>
            <a:pPr algn="ctr">
              <a:lnSpc>
                <a:spcPts val="3858"/>
              </a:lnSpc>
            </a:pPr>
            <a:endParaRPr lang="en-US" sz="2756">
              <a:solidFill>
                <a:srgbClr val="000000"/>
              </a:solidFill>
              <a:latin typeface="Poppins Light"/>
              <a:ea typeface="Poppins Light"/>
              <a:cs typeface="Poppins Light"/>
              <a:sym typeface="Poppins Light"/>
            </a:endParaRPr>
          </a:p>
          <a:p>
            <a:pPr algn="ctr">
              <a:lnSpc>
                <a:spcPts val="3858"/>
              </a:lnSpc>
            </a:pPr>
            <a:endParaRPr lang="en-US" sz="2756">
              <a:solidFill>
                <a:srgbClr val="000000"/>
              </a:solidFill>
              <a:latin typeface="Poppins Light"/>
              <a:ea typeface="Poppins Light"/>
              <a:cs typeface="Poppins Light"/>
              <a:sym typeface="Poppins Ligh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608477" y="1114682"/>
            <a:ext cx="6553181" cy="13613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54"/>
              </a:lnSpc>
            </a:pPr>
            <a:r>
              <a:rPr lang="en-US" sz="3681">
                <a:solidFill>
                  <a:srgbClr val="000000"/>
                </a:solidFill>
                <a:latin typeface="Shrikhand"/>
                <a:ea typeface="Shrikhand"/>
                <a:cs typeface="Shrikhand"/>
                <a:sym typeface="Shrikhand"/>
              </a:rPr>
              <a:t>Exploratory Data Analysis</a:t>
            </a:r>
          </a:p>
          <a:p>
            <a:pPr algn="ctr">
              <a:lnSpc>
                <a:spcPts val="5154"/>
              </a:lnSpc>
            </a:pPr>
            <a:r>
              <a:rPr lang="en-US" sz="3681">
                <a:solidFill>
                  <a:srgbClr val="000000"/>
                </a:solidFill>
                <a:latin typeface="Shrikhand"/>
                <a:ea typeface="Shrikhand"/>
                <a:cs typeface="Shrikhand"/>
                <a:sym typeface="Shrikhand"/>
              </a:rPr>
              <a:t> (EDA)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72158" y="5450672"/>
            <a:ext cx="7866487" cy="4273249"/>
            <a:chOff x="0" y="0"/>
            <a:chExt cx="11831853" cy="642732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31828" cy="6427324"/>
            </a:xfrm>
            <a:custGeom>
              <a:avLst/>
              <a:gdLst/>
              <a:ahLst/>
              <a:cxnLst/>
              <a:rect l="l" t="t" r="r" b="b"/>
              <a:pathLst>
                <a:path w="11831828" h="6427324">
                  <a:moveTo>
                    <a:pt x="0" y="0"/>
                  </a:moveTo>
                  <a:lnTo>
                    <a:pt x="11831828" y="0"/>
                  </a:lnTo>
                  <a:lnTo>
                    <a:pt x="11831828" y="6427324"/>
                  </a:lnTo>
                  <a:lnTo>
                    <a:pt x="0" y="64273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459" b="-45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48720" y="587531"/>
            <a:ext cx="15343880" cy="4686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8"/>
              </a:lnSpc>
            </a:pPr>
            <a:r>
              <a:rPr lang="en-US" sz="3598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</a:t>
            </a:r>
          </a:p>
          <a:p>
            <a:pPr algn="just">
              <a:lnSpc>
                <a:spcPts val="2547"/>
              </a:lnSpc>
            </a:pPr>
            <a:endParaRPr lang="en-US" sz="3598" b="1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just">
              <a:lnSpc>
                <a:spcPts val="4797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Every business decision starts with understanding the data. Before trends can be explained, the dataset must be explored, checked for quality and analyzed from different perspectives. </a:t>
            </a:r>
          </a:p>
          <a:p>
            <a:pPr algn="just">
              <a:lnSpc>
                <a:spcPts val="4797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Exploratory Data Analysis (EDA) makes this possible by revealing patterns, relationships and potential issues that may not be immediately visible [1]. This presentation applies EDA to a real-world telecommunications dataset to produce evidence that supports business understanding and decision-making.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874596"/>
            <a:ext cx="7329307" cy="7126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3"/>
              </a:lnSpc>
            </a:pPr>
            <a:r>
              <a:rPr lang="en-US" sz="78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Aim &amp; Objectives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2830" y="3646637"/>
            <a:ext cx="7505176" cy="2930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59"/>
              </a:lnSpc>
            </a:pPr>
            <a:r>
              <a:rPr lang="en-US" sz="4320" b="1">
                <a:solidFill>
                  <a:srgbClr val="545454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Aim</a:t>
            </a:r>
          </a:p>
          <a:p>
            <a:pPr algn="l">
              <a:lnSpc>
                <a:spcPts val="5659"/>
              </a:lnSpc>
            </a:pPr>
            <a:r>
              <a:rPr lang="en-US" sz="4320">
                <a:solidFill>
                  <a:srgbClr val="54545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explore, clean and analyse the Telecom Customer Churn dataset using Exploratory Data Analysis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171AB46-DB79-54FE-F527-2A03EC3C7AD3}"/>
              </a:ext>
            </a:extLst>
          </p:cNvPr>
          <p:cNvGrpSpPr/>
          <p:nvPr/>
        </p:nvGrpSpPr>
        <p:grpSpPr>
          <a:xfrm>
            <a:off x="10439400" y="1939068"/>
            <a:ext cx="6386408" cy="7076230"/>
            <a:chOff x="10529992" y="1800798"/>
            <a:chExt cx="6551305" cy="7170857"/>
          </a:xfrm>
        </p:grpSpPr>
        <p:sp>
          <p:nvSpPr>
            <p:cNvPr id="4" name="TextBox 4"/>
            <p:cNvSpPr txBox="1"/>
            <p:nvPr/>
          </p:nvSpPr>
          <p:spPr>
            <a:xfrm>
              <a:off x="11651343" y="1800798"/>
              <a:ext cx="5423602" cy="9536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79"/>
                </a:lnSpc>
              </a:pPr>
              <a:r>
                <a:rPr lang="en-US" sz="2809" dirty="0">
                  <a:solidFill>
                    <a:srgbClr val="54545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Clean and prepare the dataset for analysis.</a:t>
              </a:r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10529992" y="1888055"/>
              <a:ext cx="617487" cy="617487"/>
              <a:chOff x="0" y="0"/>
              <a:chExt cx="823316" cy="82331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23341" cy="823341"/>
              </a:xfrm>
              <a:custGeom>
                <a:avLst/>
                <a:gdLst/>
                <a:ahLst/>
                <a:cxnLst/>
                <a:rect l="l" t="t" r="r" b="b"/>
                <a:pathLst>
                  <a:path w="823341" h="823341">
                    <a:moveTo>
                      <a:pt x="0" y="0"/>
                    </a:moveTo>
                    <a:lnTo>
                      <a:pt x="823341" y="0"/>
                    </a:lnTo>
                    <a:lnTo>
                      <a:pt x="823341" y="823341"/>
                    </a:lnTo>
                    <a:lnTo>
                      <a:pt x="0" y="823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r="3" b="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11657695" y="3369640"/>
              <a:ext cx="5423602" cy="9536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79"/>
                </a:lnSpc>
              </a:pPr>
              <a:r>
                <a:rPr lang="en-US" sz="2809">
                  <a:solidFill>
                    <a:srgbClr val="54545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Identify missing values and outliers and propose suitable treatments.</a:t>
              </a:r>
            </a:p>
          </p:txBody>
        </p:sp>
        <p:grpSp>
          <p:nvGrpSpPr>
            <p:cNvPr id="8" name="Group 8"/>
            <p:cNvGrpSpPr/>
            <p:nvPr/>
          </p:nvGrpSpPr>
          <p:grpSpPr>
            <a:xfrm>
              <a:off x="10529992" y="3439268"/>
              <a:ext cx="617487" cy="617487"/>
              <a:chOff x="0" y="0"/>
              <a:chExt cx="823316" cy="823316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23341" cy="823341"/>
              </a:xfrm>
              <a:custGeom>
                <a:avLst/>
                <a:gdLst/>
                <a:ahLst/>
                <a:cxnLst/>
                <a:rect l="l" t="t" r="r" b="b"/>
                <a:pathLst>
                  <a:path w="823341" h="823341">
                    <a:moveTo>
                      <a:pt x="0" y="0"/>
                    </a:moveTo>
                    <a:lnTo>
                      <a:pt x="823341" y="0"/>
                    </a:lnTo>
                    <a:lnTo>
                      <a:pt x="823341" y="823341"/>
                    </a:lnTo>
                    <a:lnTo>
                      <a:pt x="0" y="823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/>
                <a:stretch>
                  <a:fillRect r="3" b="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11651342" y="6466161"/>
              <a:ext cx="5423602" cy="9536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79"/>
                </a:lnSpc>
              </a:pPr>
              <a:r>
                <a:rPr lang="en-US" sz="2809">
                  <a:solidFill>
                    <a:srgbClr val="54545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Interpret findings using statistical and visual techniques.</a:t>
              </a:r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10536345" y="6667586"/>
              <a:ext cx="617487" cy="617487"/>
              <a:chOff x="0" y="0"/>
              <a:chExt cx="823316" cy="823316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23341" cy="823341"/>
              </a:xfrm>
              <a:custGeom>
                <a:avLst/>
                <a:gdLst/>
                <a:ahLst/>
                <a:cxnLst/>
                <a:rect l="l" t="t" r="r" b="b"/>
                <a:pathLst>
                  <a:path w="823341" h="823341">
                    <a:moveTo>
                      <a:pt x="0" y="0"/>
                    </a:moveTo>
                    <a:lnTo>
                      <a:pt x="823341" y="0"/>
                    </a:lnTo>
                    <a:lnTo>
                      <a:pt x="823341" y="823341"/>
                    </a:lnTo>
                    <a:lnTo>
                      <a:pt x="0" y="823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r="3" b="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11651342" y="8014421"/>
              <a:ext cx="5423602" cy="9572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51"/>
                </a:lnSpc>
              </a:pPr>
              <a:r>
                <a:rPr lang="en-US" sz="2809">
                  <a:solidFill>
                    <a:srgbClr val="54545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Present actionable business insights and recommendations.</a:t>
              </a:r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10536345" y="8217627"/>
              <a:ext cx="617487" cy="617487"/>
              <a:chOff x="0" y="0"/>
              <a:chExt cx="823316" cy="823316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823341" cy="823341"/>
              </a:xfrm>
              <a:custGeom>
                <a:avLst/>
                <a:gdLst/>
                <a:ahLst/>
                <a:cxnLst/>
                <a:rect l="l" t="t" r="r" b="b"/>
                <a:pathLst>
                  <a:path w="823341" h="823341">
                    <a:moveTo>
                      <a:pt x="0" y="0"/>
                    </a:moveTo>
                    <a:lnTo>
                      <a:pt x="823341" y="0"/>
                    </a:lnTo>
                    <a:lnTo>
                      <a:pt x="823341" y="823341"/>
                    </a:lnTo>
                    <a:lnTo>
                      <a:pt x="0" y="823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r="3" b="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1657695" y="4917900"/>
              <a:ext cx="5423602" cy="9536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79"/>
                </a:lnSpc>
              </a:pPr>
              <a:r>
                <a:rPr lang="en-US" sz="2809" dirty="0">
                  <a:solidFill>
                    <a:srgbClr val="54545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Explore trends, relationships and natural customer groupings.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10529992" y="4984575"/>
              <a:ext cx="617487" cy="617487"/>
              <a:chOff x="0" y="0"/>
              <a:chExt cx="823316" cy="823316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823341" cy="823341"/>
              </a:xfrm>
              <a:custGeom>
                <a:avLst/>
                <a:gdLst/>
                <a:ahLst/>
                <a:cxnLst/>
                <a:rect l="l" t="t" r="r" b="b"/>
                <a:pathLst>
                  <a:path w="823341" h="823341">
                    <a:moveTo>
                      <a:pt x="0" y="0"/>
                    </a:moveTo>
                    <a:lnTo>
                      <a:pt x="823341" y="0"/>
                    </a:lnTo>
                    <a:lnTo>
                      <a:pt x="823341" y="823341"/>
                    </a:lnTo>
                    <a:lnTo>
                      <a:pt x="0" y="8233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 r="3" b="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9" name="TextBox 19"/>
          <p:cNvSpPr txBox="1"/>
          <p:nvPr/>
        </p:nvSpPr>
        <p:spPr>
          <a:xfrm>
            <a:off x="10140991" y="1295400"/>
            <a:ext cx="7329307" cy="389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42"/>
              </a:lnSpc>
            </a:pPr>
            <a:r>
              <a:rPr lang="en-US" sz="432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Objectives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79453" y="694487"/>
            <a:ext cx="6667500" cy="6667500"/>
            <a:chOff x="0" y="0"/>
            <a:chExt cx="8890000" cy="889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890000" cy="8890000"/>
            </a:xfrm>
            <a:custGeom>
              <a:avLst/>
              <a:gdLst/>
              <a:ahLst/>
              <a:cxnLst/>
              <a:rect l="l" t="t" r="r" b="b"/>
              <a:pathLst>
                <a:path w="8890000" h="8890000">
                  <a:moveTo>
                    <a:pt x="4445000" y="0"/>
                  </a:moveTo>
                  <a:cubicBezTo>
                    <a:pt x="1990090" y="0"/>
                    <a:pt x="0" y="1990090"/>
                    <a:pt x="0" y="4445000"/>
                  </a:cubicBezTo>
                  <a:cubicBezTo>
                    <a:pt x="0" y="6899910"/>
                    <a:pt x="1990090" y="8890000"/>
                    <a:pt x="4445000" y="8890000"/>
                  </a:cubicBezTo>
                  <a:cubicBezTo>
                    <a:pt x="6899910" y="8890000"/>
                    <a:pt x="8890000" y="6899910"/>
                    <a:pt x="8890000" y="4445000"/>
                  </a:cubicBezTo>
                  <a:cubicBezTo>
                    <a:pt x="8890000" y="1990090"/>
                    <a:pt x="6899910" y="0"/>
                    <a:pt x="4445000" y="0"/>
                  </a:cubicBezTo>
                  <a:close/>
                </a:path>
              </a:pathLst>
            </a:custGeom>
            <a:blipFill>
              <a:blip r:embed="rId2"/>
              <a:stretch>
                <a:fillRect l="-12670" r="-1267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827152" y="3746097"/>
            <a:ext cx="5192659" cy="5375929"/>
            <a:chOff x="0" y="0"/>
            <a:chExt cx="6923545" cy="716790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923532" cy="7167880"/>
            </a:xfrm>
            <a:custGeom>
              <a:avLst/>
              <a:gdLst/>
              <a:ahLst/>
              <a:cxnLst/>
              <a:rect l="l" t="t" r="r" b="b"/>
              <a:pathLst>
                <a:path w="6923532" h="7167880">
                  <a:moveTo>
                    <a:pt x="0" y="0"/>
                  </a:moveTo>
                  <a:lnTo>
                    <a:pt x="6923532" y="0"/>
                  </a:lnTo>
                  <a:lnTo>
                    <a:pt x="6923532" y="7167880"/>
                  </a:lnTo>
                  <a:lnTo>
                    <a:pt x="0" y="71678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832542" y="1600838"/>
            <a:ext cx="9159021" cy="779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48"/>
              </a:lnSpc>
            </a:pPr>
            <a:r>
              <a:rPr lang="en-US" sz="7863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Dataset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4589" y="2551605"/>
            <a:ext cx="7167982" cy="560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4"/>
              </a:lnSpc>
            </a:pPr>
            <a:r>
              <a:rPr lang="en-US" sz="3598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data is available for the analysis?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09378" y="7496175"/>
            <a:ext cx="7052805" cy="193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5"/>
              </a:lnSpc>
            </a:pPr>
            <a:r>
              <a:rPr lang="en-US" sz="2456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dataset contains demographic, service usage and revenue information for 100,000 telecom customers. Its size and feature diversity provide a strong foundation for exploratory analysis before data preparation.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58911" y="3439211"/>
            <a:ext cx="9496663" cy="5237617"/>
            <a:chOff x="0" y="0"/>
            <a:chExt cx="12662218" cy="69834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662154" cy="6983476"/>
            </a:xfrm>
            <a:custGeom>
              <a:avLst/>
              <a:gdLst/>
              <a:ahLst/>
              <a:cxnLst/>
              <a:rect l="l" t="t" r="r" b="b"/>
              <a:pathLst>
                <a:path w="12662154" h="6983476">
                  <a:moveTo>
                    <a:pt x="0" y="0"/>
                  </a:moveTo>
                  <a:lnTo>
                    <a:pt x="12662154" y="0"/>
                  </a:lnTo>
                  <a:lnTo>
                    <a:pt x="12662154" y="6983476"/>
                  </a:lnTo>
                  <a:lnTo>
                    <a:pt x="0" y="69834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614662" y="1447800"/>
            <a:ext cx="8581215" cy="1273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</a:pPr>
            <a:r>
              <a:rPr lang="en-US" sz="66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Quality Assessment</a:t>
            </a:r>
          </a:p>
          <a:p>
            <a:pPr algn="l">
              <a:lnSpc>
                <a:spcPts val="5458"/>
              </a:lnSpc>
            </a:pPr>
            <a:endParaRPr lang="en-US" sz="665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901451" y="2214305"/>
            <a:ext cx="7671549" cy="528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7"/>
              </a:lnSpc>
            </a:pPr>
            <a:r>
              <a:rPr lang="en-US" sz="3198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Is the dataset suitable for reliable analysis?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460412" y="3974935"/>
            <a:ext cx="7022259" cy="2810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00"/>
              </a:lnSpc>
            </a:pPr>
            <a:r>
              <a:rPr lang="en-US" sz="286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duplicate records were identified, while missing values were concentrated in a limited number of variables. Overall, the dataset was considered suitable for exploratory analysis after appropriate data preparation.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14662" y="1100558"/>
            <a:ext cx="8581215" cy="797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</a:pPr>
            <a:r>
              <a:rPr lang="en-US" sz="66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Preparation Process</a:t>
            </a:r>
          </a:p>
        </p:txBody>
      </p:sp>
      <p:sp>
        <p:nvSpPr>
          <p:cNvPr id="3" name="Freeform 3"/>
          <p:cNvSpPr/>
          <p:nvPr/>
        </p:nvSpPr>
        <p:spPr>
          <a:xfrm>
            <a:off x="2265007" y="4853404"/>
            <a:ext cx="1307060" cy="1711372"/>
          </a:xfrm>
          <a:custGeom>
            <a:avLst/>
            <a:gdLst/>
            <a:ahLst/>
            <a:cxnLst/>
            <a:rect l="l" t="t" r="r" b="b"/>
            <a:pathLst>
              <a:path w="1307060" h="1711372">
                <a:moveTo>
                  <a:pt x="0" y="0"/>
                </a:moveTo>
                <a:lnTo>
                  <a:pt x="1307060" y="0"/>
                </a:lnTo>
                <a:lnTo>
                  <a:pt x="1307060" y="1711372"/>
                </a:lnTo>
                <a:lnTo>
                  <a:pt x="0" y="17113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250828" y="4899711"/>
            <a:ext cx="1618757" cy="1618757"/>
          </a:xfrm>
          <a:custGeom>
            <a:avLst/>
            <a:gdLst/>
            <a:ahLst/>
            <a:cxnLst/>
            <a:rect l="l" t="t" r="r" b="b"/>
            <a:pathLst>
              <a:path w="1618757" h="1618757">
                <a:moveTo>
                  <a:pt x="0" y="0"/>
                </a:moveTo>
                <a:lnTo>
                  <a:pt x="1618757" y="0"/>
                </a:lnTo>
                <a:lnTo>
                  <a:pt x="1618757" y="1618757"/>
                </a:lnTo>
                <a:lnTo>
                  <a:pt x="0" y="16187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6548345" y="4853404"/>
            <a:ext cx="1711372" cy="1711372"/>
          </a:xfrm>
          <a:custGeom>
            <a:avLst/>
            <a:gdLst/>
            <a:ahLst/>
            <a:cxnLst/>
            <a:rect l="l" t="t" r="r" b="b"/>
            <a:pathLst>
              <a:path w="1711372" h="1711372">
                <a:moveTo>
                  <a:pt x="0" y="0"/>
                </a:moveTo>
                <a:lnTo>
                  <a:pt x="1711372" y="0"/>
                </a:lnTo>
                <a:lnTo>
                  <a:pt x="1711372" y="1711372"/>
                </a:lnTo>
                <a:lnTo>
                  <a:pt x="0" y="17113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938477" y="4853404"/>
            <a:ext cx="2062292" cy="1711372"/>
          </a:xfrm>
          <a:custGeom>
            <a:avLst/>
            <a:gdLst/>
            <a:ahLst/>
            <a:cxnLst/>
            <a:rect l="l" t="t" r="r" b="b"/>
            <a:pathLst>
              <a:path w="2062292" h="1711372">
                <a:moveTo>
                  <a:pt x="0" y="0"/>
                </a:moveTo>
                <a:lnTo>
                  <a:pt x="2062292" y="0"/>
                </a:lnTo>
                <a:lnTo>
                  <a:pt x="2062292" y="1711372"/>
                </a:lnTo>
                <a:lnTo>
                  <a:pt x="0" y="17113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130" b="-32477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679530" y="4853404"/>
            <a:ext cx="1528826" cy="1711372"/>
          </a:xfrm>
          <a:custGeom>
            <a:avLst/>
            <a:gdLst/>
            <a:ahLst/>
            <a:cxnLst/>
            <a:rect l="l" t="t" r="r" b="b"/>
            <a:pathLst>
              <a:path w="1528826" h="1711372">
                <a:moveTo>
                  <a:pt x="0" y="0"/>
                </a:moveTo>
                <a:lnTo>
                  <a:pt x="1528825" y="0"/>
                </a:lnTo>
                <a:lnTo>
                  <a:pt x="1528825" y="1711372"/>
                </a:lnTo>
                <a:lnTo>
                  <a:pt x="0" y="17113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87115" y="4853404"/>
            <a:ext cx="2135878" cy="1711372"/>
          </a:xfrm>
          <a:custGeom>
            <a:avLst/>
            <a:gdLst/>
            <a:ahLst/>
            <a:cxnLst/>
            <a:rect l="l" t="t" r="r" b="b"/>
            <a:pathLst>
              <a:path w="2135878" h="1711372">
                <a:moveTo>
                  <a:pt x="0" y="0"/>
                </a:moveTo>
                <a:lnTo>
                  <a:pt x="2135878" y="0"/>
                </a:lnTo>
                <a:lnTo>
                  <a:pt x="2135878" y="1711372"/>
                </a:lnTo>
                <a:lnTo>
                  <a:pt x="0" y="17113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3693085" y="5430218"/>
            <a:ext cx="557743" cy="557743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993410" y="5430218"/>
            <a:ext cx="557743" cy="55774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259717" y="5430218"/>
            <a:ext cx="557743" cy="557743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124594" y="5430218"/>
            <a:ext cx="557743" cy="557743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3265505" y="5430218"/>
            <a:ext cx="557743" cy="557743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2288503" y="7000998"/>
            <a:ext cx="1276507" cy="348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5F93F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Raw Dataset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291391" y="7000998"/>
            <a:ext cx="1537631" cy="348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F2639B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Missing Values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678418" y="7000998"/>
            <a:ext cx="1758317" cy="348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7ED957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Duplicate Check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27285" y="7000998"/>
            <a:ext cx="1952702" cy="340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Outlier Assessment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570537" y="7000998"/>
            <a:ext cx="1848326" cy="340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45A2AC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Features Selection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013567" y="7000998"/>
            <a:ext cx="1882973" cy="340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9"/>
              </a:lnSpc>
              <a:spcBef>
                <a:spcPct val="0"/>
              </a:spcBef>
            </a:pPr>
            <a:r>
              <a:rPr lang="en-US" sz="1978">
                <a:solidFill>
                  <a:srgbClr val="FF751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Dataset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520902" y="2112661"/>
            <a:ext cx="4768733" cy="401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73"/>
              </a:lnSpc>
            </a:pPr>
            <a:r>
              <a:rPr lang="en-US" sz="3382" b="1" dirty="0">
                <a:gradFill>
                  <a:gsLst>
                    <a:gs pos="0">
                      <a:srgbClr val="8C52FF">
                        <a:alpha val="100000"/>
                      </a:srgbClr>
                    </a:gs>
                    <a:gs pos="100000">
                      <a:srgbClr val="5CE1E6">
                        <a:alpha val="100000"/>
                      </a:srgbClr>
                    </a:gs>
                  </a:gsLst>
                  <a:lin ang="0"/>
                </a:gradFill>
                <a:latin typeface="Times New Roman Bold"/>
                <a:ea typeface="Times New Roman Bold"/>
                <a:cs typeface="Times New Roman Bold"/>
                <a:sym typeface="Times New Roman Bold"/>
              </a:rPr>
              <a:t>CRISP-DM Methodology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419843" y="2834104"/>
            <a:ext cx="12970854" cy="1032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data preparation process followed the CRISP-DM framework [2] to ensure a logical sequence of activities before exploratory analysis.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419843" y="7911860"/>
            <a:ext cx="12970854" cy="107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These steps were performed to improve data quality, reduce potential sources of bias and ensure that the dataset was suitable for reliable exploratory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98959" y="3091427"/>
            <a:ext cx="4534614" cy="4845076"/>
          </a:xfrm>
          <a:custGeom>
            <a:avLst/>
            <a:gdLst/>
            <a:ahLst/>
            <a:cxnLst/>
            <a:rect l="l" t="t" r="r" b="b"/>
            <a:pathLst>
              <a:path w="4534614" h="4845076">
                <a:moveTo>
                  <a:pt x="0" y="0"/>
                </a:moveTo>
                <a:lnTo>
                  <a:pt x="4534615" y="0"/>
                </a:lnTo>
                <a:lnTo>
                  <a:pt x="4534615" y="4845076"/>
                </a:lnTo>
                <a:lnTo>
                  <a:pt x="0" y="4845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703202" y="3091427"/>
            <a:ext cx="6485838" cy="4845076"/>
          </a:xfrm>
          <a:custGeom>
            <a:avLst/>
            <a:gdLst/>
            <a:ahLst/>
            <a:cxnLst/>
            <a:rect l="l" t="t" r="r" b="b"/>
            <a:pathLst>
              <a:path w="6485838" h="4845076">
                <a:moveTo>
                  <a:pt x="0" y="0"/>
                </a:moveTo>
                <a:lnTo>
                  <a:pt x="6485839" y="0"/>
                </a:lnTo>
                <a:lnTo>
                  <a:pt x="6485839" y="4845076"/>
                </a:lnTo>
                <a:lnTo>
                  <a:pt x="0" y="48450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068735" y="1238250"/>
            <a:ext cx="5704761" cy="797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</a:pPr>
            <a:r>
              <a:rPr lang="en-US" sz="66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Preparation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20904" y="2413820"/>
            <a:ext cx="4768733" cy="401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73"/>
              </a:lnSpc>
            </a:pPr>
            <a:r>
              <a:rPr lang="en-US" sz="3382" b="1">
                <a:gradFill>
                  <a:gsLst>
                    <a:gs pos="0">
                      <a:srgbClr val="8C52FF">
                        <a:alpha val="100000"/>
                      </a:srgbClr>
                    </a:gs>
                    <a:gs pos="100000">
                      <a:srgbClr val="5CE1E6">
                        <a:alpha val="100000"/>
                      </a:srgbClr>
                    </a:gs>
                  </a:gsLst>
                  <a:lin ang="0"/>
                </a:gradFill>
                <a:latin typeface="Times New Roman Bold"/>
                <a:ea typeface="Times New Roman Bold"/>
                <a:cs typeface="Times New Roman Bold"/>
                <a:sym typeface="Times New Roman Bold"/>
              </a:rPr>
              <a:t>Handling Missing Values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6129" y="7879353"/>
            <a:ext cx="7339541" cy="176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Justification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median is less sensitive to extreme values than the mean.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mode preserves the most common category without changing the data distribution.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80734" y="8231778"/>
            <a:ext cx="7304344" cy="1416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Treatment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Numerical missing values were replaced using the median.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Categorical missing values were replaced using the mode.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902361" y="4762500"/>
            <a:ext cx="4442039" cy="1574792"/>
          </a:xfrm>
          <a:custGeom>
            <a:avLst/>
            <a:gdLst/>
            <a:ahLst/>
            <a:cxnLst/>
            <a:rect l="l" t="t" r="r" b="b"/>
            <a:pathLst>
              <a:path w="3872773" h="1193792">
                <a:moveTo>
                  <a:pt x="0" y="0"/>
                </a:moveTo>
                <a:lnTo>
                  <a:pt x="3872773" y="0"/>
                </a:lnTo>
                <a:lnTo>
                  <a:pt x="3872773" y="1193792"/>
                </a:lnTo>
                <a:lnTo>
                  <a:pt x="0" y="11937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801600" y="2933700"/>
            <a:ext cx="3905558" cy="6206812"/>
          </a:xfrm>
          <a:custGeom>
            <a:avLst/>
            <a:gdLst/>
            <a:ahLst/>
            <a:cxnLst/>
            <a:rect l="l" t="t" r="r" b="b"/>
            <a:pathLst>
              <a:path w="3905558" h="6206812">
                <a:moveTo>
                  <a:pt x="0" y="0"/>
                </a:moveTo>
                <a:lnTo>
                  <a:pt x="3905557" y="0"/>
                </a:lnTo>
                <a:lnTo>
                  <a:pt x="3905557" y="6206812"/>
                </a:lnTo>
                <a:lnTo>
                  <a:pt x="0" y="62068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068735" y="1021224"/>
            <a:ext cx="5704761" cy="797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</a:pPr>
            <a:r>
              <a:rPr lang="en-US" sz="66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Preparation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3138" y="2342349"/>
            <a:ext cx="5495953" cy="401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73"/>
              </a:lnSpc>
            </a:pPr>
            <a:r>
              <a:rPr lang="en-US" sz="3382" b="1">
                <a:gradFill>
                  <a:gsLst>
                    <a:gs pos="0">
                      <a:srgbClr val="8C52FF">
                        <a:alpha val="100000"/>
                      </a:srgbClr>
                    </a:gs>
                    <a:gs pos="100000">
                      <a:srgbClr val="5CE1E6">
                        <a:alpha val="100000"/>
                      </a:srgbClr>
                    </a:gs>
                  </a:gsLst>
                  <a:lin ang="0"/>
                </a:gradFill>
                <a:latin typeface="Times New Roman Bold"/>
                <a:ea typeface="Times New Roman Bold"/>
                <a:cs typeface="Times New Roman Bold"/>
                <a:sym typeface="Times New Roman Bold"/>
              </a:rPr>
              <a:t>Duplicate and Outlier Checks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0398" y="3306734"/>
            <a:ext cx="6428031" cy="2091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Duplicate Records</a:t>
            </a:r>
          </a:p>
          <a:p>
            <a:pPr marL="518158" lvl="1" indent="-259079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original dataset was examined for duplicate records before analysis.</a:t>
            </a:r>
          </a:p>
          <a:p>
            <a:pPr marL="518158" lvl="1" indent="-259079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duplicate records were identified; therefore, no observations were removed.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45481" y="5716208"/>
            <a:ext cx="6363404" cy="2510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Outlier Assessment</a:t>
            </a:r>
          </a:p>
          <a:p>
            <a:pPr marL="518158" lvl="1" indent="-259079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Outliers were identified using the IQR method across the numerical variables.</a:t>
            </a:r>
          </a:p>
          <a:p>
            <a:pPr marL="518158" lvl="1" indent="-259079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detected values were retained because they represent genuine customer behaviour rather than data entry errors.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43004" y="4493809"/>
            <a:ext cx="13144886" cy="4815793"/>
          </a:xfrm>
          <a:custGeom>
            <a:avLst/>
            <a:gdLst/>
            <a:ahLst/>
            <a:cxnLst/>
            <a:rect l="l" t="t" r="r" b="b"/>
            <a:pathLst>
              <a:path w="13144886" h="4815793">
                <a:moveTo>
                  <a:pt x="0" y="0"/>
                </a:moveTo>
                <a:lnTo>
                  <a:pt x="13144886" y="0"/>
                </a:lnTo>
                <a:lnTo>
                  <a:pt x="13144886" y="4815793"/>
                </a:lnTo>
                <a:lnTo>
                  <a:pt x="0" y="48157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047032" y="1447800"/>
            <a:ext cx="6193927" cy="588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8"/>
              </a:lnSpc>
            </a:pPr>
            <a:r>
              <a:rPr lang="en-US" sz="66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 Selection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47750" y="2628900"/>
            <a:ext cx="16192500" cy="12831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47"/>
              </a:lnSpc>
            </a:pPr>
            <a:r>
              <a:rPr lang="en-US" sz="2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keep the analysis focused, only the most relevant features were selected based on data quality, their relationship with the target variable, correlation analysis and business relevance [3], [4]. This produced a smaller set of variables that was easier to interpret and suitable for the remaining analysis.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27006" y="2601805"/>
            <a:ext cx="14633988" cy="6808414"/>
          </a:xfrm>
          <a:custGeom>
            <a:avLst/>
            <a:gdLst/>
            <a:ahLst/>
            <a:cxnLst/>
            <a:rect l="l" t="t" r="r" b="b"/>
            <a:pathLst>
              <a:path w="14633988" h="6808414">
                <a:moveTo>
                  <a:pt x="0" y="0"/>
                </a:moveTo>
                <a:lnTo>
                  <a:pt x="14633988" y="0"/>
                </a:lnTo>
                <a:lnTo>
                  <a:pt x="14633988" y="6808413"/>
                </a:lnTo>
                <a:lnTo>
                  <a:pt x="0" y="68084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33807" y="1447800"/>
            <a:ext cx="8420386" cy="506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 Selection(Part 2)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6708"/>
            <a:ext cx="8587292" cy="6111592"/>
            <a:chOff x="0" y="0"/>
            <a:chExt cx="11449723" cy="81487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449685" cy="8148828"/>
            </a:xfrm>
            <a:custGeom>
              <a:avLst/>
              <a:gdLst/>
              <a:ahLst/>
              <a:cxnLst/>
              <a:rect l="l" t="t" r="r" b="b"/>
              <a:pathLst>
                <a:path w="11449685" h="8148828">
                  <a:moveTo>
                    <a:pt x="0" y="0"/>
                  </a:moveTo>
                  <a:lnTo>
                    <a:pt x="11449685" y="0"/>
                  </a:lnTo>
                  <a:lnTo>
                    <a:pt x="11449685" y="8148828"/>
                  </a:lnTo>
                  <a:lnTo>
                    <a:pt x="0" y="81488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800668" y="1447800"/>
            <a:ext cx="6686664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Univariate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14172" y="2363991"/>
            <a:ext cx="9054227" cy="481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2516" lvl="2" indent="-220839" algn="l">
              <a:lnSpc>
                <a:spcPts val="4057"/>
              </a:lnSpc>
              <a:buAutoNum type="arabicPeriod"/>
            </a:pPr>
            <a:r>
              <a:rPr lang="en-US" sz="2898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How is customer churn distributed within the dataset?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27853" y="3957114"/>
            <a:ext cx="7231447" cy="4228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2"/>
              </a:lnSpc>
            </a:pPr>
            <a:r>
              <a:rPr lang="en-US" sz="276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The target variable is almost evenly distributed, with 50.4% of customers retained and 49.6% classified as churned. </a:t>
            </a:r>
          </a:p>
          <a:p>
            <a:pPr algn="l">
              <a:lnSpc>
                <a:spcPts val="4142"/>
              </a:lnSpc>
            </a:pPr>
            <a:r>
              <a:rPr lang="en-US" sz="276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This balanced distribution provides a reliable starting point for the exploratory analysis, allowing differences between the two customer groups to be examined without the influence of a significant class imbalance [5].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1988" y="3384423"/>
            <a:ext cx="8597360" cy="6109611"/>
            <a:chOff x="0" y="0"/>
            <a:chExt cx="11463147" cy="81461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463147" cy="8146161"/>
            </a:xfrm>
            <a:custGeom>
              <a:avLst/>
              <a:gdLst/>
              <a:ahLst/>
              <a:cxnLst/>
              <a:rect l="l" t="t" r="r" b="b"/>
              <a:pathLst>
                <a:path w="11463147" h="8146161">
                  <a:moveTo>
                    <a:pt x="0" y="0"/>
                  </a:moveTo>
                  <a:lnTo>
                    <a:pt x="11463147" y="0"/>
                  </a:lnTo>
                  <a:lnTo>
                    <a:pt x="11463147" y="8146161"/>
                  </a:lnTo>
                  <a:lnTo>
                    <a:pt x="0" y="81461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800668" y="1447800"/>
            <a:ext cx="6686664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Univariate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34782" y="2564730"/>
            <a:ext cx="6152550" cy="481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2516" lvl="2" indent="-220839" algn="l">
              <a:lnSpc>
                <a:spcPts val="4057"/>
              </a:lnSpc>
              <a:buAutoNum type="arabicPeriod"/>
            </a:pPr>
            <a:r>
              <a:rPr lang="en-US" sz="2898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How old are customers' handsets?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565406" y="4112781"/>
            <a:ext cx="6693894" cy="4462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1"/>
              </a:lnSpc>
            </a:pPr>
            <a:r>
              <a:rPr lang="en-US" sz="260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Most customers use relatively recent handsets, with the highest concentration of devices around 200–400 days old. The number of customers gradually decreases as handset age increases, although a smaller group continues to use much older devices. </a:t>
            </a:r>
          </a:p>
          <a:p>
            <a:pPr algn="l">
              <a:lnSpc>
                <a:spcPts val="3901"/>
              </a:lnSpc>
            </a:pPr>
            <a:r>
              <a:rPr lang="en-US" sz="260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This broad variation suggests that handset age may provide valuable insights when customer groups are compared later in the analysis.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366783"/>
            <a:ext cx="8298351" cy="5891517"/>
            <a:chOff x="0" y="0"/>
            <a:chExt cx="11064469" cy="785535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064494" cy="7855331"/>
            </a:xfrm>
            <a:custGeom>
              <a:avLst/>
              <a:gdLst/>
              <a:ahLst/>
              <a:cxnLst/>
              <a:rect l="l" t="t" r="r" b="b"/>
              <a:pathLst>
                <a:path w="11064494" h="7855331">
                  <a:moveTo>
                    <a:pt x="0" y="0"/>
                  </a:moveTo>
                  <a:lnTo>
                    <a:pt x="11064494" y="0"/>
                  </a:lnTo>
                  <a:lnTo>
                    <a:pt x="11064494" y="7855331"/>
                  </a:lnTo>
                  <a:lnTo>
                    <a:pt x="0" y="7855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800668" y="1447800"/>
            <a:ext cx="6686664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Univariate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60462" y="2363991"/>
            <a:ext cx="9631737" cy="481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2516" lvl="2" indent="-220839" algn="l">
              <a:lnSpc>
                <a:spcPts val="4057"/>
              </a:lnSpc>
              <a:buAutoNum type="arabicPeriod"/>
            </a:pPr>
            <a:r>
              <a:rPr lang="en-US" sz="2898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How long have customers been with the telecom provider?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133733" y="3901173"/>
            <a:ext cx="6088485" cy="5041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4"/>
              </a:lnSpc>
            </a:pPr>
            <a:r>
              <a:rPr lang="en-US" sz="327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The customer base is dominated by subscribers with one to two years of service. </a:t>
            </a:r>
          </a:p>
          <a:p>
            <a:pPr algn="l">
              <a:lnSpc>
                <a:spcPts val="4884"/>
              </a:lnSpc>
            </a:pPr>
            <a:r>
              <a:rPr lang="en-US" sz="327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Longer customer tenures become progressively less common, with relatively few customers remaining with the provider for more than four years.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02325" y="3206322"/>
            <a:ext cx="7297250" cy="6404502"/>
            <a:chOff x="0" y="0"/>
            <a:chExt cx="10451579" cy="917293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451592" cy="9172956"/>
            </a:xfrm>
            <a:custGeom>
              <a:avLst/>
              <a:gdLst/>
              <a:ahLst/>
              <a:cxnLst/>
              <a:rect l="l" t="t" r="r" b="b"/>
              <a:pathLst>
                <a:path w="10451592" h="9172956">
                  <a:moveTo>
                    <a:pt x="0" y="0"/>
                  </a:moveTo>
                  <a:lnTo>
                    <a:pt x="10451592" y="0"/>
                  </a:lnTo>
                  <a:lnTo>
                    <a:pt x="10451592" y="9172956"/>
                  </a:lnTo>
                  <a:lnTo>
                    <a:pt x="0" y="91729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511978" y="756313"/>
            <a:ext cx="12954780" cy="7257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5"/>
              </a:lnSpc>
            </a:pPr>
            <a:r>
              <a:rPr lang="en-US" sz="59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Multivariate analysis - Correlation Matrix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860899" y="1619072"/>
            <a:ext cx="13961123" cy="1311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2333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Before exploring customer </a:t>
            </a:r>
            <a:r>
              <a:rPr lang="en-US" sz="2333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2333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more detail, the relationships between the selected numerical variables were examined using a correlation matrix. This helped identify any overlapping information and confirmed that the retained features were suitable for further analysis [6].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67821" y="3583857"/>
            <a:ext cx="7487374" cy="56494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03"/>
              </a:lnSpc>
            </a:pPr>
            <a:r>
              <a:rPr lang="en-US" sz="2469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Findings</a:t>
            </a:r>
          </a:p>
          <a:p>
            <a:pPr marL="719217" lvl="2" indent="-342900" algn="l">
              <a:lnSpc>
                <a:spcPts val="3703"/>
              </a:lnSpc>
              <a:buFont typeface="Arial" panose="020B0604020202020204" pitchFamily="34" charset="0"/>
              <a:buChar char="•"/>
            </a:pPr>
            <a:r>
              <a:rPr lang="en-US" sz="24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Most variables show weak to moderate relationships, indicating that they measure different aspects of customer </a:t>
            </a:r>
            <a:r>
              <a:rPr lang="en-US" sz="246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24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</a:p>
          <a:p>
            <a:pPr marL="719217" lvl="2" indent="-342900" algn="l">
              <a:lnSpc>
                <a:spcPts val="3703"/>
              </a:lnSpc>
              <a:buFont typeface="Arial" panose="020B0604020202020204" pitchFamily="34" charset="0"/>
              <a:buChar char="•"/>
            </a:pPr>
            <a:endParaRPr lang="en-US" sz="246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19217" lvl="2" indent="-342900" algn="l">
              <a:lnSpc>
                <a:spcPts val="3703"/>
              </a:lnSpc>
              <a:buFont typeface="Arial" panose="020B0604020202020204" pitchFamily="34" charset="0"/>
              <a:buChar char="•"/>
            </a:pPr>
            <a:r>
              <a:rPr lang="en-US" sz="24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strongest relationship is observed between handset age and handset price, where older devices tend to have lower values.</a:t>
            </a:r>
          </a:p>
          <a:p>
            <a:pPr marL="719217" lvl="2" indent="-342900" algn="l">
              <a:lnSpc>
                <a:spcPts val="3703"/>
              </a:lnSpc>
              <a:buFont typeface="Arial" panose="020B0604020202020204" pitchFamily="34" charset="0"/>
              <a:buChar char="•"/>
            </a:pPr>
            <a:endParaRPr lang="en-US" sz="246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19217" lvl="2" indent="-342900" algn="l">
              <a:lnSpc>
                <a:spcPts val="3703"/>
              </a:lnSpc>
              <a:buFont typeface="Arial" panose="020B0604020202020204" pitchFamily="34" charset="0"/>
              <a:buChar char="•"/>
            </a:pPr>
            <a:r>
              <a:rPr lang="en-US" sz="24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Overall, the selected variables provide different information and are suitable for the remaining analysis.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5147320"/>
            <a:ext cx="11977183" cy="4110980"/>
            <a:chOff x="0" y="0"/>
            <a:chExt cx="15969577" cy="54813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969614" cy="5481320"/>
            </a:xfrm>
            <a:custGeom>
              <a:avLst/>
              <a:gdLst/>
              <a:ahLst/>
              <a:cxnLst/>
              <a:rect l="l" t="t" r="r" b="b"/>
              <a:pathLst>
                <a:path w="15969614" h="5481320">
                  <a:moveTo>
                    <a:pt x="0" y="0"/>
                  </a:moveTo>
                  <a:lnTo>
                    <a:pt x="15969614" y="0"/>
                  </a:lnTo>
                  <a:lnTo>
                    <a:pt x="15969614" y="5481320"/>
                  </a:lnTo>
                  <a:lnTo>
                    <a:pt x="0" y="54813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344192" y="1447800"/>
            <a:ext cx="7106412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Multivariate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4261" y="2292209"/>
            <a:ext cx="14766274" cy="149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7"/>
              </a:lnSpc>
            </a:pPr>
            <a:r>
              <a:rPr lang="en-US" sz="279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While the univariate analysis describes the main characteristics of the dataset, the multivariate analysis focuses on how these characteristics relate to customer churn. This provides a deeper understanding of the factors that may influence customer retention [7].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78712" y="4063527"/>
            <a:ext cx="9770688" cy="412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3824" lvl="2" indent="-191275" algn="l">
              <a:lnSpc>
                <a:spcPts val="3513"/>
              </a:lnSpc>
              <a:buAutoNum type="arabicPeriod"/>
            </a:pPr>
            <a:r>
              <a:rPr lang="en-US" sz="251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Are customer profile characteristics associated with customer churn?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217509" y="5566962"/>
            <a:ext cx="4041791" cy="2753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6"/>
              </a:lnSpc>
            </a:pPr>
            <a:r>
              <a:rPr lang="en-US" sz="203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Customers who churned generally used older handsets and had been with the provider slightly longer than those who stayed. Although a few outliers are visible, the overall pattern remains consistent, suggesting that both factors may be linked to customer churn.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212592"/>
            <a:ext cx="12194715" cy="4202487"/>
            <a:chOff x="0" y="0"/>
            <a:chExt cx="16259620" cy="56033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9683" cy="5603367"/>
            </a:xfrm>
            <a:custGeom>
              <a:avLst/>
              <a:gdLst/>
              <a:ahLst/>
              <a:cxnLst/>
              <a:rect l="l" t="t" r="r" b="b"/>
              <a:pathLst>
                <a:path w="16259683" h="5603367">
                  <a:moveTo>
                    <a:pt x="0" y="0"/>
                  </a:moveTo>
                  <a:lnTo>
                    <a:pt x="16259683" y="0"/>
                  </a:lnTo>
                  <a:lnTo>
                    <a:pt x="16259683" y="5603367"/>
                  </a:lnTo>
                  <a:lnTo>
                    <a:pt x="0" y="56033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312926" y="1207304"/>
            <a:ext cx="7106412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Multivariate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32110" y="2147316"/>
            <a:ext cx="9268044" cy="412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3824" lvl="2" indent="-191275" algn="l">
              <a:lnSpc>
                <a:spcPts val="3513"/>
              </a:lnSpc>
              <a:buAutoNum type="arabicPeriod"/>
            </a:pPr>
            <a:r>
              <a:rPr lang="en-US" sz="251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Does customer value influence the likelihood of customer churn?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34264" y="7824654"/>
            <a:ext cx="10783586" cy="761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4"/>
              </a:lnSpc>
            </a:pPr>
            <a:r>
              <a:rPr lang="en-US" sz="178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 value was examined using two financial indicators: monthly recurring charges and handset price.</a:t>
            </a:r>
          </a:p>
          <a:p>
            <a:pPr algn="ctr">
              <a:lnSpc>
                <a:spcPts val="2674"/>
              </a:lnSpc>
            </a:pPr>
            <a:r>
              <a:rPr lang="en-US" sz="178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Customers were divided into four equally sized groups to explore whether churn varies across different value levels.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500154" y="3847709"/>
            <a:ext cx="3759146" cy="2798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6"/>
              </a:lnSpc>
            </a:pPr>
            <a:r>
              <a:rPr lang="en-US" sz="205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clear pattern can be observed in both charts. Customers with lower monthly charges and lower-priced handsets experienced the highest churn rates, while churn gradually decreased as customer value increased.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9588" y="4226928"/>
            <a:ext cx="9429826" cy="5234711"/>
            <a:chOff x="0" y="0"/>
            <a:chExt cx="12573102" cy="69796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73127" cy="6979666"/>
            </a:xfrm>
            <a:custGeom>
              <a:avLst/>
              <a:gdLst/>
              <a:ahLst/>
              <a:cxnLst/>
              <a:rect l="l" t="t" r="r" b="b"/>
              <a:pathLst>
                <a:path w="12573127" h="6979666">
                  <a:moveTo>
                    <a:pt x="0" y="0"/>
                  </a:moveTo>
                  <a:lnTo>
                    <a:pt x="12573127" y="0"/>
                  </a:lnTo>
                  <a:lnTo>
                    <a:pt x="12573127" y="6979666"/>
                  </a:lnTo>
                  <a:lnTo>
                    <a:pt x="0" y="69796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696558" y="1447800"/>
            <a:ext cx="8675884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Natural Customer Groups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77164" y="2285423"/>
            <a:ext cx="9714671" cy="370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43"/>
              </a:lnSpc>
            </a:pPr>
            <a:r>
              <a:rPr lang="en-US" sz="2399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Can customers be grouped into distinct segments based on their characteristics?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48911" y="2823400"/>
            <a:ext cx="14771180" cy="1081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8"/>
              </a:lnSpc>
            </a:pPr>
            <a:r>
              <a:rPr lang="en-US" sz="195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Elbow Method was used to identify the optimal number of clusters for K-Means [8]. The curve shows a noticeable change in slope after three clusters, indicating that adding additional clusters provides only limited improvement in reducing within-cluster variation. Based on this result, k = 3 was selected for the clustering analysis.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232927"/>
            <a:ext cx="9407195" cy="7025373"/>
            <a:chOff x="0" y="0"/>
            <a:chExt cx="12542926" cy="93671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42901" cy="9367139"/>
            </a:xfrm>
            <a:custGeom>
              <a:avLst/>
              <a:gdLst/>
              <a:ahLst/>
              <a:cxnLst/>
              <a:rect l="l" t="t" r="r" b="b"/>
              <a:pathLst>
                <a:path w="12542901" h="9367139">
                  <a:moveTo>
                    <a:pt x="0" y="0"/>
                  </a:moveTo>
                  <a:lnTo>
                    <a:pt x="12542901" y="0"/>
                  </a:lnTo>
                  <a:lnTo>
                    <a:pt x="12542901" y="9367139"/>
                  </a:lnTo>
                  <a:lnTo>
                    <a:pt x="0" y="93671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066946" y="1447800"/>
            <a:ext cx="10154107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 Cluster Distribution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28772" y="3316119"/>
            <a:ext cx="6430528" cy="4687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0"/>
              </a:lnSpc>
            </a:pPr>
            <a:r>
              <a:rPr lang="en-US" sz="328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Principal Component Analysis (PCA) was used to display the customer clusters in a two-dimensional view. Even some overlap is visible, three customer groups can still be clearly distinguished, suggesting meaningful differences in their characteristics.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787808" y="1447800"/>
            <a:ext cx="8712384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 Cluster Profiles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168095" y="2445553"/>
            <a:ext cx="5951811" cy="370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43"/>
              </a:lnSpc>
            </a:pPr>
            <a:r>
              <a:rPr lang="en-US" sz="2399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do the identified customer segments differ?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150915" y="3379032"/>
            <a:ext cx="11870874" cy="5733374"/>
            <a:chOff x="0" y="0"/>
            <a:chExt cx="15827832" cy="764449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827883" cy="7644511"/>
            </a:xfrm>
            <a:custGeom>
              <a:avLst/>
              <a:gdLst/>
              <a:ahLst/>
              <a:cxnLst/>
              <a:rect l="l" t="t" r="r" b="b"/>
              <a:pathLst>
                <a:path w="15827883" h="7644511">
                  <a:moveTo>
                    <a:pt x="0" y="0"/>
                  </a:moveTo>
                  <a:lnTo>
                    <a:pt x="15827883" y="0"/>
                  </a:lnTo>
                  <a:lnTo>
                    <a:pt x="15827883" y="7644511"/>
                  </a:lnTo>
                  <a:lnTo>
                    <a:pt x="0" y="76445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82600" y="3565855"/>
            <a:ext cx="4606985" cy="5718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5"/>
              </a:lnSpc>
            </a:pPr>
            <a:r>
              <a:rPr lang="en-US" sz="2111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Findings</a:t>
            </a:r>
          </a:p>
          <a:p>
            <a:pPr algn="ctr">
              <a:lnSpc>
                <a:spcPts val="2765"/>
              </a:lnSpc>
            </a:pPr>
            <a:endParaRPr lang="en-US" sz="2111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2765"/>
              </a:lnSpc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Cluster 0</a:t>
            </a:r>
          </a:p>
          <a:p>
            <a:pPr marL="664637" lvl="2" indent="-342900" algn="ctr">
              <a:lnSpc>
                <a:spcPts val="2765"/>
              </a:lnSpc>
              <a:buFont typeface="Arial" panose="020B0604020202020204" pitchFamily="34" charset="0"/>
              <a:buChar char="•"/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Average customers with moderate revenue and usage.</a:t>
            </a:r>
          </a:p>
          <a:p>
            <a:pPr marL="321737" lvl="2" algn="ctr">
              <a:lnSpc>
                <a:spcPts val="2765"/>
              </a:lnSpc>
            </a:pPr>
            <a:endParaRPr lang="en-US" sz="2111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21737" lvl="2" algn="ctr">
              <a:lnSpc>
                <a:spcPts val="2765"/>
              </a:lnSpc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Cluster 1</a:t>
            </a:r>
          </a:p>
          <a:p>
            <a:pPr marL="664637" lvl="2" indent="-342900" algn="ctr">
              <a:lnSpc>
                <a:spcPts val="2765"/>
              </a:lnSpc>
              <a:buFont typeface="Arial" panose="020B0604020202020204" pitchFamily="34" charset="0"/>
              <a:buChar char="•"/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High-value customers with the highest revenue, usage and service activity.</a:t>
            </a:r>
          </a:p>
          <a:p>
            <a:pPr marL="321737" lvl="2" algn="ctr">
              <a:lnSpc>
                <a:spcPts val="2765"/>
              </a:lnSpc>
            </a:pPr>
            <a:endParaRPr lang="en-US" sz="2111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21737" lvl="2" algn="ctr">
              <a:lnSpc>
                <a:spcPts val="2765"/>
              </a:lnSpc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Cluster 2</a:t>
            </a:r>
          </a:p>
          <a:p>
            <a:pPr marL="664637" lvl="2" indent="-342900" algn="ctr">
              <a:lnSpc>
                <a:spcPts val="2765"/>
              </a:lnSpc>
              <a:buFont typeface="Arial" panose="020B0604020202020204" pitchFamily="34" charset="0"/>
              <a:buChar char="•"/>
            </a:pPr>
            <a:r>
              <a:rPr lang="en-US" sz="211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Long-term customers using older, lower-priced devices and generating lower revenue.</a:t>
            </a:r>
          </a:p>
          <a:p>
            <a:pPr marL="482606" lvl="2" indent="-160869" algn="ctr">
              <a:lnSpc>
                <a:spcPts val="2765"/>
              </a:lnSpc>
            </a:pPr>
            <a:endParaRPr lang="en-US" sz="2111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09418" y="1447800"/>
            <a:ext cx="6869163" cy="573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7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Executive Summary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36463" y="2705100"/>
            <a:ext cx="15815072" cy="5588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00277" lvl="2" indent="-457200" algn="l">
              <a:lnSpc>
                <a:spcPts val="4361"/>
              </a:lnSpc>
              <a:buFont typeface="Arial" panose="020B0604020202020204" pitchFamily="34" charset="0"/>
              <a:buChar char="•"/>
            </a:pPr>
            <a:r>
              <a:rPr lang="en-US" sz="290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dataset was suitable for exploratory analysis and revealed several clear patterns related to customer churn.</a:t>
            </a:r>
          </a:p>
          <a:p>
            <a:pPr marL="900277" lvl="2" indent="-457200" algn="l">
              <a:lnSpc>
                <a:spcPts val="4361"/>
              </a:lnSpc>
              <a:buFont typeface="Arial" panose="020B0604020202020204" pitchFamily="34" charset="0"/>
              <a:buChar char="•"/>
            </a:pPr>
            <a:r>
              <a:rPr lang="en-US" sz="290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Customers using older devices and generating lower revenue were more likely to leave the provider.</a:t>
            </a:r>
          </a:p>
          <a:p>
            <a:pPr marL="900277" lvl="2" indent="-457200" algn="l">
              <a:lnSpc>
                <a:spcPts val="4361"/>
              </a:lnSpc>
              <a:buFont typeface="Arial" panose="020B0604020202020204" pitchFamily="34" charset="0"/>
              <a:buChar char="•"/>
            </a:pPr>
            <a:r>
              <a:rPr lang="en-US" sz="290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Changes in customer </a:t>
            </a:r>
            <a:r>
              <a:rPr lang="en-US" sz="2907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290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especially lower usage, may indicate an increased risk of churn.</a:t>
            </a:r>
          </a:p>
          <a:p>
            <a:pPr marL="900277" lvl="2" indent="-457200" algn="l">
              <a:lnSpc>
                <a:spcPts val="4361"/>
              </a:lnSpc>
              <a:buFont typeface="Arial" panose="020B0604020202020204" pitchFamily="34" charset="0"/>
              <a:buChar char="•"/>
            </a:pPr>
            <a:r>
              <a:rPr lang="en-US" sz="290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K-Means clustering revealed three customer groups with different characteristics, showing that not all customers have the same level of churn risk.</a:t>
            </a:r>
          </a:p>
          <a:p>
            <a:pPr marL="664615" lvl="2" indent="-221538" algn="l">
              <a:lnSpc>
                <a:spcPts val="4361"/>
              </a:lnSpc>
            </a:pPr>
            <a:endParaRPr lang="en-US" sz="2907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65300" lvl="2" indent="-221767" algn="l">
              <a:lnSpc>
                <a:spcPts val="4361"/>
              </a:lnSpc>
            </a:pPr>
            <a:r>
              <a:rPr lang="en-US" sz="291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No single factor explains why customers leave. Instead, churn is linked to a combination of customer value, service usage and device characteristics. Looking at these factors together provides a much clearer picture of customer </a:t>
            </a:r>
            <a:r>
              <a:rPr lang="en-US" sz="291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291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supports better business decisions.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59491" y="723900"/>
            <a:ext cx="9369028" cy="1300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81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Business Recommendations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9436" y="2447925"/>
            <a:ext cx="16029137" cy="6122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06326" lvl="2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Offer handset upgrades to customers using older devices.</a:t>
            </a:r>
          </a:p>
          <a:p>
            <a:pPr marL="906326" lvl="2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Monitor changes in customer usage to identify potential churn earlier.</a:t>
            </a:r>
          </a:p>
          <a:p>
            <a:pPr marL="906326" lvl="2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 different retention offers for each customer segment instead of using the same approach for everyone.</a:t>
            </a:r>
          </a:p>
          <a:p>
            <a:pPr marL="906326" lvl="2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Focus retention efforts on high-value customers showing early signs of leaving.</a:t>
            </a:r>
          </a:p>
          <a:p>
            <a:pPr marL="673689" lvl="2" indent="-224563" algn="l">
              <a:lnSpc>
                <a:spcPts val="4420"/>
              </a:lnSpc>
            </a:pPr>
            <a:endParaRPr lang="en-US" sz="2947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73689" lvl="2" indent="-224563" algn="l">
              <a:lnSpc>
                <a:spcPts val="4420"/>
              </a:lnSpc>
            </a:pP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Small changes in customer </a:t>
            </a:r>
            <a:r>
              <a:rPr lang="en-US" sz="2947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sz="2947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can provide valuable early warning signs. Using these insights can help the company retain more customers while using its retention budget more effectively.</a:t>
            </a:r>
          </a:p>
          <a:p>
            <a:pPr marL="673689" lvl="2" indent="-224563" algn="l">
              <a:lnSpc>
                <a:spcPts val="3860"/>
              </a:lnSpc>
            </a:pPr>
            <a:endParaRPr lang="en-US" sz="2947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59491" y="723900"/>
            <a:ext cx="9369028" cy="1234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81"/>
              </a:lnSpc>
            </a:pPr>
            <a:r>
              <a:rPr lang="en-US" sz="655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110740" y="1777753"/>
            <a:ext cx="14577060" cy="77929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V. Chang, K. Hall, Q. A. Xu, F. O. Amao, M. A. Ganatra and V. Benson, "Prediction of customer churn behavior in the telecommunication industry using machine learning models," vol. 17, no. 6, pp.231, 2024,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A. H. Al-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Shakarchi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 A. Mostafa, M. Z.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Saringat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D. A. Mohammed, S. H.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Khaleefah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M. M. Jaber, "A data mining approach for analysis of telco customer churn", in 2023 Al-Sadiq International Conference on Communication and Information Technology (AICCIT), pp. 23–27.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Kusnawi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J.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Ipmawati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B. P.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Asadulloh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 Aminuddin, F. F. Abdulloh and M.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Rahardi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"Leveraging various feature selection methods for churn prediction using various machine learning algorithms," vol. 8, no. 2, pp.897–905, 2024,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A. M.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Aldalan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A.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Almaleh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"Customer Churn Prediction Using Four Machine Learning Algorithms Integrating Feature Selection and Normalization in the Telecom Sector," vol. 17, no. 3, pp.76–83, 2023,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Dudáš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A. </a:t>
            </a:r>
            <a:r>
              <a:rPr lang="en-US" sz="20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Szoliková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"Feature Selection Based on Three-Dimensional Correlation   Graphs," vol. 5, no. 3, pp.91, 2025,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A. Manzoor, M. A. Qureshi, E. Kidney and L. Longo, "A review on machine learning methods for customer churn prediction and recommendations for business practitioners," vol. 12, pp.70434–70463, 2024,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K. D. Singh, P. D. Singh, A. Bansal, G. Kaur, V. Khullar and V. Tripathi, "Exploratory data analysis and customer churn prediction for the telecommunication industry", in</a:t>
            </a:r>
            <a:r>
              <a:rPr lang="en-US" sz="2000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2023 3rd International Conference on Advances in Computing, Communication, Embedded and Secure Systems (ACCESS), </a:t>
            </a: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pp. 197–201. </a:t>
            </a:r>
          </a:p>
          <a:p>
            <a:pPr marL="457200" indent="-457200" algn="l">
              <a:lnSpc>
                <a:spcPts val="36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P. Patel, B. Sivaiah and R. Patel, "Approaches for finding optimal number of clusters using k-means and agglomerative hierarchical clustering techniques", in 2022 international conference on intelligent controller and computing for smart power (ICICCSP), pp. 1–6.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7EFE3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61370" y="3938283"/>
            <a:ext cx="12365260" cy="166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99"/>
              </a:lnSpc>
            </a:pPr>
            <a:r>
              <a:rPr lang="en-US" sz="842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 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1759</Words>
  <Application>Microsoft Office PowerPoint</Application>
  <PresentationFormat>Custom</PresentationFormat>
  <Paragraphs>130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Poppins Light</vt:lpstr>
      <vt:lpstr>Calibri</vt:lpstr>
      <vt:lpstr>Times New Roman Bold</vt:lpstr>
      <vt:lpstr>Shrikhand</vt:lpstr>
      <vt:lpstr>Times New Roman Italics</vt:lpstr>
      <vt:lpstr>Poppins Bold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using Provided Template.pptx</dc:title>
  <cp:lastModifiedBy>Alexei Nica (2232919)</cp:lastModifiedBy>
  <cp:revision>6</cp:revision>
  <dcterms:created xsi:type="dcterms:W3CDTF">2006-08-16T00:00:00Z</dcterms:created>
  <dcterms:modified xsi:type="dcterms:W3CDTF">2026-07-03T12:46:02Z</dcterms:modified>
  <dc:identifier>DAHOUg83PX8</dc:identifier>
</cp:coreProperties>
</file>