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5" d="100"/>
          <a:sy n="95" d="100"/>
        </p:scale>
        <p:origin x="37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80199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Shape 1"/>
          <p:cNvSpPr/>
          <p:nvPr/>
        </p:nvSpPr>
        <p:spPr>
          <a:xfrm>
            <a:off x="0" y="3749040"/>
            <a:ext cx="9144000" cy="1394460"/>
          </a:xfrm>
          <a:prstGeom prst="rect">
            <a:avLst/>
          </a:prstGeom>
          <a:solidFill>
            <a:srgbClr val="5A2438"/>
          </a:solidFill>
          <a:ln w="12700">
            <a:solidFill>
              <a:srgbClr val="5A2438"/>
            </a:solidFill>
            <a:prstDash val="solid"/>
          </a:ln>
        </p:spPr>
        <p:txBody>
          <a:bodyPr/>
          <a:lstStyle/>
          <a:p>
            <a:endParaRPr lang="en-GB"/>
          </a:p>
        </p:txBody>
      </p:sp>
      <p:sp>
        <p:nvSpPr>
          <p:cNvPr id="4" name="Text 2"/>
          <p:cNvSpPr/>
          <p:nvPr/>
        </p:nvSpPr>
        <p:spPr>
          <a:xfrm>
            <a:off x="777240" y="502920"/>
            <a:ext cx="8046720" cy="411480"/>
          </a:xfrm>
          <a:prstGeom prst="rect">
            <a:avLst/>
          </a:prstGeom>
          <a:noFill/>
          <a:ln/>
        </p:spPr>
        <p:txBody>
          <a:bodyPr wrap="square" rtlCol="0" anchor="ctr"/>
          <a:lstStyle/>
          <a:p>
            <a:pPr marL="0" indent="0">
              <a:buNone/>
            </a:pPr>
            <a:r>
              <a:rPr lang="en-US" sz="1300" i="1" kern="0" spc="300" dirty="0">
                <a:solidFill>
                  <a:srgbClr val="E8C8D0"/>
                </a:solidFill>
                <a:latin typeface="Calibri" pitchFamily="34" charset="0"/>
                <a:ea typeface="Calibri" pitchFamily="34" charset="-122"/>
                <a:cs typeface="Calibri" pitchFamily="34" charset="-120"/>
              </a:rPr>
              <a:t>Doctoral Activities</a:t>
            </a:r>
            <a:endParaRPr lang="en-US" sz="1300" dirty="0"/>
          </a:p>
        </p:txBody>
      </p:sp>
      <p:sp>
        <p:nvSpPr>
          <p:cNvPr id="5" name="Text 3"/>
          <p:cNvSpPr/>
          <p:nvPr/>
        </p:nvSpPr>
        <p:spPr>
          <a:xfrm>
            <a:off x="777240" y="960120"/>
            <a:ext cx="8046720" cy="1737360"/>
          </a:xfrm>
          <a:prstGeom prst="rect">
            <a:avLst/>
          </a:prstGeom>
          <a:noFill/>
          <a:ln/>
        </p:spPr>
        <p:txBody>
          <a:bodyPr wrap="square" rtlCol="0" anchor="ctr"/>
          <a:lstStyle/>
          <a:p>
            <a:pPr marL="0" indent="0">
              <a:buNone/>
            </a:pPr>
            <a:r>
              <a:rPr lang="en-US" sz="4000" b="1" dirty="0">
                <a:solidFill>
                  <a:srgbClr val="FFFFFF"/>
                </a:solidFill>
                <a:latin typeface="Georgia" pitchFamily="34" charset="0"/>
                <a:ea typeface="Georgia" pitchFamily="34" charset="-122"/>
                <a:cs typeface="Georgia" pitchFamily="34" charset="-120"/>
              </a:rPr>
              <a:t>Preparing to Write</a:t>
            </a:r>
            <a:endParaRPr lang="en-US" sz="4000" dirty="0"/>
          </a:p>
          <a:p>
            <a:pPr marL="0" indent="0">
              <a:buNone/>
            </a:pPr>
            <a:r>
              <a:rPr lang="en-US" sz="4000" b="1" dirty="0">
                <a:solidFill>
                  <a:srgbClr val="FFFFFF"/>
                </a:solidFill>
                <a:latin typeface="Georgia" pitchFamily="34" charset="0"/>
                <a:ea typeface="Georgia" pitchFamily="34" charset="-122"/>
                <a:cs typeface="Georgia" pitchFamily="34" charset="-120"/>
              </a:rPr>
              <a:t>the Literature Review</a:t>
            </a:r>
            <a:endParaRPr lang="en-US" sz="4000" dirty="0"/>
          </a:p>
        </p:txBody>
      </p:sp>
      <p:sp>
        <p:nvSpPr>
          <p:cNvPr id="6" name="Text 4"/>
          <p:cNvSpPr/>
          <p:nvPr/>
        </p:nvSpPr>
        <p:spPr>
          <a:xfrm>
            <a:off x="777240" y="2788920"/>
            <a:ext cx="8046720" cy="68580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Six in-session activities to build the skills you need before you write a single word</a:t>
            </a:r>
            <a:endParaRPr lang="en-US" sz="1500" dirty="0"/>
          </a:p>
        </p:txBody>
      </p:sp>
      <p:sp>
        <p:nvSpPr>
          <p:cNvPr id="7" name="Text 5"/>
          <p:cNvSpPr/>
          <p:nvPr/>
        </p:nvSpPr>
        <p:spPr>
          <a:xfrm>
            <a:off x="777240" y="3840480"/>
            <a:ext cx="8046720" cy="347472"/>
          </a:xfrm>
          <a:prstGeom prst="rect">
            <a:avLst/>
          </a:prstGeom>
          <a:noFill/>
          <a:ln/>
        </p:spPr>
        <p:txBody>
          <a:bodyPr wrap="square" rtlCol="0" anchor="ctr"/>
          <a:lstStyle/>
          <a:p>
            <a:pPr marL="0" indent="0">
              <a:buNone/>
            </a:pPr>
            <a:r>
              <a:rPr lang="en-US" sz="1100" dirty="0">
                <a:solidFill>
                  <a:srgbClr val="C8A0B0"/>
                </a:solidFill>
                <a:latin typeface="Calibri" pitchFamily="34" charset="0"/>
                <a:ea typeface="Calibri" pitchFamily="34" charset="-122"/>
                <a:cs typeface="Calibri" pitchFamily="34" charset="-120"/>
              </a:rPr>
              <a:t>Dr Caroline Jawad  |  LCDB7010  |  DBA Programme  |  UWTSD</a:t>
            </a:r>
            <a:endParaRPr lang="en-US" sz="1100" dirty="0"/>
          </a:p>
        </p:txBody>
      </p:sp>
      <p:sp>
        <p:nvSpPr>
          <p:cNvPr id="8" name="Text 6"/>
          <p:cNvSpPr/>
          <p:nvPr/>
        </p:nvSpPr>
        <p:spPr>
          <a:xfrm>
            <a:off x="777240" y="4224528"/>
            <a:ext cx="8046720" cy="292608"/>
          </a:xfrm>
          <a:prstGeom prst="rect">
            <a:avLst/>
          </a:prstGeom>
          <a:noFill/>
          <a:ln/>
        </p:spPr>
        <p:txBody>
          <a:bodyPr wrap="square" rtlCol="0" anchor="ctr"/>
          <a:lstStyle/>
          <a:p>
            <a:pPr marL="0" indent="0">
              <a:buNone/>
            </a:pPr>
            <a:r>
              <a:rPr lang="en-US" sz="900" i="1" dirty="0">
                <a:solidFill>
                  <a:srgbClr val="B08090"/>
                </a:solidFill>
                <a:latin typeface="Calibri" pitchFamily="34" charset="0"/>
                <a:ea typeface="Calibri" pitchFamily="34" charset="-122"/>
                <a:cs typeface="Calibri" pitchFamily="34" charset="-120"/>
              </a:rPr>
              <a:t>Interpretivist Approach  ·  Business &amp; Management  ·  Pilot Study</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Overview — Six Preparatory Activities</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Text 4"/>
          <p:cNvSpPr/>
          <p:nvPr/>
        </p:nvSpPr>
        <p:spPr>
          <a:xfrm>
            <a:off x="457200" y="822960"/>
            <a:ext cx="8229600" cy="475488"/>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All activities happen in-session. Each one builds a specific skill you will need when you sit down to write. Shared examples come first — then you apply the same skill to your own research topic.</a:t>
            </a:r>
            <a:endParaRPr lang="en-US" sz="1100" dirty="0"/>
          </a:p>
        </p:txBody>
      </p:sp>
      <p:sp>
        <p:nvSpPr>
          <p:cNvPr id="7" name="Shape 5"/>
          <p:cNvSpPr/>
          <p:nvPr/>
        </p:nvSpPr>
        <p:spPr>
          <a:xfrm>
            <a:off x="411480" y="1389888"/>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8" name="Shape 6"/>
          <p:cNvSpPr/>
          <p:nvPr/>
        </p:nvSpPr>
        <p:spPr>
          <a:xfrm>
            <a:off x="411480" y="1389888"/>
            <a:ext cx="475488" cy="1024128"/>
          </a:xfrm>
          <a:prstGeom prst="rect">
            <a:avLst/>
          </a:prstGeom>
          <a:solidFill>
            <a:srgbClr val="6D2E46"/>
          </a:solidFill>
          <a:ln w="12700">
            <a:solidFill>
              <a:srgbClr val="6D2E46"/>
            </a:solidFill>
            <a:prstDash val="solid"/>
          </a:ln>
        </p:spPr>
        <p:txBody>
          <a:bodyPr/>
          <a:lstStyle/>
          <a:p>
            <a:endParaRPr lang="en-GB"/>
          </a:p>
        </p:txBody>
      </p:sp>
      <p:sp>
        <p:nvSpPr>
          <p:cNvPr id="9" name="Text 7"/>
          <p:cNvSpPr/>
          <p:nvPr/>
        </p:nvSpPr>
        <p:spPr>
          <a:xfrm>
            <a:off x="411480" y="1389888"/>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1</a:t>
            </a:r>
            <a:endParaRPr lang="en-US" sz="2200" dirty="0"/>
          </a:p>
        </p:txBody>
      </p:sp>
      <p:sp>
        <p:nvSpPr>
          <p:cNvPr id="10" name="Text 8"/>
          <p:cNvSpPr/>
          <p:nvPr/>
        </p:nvSpPr>
        <p:spPr>
          <a:xfrm>
            <a:off x="1005840" y="1481328"/>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Spot the Difference</a:t>
            </a:r>
            <a:endParaRPr lang="en-US" sz="1300" dirty="0"/>
          </a:p>
        </p:txBody>
      </p:sp>
      <p:sp>
        <p:nvSpPr>
          <p:cNvPr id="11" name="Text 9"/>
          <p:cNvSpPr/>
          <p:nvPr/>
        </p:nvSpPr>
        <p:spPr>
          <a:xfrm>
            <a:off x="1005840" y="1847088"/>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Descriptive vs critical — what does each look like?</a:t>
            </a:r>
            <a:endParaRPr lang="en-US" sz="950" dirty="0"/>
          </a:p>
        </p:txBody>
      </p:sp>
      <p:sp>
        <p:nvSpPr>
          <p:cNvPr id="12" name="Text 10"/>
          <p:cNvSpPr/>
          <p:nvPr/>
        </p:nvSpPr>
        <p:spPr>
          <a:xfrm>
            <a:off x="3858768" y="1481328"/>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15 min</a:t>
            </a:r>
            <a:endParaRPr lang="en-US" sz="800" dirty="0"/>
          </a:p>
        </p:txBody>
      </p:sp>
      <p:sp>
        <p:nvSpPr>
          <p:cNvPr id="13" name="Shape 11"/>
          <p:cNvSpPr/>
          <p:nvPr/>
        </p:nvSpPr>
        <p:spPr>
          <a:xfrm>
            <a:off x="411480" y="2551176"/>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14" name="Shape 12"/>
          <p:cNvSpPr/>
          <p:nvPr/>
        </p:nvSpPr>
        <p:spPr>
          <a:xfrm>
            <a:off x="411480" y="2551176"/>
            <a:ext cx="475488" cy="1024128"/>
          </a:xfrm>
          <a:prstGeom prst="rect">
            <a:avLst/>
          </a:prstGeom>
          <a:solidFill>
            <a:srgbClr val="6D2E46"/>
          </a:solidFill>
          <a:ln w="12700">
            <a:solidFill>
              <a:srgbClr val="6D2E46"/>
            </a:solidFill>
            <a:prstDash val="solid"/>
          </a:ln>
        </p:spPr>
        <p:txBody>
          <a:bodyPr/>
          <a:lstStyle/>
          <a:p>
            <a:endParaRPr lang="en-GB"/>
          </a:p>
        </p:txBody>
      </p:sp>
      <p:sp>
        <p:nvSpPr>
          <p:cNvPr id="15" name="Text 13"/>
          <p:cNvSpPr/>
          <p:nvPr/>
        </p:nvSpPr>
        <p:spPr>
          <a:xfrm>
            <a:off x="411480" y="2551176"/>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2</a:t>
            </a:r>
            <a:endParaRPr lang="en-US" sz="2200" dirty="0"/>
          </a:p>
        </p:txBody>
      </p:sp>
      <p:sp>
        <p:nvSpPr>
          <p:cNvPr id="16" name="Text 14"/>
          <p:cNvSpPr/>
          <p:nvPr/>
        </p:nvSpPr>
        <p:spPr>
          <a:xfrm>
            <a:off x="1005840" y="2642616"/>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Gap Spotting</a:t>
            </a:r>
            <a:endParaRPr lang="en-US" sz="1300" dirty="0"/>
          </a:p>
        </p:txBody>
      </p:sp>
      <p:sp>
        <p:nvSpPr>
          <p:cNvPr id="17" name="Text 15"/>
          <p:cNvSpPr/>
          <p:nvPr/>
        </p:nvSpPr>
        <p:spPr>
          <a:xfrm>
            <a:off x="1005840" y="3008376"/>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Identifying the research gap from real abstracts</a:t>
            </a:r>
            <a:endParaRPr lang="en-US" sz="950" dirty="0"/>
          </a:p>
        </p:txBody>
      </p:sp>
      <p:sp>
        <p:nvSpPr>
          <p:cNvPr id="18" name="Text 16"/>
          <p:cNvSpPr/>
          <p:nvPr/>
        </p:nvSpPr>
        <p:spPr>
          <a:xfrm>
            <a:off x="3858768" y="2642616"/>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19" name="Shape 17"/>
          <p:cNvSpPr/>
          <p:nvPr/>
        </p:nvSpPr>
        <p:spPr>
          <a:xfrm>
            <a:off x="411480" y="3712464"/>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20" name="Shape 18"/>
          <p:cNvSpPr/>
          <p:nvPr/>
        </p:nvSpPr>
        <p:spPr>
          <a:xfrm>
            <a:off x="411480" y="3712464"/>
            <a:ext cx="475488" cy="1024128"/>
          </a:xfrm>
          <a:prstGeom prst="rect">
            <a:avLst/>
          </a:prstGeom>
          <a:solidFill>
            <a:srgbClr val="6D2E46"/>
          </a:solidFill>
          <a:ln w="12700">
            <a:solidFill>
              <a:srgbClr val="6D2E46"/>
            </a:solidFill>
            <a:prstDash val="solid"/>
          </a:ln>
        </p:spPr>
        <p:txBody>
          <a:bodyPr/>
          <a:lstStyle/>
          <a:p>
            <a:endParaRPr lang="en-GB"/>
          </a:p>
        </p:txBody>
      </p:sp>
      <p:sp>
        <p:nvSpPr>
          <p:cNvPr id="21" name="Text 19"/>
          <p:cNvSpPr/>
          <p:nvPr/>
        </p:nvSpPr>
        <p:spPr>
          <a:xfrm>
            <a:off x="411480" y="3712464"/>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3</a:t>
            </a:r>
            <a:endParaRPr lang="en-US" sz="2200" dirty="0"/>
          </a:p>
        </p:txBody>
      </p:sp>
      <p:sp>
        <p:nvSpPr>
          <p:cNvPr id="22" name="Text 20"/>
          <p:cNvSpPr/>
          <p:nvPr/>
        </p:nvSpPr>
        <p:spPr>
          <a:xfrm>
            <a:off x="1005840" y="3803904"/>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Concept Mapping</a:t>
            </a:r>
            <a:endParaRPr lang="en-US" sz="1300" dirty="0"/>
          </a:p>
        </p:txBody>
      </p:sp>
      <p:sp>
        <p:nvSpPr>
          <p:cNvPr id="23" name="Text 21"/>
          <p:cNvSpPr/>
          <p:nvPr/>
        </p:nvSpPr>
        <p:spPr>
          <a:xfrm>
            <a:off x="1005840" y="4169664"/>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Mapping the conceptual territory of a topic</a:t>
            </a:r>
            <a:endParaRPr lang="en-US" sz="950" dirty="0"/>
          </a:p>
        </p:txBody>
      </p:sp>
      <p:sp>
        <p:nvSpPr>
          <p:cNvPr id="24" name="Text 22"/>
          <p:cNvSpPr/>
          <p:nvPr/>
        </p:nvSpPr>
        <p:spPr>
          <a:xfrm>
            <a:off x="3858768" y="3803904"/>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25" name="Shape 23"/>
          <p:cNvSpPr/>
          <p:nvPr/>
        </p:nvSpPr>
        <p:spPr>
          <a:xfrm>
            <a:off x="4663440" y="1389888"/>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26" name="Shape 24"/>
          <p:cNvSpPr/>
          <p:nvPr/>
        </p:nvSpPr>
        <p:spPr>
          <a:xfrm>
            <a:off x="4663440" y="1389888"/>
            <a:ext cx="475488" cy="1024128"/>
          </a:xfrm>
          <a:prstGeom prst="rect">
            <a:avLst/>
          </a:prstGeom>
          <a:solidFill>
            <a:srgbClr val="6D2E46"/>
          </a:solidFill>
          <a:ln w="12700">
            <a:solidFill>
              <a:srgbClr val="6D2E46"/>
            </a:solidFill>
            <a:prstDash val="solid"/>
          </a:ln>
        </p:spPr>
        <p:txBody>
          <a:bodyPr/>
          <a:lstStyle/>
          <a:p>
            <a:endParaRPr lang="en-GB"/>
          </a:p>
        </p:txBody>
      </p:sp>
      <p:sp>
        <p:nvSpPr>
          <p:cNvPr id="27" name="Text 25"/>
          <p:cNvSpPr/>
          <p:nvPr/>
        </p:nvSpPr>
        <p:spPr>
          <a:xfrm>
            <a:off x="4663440" y="1389888"/>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4</a:t>
            </a:r>
            <a:endParaRPr lang="en-US" sz="2200" dirty="0"/>
          </a:p>
        </p:txBody>
      </p:sp>
      <p:sp>
        <p:nvSpPr>
          <p:cNvPr id="28" name="Text 26"/>
          <p:cNvSpPr/>
          <p:nvPr/>
        </p:nvSpPr>
        <p:spPr>
          <a:xfrm>
            <a:off x="5257800" y="1481328"/>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Paradigm Sorting</a:t>
            </a:r>
            <a:endParaRPr lang="en-US" sz="1300" dirty="0"/>
          </a:p>
        </p:txBody>
      </p:sp>
      <p:sp>
        <p:nvSpPr>
          <p:cNvPr id="29" name="Text 27"/>
          <p:cNvSpPr/>
          <p:nvPr/>
        </p:nvSpPr>
        <p:spPr>
          <a:xfrm>
            <a:off x="5257800" y="1847088"/>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Which LR purpose fits which paradigm?</a:t>
            </a:r>
            <a:endParaRPr lang="en-US" sz="950" dirty="0"/>
          </a:p>
        </p:txBody>
      </p:sp>
      <p:sp>
        <p:nvSpPr>
          <p:cNvPr id="30" name="Text 28"/>
          <p:cNvSpPr/>
          <p:nvPr/>
        </p:nvSpPr>
        <p:spPr>
          <a:xfrm>
            <a:off x="8110728" y="1481328"/>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15 min</a:t>
            </a:r>
            <a:endParaRPr lang="en-US" sz="800" dirty="0"/>
          </a:p>
        </p:txBody>
      </p:sp>
      <p:sp>
        <p:nvSpPr>
          <p:cNvPr id="31" name="Shape 29"/>
          <p:cNvSpPr/>
          <p:nvPr/>
        </p:nvSpPr>
        <p:spPr>
          <a:xfrm>
            <a:off x="4663440" y="2551176"/>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32" name="Shape 30"/>
          <p:cNvSpPr/>
          <p:nvPr/>
        </p:nvSpPr>
        <p:spPr>
          <a:xfrm>
            <a:off x="4663440" y="2551176"/>
            <a:ext cx="475488" cy="1024128"/>
          </a:xfrm>
          <a:prstGeom prst="rect">
            <a:avLst/>
          </a:prstGeom>
          <a:solidFill>
            <a:srgbClr val="6D2E46"/>
          </a:solidFill>
          <a:ln w="12700">
            <a:solidFill>
              <a:srgbClr val="6D2E46"/>
            </a:solidFill>
            <a:prstDash val="solid"/>
          </a:ln>
        </p:spPr>
        <p:txBody>
          <a:bodyPr/>
          <a:lstStyle/>
          <a:p>
            <a:endParaRPr lang="en-GB"/>
          </a:p>
        </p:txBody>
      </p:sp>
      <p:sp>
        <p:nvSpPr>
          <p:cNvPr id="33" name="Text 31"/>
          <p:cNvSpPr/>
          <p:nvPr/>
        </p:nvSpPr>
        <p:spPr>
          <a:xfrm>
            <a:off x="4663440" y="2551176"/>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5</a:t>
            </a:r>
            <a:endParaRPr lang="en-US" sz="2200" dirty="0"/>
          </a:p>
        </p:txBody>
      </p:sp>
      <p:sp>
        <p:nvSpPr>
          <p:cNvPr id="34" name="Text 32"/>
          <p:cNvSpPr/>
          <p:nvPr/>
        </p:nvSpPr>
        <p:spPr>
          <a:xfrm>
            <a:off x="5257800" y="2642616"/>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Framework Unpacking</a:t>
            </a:r>
            <a:endParaRPr lang="en-US" sz="1300" dirty="0"/>
          </a:p>
        </p:txBody>
      </p:sp>
      <p:sp>
        <p:nvSpPr>
          <p:cNvPr id="35" name="Text 33"/>
          <p:cNvSpPr/>
          <p:nvPr/>
        </p:nvSpPr>
        <p:spPr>
          <a:xfrm>
            <a:off x="5257800" y="3008376"/>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Distinguishing theory, theoretical framework and CF</a:t>
            </a:r>
            <a:endParaRPr lang="en-US" sz="950" dirty="0"/>
          </a:p>
        </p:txBody>
      </p:sp>
      <p:sp>
        <p:nvSpPr>
          <p:cNvPr id="36" name="Text 34"/>
          <p:cNvSpPr/>
          <p:nvPr/>
        </p:nvSpPr>
        <p:spPr>
          <a:xfrm>
            <a:off x="8110728" y="2642616"/>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37" name="Shape 35"/>
          <p:cNvSpPr/>
          <p:nvPr/>
        </p:nvSpPr>
        <p:spPr>
          <a:xfrm>
            <a:off x="4663440" y="3712464"/>
            <a:ext cx="4069080" cy="102412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38" name="Shape 36"/>
          <p:cNvSpPr/>
          <p:nvPr/>
        </p:nvSpPr>
        <p:spPr>
          <a:xfrm>
            <a:off x="4663440" y="3712464"/>
            <a:ext cx="475488" cy="1024128"/>
          </a:xfrm>
          <a:prstGeom prst="rect">
            <a:avLst/>
          </a:prstGeom>
          <a:solidFill>
            <a:srgbClr val="6D2E46"/>
          </a:solidFill>
          <a:ln w="12700">
            <a:solidFill>
              <a:srgbClr val="6D2E46"/>
            </a:solidFill>
            <a:prstDash val="solid"/>
          </a:ln>
        </p:spPr>
        <p:txBody>
          <a:bodyPr/>
          <a:lstStyle/>
          <a:p>
            <a:endParaRPr lang="en-GB"/>
          </a:p>
        </p:txBody>
      </p:sp>
      <p:sp>
        <p:nvSpPr>
          <p:cNvPr id="39" name="Text 37"/>
          <p:cNvSpPr/>
          <p:nvPr/>
        </p:nvSpPr>
        <p:spPr>
          <a:xfrm>
            <a:off x="4663440" y="3712464"/>
            <a:ext cx="475488" cy="1024128"/>
          </a:xfrm>
          <a:prstGeom prst="rect">
            <a:avLst/>
          </a:prstGeom>
          <a:noFill/>
          <a:ln/>
        </p:spPr>
        <p:txBody>
          <a:bodyPr wrap="square" lIns="0" tIns="0" rIns="0" bIns="0" rtlCol="0" anchor="ctr"/>
          <a:lstStyle/>
          <a:p>
            <a:pPr marL="0" indent="0" algn="ctr">
              <a:buNone/>
            </a:pPr>
            <a:r>
              <a:rPr lang="en-US" sz="2200" b="1" dirty="0">
                <a:solidFill>
                  <a:srgbClr val="FFFFFF"/>
                </a:solidFill>
                <a:latin typeface="Georgia" pitchFamily="34" charset="0"/>
                <a:ea typeface="Georgia" pitchFamily="34" charset="-122"/>
                <a:cs typeface="Georgia" pitchFamily="34" charset="-120"/>
              </a:rPr>
              <a:t>6</a:t>
            </a:r>
            <a:endParaRPr lang="en-US" sz="2200" dirty="0"/>
          </a:p>
        </p:txBody>
      </p:sp>
      <p:sp>
        <p:nvSpPr>
          <p:cNvPr id="40" name="Text 38"/>
          <p:cNvSpPr/>
          <p:nvPr/>
        </p:nvSpPr>
        <p:spPr>
          <a:xfrm>
            <a:off x="5257800" y="3803904"/>
            <a:ext cx="2880360" cy="365760"/>
          </a:xfrm>
          <a:prstGeom prst="rect">
            <a:avLst/>
          </a:prstGeom>
          <a:noFill/>
          <a:ln/>
        </p:spPr>
        <p:txBody>
          <a:bodyPr wrap="square" rtlCol="0" anchor="ctr"/>
          <a:lstStyle/>
          <a:p>
            <a:pPr marL="0" indent="0">
              <a:buNone/>
            </a:pPr>
            <a:r>
              <a:rPr lang="en-US" sz="1300" b="1" dirty="0">
                <a:solidFill>
                  <a:srgbClr val="2C2C2C"/>
                </a:solidFill>
                <a:latin typeface="Georgia" pitchFamily="34" charset="0"/>
                <a:ea typeface="Georgia" pitchFamily="34" charset="-122"/>
                <a:cs typeface="Georgia" pitchFamily="34" charset="-120"/>
              </a:rPr>
              <a:t>Your Topic — First Moves</a:t>
            </a:r>
            <a:endParaRPr lang="en-US" sz="1300" dirty="0"/>
          </a:p>
        </p:txBody>
      </p:sp>
      <p:sp>
        <p:nvSpPr>
          <p:cNvPr id="41" name="Text 39"/>
          <p:cNvSpPr/>
          <p:nvPr/>
        </p:nvSpPr>
        <p:spPr>
          <a:xfrm>
            <a:off x="5257800" y="4169664"/>
            <a:ext cx="3383280" cy="347472"/>
          </a:xfrm>
          <a:prstGeom prst="rect">
            <a:avLst/>
          </a:prstGeom>
          <a:noFill/>
          <a:ln/>
        </p:spPr>
        <p:txBody>
          <a:bodyPr wrap="square" rtlCol="0" anchor="ctr"/>
          <a:lstStyle/>
          <a:p>
            <a:pPr marL="0" indent="0">
              <a:buNone/>
            </a:pPr>
            <a:r>
              <a:rPr lang="en-US" sz="950" i="1" dirty="0">
                <a:solidFill>
                  <a:srgbClr val="555555"/>
                </a:solidFill>
                <a:latin typeface="Calibri" pitchFamily="34" charset="0"/>
                <a:ea typeface="Calibri" pitchFamily="34" charset="-122"/>
                <a:cs typeface="Calibri" pitchFamily="34" charset="-120"/>
              </a:rPr>
              <a:t>Applying all five skills to your own research</a:t>
            </a:r>
            <a:endParaRPr lang="en-US" sz="950" dirty="0"/>
          </a:p>
        </p:txBody>
      </p:sp>
      <p:sp>
        <p:nvSpPr>
          <p:cNvPr id="42" name="Text 40"/>
          <p:cNvSpPr/>
          <p:nvPr/>
        </p:nvSpPr>
        <p:spPr>
          <a:xfrm>
            <a:off x="8110728" y="3803904"/>
            <a:ext cx="548640" cy="256032"/>
          </a:xfrm>
          <a:prstGeom prst="rect">
            <a:avLst/>
          </a:prstGeom>
          <a:noFill/>
          <a:ln/>
        </p:spPr>
        <p:txBody>
          <a:bodyPr wrap="square" rtlCol="0" anchor="ctr"/>
          <a:lstStyle/>
          <a:p>
            <a:pPr marL="0" indent="0" algn="r">
              <a:buNone/>
            </a:pPr>
            <a:r>
              <a:rPr lang="en-US" sz="800" b="1" dirty="0">
                <a:solidFill>
                  <a:srgbClr val="A26769"/>
                </a:solidFill>
                <a:latin typeface="Calibri" pitchFamily="34" charset="0"/>
                <a:ea typeface="Calibri" pitchFamily="34" charset="-122"/>
                <a:cs typeface="Calibri" pitchFamily="34" charset="-120"/>
              </a:rPr>
              <a:t>20 min</a:t>
            </a:r>
            <a:endParaRPr lang="en-US" sz="800" dirty="0"/>
          </a:p>
        </p:txBody>
      </p:sp>
      <p:sp>
        <p:nvSpPr>
          <p:cNvPr id="43" name="Shape 41"/>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44" name="Text 42"/>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1</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Spot the Difference</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What does descriptive writing look like — and what makes something critical?  ·  15 minutes</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1  ·  Spot the Difference</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DDE8F5"/>
          </a:solidFill>
          <a:ln w="12700">
            <a:solidFill>
              <a:srgbClr val="DDE8F5"/>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1E3A6B"/>
                </a:solidFill>
              </a:rPr>
              <a:t>SHARED SCENARIO</a:t>
            </a:r>
            <a:endParaRPr lang="en-US" sz="750" dirty="0"/>
          </a:p>
        </p:txBody>
      </p:sp>
      <p:sp>
        <p:nvSpPr>
          <p:cNvPr id="8" name="Shape 6"/>
          <p:cNvSpPr/>
          <p:nvPr/>
        </p:nvSpPr>
        <p:spPr>
          <a:xfrm>
            <a:off x="1783080" y="822960"/>
            <a:ext cx="1234440" cy="256032"/>
          </a:xfrm>
          <a:prstGeom prst="roundRect">
            <a:avLst>
              <a:gd name="adj" fmla="val 14286"/>
            </a:avLst>
          </a:prstGeom>
          <a:solidFill>
            <a:srgbClr val="E8DDF5"/>
          </a:solidFill>
          <a:ln w="12700">
            <a:solidFill>
              <a:srgbClr val="E8DDF5"/>
            </a:solidFill>
            <a:prstDash val="solid"/>
          </a:ln>
        </p:spPr>
        <p:txBody>
          <a:bodyPr/>
          <a:lstStyle/>
          <a:p>
            <a:endParaRPr lang="en-GB"/>
          </a:p>
        </p:txBody>
      </p:sp>
      <p:sp>
        <p:nvSpPr>
          <p:cNvPr id="9" name="Text 7"/>
          <p:cNvSpPr/>
          <p:nvPr/>
        </p:nvSpPr>
        <p:spPr>
          <a:xfrm>
            <a:off x="1783080" y="822960"/>
            <a:ext cx="1234440" cy="256032"/>
          </a:xfrm>
          <a:prstGeom prst="rect">
            <a:avLst/>
          </a:prstGeom>
          <a:noFill/>
          <a:ln/>
        </p:spPr>
        <p:txBody>
          <a:bodyPr wrap="square" lIns="0" tIns="0" rIns="0" bIns="0" rtlCol="0" anchor="ctr"/>
          <a:lstStyle/>
          <a:p>
            <a:pPr marL="0" indent="0" algn="ctr">
              <a:buNone/>
            </a:pPr>
            <a:r>
              <a:rPr lang="en-US" sz="750" b="1" dirty="0">
                <a:solidFill>
                  <a:srgbClr val="4A1E6B"/>
                </a:solidFill>
              </a:rPr>
              <a:t>THEN YOUR TOPIC</a:t>
            </a:r>
            <a:endParaRPr lang="en-US" sz="750" dirty="0"/>
          </a:p>
        </p:txBody>
      </p:sp>
      <p:sp>
        <p:nvSpPr>
          <p:cNvPr id="10" name="Shape 8"/>
          <p:cNvSpPr/>
          <p:nvPr/>
        </p:nvSpPr>
        <p:spPr>
          <a:xfrm>
            <a:off x="310896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11" name="Text 9"/>
          <p:cNvSpPr/>
          <p:nvPr/>
        </p:nvSpPr>
        <p:spPr>
          <a:xfrm>
            <a:off x="310896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15 mins</a:t>
            </a:r>
            <a:endParaRPr lang="en-US" sz="750" dirty="0"/>
          </a:p>
        </p:txBody>
      </p:sp>
      <p:sp>
        <p:nvSpPr>
          <p:cNvPr id="12" name="Text 10"/>
          <p:cNvSpPr/>
          <p:nvPr/>
        </p:nvSpPr>
        <p:spPr>
          <a:xfrm>
            <a:off x="457200" y="1170432"/>
            <a:ext cx="8229600" cy="292608"/>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Read both paragraphs below. Both are about the same business topic. One is doctoral standard; one is not.</a:t>
            </a:r>
            <a:endParaRPr lang="en-US" sz="1100" dirty="0"/>
          </a:p>
        </p:txBody>
      </p:sp>
      <p:sp>
        <p:nvSpPr>
          <p:cNvPr id="13" name="Shape 11"/>
          <p:cNvSpPr/>
          <p:nvPr/>
        </p:nvSpPr>
        <p:spPr>
          <a:xfrm>
            <a:off x="411480" y="1508760"/>
            <a:ext cx="3886200" cy="196596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4" name="Shape 12"/>
          <p:cNvSpPr/>
          <p:nvPr/>
        </p:nvSpPr>
        <p:spPr>
          <a:xfrm>
            <a:off x="411480" y="1508760"/>
            <a:ext cx="54864" cy="1965960"/>
          </a:xfrm>
          <a:prstGeom prst="rect">
            <a:avLst/>
          </a:prstGeom>
          <a:solidFill>
            <a:srgbClr val="C0364A"/>
          </a:solidFill>
          <a:ln w="12700">
            <a:solidFill>
              <a:srgbClr val="C0364A"/>
            </a:solidFill>
            <a:prstDash val="solid"/>
          </a:ln>
        </p:spPr>
        <p:txBody>
          <a:bodyPr/>
          <a:lstStyle/>
          <a:p>
            <a:endParaRPr lang="en-GB"/>
          </a:p>
        </p:txBody>
      </p:sp>
      <p:sp>
        <p:nvSpPr>
          <p:cNvPr id="15" name="Shape 13"/>
          <p:cNvSpPr/>
          <p:nvPr/>
        </p:nvSpPr>
        <p:spPr>
          <a:xfrm>
            <a:off x="411480" y="1508760"/>
            <a:ext cx="3886200" cy="329184"/>
          </a:xfrm>
          <a:prstGeom prst="rect">
            <a:avLst/>
          </a:prstGeom>
          <a:solidFill>
            <a:srgbClr val="D45858"/>
          </a:solidFill>
          <a:ln w="12700">
            <a:solidFill>
              <a:srgbClr val="D45858"/>
            </a:solidFill>
            <a:prstDash val="solid"/>
          </a:ln>
        </p:spPr>
        <p:txBody>
          <a:bodyPr/>
          <a:lstStyle/>
          <a:p>
            <a:endParaRPr lang="en-GB"/>
          </a:p>
        </p:txBody>
      </p:sp>
      <p:sp>
        <p:nvSpPr>
          <p:cNvPr id="16" name="Text 14"/>
          <p:cNvSpPr/>
          <p:nvPr/>
        </p:nvSpPr>
        <p:spPr>
          <a:xfrm>
            <a:off x="502920" y="1508760"/>
            <a:ext cx="3703320" cy="329184"/>
          </a:xfrm>
          <a:prstGeom prst="rect">
            <a:avLst/>
          </a:prstGeom>
          <a:noFill/>
          <a:ln/>
        </p:spPr>
        <p:txBody>
          <a:bodyPr wrap="square" lIns="0" tIns="0" rIns="0" bIns="0" rtlCol="0" anchor="ctr"/>
          <a:lstStyle/>
          <a:p>
            <a:pPr marL="0" indent="0">
              <a:buNone/>
            </a:pPr>
            <a:r>
              <a:rPr lang="en-US" sz="900" b="1" dirty="0">
                <a:solidFill>
                  <a:srgbClr val="FFFFFF"/>
                </a:solidFill>
                <a:latin typeface="Georgia" pitchFamily="34" charset="0"/>
                <a:ea typeface="Georgia" pitchFamily="34" charset="-122"/>
                <a:cs typeface="Georgia" pitchFamily="34" charset="-120"/>
              </a:rPr>
              <a:t>PARAGRAPH A</a:t>
            </a:r>
            <a:endParaRPr lang="en-US" sz="900" dirty="0"/>
          </a:p>
        </p:txBody>
      </p:sp>
      <p:sp>
        <p:nvSpPr>
          <p:cNvPr id="17" name="Text 15"/>
          <p:cNvSpPr/>
          <p:nvPr/>
        </p:nvSpPr>
        <p:spPr>
          <a:xfrm>
            <a:off x="548640" y="1892808"/>
            <a:ext cx="3611880" cy="1508760"/>
          </a:xfrm>
          <a:prstGeom prst="rect">
            <a:avLst/>
          </a:prstGeom>
          <a:noFill/>
          <a:ln/>
        </p:spPr>
        <p:txBody>
          <a:bodyPr wrap="square" rtlCol="0" anchor="ctr"/>
          <a:lstStyle/>
          <a:p>
            <a:pPr marL="0" indent="0">
              <a:buNone/>
            </a:pPr>
            <a:r>
              <a:rPr lang="en-US" sz="950" i="1" dirty="0">
                <a:solidFill>
                  <a:srgbClr val="2C2C2C"/>
                </a:solidFill>
                <a:latin typeface="Calibri" pitchFamily="34" charset="0"/>
                <a:ea typeface="Calibri" pitchFamily="34" charset="-122"/>
                <a:cs typeface="Calibri" pitchFamily="34" charset="-120"/>
              </a:rPr>
              <a:t>Nguyen (2020) studied leadership in Vietnamese family businesses. He found that paternalistic leadership was common. Lee (2021) surveyed 300 employees across South-East Asian firms and found similar results. Chen (2022) argued that culture affects leadership style. Okafor (2023) studied Nigerian SMEs and also found cultural influences. These studies show that culture is important for leadership in emerging markets.</a:t>
            </a:r>
            <a:endParaRPr lang="en-US" sz="950" dirty="0"/>
          </a:p>
        </p:txBody>
      </p:sp>
      <p:sp>
        <p:nvSpPr>
          <p:cNvPr id="18" name="Shape 16"/>
          <p:cNvSpPr/>
          <p:nvPr/>
        </p:nvSpPr>
        <p:spPr>
          <a:xfrm>
            <a:off x="4846320" y="1508760"/>
            <a:ext cx="3886200" cy="196596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9" name="Shape 17"/>
          <p:cNvSpPr/>
          <p:nvPr/>
        </p:nvSpPr>
        <p:spPr>
          <a:xfrm>
            <a:off x="4846320" y="1508760"/>
            <a:ext cx="54864" cy="1965960"/>
          </a:xfrm>
          <a:prstGeom prst="rect">
            <a:avLst/>
          </a:prstGeom>
          <a:solidFill>
            <a:srgbClr val="1B5E35"/>
          </a:solidFill>
          <a:ln w="12700">
            <a:solidFill>
              <a:srgbClr val="1B5E35"/>
            </a:solidFill>
            <a:prstDash val="solid"/>
          </a:ln>
        </p:spPr>
        <p:txBody>
          <a:bodyPr/>
          <a:lstStyle/>
          <a:p>
            <a:endParaRPr lang="en-GB"/>
          </a:p>
        </p:txBody>
      </p:sp>
      <p:sp>
        <p:nvSpPr>
          <p:cNvPr id="20" name="Shape 18"/>
          <p:cNvSpPr/>
          <p:nvPr/>
        </p:nvSpPr>
        <p:spPr>
          <a:xfrm>
            <a:off x="4846320" y="1508760"/>
            <a:ext cx="3886200" cy="329184"/>
          </a:xfrm>
          <a:prstGeom prst="rect">
            <a:avLst/>
          </a:prstGeom>
          <a:solidFill>
            <a:srgbClr val="1B5E35"/>
          </a:solidFill>
          <a:ln w="12700">
            <a:solidFill>
              <a:srgbClr val="1B5E35"/>
            </a:solidFill>
            <a:prstDash val="solid"/>
          </a:ln>
        </p:spPr>
        <p:txBody>
          <a:bodyPr/>
          <a:lstStyle/>
          <a:p>
            <a:endParaRPr lang="en-GB"/>
          </a:p>
        </p:txBody>
      </p:sp>
      <p:sp>
        <p:nvSpPr>
          <p:cNvPr id="21" name="Text 19"/>
          <p:cNvSpPr/>
          <p:nvPr/>
        </p:nvSpPr>
        <p:spPr>
          <a:xfrm>
            <a:off x="4937760" y="1508760"/>
            <a:ext cx="3703320" cy="329184"/>
          </a:xfrm>
          <a:prstGeom prst="rect">
            <a:avLst/>
          </a:prstGeom>
          <a:noFill/>
          <a:ln/>
        </p:spPr>
        <p:txBody>
          <a:bodyPr wrap="square" lIns="0" tIns="0" rIns="0" bIns="0" rtlCol="0" anchor="ctr"/>
          <a:lstStyle/>
          <a:p>
            <a:pPr marL="0" indent="0">
              <a:buNone/>
            </a:pPr>
            <a:r>
              <a:rPr lang="en-US" sz="900" b="1" dirty="0">
                <a:solidFill>
                  <a:srgbClr val="FFFFFF"/>
                </a:solidFill>
                <a:latin typeface="Georgia" pitchFamily="34" charset="0"/>
                <a:ea typeface="Georgia" pitchFamily="34" charset="-122"/>
                <a:cs typeface="Georgia" pitchFamily="34" charset="-120"/>
              </a:rPr>
              <a:t>PARAGRAPH B</a:t>
            </a:r>
            <a:endParaRPr lang="en-US" sz="900" dirty="0"/>
          </a:p>
        </p:txBody>
      </p:sp>
      <p:sp>
        <p:nvSpPr>
          <p:cNvPr id="22" name="Text 20"/>
          <p:cNvSpPr/>
          <p:nvPr/>
        </p:nvSpPr>
        <p:spPr>
          <a:xfrm>
            <a:off x="4983480" y="1892808"/>
            <a:ext cx="3611880" cy="1508760"/>
          </a:xfrm>
          <a:prstGeom prst="rect">
            <a:avLst/>
          </a:prstGeom>
          <a:noFill/>
          <a:ln/>
        </p:spPr>
        <p:txBody>
          <a:bodyPr wrap="square" rtlCol="0" anchor="ctr"/>
          <a:lstStyle/>
          <a:p>
            <a:pPr marL="0" indent="0">
              <a:buNone/>
            </a:pPr>
            <a:r>
              <a:rPr lang="en-US" sz="950" i="1" dirty="0">
                <a:solidFill>
                  <a:srgbClr val="2C2C2C"/>
                </a:solidFill>
                <a:latin typeface="Calibri" pitchFamily="34" charset="0"/>
                <a:ea typeface="Calibri" pitchFamily="34" charset="-122"/>
                <a:cs typeface="Calibri" pitchFamily="34" charset="-120"/>
              </a:rPr>
              <a:t>Whilst large-scale surveys confirm the prevalence of paternalistic leadership in East Asian business contexts (Nguyen, 2020; Lee, 2021), these studies rely predominantly on quantitative measures that capture leadership behaviours without accessing the meanings that leaders and employees attach to them. Chen (2022) and Okafor (2023) extend this to African SME contexts but similarly privilege observable outcomes over subjective experience. How leaders and employees in emerging-market family businesses interpret and negotiate authority in their day-to-day working relationships remains undertheorised — a gap that justifies an interpretivist approach.</a:t>
            </a:r>
            <a:endParaRPr lang="en-US" sz="950" dirty="0"/>
          </a:p>
        </p:txBody>
      </p:sp>
      <p:sp>
        <p:nvSpPr>
          <p:cNvPr id="23" name="Shape 21"/>
          <p:cNvSpPr/>
          <p:nvPr/>
        </p:nvSpPr>
        <p:spPr>
          <a:xfrm>
            <a:off x="411480" y="3547872"/>
            <a:ext cx="8321040" cy="868680"/>
          </a:xfrm>
          <a:prstGeom prst="rect">
            <a:avLst/>
          </a:prstGeom>
          <a:solidFill>
            <a:srgbClr val="F0EDE8"/>
          </a:solidFill>
          <a:ln w="12700">
            <a:solidFill>
              <a:srgbClr val="DDD0C8"/>
            </a:solidFill>
            <a:prstDash val="solid"/>
          </a:ln>
        </p:spPr>
        <p:txBody>
          <a:bodyPr/>
          <a:lstStyle/>
          <a:p>
            <a:endParaRPr lang="en-GB"/>
          </a:p>
        </p:txBody>
      </p:sp>
      <p:sp>
        <p:nvSpPr>
          <p:cNvPr id="24" name="Text 22"/>
          <p:cNvSpPr/>
          <p:nvPr/>
        </p:nvSpPr>
        <p:spPr>
          <a:xfrm>
            <a:off x="548640" y="3566160"/>
            <a:ext cx="8046720" cy="822960"/>
          </a:xfrm>
          <a:prstGeom prst="rect">
            <a:avLst/>
          </a:prstGeom>
          <a:noFill/>
          <a:ln/>
        </p:spPr>
        <p:txBody>
          <a:bodyPr wrap="square" rtlCol="0" anchor="ctr"/>
          <a:lstStyle/>
          <a:p>
            <a:pPr marL="0" indent="0">
              <a:buNone/>
            </a:pPr>
            <a:r>
              <a:rPr lang="en-US" sz="1000" b="1" dirty="0">
                <a:solidFill>
                  <a:srgbClr val="6D2E46"/>
                </a:solidFill>
                <a:latin typeface="Calibri" pitchFamily="34" charset="0"/>
                <a:ea typeface="Calibri" pitchFamily="34" charset="-122"/>
                <a:cs typeface="Calibri" pitchFamily="34" charset="-120"/>
              </a:rPr>
              <a:t>TASK  </a:t>
            </a:r>
            <a:r>
              <a:rPr lang="en-US" sz="1000" dirty="0">
                <a:solidFill>
                  <a:srgbClr val="2C2C2C"/>
                </a:solidFill>
                <a:latin typeface="Calibri" pitchFamily="34" charset="0"/>
                <a:ea typeface="Calibri" pitchFamily="34" charset="-122"/>
                <a:cs typeface="Calibri" pitchFamily="34" charset="-120"/>
              </a:rPr>
              <a:t>(a) Which paragraph is descriptive and which is critical? Name three specific features that distinguish them.  </a:t>
            </a:r>
            <a:r>
              <a:rPr lang="en-US" sz="1000" b="1" dirty="0">
                <a:solidFill>
                  <a:srgbClr val="1E3A6B"/>
                </a:solidFill>
                <a:latin typeface="Calibri" pitchFamily="34" charset="0"/>
                <a:ea typeface="Calibri" pitchFamily="34" charset="-122"/>
                <a:cs typeface="Calibri" pitchFamily="34" charset="-120"/>
              </a:rPr>
              <a:t>(b) </a:t>
            </a:r>
            <a:r>
              <a:rPr lang="en-US" sz="1000" dirty="0">
                <a:solidFill>
                  <a:srgbClr val="2C2C2C"/>
                </a:solidFill>
                <a:latin typeface="Calibri" pitchFamily="34" charset="0"/>
                <a:ea typeface="Calibri" pitchFamily="34" charset="-122"/>
                <a:cs typeface="Calibri" pitchFamily="34" charset="-120"/>
              </a:rPr>
              <a:t>Now write two sentences about your own research topic — one descriptive, one critical. What did you have to do differently to make the second one critical?</a:t>
            </a:r>
            <a:endParaRPr lang="en-US" sz="1000" dirty="0"/>
          </a:p>
        </p:txBody>
      </p:sp>
      <p:sp>
        <p:nvSpPr>
          <p:cNvPr id="25" name="Shape 23"/>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26" name="Text 24"/>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2</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Gap Spotting</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Reading a set of real abstracts and identifying what is missing from the literature  ·  20 minutes</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2  ·  Gap Spotting</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DDE8F5"/>
          </a:solidFill>
          <a:ln w="12700">
            <a:solidFill>
              <a:srgbClr val="DDE8F5"/>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1E3A6B"/>
                </a:solidFill>
              </a:rPr>
              <a:t>SHARED SCENARIO</a:t>
            </a:r>
            <a:endParaRPr lang="en-US" sz="750" dirty="0"/>
          </a:p>
        </p:txBody>
      </p:sp>
      <p:sp>
        <p:nvSpPr>
          <p:cNvPr id="8" name="Shape 6"/>
          <p:cNvSpPr/>
          <p:nvPr/>
        </p:nvSpPr>
        <p:spPr>
          <a:xfrm>
            <a:off x="1783080" y="822960"/>
            <a:ext cx="1234440" cy="256032"/>
          </a:xfrm>
          <a:prstGeom prst="roundRect">
            <a:avLst>
              <a:gd name="adj" fmla="val 14286"/>
            </a:avLst>
          </a:prstGeom>
          <a:solidFill>
            <a:srgbClr val="E8DDF5"/>
          </a:solidFill>
          <a:ln w="12700">
            <a:solidFill>
              <a:srgbClr val="E8DDF5"/>
            </a:solidFill>
            <a:prstDash val="solid"/>
          </a:ln>
        </p:spPr>
        <p:txBody>
          <a:bodyPr/>
          <a:lstStyle/>
          <a:p>
            <a:endParaRPr lang="en-GB"/>
          </a:p>
        </p:txBody>
      </p:sp>
      <p:sp>
        <p:nvSpPr>
          <p:cNvPr id="9" name="Text 7"/>
          <p:cNvSpPr/>
          <p:nvPr/>
        </p:nvSpPr>
        <p:spPr>
          <a:xfrm>
            <a:off x="1783080" y="822960"/>
            <a:ext cx="1234440" cy="256032"/>
          </a:xfrm>
          <a:prstGeom prst="rect">
            <a:avLst/>
          </a:prstGeom>
          <a:noFill/>
          <a:ln/>
        </p:spPr>
        <p:txBody>
          <a:bodyPr wrap="square" lIns="0" tIns="0" rIns="0" bIns="0" rtlCol="0" anchor="ctr"/>
          <a:lstStyle/>
          <a:p>
            <a:pPr marL="0" indent="0" algn="ctr">
              <a:buNone/>
            </a:pPr>
            <a:r>
              <a:rPr lang="en-US" sz="750" b="1" dirty="0">
                <a:solidFill>
                  <a:srgbClr val="4A1E6B"/>
                </a:solidFill>
              </a:rPr>
              <a:t>THEN YOUR TOPIC</a:t>
            </a:r>
            <a:endParaRPr lang="en-US" sz="750" dirty="0"/>
          </a:p>
        </p:txBody>
      </p:sp>
      <p:sp>
        <p:nvSpPr>
          <p:cNvPr id="10" name="Shape 8"/>
          <p:cNvSpPr/>
          <p:nvPr/>
        </p:nvSpPr>
        <p:spPr>
          <a:xfrm>
            <a:off x="310896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11" name="Text 9"/>
          <p:cNvSpPr/>
          <p:nvPr/>
        </p:nvSpPr>
        <p:spPr>
          <a:xfrm>
            <a:off x="310896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20 mins</a:t>
            </a:r>
            <a:endParaRPr lang="en-US" sz="750" dirty="0"/>
          </a:p>
        </p:txBody>
      </p:sp>
      <p:sp>
        <p:nvSpPr>
          <p:cNvPr id="12" name="Text 10"/>
          <p:cNvSpPr/>
          <p:nvPr/>
        </p:nvSpPr>
        <p:spPr>
          <a:xfrm>
            <a:off x="457200" y="1170432"/>
            <a:ext cx="8229600" cy="320040"/>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Below are three real-style abstracts from business and management research on employee wellbeing in SMEs. Read all three, then complete the tasks.</a:t>
            </a:r>
            <a:endParaRPr lang="en-US" sz="1100" dirty="0"/>
          </a:p>
        </p:txBody>
      </p:sp>
      <p:sp>
        <p:nvSpPr>
          <p:cNvPr id="13" name="Shape 11"/>
          <p:cNvSpPr/>
          <p:nvPr/>
        </p:nvSpPr>
        <p:spPr>
          <a:xfrm>
            <a:off x="411480" y="1554480"/>
            <a:ext cx="2651760" cy="201168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4" name="Shape 12"/>
          <p:cNvSpPr/>
          <p:nvPr/>
        </p:nvSpPr>
        <p:spPr>
          <a:xfrm>
            <a:off x="411480" y="1554480"/>
            <a:ext cx="54864" cy="2011680"/>
          </a:xfrm>
          <a:prstGeom prst="rect">
            <a:avLst/>
          </a:prstGeom>
          <a:solidFill>
            <a:srgbClr val="6D2E46"/>
          </a:solidFill>
          <a:ln w="12700">
            <a:solidFill>
              <a:srgbClr val="6D2E46"/>
            </a:solidFill>
            <a:prstDash val="solid"/>
          </a:ln>
        </p:spPr>
        <p:txBody>
          <a:bodyPr/>
          <a:lstStyle/>
          <a:p>
            <a:endParaRPr lang="en-GB"/>
          </a:p>
        </p:txBody>
      </p:sp>
      <p:sp>
        <p:nvSpPr>
          <p:cNvPr id="15" name="Shape 13"/>
          <p:cNvSpPr/>
          <p:nvPr/>
        </p:nvSpPr>
        <p:spPr>
          <a:xfrm>
            <a:off x="411480" y="1554480"/>
            <a:ext cx="2651760" cy="329184"/>
          </a:xfrm>
          <a:prstGeom prst="rect">
            <a:avLst/>
          </a:prstGeom>
          <a:solidFill>
            <a:srgbClr val="6D2E46"/>
          </a:solidFill>
          <a:ln w="12700">
            <a:solidFill>
              <a:srgbClr val="6D2E46"/>
            </a:solidFill>
            <a:prstDash val="solid"/>
          </a:ln>
        </p:spPr>
        <p:txBody>
          <a:bodyPr/>
          <a:lstStyle/>
          <a:p>
            <a:endParaRPr lang="en-GB"/>
          </a:p>
        </p:txBody>
      </p:sp>
      <p:sp>
        <p:nvSpPr>
          <p:cNvPr id="16" name="Text 14"/>
          <p:cNvSpPr/>
          <p:nvPr/>
        </p:nvSpPr>
        <p:spPr>
          <a:xfrm>
            <a:off x="521208" y="1554480"/>
            <a:ext cx="2468880" cy="329184"/>
          </a:xfrm>
          <a:prstGeom prst="rect">
            <a:avLst/>
          </a:prstGeom>
          <a:noFill/>
          <a:ln/>
        </p:spPr>
        <p:txBody>
          <a:bodyPr wrap="square" lIns="0" tIns="0" rIns="0" bIns="0" rtlCol="0" anchor="ctr"/>
          <a:lstStyle/>
          <a:p>
            <a:pPr marL="0" indent="0">
              <a:buNone/>
            </a:pPr>
            <a:r>
              <a:rPr lang="en-US" sz="850" b="1" dirty="0">
                <a:solidFill>
                  <a:srgbClr val="FFFFFF"/>
                </a:solidFill>
                <a:latin typeface="Georgia" pitchFamily="34" charset="0"/>
                <a:ea typeface="Georgia" pitchFamily="34" charset="-122"/>
                <a:cs typeface="Georgia" pitchFamily="34" charset="-120"/>
              </a:rPr>
              <a:t>Study A  (Survey, n=412, UK manufacturing SMEs)</a:t>
            </a:r>
            <a:endParaRPr lang="en-US" sz="850" dirty="0"/>
          </a:p>
        </p:txBody>
      </p:sp>
      <p:sp>
        <p:nvSpPr>
          <p:cNvPr id="17" name="Text 15"/>
          <p:cNvSpPr/>
          <p:nvPr/>
        </p:nvSpPr>
        <p:spPr>
          <a:xfrm>
            <a:off x="521208" y="1938528"/>
            <a:ext cx="2468880" cy="15544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This study examines the relationship between line manager behaviour and employee wellbeing scores across 412 employees in UK manufacturing SMEs. Using a validated wellbeing instrument, regression analysis reveals a significant positive correlation (r=0.61, p&lt;0.001). Findings support investment in line manager training.</a:t>
            </a:r>
            <a:endParaRPr lang="en-US" sz="900" dirty="0"/>
          </a:p>
        </p:txBody>
      </p:sp>
      <p:sp>
        <p:nvSpPr>
          <p:cNvPr id="18" name="Shape 16"/>
          <p:cNvSpPr/>
          <p:nvPr/>
        </p:nvSpPr>
        <p:spPr>
          <a:xfrm>
            <a:off x="3227832" y="1554480"/>
            <a:ext cx="2651760" cy="201168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9" name="Shape 17"/>
          <p:cNvSpPr/>
          <p:nvPr/>
        </p:nvSpPr>
        <p:spPr>
          <a:xfrm>
            <a:off x="3227832" y="1554480"/>
            <a:ext cx="54864" cy="2011680"/>
          </a:xfrm>
          <a:prstGeom prst="rect">
            <a:avLst/>
          </a:prstGeom>
          <a:solidFill>
            <a:srgbClr val="6D2E46"/>
          </a:solidFill>
          <a:ln w="12700">
            <a:solidFill>
              <a:srgbClr val="6D2E46"/>
            </a:solidFill>
            <a:prstDash val="solid"/>
          </a:ln>
        </p:spPr>
        <p:txBody>
          <a:bodyPr/>
          <a:lstStyle/>
          <a:p>
            <a:endParaRPr lang="en-GB"/>
          </a:p>
        </p:txBody>
      </p:sp>
      <p:sp>
        <p:nvSpPr>
          <p:cNvPr id="20" name="Shape 18"/>
          <p:cNvSpPr/>
          <p:nvPr/>
        </p:nvSpPr>
        <p:spPr>
          <a:xfrm>
            <a:off x="3227832" y="1554480"/>
            <a:ext cx="2651760" cy="329184"/>
          </a:xfrm>
          <a:prstGeom prst="rect">
            <a:avLst/>
          </a:prstGeom>
          <a:solidFill>
            <a:srgbClr val="6D2E46"/>
          </a:solidFill>
          <a:ln w="12700">
            <a:solidFill>
              <a:srgbClr val="6D2E46"/>
            </a:solidFill>
            <a:prstDash val="solid"/>
          </a:ln>
        </p:spPr>
        <p:txBody>
          <a:bodyPr/>
          <a:lstStyle/>
          <a:p>
            <a:endParaRPr lang="en-GB"/>
          </a:p>
        </p:txBody>
      </p:sp>
      <p:sp>
        <p:nvSpPr>
          <p:cNvPr id="21" name="Text 19"/>
          <p:cNvSpPr/>
          <p:nvPr/>
        </p:nvSpPr>
        <p:spPr>
          <a:xfrm>
            <a:off x="3337560" y="1554480"/>
            <a:ext cx="2468880" cy="329184"/>
          </a:xfrm>
          <a:prstGeom prst="rect">
            <a:avLst/>
          </a:prstGeom>
          <a:noFill/>
          <a:ln/>
        </p:spPr>
        <p:txBody>
          <a:bodyPr wrap="square" lIns="0" tIns="0" rIns="0" bIns="0" rtlCol="0" anchor="ctr"/>
          <a:lstStyle/>
          <a:p>
            <a:pPr marL="0" indent="0">
              <a:buNone/>
            </a:pPr>
            <a:r>
              <a:rPr lang="en-US" sz="850" b="1" dirty="0">
                <a:solidFill>
                  <a:srgbClr val="FFFFFF"/>
                </a:solidFill>
                <a:latin typeface="Georgia" pitchFamily="34" charset="0"/>
                <a:ea typeface="Georgia" pitchFamily="34" charset="-122"/>
                <a:cs typeface="Georgia" pitchFamily="34" charset="-120"/>
              </a:rPr>
              <a:t>Study B  (Longitudinal, 3 years, retail sector)</a:t>
            </a:r>
            <a:endParaRPr lang="en-US" sz="850" dirty="0"/>
          </a:p>
        </p:txBody>
      </p:sp>
      <p:sp>
        <p:nvSpPr>
          <p:cNvPr id="22" name="Text 20"/>
          <p:cNvSpPr/>
          <p:nvPr/>
        </p:nvSpPr>
        <p:spPr>
          <a:xfrm>
            <a:off x="3337560" y="1938528"/>
            <a:ext cx="2468880" cy="15544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Drawing on panel data from 18 retail SMEs over three years, this study tracks wellbeing outcomes following flexible working policy implementation. Results indicate initial improvement in wellbeing scores followed by plateau. The study concludes that policy design alone is insufficient.</a:t>
            </a:r>
            <a:endParaRPr lang="en-US" sz="900" dirty="0"/>
          </a:p>
        </p:txBody>
      </p:sp>
      <p:sp>
        <p:nvSpPr>
          <p:cNvPr id="23" name="Shape 21"/>
          <p:cNvSpPr/>
          <p:nvPr/>
        </p:nvSpPr>
        <p:spPr>
          <a:xfrm>
            <a:off x="6044184" y="1554480"/>
            <a:ext cx="2651760" cy="201168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24" name="Shape 22"/>
          <p:cNvSpPr/>
          <p:nvPr/>
        </p:nvSpPr>
        <p:spPr>
          <a:xfrm>
            <a:off x="6044184" y="1554480"/>
            <a:ext cx="54864" cy="2011680"/>
          </a:xfrm>
          <a:prstGeom prst="rect">
            <a:avLst/>
          </a:prstGeom>
          <a:solidFill>
            <a:srgbClr val="6D2E46"/>
          </a:solidFill>
          <a:ln w="12700">
            <a:solidFill>
              <a:srgbClr val="6D2E46"/>
            </a:solidFill>
            <a:prstDash val="solid"/>
          </a:ln>
        </p:spPr>
        <p:txBody>
          <a:bodyPr/>
          <a:lstStyle/>
          <a:p>
            <a:endParaRPr lang="en-GB"/>
          </a:p>
        </p:txBody>
      </p:sp>
      <p:sp>
        <p:nvSpPr>
          <p:cNvPr id="25" name="Shape 23"/>
          <p:cNvSpPr/>
          <p:nvPr/>
        </p:nvSpPr>
        <p:spPr>
          <a:xfrm>
            <a:off x="6044184" y="1554480"/>
            <a:ext cx="2651760" cy="329184"/>
          </a:xfrm>
          <a:prstGeom prst="rect">
            <a:avLst/>
          </a:prstGeom>
          <a:solidFill>
            <a:srgbClr val="6D2E46"/>
          </a:solidFill>
          <a:ln w="12700">
            <a:solidFill>
              <a:srgbClr val="6D2E46"/>
            </a:solidFill>
            <a:prstDash val="solid"/>
          </a:ln>
        </p:spPr>
        <p:txBody>
          <a:bodyPr/>
          <a:lstStyle/>
          <a:p>
            <a:endParaRPr lang="en-GB"/>
          </a:p>
        </p:txBody>
      </p:sp>
      <p:sp>
        <p:nvSpPr>
          <p:cNvPr id="26" name="Text 24"/>
          <p:cNvSpPr/>
          <p:nvPr/>
        </p:nvSpPr>
        <p:spPr>
          <a:xfrm>
            <a:off x="6153912" y="1554480"/>
            <a:ext cx="2468880" cy="329184"/>
          </a:xfrm>
          <a:prstGeom prst="rect">
            <a:avLst/>
          </a:prstGeom>
          <a:noFill/>
          <a:ln/>
        </p:spPr>
        <p:txBody>
          <a:bodyPr wrap="square" lIns="0" tIns="0" rIns="0" bIns="0" rtlCol="0" anchor="ctr"/>
          <a:lstStyle/>
          <a:p>
            <a:pPr marL="0" indent="0">
              <a:buNone/>
            </a:pPr>
            <a:r>
              <a:rPr lang="en-US" sz="850" b="1" dirty="0">
                <a:solidFill>
                  <a:srgbClr val="FFFFFF"/>
                </a:solidFill>
                <a:latin typeface="Georgia" pitchFamily="34" charset="0"/>
                <a:ea typeface="Georgia" pitchFamily="34" charset="-122"/>
                <a:cs typeface="Georgia" pitchFamily="34" charset="-120"/>
              </a:rPr>
              <a:t>Study C  (Case study, professional services firm)</a:t>
            </a:r>
            <a:endParaRPr lang="en-US" sz="850" dirty="0"/>
          </a:p>
        </p:txBody>
      </p:sp>
      <p:sp>
        <p:nvSpPr>
          <p:cNvPr id="27" name="Text 25"/>
          <p:cNvSpPr/>
          <p:nvPr/>
        </p:nvSpPr>
        <p:spPr>
          <a:xfrm>
            <a:off x="6153912" y="1938528"/>
            <a:ext cx="2468880" cy="15544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An interpretive case study of a mid-sized professional services firm explores how senior leaders conceptualise employee wellbeing. Findings reveal that leaders hold instrumental views of wellbeing — as a means to productivity — which creates tension with employees' own understandings. Context is a UK firm; generalisability is limited.</a:t>
            </a:r>
            <a:endParaRPr lang="en-US" sz="900" dirty="0"/>
          </a:p>
        </p:txBody>
      </p:sp>
      <p:sp>
        <p:nvSpPr>
          <p:cNvPr id="28" name="Shape 26"/>
          <p:cNvSpPr/>
          <p:nvPr/>
        </p:nvSpPr>
        <p:spPr>
          <a:xfrm>
            <a:off x="411480" y="3639312"/>
            <a:ext cx="8321040" cy="914400"/>
          </a:xfrm>
          <a:prstGeom prst="rect">
            <a:avLst/>
          </a:prstGeom>
          <a:solidFill>
            <a:srgbClr val="F0EDE8"/>
          </a:solidFill>
          <a:ln w="12700">
            <a:solidFill>
              <a:srgbClr val="DDD0C8"/>
            </a:solidFill>
            <a:prstDash val="solid"/>
          </a:ln>
        </p:spPr>
        <p:txBody>
          <a:bodyPr/>
          <a:lstStyle/>
          <a:p>
            <a:endParaRPr lang="en-GB"/>
          </a:p>
        </p:txBody>
      </p:sp>
      <p:sp>
        <p:nvSpPr>
          <p:cNvPr id="29" name="Text 27"/>
          <p:cNvSpPr/>
          <p:nvPr/>
        </p:nvSpPr>
        <p:spPr>
          <a:xfrm>
            <a:off x="548640" y="3657600"/>
            <a:ext cx="8046720" cy="868680"/>
          </a:xfrm>
          <a:prstGeom prst="rect">
            <a:avLst/>
          </a:prstGeom>
          <a:noFill/>
          <a:ln/>
        </p:spPr>
        <p:txBody>
          <a:bodyPr wrap="square" rtlCol="0" anchor="ctr"/>
          <a:lstStyle/>
          <a:p>
            <a:pPr marL="0" indent="0">
              <a:buNone/>
            </a:pPr>
            <a:r>
              <a:rPr lang="en-US" sz="950" b="1" dirty="0">
                <a:solidFill>
                  <a:srgbClr val="6D2E46"/>
                </a:solidFill>
                <a:latin typeface="Calibri" pitchFamily="34" charset="0"/>
                <a:ea typeface="Calibri" pitchFamily="34" charset="-122"/>
                <a:cs typeface="Calibri" pitchFamily="34" charset="-120"/>
              </a:rPr>
              <a:t>TASK  </a:t>
            </a:r>
            <a:r>
              <a:rPr lang="en-US" sz="950" dirty="0">
                <a:solidFill>
                  <a:srgbClr val="2C2C2C"/>
                </a:solidFill>
                <a:latin typeface="Calibri" pitchFamily="34" charset="0"/>
                <a:ea typeface="Calibri" pitchFamily="34" charset="-122"/>
                <a:cs typeface="Calibri" pitchFamily="34" charset="-120"/>
              </a:rPr>
              <a:t>(a) In one sentence each, state what these three studies together do NOT tell us. Then write a single gap statement that synthesises all three absences into one argument.  </a:t>
            </a:r>
            <a:r>
              <a:rPr lang="en-US" sz="950" b="1" dirty="0">
                <a:solidFill>
                  <a:srgbClr val="1E3A6B"/>
                </a:solidFill>
                <a:latin typeface="Calibri" pitchFamily="34" charset="0"/>
                <a:ea typeface="Calibri" pitchFamily="34" charset="-122"/>
                <a:cs typeface="Calibri" pitchFamily="34" charset="-120"/>
              </a:rPr>
              <a:t>(b) </a:t>
            </a:r>
            <a:r>
              <a:rPr lang="en-US" sz="950" dirty="0">
                <a:solidFill>
                  <a:srgbClr val="2C2C2C"/>
                </a:solidFill>
                <a:latin typeface="Calibri" pitchFamily="34" charset="0"/>
                <a:ea typeface="Calibri" pitchFamily="34" charset="-122"/>
                <a:cs typeface="Calibri" pitchFamily="34" charset="-120"/>
              </a:rPr>
              <a:t>Think about your own research topic. Write your gap statement using this structure: what we know / what remains unexamined / why an interpretivist pilot is the appropriate response.</a:t>
            </a:r>
            <a:endParaRPr lang="en-US" sz="950" dirty="0"/>
          </a:p>
        </p:txBody>
      </p:sp>
      <p:sp>
        <p:nvSpPr>
          <p:cNvPr id="30" name="Shape 28"/>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31" name="Text 29"/>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3</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Concept Mapping</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Building the conceptual territory of a topic before you begin reading widely  ·  20 minutes</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3  ·  Concept Mapping</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DDE8F5"/>
          </a:solidFill>
          <a:ln w="12700">
            <a:solidFill>
              <a:srgbClr val="DDE8F5"/>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1E3A6B"/>
                </a:solidFill>
              </a:rPr>
              <a:t>SHARED SCENARIO</a:t>
            </a:r>
            <a:endParaRPr lang="en-US" sz="750" dirty="0"/>
          </a:p>
        </p:txBody>
      </p:sp>
      <p:sp>
        <p:nvSpPr>
          <p:cNvPr id="8" name="Shape 6"/>
          <p:cNvSpPr/>
          <p:nvPr/>
        </p:nvSpPr>
        <p:spPr>
          <a:xfrm>
            <a:off x="1783080" y="822960"/>
            <a:ext cx="1234440" cy="256032"/>
          </a:xfrm>
          <a:prstGeom prst="roundRect">
            <a:avLst>
              <a:gd name="adj" fmla="val 14286"/>
            </a:avLst>
          </a:prstGeom>
          <a:solidFill>
            <a:srgbClr val="E8DDF5"/>
          </a:solidFill>
          <a:ln w="12700">
            <a:solidFill>
              <a:srgbClr val="E8DDF5"/>
            </a:solidFill>
            <a:prstDash val="solid"/>
          </a:ln>
        </p:spPr>
        <p:txBody>
          <a:bodyPr/>
          <a:lstStyle/>
          <a:p>
            <a:endParaRPr lang="en-GB"/>
          </a:p>
        </p:txBody>
      </p:sp>
      <p:sp>
        <p:nvSpPr>
          <p:cNvPr id="9" name="Text 7"/>
          <p:cNvSpPr/>
          <p:nvPr/>
        </p:nvSpPr>
        <p:spPr>
          <a:xfrm>
            <a:off x="1783080" y="822960"/>
            <a:ext cx="1234440" cy="256032"/>
          </a:xfrm>
          <a:prstGeom prst="rect">
            <a:avLst/>
          </a:prstGeom>
          <a:noFill/>
          <a:ln/>
        </p:spPr>
        <p:txBody>
          <a:bodyPr wrap="square" lIns="0" tIns="0" rIns="0" bIns="0" rtlCol="0" anchor="ctr"/>
          <a:lstStyle/>
          <a:p>
            <a:pPr marL="0" indent="0" algn="ctr">
              <a:buNone/>
            </a:pPr>
            <a:r>
              <a:rPr lang="en-US" sz="750" b="1" dirty="0">
                <a:solidFill>
                  <a:srgbClr val="4A1E6B"/>
                </a:solidFill>
              </a:rPr>
              <a:t>THEN YOUR TOPIC</a:t>
            </a:r>
            <a:endParaRPr lang="en-US" sz="750" dirty="0"/>
          </a:p>
        </p:txBody>
      </p:sp>
      <p:sp>
        <p:nvSpPr>
          <p:cNvPr id="10" name="Shape 8"/>
          <p:cNvSpPr/>
          <p:nvPr/>
        </p:nvSpPr>
        <p:spPr>
          <a:xfrm>
            <a:off x="310896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11" name="Text 9"/>
          <p:cNvSpPr/>
          <p:nvPr/>
        </p:nvSpPr>
        <p:spPr>
          <a:xfrm>
            <a:off x="310896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20 mins</a:t>
            </a:r>
            <a:endParaRPr lang="en-US" sz="750" dirty="0"/>
          </a:p>
        </p:txBody>
      </p:sp>
      <p:sp>
        <p:nvSpPr>
          <p:cNvPr id="12" name="Text 10"/>
          <p:cNvSpPr/>
          <p:nvPr/>
        </p:nvSpPr>
        <p:spPr>
          <a:xfrm>
            <a:off x="457200" y="1170432"/>
            <a:ext cx="8229600" cy="320040"/>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A concept map shows the intellectual territory your literature review must cover before it can identify a gap. It is built before you write — not from it.</a:t>
            </a:r>
            <a:endParaRPr lang="en-US" sz="1100" dirty="0"/>
          </a:p>
        </p:txBody>
      </p:sp>
      <p:sp>
        <p:nvSpPr>
          <p:cNvPr id="13" name="Shape 11"/>
          <p:cNvSpPr/>
          <p:nvPr/>
        </p:nvSpPr>
        <p:spPr>
          <a:xfrm>
            <a:off x="411480" y="1554480"/>
            <a:ext cx="8321040" cy="502920"/>
          </a:xfrm>
          <a:prstGeom prst="rect">
            <a:avLst/>
          </a:prstGeom>
          <a:solidFill>
            <a:srgbClr val="EBE4F5"/>
          </a:solidFill>
          <a:ln w="12700">
            <a:solidFill>
              <a:srgbClr val="C8BAE8"/>
            </a:solidFill>
            <a:prstDash val="solid"/>
          </a:ln>
        </p:spPr>
        <p:txBody>
          <a:bodyPr/>
          <a:lstStyle/>
          <a:p>
            <a:endParaRPr lang="en-GB"/>
          </a:p>
        </p:txBody>
      </p:sp>
      <p:sp>
        <p:nvSpPr>
          <p:cNvPr id="14" name="Text 12"/>
          <p:cNvSpPr/>
          <p:nvPr/>
        </p:nvSpPr>
        <p:spPr>
          <a:xfrm>
            <a:off x="548640" y="1554480"/>
            <a:ext cx="8046720" cy="502920"/>
          </a:xfrm>
          <a:prstGeom prst="rect">
            <a:avLst/>
          </a:prstGeom>
          <a:noFill/>
          <a:ln/>
        </p:spPr>
        <p:txBody>
          <a:bodyPr wrap="square" rtlCol="0" anchor="ctr"/>
          <a:lstStyle/>
          <a:p>
            <a:pPr marL="0" indent="0">
              <a:buNone/>
            </a:pPr>
            <a:r>
              <a:rPr lang="en-US" sz="1100" b="1" dirty="0">
                <a:solidFill>
                  <a:srgbClr val="4A1E6B"/>
                </a:solidFill>
                <a:latin typeface="Calibri" pitchFamily="34" charset="0"/>
                <a:ea typeface="Calibri" pitchFamily="34" charset="-122"/>
                <a:cs typeface="Calibri" pitchFamily="34" charset="-120"/>
              </a:rPr>
              <a:t>Shared scenario:  </a:t>
            </a:r>
            <a:r>
              <a:rPr lang="en-US" sz="1100" dirty="0">
                <a:solidFill>
                  <a:srgbClr val="2C2C2C"/>
                </a:solidFill>
                <a:latin typeface="Calibri" pitchFamily="34" charset="0"/>
                <a:ea typeface="Calibri" pitchFamily="34" charset="-122"/>
                <a:cs typeface="Calibri" pitchFamily="34" charset="-120"/>
              </a:rPr>
              <a:t>Research topic — </a:t>
            </a:r>
            <a:r>
              <a:rPr lang="en-US" sz="1100" i="1" dirty="0">
                <a:solidFill>
                  <a:srgbClr val="2C2C2C"/>
                </a:solidFill>
                <a:latin typeface="Calibri" pitchFamily="34" charset="0"/>
                <a:ea typeface="Calibri" pitchFamily="34" charset="-122"/>
                <a:cs typeface="Calibri" pitchFamily="34" charset="-120"/>
              </a:rPr>
              <a:t>How do middle managers in UK financial services firms experience and make sense of organisational change?</a:t>
            </a:r>
            <a:endParaRPr lang="en-US" sz="1100" dirty="0"/>
          </a:p>
        </p:txBody>
      </p:sp>
      <p:sp>
        <p:nvSpPr>
          <p:cNvPr id="15" name="Shape 13"/>
          <p:cNvSpPr/>
          <p:nvPr/>
        </p:nvSpPr>
        <p:spPr>
          <a:xfrm>
            <a:off x="411480" y="2148840"/>
            <a:ext cx="1572768" cy="230428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16" name="Shape 14"/>
          <p:cNvSpPr/>
          <p:nvPr/>
        </p:nvSpPr>
        <p:spPr>
          <a:xfrm>
            <a:off x="411480" y="2148840"/>
            <a:ext cx="1572768" cy="411480"/>
          </a:xfrm>
          <a:prstGeom prst="rect">
            <a:avLst/>
          </a:prstGeom>
          <a:solidFill>
            <a:srgbClr val="6D2E46"/>
          </a:solidFill>
          <a:ln w="12700">
            <a:solidFill>
              <a:srgbClr val="6D2E46"/>
            </a:solidFill>
            <a:prstDash val="solid"/>
          </a:ln>
        </p:spPr>
        <p:txBody>
          <a:bodyPr/>
          <a:lstStyle/>
          <a:p>
            <a:endParaRPr lang="en-GB"/>
          </a:p>
        </p:txBody>
      </p:sp>
      <p:sp>
        <p:nvSpPr>
          <p:cNvPr id="17" name="Text 15"/>
          <p:cNvSpPr/>
          <p:nvPr/>
        </p:nvSpPr>
        <p:spPr>
          <a:xfrm>
            <a:off x="484632" y="2148840"/>
            <a:ext cx="1444752" cy="411480"/>
          </a:xfrm>
          <a:prstGeom prst="rect">
            <a:avLst/>
          </a:prstGeom>
          <a:noFill/>
          <a:ln/>
        </p:spPr>
        <p:txBody>
          <a:bodyPr wrap="square" lIns="0" tIns="0" rIns="0" bIns="0" rtlCol="0" anchor="ctr"/>
          <a:lstStyle/>
          <a:p>
            <a:pPr marL="0" indent="0">
              <a:buNone/>
            </a:pPr>
            <a:r>
              <a:rPr lang="en-US" sz="1000" b="1" dirty="0">
                <a:solidFill>
                  <a:srgbClr val="FFFFFF"/>
                </a:solidFill>
                <a:latin typeface="Georgia" pitchFamily="34" charset="0"/>
                <a:ea typeface="Georgia" pitchFamily="34" charset="-122"/>
                <a:cs typeface="Georgia" pitchFamily="34" charset="-120"/>
              </a:rPr>
              <a:t>1. Broad field</a:t>
            </a:r>
            <a:endParaRPr lang="en-US" sz="1000" dirty="0"/>
          </a:p>
        </p:txBody>
      </p:sp>
      <p:sp>
        <p:nvSpPr>
          <p:cNvPr id="18" name="Text 16"/>
          <p:cNvSpPr/>
          <p:nvPr/>
        </p:nvSpPr>
        <p:spPr>
          <a:xfrm>
            <a:off x="502920" y="2615184"/>
            <a:ext cx="1389888" cy="17830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What is the wider domain?</a:t>
            </a:r>
            <a:endParaRPr lang="en-US" sz="900" dirty="0"/>
          </a:p>
          <a:p>
            <a:pPr marL="0" indent="0">
              <a:buNone/>
            </a:pPr>
            <a:r>
              <a:rPr lang="en-US" sz="900" dirty="0">
                <a:solidFill>
                  <a:srgbClr val="2C2C2C"/>
                </a:solidFill>
                <a:latin typeface="Calibri" pitchFamily="34" charset="0"/>
                <a:ea typeface="Calibri" pitchFamily="34" charset="-122"/>
                <a:cs typeface="Calibri" pitchFamily="34" charset="-120"/>
              </a:rPr>
              <a:t>e.g. Organisational change / change management</a:t>
            </a:r>
            <a:endParaRPr lang="en-US" sz="900" dirty="0"/>
          </a:p>
        </p:txBody>
      </p:sp>
      <p:sp>
        <p:nvSpPr>
          <p:cNvPr id="19" name="Shape 17"/>
          <p:cNvSpPr/>
          <p:nvPr/>
        </p:nvSpPr>
        <p:spPr>
          <a:xfrm>
            <a:off x="2093976" y="2148840"/>
            <a:ext cx="1572768" cy="230428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20" name="Shape 18"/>
          <p:cNvSpPr/>
          <p:nvPr/>
        </p:nvSpPr>
        <p:spPr>
          <a:xfrm>
            <a:off x="2093976" y="2148840"/>
            <a:ext cx="1572768" cy="411480"/>
          </a:xfrm>
          <a:prstGeom prst="rect">
            <a:avLst/>
          </a:prstGeom>
          <a:solidFill>
            <a:srgbClr val="1E3A6B"/>
          </a:solidFill>
          <a:ln w="12700">
            <a:solidFill>
              <a:srgbClr val="1E3A6B"/>
            </a:solidFill>
            <a:prstDash val="solid"/>
          </a:ln>
        </p:spPr>
        <p:txBody>
          <a:bodyPr/>
          <a:lstStyle/>
          <a:p>
            <a:endParaRPr lang="en-GB"/>
          </a:p>
        </p:txBody>
      </p:sp>
      <p:sp>
        <p:nvSpPr>
          <p:cNvPr id="21" name="Text 19"/>
          <p:cNvSpPr/>
          <p:nvPr/>
        </p:nvSpPr>
        <p:spPr>
          <a:xfrm>
            <a:off x="2167128" y="2148840"/>
            <a:ext cx="1444752" cy="411480"/>
          </a:xfrm>
          <a:prstGeom prst="rect">
            <a:avLst/>
          </a:prstGeom>
          <a:noFill/>
          <a:ln/>
        </p:spPr>
        <p:txBody>
          <a:bodyPr wrap="square" lIns="0" tIns="0" rIns="0" bIns="0" rtlCol="0" anchor="ctr"/>
          <a:lstStyle/>
          <a:p>
            <a:pPr marL="0" indent="0">
              <a:buNone/>
            </a:pPr>
            <a:r>
              <a:rPr lang="en-US" sz="1000" b="1" dirty="0">
                <a:solidFill>
                  <a:srgbClr val="FFFFFF"/>
                </a:solidFill>
                <a:latin typeface="Georgia" pitchFamily="34" charset="0"/>
                <a:ea typeface="Georgia" pitchFamily="34" charset="-122"/>
                <a:cs typeface="Georgia" pitchFamily="34" charset="-120"/>
              </a:rPr>
              <a:t>2. Key concepts</a:t>
            </a:r>
            <a:endParaRPr lang="en-US" sz="1000" dirty="0"/>
          </a:p>
        </p:txBody>
      </p:sp>
      <p:sp>
        <p:nvSpPr>
          <p:cNvPr id="22" name="Text 20"/>
          <p:cNvSpPr/>
          <p:nvPr/>
        </p:nvSpPr>
        <p:spPr>
          <a:xfrm>
            <a:off x="2185416" y="2615184"/>
            <a:ext cx="1389888" cy="17830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What are the 3–4 central concepts you must understand?</a:t>
            </a:r>
            <a:endParaRPr lang="en-US" sz="900" dirty="0"/>
          </a:p>
          <a:p>
            <a:pPr marL="0" indent="0">
              <a:buNone/>
            </a:pPr>
            <a:r>
              <a:rPr lang="en-US" sz="900" dirty="0">
                <a:solidFill>
                  <a:srgbClr val="2C2C2C"/>
                </a:solidFill>
                <a:latin typeface="Calibri" pitchFamily="34" charset="0"/>
                <a:ea typeface="Calibri" pitchFamily="34" charset="-122"/>
                <a:cs typeface="Calibri" pitchFamily="34" charset="-120"/>
              </a:rPr>
              <a:t>e.g. Sensemaking, managerial identity, middle management</a:t>
            </a:r>
            <a:endParaRPr lang="en-US" sz="900" dirty="0"/>
          </a:p>
        </p:txBody>
      </p:sp>
      <p:sp>
        <p:nvSpPr>
          <p:cNvPr id="23" name="Shape 21"/>
          <p:cNvSpPr/>
          <p:nvPr/>
        </p:nvSpPr>
        <p:spPr>
          <a:xfrm>
            <a:off x="3776472" y="2148840"/>
            <a:ext cx="1572768" cy="230428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24" name="Shape 22"/>
          <p:cNvSpPr/>
          <p:nvPr/>
        </p:nvSpPr>
        <p:spPr>
          <a:xfrm>
            <a:off x="3776472" y="2148840"/>
            <a:ext cx="1572768" cy="411480"/>
          </a:xfrm>
          <a:prstGeom prst="rect">
            <a:avLst/>
          </a:prstGeom>
          <a:solidFill>
            <a:srgbClr val="1B5E35"/>
          </a:solidFill>
          <a:ln w="12700">
            <a:solidFill>
              <a:srgbClr val="1B5E35"/>
            </a:solidFill>
            <a:prstDash val="solid"/>
          </a:ln>
        </p:spPr>
        <p:txBody>
          <a:bodyPr/>
          <a:lstStyle/>
          <a:p>
            <a:endParaRPr lang="en-GB"/>
          </a:p>
        </p:txBody>
      </p:sp>
      <p:sp>
        <p:nvSpPr>
          <p:cNvPr id="25" name="Text 23"/>
          <p:cNvSpPr/>
          <p:nvPr/>
        </p:nvSpPr>
        <p:spPr>
          <a:xfrm>
            <a:off x="3849624" y="2148840"/>
            <a:ext cx="1444752" cy="411480"/>
          </a:xfrm>
          <a:prstGeom prst="rect">
            <a:avLst/>
          </a:prstGeom>
          <a:noFill/>
          <a:ln/>
        </p:spPr>
        <p:txBody>
          <a:bodyPr wrap="square" lIns="0" tIns="0" rIns="0" bIns="0" rtlCol="0" anchor="ctr"/>
          <a:lstStyle/>
          <a:p>
            <a:pPr marL="0" indent="0">
              <a:buNone/>
            </a:pPr>
            <a:r>
              <a:rPr lang="en-US" sz="1000" b="1" dirty="0">
                <a:solidFill>
                  <a:srgbClr val="FFFFFF"/>
                </a:solidFill>
                <a:latin typeface="Georgia" pitchFamily="34" charset="0"/>
                <a:ea typeface="Georgia" pitchFamily="34" charset="-122"/>
                <a:cs typeface="Georgia" pitchFamily="34" charset="-120"/>
              </a:rPr>
              <a:t>3. Theories</a:t>
            </a:r>
            <a:endParaRPr lang="en-US" sz="1000" dirty="0"/>
          </a:p>
        </p:txBody>
      </p:sp>
      <p:sp>
        <p:nvSpPr>
          <p:cNvPr id="26" name="Text 24"/>
          <p:cNvSpPr/>
          <p:nvPr/>
        </p:nvSpPr>
        <p:spPr>
          <a:xfrm>
            <a:off x="3867912" y="2615184"/>
            <a:ext cx="1389888" cy="17830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Which theories underpin this area?</a:t>
            </a:r>
            <a:endParaRPr lang="en-US" sz="900" dirty="0"/>
          </a:p>
          <a:p>
            <a:pPr marL="0" indent="0">
              <a:buNone/>
            </a:pPr>
            <a:r>
              <a:rPr lang="en-US" sz="900" dirty="0">
                <a:solidFill>
                  <a:srgbClr val="2C2C2C"/>
                </a:solidFill>
                <a:latin typeface="Calibri" pitchFamily="34" charset="0"/>
                <a:ea typeface="Calibri" pitchFamily="34" charset="-122"/>
                <a:cs typeface="Calibri" pitchFamily="34" charset="-120"/>
              </a:rPr>
              <a:t>e.g. Weick's sensemaking, Giddens' structuration</a:t>
            </a:r>
            <a:endParaRPr lang="en-US" sz="900" dirty="0"/>
          </a:p>
        </p:txBody>
      </p:sp>
      <p:sp>
        <p:nvSpPr>
          <p:cNvPr id="27" name="Shape 25"/>
          <p:cNvSpPr/>
          <p:nvPr/>
        </p:nvSpPr>
        <p:spPr>
          <a:xfrm>
            <a:off x="5458968" y="2148840"/>
            <a:ext cx="1572768" cy="230428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28" name="Shape 26"/>
          <p:cNvSpPr/>
          <p:nvPr/>
        </p:nvSpPr>
        <p:spPr>
          <a:xfrm>
            <a:off x="5458968" y="2148840"/>
            <a:ext cx="1572768" cy="411480"/>
          </a:xfrm>
          <a:prstGeom prst="rect">
            <a:avLst/>
          </a:prstGeom>
          <a:solidFill>
            <a:srgbClr val="7A4A00"/>
          </a:solidFill>
          <a:ln w="12700">
            <a:solidFill>
              <a:srgbClr val="7A4A00"/>
            </a:solidFill>
            <a:prstDash val="solid"/>
          </a:ln>
        </p:spPr>
        <p:txBody>
          <a:bodyPr/>
          <a:lstStyle/>
          <a:p>
            <a:endParaRPr lang="en-GB"/>
          </a:p>
        </p:txBody>
      </p:sp>
      <p:sp>
        <p:nvSpPr>
          <p:cNvPr id="29" name="Text 27"/>
          <p:cNvSpPr/>
          <p:nvPr/>
        </p:nvSpPr>
        <p:spPr>
          <a:xfrm>
            <a:off x="5532120" y="2148840"/>
            <a:ext cx="1444752" cy="411480"/>
          </a:xfrm>
          <a:prstGeom prst="rect">
            <a:avLst/>
          </a:prstGeom>
          <a:noFill/>
          <a:ln/>
        </p:spPr>
        <p:txBody>
          <a:bodyPr wrap="square" lIns="0" tIns="0" rIns="0" bIns="0" rtlCol="0" anchor="ctr"/>
          <a:lstStyle/>
          <a:p>
            <a:pPr marL="0" indent="0">
              <a:buNone/>
            </a:pPr>
            <a:r>
              <a:rPr lang="en-US" sz="1000" b="1" dirty="0">
                <a:solidFill>
                  <a:srgbClr val="FFFFFF"/>
                </a:solidFill>
                <a:latin typeface="Georgia" pitchFamily="34" charset="0"/>
                <a:ea typeface="Georgia" pitchFamily="34" charset="-122"/>
                <a:cs typeface="Georgia" pitchFamily="34" charset="-120"/>
              </a:rPr>
              <a:t>4. Your context</a:t>
            </a:r>
            <a:endParaRPr lang="en-US" sz="1000" dirty="0"/>
          </a:p>
        </p:txBody>
      </p:sp>
      <p:sp>
        <p:nvSpPr>
          <p:cNvPr id="30" name="Text 28"/>
          <p:cNvSpPr/>
          <p:nvPr/>
        </p:nvSpPr>
        <p:spPr>
          <a:xfrm>
            <a:off x="5550408" y="2615184"/>
            <a:ext cx="1389888" cy="17830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What specific sector, geography or group does your study focus on? How does this feature in the existing literature?</a:t>
            </a:r>
            <a:endParaRPr lang="en-US" sz="900" dirty="0"/>
          </a:p>
        </p:txBody>
      </p:sp>
      <p:sp>
        <p:nvSpPr>
          <p:cNvPr id="31" name="Shape 29"/>
          <p:cNvSpPr/>
          <p:nvPr/>
        </p:nvSpPr>
        <p:spPr>
          <a:xfrm>
            <a:off x="7141464" y="2148840"/>
            <a:ext cx="1572768" cy="2304288"/>
          </a:xfrm>
          <a:prstGeom prst="rect">
            <a:avLst/>
          </a:prstGeom>
          <a:solidFill>
            <a:srgbClr val="FFFFFF"/>
          </a:solidFill>
          <a:ln w="12700">
            <a:solidFill>
              <a:srgbClr val="E0D8D0"/>
            </a:solidFill>
            <a:prstDash val="solid"/>
          </a:ln>
          <a:effectLst>
            <a:outerShdw blurRad="38100" dist="12700" dir="8100000" algn="bl" rotWithShape="0">
              <a:srgbClr val="000000">
                <a:alpha val="7000"/>
              </a:srgbClr>
            </a:outerShdw>
          </a:effectLst>
        </p:spPr>
        <p:txBody>
          <a:bodyPr/>
          <a:lstStyle/>
          <a:p>
            <a:endParaRPr lang="en-GB"/>
          </a:p>
        </p:txBody>
      </p:sp>
      <p:sp>
        <p:nvSpPr>
          <p:cNvPr id="32" name="Shape 30"/>
          <p:cNvSpPr/>
          <p:nvPr/>
        </p:nvSpPr>
        <p:spPr>
          <a:xfrm>
            <a:off x="7141464" y="2148840"/>
            <a:ext cx="1572768" cy="411480"/>
          </a:xfrm>
          <a:prstGeom prst="rect">
            <a:avLst/>
          </a:prstGeom>
          <a:solidFill>
            <a:srgbClr val="A26769"/>
          </a:solidFill>
          <a:ln w="12700">
            <a:solidFill>
              <a:srgbClr val="A26769"/>
            </a:solidFill>
            <a:prstDash val="solid"/>
          </a:ln>
        </p:spPr>
        <p:txBody>
          <a:bodyPr/>
          <a:lstStyle/>
          <a:p>
            <a:endParaRPr lang="en-GB"/>
          </a:p>
        </p:txBody>
      </p:sp>
      <p:sp>
        <p:nvSpPr>
          <p:cNvPr id="33" name="Text 31"/>
          <p:cNvSpPr/>
          <p:nvPr/>
        </p:nvSpPr>
        <p:spPr>
          <a:xfrm>
            <a:off x="7214616" y="2148840"/>
            <a:ext cx="1444752" cy="411480"/>
          </a:xfrm>
          <a:prstGeom prst="rect">
            <a:avLst/>
          </a:prstGeom>
          <a:noFill/>
          <a:ln/>
        </p:spPr>
        <p:txBody>
          <a:bodyPr wrap="square" lIns="0" tIns="0" rIns="0" bIns="0" rtlCol="0" anchor="ctr"/>
          <a:lstStyle/>
          <a:p>
            <a:pPr marL="0" indent="0">
              <a:buNone/>
            </a:pPr>
            <a:r>
              <a:rPr lang="en-US" sz="1000" b="1" dirty="0">
                <a:solidFill>
                  <a:srgbClr val="FFFFFF"/>
                </a:solidFill>
                <a:latin typeface="Georgia" pitchFamily="34" charset="0"/>
                <a:ea typeface="Georgia" pitchFamily="34" charset="-122"/>
                <a:cs typeface="Georgia" pitchFamily="34" charset="-120"/>
              </a:rPr>
              <a:t>5. The gap</a:t>
            </a:r>
            <a:endParaRPr lang="en-US" sz="1000" dirty="0"/>
          </a:p>
        </p:txBody>
      </p:sp>
      <p:sp>
        <p:nvSpPr>
          <p:cNvPr id="34" name="Text 32"/>
          <p:cNvSpPr/>
          <p:nvPr/>
        </p:nvSpPr>
        <p:spPr>
          <a:xfrm>
            <a:off x="7232904" y="2615184"/>
            <a:ext cx="1389888" cy="1783080"/>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What is the space where your study sits?</a:t>
            </a:r>
            <a:endParaRPr lang="en-US" sz="900" dirty="0"/>
          </a:p>
          <a:p>
            <a:pPr marL="0" indent="0">
              <a:buNone/>
            </a:pPr>
            <a:r>
              <a:rPr lang="en-US" sz="900" dirty="0">
                <a:solidFill>
                  <a:srgbClr val="2C2C2C"/>
                </a:solidFill>
                <a:latin typeface="Calibri" pitchFamily="34" charset="0"/>
                <a:ea typeface="Calibri" pitchFamily="34" charset="-122"/>
                <a:cs typeface="Calibri" pitchFamily="34" charset="-120"/>
              </a:rPr>
              <a:t>What has not been examined in this combination of concepts, context and approach?</a:t>
            </a:r>
            <a:endParaRPr lang="en-US" sz="900" dirty="0"/>
          </a:p>
        </p:txBody>
      </p:sp>
      <p:sp>
        <p:nvSpPr>
          <p:cNvPr id="35" name="Text 33"/>
          <p:cNvSpPr/>
          <p:nvPr/>
        </p:nvSpPr>
        <p:spPr>
          <a:xfrm>
            <a:off x="411480" y="4526280"/>
            <a:ext cx="8321040" cy="219456"/>
          </a:xfrm>
          <a:prstGeom prst="rect">
            <a:avLst/>
          </a:prstGeom>
          <a:noFill/>
          <a:ln/>
        </p:spPr>
        <p:txBody>
          <a:bodyPr wrap="square" rtlCol="0" anchor="ctr"/>
          <a:lstStyle/>
          <a:p>
            <a:pPr marL="0" indent="0">
              <a:buNone/>
            </a:pPr>
            <a:r>
              <a:rPr lang="en-US" sz="950" b="1" dirty="0">
                <a:solidFill>
                  <a:srgbClr val="6D2E46"/>
                </a:solidFill>
                <a:latin typeface="Calibri" pitchFamily="34" charset="0"/>
                <a:ea typeface="Calibri" pitchFamily="34" charset="-122"/>
                <a:cs typeface="Calibri" pitchFamily="34" charset="-120"/>
              </a:rPr>
              <a:t>TASK  </a:t>
            </a:r>
            <a:r>
              <a:rPr lang="en-US" sz="950" dirty="0">
                <a:solidFill>
                  <a:srgbClr val="2C2C2C"/>
                </a:solidFill>
                <a:latin typeface="Calibri" pitchFamily="34" charset="0"/>
                <a:ea typeface="Calibri" pitchFamily="34" charset="-122"/>
                <a:cs typeface="Calibri" pitchFamily="34" charset="-120"/>
              </a:rPr>
              <a:t>(a) Working through the five boxes above, build a concept map for the shared scenario on a blank sheet.  </a:t>
            </a:r>
            <a:r>
              <a:rPr lang="en-US" sz="950" b="1" dirty="0">
                <a:solidFill>
                  <a:srgbClr val="1E3A6B"/>
                </a:solidFill>
                <a:latin typeface="Calibri" pitchFamily="34" charset="0"/>
                <a:ea typeface="Calibri" pitchFamily="34" charset="-122"/>
                <a:cs typeface="Calibri" pitchFamily="34" charset="-120"/>
              </a:rPr>
              <a:t>(b) </a:t>
            </a:r>
            <a:r>
              <a:rPr lang="en-US" sz="950" dirty="0">
                <a:solidFill>
                  <a:srgbClr val="2C2C2C"/>
                </a:solidFill>
                <a:latin typeface="Calibri" pitchFamily="34" charset="0"/>
                <a:ea typeface="Calibri" pitchFamily="34" charset="-122"/>
                <a:cs typeface="Calibri" pitchFamily="34" charset="-120"/>
              </a:rPr>
              <a:t>Repeat the same five moves for your own research topic. Where do boxes 4 and 5 differ from the shared scenario? That difference is the distinctiveness of your study.</a:t>
            </a:r>
            <a:endParaRPr lang="en-US" sz="950" dirty="0"/>
          </a:p>
        </p:txBody>
      </p:sp>
      <p:sp>
        <p:nvSpPr>
          <p:cNvPr id="36" name="Shape 34"/>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37" name="Text 35"/>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4</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Paradigm Sorting</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Matching LR purpose to research paradigm — why the same topic needs a different review in different hands  ·  15 minutes</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4  ·  Paradigm Sorting</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EDE5D5"/>
          </a:solidFill>
          <a:ln w="12700">
            <a:solidFill>
              <a:srgbClr val="EDE5D5"/>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7A4A00"/>
                </a:solidFill>
              </a:rPr>
              <a:t>GROUP ACTIVITY</a:t>
            </a:r>
            <a:endParaRPr lang="en-US" sz="750" dirty="0"/>
          </a:p>
        </p:txBody>
      </p:sp>
      <p:sp>
        <p:nvSpPr>
          <p:cNvPr id="8" name="Shape 6"/>
          <p:cNvSpPr/>
          <p:nvPr/>
        </p:nvSpPr>
        <p:spPr>
          <a:xfrm>
            <a:off x="1783080" y="822960"/>
            <a:ext cx="1234440" cy="256032"/>
          </a:xfrm>
          <a:prstGeom prst="roundRect">
            <a:avLst>
              <a:gd name="adj" fmla="val 14286"/>
            </a:avLst>
          </a:prstGeom>
          <a:solidFill>
            <a:srgbClr val="E8DDF5"/>
          </a:solidFill>
          <a:ln w="12700">
            <a:solidFill>
              <a:srgbClr val="E8DDF5"/>
            </a:solidFill>
            <a:prstDash val="solid"/>
          </a:ln>
        </p:spPr>
        <p:txBody>
          <a:bodyPr/>
          <a:lstStyle/>
          <a:p>
            <a:endParaRPr lang="en-GB"/>
          </a:p>
        </p:txBody>
      </p:sp>
      <p:sp>
        <p:nvSpPr>
          <p:cNvPr id="9" name="Text 7"/>
          <p:cNvSpPr/>
          <p:nvPr/>
        </p:nvSpPr>
        <p:spPr>
          <a:xfrm>
            <a:off x="1783080" y="822960"/>
            <a:ext cx="1234440" cy="256032"/>
          </a:xfrm>
          <a:prstGeom prst="rect">
            <a:avLst/>
          </a:prstGeom>
          <a:noFill/>
          <a:ln/>
        </p:spPr>
        <p:txBody>
          <a:bodyPr wrap="square" lIns="0" tIns="0" rIns="0" bIns="0" rtlCol="0" anchor="ctr"/>
          <a:lstStyle/>
          <a:p>
            <a:pPr marL="0" indent="0" algn="ctr">
              <a:buNone/>
            </a:pPr>
            <a:r>
              <a:rPr lang="en-US" sz="750" b="1" dirty="0">
                <a:solidFill>
                  <a:srgbClr val="4A1E6B"/>
                </a:solidFill>
              </a:rPr>
              <a:t>THEN YOUR TOPIC</a:t>
            </a:r>
            <a:endParaRPr lang="en-US" sz="750" dirty="0"/>
          </a:p>
        </p:txBody>
      </p:sp>
      <p:sp>
        <p:nvSpPr>
          <p:cNvPr id="10" name="Shape 8"/>
          <p:cNvSpPr/>
          <p:nvPr/>
        </p:nvSpPr>
        <p:spPr>
          <a:xfrm>
            <a:off x="310896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11" name="Text 9"/>
          <p:cNvSpPr/>
          <p:nvPr/>
        </p:nvSpPr>
        <p:spPr>
          <a:xfrm>
            <a:off x="310896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15 mins</a:t>
            </a:r>
            <a:endParaRPr lang="en-US" sz="750" dirty="0"/>
          </a:p>
        </p:txBody>
      </p:sp>
      <p:sp>
        <p:nvSpPr>
          <p:cNvPr id="12" name="Text 10"/>
          <p:cNvSpPr/>
          <p:nvPr/>
        </p:nvSpPr>
        <p:spPr>
          <a:xfrm>
            <a:off x="457200" y="1170432"/>
            <a:ext cx="8229600" cy="320040"/>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Groups of 3. Each group receives the same research topic. The LR must be approached completely differently depending on the paradigm. Match each description to the correct paradigm.</a:t>
            </a:r>
            <a:endParaRPr lang="en-US" sz="1100" dirty="0"/>
          </a:p>
        </p:txBody>
      </p:sp>
      <p:sp>
        <p:nvSpPr>
          <p:cNvPr id="13" name="Shape 11"/>
          <p:cNvSpPr/>
          <p:nvPr/>
        </p:nvSpPr>
        <p:spPr>
          <a:xfrm>
            <a:off x="411480" y="1554480"/>
            <a:ext cx="8321040" cy="411480"/>
          </a:xfrm>
          <a:prstGeom prst="rect">
            <a:avLst/>
          </a:prstGeom>
          <a:solidFill>
            <a:srgbClr val="EBE4F5"/>
          </a:solidFill>
          <a:ln w="12700">
            <a:solidFill>
              <a:srgbClr val="C8BAE8"/>
            </a:solidFill>
            <a:prstDash val="solid"/>
          </a:ln>
        </p:spPr>
        <p:txBody>
          <a:bodyPr/>
          <a:lstStyle/>
          <a:p>
            <a:endParaRPr lang="en-GB"/>
          </a:p>
        </p:txBody>
      </p:sp>
      <p:sp>
        <p:nvSpPr>
          <p:cNvPr id="14" name="Text 12"/>
          <p:cNvSpPr/>
          <p:nvPr/>
        </p:nvSpPr>
        <p:spPr>
          <a:xfrm>
            <a:off x="548640" y="1554480"/>
            <a:ext cx="8046720" cy="411480"/>
          </a:xfrm>
          <a:prstGeom prst="rect">
            <a:avLst/>
          </a:prstGeom>
          <a:noFill/>
          <a:ln/>
        </p:spPr>
        <p:txBody>
          <a:bodyPr wrap="square" rtlCol="0" anchor="ctr"/>
          <a:lstStyle/>
          <a:p>
            <a:pPr marL="0" indent="0">
              <a:buNone/>
            </a:pPr>
            <a:r>
              <a:rPr lang="en-US" sz="1100" b="1" dirty="0">
                <a:solidFill>
                  <a:srgbClr val="4A1E6B"/>
                </a:solidFill>
                <a:latin typeface="Calibri" pitchFamily="34" charset="0"/>
                <a:ea typeface="Calibri" pitchFamily="34" charset="-122"/>
                <a:cs typeface="Calibri" pitchFamily="34" charset="-120"/>
              </a:rPr>
              <a:t>Shared topic:  </a:t>
            </a:r>
            <a:r>
              <a:rPr lang="en-US" sz="1100" i="1" dirty="0">
                <a:solidFill>
                  <a:srgbClr val="2C2C2C"/>
                </a:solidFill>
                <a:latin typeface="Calibri" pitchFamily="34" charset="0"/>
                <a:ea typeface="Calibri" pitchFamily="34" charset="-122"/>
                <a:cs typeface="Calibri" pitchFamily="34" charset="-120"/>
              </a:rPr>
              <a:t>The role of leadership in employee retention in UK SMEs</a:t>
            </a:r>
            <a:endParaRPr lang="en-US" sz="1100" dirty="0"/>
          </a:p>
        </p:txBody>
      </p:sp>
      <p:sp>
        <p:nvSpPr>
          <p:cNvPr id="15" name="Shape 13"/>
          <p:cNvSpPr/>
          <p:nvPr/>
        </p:nvSpPr>
        <p:spPr>
          <a:xfrm>
            <a:off x="411480" y="2029968"/>
            <a:ext cx="2670048" cy="2212848"/>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6" name="Shape 14"/>
          <p:cNvSpPr/>
          <p:nvPr/>
        </p:nvSpPr>
        <p:spPr>
          <a:xfrm>
            <a:off x="411480" y="2029968"/>
            <a:ext cx="54864" cy="2212848"/>
          </a:xfrm>
          <a:prstGeom prst="rect">
            <a:avLst/>
          </a:prstGeom>
          <a:solidFill>
            <a:srgbClr val="6D2E46"/>
          </a:solidFill>
          <a:ln w="12700">
            <a:solidFill>
              <a:srgbClr val="6D2E46"/>
            </a:solidFill>
            <a:prstDash val="solid"/>
          </a:ln>
        </p:spPr>
        <p:txBody>
          <a:bodyPr/>
          <a:lstStyle/>
          <a:p>
            <a:endParaRPr lang="en-GB"/>
          </a:p>
        </p:txBody>
      </p:sp>
      <p:sp>
        <p:nvSpPr>
          <p:cNvPr id="17" name="Shape 15"/>
          <p:cNvSpPr/>
          <p:nvPr/>
        </p:nvSpPr>
        <p:spPr>
          <a:xfrm>
            <a:off x="411480" y="2029968"/>
            <a:ext cx="2670048" cy="347472"/>
          </a:xfrm>
          <a:prstGeom prst="rect">
            <a:avLst/>
          </a:prstGeom>
          <a:solidFill>
            <a:srgbClr val="6D2E46"/>
          </a:solidFill>
          <a:ln w="12700">
            <a:solidFill>
              <a:srgbClr val="6D2E46"/>
            </a:solidFill>
            <a:prstDash val="solid"/>
          </a:ln>
        </p:spPr>
        <p:txBody>
          <a:bodyPr/>
          <a:lstStyle/>
          <a:p>
            <a:endParaRPr lang="en-GB"/>
          </a:p>
        </p:txBody>
      </p:sp>
      <p:sp>
        <p:nvSpPr>
          <p:cNvPr id="18" name="Text 16"/>
          <p:cNvSpPr/>
          <p:nvPr/>
        </p:nvSpPr>
        <p:spPr>
          <a:xfrm>
            <a:off x="521208" y="2029968"/>
            <a:ext cx="2487168"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LR Description A</a:t>
            </a:r>
            <a:endParaRPr lang="en-US" sz="950" dirty="0"/>
          </a:p>
        </p:txBody>
      </p:sp>
      <p:sp>
        <p:nvSpPr>
          <p:cNvPr id="19" name="Text 17"/>
          <p:cNvSpPr/>
          <p:nvPr/>
        </p:nvSpPr>
        <p:spPr>
          <a:xfrm>
            <a:off x="521208" y="2432304"/>
            <a:ext cx="2487168" cy="1536192"/>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The review identifies gaps in causal evidence linking leadership behaviour to retention rates. It maps existing measurement instruments, critiques their reliability, and builds the case for a hypothesis: that transformational leadership significantly reduces voluntary turnover. The review is deductive — theory comes first.</a:t>
            </a:r>
            <a:endParaRPr lang="en-US" sz="950" dirty="0"/>
          </a:p>
        </p:txBody>
      </p:sp>
      <p:sp>
        <p:nvSpPr>
          <p:cNvPr id="20" name="Shape 18"/>
          <p:cNvSpPr/>
          <p:nvPr/>
        </p:nvSpPr>
        <p:spPr>
          <a:xfrm>
            <a:off x="411480" y="4242816"/>
            <a:ext cx="2670048" cy="274320"/>
          </a:xfrm>
          <a:prstGeom prst="rect">
            <a:avLst/>
          </a:prstGeom>
          <a:solidFill>
            <a:srgbClr val="F0EDE8"/>
          </a:solidFill>
          <a:ln w="12700">
            <a:solidFill>
              <a:srgbClr val="DDD0C8"/>
            </a:solidFill>
            <a:prstDash val="solid"/>
          </a:ln>
        </p:spPr>
        <p:txBody>
          <a:bodyPr/>
          <a:lstStyle/>
          <a:p>
            <a:endParaRPr lang="en-GB"/>
          </a:p>
        </p:txBody>
      </p:sp>
      <p:sp>
        <p:nvSpPr>
          <p:cNvPr id="21" name="Text 19"/>
          <p:cNvSpPr/>
          <p:nvPr/>
        </p:nvSpPr>
        <p:spPr>
          <a:xfrm>
            <a:off x="521208" y="4242816"/>
            <a:ext cx="2487168" cy="274320"/>
          </a:xfrm>
          <a:prstGeom prst="rect">
            <a:avLst/>
          </a:prstGeom>
          <a:noFill/>
          <a:ln/>
        </p:spPr>
        <p:txBody>
          <a:bodyPr wrap="square" rtlCol="0" anchor="ctr"/>
          <a:lstStyle/>
          <a:p>
            <a:pPr marL="0" indent="0">
              <a:buNone/>
            </a:pPr>
            <a:r>
              <a:rPr lang="en-US" sz="900" b="1" dirty="0">
                <a:solidFill>
                  <a:srgbClr val="6D2E46"/>
                </a:solidFill>
                <a:latin typeface="Calibri" pitchFamily="34" charset="0"/>
                <a:ea typeface="Calibri" pitchFamily="34" charset="-122"/>
                <a:cs typeface="Calibri" pitchFamily="34" charset="-120"/>
              </a:rPr>
              <a:t>Paradigm: </a:t>
            </a:r>
            <a:r>
              <a:rPr lang="en-US" sz="900" dirty="0">
                <a:solidFill>
                  <a:srgbClr val="2C2C2C"/>
                </a:solidFill>
                <a:latin typeface="Calibri" pitchFamily="34" charset="0"/>
                <a:ea typeface="Calibri" pitchFamily="34" charset="-122"/>
                <a:cs typeface="Calibri" pitchFamily="34" charset="-120"/>
              </a:rPr>
              <a:t>Positivism</a:t>
            </a:r>
            <a:endParaRPr lang="en-US" sz="900" dirty="0"/>
          </a:p>
        </p:txBody>
      </p:sp>
      <p:sp>
        <p:nvSpPr>
          <p:cNvPr id="22" name="Shape 20"/>
          <p:cNvSpPr/>
          <p:nvPr/>
        </p:nvSpPr>
        <p:spPr>
          <a:xfrm>
            <a:off x="3227832" y="2029968"/>
            <a:ext cx="2670048" cy="2212848"/>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23" name="Shape 21"/>
          <p:cNvSpPr/>
          <p:nvPr/>
        </p:nvSpPr>
        <p:spPr>
          <a:xfrm>
            <a:off x="3227832" y="2029968"/>
            <a:ext cx="54864" cy="2212848"/>
          </a:xfrm>
          <a:prstGeom prst="rect">
            <a:avLst/>
          </a:prstGeom>
          <a:solidFill>
            <a:srgbClr val="1E3A6B"/>
          </a:solidFill>
          <a:ln w="12700">
            <a:solidFill>
              <a:srgbClr val="1E3A6B"/>
            </a:solidFill>
            <a:prstDash val="solid"/>
          </a:ln>
        </p:spPr>
        <p:txBody>
          <a:bodyPr/>
          <a:lstStyle/>
          <a:p>
            <a:endParaRPr lang="en-GB"/>
          </a:p>
        </p:txBody>
      </p:sp>
      <p:sp>
        <p:nvSpPr>
          <p:cNvPr id="24" name="Shape 22"/>
          <p:cNvSpPr/>
          <p:nvPr/>
        </p:nvSpPr>
        <p:spPr>
          <a:xfrm>
            <a:off x="3227832" y="2029968"/>
            <a:ext cx="2670048" cy="347472"/>
          </a:xfrm>
          <a:prstGeom prst="rect">
            <a:avLst/>
          </a:prstGeom>
          <a:solidFill>
            <a:srgbClr val="1E3A6B"/>
          </a:solidFill>
          <a:ln w="12700">
            <a:solidFill>
              <a:srgbClr val="1E3A6B"/>
            </a:solidFill>
            <a:prstDash val="solid"/>
          </a:ln>
        </p:spPr>
        <p:txBody>
          <a:bodyPr/>
          <a:lstStyle/>
          <a:p>
            <a:endParaRPr lang="en-GB"/>
          </a:p>
        </p:txBody>
      </p:sp>
      <p:sp>
        <p:nvSpPr>
          <p:cNvPr id="25" name="Text 23"/>
          <p:cNvSpPr/>
          <p:nvPr/>
        </p:nvSpPr>
        <p:spPr>
          <a:xfrm>
            <a:off x="3337560" y="2029968"/>
            <a:ext cx="2487168"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LR Description B</a:t>
            </a:r>
            <a:endParaRPr lang="en-US" sz="950" dirty="0"/>
          </a:p>
        </p:txBody>
      </p:sp>
      <p:sp>
        <p:nvSpPr>
          <p:cNvPr id="26" name="Text 24"/>
          <p:cNvSpPr/>
          <p:nvPr/>
        </p:nvSpPr>
        <p:spPr>
          <a:xfrm>
            <a:off x="3337560" y="2432304"/>
            <a:ext cx="2487168" cy="1536192"/>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The review identifies gaps in understanding of how employees experience and make sense of leadership. It provides sensitising concepts — psychological safety, trust, sense of belonging — to guide open interview questions. The review asks: whose experiences of leadership are missing from existing literature?</a:t>
            </a:r>
            <a:endParaRPr lang="en-US" sz="950" dirty="0"/>
          </a:p>
        </p:txBody>
      </p:sp>
      <p:sp>
        <p:nvSpPr>
          <p:cNvPr id="27" name="Shape 25"/>
          <p:cNvSpPr/>
          <p:nvPr/>
        </p:nvSpPr>
        <p:spPr>
          <a:xfrm>
            <a:off x="3227832" y="4242816"/>
            <a:ext cx="2670048" cy="274320"/>
          </a:xfrm>
          <a:prstGeom prst="rect">
            <a:avLst/>
          </a:prstGeom>
          <a:solidFill>
            <a:srgbClr val="F0EDE8"/>
          </a:solidFill>
          <a:ln w="12700">
            <a:solidFill>
              <a:srgbClr val="DDD0C8"/>
            </a:solidFill>
            <a:prstDash val="solid"/>
          </a:ln>
        </p:spPr>
        <p:txBody>
          <a:bodyPr/>
          <a:lstStyle/>
          <a:p>
            <a:endParaRPr lang="en-GB"/>
          </a:p>
        </p:txBody>
      </p:sp>
      <p:sp>
        <p:nvSpPr>
          <p:cNvPr id="28" name="Text 26"/>
          <p:cNvSpPr/>
          <p:nvPr/>
        </p:nvSpPr>
        <p:spPr>
          <a:xfrm>
            <a:off x="3337560" y="4242816"/>
            <a:ext cx="2487168" cy="274320"/>
          </a:xfrm>
          <a:prstGeom prst="rect">
            <a:avLst/>
          </a:prstGeom>
          <a:noFill/>
          <a:ln/>
        </p:spPr>
        <p:txBody>
          <a:bodyPr wrap="square" rtlCol="0" anchor="ctr"/>
          <a:lstStyle/>
          <a:p>
            <a:pPr marL="0" indent="0">
              <a:buNone/>
            </a:pPr>
            <a:r>
              <a:rPr lang="en-US" sz="900" b="1" dirty="0">
                <a:solidFill>
                  <a:srgbClr val="1E3A6B"/>
                </a:solidFill>
                <a:latin typeface="Calibri" pitchFamily="34" charset="0"/>
                <a:ea typeface="Calibri" pitchFamily="34" charset="-122"/>
                <a:cs typeface="Calibri" pitchFamily="34" charset="-120"/>
              </a:rPr>
              <a:t>Paradigm: </a:t>
            </a:r>
            <a:r>
              <a:rPr lang="en-US" sz="900" dirty="0">
                <a:solidFill>
                  <a:srgbClr val="2C2C2C"/>
                </a:solidFill>
                <a:latin typeface="Calibri" pitchFamily="34" charset="0"/>
                <a:ea typeface="Calibri" pitchFamily="34" charset="-122"/>
                <a:cs typeface="Calibri" pitchFamily="34" charset="-120"/>
              </a:rPr>
              <a:t>Interpretivism</a:t>
            </a:r>
            <a:endParaRPr lang="en-US" sz="900" dirty="0"/>
          </a:p>
        </p:txBody>
      </p:sp>
      <p:sp>
        <p:nvSpPr>
          <p:cNvPr id="29" name="Shape 27"/>
          <p:cNvSpPr/>
          <p:nvPr/>
        </p:nvSpPr>
        <p:spPr>
          <a:xfrm>
            <a:off x="6044184" y="2029968"/>
            <a:ext cx="2670048" cy="2212848"/>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30" name="Shape 28"/>
          <p:cNvSpPr/>
          <p:nvPr/>
        </p:nvSpPr>
        <p:spPr>
          <a:xfrm>
            <a:off x="6044184" y="2029968"/>
            <a:ext cx="54864" cy="2212848"/>
          </a:xfrm>
          <a:prstGeom prst="rect">
            <a:avLst/>
          </a:prstGeom>
          <a:solidFill>
            <a:srgbClr val="1B5E35"/>
          </a:solidFill>
          <a:ln w="12700">
            <a:solidFill>
              <a:srgbClr val="1B5E35"/>
            </a:solidFill>
            <a:prstDash val="solid"/>
          </a:ln>
        </p:spPr>
        <p:txBody>
          <a:bodyPr/>
          <a:lstStyle/>
          <a:p>
            <a:endParaRPr lang="en-GB"/>
          </a:p>
        </p:txBody>
      </p:sp>
      <p:sp>
        <p:nvSpPr>
          <p:cNvPr id="31" name="Shape 29"/>
          <p:cNvSpPr/>
          <p:nvPr/>
        </p:nvSpPr>
        <p:spPr>
          <a:xfrm>
            <a:off x="6044184" y="2029968"/>
            <a:ext cx="2670048" cy="347472"/>
          </a:xfrm>
          <a:prstGeom prst="rect">
            <a:avLst/>
          </a:prstGeom>
          <a:solidFill>
            <a:srgbClr val="1B5E35"/>
          </a:solidFill>
          <a:ln w="12700">
            <a:solidFill>
              <a:srgbClr val="1B5E35"/>
            </a:solidFill>
            <a:prstDash val="solid"/>
          </a:ln>
        </p:spPr>
        <p:txBody>
          <a:bodyPr/>
          <a:lstStyle/>
          <a:p>
            <a:endParaRPr lang="en-GB"/>
          </a:p>
        </p:txBody>
      </p:sp>
      <p:sp>
        <p:nvSpPr>
          <p:cNvPr id="32" name="Text 30"/>
          <p:cNvSpPr/>
          <p:nvPr/>
        </p:nvSpPr>
        <p:spPr>
          <a:xfrm>
            <a:off x="6153912" y="2029968"/>
            <a:ext cx="2487168"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LR Description C</a:t>
            </a:r>
            <a:endParaRPr lang="en-US" sz="950" dirty="0"/>
          </a:p>
        </p:txBody>
      </p:sp>
      <p:sp>
        <p:nvSpPr>
          <p:cNvPr id="33" name="Text 31"/>
          <p:cNvSpPr/>
          <p:nvPr/>
        </p:nvSpPr>
        <p:spPr>
          <a:xfrm>
            <a:off x="6153912" y="2432304"/>
            <a:ext cx="2487168" cy="1536192"/>
          </a:xfrm>
          <a:prstGeom prst="rect">
            <a:avLst/>
          </a:prstGeom>
          <a:noFill/>
          <a:ln/>
        </p:spPr>
        <p:txBody>
          <a:bodyPr wrap="square" rtlCol="0" anchor="t"/>
          <a:lstStyle/>
          <a:p>
            <a:pPr marL="0" indent="0">
              <a:buNone/>
            </a:pPr>
            <a:r>
              <a:rPr lang="en-US" sz="950" dirty="0">
                <a:solidFill>
                  <a:srgbClr val="2C2C2C"/>
                </a:solidFill>
                <a:latin typeface="Calibri" pitchFamily="34" charset="0"/>
                <a:ea typeface="Calibri" pitchFamily="34" charset="-122"/>
                <a:cs typeface="Calibri" pitchFamily="34" charset="-120"/>
              </a:rPr>
              <a:t>The review identifies gaps in practical solutions to retention problems across different SME contexts. It reviews what has worked in comparable organisations, critiques approaches that failed to transfer, and justifies a mixed-methods design based on what will generate the most actionable findings.</a:t>
            </a:r>
            <a:endParaRPr lang="en-US" sz="950" dirty="0"/>
          </a:p>
        </p:txBody>
      </p:sp>
      <p:sp>
        <p:nvSpPr>
          <p:cNvPr id="34" name="Shape 32"/>
          <p:cNvSpPr/>
          <p:nvPr/>
        </p:nvSpPr>
        <p:spPr>
          <a:xfrm>
            <a:off x="6044184" y="4242816"/>
            <a:ext cx="2670048" cy="274320"/>
          </a:xfrm>
          <a:prstGeom prst="rect">
            <a:avLst/>
          </a:prstGeom>
          <a:solidFill>
            <a:srgbClr val="F0EDE8"/>
          </a:solidFill>
          <a:ln w="12700">
            <a:solidFill>
              <a:srgbClr val="DDD0C8"/>
            </a:solidFill>
            <a:prstDash val="solid"/>
          </a:ln>
        </p:spPr>
        <p:txBody>
          <a:bodyPr/>
          <a:lstStyle/>
          <a:p>
            <a:endParaRPr lang="en-GB"/>
          </a:p>
        </p:txBody>
      </p:sp>
      <p:sp>
        <p:nvSpPr>
          <p:cNvPr id="35" name="Text 33"/>
          <p:cNvSpPr/>
          <p:nvPr/>
        </p:nvSpPr>
        <p:spPr>
          <a:xfrm>
            <a:off x="6153912" y="4242816"/>
            <a:ext cx="2487168" cy="274320"/>
          </a:xfrm>
          <a:prstGeom prst="rect">
            <a:avLst/>
          </a:prstGeom>
          <a:noFill/>
          <a:ln/>
        </p:spPr>
        <p:txBody>
          <a:bodyPr wrap="square" rtlCol="0" anchor="ctr"/>
          <a:lstStyle/>
          <a:p>
            <a:pPr marL="0" indent="0">
              <a:buNone/>
            </a:pPr>
            <a:r>
              <a:rPr lang="en-US" sz="900" b="1" dirty="0">
                <a:solidFill>
                  <a:srgbClr val="1B5E35"/>
                </a:solidFill>
                <a:latin typeface="Calibri" pitchFamily="34" charset="0"/>
                <a:ea typeface="Calibri" pitchFamily="34" charset="-122"/>
                <a:cs typeface="Calibri" pitchFamily="34" charset="-120"/>
              </a:rPr>
              <a:t>Paradigm: </a:t>
            </a:r>
            <a:r>
              <a:rPr lang="en-US" sz="900" dirty="0">
                <a:solidFill>
                  <a:srgbClr val="2C2C2C"/>
                </a:solidFill>
                <a:latin typeface="Calibri" pitchFamily="34" charset="0"/>
                <a:ea typeface="Calibri" pitchFamily="34" charset="-122"/>
                <a:cs typeface="Calibri" pitchFamily="34" charset="-120"/>
              </a:rPr>
              <a:t>Pragmatism</a:t>
            </a:r>
            <a:endParaRPr lang="en-US" sz="900" dirty="0"/>
          </a:p>
        </p:txBody>
      </p:sp>
      <p:sp>
        <p:nvSpPr>
          <p:cNvPr id="36" name="Text 34"/>
          <p:cNvSpPr/>
          <p:nvPr/>
        </p:nvSpPr>
        <p:spPr>
          <a:xfrm>
            <a:off x="411480" y="4553712"/>
            <a:ext cx="8321040" cy="228600"/>
          </a:xfrm>
          <a:prstGeom prst="rect">
            <a:avLst/>
          </a:prstGeom>
          <a:noFill/>
          <a:ln/>
        </p:spPr>
        <p:txBody>
          <a:bodyPr wrap="square" rtlCol="0" anchor="ctr"/>
          <a:lstStyle/>
          <a:p>
            <a:pPr marL="0" indent="0">
              <a:buNone/>
            </a:pPr>
            <a:r>
              <a:rPr lang="en-US" sz="950" b="1" dirty="0">
                <a:solidFill>
                  <a:srgbClr val="6D2E46"/>
                </a:solidFill>
                <a:latin typeface="Calibri" pitchFamily="34" charset="0"/>
                <a:ea typeface="Calibri" pitchFamily="34" charset="-122"/>
                <a:cs typeface="Calibri" pitchFamily="34" charset="-120"/>
              </a:rPr>
              <a:t>TASK  </a:t>
            </a:r>
            <a:r>
              <a:rPr lang="en-US" sz="950" dirty="0">
                <a:solidFill>
                  <a:srgbClr val="2C2C2C"/>
                </a:solidFill>
                <a:latin typeface="Calibri" pitchFamily="34" charset="0"/>
                <a:ea typeface="Calibri" pitchFamily="34" charset="-122"/>
                <a:cs typeface="Calibri" pitchFamily="34" charset="-120"/>
              </a:rPr>
              <a:t>(a) Match each description to its paradigm before revealing the answers. Discuss: what is the single biggest difference between B and C?  </a:t>
            </a:r>
            <a:r>
              <a:rPr lang="en-US" sz="950" b="1" dirty="0">
                <a:solidFill>
                  <a:srgbClr val="1E3A6B"/>
                </a:solidFill>
                <a:latin typeface="Calibri" pitchFamily="34" charset="0"/>
                <a:ea typeface="Calibri" pitchFamily="34" charset="-122"/>
                <a:cs typeface="Calibri" pitchFamily="34" charset="-120"/>
              </a:rPr>
              <a:t>(b) </a:t>
            </a:r>
            <a:r>
              <a:rPr lang="en-US" sz="950" dirty="0">
                <a:solidFill>
                  <a:srgbClr val="2C2C2C"/>
                </a:solidFill>
                <a:latin typeface="Calibri" pitchFamily="34" charset="0"/>
                <a:ea typeface="Calibri" pitchFamily="34" charset="-122"/>
                <a:cs typeface="Calibri" pitchFamily="34" charset="-120"/>
              </a:rPr>
              <a:t>Your pilot uses an interpretivist approach. Write one sentence explaining what that means for how YOU will construct your LR — not what interpretivism is, but what it means for your review.</a:t>
            </a:r>
            <a:endParaRPr lang="en-US" sz="950" dirty="0"/>
          </a:p>
        </p:txBody>
      </p:sp>
      <p:sp>
        <p:nvSpPr>
          <p:cNvPr id="37" name="Shape 35"/>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38" name="Text 36"/>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5</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Framework Unpacking</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Learning to distinguish theory, theoretical framework and conceptual framework from a real example  ·  20 minutes</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5  ·  Framework Unpacking</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D5EDE0"/>
          </a:solidFill>
          <a:ln w="12700">
            <a:solidFill>
              <a:srgbClr val="D5EDE0"/>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1B5E35"/>
                </a:solidFill>
              </a:rPr>
              <a:t>PAIRED ACTIVITY</a:t>
            </a:r>
            <a:endParaRPr lang="en-US" sz="750" dirty="0"/>
          </a:p>
        </p:txBody>
      </p:sp>
      <p:sp>
        <p:nvSpPr>
          <p:cNvPr id="8" name="Shape 6"/>
          <p:cNvSpPr/>
          <p:nvPr/>
        </p:nvSpPr>
        <p:spPr>
          <a:xfrm>
            <a:off x="1783080" y="822960"/>
            <a:ext cx="1234440" cy="256032"/>
          </a:xfrm>
          <a:prstGeom prst="roundRect">
            <a:avLst>
              <a:gd name="adj" fmla="val 14286"/>
            </a:avLst>
          </a:prstGeom>
          <a:solidFill>
            <a:srgbClr val="E8DDF5"/>
          </a:solidFill>
          <a:ln w="12700">
            <a:solidFill>
              <a:srgbClr val="E8DDF5"/>
            </a:solidFill>
            <a:prstDash val="solid"/>
          </a:ln>
        </p:spPr>
        <p:txBody>
          <a:bodyPr/>
          <a:lstStyle/>
          <a:p>
            <a:endParaRPr lang="en-GB"/>
          </a:p>
        </p:txBody>
      </p:sp>
      <p:sp>
        <p:nvSpPr>
          <p:cNvPr id="9" name="Text 7"/>
          <p:cNvSpPr/>
          <p:nvPr/>
        </p:nvSpPr>
        <p:spPr>
          <a:xfrm>
            <a:off x="1783080" y="822960"/>
            <a:ext cx="1234440" cy="256032"/>
          </a:xfrm>
          <a:prstGeom prst="rect">
            <a:avLst/>
          </a:prstGeom>
          <a:noFill/>
          <a:ln/>
        </p:spPr>
        <p:txBody>
          <a:bodyPr wrap="square" lIns="0" tIns="0" rIns="0" bIns="0" rtlCol="0" anchor="ctr"/>
          <a:lstStyle/>
          <a:p>
            <a:pPr marL="0" indent="0" algn="ctr">
              <a:buNone/>
            </a:pPr>
            <a:r>
              <a:rPr lang="en-US" sz="750" b="1" dirty="0">
                <a:solidFill>
                  <a:srgbClr val="4A1E6B"/>
                </a:solidFill>
              </a:rPr>
              <a:t>THEN YOUR TOPIC</a:t>
            </a:r>
            <a:endParaRPr lang="en-US" sz="750" dirty="0"/>
          </a:p>
        </p:txBody>
      </p:sp>
      <p:sp>
        <p:nvSpPr>
          <p:cNvPr id="10" name="Shape 8"/>
          <p:cNvSpPr/>
          <p:nvPr/>
        </p:nvSpPr>
        <p:spPr>
          <a:xfrm>
            <a:off x="310896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11" name="Text 9"/>
          <p:cNvSpPr/>
          <p:nvPr/>
        </p:nvSpPr>
        <p:spPr>
          <a:xfrm>
            <a:off x="310896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20 mins</a:t>
            </a:r>
            <a:endParaRPr lang="en-US" sz="750" dirty="0"/>
          </a:p>
        </p:txBody>
      </p:sp>
      <p:sp>
        <p:nvSpPr>
          <p:cNvPr id="12" name="Text 10"/>
          <p:cNvSpPr/>
          <p:nvPr/>
        </p:nvSpPr>
        <p:spPr>
          <a:xfrm>
            <a:off x="457200" y="1170432"/>
            <a:ext cx="8229600" cy="320040"/>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Read the worked example below. It shows how the three components appear in a 2,500-word pilot study LR — not as separate sections, but woven together.</a:t>
            </a:r>
            <a:endParaRPr lang="en-US" sz="1100" dirty="0"/>
          </a:p>
        </p:txBody>
      </p:sp>
      <p:sp>
        <p:nvSpPr>
          <p:cNvPr id="13" name="Shape 11"/>
          <p:cNvSpPr/>
          <p:nvPr/>
        </p:nvSpPr>
        <p:spPr>
          <a:xfrm>
            <a:off x="411480" y="1536192"/>
            <a:ext cx="8321040" cy="329184"/>
          </a:xfrm>
          <a:prstGeom prst="rect">
            <a:avLst/>
          </a:prstGeom>
          <a:solidFill>
            <a:srgbClr val="6D2E46"/>
          </a:solidFill>
          <a:ln w="12700">
            <a:solidFill>
              <a:srgbClr val="6D2E46"/>
            </a:solidFill>
            <a:prstDash val="solid"/>
          </a:ln>
        </p:spPr>
        <p:txBody>
          <a:bodyPr/>
          <a:lstStyle/>
          <a:p>
            <a:endParaRPr lang="en-GB"/>
          </a:p>
        </p:txBody>
      </p:sp>
      <p:sp>
        <p:nvSpPr>
          <p:cNvPr id="14" name="Text 12"/>
          <p:cNvSpPr/>
          <p:nvPr/>
        </p:nvSpPr>
        <p:spPr>
          <a:xfrm>
            <a:off x="502920" y="1536192"/>
            <a:ext cx="8138160" cy="329184"/>
          </a:xfrm>
          <a:prstGeom prst="rect">
            <a:avLst/>
          </a:prstGeom>
          <a:noFill/>
          <a:ln/>
        </p:spPr>
        <p:txBody>
          <a:bodyPr wrap="square" lIns="0" tIns="0" rIns="0" bIns="0" rtlCol="0" anchor="ctr"/>
          <a:lstStyle/>
          <a:p>
            <a:pPr marL="0" indent="0">
              <a:buNone/>
            </a:pPr>
            <a:r>
              <a:rPr lang="en-US" sz="900" dirty="0">
                <a:solidFill>
                  <a:srgbClr val="FFFFFF"/>
                </a:solidFill>
                <a:latin typeface="Georgia" pitchFamily="34" charset="0"/>
                <a:ea typeface="Georgia" pitchFamily="34" charset="-122"/>
                <a:cs typeface="Georgia" pitchFamily="34" charset="-120"/>
              </a:rPr>
              <a:t>WORKED EXAMPLE EXTRACT — Pilot study: How do entrepreneurs in Nigerian fintech start-ups construct and negotiate risk?</a:t>
            </a:r>
            <a:endParaRPr lang="en-US" sz="900" dirty="0"/>
          </a:p>
        </p:txBody>
      </p:sp>
      <p:sp>
        <p:nvSpPr>
          <p:cNvPr id="15" name="Shape 13"/>
          <p:cNvSpPr/>
          <p:nvPr/>
        </p:nvSpPr>
        <p:spPr>
          <a:xfrm>
            <a:off x="411480" y="1865376"/>
            <a:ext cx="8321040" cy="1810512"/>
          </a:xfrm>
          <a:prstGeom prst="rect">
            <a:avLst/>
          </a:prstGeom>
          <a:solidFill>
            <a:srgbClr val="FFFFFF"/>
          </a:solidFill>
          <a:ln w="12700">
            <a:solidFill>
              <a:srgbClr val="E0D8D0"/>
            </a:solidFill>
            <a:prstDash val="solid"/>
          </a:ln>
        </p:spPr>
        <p:txBody>
          <a:bodyPr/>
          <a:lstStyle/>
          <a:p>
            <a:endParaRPr lang="en-GB"/>
          </a:p>
        </p:txBody>
      </p:sp>
      <p:sp>
        <p:nvSpPr>
          <p:cNvPr id="16" name="Text 14"/>
          <p:cNvSpPr/>
          <p:nvPr/>
        </p:nvSpPr>
        <p:spPr>
          <a:xfrm>
            <a:off x="548640" y="1920240"/>
            <a:ext cx="8046720" cy="1691640"/>
          </a:xfrm>
          <a:prstGeom prst="rect">
            <a:avLst/>
          </a:prstGeom>
          <a:noFill/>
          <a:ln/>
        </p:spPr>
        <p:txBody>
          <a:bodyPr wrap="square" rtlCol="0" anchor="t"/>
          <a:lstStyle/>
          <a:p>
            <a:pPr marL="0" indent="0">
              <a:spcAft>
                <a:spcPts val="400"/>
              </a:spcAft>
              <a:buNone/>
            </a:pPr>
            <a:r>
              <a:rPr lang="en-US" sz="900" b="1" dirty="0">
                <a:solidFill>
                  <a:srgbClr val="6D2E46"/>
                </a:solidFill>
                <a:latin typeface="Calibri" pitchFamily="34" charset="0"/>
                <a:ea typeface="Calibri" pitchFamily="34" charset="-122"/>
                <a:cs typeface="Calibri" pitchFamily="34" charset="-120"/>
              </a:rPr>
              <a:t>[Theory] </a:t>
            </a:r>
            <a:r>
              <a:rPr lang="en-US" sz="900" dirty="0">
                <a:solidFill>
                  <a:srgbClr val="2C2C2C"/>
                </a:solidFill>
                <a:latin typeface="Calibri" pitchFamily="34" charset="0"/>
                <a:ea typeface="Calibri" pitchFamily="34" charset="-122"/>
                <a:cs typeface="Calibri" pitchFamily="34" charset="-120"/>
              </a:rPr>
              <a:t>Risk as a social construct has been theorised through the lens of cultural theory (Douglas and Wildavsky, 1982), which argues that perceptions of risk are not objective assessments but culturally mediated judgements shaped by group membership and institutional context. In entrepreneurship research, Knight's (1921) foundational distinction between measurable risk and unmeasurable uncertainty has informed decades of scholarship, though predominantly through quantitative frameworks that treat entrepreneur behaviour as observable and measurable.
</a:t>
            </a:r>
            <a:r>
              <a:rPr lang="en-US" sz="900" b="1" dirty="0">
                <a:solidFill>
                  <a:srgbClr val="1E3A6B"/>
                </a:solidFill>
                <a:latin typeface="Calibri" pitchFamily="34" charset="0"/>
                <a:ea typeface="Calibri" pitchFamily="34" charset="-122"/>
                <a:cs typeface="Calibri" pitchFamily="34" charset="-120"/>
              </a:rPr>
              <a:t>[Theoretical Framework] </a:t>
            </a:r>
            <a:r>
              <a:rPr lang="en-US" sz="900" dirty="0">
                <a:solidFill>
                  <a:srgbClr val="2C2C2C"/>
                </a:solidFill>
                <a:latin typeface="Calibri" pitchFamily="34" charset="0"/>
                <a:ea typeface="Calibri" pitchFamily="34" charset="-122"/>
                <a:cs typeface="Calibri" pitchFamily="34" charset="-120"/>
              </a:rPr>
              <a:t>For this study, Weick's (1995) theory of sensemaking provides the theoretical scaffold. Sensemaking explains how individuals construct meaning from ambiguous situations through retrospective interpretation — a process particularly salient for entrepreneurs navigating the uncertainty of emerging fintech markets. This framework is selected because it directs attention to how risk is interpreted and negotiated in context, rather than how it is objectively measured.
</a:t>
            </a:r>
            <a:r>
              <a:rPr lang="en-US" sz="900" b="1" dirty="0">
                <a:solidFill>
                  <a:srgbClr val="1B5E35"/>
                </a:solidFill>
                <a:latin typeface="Calibri" pitchFamily="34" charset="0"/>
                <a:ea typeface="Calibri" pitchFamily="34" charset="-122"/>
                <a:cs typeface="Calibri" pitchFamily="34" charset="-120"/>
              </a:rPr>
              <a:t>[Conceptual Framework thread] </a:t>
            </a:r>
            <a:r>
              <a:rPr lang="en-US" sz="900" dirty="0">
                <a:solidFill>
                  <a:srgbClr val="2C2C2C"/>
                </a:solidFill>
                <a:latin typeface="Calibri" pitchFamily="34" charset="0"/>
                <a:ea typeface="Calibri" pitchFamily="34" charset="-122"/>
                <a:cs typeface="Calibri" pitchFamily="34" charset="-120"/>
              </a:rPr>
              <a:t>Existing research has mapped risk behaviours in entrepreneurship extensively, yet the meanings that entrepreneurs in sub-Saharan African fintech contexts construct around risk — and how those meanings are shaped by informal institutional pressures — remain theoretically underdeveloped. Sensemaking theory, applied through an interpretivist pilot, enables access to precisely those subjective processes that quantitative approaches have left unexplored.</a:t>
            </a:r>
            <a:endParaRPr lang="en-US" sz="900" dirty="0"/>
          </a:p>
        </p:txBody>
      </p:sp>
      <p:sp>
        <p:nvSpPr>
          <p:cNvPr id="17" name="Shape 15"/>
          <p:cNvSpPr/>
          <p:nvPr/>
        </p:nvSpPr>
        <p:spPr>
          <a:xfrm>
            <a:off x="411480" y="3730752"/>
            <a:ext cx="8321040" cy="685800"/>
          </a:xfrm>
          <a:prstGeom prst="rect">
            <a:avLst/>
          </a:prstGeom>
          <a:solidFill>
            <a:srgbClr val="F0EDE8"/>
          </a:solidFill>
          <a:ln w="12700">
            <a:solidFill>
              <a:srgbClr val="DDD0C8"/>
            </a:solidFill>
            <a:prstDash val="solid"/>
          </a:ln>
        </p:spPr>
        <p:txBody>
          <a:bodyPr/>
          <a:lstStyle/>
          <a:p>
            <a:endParaRPr lang="en-GB"/>
          </a:p>
        </p:txBody>
      </p:sp>
      <p:sp>
        <p:nvSpPr>
          <p:cNvPr id="18" name="Text 16"/>
          <p:cNvSpPr/>
          <p:nvPr/>
        </p:nvSpPr>
        <p:spPr>
          <a:xfrm>
            <a:off x="548640" y="3749040"/>
            <a:ext cx="8046720" cy="640080"/>
          </a:xfrm>
          <a:prstGeom prst="rect">
            <a:avLst/>
          </a:prstGeom>
          <a:noFill/>
          <a:ln/>
        </p:spPr>
        <p:txBody>
          <a:bodyPr wrap="square" rtlCol="0" anchor="ctr"/>
          <a:lstStyle/>
          <a:p>
            <a:pPr marL="0" indent="0">
              <a:buNone/>
            </a:pPr>
            <a:r>
              <a:rPr lang="en-US" sz="950" b="1" dirty="0">
                <a:solidFill>
                  <a:srgbClr val="6D2E46"/>
                </a:solidFill>
                <a:latin typeface="Calibri" pitchFamily="34" charset="0"/>
                <a:ea typeface="Calibri" pitchFamily="34" charset="-122"/>
                <a:cs typeface="Calibri" pitchFamily="34" charset="-120"/>
              </a:rPr>
              <a:t>TASK  </a:t>
            </a:r>
            <a:r>
              <a:rPr lang="en-US" sz="950" dirty="0">
                <a:solidFill>
                  <a:srgbClr val="2C2C2C"/>
                </a:solidFill>
                <a:latin typeface="Calibri" pitchFamily="34" charset="0"/>
                <a:ea typeface="Calibri" pitchFamily="34" charset="-122"/>
                <a:cs typeface="Calibri" pitchFamily="34" charset="-120"/>
              </a:rPr>
              <a:t>(a) With your partner, locate and label where the theory, theoretical framework and conceptual framework thread appear in the extract above. What makes each one different from the other two?  </a:t>
            </a:r>
            <a:r>
              <a:rPr lang="en-US" sz="950" b="1" dirty="0">
                <a:solidFill>
                  <a:srgbClr val="1E3A6B"/>
                </a:solidFill>
                <a:latin typeface="Calibri" pitchFamily="34" charset="0"/>
                <a:ea typeface="Calibri" pitchFamily="34" charset="-122"/>
                <a:cs typeface="Calibri" pitchFamily="34" charset="-120"/>
              </a:rPr>
              <a:t>(b) </a:t>
            </a:r>
            <a:r>
              <a:rPr lang="en-US" sz="950" dirty="0">
                <a:solidFill>
                  <a:srgbClr val="2C2C2C"/>
                </a:solidFill>
                <a:latin typeface="Calibri" pitchFamily="34" charset="0"/>
                <a:ea typeface="Calibri" pitchFamily="34" charset="-122"/>
                <a:cs typeface="Calibri" pitchFamily="34" charset="-120"/>
              </a:rPr>
              <a:t>For your own topic: name one theory you already know is relevant. In one sentence, say WHY that theory — not just what it is.</a:t>
            </a:r>
            <a:endParaRPr lang="en-US" sz="950" dirty="0"/>
          </a:p>
        </p:txBody>
      </p:sp>
      <p:sp>
        <p:nvSpPr>
          <p:cNvPr id="19" name="Text 17"/>
          <p:cNvSpPr/>
          <p:nvPr/>
        </p:nvSpPr>
        <p:spPr>
          <a:xfrm>
            <a:off x="411480" y="4453128"/>
            <a:ext cx="8321040" cy="292608"/>
          </a:xfrm>
          <a:prstGeom prst="rect">
            <a:avLst/>
          </a:prstGeom>
          <a:noFill/>
          <a:ln/>
        </p:spPr>
        <p:txBody>
          <a:bodyPr wrap="square" rtlCol="0" anchor="ctr"/>
          <a:lstStyle/>
          <a:p>
            <a:pPr marL="0" indent="0">
              <a:buNone/>
            </a:pPr>
            <a:r>
              <a:rPr lang="en-US" sz="850" i="1" dirty="0">
                <a:solidFill>
                  <a:srgbClr val="888888"/>
                </a:solidFill>
                <a:latin typeface="Calibri" pitchFamily="34" charset="0"/>
                <a:ea typeface="Calibri" pitchFamily="34" charset="-122"/>
                <a:cs typeface="Calibri" pitchFamily="34" charset="-120"/>
              </a:rPr>
              <a:t>Note: In a 2,500-word pilot LR these three components are compressed — not in separate sections. Rocco and Plakhotnik (2009) call this thread the conceptual framework: it connects problem → gap → theory → methodology throughout.</a:t>
            </a:r>
            <a:endParaRPr lang="en-US" sz="850" dirty="0"/>
          </a:p>
        </p:txBody>
      </p:sp>
      <p:sp>
        <p:nvSpPr>
          <p:cNvPr id="20" name="Shape 18"/>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21" name="Text 19"/>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822960" y="640080"/>
            <a:ext cx="1371600" cy="1371600"/>
          </a:xfrm>
          <a:prstGeom prst="rect">
            <a:avLst/>
          </a:prstGeom>
          <a:noFill/>
          <a:ln/>
        </p:spPr>
        <p:txBody>
          <a:bodyPr wrap="square" rtlCol="0" anchor="ctr"/>
          <a:lstStyle/>
          <a:p>
            <a:pPr marL="0" indent="0">
              <a:buNone/>
            </a:pPr>
            <a:r>
              <a:rPr lang="en-US" sz="8000" b="1" dirty="0">
                <a:solidFill>
                  <a:srgbClr val="FFFFFF"/>
                </a:solidFill>
                <a:latin typeface="Georgia" pitchFamily="34" charset="0"/>
                <a:ea typeface="Georgia" pitchFamily="34" charset="-122"/>
                <a:cs typeface="Georgia" pitchFamily="34" charset="-120"/>
              </a:rPr>
              <a:t>6</a:t>
            </a:r>
            <a:endParaRPr lang="en-US" sz="8000" dirty="0"/>
          </a:p>
        </p:txBody>
      </p:sp>
      <p:sp>
        <p:nvSpPr>
          <p:cNvPr id="4" name="Text 2"/>
          <p:cNvSpPr/>
          <p:nvPr/>
        </p:nvSpPr>
        <p:spPr>
          <a:xfrm>
            <a:off x="822960" y="2011680"/>
            <a:ext cx="7955280" cy="1005840"/>
          </a:xfrm>
          <a:prstGeom prst="rect">
            <a:avLst/>
          </a:prstGeom>
          <a:noFill/>
          <a:ln/>
        </p:spPr>
        <p:txBody>
          <a:bodyPr wrap="square"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Your Topic — First Moves</a:t>
            </a:r>
            <a:endParaRPr lang="en-US" sz="3400" dirty="0"/>
          </a:p>
        </p:txBody>
      </p:sp>
      <p:sp>
        <p:nvSpPr>
          <p:cNvPr id="5" name="Text 3"/>
          <p:cNvSpPr/>
          <p:nvPr/>
        </p:nvSpPr>
        <p:spPr>
          <a:xfrm>
            <a:off x="822960" y="3063240"/>
            <a:ext cx="7955280" cy="731520"/>
          </a:xfrm>
          <a:prstGeom prst="rect">
            <a:avLst/>
          </a:prstGeom>
          <a:noFill/>
          <a:ln/>
        </p:spPr>
        <p:txBody>
          <a:bodyPr wrap="square" rtlCol="0" anchor="ctr"/>
          <a:lstStyle/>
          <a:p>
            <a:pPr marL="0" indent="0">
              <a:buNone/>
            </a:pPr>
            <a:r>
              <a:rPr lang="en-US" sz="1500" i="1" dirty="0">
                <a:solidFill>
                  <a:srgbClr val="E8C8D0"/>
                </a:solidFill>
                <a:latin typeface="Calibri" pitchFamily="34" charset="0"/>
                <a:ea typeface="Calibri" pitchFamily="34" charset="-122"/>
                <a:cs typeface="Calibri" pitchFamily="34" charset="-120"/>
              </a:rPr>
              <a:t>Applying all five skills to your own research in one structured exercise  ·  20 minutes</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3EF"/>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0"/>
          </a:xfrm>
          <a:prstGeom prst="rect">
            <a:avLst/>
          </a:prstGeom>
          <a:solidFill>
            <a:srgbClr val="6D2E46"/>
          </a:solidFill>
          <a:ln w="12700">
            <a:solidFill>
              <a:srgbClr val="6D2E46"/>
            </a:solidFill>
            <a:prstDash val="solid"/>
          </a:ln>
        </p:spPr>
        <p:txBody>
          <a:bodyPr/>
          <a:lstStyle/>
          <a:p>
            <a:endParaRPr lang="en-GB"/>
          </a:p>
        </p:txBody>
      </p:sp>
      <p:sp>
        <p:nvSpPr>
          <p:cNvPr id="3" name="Text 1"/>
          <p:cNvSpPr/>
          <p:nvPr/>
        </p:nvSpPr>
        <p:spPr>
          <a:xfrm>
            <a:off x="457200" y="0"/>
            <a:ext cx="8229600" cy="731520"/>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Activity 6  ·  Your Topic — First Moves</a:t>
            </a:r>
            <a:endParaRPr lang="en-US" sz="2100" dirty="0"/>
          </a:p>
        </p:txBody>
      </p:sp>
      <p:sp>
        <p:nvSpPr>
          <p:cNvPr id="4" name="Shape 2"/>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5" name="Text 3"/>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
        <p:nvSpPr>
          <p:cNvPr id="6" name="Shape 4"/>
          <p:cNvSpPr/>
          <p:nvPr/>
        </p:nvSpPr>
        <p:spPr>
          <a:xfrm>
            <a:off x="457200" y="822960"/>
            <a:ext cx="1234440" cy="256032"/>
          </a:xfrm>
          <a:prstGeom prst="roundRect">
            <a:avLst>
              <a:gd name="adj" fmla="val 14286"/>
            </a:avLst>
          </a:prstGeom>
          <a:solidFill>
            <a:srgbClr val="F5DDE0"/>
          </a:solidFill>
          <a:ln w="12700">
            <a:solidFill>
              <a:srgbClr val="F5DDE0"/>
            </a:solidFill>
            <a:prstDash val="solid"/>
          </a:ln>
        </p:spPr>
        <p:txBody>
          <a:bodyPr/>
          <a:lstStyle/>
          <a:p>
            <a:endParaRPr lang="en-GB"/>
          </a:p>
        </p:txBody>
      </p:sp>
      <p:sp>
        <p:nvSpPr>
          <p:cNvPr id="7" name="Text 5"/>
          <p:cNvSpPr/>
          <p:nvPr/>
        </p:nvSpPr>
        <p:spPr>
          <a:xfrm>
            <a:off x="457200" y="822960"/>
            <a:ext cx="1234440" cy="256032"/>
          </a:xfrm>
          <a:prstGeom prst="rect">
            <a:avLst/>
          </a:prstGeom>
          <a:noFill/>
          <a:ln/>
        </p:spPr>
        <p:txBody>
          <a:bodyPr wrap="square" lIns="0" tIns="0" rIns="0" bIns="0" rtlCol="0" anchor="ctr"/>
          <a:lstStyle/>
          <a:p>
            <a:pPr marL="0" indent="0" algn="ctr">
              <a:buNone/>
            </a:pPr>
            <a:r>
              <a:rPr lang="en-US" sz="750" b="1" dirty="0">
                <a:solidFill>
                  <a:srgbClr val="6D2E46"/>
                </a:solidFill>
              </a:rPr>
              <a:t>INDIVIDUAL</a:t>
            </a:r>
            <a:endParaRPr lang="en-US" sz="750" dirty="0"/>
          </a:p>
        </p:txBody>
      </p:sp>
      <p:sp>
        <p:nvSpPr>
          <p:cNvPr id="8" name="Shape 6"/>
          <p:cNvSpPr/>
          <p:nvPr/>
        </p:nvSpPr>
        <p:spPr>
          <a:xfrm>
            <a:off x="1783080" y="822960"/>
            <a:ext cx="960120" cy="256032"/>
          </a:xfrm>
          <a:prstGeom prst="roundRect">
            <a:avLst>
              <a:gd name="adj" fmla="val 14286"/>
            </a:avLst>
          </a:prstGeom>
          <a:solidFill>
            <a:srgbClr val="F0EDE8"/>
          </a:solidFill>
          <a:ln w="12700">
            <a:solidFill>
              <a:srgbClr val="A26769"/>
            </a:solidFill>
            <a:prstDash val="solid"/>
          </a:ln>
        </p:spPr>
        <p:txBody>
          <a:bodyPr/>
          <a:lstStyle/>
          <a:p>
            <a:endParaRPr lang="en-GB"/>
          </a:p>
        </p:txBody>
      </p:sp>
      <p:sp>
        <p:nvSpPr>
          <p:cNvPr id="9" name="Text 7"/>
          <p:cNvSpPr/>
          <p:nvPr/>
        </p:nvSpPr>
        <p:spPr>
          <a:xfrm>
            <a:off x="1783080" y="822960"/>
            <a:ext cx="960120" cy="256032"/>
          </a:xfrm>
          <a:prstGeom prst="rect">
            <a:avLst/>
          </a:prstGeom>
          <a:noFill/>
          <a:ln/>
        </p:spPr>
        <p:txBody>
          <a:bodyPr wrap="square" lIns="0" tIns="0" rIns="0" bIns="0" rtlCol="0" anchor="ctr"/>
          <a:lstStyle/>
          <a:p>
            <a:pPr marL="0" indent="0" algn="ctr">
              <a:buNone/>
            </a:pPr>
            <a:r>
              <a:rPr lang="en-US" sz="750" b="1" dirty="0">
                <a:solidFill>
                  <a:srgbClr val="A26769"/>
                </a:solidFill>
              </a:rPr>
              <a:t>20 mins</a:t>
            </a:r>
            <a:endParaRPr lang="en-US" sz="750" dirty="0"/>
          </a:p>
        </p:txBody>
      </p:sp>
      <p:sp>
        <p:nvSpPr>
          <p:cNvPr id="10" name="Text 8"/>
          <p:cNvSpPr/>
          <p:nvPr/>
        </p:nvSpPr>
        <p:spPr>
          <a:xfrm>
            <a:off x="457200" y="1170432"/>
            <a:ext cx="8229600" cy="320040"/>
          </a:xfrm>
          <a:prstGeom prst="rect">
            <a:avLst/>
          </a:prstGeom>
          <a:noFill/>
          <a:ln/>
        </p:spPr>
        <p:txBody>
          <a:bodyPr wrap="square"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This is not a draft. It is five thinking moves that must be complete before you begin writing. Work silently and honestly. Nothing here is marked — it is preparation.</a:t>
            </a:r>
            <a:endParaRPr lang="en-US" sz="1100" dirty="0"/>
          </a:p>
        </p:txBody>
      </p:sp>
      <p:sp>
        <p:nvSpPr>
          <p:cNvPr id="11" name="Shape 9"/>
          <p:cNvSpPr/>
          <p:nvPr/>
        </p:nvSpPr>
        <p:spPr>
          <a:xfrm>
            <a:off x="411480" y="1572768"/>
            <a:ext cx="2724912" cy="137160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2" name="Shape 10"/>
          <p:cNvSpPr/>
          <p:nvPr/>
        </p:nvSpPr>
        <p:spPr>
          <a:xfrm>
            <a:off x="411480" y="1572768"/>
            <a:ext cx="2724912" cy="347472"/>
          </a:xfrm>
          <a:prstGeom prst="rect">
            <a:avLst/>
          </a:prstGeom>
          <a:solidFill>
            <a:srgbClr val="6D2E46"/>
          </a:solidFill>
          <a:ln w="12700">
            <a:solidFill>
              <a:srgbClr val="6D2E46"/>
            </a:solidFill>
            <a:prstDash val="solid"/>
          </a:ln>
        </p:spPr>
        <p:txBody>
          <a:bodyPr/>
          <a:lstStyle/>
          <a:p>
            <a:endParaRPr lang="en-GB"/>
          </a:p>
        </p:txBody>
      </p:sp>
      <p:sp>
        <p:nvSpPr>
          <p:cNvPr id="13" name="Text 11"/>
          <p:cNvSpPr/>
          <p:nvPr/>
        </p:nvSpPr>
        <p:spPr>
          <a:xfrm>
            <a:off x="502920" y="1572768"/>
            <a:ext cx="2542032"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Move 1 — One critical sentence</a:t>
            </a:r>
            <a:endParaRPr lang="en-US" sz="950" dirty="0"/>
          </a:p>
        </p:txBody>
      </p:sp>
      <p:sp>
        <p:nvSpPr>
          <p:cNvPr id="14" name="Text 12"/>
          <p:cNvSpPr/>
          <p:nvPr/>
        </p:nvSpPr>
        <p:spPr>
          <a:xfrm>
            <a:off x="502920" y="1975104"/>
            <a:ext cx="2542032" cy="896112"/>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Write one sentence about your research topic that evaluates rather than describes. It must contain a limitation of existing literature and a consequence of that limitation.</a:t>
            </a:r>
            <a:endParaRPr lang="en-US" sz="900" dirty="0"/>
          </a:p>
        </p:txBody>
      </p:sp>
      <p:sp>
        <p:nvSpPr>
          <p:cNvPr id="15" name="Shape 13"/>
          <p:cNvSpPr/>
          <p:nvPr/>
        </p:nvSpPr>
        <p:spPr>
          <a:xfrm>
            <a:off x="3319272" y="1572768"/>
            <a:ext cx="2724912" cy="137160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16" name="Shape 14"/>
          <p:cNvSpPr/>
          <p:nvPr/>
        </p:nvSpPr>
        <p:spPr>
          <a:xfrm>
            <a:off x="3319272" y="1572768"/>
            <a:ext cx="2724912" cy="347472"/>
          </a:xfrm>
          <a:prstGeom prst="rect">
            <a:avLst/>
          </a:prstGeom>
          <a:solidFill>
            <a:srgbClr val="1E3A6B"/>
          </a:solidFill>
          <a:ln w="12700">
            <a:solidFill>
              <a:srgbClr val="1E3A6B"/>
            </a:solidFill>
            <a:prstDash val="solid"/>
          </a:ln>
        </p:spPr>
        <p:txBody>
          <a:bodyPr/>
          <a:lstStyle/>
          <a:p>
            <a:endParaRPr lang="en-GB"/>
          </a:p>
        </p:txBody>
      </p:sp>
      <p:sp>
        <p:nvSpPr>
          <p:cNvPr id="17" name="Text 15"/>
          <p:cNvSpPr/>
          <p:nvPr/>
        </p:nvSpPr>
        <p:spPr>
          <a:xfrm>
            <a:off x="3410712" y="1572768"/>
            <a:ext cx="2542032"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Move 2 — Your gap — three sentences</a:t>
            </a:r>
            <a:endParaRPr lang="en-US" sz="950" dirty="0"/>
          </a:p>
        </p:txBody>
      </p:sp>
      <p:sp>
        <p:nvSpPr>
          <p:cNvPr id="18" name="Text 16"/>
          <p:cNvSpPr/>
          <p:nvPr/>
        </p:nvSpPr>
        <p:spPr>
          <a:xfrm>
            <a:off x="3410712" y="1975104"/>
            <a:ext cx="2542032" cy="896112"/>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Sentence 1: what the literature tells us. Sentence 2: what it does not tell us. Sentence 3: why an interpretivist pilot is the appropriate response to that absence.</a:t>
            </a:r>
            <a:endParaRPr lang="en-US" sz="900" dirty="0"/>
          </a:p>
        </p:txBody>
      </p:sp>
      <p:sp>
        <p:nvSpPr>
          <p:cNvPr id="19" name="Shape 17"/>
          <p:cNvSpPr/>
          <p:nvPr/>
        </p:nvSpPr>
        <p:spPr>
          <a:xfrm>
            <a:off x="6227064" y="1572768"/>
            <a:ext cx="2724912" cy="137160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20" name="Shape 18"/>
          <p:cNvSpPr/>
          <p:nvPr/>
        </p:nvSpPr>
        <p:spPr>
          <a:xfrm>
            <a:off x="6227064" y="1572768"/>
            <a:ext cx="2724912" cy="347472"/>
          </a:xfrm>
          <a:prstGeom prst="rect">
            <a:avLst/>
          </a:prstGeom>
          <a:solidFill>
            <a:srgbClr val="5A3080"/>
          </a:solidFill>
          <a:ln w="12700">
            <a:solidFill>
              <a:srgbClr val="5A3080"/>
            </a:solidFill>
            <a:prstDash val="solid"/>
          </a:ln>
        </p:spPr>
        <p:txBody>
          <a:bodyPr/>
          <a:lstStyle/>
          <a:p>
            <a:endParaRPr lang="en-GB"/>
          </a:p>
        </p:txBody>
      </p:sp>
      <p:sp>
        <p:nvSpPr>
          <p:cNvPr id="21" name="Text 19"/>
          <p:cNvSpPr/>
          <p:nvPr/>
        </p:nvSpPr>
        <p:spPr>
          <a:xfrm>
            <a:off x="6318504" y="1572768"/>
            <a:ext cx="2542032"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Move 3 — Your conceptual territory</a:t>
            </a:r>
            <a:endParaRPr lang="en-US" sz="950" dirty="0"/>
          </a:p>
        </p:txBody>
      </p:sp>
      <p:sp>
        <p:nvSpPr>
          <p:cNvPr id="22" name="Text 20"/>
          <p:cNvSpPr/>
          <p:nvPr/>
        </p:nvSpPr>
        <p:spPr>
          <a:xfrm>
            <a:off x="6318504" y="1975104"/>
            <a:ext cx="2542032" cy="896112"/>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Name your broad field, your 2–3 key concepts, and your specific context. Draw a line between where the existing literature sits and where your study will be located.</a:t>
            </a:r>
            <a:endParaRPr lang="en-US" sz="900" dirty="0"/>
          </a:p>
        </p:txBody>
      </p:sp>
      <p:sp>
        <p:nvSpPr>
          <p:cNvPr id="23" name="Shape 21"/>
          <p:cNvSpPr/>
          <p:nvPr/>
        </p:nvSpPr>
        <p:spPr>
          <a:xfrm>
            <a:off x="1463040" y="3090672"/>
            <a:ext cx="2724912" cy="137160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24" name="Shape 22"/>
          <p:cNvSpPr/>
          <p:nvPr/>
        </p:nvSpPr>
        <p:spPr>
          <a:xfrm>
            <a:off x="1463040" y="3090672"/>
            <a:ext cx="2724912" cy="347472"/>
          </a:xfrm>
          <a:prstGeom prst="rect">
            <a:avLst/>
          </a:prstGeom>
          <a:solidFill>
            <a:srgbClr val="1B5E35"/>
          </a:solidFill>
          <a:ln w="12700">
            <a:solidFill>
              <a:srgbClr val="1B5E35"/>
            </a:solidFill>
            <a:prstDash val="solid"/>
          </a:ln>
        </p:spPr>
        <p:txBody>
          <a:bodyPr/>
          <a:lstStyle/>
          <a:p>
            <a:endParaRPr lang="en-GB"/>
          </a:p>
        </p:txBody>
      </p:sp>
      <p:sp>
        <p:nvSpPr>
          <p:cNvPr id="25" name="Text 23"/>
          <p:cNvSpPr/>
          <p:nvPr/>
        </p:nvSpPr>
        <p:spPr>
          <a:xfrm>
            <a:off x="1554480" y="3090672"/>
            <a:ext cx="2542032"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Move 4 — Your paradigm in one sentence</a:t>
            </a:r>
            <a:endParaRPr lang="en-US" sz="950" dirty="0"/>
          </a:p>
        </p:txBody>
      </p:sp>
      <p:sp>
        <p:nvSpPr>
          <p:cNvPr id="26" name="Text 24"/>
          <p:cNvSpPr/>
          <p:nvPr/>
        </p:nvSpPr>
        <p:spPr>
          <a:xfrm>
            <a:off x="1554480" y="3493008"/>
            <a:ext cx="2542032" cy="896112"/>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Complete: 'This pilot uses an interpretivist approach because my research question asks [what / how / why], which requires access to [meaning / experience / interpretation] rather than [measurement / frequency / causation].'</a:t>
            </a:r>
            <a:endParaRPr lang="en-US" sz="900" dirty="0"/>
          </a:p>
        </p:txBody>
      </p:sp>
      <p:sp>
        <p:nvSpPr>
          <p:cNvPr id="27" name="Shape 25"/>
          <p:cNvSpPr/>
          <p:nvPr/>
        </p:nvSpPr>
        <p:spPr>
          <a:xfrm>
            <a:off x="4983480" y="3090672"/>
            <a:ext cx="2724912" cy="1371600"/>
          </a:xfrm>
          <a:prstGeom prst="rect">
            <a:avLst/>
          </a:prstGeom>
          <a:solidFill>
            <a:srgbClr val="FFFFFF"/>
          </a:solidFill>
          <a:ln w="12700">
            <a:solidFill>
              <a:srgbClr val="E0D8D0"/>
            </a:solidFill>
            <a:prstDash val="solid"/>
          </a:ln>
          <a:effectLst>
            <a:outerShdw blurRad="50800" dist="12700" dir="8100000" algn="bl" rotWithShape="0">
              <a:srgbClr val="000000">
                <a:alpha val="7000"/>
              </a:srgbClr>
            </a:outerShdw>
          </a:effectLst>
        </p:spPr>
        <p:txBody>
          <a:bodyPr/>
          <a:lstStyle/>
          <a:p>
            <a:endParaRPr lang="en-GB"/>
          </a:p>
        </p:txBody>
      </p:sp>
      <p:sp>
        <p:nvSpPr>
          <p:cNvPr id="28" name="Shape 26"/>
          <p:cNvSpPr/>
          <p:nvPr/>
        </p:nvSpPr>
        <p:spPr>
          <a:xfrm>
            <a:off x="4983480" y="3090672"/>
            <a:ext cx="2724912" cy="347472"/>
          </a:xfrm>
          <a:prstGeom prst="rect">
            <a:avLst/>
          </a:prstGeom>
          <a:solidFill>
            <a:srgbClr val="7A4A00"/>
          </a:solidFill>
          <a:ln w="12700">
            <a:solidFill>
              <a:srgbClr val="7A4A00"/>
            </a:solidFill>
            <a:prstDash val="solid"/>
          </a:ln>
        </p:spPr>
        <p:txBody>
          <a:bodyPr/>
          <a:lstStyle/>
          <a:p>
            <a:endParaRPr lang="en-GB"/>
          </a:p>
        </p:txBody>
      </p:sp>
      <p:sp>
        <p:nvSpPr>
          <p:cNvPr id="29" name="Text 27"/>
          <p:cNvSpPr/>
          <p:nvPr/>
        </p:nvSpPr>
        <p:spPr>
          <a:xfrm>
            <a:off x="5074920" y="3090672"/>
            <a:ext cx="2542032" cy="347472"/>
          </a:xfrm>
          <a:prstGeom prst="rect">
            <a:avLst/>
          </a:prstGeom>
          <a:noFill/>
          <a:ln/>
        </p:spPr>
        <p:txBody>
          <a:bodyPr wrap="square" lIns="0" tIns="0" rIns="0" bIns="0" rtlCol="0" anchor="ctr"/>
          <a:lstStyle/>
          <a:p>
            <a:pPr marL="0" indent="0">
              <a:buNone/>
            </a:pPr>
            <a:r>
              <a:rPr lang="en-US" sz="950" b="1" dirty="0">
                <a:solidFill>
                  <a:srgbClr val="FFFFFF"/>
                </a:solidFill>
                <a:latin typeface="Georgia" pitchFamily="34" charset="0"/>
                <a:ea typeface="Georgia" pitchFamily="34" charset="-122"/>
                <a:cs typeface="Georgia" pitchFamily="34" charset="-120"/>
              </a:rPr>
              <a:t>Move 5 — One theory — and why</a:t>
            </a:r>
            <a:endParaRPr lang="en-US" sz="950" dirty="0"/>
          </a:p>
        </p:txBody>
      </p:sp>
      <p:sp>
        <p:nvSpPr>
          <p:cNvPr id="30" name="Text 28"/>
          <p:cNvSpPr/>
          <p:nvPr/>
        </p:nvSpPr>
        <p:spPr>
          <a:xfrm>
            <a:off x="5074920" y="3493008"/>
            <a:ext cx="2542032" cy="896112"/>
          </a:xfrm>
          <a:prstGeom prst="rect">
            <a:avLst/>
          </a:prstGeom>
          <a:noFill/>
          <a:ln/>
        </p:spPr>
        <p:txBody>
          <a:bodyPr wrap="square" rtlCol="0" anchor="t"/>
          <a:lstStyle/>
          <a:p>
            <a:pPr marL="0" indent="0">
              <a:buNone/>
            </a:pPr>
            <a:r>
              <a:rPr lang="en-US" sz="900" dirty="0">
                <a:solidFill>
                  <a:srgbClr val="2C2C2C"/>
                </a:solidFill>
                <a:latin typeface="Calibri" pitchFamily="34" charset="0"/>
                <a:ea typeface="Calibri" pitchFamily="34" charset="-122"/>
                <a:cs typeface="Calibri" pitchFamily="34" charset="-120"/>
              </a:rPr>
              <a:t>Name the theory or theoretical framework you are currently considering. Write one sentence justifying your selection: not what the theory says — why it fits what your research question is actually asking.</a:t>
            </a:r>
            <a:endParaRPr lang="en-US" sz="900" dirty="0"/>
          </a:p>
        </p:txBody>
      </p:sp>
      <p:sp>
        <p:nvSpPr>
          <p:cNvPr id="31" name="Text 29"/>
          <p:cNvSpPr/>
          <p:nvPr/>
        </p:nvSpPr>
        <p:spPr>
          <a:xfrm>
            <a:off x="411480" y="4507992"/>
            <a:ext cx="8321040" cy="256032"/>
          </a:xfrm>
          <a:prstGeom prst="rect">
            <a:avLst/>
          </a:prstGeom>
          <a:noFill/>
          <a:ln/>
        </p:spPr>
        <p:txBody>
          <a:bodyPr wrap="square" rtlCol="0" anchor="ctr"/>
          <a:lstStyle/>
          <a:p>
            <a:pPr marL="0" indent="0" algn="ctr">
              <a:buNone/>
            </a:pPr>
            <a:r>
              <a:rPr lang="en-US" sz="900" i="1" dirty="0">
                <a:solidFill>
                  <a:srgbClr val="888888"/>
                </a:solidFill>
                <a:latin typeface="Calibri" pitchFamily="34" charset="0"/>
                <a:ea typeface="Calibri" pitchFamily="34" charset="-122"/>
                <a:cs typeface="Calibri" pitchFamily="34" charset="-120"/>
              </a:rPr>
              <a:t>When you have completed all five moves, you have the skeleton of your literature review. The writing comes next — but these moves must come first.</a:t>
            </a:r>
            <a:endParaRPr lang="en-US" sz="900" dirty="0"/>
          </a:p>
        </p:txBody>
      </p:sp>
      <p:sp>
        <p:nvSpPr>
          <p:cNvPr id="32" name="Shape 30"/>
          <p:cNvSpPr/>
          <p:nvPr/>
        </p:nvSpPr>
        <p:spPr>
          <a:xfrm>
            <a:off x="0" y="4818888"/>
            <a:ext cx="9144000" cy="324612"/>
          </a:xfrm>
          <a:prstGeom prst="rect">
            <a:avLst/>
          </a:prstGeom>
          <a:solidFill>
            <a:srgbClr val="F0EDE8"/>
          </a:solidFill>
          <a:ln w="12700">
            <a:solidFill>
              <a:srgbClr val="F0EDE8"/>
            </a:solidFill>
            <a:prstDash val="solid"/>
          </a:ln>
        </p:spPr>
        <p:txBody>
          <a:bodyPr/>
          <a:lstStyle/>
          <a:p>
            <a:endParaRPr lang="en-GB"/>
          </a:p>
        </p:txBody>
      </p:sp>
      <p:sp>
        <p:nvSpPr>
          <p:cNvPr id="33" name="Text 31"/>
          <p:cNvSpPr/>
          <p:nvPr/>
        </p:nvSpPr>
        <p:spPr>
          <a:xfrm>
            <a:off x="0" y="4818888"/>
            <a:ext cx="9144000" cy="324612"/>
          </a:xfrm>
          <a:prstGeom prst="rect">
            <a:avLst/>
          </a:prstGeom>
          <a:noFill/>
          <a:ln/>
        </p:spPr>
        <p:txBody>
          <a:bodyPr wrap="square" lIns="0" tIns="0" rIns="0" bIns="0" rtlCol="0" anchor="ctr"/>
          <a:lstStyle/>
          <a:p>
            <a:pPr marL="0" indent="0" algn="ctr">
              <a:buNone/>
            </a:pPr>
            <a:r>
              <a:rPr lang="en-US" sz="750" dirty="0">
                <a:solidFill>
                  <a:srgbClr val="999999"/>
                </a:solidFill>
              </a:rPr>
              <a:t>LCDB7010  |  Preparing to Write the Literature Review  |  Dr Caroline Jawad</a:t>
            </a:r>
            <a:endParaRPr lang="en-US" sz="7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6D2E46"/>
        </a:solidFill>
        <a:effectLst/>
      </p:bgPr>
    </p:bg>
    <p:spTree>
      <p:nvGrpSpPr>
        <p:cNvPr id="1" name=""/>
        <p:cNvGrpSpPr/>
        <p:nvPr/>
      </p:nvGrpSpPr>
      <p:grpSpPr>
        <a:xfrm>
          <a:off x="0" y="0"/>
          <a:ext cx="0" cy="0"/>
          <a:chOff x="0" y="0"/>
          <a:chExt cx="0" cy="0"/>
        </a:xfrm>
      </p:grpSpPr>
      <p:sp>
        <p:nvSpPr>
          <p:cNvPr id="2" name="Shape 0"/>
          <p:cNvSpPr/>
          <p:nvPr/>
        </p:nvSpPr>
        <p:spPr>
          <a:xfrm>
            <a:off x="0" y="0"/>
            <a:ext cx="502920" cy="5143500"/>
          </a:xfrm>
          <a:prstGeom prst="rect">
            <a:avLst/>
          </a:prstGeom>
          <a:solidFill>
            <a:srgbClr val="A26769"/>
          </a:solidFill>
          <a:ln w="12700">
            <a:solidFill>
              <a:srgbClr val="A26769"/>
            </a:solidFill>
            <a:prstDash val="solid"/>
          </a:ln>
        </p:spPr>
        <p:txBody>
          <a:bodyPr/>
          <a:lstStyle/>
          <a:p>
            <a:endParaRPr lang="en-GB"/>
          </a:p>
        </p:txBody>
      </p:sp>
      <p:sp>
        <p:nvSpPr>
          <p:cNvPr id="3" name="Text 1"/>
          <p:cNvSpPr/>
          <p:nvPr/>
        </p:nvSpPr>
        <p:spPr>
          <a:xfrm>
            <a:off x="777240" y="365760"/>
            <a:ext cx="8046720" cy="594360"/>
          </a:xfrm>
          <a:prstGeom prst="rect">
            <a:avLst/>
          </a:prstGeom>
          <a:noFill/>
          <a:ln/>
        </p:spPr>
        <p:txBody>
          <a:bodyPr wrap="square" rtlCol="0" anchor="ctr"/>
          <a:lstStyle/>
          <a:p>
            <a:pPr marL="0" indent="0">
              <a:buNone/>
            </a:pPr>
            <a:r>
              <a:rPr lang="en-US" sz="2800" b="1" dirty="0">
                <a:solidFill>
                  <a:srgbClr val="FFFFFF"/>
                </a:solidFill>
                <a:latin typeface="Georgia" pitchFamily="34" charset="0"/>
                <a:ea typeface="Georgia" pitchFamily="34" charset="-122"/>
                <a:cs typeface="Georgia" pitchFamily="34" charset="-120"/>
              </a:rPr>
              <a:t>What You Can Now Do</a:t>
            </a:r>
            <a:endParaRPr lang="en-US" sz="2800" dirty="0"/>
          </a:p>
        </p:txBody>
      </p:sp>
      <p:sp>
        <p:nvSpPr>
          <p:cNvPr id="4" name="Text 2"/>
          <p:cNvSpPr/>
          <p:nvPr/>
        </p:nvSpPr>
        <p:spPr>
          <a:xfrm>
            <a:off x="777240" y="987552"/>
            <a:ext cx="8046720" cy="384048"/>
          </a:xfrm>
          <a:prstGeom prst="rect">
            <a:avLst/>
          </a:prstGeom>
          <a:noFill/>
          <a:ln/>
        </p:spPr>
        <p:txBody>
          <a:bodyPr wrap="square" rtlCol="0" anchor="ctr"/>
          <a:lstStyle/>
          <a:p>
            <a:pPr marL="0" indent="0">
              <a:buNone/>
            </a:pPr>
            <a:r>
              <a:rPr lang="en-US" sz="1200" i="1" dirty="0">
                <a:solidFill>
                  <a:srgbClr val="E8C8D0"/>
                </a:solidFill>
                <a:latin typeface="Calibri" pitchFamily="34" charset="0"/>
                <a:ea typeface="Calibri" pitchFamily="34" charset="-122"/>
                <a:cs typeface="Calibri" pitchFamily="34" charset="-120"/>
              </a:rPr>
              <a:t>You are not ready to write yet — but you are ready to plan. These five capabilities are the foundation.</a:t>
            </a:r>
            <a:endParaRPr lang="en-US" sz="1200" dirty="0"/>
          </a:p>
        </p:txBody>
      </p:sp>
      <p:sp>
        <p:nvSpPr>
          <p:cNvPr id="5" name="Shape 3"/>
          <p:cNvSpPr/>
          <p:nvPr/>
        </p:nvSpPr>
        <p:spPr>
          <a:xfrm>
            <a:off x="777240" y="1444752"/>
            <a:ext cx="8046720" cy="594360"/>
          </a:xfrm>
          <a:prstGeom prst="rect">
            <a:avLst/>
          </a:prstGeom>
          <a:solidFill>
            <a:srgbClr val="5A2438"/>
          </a:solidFill>
          <a:ln w="12700">
            <a:solidFill>
              <a:srgbClr val="5A2438"/>
            </a:solidFill>
            <a:prstDash val="solid"/>
          </a:ln>
        </p:spPr>
        <p:txBody>
          <a:bodyPr/>
          <a:lstStyle/>
          <a:p>
            <a:endParaRPr lang="en-GB"/>
          </a:p>
        </p:txBody>
      </p:sp>
      <p:sp>
        <p:nvSpPr>
          <p:cNvPr id="6" name="Shape 4"/>
          <p:cNvSpPr/>
          <p:nvPr/>
        </p:nvSpPr>
        <p:spPr>
          <a:xfrm>
            <a:off x="777240" y="1444752"/>
            <a:ext cx="411480" cy="594360"/>
          </a:xfrm>
          <a:prstGeom prst="rect">
            <a:avLst/>
          </a:prstGeom>
          <a:solidFill>
            <a:srgbClr val="A26769"/>
          </a:solidFill>
          <a:ln w="12700">
            <a:solidFill>
              <a:srgbClr val="A26769"/>
            </a:solidFill>
            <a:prstDash val="solid"/>
          </a:ln>
        </p:spPr>
        <p:txBody>
          <a:bodyPr/>
          <a:lstStyle/>
          <a:p>
            <a:endParaRPr lang="en-GB"/>
          </a:p>
        </p:txBody>
      </p:sp>
      <p:sp>
        <p:nvSpPr>
          <p:cNvPr id="7" name="Text 5"/>
          <p:cNvSpPr/>
          <p:nvPr/>
        </p:nvSpPr>
        <p:spPr>
          <a:xfrm>
            <a:off x="777240" y="1444752"/>
            <a:ext cx="41148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1</a:t>
            </a:r>
            <a:endParaRPr lang="en-US" sz="1600" dirty="0"/>
          </a:p>
        </p:txBody>
      </p:sp>
      <p:sp>
        <p:nvSpPr>
          <p:cNvPr id="8" name="Text 6"/>
          <p:cNvSpPr/>
          <p:nvPr/>
        </p:nvSpPr>
        <p:spPr>
          <a:xfrm>
            <a:off x="1261872" y="1499616"/>
            <a:ext cx="7498080" cy="484632"/>
          </a:xfrm>
          <a:prstGeom prst="rect">
            <a:avLst/>
          </a:prstGeom>
          <a:noFill/>
          <a:ln/>
        </p:spPr>
        <p:txBody>
          <a:bodyPr wrap="square" rtlCol="0" anchor="ctr"/>
          <a:lstStyle/>
          <a:p>
            <a:pPr marL="0" indent="0">
              <a:buNone/>
            </a:pPr>
            <a:r>
              <a:rPr lang="en-US" sz="1000" dirty="0">
                <a:solidFill>
                  <a:srgbClr val="F0D8E0"/>
                </a:solidFill>
                <a:latin typeface="Calibri" pitchFamily="34" charset="0"/>
                <a:ea typeface="Calibri" pitchFamily="34" charset="-122"/>
                <a:cs typeface="Calibri" pitchFamily="34" charset="-120"/>
              </a:rPr>
              <a:t>Recognise the difference between descriptive and critical writing — and produce one sentence of each on your own topic</a:t>
            </a:r>
            <a:endParaRPr lang="en-US" sz="1000" dirty="0"/>
          </a:p>
        </p:txBody>
      </p:sp>
      <p:sp>
        <p:nvSpPr>
          <p:cNvPr id="9" name="Shape 7"/>
          <p:cNvSpPr/>
          <p:nvPr/>
        </p:nvSpPr>
        <p:spPr>
          <a:xfrm>
            <a:off x="777240" y="2121408"/>
            <a:ext cx="8046720" cy="594360"/>
          </a:xfrm>
          <a:prstGeom prst="rect">
            <a:avLst/>
          </a:prstGeom>
          <a:solidFill>
            <a:srgbClr val="5A2438"/>
          </a:solidFill>
          <a:ln w="12700">
            <a:solidFill>
              <a:srgbClr val="5A2438"/>
            </a:solidFill>
            <a:prstDash val="solid"/>
          </a:ln>
        </p:spPr>
        <p:txBody>
          <a:bodyPr/>
          <a:lstStyle/>
          <a:p>
            <a:endParaRPr lang="en-GB"/>
          </a:p>
        </p:txBody>
      </p:sp>
      <p:sp>
        <p:nvSpPr>
          <p:cNvPr id="10" name="Shape 8"/>
          <p:cNvSpPr/>
          <p:nvPr/>
        </p:nvSpPr>
        <p:spPr>
          <a:xfrm>
            <a:off x="777240" y="2121408"/>
            <a:ext cx="411480" cy="594360"/>
          </a:xfrm>
          <a:prstGeom prst="rect">
            <a:avLst/>
          </a:prstGeom>
          <a:solidFill>
            <a:srgbClr val="A26769"/>
          </a:solidFill>
          <a:ln w="12700">
            <a:solidFill>
              <a:srgbClr val="A26769"/>
            </a:solidFill>
            <a:prstDash val="solid"/>
          </a:ln>
        </p:spPr>
        <p:txBody>
          <a:bodyPr/>
          <a:lstStyle/>
          <a:p>
            <a:endParaRPr lang="en-GB"/>
          </a:p>
        </p:txBody>
      </p:sp>
      <p:sp>
        <p:nvSpPr>
          <p:cNvPr id="11" name="Text 9"/>
          <p:cNvSpPr/>
          <p:nvPr/>
        </p:nvSpPr>
        <p:spPr>
          <a:xfrm>
            <a:off x="777240" y="2121408"/>
            <a:ext cx="41148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2</a:t>
            </a:r>
            <a:endParaRPr lang="en-US" sz="1600" dirty="0"/>
          </a:p>
        </p:txBody>
      </p:sp>
      <p:sp>
        <p:nvSpPr>
          <p:cNvPr id="12" name="Text 10"/>
          <p:cNvSpPr/>
          <p:nvPr/>
        </p:nvSpPr>
        <p:spPr>
          <a:xfrm>
            <a:off x="1261872" y="2176272"/>
            <a:ext cx="7498080" cy="484632"/>
          </a:xfrm>
          <a:prstGeom prst="rect">
            <a:avLst/>
          </a:prstGeom>
          <a:noFill/>
          <a:ln/>
        </p:spPr>
        <p:txBody>
          <a:bodyPr wrap="square" rtlCol="0" anchor="ctr"/>
          <a:lstStyle/>
          <a:p>
            <a:pPr marL="0" indent="0">
              <a:buNone/>
            </a:pPr>
            <a:r>
              <a:rPr lang="en-US" sz="1000" dirty="0">
                <a:solidFill>
                  <a:srgbClr val="F0D8E0"/>
                </a:solidFill>
                <a:latin typeface="Calibri" pitchFamily="34" charset="0"/>
                <a:ea typeface="Calibri" pitchFamily="34" charset="-122"/>
                <a:cs typeface="Calibri" pitchFamily="34" charset="-120"/>
              </a:rPr>
              <a:t>Read a set of abstracts, identify what is missing, and express that absence as a precise three-sentence gap statement</a:t>
            </a:r>
            <a:endParaRPr lang="en-US" sz="1000" dirty="0"/>
          </a:p>
        </p:txBody>
      </p:sp>
      <p:sp>
        <p:nvSpPr>
          <p:cNvPr id="13" name="Shape 11"/>
          <p:cNvSpPr/>
          <p:nvPr/>
        </p:nvSpPr>
        <p:spPr>
          <a:xfrm>
            <a:off x="777240" y="2798064"/>
            <a:ext cx="8046720" cy="594360"/>
          </a:xfrm>
          <a:prstGeom prst="rect">
            <a:avLst/>
          </a:prstGeom>
          <a:solidFill>
            <a:srgbClr val="5A2438"/>
          </a:solidFill>
          <a:ln w="12700">
            <a:solidFill>
              <a:srgbClr val="5A2438"/>
            </a:solidFill>
            <a:prstDash val="solid"/>
          </a:ln>
        </p:spPr>
        <p:txBody>
          <a:bodyPr/>
          <a:lstStyle/>
          <a:p>
            <a:endParaRPr lang="en-GB"/>
          </a:p>
        </p:txBody>
      </p:sp>
      <p:sp>
        <p:nvSpPr>
          <p:cNvPr id="14" name="Shape 12"/>
          <p:cNvSpPr/>
          <p:nvPr/>
        </p:nvSpPr>
        <p:spPr>
          <a:xfrm>
            <a:off x="777240" y="2798064"/>
            <a:ext cx="411480" cy="594360"/>
          </a:xfrm>
          <a:prstGeom prst="rect">
            <a:avLst/>
          </a:prstGeom>
          <a:solidFill>
            <a:srgbClr val="A26769"/>
          </a:solidFill>
          <a:ln w="12700">
            <a:solidFill>
              <a:srgbClr val="A26769"/>
            </a:solidFill>
            <a:prstDash val="solid"/>
          </a:ln>
        </p:spPr>
        <p:txBody>
          <a:bodyPr/>
          <a:lstStyle/>
          <a:p>
            <a:endParaRPr lang="en-GB"/>
          </a:p>
        </p:txBody>
      </p:sp>
      <p:sp>
        <p:nvSpPr>
          <p:cNvPr id="15" name="Text 13"/>
          <p:cNvSpPr/>
          <p:nvPr/>
        </p:nvSpPr>
        <p:spPr>
          <a:xfrm>
            <a:off x="777240" y="2798064"/>
            <a:ext cx="41148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3</a:t>
            </a:r>
            <a:endParaRPr lang="en-US" sz="1600" dirty="0"/>
          </a:p>
        </p:txBody>
      </p:sp>
      <p:sp>
        <p:nvSpPr>
          <p:cNvPr id="16" name="Text 14"/>
          <p:cNvSpPr/>
          <p:nvPr/>
        </p:nvSpPr>
        <p:spPr>
          <a:xfrm>
            <a:off x="1261872" y="2852928"/>
            <a:ext cx="7498080" cy="484632"/>
          </a:xfrm>
          <a:prstGeom prst="rect">
            <a:avLst/>
          </a:prstGeom>
          <a:noFill/>
          <a:ln/>
        </p:spPr>
        <p:txBody>
          <a:bodyPr wrap="square" rtlCol="0" anchor="ctr"/>
          <a:lstStyle/>
          <a:p>
            <a:pPr marL="0" indent="0">
              <a:buNone/>
            </a:pPr>
            <a:r>
              <a:rPr lang="en-US" sz="1000" dirty="0">
                <a:solidFill>
                  <a:srgbClr val="F0D8E0"/>
                </a:solidFill>
                <a:latin typeface="Calibri" pitchFamily="34" charset="0"/>
                <a:ea typeface="Calibri" pitchFamily="34" charset="-122"/>
                <a:cs typeface="Calibri" pitchFamily="34" charset="-120"/>
              </a:rPr>
              <a:t>Map the conceptual territory of your topic across five moves: field, concepts, theory, context, gap</a:t>
            </a:r>
            <a:endParaRPr lang="en-US" sz="1000" dirty="0"/>
          </a:p>
        </p:txBody>
      </p:sp>
      <p:sp>
        <p:nvSpPr>
          <p:cNvPr id="17" name="Shape 15"/>
          <p:cNvSpPr/>
          <p:nvPr/>
        </p:nvSpPr>
        <p:spPr>
          <a:xfrm>
            <a:off x="777240" y="3474720"/>
            <a:ext cx="8046720" cy="594360"/>
          </a:xfrm>
          <a:prstGeom prst="rect">
            <a:avLst/>
          </a:prstGeom>
          <a:solidFill>
            <a:srgbClr val="5A2438"/>
          </a:solidFill>
          <a:ln w="12700">
            <a:solidFill>
              <a:srgbClr val="5A2438"/>
            </a:solidFill>
            <a:prstDash val="solid"/>
          </a:ln>
        </p:spPr>
        <p:txBody>
          <a:bodyPr/>
          <a:lstStyle/>
          <a:p>
            <a:endParaRPr lang="en-GB"/>
          </a:p>
        </p:txBody>
      </p:sp>
      <p:sp>
        <p:nvSpPr>
          <p:cNvPr id="18" name="Shape 16"/>
          <p:cNvSpPr/>
          <p:nvPr/>
        </p:nvSpPr>
        <p:spPr>
          <a:xfrm>
            <a:off x="777240" y="3474720"/>
            <a:ext cx="411480" cy="594360"/>
          </a:xfrm>
          <a:prstGeom prst="rect">
            <a:avLst/>
          </a:prstGeom>
          <a:solidFill>
            <a:srgbClr val="A26769"/>
          </a:solidFill>
          <a:ln w="12700">
            <a:solidFill>
              <a:srgbClr val="A26769"/>
            </a:solidFill>
            <a:prstDash val="solid"/>
          </a:ln>
        </p:spPr>
        <p:txBody>
          <a:bodyPr/>
          <a:lstStyle/>
          <a:p>
            <a:endParaRPr lang="en-GB"/>
          </a:p>
        </p:txBody>
      </p:sp>
      <p:sp>
        <p:nvSpPr>
          <p:cNvPr id="19" name="Text 17"/>
          <p:cNvSpPr/>
          <p:nvPr/>
        </p:nvSpPr>
        <p:spPr>
          <a:xfrm>
            <a:off x="777240" y="3474720"/>
            <a:ext cx="41148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4</a:t>
            </a:r>
            <a:endParaRPr lang="en-US" sz="1600" dirty="0"/>
          </a:p>
        </p:txBody>
      </p:sp>
      <p:sp>
        <p:nvSpPr>
          <p:cNvPr id="20" name="Text 18"/>
          <p:cNvSpPr/>
          <p:nvPr/>
        </p:nvSpPr>
        <p:spPr>
          <a:xfrm>
            <a:off x="1261872" y="3529584"/>
            <a:ext cx="7498080" cy="484632"/>
          </a:xfrm>
          <a:prstGeom prst="rect">
            <a:avLst/>
          </a:prstGeom>
          <a:noFill/>
          <a:ln/>
        </p:spPr>
        <p:txBody>
          <a:bodyPr wrap="square" rtlCol="0" anchor="ctr"/>
          <a:lstStyle/>
          <a:p>
            <a:pPr marL="0" indent="0">
              <a:buNone/>
            </a:pPr>
            <a:r>
              <a:rPr lang="en-US" sz="1000" dirty="0">
                <a:solidFill>
                  <a:srgbClr val="F0D8E0"/>
                </a:solidFill>
                <a:latin typeface="Calibri" pitchFamily="34" charset="0"/>
                <a:ea typeface="Calibri" pitchFamily="34" charset="-122"/>
                <a:cs typeface="Calibri" pitchFamily="34" charset="-120"/>
              </a:rPr>
              <a:t>Explain in one sentence what an interpretivist approach means for how YOUR literature review is structured and what it argues</a:t>
            </a:r>
            <a:endParaRPr lang="en-US" sz="1000" dirty="0"/>
          </a:p>
        </p:txBody>
      </p:sp>
      <p:sp>
        <p:nvSpPr>
          <p:cNvPr id="21" name="Shape 19"/>
          <p:cNvSpPr/>
          <p:nvPr/>
        </p:nvSpPr>
        <p:spPr>
          <a:xfrm>
            <a:off x="777240" y="4151376"/>
            <a:ext cx="8046720" cy="594360"/>
          </a:xfrm>
          <a:prstGeom prst="rect">
            <a:avLst/>
          </a:prstGeom>
          <a:solidFill>
            <a:srgbClr val="5A2438"/>
          </a:solidFill>
          <a:ln w="12700">
            <a:solidFill>
              <a:srgbClr val="5A2438"/>
            </a:solidFill>
            <a:prstDash val="solid"/>
          </a:ln>
        </p:spPr>
        <p:txBody>
          <a:bodyPr/>
          <a:lstStyle/>
          <a:p>
            <a:endParaRPr lang="en-GB"/>
          </a:p>
        </p:txBody>
      </p:sp>
      <p:sp>
        <p:nvSpPr>
          <p:cNvPr id="22" name="Shape 20"/>
          <p:cNvSpPr/>
          <p:nvPr/>
        </p:nvSpPr>
        <p:spPr>
          <a:xfrm>
            <a:off x="777240" y="4151376"/>
            <a:ext cx="411480" cy="594360"/>
          </a:xfrm>
          <a:prstGeom prst="rect">
            <a:avLst/>
          </a:prstGeom>
          <a:solidFill>
            <a:srgbClr val="A26769"/>
          </a:solidFill>
          <a:ln w="12700">
            <a:solidFill>
              <a:srgbClr val="A26769"/>
            </a:solidFill>
            <a:prstDash val="solid"/>
          </a:ln>
        </p:spPr>
        <p:txBody>
          <a:bodyPr/>
          <a:lstStyle/>
          <a:p>
            <a:endParaRPr lang="en-GB"/>
          </a:p>
        </p:txBody>
      </p:sp>
      <p:sp>
        <p:nvSpPr>
          <p:cNvPr id="23" name="Text 21"/>
          <p:cNvSpPr/>
          <p:nvPr/>
        </p:nvSpPr>
        <p:spPr>
          <a:xfrm>
            <a:off x="777240" y="4151376"/>
            <a:ext cx="411480" cy="594360"/>
          </a:xfrm>
          <a:prstGeom prst="rect">
            <a:avLst/>
          </a:prstGeom>
          <a:noFill/>
          <a:ln/>
        </p:spPr>
        <p:txBody>
          <a:bodyPr wrap="square" lIns="0" tIns="0" rIns="0" bIns="0" rtlCol="0" anchor="ctr"/>
          <a:lstStyle/>
          <a:p>
            <a:pPr marL="0" indent="0" algn="ctr">
              <a:buNone/>
            </a:pPr>
            <a:r>
              <a:rPr lang="en-US" sz="1600" b="1" dirty="0">
                <a:solidFill>
                  <a:srgbClr val="FFFFFF"/>
                </a:solidFill>
                <a:latin typeface="Georgia" pitchFamily="34" charset="0"/>
                <a:ea typeface="Georgia" pitchFamily="34" charset="-122"/>
                <a:cs typeface="Georgia" pitchFamily="34" charset="-120"/>
              </a:rPr>
              <a:t>5</a:t>
            </a:r>
            <a:endParaRPr lang="en-US" sz="1600" dirty="0"/>
          </a:p>
        </p:txBody>
      </p:sp>
      <p:sp>
        <p:nvSpPr>
          <p:cNvPr id="24" name="Text 22"/>
          <p:cNvSpPr/>
          <p:nvPr/>
        </p:nvSpPr>
        <p:spPr>
          <a:xfrm>
            <a:off x="1261872" y="4206240"/>
            <a:ext cx="7498080" cy="484632"/>
          </a:xfrm>
          <a:prstGeom prst="rect">
            <a:avLst/>
          </a:prstGeom>
          <a:noFill/>
          <a:ln/>
        </p:spPr>
        <p:txBody>
          <a:bodyPr wrap="square" rtlCol="0" anchor="ctr"/>
          <a:lstStyle/>
          <a:p>
            <a:pPr marL="0" indent="0">
              <a:buNone/>
            </a:pPr>
            <a:r>
              <a:rPr lang="en-US" sz="1000" dirty="0">
                <a:solidFill>
                  <a:srgbClr val="F0D8E0"/>
                </a:solidFill>
                <a:latin typeface="Calibri" pitchFamily="34" charset="0"/>
                <a:ea typeface="Calibri" pitchFamily="34" charset="-122"/>
                <a:cs typeface="Calibri" pitchFamily="34" charset="-120"/>
              </a:rPr>
              <a:t>Name and justify one theory for your study — not describe it, but justify why it fits your research question</a:t>
            </a:r>
            <a:endParaRPr lang="en-US" sz="1000" dirty="0"/>
          </a:p>
        </p:txBody>
      </p:sp>
      <p:sp>
        <p:nvSpPr>
          <p:cNvPr id="25" name="Text 23"/>
          <p:cNvSpPr/>
          <p:nvPr/>
        </p:nvSpPr>
        <p:spPr>
          <a:xfrm>
            <a:off x="777240" y="4828032"/>
            <a:ext cx="8046720" cy="274320"/>
          </a:xfrm>
          <a:prstGeom prst="rect">
            <a:avLst/>
          </a:prstGeom>
          <a:noFill/>
          <a:ln/>
        </p:spPr>
        <p:txBody>
          <a:bodyPr wrap="square" rtlCol="0" anchor="ctr"/>
          <a:lstStyle/>
          <a:p>
            <a:pPr marL="0" indent="0" algn="ctr">
              <a:buNone/>
            </a:pPr>
            <a:r>
              <a:rPr lang="en-US" sz="850" dirty="0">
                <a:solidFill>
                  <a:srgbClr val="B08090"/>
                </a:solidFill>
                <a:latin typeface="Calibri" pitchFamily="34" charset="0"/>
                <a:ea typeface="Calibri" pitchFamily="34" charset="-122"/>
                <a:cs typeface="Calibri" pitchFamily="34" charset="-120"/>
              </a:rPr>
              <a:t>Dr Caroline Jawad  |  c.sheridan-maynes@uwtsd.ac.uk  |  LCDB7010  |  UWTSD</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2374</Words>
  <Application>Microsoft Office PowerPoint</Application>
  <PresentationFormat>On-screen Show (16:9)</PresentationFormat>
  <Paragraphs>175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to Write the Literature Review — Doctoral Activities</dc:title>
  <dc:subject>PptxGenJS Presentation</dc:subject>
  <dc:creator>Dr Caroline Jawad</dc:creator>
  <cp:lastModifiedBy>caroline jawad</cp:lastModifiedBy>
  <cp:revision>1</cp:revision>
  <dcterms:created xsi:type="dcterms:W3CDTF">2026-02-21T15:21:54Z</dcterms:created>
  <dcterms:modified xsi:type="dcterms:W3CDTF">2026-02-23T19:03:03Z</dcterms:modified>
</cp:coreProperties>
</file>