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98" r:id="rId2"/>
    <p:sldId id="300" r:id="rId3"/>
    <p:sldId id="301" r:id="rId4"/>
    <p:sldId id="302" r:id="rId5"/>
    <p:sldId id="303" r:id="rId6"/>
    <p:sldId id="276" r:id="rId7"/>
    <p:sldId id="297" r:id="rId8"/>
    <p:sldId id="299" r:id="rId9"/>
    <p:sldId id="273" r:id="rId10"/>
    <p:sldId id="274" r:id="rId11"/>
    <p:sldId id="275" r:id="rId12"/>
    <p:sldId id="292" r:id="rId13"/>
    <p:sldId id="308" r:id="rId14"/>
    <p:sldId id="277" r:id="rId15"/>
    <p:sldId id="278" r:id="rId16"/>
    <p:sldId id="279" r:id="rId17"/>
    <p:sldId id="309" r:id="rId18"/>
    <p:sldId id="307" r:id="rId19"/>
    <p:sldId id="310" r:id="rId20"/>
    <p:sldId id="280" r:id="rId21"/>
    <p:sldId id="281" r:id="rId22"/>
    <p:sldId id="282" r:id="rId23"/>
    <p:sldId id="283" r:id="rId24"/>
    <p:sldId id="285" r:id="rId25"/>
    <p:sldId id="288" r:id="rId26"/>
    <p:sldId id="289" r:id="rId27"/>
    <p:sldId id="290" r:id="rId28"/>
    <p:sldId id="304" r:id="rId29"/>
    <p:sldId id="305" r:id="rId30"/>
    <p:sldId id="306" r:id="rId31"/>
    <p:sldId id="291"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291" autoAdjust="0"/>
  </p:normalViewPr>
  <p:slideViewPr>
    <p:cSldViewPr>
      <p:cViewPr varScale="1">
        <p:scale>
          <a:sx n="98" d="100"/>
          <a:sy n="98" d="100"/>
        </p:scale>
        <p:origin x="197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9C4A18-1461-4E72-B384-0E43F44E5ADF}" type="datetimeFigureOut">
              <a:rPr lang="en-GB" smtClean="0"/>
              <a:t>03/12/2018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F038BD-EA86-4804-8969-C6A4E8EB8FFF}" type="slidenum">
              <a:rPr lang="en-GB" smtClean="0"/>
              <a:t>‹#›</a:t>
            </a:fld>
            <a:endParaRPr lang="en-GB"/>
          </a:p>
        </p:txBody>
      </p:sp>
    </p:spTree>
    <p:extLst>
      <p:ext uri="{BB962C8B-B14F-4D97-AF65-F5344CB8AC3E}">
        <p14:creationId xmlns:p14="http://schemas.microsoft.com/office/powerpoint/2010/main" val="1833755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1757084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6</a:t>
            </a:fld>
            <a:endParaRPr lang="en-GB"/>
          </a:p>
        </p:txBody>
      </p:sp>
    </p:spTree>
    <p:extLst>
      <p:ext uri="{BB962C8B-B14F-4D97-AF65-F5344CB8AC3E}">
        <p14:creationId xmlns:p14="http://schemas.microsoft.com/office/powerpoint/2010/main" val="2480740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9</a:t>
            </a:fld>
            <a:endParaRPr lang="en-GB"/>
          </a:p>
        </p:txBody>
      </p:sp>
    </p:spTree>
    <p:extLst>
      <p:ext uri="{BB962C8B-B14F-4D97-AF65-F5344CB8AC3E}">
        <p14:creationId xmlns:p14="http://schemas.microsoft.com/office/powerpoint/2010/main" val="2861568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10</a:t>
            </a:fld>
            <a:endParaRPr lang="en-GB"/>
          </a:p>
        </p:txBody>
      </p:sp>
    </p:spTree>
    <p:extLst>
      <p:ext uri="{BB962C8B-B14F-4D97-AF65-F5344CB8AC3E}">
        <p14:creationId xmlns:p14="http://schemas.microsoft.com/office/powerpoint/2010/main" val="4234537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11</a:t>
            </a:fld>
            <a:endParaRPr lang="en-GB"/>
          </a:p>
        </p:txBody>
      </p:sp>
    </p:spTree>
    <p:extLst>
      <p:ext uri="{BB962C8B-B14F-4D97-AF65-F5344CB8AC3E}">
        <p14:creationId xmlns:p14="http://schemas.microsoft.com/office/powerpoint/2010/main" val="2257931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12</a:t>
            </a:fld>
            <a:endParaRPr lang="en-GB"/>
          </a:p>
        </p:txBody>
      </p:sp>
    </p:spTree>
    <p:extLst>
      <p:ext uri="{BB962C8B-B14F-4D97-AF65-F5344CB8AC3E}">
        <p14:creationId xmlns:p14="http://schemas.microsoft.com/office/powerpoint/2010/main" val="3159607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posters are widely used within the academic community at talks and conferences. They can be used for a variety of purposes. They can act as an advertisement for your area of work, a way of sparking debate or as a tool for raising awareness of an issue. To produce an effective academic poster there are a number of things to be considered.</a:t>
            </a:r>
          </a:p>
          <a:p>
            <a:endParaRPr lang="en-GB" dirty="0"/>
          </a:p>
          <a:p>
            <a:r>
              <a:rPr lang="en-GB" dirty="0"/>
              <a:t> A) What is your purpose in creating this poster?  Often, the purpose of an academic poster is to grab the attention of your chosen audience and to inspire interest in your area of research. It should convey a strong central message.  It is not like an academic essay in this respect as it aims to relate your research project in a brief and concise manner using bold text and colourful graphics to attract attention. B) Who is the audience likely to be? Tailor your approach accordingly…  Researchers?  Students?  Peers?  Public? T</a:t>
            </a:r>
          </a:p>
          <a:p>
            <a:endParaRPr lang="en-GB" dirty="0"/>
          </a:p>
          <a:p>
            <a:r>
              <a:rPr lang="en-GB" dirty="0" err="1"/>
              <a:t>hink</a:t>
            </a:r>
            <a:r>
              <a:rPr lang="en-GB" dirty="0"/>
              <a:t> about how much existing knowledge your chosen audience has about your research project. It is important to be aware of whether or not they understand your terminology and research practices before thinking about what information to include. C) What content needs to be included?  Everything you include must relate in some way to your research project including graphics and text.  Make sure to include web links, references and contact details for further information. </a:t>
            </a:r>
          </a:p>
          <a:p>
            <a:endParaRPr lang="en-GB" dirty="0"/>
          </a:p>
          <a:p>
            <a:r>
              <a:rPr lang="en-GB" dirty="0"/>
              <a:t> Remember, be selective! Don’t try to cover the entire research project. Focus on those aspects which have most relevance for your chosen audience. D) How should your poster be organised?  Think about how much text should be given to explaining background information, research questions and results. Think about the visual aesthetics of the poster.</a:t>
            </a:r>
          </a:p>
          <a:p>
            <a:endParaRPr lang="en-GB" dirty="0"/>
          </a:p>
          <a:p>
            <a:r>
              <a:rPr lang="en-GB" dirty="0"/>
              <a:t>Taken from: http://www.supi.manchester.ac.uk/media/services/supi/Academic-Poster-Guidance.pdf </a:t>
            </a:r>
          </a:p>
        </p:txBody>
      </p:sp>
      <p:sp>
        <p:nvSpPr>
          <p:cNvPr id="4" name="Slide Number Placeholder 3"/>
          <p:cNvSpPr>
            <a:spLocks noGrp="1"/>
          </p:cNvSpPr>
          <p:nvPr>
            <p:ph type="sldNum" sz="quarter" idx="10"/>
          </p:nvPr>
        </p:nvSpPr>
        <p:spPr/>
        <p:txBody>
          <a:bodyPr/>
          <a:lstStyle/>
          <a:p>
            <a:fld id="{26F038BD-EA86-4804-8969-C6A4E8EB8FFF}" type="slidenum">
              <a:rPr lang="en-GB" smtClean="0"/>
              <a:t>28</a:t>
            </a:fld>
            <a:endParaRPr lang="en-GB"/>
          </a:p>
        </p:txBody>
      </p:sp>
    </p:spTree>
    <p:extLst>
      <p:ext uri="{BB962C8B-B14F-4D97-AF65-F5344CB8AC3E}">
        <p14:creationId xmlns:p14="http://schemas.microsoft.com/office/powerpoint/2010/main" val="3590988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http://www.supi.manchester.ac.uk/media/services/supi/Academic-Poster-Guidance.pdf </a:t>
            </a:r>
          </a:p>
          <a:p>
            <a:endParaRPr lang="en-GB" dirty="0"/>
          </a:p>
          <a:p>
            <a:r>
              <a:rPr lang="en-GB" dirty="0"/>
              <a:t>See</a:t>
            </a:r>
            <a:r>
              <a:rPr lang="en-GB" baseline="0" dirty="0"/>
              <a:t> notes </a:t>
            </a:r>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29</a:t>
            </a:fld>
            <a:endParaRPr lang="en-GB"/>
          </a:p>
        </p:txBody>
      </p:sp>
    </p:spTree>
    <p:extLst>
      <p:ext uri="{BB962C8B-B14F-4D97-AF65-F5344CB8AC3E}">
        <p14:creationId xmlns:p14="http://schemas.microsoft.com/office/powerpoint/2010/main" val="1089767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solidFill>
                  <a:srgbClr val="464646"/>
                </a:solidFill>
              </a:rPr>
              <a:pPr/>
              <a:t>03/12/2018</a:t>
            </a:fld>
            <a:endParaRPr lang="en-GB">
              <a:solidFill>
                <a:srgbClr val="464646"/>
              </a:solidFill>
            </a:endParaRPr>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solidFill>
                <a:srgbClr val="464646"/>
              </a:solidFill>
            </a:endParaRPr>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162541350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solidFill>
                  <a:srgbClr val="464646"/>
                </a:solidFill>
              </a:rPr>
              <a:pPr/>
              <a:t>03/12/2018</a:t>
            </a:fld>
            <a:endParaRPr lang="en-GB">
              <a:solidFill>
                <a:srgbClr val="464646"/>
              </a:solidFill>
            </a:endParaRPr>
          </a:p>
        </p:txBody>
      </p:sp>
      <p:sp>
        <p:nvSpPr>
          <p:cNvPr id="9" name="Slide Number Placeholder 8"/>
          <p:cNvSpPr>
            <a:spLocks noGrp="1"/>
          </p:cNvSpPr>
          <p:nvPr>
            <p:ph type="sldNum" sz="quarter" idx="15"/>
          </p:nvPr>
        </p:nvSpPr>
        <p:spPr/>
        <p:txBody>
          <a:bodyPr rtlCol="0"/>
          <a:lstStyle/>
          <a:p>
            <a:fld id="{3CF19CE5-3B6D-4CDB-A886-C88CF57D7E52}"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3869751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solidFill>
                  <a:srgbClr val="DEF5FA"/>
                </a:solidFill>
              </a:rPr>
              <a:pPr/>
              <a:t>03/12/2018</a:t>
            </a:fld>
            <a:endParaRPr lang="en-GB">
              <a:solidFill>
                <a:srgbClr val="DEF5FA"/>
              </a:solidFill>
            </a:endParaRPr>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solidFill>
                <a:srgbClr val="DEF5FA"/>
              </a:solidFill>
            </a:endParaRPr>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272218956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solidFill>
                  <a:srgbClr val="464646"/>
                </a:solidFill>
              </a:rPr>
              <a:pPr/>
              <a:t>03/12/2018</a:t>
            </a:fld>
            <a:endParaRPr lang="en-GB">
              <a:solidFill>
                <a:srgbClr val="464646"/>
              </a:solidFill>
            </a:endParaRPr>
          </a:p>
        </p:txBody>
      </p:sp>
      <p:sp>
        <p:nvSpPr>
          <p:cNvPr id="6" name="Footer Placeholder 5"/>
          <p:cNvSpPr>
            <a:spLocks noGrp="1"/>
          </p:cNvSpPr>
          <p:nvPr>
            <p:ph type="ftr" sz="quarter" idx="11"/>
          </p:nvPr>
        </p:nvSpPr>
        <p:spPr/>
        <p:txBody>
          <a:bodyPr/>
          <a:lstStyle/>
          <a:p>
            <a:endParaRPr lang="en-GB">
              <a:solidFill>
                <a:srgbClr val="464646"/>
              </a:solidFill>
            </a:endParaRPr>
          </a:p>
        </p:txBody>
      </p:sp>
      <p:sp>
        <p:nvSpPr>
          <p:cNvPr id="7" name="Slide Number Placeholder 6"/>
          <p:cNvSpPr>
            <a:spLocks noGrp="1"/>
          </p:cNvSpPr>
          <p:nvPr>
            <p:ph type="sldNum" sz="quarter" idx="12"/>
          </p:nvPr>
        </p:nvSpPr>
        <p:spPr/>
        <p:txBody>
          <a:bodyPr/>
          <a:lstStyle/>
          <a:p>
            <a:fld id="{3CF19CE5-3B6D-4CDB-A886-C88CF57D7E52}"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983089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solidFill>
                  <a:srgbClr val="464646"/>
                </a:solidFill>
              </a:rPr>
              <a:pPr/>
              <a:t>03/12/2018</a:t>
            </a:fld>
            <a:endParaRPr lang="en-GB">
              <a:solidFill>
                <a:srgbClr val="464646"/>
              </a:solidFill>
            </a:endParaRPr>
          </a:p>
        </p:txBody>
      </p:sp>
      <p:sp>
        <p:nvSpPr>
          <p:cNvPr id="8" name="Footer Placeholder 7"/>
          <p:cNvSpPr>
            <a:spLocks noGrp="1"/>
          </p:cNvSpPr>
          <p:nvPr>
            <p:ph type="ftr" sz="quarter" idx="11"/>
          </p:nvPr>
        </p:nvSpPr>
        <p:spPr/>
        <p:txBody>
          <a:bodyPr/>
          <a:lstStyle/>
          <a:p>
            <a:endParaRPr lang="en-GB">
              <a:solidFill>
                <a:srgbClr val="464646"/>
              </a:solidFill>
            </a:endParaRPr>
          </a:p>
        </p:txBody>
      </p:sp>
      <p:sp>
        <p:nvSpPr>
          <p:cNvPr id="9" name="Slide Number Placeholder 8"/>
          <p:cNvSpPr>
            <a:spLocks noGrp="1"/>
          </p:cNvSpPr>
          <p:nvPr>
            <p:ph type="sldNum" sz="quarter" idx="12"/>
          </p:nvPr>
        </p:nvSpPr>
        <p:spPr/>
        <p:txBody>
          <a:bodyPr/>
          <a:lstStyle/>
          <a:p>
            <a:fld id="{3CF19CE5-3B6D-4CDB-A886-C88CF57D7E52}"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extLst>
      <p:ext uri="{BB962C8B-B14F-4D97-AF65-F5344CB8AC3E}">
        <p14:creationId xmlns:p14="http://schemas.microsoft.com/office/powerpoint/2010/main" val="2275882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solidFill>
                  <a:srgbClr val="464646"/>
                </a:solidFill>
              </a:rPr>
              <a:pPr/>
              <a:t>03/12/2018</a:t>
            </a:fld>
            <a:endParaRPr lang="en-GB">
              <a:solidFill>
                <a:srgbClr val="464646"/>
              </a:solidFill>
            </a:endParaRPr>
          </a:p>
        </p:txBody>
      </p:sp>
      <p:sp>
        <p:nvSpPr>
          <p:cNvPr id="7" name="Slide Number Placeholder 6"/>
          <p:cNvSpPr>
            <a:spLocks noGrp="1"/>
          </p:cNvSpPr>
          <p:nvPr>
            <p:ph type="sldNum" sz="quarter" idx="11"/>
          </p:nvPr>
        </p:nvSpPr>
        <p:spPr/>
        <p:txBody>
          <a:bodyPr rtlCol="0"/>
          <a:lstStyle/>
          <a:p>
            <a:fld id="{3CF19CE5-3B6D-4CDB-A886-C88CF57D7E52}"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3974977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solidFill>
                  <a:srgbClr val="464646"/>
                </a:solidFill>
              </a:rPr>
              <a:pPr/>
              <a:t>03/12/2018</a:t>
            </a:fld>
            <a:endParaRPr lang="en-GB">
              <a:solidFill>
                <a:srgbClr val="464646"/>
              </a:solidFill>
            </a:endParaRPr>
          </a:p>
        </p:txBody>
      </p:sp>
      <p:sp>
        <p:nvSpPr>
          <p:cNvPr id="3" name="Footer Placeholder 2"/>
          <p:cNvSpPr>
            <a:spLocks noGrp="1"/>
          </p:cNvSpPr>
          <p:nvPr>
            <p:ph type="ftr" sz="quarter" idx="11"/>
          </p:nvPr>
        </p:nvSpPr>
        <p:spPr/>
        <p:txBody>
          <a:bodyPr/>
          <a:lstStyle/>
          <a:p>
            <a:endParaRPr lang="en-GB">
              <a:solidFill>
                <a:srgbClr val="464646"/>
              </a:solidFill>
            </a:endParaRPr>
          </a:p>
        </p:txBody>
      </p:sp>
      <p:sp>
        <p:nvSpPr>
          <p:cNvPr id="4" name="Slide Number Placeholder 3"/>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2322000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solidFill>
                  <a:srgbClr val="464646"/>
                </a:solidFill>
              </a:rPr>
              <a:pPr/>
              <a:t>03/12/2018</a:t>
            </a:fld>
            <a:endParaRPr lang="en-GB">
              <a:solidFill>
                <a:srgbClr val="464646"/>
              </a:solidFill>
            </a:endParaRPr>
          </a:p>
        </p:txBody>
      </p:sp>
      <p:sp>
        <p:nvSpPr>
          <p:cNvPr id="22" name="Slide Number Placeholder 21"/>
          <p:cNvSpPr>
            <a:spLocks noGrp="1"/>
          </p:cNvSpPr>
          <p:nvPr>
            <p:ph type="sldNum" sz="quarter" idx="15"/>
          </p:nvPr>
        </p:nvSpPr>
        <p:spPr/>
        <p:txBody>
          <a:bodyPr rtlCol="0"/>
          <a:lstStyle/>
          <a:p>
            <a:fld id="{3CF19CE5-3B6D-4CDB-A886-C88CF57D7E52}"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184015557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7" name="Date Placeholder 16"/>
          <p:cNvSpPr>
            <a:spLocks noGrp="1"/>
          </p:cNvSpPr>
          <p:nvPr>
            <p:ph type="dt" sz="half" idx="10"/>
          </p:nvPr>
        </p:nvSpPr>
        <p:spPr/>
        <p:txBody>
          <a:bodyPr rtlCol="0"/>
          <a:lstStyle/>
          <a:p>
            <a:fld id="{BD910256-AA1F-45E7-9332-174294B017E0}" type="datetimeFigureOut">
              <a:rPr lang="en-GB" smtClean="0">
                <a:solidFill>
                  <a:srgbClr val="464646"/>
                </a:solidFill>
              </a:rPr>
              <a:pPr/>
              <a:t>03/12/2018</a:t>
            </a:fld>
            <a:endParaRPr lang="en-GB">
              <a:solidFill>
                <a:srgbClr val="464646"/>
              </a:solidFill>
            </a:endParaRPr>
          </a:p>
        </p:txBody>
      </p:sp>
      <p:sp>
        <p:nvSpPr>
          <p:cNvPr id="18" name="Slide Number Placeholder 17"/>
          <p:cNvSpPr>
            <a:spLocks noGrp="1"/>
          </p:cNvSpPr>
          <p:nvPr>
            <p:ph type="sldNum" sz="quarter" idx="11"/>
          </p:nvPr>
        </p:nvSpPr>
        <p:spPr/>
        <p:txBody>
          <a:bodyPr rtlCol="0"/>
          <a:lstStyle/>
          <a:p>
            <a:fld id="{3CF19CE5-3B6D-4CDB-A886-C88CF57D7E52}"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189890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03/12/2018</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1392517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03/12/2018</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27564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solidFill>
                  <a:srgbClr val="464646"/>
                </a:solidFill>
              </a:rPr>
              <a:pPr/>
              <a:t>03/12/2018</a:t>
            </a:fld>
            <a:endParaRPr lang="en-GB">
              <a:solidFill>
                <a:srgbClr val="464646"/>
              </a:solidFill>
            </a:endParaRPr>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solidFill>
                <a:srgbClr val="464646"/>
              </a:solidFill>
            </a:endParaRPr>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pPr/>
              <a:t>‹#›</a:t>
            </a:fld>
            <a:endParaRPr lang="en-GB"/>
          </a:p>
        </p:txBody>
      </p:sp>
    </p:spTree>
    <p:extLst>
      <p:ext uri="{BB962C8B-B14F-4D97-AF65-F5344CB8AC3E}">
        <p14:creationId xmlns:p14="http://schemas.microsoft.com/office/powerpoint/2010/main" val="504315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c9SUAcNlVQ4"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hyperlink" Target="https://www.ted.com/talks/taylor_mali_what_teachers_make" TargetMode="External"/><Relationship Id="rId4" Type="http://schemas.openxmlformats.org/officeDocument/2006/relationships/hyperlink" Target="https://www.ted.com/talks/drew_dudley_everyday_leadership"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a:solidFill>
                  <a:schemeClr val="accent1"/>
                </a:solidFill>
                <a:latin typeface="Arial" panose="020B0604020202020204" pitchFamily="34" charset="0"/>
                <a:cs typeface="Arial" panose="020B0604020202020204" pitchFamily="34" charset="0"/>
              </a:rPr>
              <a:t>ECGE4001/C</a:t>
            </a:r>
            <a:br>
              <a:rPr lang="en-GB" sz="3600" dirty="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a:solidFill>
                  <a:schemeClr val="accent1"/>
                </a:solidFill>
                <a:latin typeface="Arial" panose="020B0604020202020204" pitchFamily="34" charset="0"/>
                <a:cs typeface="Arial" panose="020B0604020202020204" pitchFamily="34" charset="0"/>
              </a:rPr>
              <a:t>Sesiwn</a:t>
            </a:r>
            <a:r>
              <a:rPr lang="en-GB" dirty="0">
                <a:solidFill>
                  <a:schemeClr val="accent1"/>
                </a:solidFill>
                <a:latin typeface="Arial" panose="020B0604020202020204" pitchFamily="34" charset="0"/>
                <a:cs typeface="Arial" panose="020B0604020202020204" pitchFamily="34" charset="0"/>
              </a:rPr>
              <a:t> 8  </a:t>
            </a:r>
            <a:r>
              <a:rPr lang="en-GB" dirty="0">
                <a:latin typeface="Arial" panose="020B0604020202020204" pitchFamily="34" charset="0"/>
                <a:cs typeface="Arial" panose="020B0604020202020204" pitchFamily="34" charset="0"/>
              </a:rPr>
              <a:t>/ Session 8  </a:t>
            </a:r>
          </a:p>
        </p:txBody>
      </p:sp>
    </p:spTree>
    <p:extLst>
      <p:ext uri="{BB962C8B-B14F-4D97-AF65-F5344CB8AC3E}">
        <p14:creationId xmlns:p14="http://schemas.microsoft.com/office/powerpoint/2010/main" val="2421004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ymgymryd 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a:t>Engage 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1425027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archwilio arddulliau a systemau cyfathrebu gwahanol;  </a:t>
            </a:r>
            <a:endParaRPr lang="en-GB" dirty="0"/>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a:normAutofit/>
          </a:bodyPr>
          <a:lstStyle/>
          <a:p>
            <a:pPr lvl="0"/>
            <a:r>
              <a:rPr lang="en-GB" dirty="0"/>
              <a:t>Explore different communication styles and systems; </a:t>
            </a:r>
          </a:p>
        </p:txBody>
      </p:sp>
      <p:pic>
        <p:nvPicPr>
          <p:cNvPr id="5" name="Picture 4"/>
          <p:cNvPicPr>
            <a:picLocks noChangeAspect="1"/>
          </p:cNvPicPr>
          <p:nvPr/>
        </p:nvPicPr>
        <p:blipFill>
          <a:blip r:embed="rId2"/>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557929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1600200"/>
            <a:ext cx="3657600" cy="2332856"/>
          </a:xfrm>
        </p:spPr>
        <p:style>
          <a:lnRef idx="2">
            <a:schemeClr val="accent1"/>
          </a:lnRef>
          <a:fillRef idx="1">
            <a:schemeClr val="lt1"/>
          </a:fillRef>
          <a:effectRef idx="0">
            <a:schemeClr val="accent1"/>
          </a:effectRef>
          <a:fontRef idx="minor">
            <a:schemeClr val="dk1"/>
          </a:fontRef>
        </p:style>
        <p:txBody>
          <a:bodyPr/>
          <a:lstStyle/>
          <a:p>
            <a:pPr lvl="0"/>
            <a:r>
              <a:rPr lang="cy-GB" dirty="0"/>
              <a:t>Datblygu cymhwysedd digidol a sgiliau rhifedd yn unol â gofynion academaidd y rhaglen;</a:t>
            </a:r>
            <a:endParaRPr lang="en-GB" dirty="0"/>
          </a:p>
          <a:p>
            <a:endParaRPr lang="en-GB" dirty="0"/>
          </a:p>
        </p:txBody>
      </p:sp>
      <p:sp>
        <p:nvSpPr>
          <p:cNvPr id="4" name="Content Placeholder 3"/>
          <p:cNvSpPr>
            <a:spLocks noGrp="1"/>
          </p:cNvSpPr>
          <p:nvPr>
            <p:ph sz="quarter" idx="2"/>
          </p:nvPr>
        </p:nvSpPr>
        <p:spPr>
          <a:xfrm>
            <a:off x="4220696" y="4149080"/>
            <a:ext cx="3657600" cy="2332856"/>
          </a:xfrm>
        </p:spPr>
        <p:style>
          <a:lnRef idx="2">
            <a:schemeClr val="dk1"/>
          </a:lnRef>
          <a:fillRef idx="1">
            <a:schemeClr val="lt1"/>
          </a:fillRef>
          <a:effectRef idx="0">
            <a:schemeClr val="dk1"/>
          </a:effectRef>
          <a:fontRef idx="minor">
            <a:schemeClr val="dk1"/>
          </a:fontRef>
        </p:style>
        <p:txBody>
          <a:bodyPr/>
          <a:lstStyle/>
          <a:p>
            <a:pPr lvl="0"/>
            <a:r>
              <a:rPr lang="en-GB" dirty="0"/>
              <a:t>Develop digital competency and numeracy skills in line with the academic demands of the programme;</a:t>
            </a:r>
          </a:p>
          <a:p>
            <a:endParaRPr lang="en-GB" dirty="0"/>
          </a:p>
          <a:p>
            <a:endParaRPr lang="en-GB" dirty="0"/>
          </a:p>
        </p:txBody>
      </p:sp>
      <p:pic>
        <p:nvPicPr>
          <p:cNvPr id="5" name="Picture 4"/>
          <p:cNvPicPr>
            <a:picLocks noChangeAspect="1"/>
          </p:cNvPicPr>
          <p:nvPr/>
        </p:nvPicPr>
        <p:blipFill>
          <a:blip r:embed="rId2"/>
          <a:stretch>
            <a:fillRect/>
          </a:stretch>
        </p:blipFill>
        <p:spPr>
          <a:xfrm>
            <a:off x="4788024" y="1844824"/>
            <a:ext cx="2735606" cy="1820168"/>
          </a:xfrm>
          <a:prstGeom prst="rect">
            <a:avLst/>
          </a:prstGeom>
        </p:spPr>
      </p:pic>
      <p:pic>
        <p:nvPicPr>
          <p:cNvPr id="6" name="Picture 5"/>
          <p:cNvPicPr>
            <a:picLocks noChangeAspect="1"/>
          </p:cNvPicPr>
          <p:nvPr/>
        </p:nvPicPr>
        <p:blipFill>
          <a:blip r:embed="rId3"/>
          <a:stretch>
            <a:fillRect/>
          </a:stretch>
        </p:blipFill>
        <p:spPr>
          <a:xfrm>
            <a:off x="755576" y="4344294"/>
            <a:ext cx="2747962" cy="1942427"/>
          </a:xfrm>
          <a:prstGeom prst="rect">
            <a:avLst/>
          </a:prstGeom>
        </p:spPr>
      </p:pic>
    </p:spTree>
    <p:extLst>
      <p:ext uri="{BB962C8B-B14F-4D97-AF65-F5344CB8AC3E}">
        <p14:creationId xmlns:p14="http://schemas.microsoft.com/office/powerpoint/2010/main" val="1990142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077072"/>
            <a:ext cx="3657600" cy="2095128"/>
          </a:xfrm>
        </p:spPr>
        <p:style>
          <a:lnRef idx="2">
            <a:schemeClr val="accent1"/>
          </a:lnRef>
          <a:fillRef idx="1">
            <a:schemeClr val="lt1"/>
          </a:fillRef>
          <a:effectRef idx="0">
            <a:schemeClr val="accent1"/>
          </a:effectRef>
          <a:fontRef idx="minor">
            <a:schemeClr val="dk1"/>
          </a:fontRef>
        </p:style>
        <p:txBody>
          <a:bodyPr/>
          <a:lstStyle/>
          <a:p>
            <a:r>
              <a:rPr lang="cy-GB" dirty="0"/>
              <a:t>Trefnu eu dysgu’n effeithiol ac adfyfyrio ar eu cynnydd eu hunain a’u datblygiad i’r dyfodol. </a:t>
            </a:r>
            <a:endParaRPr lang="en-GB" dirty="0"/>
          </a:p>
          <a:p>
            <a:endParaRPr lang="en-GB" dirty="0"/>
          </a:p>
        </p:txBody>
      </p:sp>
      <p:sp>
        <p:nvSpPr>
          <p:cNvPr id="4" name="Content Placeholder 3"/>
          <p:cNvSpPr>
            <a:spLocks noGrp="1"/>
          </p:cNvSpPr>
          <p:nvPr>
            <p:ph sz="quarter" idx="2"/>
          </p:nvPr>
        </p:nvSpPr>
        <p:spPr>
          <a:xfrm>
            <a:off x="4270248" y="1600200"/>
            <a:ext cx="3657600" cy="2188840"/>
          </a:xfrm>
        </p:spPr>
        <p:style>
          <a:lnRef idx="2">
            <a:schemeClr val="dk1"/>
          </a:lnRef>
          <a:fillRef idx="1">
            <a:schemeClr val="lt1"/>
          </a:fillRef>
          <a:effectRef idx="0">
            <a:schemeClr val="dk1"/>
          </a:effectRef>
          <a:fontRef idx="minor">
            <a:schemeClr val="dk1"/>
          </a:fontRef>
        </p:style>
        <p:txBody>
          <a:bodyPr/>
          <a:lstStyle/>
          <a:p>
            <a:r>
              <a:rPr lang="en-GB" dirty="0"/>
              <a:t>Organise their learning effectively and reflect upon their own progress and future development. </a:t>
            </a:r>
          </a:p>
          <a:p>
            <a:endParaRPr lang="en-GB" dirty="0"/>
          </a:p>
        </p:txBody>
      </p:sp>
      <p:pic>
        <p:nvPicPr>
          <p:cNvPr id="5" name="Picture 4"/>
          <p:cNvPicPr>
            <a:picLocks noChangeAspect="1"/>
          </p:cNvPicPr>
          <p:nvPr/>
        </p:nvPicPr>
        <p:blipFill>
          <a:blip r:embed="rId2"/>
          <a:stretch>
            <a:fillRect/>
          </a:stretch>
        </p:blipFill>
        <p:spPr>
          <a:xfrm>
            <a:off x="5004048" y="4293096"/>
            <a:ext cx="2411338" cy="2411338"/>
          </a:xfrm>
          <a:prstGeom prst="rect">
            <a:avLst/>
          </a:prstGeom>
        </p:spPr>
      </p:pic>
      <p:pic>
        <p:nvPicPr>
          <p:cNvPr id="6" name="Picture 5"/>
          <p:cNvPicPr>
            <a:picLocks noChangeAspect="1"/>
          </p:cNvPicPr>
          <p:nvPr/>
        </p:nvPicPr>
        <p:blipFill>
          <a:blip r:embed="rId3"/>
          <a:stretch>
            <a:fillRect/>
          </a:stretch>
        </p:blipFill>
        <p:spPr>
          <a:xfrm>
            <a:off x="1259632" y="1700808"/>
            <a:ext cx="1700808" cy="1700808"/>
          </a:xfrm>
          <a:prstGeom prst="rect">
            <a:avLst/>
          </a:prstGeom>
        </p:spPr>
      </p:pic>
    </p:spTree>
    <p:extLst>
      <p:ext uri="{BB962C8B-B14F-4D97-AF65-F5344CB8AC3E}">
        <p14:creationId xmlns:p14="http://schemas.microsoft.com/office/powerpoint/2010/main" val="1044892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82960"/>
          </a:xfrm>
        </p:spPr>
        <p:txBody>
          <a:bodyPr>
            <a:noAutofit/>
          </a:bodyPr>
          <a:lstStyle/>
          <a:p>
            <a:pPr algn="ctr"/>
            <a:r>
              <a:rPr lang="en-GB" sz="3600" dirty="0" err="1">
                <a:solidFill>
                  <a:schemeClr val="accent1"/>
                </a:solidFill>
                <a:latin typeface="Arial" panose="020B0604020202020204" pitchFamily="34" charset="0"/>
                <a:cs typeface="Arial" panose="020B0604020202020204" pitchFamily="34" charset="0"/>
              </a:rPr>
              <a:t>Amserlen</a:t>
            </a:r>
            <a:r>
              <a:rPr lang="en-GB" sz="3600" dirty="0">
                <a:solidFill>
                  <a:schemeClr val="accent1"/>
                </a:solidFill>
                <a:latin typeface="Arial" panose="020B0604020202020204" pitchFamily="34" charset="0"/>
                <a:cs typeface="Arial" panose="020B0604020202020204" pitchFamily="34" charset="0"/>
              </a:rPr>
              <a:t> </a:t>
            </a:r>
            <a:br>
              <a:rPr lang="en-GB" sz="3600" dirty="0">
                <a:solidFill>
                  <a:schemeClr val="accent1"/>
                </a:solidFill>
                <a:latin typeface="Arial" panose="020B0604020202020204" pitchFamily="34" charset="0"/>
                <a:cs typeface="Arial" panose="020B0604020202020204" pitchFamily="34" charset="0"/>
              </a:rPr>
            </a:br>
            <a:r>
              <a:rPr lang="en-GB" sz="3600" i="1" dirty="0">
                <a:latin typeface="Arial" panose="020B0604020202020204" pitchFamily="34" charset="0"/>
                <a:cs typeface="Arial" panose="020B0604020202020204" pitchFamily="34" charset="0"/>
              </a:rPr>
              <a:t>Timetable</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930802272"/>
              </p:ext>
            </p:extLst>
          </p:nvPr>
        </p:nvGraphicFramePr>
        <p:xfrm>
          <a:off x="755576" y="1484783"/>
          <a:ext cx="7200800" cy="5417328"/>
        </p:xfrm>
        <a:graphic>
          <a:graphicData uri="http://schemas.openxmlformats.org/drawingml/2006/table">
            <a:tbl>
              <a:tblPr firstRow="1" firstCol="1" bandRow="1"/>
              <a:tblGrid>
                <a:gridCol w="869667">
                  <a:extLst>
                    <a:ext uri="{9D8B030D-6E8A-4147-A177-3AD203B41FA5}">
                      <a16:colId xmlns:a16="http://schemas.microsoft.com/office/drawing/2014/main" val="20000"/>
                    </a:ext>
                  </a:extLst>
                </a:gridCol>
                <a:gridCol w="2826419">
                  <a:extLst>
                    <a:ext uri="{9D8B030D-6E8A-4147-A177-3AD203B41FA5}">
                      <a16:colId xmlns:a16="http://schemas.microsoft.com/office/drawing/2014/main" val="20001"/>
                    </a:ext>
                  </a:extLst>
                </a:gridCol>
                <a:gridCol w="3504714">
                  <a:extLst>
                    <a:ext uri="{9D8B030D-6E8A-4147-A177-3AD203B41FA5}">
                      <a16:colId xmlns:a16="http://schemas.microsoft.com/office/drawing/2014/main" val="20002"/>
                    </a:ext>
                  </a:extLst>
                </a:gridCol>
              </a:tblGrid>
              <a:tr h="455960">
                <a:tc>
                  <a:txBody>
                    <a:bodyPr/>
                    <a:lstStyle/>
                    <a:p>
                      <a:pPr marL="0" marR="0" algn="ctr">
                        <a:lnSpc>
                          <a:spcPct val="115000"/>
                        </a:lnSpc>
                        <a:spcBef>
                          <a:spcPts val="0"/>
                        </a:spcBef>
                        <a:spcAft>
                          <a:spcPts val="0"/>
                        </a:spcAft>
                      </a:pPr>
                      <a:r>
                        <a:rPr lang="en-GB" sz="1400" b="1" dirty="0" err="1">
                          <a:solidFill>
                            <a:schemeClr val="accent1"/>
                          </a:solidFill>
                          <a:effectLst/>
                          <a:latin typeface="Arial"/>
                          <a:ea typeface="Calibri"/>
                          <a:cs typeface="Times New Roman"/>
                        </a:rPr>
                        <a:t>Sesiwn</a:t>
                      </a:r>
                      <a:r>
                        <a:rPr lang="en-GB" sz="1400" b="1" dirty="0">
                          <a:effectLst/>
                          <a:latin typeface="Arial"/>
                          <a:ea typeface="Calibri"/>
                          <a:cs typeface="Times New Roman"/>
                        </a:rPr>
                        <a:t> </a:t>
                      </a:r>
                      <a:endParaRPr lang="en-GB" sz="1400" b="1" dirty="0">
                        <a:effectLst/>
                        <a:latin typeface="Calibri"/>
                        <a:ea typeface="Calibri"/>
                        <a:cs typeface="Times New Roman"/>
                      </a:endParaRPr>
                    </a:p>
                    <a:p>
                      <a:pPr marL="0" marR="0" algn="ctr">
                        <a:lnSpc>
                          <a:spcPct val="115000"/>
                        </a:lnSpc>
                        <a:spcBef>
                          <a:spcPts val="0"/>
                        </a:spcBef>
                        <a:spcAft>
                          <a:spcPts val="0"/>
                        </a:spcAft>
                      </a:pPr>
                      <a:r>
                        <a:rPr lang="en-GB" sz="1400" b="1" dirty="0">
                          <a:effectLst/>
                          <a:latin typeface="Arial"/>
                          <a:ea typeface="Calibri"/>
                          <a:cs typeface="Times New Roman"/>
                        </a:rPr>
                        <a:t>Session </a:t>
                      </a:r>
                      <a:endParaRPr lang="en-GB" sz="1400" b="1"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GB" sz="1600" b="1" dirty="0" err="1">
                          <a:effectLst/>
                          <a:latin typeface="Arial"/>
                          <a:ea typeface="Calibri"/>
                          <a:cs typeface="Times New Roman"/>
                        </a:rPr>
                        <a:t>Pwnc</a:t>
                      </a:r>
                      <a:endParaRPr lang="en-GB" sz="1600" b="1"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gn="ctr">
                        <a:lnSpc>
                          <a:spcPct val="115000"/>
                        </a:lnSpc>
                        <a:spcBef>
                          <a:spcPts val="0"/>
                        </a:spcBef>
                        <a:spcAft>
                          <a:spcPts val="0"/>
                        </a:spcAft>
                      </a:pPr>
                      <a:r>
                        <a:rPr lang="en-GB" sz="1600" b="1" dirty="0">
                          <a:effectLst/>
                          <a:latin typeface="Arial"/>
                          <a:ea typeface="Calibri"/>
                          <a:cs typeface="Times New Roman"/>
                        </a:rPr>
                        <a:t>Topic </a:t>
                      </a:r>
                      <a:endParaRPr lang="en-GB" sz="1600" b="1"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57301">
                <a:tc>
                  <a:txBody>
                    <a:bodyPr/>
                    <a:lstStyle/>
                    <a:p>
                      <a:pPr>
                        <a:lnSpc>
                          <a:spcPct val="115000"/>
                        </a:lnSpc>
                        <a:spcAft>
                          <a:spcPts val="0"/>
                        </a:spcAft>
                      </a:pPr>
                      <a:r>
                        <a:rPr lang="en-GB" sz="1400" dirty="0">
                          <a:effectLst/>
                          <a:latin typeface="Calibri" panose="020F0502020204030204" pitchFamily="34" charset="0"/>
                          <a:ea typeface="Calibri" panose="020F0502020204030204" pitchFamily="34" charset="0"/>
                          <a:cs typeface="Arial" panose="020B0604020202020204" pitchFamily="34" charset="0"/>
                        </a:rPr>
                        <a:t>1: 1/10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Gorolwg o’r modiwl &amp; Darllen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(ac sesiwn llyfrgell 2 o 11-12)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Overview of module &amp; Reading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(also 11am-12pm – Library Session 2)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57301">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2: 8/10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Ysgrifennu: Darganfod eich llais academaidd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Writing: Finding your academic voice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328149">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3: 15/10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Cyfeirnodi yn y testun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Referencing in text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28149">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4: 22/10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Datblygu sgiliau meddwl beirniadol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Developing critical thinking skills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28149">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29/10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Wythnos Darllen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Reading Week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57301">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5: 5/11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Rhestrau cyfeirnodi (hefyd sesiwn Llyfyrgell 3 o 9-10)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Reference lists (also 9am-10am Library Session 3)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28149">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6: 12/11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Ymagwedd adlewyrchol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Reflective/ self-evaluative approach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28149">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7: 19/11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Ysgrifennu: goddrychol/ gwrthrychol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Writing : subjective / objective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41487">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8: 26/11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Adolygu a Tiwtorialau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Revision and Tutorials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692871">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9: 3/12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Gweithdy Cyflwyniadau llafar (yn cynnwys Posteri Academaidd)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Presentation Workshop (including Academic Posters)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692871">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10:10/12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Asesiad: Cyflwyniad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dirty="0">
                          <a:effectLst/>
                          <a:latin typeface="Calibri" panose="020F0502020204030204" pitchFamily="34" charset="0"/>
                          <a:ea typeface="Calibri" panose="020F0502020204030204" pitchFamily="34" charset="0"/>
                          <a:cs typeface="Arial" panose="020B0604020202020204" pitchFamily="34" charset="0"/>
                        </a:rPr>
                        <a:t>Assessment: Presentation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1124594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467600" cy="1143000"/>
          </a:xfrm>
        </p:spPr>
        <p:txBody>
          <a:bodyPr/>
          <a:lstStyle/>
          <a:p>
            <a:pPr algn="ctr"/>
            <a:r>
              <a:rPr lang="en-GB" dirty="0" err="1">
                <a:solidFill>
                  <a:schemeClr val="accent1"/>
                </a:solidFill>
              </a:rPr>
              <a:t>Disgwyliadau</a:t>
            </a:r>
            <a:r>
              <a:rPr lang="en-GB" dirty="0">
                <a:solidFill>
                  <a:schemeClr val="accent1"/>
                </a:solidFill>
              </a:rPr>
              <a:t> </a:t>
            </a:r>
            <a:r>
              <a:rPr lang="en-GB" dirty="0" err="1">
                <a:solidFill>
                  <a:schemeClr val="accent1"/>
                </a:solidFill>
              </a:rPr>
              <a:t>ychwanegol</a:t>
            </a:r>
            <a:r>
              <a:rPr lang="en-GB" dirty="0">
                <a:solidFill>
                  <a:schemeClr val="accent1"/>
                </a:solidFill>
              </a:rPr>
              <a:t> </a:t>
            </a:r>
            <a:br>
              <a:rPr lang="en-GB" dirty="0">
                <a:solidFill>
                  <a:schemeClr val="accent1"/>
                </a:solidFill>
              </a:rPr>
            </a:br>
            <a:r>
              <a:rPr lang="en-GB" dirty="0"/>
              <a:t>Other expectations</a:t>
            </a:r>
          </a:p>
        </p:txBody>
      </p:sp>
      <p:pic>
        <p:nvPicPr>
          <p:cNvPr id="921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27504" t="25391" r="26378" b="25831"/>
          <a:stretch/>
        </p:blipFill>
        <p:spPr bwMode="auto">
          <a:xfrm>
            <a:off x="251520" y="1484784"/>
            <a:ext cx="5655479" cy="336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029" t="27678" r="25415" b="24449"/>
          <a:stretch/>
        </p:blipFill>
        <p:spPr bwMode="auto">
          <a:xfrm rot="20364741">
            <a:off x="3959098" y="2507020"/>
            <a:ext cx="4531057" cy="32894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24094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642194"/>
          </a:xfrm>
        </p:spPr>
        <p:txBody>
          <a:bodyPr>
            <a:normAutofit/>
          </a:bodyPr>
          <a:lstStyle/>
          <a:p>
            <a:pPr algn="ctr"/>
            <a:r>
              <a:rPr lang="en-GB" dirty="0" err="1">
                <a:solidFill>
                  <a:schemeClr val="accent1"/>
                </a:solidFill>
                <a:latin typeface="Arial" panose="020B0604020202020204" pitchFamily="34" charset="0"/>
                <a:cs typeface="Arial" panose="020B0604020202020204" pitchFamily="34" charset="0"/>
              </a:rPr>
              <a:t>Asesiad</a:t>
            </a:r>
            <a:r>
              <a:rPr lang="en-GB" dirty="0">
                <a:solidFill>
                  <a:schemeClr val="accent1"/>
                </a:solidFill>
                <a:latin typeface="Arial" panose="020B0604020202020204" pitchFamily="34" charset="0"/>
                <a:cs typeface="Arial" panose="020B0604020202020204" pitchFamily="34" charset="0"/>
              </a:rPr>
              <a:t> 2 (50%)</a:t>
            </a:r>
            <a:br>
              <a:rPr lang="en-GB" dirty="0">
                <a:solidFill>
                  <a:schemeClr val="accent1"/>
                </a:solidFill>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Assessment 2 (50%)</a:t>
            </a:r>
            <a:br>
              <a:rPr lang="en-GB" i="1" dirty="0">
                <a:latin typeface="Arial" panose="020B0604020202020204" pitchFamily="34" charset="0"/>
                <a:cs typeface="Arial" panose="020B0604020202020204" pitchFamily="34" charset="0"/>
              </a:rPr>
            </a:br>
            <a:endParaRPr lang="en-GB" b="1" dirty="0">
              <a:solidFill>
                <a:srgbClr val="FF000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2060848"/>
            <a:ext cx="3657600" cy="4572000"/>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marL="0" marR="0">
              <a:lnSpc>
                <a:spcPct val="115000"/>
              </a:lnSpc>
              <a:spcBef>
                <a:spcPts val="0"/>
              </a:spcBef>
              <a:spcAft>
                <a:spcPts val="0"/>
              </a:spcAft>
            </a:pPr>
            <a:r>
              <a:rPr lang="en-GB" sz="2800" dirty="0" err="1">
                <a:latin typeface="Arial"/>
                <a:ea typeface="Calibri"/>
                <a:cs typeface="Times New Roman"/>
              </a:rPr>
              <a:t>Cyflwyniad</a:t>
            </a:r>
            <a:r>
              <a:rPr lang="en-GB" sz="2800" dirty="0">
                <a:latin typeface="Arial"/>
                <a:ea typeface="Calibri"/>
                <a:cs typeface="Times New Roman"/>
              </a:rPr>
              <a:t> Seminar </a:t>
            </a:r>
            <a:r>
              <a:rPr lang="en-GB" sz="2800" dirty="0" err="1">
                <a:latin typeface="Arial"/>
                <a:ea typeface="Calibri"/>
                <a:cs typeface="Times New Roman"/>
              </a:rPr>
              <a:t>Unigol</a:t>
            </a:r>
            <a:r>
              <a:rPr lang="en-GB" sz="2800" dirty="0">
                <a:latin typeface="Arial"/>
                <a:ea typeface="Calibri"/>
                <a:cs typeface="Times New Roman"/>
              </a:rPr>
              <a:t> (10 </a:t>
            </a:r>
            <a:r>
              <a:rPr lang="en-GB" sz="2800" dirty="0" err="1">
                <a:latin typeface="Arial"/>
                <a:ea typeface="Calibri"/>
                <a:cs typeface="Times New Roman"/>
              </a:rPr>
              <a:t>Munud</a:t>
            </a:r>
            <a:r>
              <a:rPr lang="en-GB" sz="2800" dirty="0">
                <a:latin typeface="Arial"/>
                <a:ea typeface="Calibri"/>
                <a:cs typeface="Times New Roman"/>
              </a:rPr>
              <a:t>)</a:t>
            </a:r>
            <a:endParaRPr lang="en-GB" sz="2400" dirty="0">
              <a:latin typeface="Calibri"/>
              <a:ea typeface="Calibri"/>
              <a:cs typeface="Times New Roman"/>
            </a:endParaRPr>
          </a:p>
          <a:p>
            <a:pPr marL="0" marR="0" indent="0">
              <a:lnSpc>
                <a:spcPct val="115000"/>
              </a:lnSpc>
              <a:spcBef>
                <a:spcPts val="0"/>
              </a:spcBef>
              <a:spcAft>
                <a:spcPts val="1000"/>
              </a:spcAft>
              <a:buNone/>
              <a:tabLst>
                <a:tab pos="457200" algn="l"/>
                <a:tab pos="914400" algn="l"/>
                <a:tab pos="1371600" algn="l"/>
                <a:tab pos="1828800" algn="l"/>
              </a:tabLst>
            </a:pPr>
            <a:endParaRPr lang="en-GB" sz="2400" dirty="0">
              <a:latin typeface="Calibri"/>
              <a:ea typeface="Calibri"/>
              <a:cs typeface="Times New Roman"/>
            </a:endParaRPr>
          </a:p>
          <a:p>
            <a:pPr marL="0" marR="0" indent="0">
              <a:lnSpc>
                <a:spcPct val="115000"/>
              </a:lnSpc>
              <a:spcBef>
                <a:spcPts val="0"/>
              </a:spcBef>
              <a:spcAft>
                <a:spcPts val="1000"/>
              </a:spcAft>
              <a:buNone/>
              <a:tabLst>
                <a:tab pos="457200" algn="l"/>
                <a:tab pos="914400" algn="l"/>
                <a:tab pos="1371600" algn="l"/>
                <a:tab pos="1828800" algn="l"/>
              </a:tabLst>
            </a:pPr>
            <a:endParaRPr lang="en-GB" sz="2400" dirty="0">
              <a:latin typeface="Calibri"/>
              <a:ea typeface="Calibri"/>
              <a:cs typeface="Times New Roman"/>
            </a:endParaRPr>
          </a:p>
          <a:p>
            <a:r>
              <a:rPr lang="cy-GB" dirty="0"/>
              <a:t>Cyflwynwch boster academaidd sy’n trafod yr ystod o sgiliau a rhinweddau personol sydd yn dylanwadu ar ddatblygiad meddwl beirniadol mewn addysg. </a:t>
            </a:r>
            <a:endParaRPr lang="en-GB" dirty="0"/>
          </a:p>
        </p:txBody>
      </p:sp>
      <p:sp>
        <p:nvSpPr>
          <p:cNvPr id="4" name="Content Placeholder 3"/>
          <p:cNvSpPr>
            <a:spLocks noGrp="1"/>
          </p:cNvSpPr>
          <p:nvPr>
            <p:ph sz="half" idx="2"/>
          </p:nvPr>
        </p:nvSpPr>
        <p:spPr>
          <a:xfrm>
            <a:off x="4355976" y="2060848"/>
            <a:ext cx="3657600" cy="4572000"/>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pPr>
              <a:lnSpc>
                <a:spcPct val="115000"/>
              </a:lnSpc>
              <a:spcBef>
                <a:spcPts val="0"/>
              </a:spcBef>
              <a:spcAft>
                <a:spcPts val="1000"/>
              </a:spcAft>
              <a:tabLst>
                <a:tab pos="457200" algn="l"/>
                <a:tab pos="914400" algn="l"/>
                <a:tab pos="1371600" algn="l"/>
                <a:tab pos="1828800" algn="l"/>
              </a:tabLst>
            </a:pPr>
            <a:r>
              <a:rPr lang="en-GB" sz="2800" i="1" dirty="0">
                <a:latin typeface="Arial"/>
                <a:ea typeface="Calibri"/>
                <a:cs typeface="Times New Roman"/>
              </a:rPr>
              <a:t>Individual Seminar Presentation (10 Minutes)</a:t>
            </a:r>
          </a:p>
          <a:p>
            <a:pPr marL="0" indent="0">
              <a:lnSpc>
                <a:spcPct val="115000"/>
              </a:lnSpc>
              <a:spcBef>
                <a:spcPts val="0"/>
              </a:spcBef>
              <a:spcAft>
                <a:spcPts val="1000"/>
              </a:spcAft>
              <a:buNone/>
              <a:tabLst>
                <a:tab pos="457200" algn="l"/>
                <a:tab pos="914400" algn="l"/>
                <a:tab pos="1371600" algn="l"/>
                <a:tab pos="1828800" algn="l"/>
              </a:tabLst>
            </a:pPr>
            <a:endParaRPr lang="en-GB" sz="2800" i="1" dirty="0">
              <a:latin typeface="Arial"/>
              <a:ea typeface="Calibri"/>
              <a:cs typeface="Times New Roman"/>
            </a:endParaRPr>
          </a:p>
          <a:p>
            <a:pPr>
              <a:lnSpc>
                <a:spcPct val="115000"/>
              </a:lnSpc>
              <a:spcBef>
                <a:spcPts val="0"/>
              </a:spcBef>
              <a:spcAft>
                <a:spcPts val="1000"/>
              </a:spcAft>
              <a:tabLst>
                <a:tab pos="457200" algn="l"/>
                <a:tab pos="914400" algn="l"/>
                <a:tab pos="1371600" algn="l"/>
                <a:tab pos="1828800" algn="l"/>
              </a:tabLst>
            </a:pPr>
            <a:r>
              <a:rPr lang="en-GB" dirty="0"/>
              <a:t>Present an academic poster discussing the range of skills and personal qualities that influence the development of critical thinking in education. </a:t>
            </a:r>
            <a:r>
              <a:rPr lang="en-GB" i="1" dirty="0">
                <a:latin typeface="Arial"/>
                <a:ea typeface="Calibri"/>
                <a:cs typeface="Times New Roman"/>
              </a:rPr>
              <a:t> </a:t>
            </a:r>
            <a:endParaRPr lang="en-GB" sz="2000" i="1" dirty="0">
              <a:latin typeface="Calibri"/>
              <a:ea typeface="Calibri"/>
              <a:cs typeface="Times New Roman"/>
            </a:endParaRPr>
          </a:p>
        </p:txBody>
      </p:sp>
    </p:spTree>
    <p:extLst>
      <p:ext uri="{BB962C8B-B14F-4D97-AF65-F5344CB8AC3E}">
        <p14:creationId xmlns:p14="http://schemas.microsoft.com/office/powerpoint/2010/main" val="4258514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Taclo’r</a:t>
            </a:r>
            <a:r>
              <a:rPr lang="en-GB" dirty="0"/>
              <a:t> </a:t>
            </a:r>
            <a:r>
              <a:rPr lang="en-GB" dirty="0" err="1"/>
              <a:t>Dasg</a:t>
            </a:r>
            <a:r>
              <a:rPr lang="en-GB" dirty="0"/>
              <a:t/>
            </a:r>
            <a:br>
              <a:rPr lang="en-GB" dirty="0"/>
            </a:br>
            <a:r>
              <a:rPr lang="en-GB" dirty="0">
                <a:solidFill>
                  <a:schemeClr val="tx1"/>
                </a:solidFill>
              </a:rPr>
              <a:t>Tackling the Task </a:t>
            </a:r>
          </a:p>
        </p:txBody>
      </p:sp>
      <p:sp>
        <p:nvSpPr>
          <p:cNvPr id="3" name="Content Placeholder 2"/>
          <p:cNvSpPr>
            <a:spLocks noGrp="1"/>
          </p:cNvSpPr>
          <p:nvPr>
            <p:ph sz="quarter" idx="1"/>
          </p:nvPr>
        </p:nvSpPr>
        <p:spPr>
          <a:xfrm>
            <a:off x="457200" y="1556792"/>
            <a:ext cx="3657600" cy="4615408"/>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a:t>Adnabod</a:t>
            </a:r>
            <a:r>
              <a:rPr lang="en-GB" dirty="0"/>
              <a:t> y </a:t>
            </a:r>
            <a:r>
              <a:rPr lang="en-GB" dirty="0" err="1"/>
              <a:t>dasg</a:t>
            </a:r>
            <a:r>
              <a:rPr lang="en-GB" dirty="0"/>
              <a:t>…</a:t>
            </a:r>
          </a:p>
          <a:p>
            <a:endParaRPr lang="en-GB" dirty="0"/>
          </a:p>
          <a:p>
            <a:r>
              <a:rPr lang="en-GB" dirty="0" err="1"/>
              <a:t>Pwrpas</a:t>
            </a:r>
            <a:endParaRPr lang="en-GB" dirty="0"/>
          </a:p>
          <a:p>
            <a:r>
              <a:rPr lang="en-GB" dirty="0" err="1"/>
              <a:t>Cynulleidfa</a:t>
            </a:r>
            <a:endParaRPr lang="en-GB" dirty="0"/>
          </a:p>
          <a:p>
            <a:r>
              <a:rPr lang="en-GB" dirty="0" err="1"/>
              <a:t>Iaith</a:t>
            </a:r>
            <a:endParaRPr lang="en-GB" dirty="0"/>
          </a:p>
          <a:p>
            <a:r>
              <a:rPr lang="en-GB" dirty="0" err="1"/>
              <a:t>Fformat</a:t>
            </a:r>
            <a:r>
              <a:rPr lang="en-GB" dirty="0"/>
              <a:t> </a:t>
            </a:r>
          </a:p>
          <a:p>
            <a:endParaRPr lang="en-GB" dirty="0"/>
          </a:p>
          <a:p>
            <a:r>
              <a:rPr lang="en-GB" dirty="0" err="1"/>
              <a:t>Gyda</a:t>
            </a:r>
            <a:r>
              <a:rPr lang="en-GB" dirty="0"/>
              <a:t> </a:t>
            </a:r>
            <a:r>
              <a:rPr lang="en-GB" dirty="0" err="1"/>
              <a:t>phartner</a:t>
            </a:r>
            <a:r>
              <a:rPr lang="en-GB" dirty="0"/>
              <a:t>, </a:t>
            </a:r>
            <a:r>
              <a:rPr lang="en-GB" dirty="0" err="1"/>
              <a:t>trafodwch</a:t>
            </a:r>
            <a:r>
              <a:rPr lang="en-GB" dirty="0"/>
              <a:t> </a:t>
            </a:r>
            <a:r>
              <a:rPr lang="en-GB" dirty="0" err="1"/>
              <a:t>yr</a:t>
            </a:r>
            <a:r>
              <a:rPr lang="en-GB" dirty="0"/>
              <a:t> </a:t>
            </a:r>
            <a:r>
              <a:rPr lang="en-GB" dirty="0" err="1"/>
              <a:t>elfennau</a:t>
            </a:r>
            <a:r>
              <a:rPr lang="en-GB" dirty="0"/>
              <a:t> </a:t>
            </a:r>
            <a:r>
              <a:rPr lang="en-GB" dirty="0" err="1"/>
              <a:t>uchod</a:t>
            </a:r>
            <a:r>
              <a:rPr lang="en-GB" dirty="0"/>
              <a:t> </a:t>
            </a:r>
            <a:r>
              <a:rPr lang="en-GB" dirty="0" err="1"/>
              <a:t>mewn</a:t>
            </a:r>
            <a:r>
              <a:rPr lang="en-GB" dirty="0"/>
              <a:t> </a:t>
            </a:r>
            <a:r>
              <a:rPr lang="en-GB" dirty="0" err="1"/>
              <a:t>perthynas</a:t>
            </a:r>
            <a:r>
              <a:rPr lang="en-GB" dirty="0"/>
              <a:t> </a:t>
            </a:r>
            <a:r>
              <a:rPr lang="en-GB" dirty="0" err="1"/>
              <a:t>â’r</a:t>
            </a:r>
            <a:r>
              <a:rPr lang="en-GB" dirty="0"/>
              <a:t> </a:t>
            </a:r>
            <a:r>
              <a:rPr lang="en-GB" dirty="0" err="1"/>
              <a:t>dasg</a:t>
            </a:r>
            <a:r>
              <a:rPr lang="en-GB" dirty="0"/>
              <a:t> </a:t>
            </a:r>
            <a:r>
              <a:rPr lang="en-GB" dirty="0" err="1"/>
              <a:t>yma</a:t>
            </a:r>
            <a:r>
              <a:rPr lang="en-GB" dirty="0"/>
              <a:t>. </a:t>
            </a:r>
          </a:p>
        </p:txBody>
      </p:sp>
      <p:sp>
        <p:nvSpPr>
          <p:cNvPr id="4" name="Content Placeholder 3"/>
          <p:cNvSpPr>
            <a:spLocks noGrp="1"/>
          </p:cNvSpPr>
          <p:nvPr>
            <p:ph sz="quarter" idx="2"/>
          </p:nvPr>
        </p:nvSpPr>
        <p:spPr>
          <a:xfrm>
            <a:off x="4270248" y="1556792"/>
            <a:ext cx="3657600" cy="4615408"/>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a:t>Who’s your PALL?</a:t>
            </a:r>
          </a:p>
          <a:p>
            <a:endParaRPr lang="en-GB" dirty="0"/>
          </a:p>
          <a:p>
            <a:r>
              <a:rPr lang="en-GB" dirty="0"/>
              <a:t>Purpose</a:t>
            </a:r>
          </a:p>
          <a:p>
            <a:r>
              <a:rPr lang="en-GB" dirty="0"/>
              <a:t>Audience</a:t>
            </a:r>
          </a:p>
          <a:p>
            <a:r>
              <a:rPr lang="en-GB" dirty="0"/>
              <a:t>Language </a:t>
            </a:r>
          </a:p>
          <a:p>
            <a:r>
              <a:rPr lang="en-GB" dirty="0"/>
              <a:t>Layout </a:t>
            </a:r>
          </a:p>
          <a:p>
            <a:endParaRPr lang="en-GB" dirty="0"/>
          </a:p>
          <a:p>
            <a:r>
              <a:rPr lang="en-GB" dirty="0"/>
              <a:t>With a partner, identify the PALL of this task. </a:t>
            </a:r>
          </a:p>
        </p:txBody>
      </p:sp>
      <p:pic>
        <p:nvPicPr>
          <p:cNvPr id="5"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235643"/>
            <a:ext cx="1268760" cy="1268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085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Cyflwyniadau</a:t>
            </a:r>
            <a:r>
              <a:rPr lang="en-GB" dirty="0"/>
              <a:t> </a:t>
            </a:r>
            <a:r>
              <a:rPr lang="en-GB" dirty="0" err="1"/>
              <a:t>Llafar</a:t>
            </a:r>
            <a:r>
              <a:rPr lang="en-GB" dirty="0"/>
              <a:t/>
            </a:r>
            <a:br>
              <a:rPr lang="en-GB" dirty="0"/>
            </a:br>
            <a:r>
              <a:rPr lang="en-GB" dirty="0">
                <a:solidFill>
                  <a:schemeClr val="tx1"/>
                </a:solidFill>
              </a:rPr>
              <a:t>Verbal Presentations</a:t>
            </a:r>
          </a:p>
        </p:txBody>
      </p:sp>
      <p:sp>
        <p:nvSpPr>
          <p:cNvPr id="3" name="Content Placeholder 2"/>
          <p:cNvSpPr>
            <a:spLocks noGrp="1"/>
          </p:cNvSpPr>
          <p:nvPr>
            <p:ph sz="quarter" idx="1"/>
          </p:nvPr>
        </p:nvSpPr>
        <p:spPr>
          <a:xfrm>
            <a:off x="457200" y="3645024"/>
            <a:ext cx="3657600" cy="2527176"/>
          </a:xfrm>
        </p:spPr>
        <p:style>
          <a:lnRef idx="2">
            <a:schemeClr val="accent1"/>
          </a:lnRef>
          <a:fillRef idx="1">
            <a:schemeClr val="lt1"/>
          </a:fillRef>
          <a:effectRef idx="0">
            <a:schemeClr val="accent1"/>
          </a:effectRef>
          <a:fontRef idx="minor">
            <a:schemeClr val="dk1"/>
          </a:fontRef>
        </p:style>
        <p:txBody>
          <a:bodyPr/>
          <a:lstStyle/>
          <a:p>
            <a:r>
              <a:rPr lang="en-GB" dirty="0" err="1"/>
              <a:t>Cyfrwng</a:t>
            </a:r>
            <a:r>
              <a:rPr lang="en-GB" dirty="0"/>
              <a:t> modern </a:t>
            </a:r>
            <a:r>
              <a:rPr lang="en-GB" dirty="0" err="1"/>
              <a:t>iawn</a:t>
            </a:r>
            <a:r>
              <a:rPr lang="en-GB" dirty="0"/>
              <a:t>!</a:t>
            </a:r>
          </a:p>
          <a:p>
            <a:r>
              <a:rPr lang="en-GB" dirty="0"/>
              <a:t>Pam? </a:t>
            </a:r>
          </a:p>
        </p:txBody>
      </p:sp>
      <p:sp>
        <p:nvSpPr>
          <p:cNvPr id="4" name="Content Placeholder 3"/>
          <p:cNvSpPr>
            <a:spLocks noGrp="1"/>
          </p:cNvSpPr>
          <p:nvPr>
            <p:ph sz="quarter" idx="2"/>
          </p:nvPr>
        </p:nvSpPr>
        <p:spPr>
          <a:xfrm>
            <a:off x="4270248" y="3645024"/>
            <a:ext cx="3657600" cy="2527176"/>
          </a:xfrm>
        </p:spPr>
        <p:style>
          <a:lnRef idx="2">
            <a:schemeClr val="dk1"/>
          </a:lnRef>
          <a:fillRef idx="1">
            <a:schemeClr val="lt1"/>
          </a:fillRef>
          <a:effectRef idx="0">
            <a:schemeClr val="dk1"/>
          </a:effectRef>
          <a:fontRef idx="minor">
            <a:schemeClr val="dk1"/>
          </a:fontRef>
        </p:style>
        <p:txBody>
          <a:bodyPr/>
          <a:lstStyle/>
          <a:p>
            <a:r>
              <a:rPr lang="en-GB" dirty="0"/>
              <a:t>A very modern medium! </a:t>
            </a:r>
          </a:p>
          <a:p>
            <a:r>
              <a:rPr lang="en-GB" dirty="0"/>
              <a:t>Why? </a:t>
            </a:r>
          </a:p>
        </p:txBody>
      </p:sp>
      <p:pic>
        <p:nvPicPr>
          <p:cNvPr id="1026" name="Picture 2" descr="C:\Users\TERRY\AppData\Local\Microsoft\Windows\INetCache\IE\KWYYDASA\5-Minutes-Speech-Topic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1556792"/>
            <a:ext cx="1915418" cy="1909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3741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47248" cy="1143000"/>
          </a:xfrm>
        </p:spPr>
        <p:txBody>
          <a:bodyPr>
            <a:normAutofit fontScale="90000"/>
          </a:bodyPr>
          <a:lstStyle/>
          <a:p>
            <a:pPr algn="ctr"/>
            <a:r>
              <a:rPr lang="en-GB" dirty="0" err="1"/>
              <a:t>Rhinweddau</a:t>
            </a:r>
            <a:r>
              <a:rPr lang="en-GB" dirty="0"/>
              <a:t> </a:t>
            </a:r>
            <a:r>
              <a:rPr lang="en-GB" dirty="0" err="1"/>
              <a:t>Siarad</a:t>
            </a:r>
            <a:r>
              <a:rPr lang="en-GB" dirty="0"/>
              <a:t> </a:t>
            </a:r>
            <a:r>
              <a:rPr lang="en-GB" dirty="0" err="1"/>
              <a:t>Cyhoeddus</a:t>
            </a:r>
            <a:r>
              <a:rPr lang="en-GB" dirty="0"/>
              <a:t> </a:t>
            </a:r>
            <a:r>
              <a:rPr lang="en-GB" dirty="0" err="1"/>
              <a:t>Llwyddiannus</a:t>
            </a:r>
            <a:r>
              <a:rPr lang="en-GB" dirty="0"/>
              <a:t> </a:t>
            </a:r>
            <a:br>
              <a:rPr lang="en-GB" dirty="0"/>
            </a:br>
            <a:r>
              <a:rPr lang="en-GB" dirty="0">
                <a:solidFill>
                  <a:schemeClr val="accent2"/>
                </a:solidFill>
              </a:rPr>
              <a:t>Qualities of Successful Public Speaking</a:t>
            </a:r>
          </a:p>
        </p:txBody>
      </p:sp>
      <p:sp>
        <p:nvSpPr>
          <p:cNvPr id="3" name="Content Placeholder 2"/>
          <p:cNvSpPr>
            <a:spLocks noGrp="1"/>
          </p:cNvSpPr>
          <p:nvPr>
            <p:ph sz="quarter" idx="1"/>
          </p:nvPr>
        </p:nvSpPr>
        <p:spPr>
          <a:xfrm>
            <a:off x="395536" y="2636912"/>
            <a:ext cx="3096344" cy="2548880"/>
          </a:xfrm>
        </p:spPr>
        <p:txBody>
          <a:bodyPr/>
          <a:lstStyle/>
          <a:p>
            <a:r>
              <a:rPr lang="en-GB" sz="2000" dirty="0">
                <a:hlinkClick r:id="rId3"/>
              </a:rPr>
              <a:t>I am a Feminist </a:t>
            </a:r>
            <a:endParaRPr lang="en-GB" sz="2000" dirty="0"/>
          </a:p>
          <a:p>
            <a:endParaRPr lang="en-GB" sz="2000" dirty="0"/>
          </a:p>
          <a:p>
            <a:r>
              <a:rPr lang="en-GB" sz="2000" dirty="0">
                <a:hlinkClick r:id="rId4"/>
              </a:rPr>
              <a:t>Everyday Leadership </a:t>
            </a:r>
            <a:endParaRPr lang="en-GB" sz="2000" dirty="0"/>
          </a:p>
          <a:p>
            <a:endParaRPr lang="en-GB" sz="2000" dirty="0"/>
          </a:p>
          <a:p>
            <a:r>
              <a:rPr lang="en-GB" sz="2000" dirty="0">
                <a:hlinkClick r:id="rId5"/>
              </a:rPr>
              <a:t>What Teachers Make</a:t>
            </a:r>
            <a:endParaRPr lang="en-GB" sz="2000" dirty="0"/>
          </a:p>
          <a:p>
            <a:endParaRPr lang="en-GB" dirty="0"/>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116546614"/>
              </p:ext>
            </p:extLst>
          </p:nvPr>
        </p:nvGraphicFramePr>
        <p:xfrm>
          <a:off x="3779912" y="1916832"/>
          <a:ext cx="4464496" cy="4297680"/>
        </p:xfrm>
        <a:graphic>
          <a:graphicData uri="http://schemas.openxmlformats.org/drawingml/2006/table">
            <a:tbl>
              <a:tblPr firstRow="1" bandRow="1">
                <a:tableStyleId>{5C22544A-7EE6-4342-B048-85BDC9FD1C3A}</a:tableStyleId>
              </a:tblPr>
              <a:tblGrid>
                <a:gridCol w="2232248">
                  <a:extLst>
                    <a:ext uri="{9D8B030D-6E8A-4147-A177-3AD203B41FA5}">
                      <a16:colId xmlns:a16="http://schemas.microsoft.com/office/drawing/2014/main" val="20000"/>
                    </a:ext>
                  </a:extLst>
                </a:gridCol>
                <a:gridCol w="2232248">
                  <a:extLst>
                    <a:ext uri="{9D8B030D-6E8A-4147-A177-3AD203B41FA5}">
                      <a16:colId xmlns:a16="http://schemas.microsoft.com/office/drawing/2014/main" val="20001"/>
                    </a:ext>
                  </a:extLst>
                </a:gridCol>
              </a:tblGrid>
              <a:tr h="1285984">
                <a:tc>
                  <a:txBody>
                    <a:bodyPr/>
                    <a:lstStyle/>
                    <a:p>
                      <a:pPr algn="ctr"/>
                      <a:r>
                        <a:rPr lang="en-GB" dirty="0" err="1"/>
                        <a:t>Addas</a:t>
                      </a:r>
                      <a:r>
                        <a:rPr lang="en-GB" dirty="0"/>
                        <a:t> </a:t>
                      </a:r>
                      <a:r>
                        <a:rPr lang="en-GB" dirty="0" err="1"/>
                        <a:t>mewn</a:t>
                      </a:r>
                      <a:r>
                        <a:rPr lang="en-GB" dirty="0"/>
                        <a:t> </a:t>
                      </a:r>
                      <a:r>
                        <a:rPr lang="en-GB" dirty="0" err="1"/>
                        <a:t>Amgylchedd</a:t>
                      </a:r>
                      <a:r>
                        <a:rPr lang="en-GB" dirty="0"/>
                        <a:t> </a:t>
                      </a:r>
                      <a:r>
                        <a:rPr lang="en-GB" dirty="0" err="1"/>
                        <a:t>Academaidd</a:t>
                      </a:r>
                      <a:endParaRPr lang="en-GB" dirty="0"/>
                    </a:p>
                    <a:p>
                      <a:pPr algn="ctr"/>
                      <a:endParaRPr lang="en-GB" dirty="0"/>
                    </a:p>
                    <a:p>
                      <a:pPr algn="ctr"/>
                      <a:r>
                        <a:rPr lang="en-GB" dirty="0"/>
                        <a:t>Appropriate in Academic Setting</a:t>
                      </a:r>
                    </a:p>
                  </a:txBody>
                  <a:tcPr/>
                </a:tc>
                <a:tc>
                  <a:txBody>
                    <a:bodyPr/>
                    <a:lstStyle/>
                    <a:p>
                      <a:pPr algn="ctr"/>
                      <a:r>
                        <a:rPr lang="en-GB" dirty="0" err="1"/>
                        <a:t>Anaddas</a:t>
                      </a:r>
                      <a:r>
                        <a:rPr lang="en-GB" dirty="0"/>
                        <a:t> </a:t>
                      </a:r>
                      <a:r>
                        <a:rPr lang="en-GB" dirty="0" err="1"/>
                        <a:t>mewn</a:t>
                      </a:r>
                      <a:r>
                        <a:rPr lang="en-GB" dirty="0"/>
                        <a:t> </a:t>
                      </a:r>
                      <a:r>
                        <a:rPr lang="en-GB" dirty="0" err="1"/>
                        <a:t>Amgylchedd</a:t>
                      </a:r>
                      <a:r>
                        <a:rPr lang="en-GB" dirty="0"/>
                        <a:t> </a:t>
                      </a:r>
                      <a:r>
                        <a:rPr lang="en-GB" dirty="0" err="1"/>
                        <a:t>Academaidd</a:t>
                      </a:r>
                      <a:endParaRPr lang="en-GB" dirty="0"/>
                    </a:p>
                    <a:p>
                      <a:pPr algn="ctr"/>
                      <a:endParaRPr lang="en-GB" dirty="0"/>
                    </a:p>
                    <a:p>
                      <a:pPr algn="ctr"/>
                      <a:r>
                        <a:rPr lang="en-GB" dirty="0"/>
                        <a:t>Inappropriate</a:t>
                      </a:r>
                      <a:r>
                        <a:rPr lang="en-GB" baseline="0" dirty="0"/>
                        <a:t> in Academic Setting </a:t>
                      </a:r>
                      <a:endParaRPr lang="en-GB" dirty="0"/>
                    </a:p>
                  </a:txBody>
                  <a:tcPr/>
                </a:tc>
                <a:extLst>
                  <a:ext uri="{0D108BD9-81ED-4DB2-BD59-A6C34878D82A}">
                    <a16:rowId xmlns:a16="http://schemas.microsoft.com/office/drawing/2014/main" val="10000"/>
                  </a:ext>
                </a:extLst>
              </a:tr>
              <a:tr h="154816">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10001"/>
                  </a:ext>
                </a:extLst>
              </a:tr>
            </a:tbl>
          </a:graphicData>
        </a:graphic>
      </p:graphicFrame>
      <p:pic>
        <p:nvPicPr>
          <p:cNvPr id="6" name="Picture 2" descr="C:\Users\TERRY\AppData\Local\Microsoft\Windows\INetCache\IE\RCMPPI9Y\14223-illustration-of-a-pencil-pv[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76256" y="5229200"/>
            <a:ext cx="1268760" cy="1268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0540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Dim </a:t>
            </a:r>
            <a:r>
              <a:rPr lang="en-GB" dirty="0" err="1"/>
              <a:t>Ofn</a:t>
            </a:r>
            <a:r>
              <a:rPr lang="en-GB" dirty="0"/>
              <a:t>! </a:t>
            </a:r>
            <a:br>
              <a:rPr lang="en-GB" dirty="0"/>
            </a:br>
            <a:r>
              <a:rPr lang="en-GB" dirty="0">
                <a:solidFill>
                  <a:schemeClr val="accent2"/>
                </a:solidFill>
              </a:rPr>
              <a:t>Nerve Buster! </a:t>
            </a:r>
          </a:p>
        </p:txBody>
      </p:sp>
      <p:pic>
        <p:nvPicPr>
          <p:cNvPr id="5"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260648"/>
            <a:ext cx="1268760" cy="126876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Users\TERRY\AppData\Local\Microsoft\Windows\INetCache\IE\KWYYDASA\5-Minutes-Speech-Topic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5776" y="1772816"/>
            <a:ext cx="3323658" cy="3314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7690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0DD45-9C5F-444B-8B02-054DD5773491}"/>
              </a:ext>
            </a:extLst>
          </p:cNvPr>
          <p:cNvSpPr>
            <a:spLocks noGrp="1"/>
          </p:cNvSpPr>
          <p:nvPr>
            <p:ph type="title"/>
          </p:nvPr>
        </p:nvSpPr>
        <p:spPr/>
        <p:txBody>
          <a:bodyPr/>
          <a:lstStyle/>
          <a:p>
            <a:r>
              <a:rPr lang="en-GB" dirty="0"/>
              <a:t>Poster Presentation Life Cycle</a:t>
            </a:r>
          </a:p>
        </p:txBody>
      </p:sp>
      <p:sp>
        <p:nvSpPr>
          <p:cNvPr id="3" name="Content Placeholder 2">
            <a:extLst>
              <a:ext uri="{FF2B5EF4-FFF2-40B4-BE49-F238E27FC236}">
                <a16:creationId xmlns:a16="http://schemas.microsoft.com/office/drawing/2014/main" id="{89A12447-11CD-4E71-9FBA-1BB16C15C5B2}"/>
              </a:ext>
            </a:extLst>
          </p:cNvPr>
          <p:cNvSpPr>
            <a:spLocks noGrp="1"/>
          </p:cNvSpPr>
          <p:nvPr>
            <p:ph sz="quarter" idx="1"/>
          </p:nvPr>
        </p:nvSpPr>
        <p:spPr>
          <a:xfrm>
            <a:off x="457200" y="1665312"/>
            <a:ext cx="3657600" cy="4572000"/>
          </a:xfrm>
        </p:spPr>
        <p:txBody>
          <a:bodyPr/>
          <a:lstStyle/>
          <a:p>
            <a:r>
              <a:rPr lang="en-GB" dirty="0"/>
              <a:t>Importance of planning </a:t>
            </a:r>
          </a:p>
          <a:p>
            <a:r>
              <a:rPr lang="en-GB" dirty="0"/>
              <a:t>Developing ideas and concepts further</a:t>
            </a:r>
          </a:p>
          <a:p>
            <a:r>
              <a:rPr lang="en-GB" dirty="0"/>
              <a:t>Practicing how to write and structure the poster </a:t>
            </a:r>
          </a:p>
          <a:p>
            <a:r>
              <a:rPr lang="en-GB" dirty="0"/>
              <a:t>Present and practice the presentation </a:t>
            </a:r>
          </a:p>
          <a:p>
            <a:r>
              <a:rPr lang="en-GB" dirty="0"/>
              <a:t>Submitting poster at a good standard </a:t>
            </a:r>
          </a:p>
        </p:txBody>
      </p:sp>
      <p:pic>
        <p:nvPicPr>
          <p:cNvPr id="5" name="Content Placeholder 4">
            <a:extLst>
              <a:ext uri="{FF2B5EF4-FFF2-40B4-BE49-F238E27FC236}">
                <a16:creationId xmlns:a16="http://schemas.microsoft.com/office/drawing/2014/main" id="{6802454E-C646-443F-8223-A3E150FE1913}"/>
              </a:ext>
            </a:extLst>
          </p:cNvPr>
          <p:cNvPicPr>
            <a:picLocks noGrp="1" noChangeAspect="1"/>
          </p:cNvPicPr>
          <p:nvPr>
            <p:ph sz="quarter" idx="2"/>
          </p:nvPr>
        </p:nvPicPr>
        <p:blipFill rotWithShape="1">
          <a:blip r:embed="rId2"/>
          <a:srcRect l="19082" t="32450" r="25344" b="9454"/>
          <a:stretch/>
        </p:blipFill>
        <p:spPr>
          <a:xfrm>
            <a:off x="4053141" y="2348880"/>
            <a:ext cx="4867002" cy="2711616"/>
          </a:xfrm>
          <a:prstGeom prst="rect">
            <a:avLst/>
          </a:prstGeom>
        </p:spPr>
      </p:pic>
      <p:sp>
        <p:nvSpPr>
          <p:cNvPr id="6" name="TextBox 5">
            <a:extLst>
              <a:ext uri="{FF2B5EF4-FFF2-40B4-BE49-F238E27FC236}">
                <a16:creationId xmlns:a16="http://schemas.microsoft.com/office/drawing/2014/main" id="{38FC52D1-5B16-4A8A-B88C-99983AFB8C65}"/>
              </a:ext>
            </a:extLst>
          </p:cNvPr>
          <p:cNvSpPr txBox="1"/>
          <p:nvPr/>
        </p:nvSpPr>
        <p:spPr>
          <a:xfrm>
            <a:off x="5652120" y="5339145"/>
            <a:ext cx="3600400" cy="369332"/>
          </a:xfrm>
          <a:prstGeom prst="rect">
            <a:avLst/>
          </a:prstGeom>
          <a:noFill/>
        </p:spPr>
        <p:txBody>
          <a:bodyPr wrap="square" rtlCol="0">
            <a:spAutoFit/>
          </a:bodyPr>
          <a:lstStyle/>
          <a:p>
            <a:r>
              <a:rPr lang="en-GB" dirty="0"/>
              <a:t>(University of </a:t>
            </a:r>
            <a:r>
              <a:rPr lang="en-GB" dirty="0" smtClean="0"/>
              <a:t>Suffolk</a:t>
            </a:r>
            <a:r>
              <a:rPr lang="en-GB" dirty="0"/>
              <a:t>, 2017)</a:t>
            </a:r>
          </a:p>
        </p:txBody>
      </p:sp>
    </p:spTree>
    <p:extLst>
      <p:ext uri="{BB962C8B-B14F-4D97-AF65-F5344CB8AC3E}">
        <p14:creationId xmlns:p14="http://schemas.microsoft.com/office/powerpoint/2010/main" val="2590984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3"/>
          <p:cNvSpPr>
            <a:spLocks noGrp="1"/>
          </p:cNvSpPr>
          <p:nvPr>
            <p:ph sz="half" idx="1"/>
          </p:nvPr>
        </p:nvSpPr>
        <p:spPr>
          <a:xfrm>
            <a:off x="452264" y="1768252"/>
            <a:ext cx="4038600" cy="4933342"/>
          </a:xfrm>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pPr>
              <a:lnSpc>
                <a:spcPct val="90000"/>
              </a:lnSpc>
            </a:pPr>
            <a:r>
              <a:rPr lang="en-US" altLang="en-US" sz="3000" dirty="0" err="1">
                <a:latin typeface="Arial" panose="020B0604020202020204" pitchFamily="34" charset="0"/>
                <a:cs typeface="Arial" panose="020B0604020202020204" pitchFamily="34" charset="0"/>
              </a:rPr>
              <a:t>Pwnc</a:t>
            </a:r>
            <a:endParaRPr lang="en-US" altLang="en-US" sz="3000" dirty="0">
              <a:latin typeface="Arial" panose="020B0604020202020204" pitchFamily="34" charset="0"/>
              <a:cs typeface="Arial" panose="020B0604020202020204" pitchFamily="34" charset="0"/>
            </a:endParaRPr>
          </a:p>
          <a:p>
            <a:pPr eaLnBrk="1" hangingPunct="1">
              <a:lnSpc>
                <a:spcPct val="90000"/>
              </a:lnSpc>
            </a:pPr>
            <a:endParaRPr lang="en-US" altLang="en-US" sz="3000" dirty="0">
              <a:latin typeface="Arial" panose="020B0604020202020204" pitchFamily="34" charset="0"/>
              <a:cs typeface="Arial" panose="020B0604020202020204" pitchFamily="34" charset="0"/>
            </a:endParaRPr>
          </a:p>
          <a:p>
            <a:pPr eaLnBrk="1" hangingPunct="1">
              <a:lnSpc>
                <a:spcPct val="90000"/>
              </a:lnSpc>
            </a:pPr>
            <a:r>
              <a:rPr lang="en-US" altLang="en-US" sz="3000" dirty="0" err="1">
                <a:latin typeface="Arial" panose="020B0604020202020204" pitchFamily="34" charset="0"/>
                <a:cs typeface="Arial" panose="020B0604020202020204" pitchFamily="34" charset="0"/>
              </a:rPr>
              <a:t>Hyd</a:t>
            </a:r>
            <a:endParaRPr lang="en-US" altLang="en-US" sz="3000" dirty="0">
              <a:latin typeface="Arial" panose="020B0604020202020204" pitchFamily="34" charset="0"/>
              <a:cs typeface="Arial" panose="020B0604020202020204" pitchFamily="34" charset="0"/>
            </a:endParaRPr>
          </a:p>
          <a:p>
            <a:pPr>
              <a:lnSpc>
                <a:spcPct val="90000"/>
              </a:lnSpc>
            </a:pPr>
            <a:endParaRPr lang="en-US" altLang="en-US" sz="3000" dirty="0">
              <a:latin typeface="Arial" panose="020B0604020202020204" pitchFamily="34" charset="0"/>
              <a:cs typeface="Arial" panose="020B0604020202020204" pitchFamily="34" charset="0"/>
            </a:endParaRPr>
          </a:p>
          <a:p>
            <a:pPr>
              <a:lnSpc>
                <a:spcPct val="90000"/>
              </a:lnSpc>
            </a:pPr>
            <a:endParaRPr lang="en-US" altLang="en-US" sz="3000" dirty="0">
              <a:latin typeface="Arial" panose="020B0604020202020204" pitchFamily="34" charset="0"/>
              <a:cs typeface="Arial" panose="020B0604020202020204" pitchFamily="34" charset="0"/>
            </a:endParaRPr>
          </a:p>
          <a:p>
            <a:pPr eaLnBrk="1" hangingPunct="1">
              <a:lnSpc>
                <a:spcPct val="90000"/>
              </a:lnSpc>
            </a:pPr>
            <a:r>
              <a:rPr lang="en-US" altLang="en-US" sz="3000" dirty="0" err="1">
                <a:latin typeface="Arial" panose="020B0604020202020204" pitchFamily="34" charset="0"/>
                <a:cs typeface="Arial" panose="020B0604020202020204" pitchFamily="34" charset="0"/>
              </a:rPr>
              <a:t>Cynulleidfa</a:t>
            </a:r>
            <a:endParaRPr lang="en-US" altLang="en-US" sz="3000" dirty="0">
              <a:latin typeface="Arial" panose="020B0604020202020204" pitchFamily="34" charset="0"/>
              <a:cs typeface="Arial" panose="020B0604020202020204" pitchFamily="34" charset="0"/>
            </a:endParaRPr>
          </a:p>
          <a:p>
            <a:pPr eaLnBrk="1" hangingPunct="1">
              <a:lnSpc>
                <a:spcPct val="90000"/>
              </a:lnSpc>
            </a:pPr>
            <a:endParaRPr lang="en-US" altLang="en-US" sz="3000" dirty="0">
              <a:latin typeface="Arial" panose="020B0604020202020204" pitchFamily="34" charset="0"/>
              <a:cs typeface="Arial" panose="020B0604020202020204" pitchFamily="34" charset="0"/>
            </a:endParaRPr>
          </a:p>
          <a:p>
            <a:pPr marL="0" indent="0" eaLnBrk="1" hangingPunct="1">
              <a:lnSpc>
                <a:spcPct val="90000"/>
              </a:lnSpc>
              <a:buNone/>
            </a:pPr>
            <a:endParaRPr lang="en-US" altLang="en-US" sz="3000" dirty="0">
              <a:latin typeface="Arial" panose="020B0604020202020204" pitchFamily="34" charset="0"/>
              <a:cs typeface="Arial" panose="020B0604020202020204" pitchFamily="34" charset="0"/>
            </a:endParaRPr>
          </a:p>
          <a:p>
            <a:pPr>
              <a:lnSpc>
                <a:spcPct val="90000"/>
              </a:lnSpc>
            </a:pPr>
            <a:r>
              <a:rPr lang="en-US" altLang="en-US" sz="3000" dirty="0" err="1" smtClean="0">
                <a:latin typeface="Arial" panose="020B0604020202020204" pitchFamily="34" charset="0"/>
                <a:cs typeface="Arial" panose="020B0604020202020204" pitchFamily="34" charset="0"/>
              </a:rPr>
              <a:t>Sut</a:t>
            </a:r>
            <a:r>
              <a:rPr lang="en-US" altLang="en-US" sz="3000" dirty="0" smtClean="0">
                <a:latin typeface="Arial" panose="020B0604020202020204" pitchFamily="34" charset="0"/>
                <a:cs typeface="Arial" panose="020B0604020202020204" pitchFamily="34" charset="0"/>
              </a:rPr>
              <a:t> </a:t>
            </a:r>
            <a:r>
              <a:rPr lang="en-US" altLang="en-US" sz="3000" dirty="0" err="1" smtClean="0">
                <a:latin typeface="Arial" panose="020B0604020202020204" pitchFamily="34" charset="0"/>
                <a:cs typeface="Arial" panose="020B0604020202020204" pitchFamily="34" charset="0"/>
              </a:rPr>
              <a:t>i</a:t>
            </a:r>
            <a:r>
              <a:rPr lang="en-US" altLang="en-US" sz="3000" dirty="0" smtClean="0">
                <a:latin typeface="Arial" panose="020B0604020202020204" pitchFamily="34" charset="0"/>
                <a:cs typeface="Arial" panose="020B0604020202020204" pitchFamily="34" charset="0"/>
              </a:rPr>
              <a:t> </a:t>
            </a:r>
            <a:r>
              <a:rPr lang="en-US" altLang="en-US" sz="3000" dirty="0" err="1" smtClean="0">
                <a:latin typeface="Arial" panose="020B0604020202020204" pitchFamily="34" charset="0"/>
                <a:cs typeface="Arial" panose="020B0604020202020204" pitchFamily="34" charset="0"/>
              </a:rPr>
              <a:t>gyflwyno</a:t>
            </a:r>
            <a:r>
              <a:rPr lang="en-US" altLang="en-US" sz="3000" dirty="0" smtClean="0">
                <a:latin typeface="Arial" panose="020B0604020202020204" pitchFamily="34" charset="0"/>
                <a:cs typeface="Arial" panose="020B0604020202020204" pitchFamily="34" charset="0"/>
              </a:rPr>
              <a:t>:</a:t>
            </a:r>
            <a:endParaRPr lang="en-US" altLang="en-US" sz="3000" dirty="0">
              <a:latin typeface="Arial" panose="020B0604020202020204" pitchFamily="34" charset="0"/>
              <a:cs typeface="Arial" panose="020B0604020202020204" pitchFamily="34" charset="0"/>
            </a:endParaRPr>
          </a:p>
          <a:p>
            <a:pPr lvl="1">
              <a:lnSpc>
                <a:spcPct val="90000"/>
              </a:lnSpc>
            </a:pPr>
            <a:r>
              <a:rPr lang="en-US" altLang="en-US" sz="2700" dirty="0">
                <a:latin typeface="Arial" panose="020B0604020202020204" pitchFamily="34" charset="0"/>
                <a:cs typeface="Arial" panose="020B0604020202020204" pitchFamily="34" charset="0"/>
              </a:rPr>
              <a:t> </a:t>
            </a:r>
            <a:r>
              <a:rPr lang="en-US" altLang="en-US" sz="2700" dirty="0" err="1" smtClean="0">
                <a:latin typeface="Arial" panose="020B0604020202020204" pitchFamily="34" charset="0"/>
                <a:cs typeface="Arial" panose="020B0604020202020204" pitchFamily="34" charset="0"/>
              </a:rPr>
              <a:t>Defnydd</a:t>
            </a:r>
            <a:r>
              <a:rPr lang="en-US" altLang="en-US" sz="2700" dirty="0" smtClean="0">
                <a:latin typeface="Arial" panose="020B0604020202020204" pitchFamily="34" charset="0"/>
                <a:cs typeface="Arial" panose="020B0604020202020204" pitchFamily="34" charset="0"/>
              </a:rPr>
              <a:t> </a:t>
            </a:r>
            <a:r>
              <a:rPr lang="en-US" altLang="en-US" sz="2700" dirty="0" err="1" smtClean="0">
                <a:latin typeface="Arial" panose="020B0604020202020204" pitchFamily="34" charset="0"/>
                <a:cs typeface="Arial" panose="020B0604020202020204" pitchFamily="34" charset="0"/>
              </a:rPr>
              <a:t>iaith</a:t>
            </a:r>
            <a:r>
              <a:rPr lang="en-US" altLang="en-US" sz="2700" dirty="0" smtClean="0">
                <a:latin typeface="Arial" panose="020B0604020202020204" pitchFamily="34" charset="0"/>
                <a:cs typeface="Arial" panose="020B0604020202020204" pitchFamily="34" charset="0"/>
              </a:rPr>
              <a:t> y </a:t>
            </a:r>
            <a:r>
              <a:rPr lang="en-US" altLang="en-US" sz="2700" dirty="0" err="1" smtClean="0">
                <a:latin typeface="Arial" panose="020B0604020202020204" pitchFamily="34" charset="0"/>
                <a:cs typeface="Arial" panose="020B0604020202020204" pitchFamily="34" charset="0"/>
              </a:rPr>
              <a:t>corff</a:t>
            </a:r>
            <a:endParaRPr lang="en-US" altLang="en-US" sz="2700" dirty="0">
              <a:latin typeface="Arial" panose="020B0604020202020204" pitchFamily="34" charset="0"/>
              <a:cs typeface="Arial" panose="020B0604020202020204" pitchFamily="34" charset="0"/>
            </a:endParaRPr>
          </a:p>
          <a:p>
            <a:pPr lvl="1">
              <a:lnSpc>
                <a:spcPct val="90000"/>
              </a:lnSpc>
            </a:pPr>
            <a:r>
              <a:rPr lang="en-US" altLang="en-US" sz="2700" dirty="0">
                <a:latin typeface="Arial" panose="020B0604020202020204" pitchFamily="34" charset="0"/>
                <a:cs typeface="Arial" panose="020B0604020202020204" pitchFamily="34" charset="0"/>
              </a:rPr>
              <a:t> </a:t>
            </a:r>
            <a:r>
              <a:rPr lang="en-US" altLang="en-US" sz="2700" dirty="0" err="1" smtClean="0">
                <a:latin typeface="Arial" panose="020B0604020202020204" pitchFamily="34" charset="0"/>
                <a:cs typeface="Arial" panose="020B0604020202020204" pitchFamily="34" charset="0"/>
              </a:rPr>
              <a:t>Llais</a:t>
            </a:r>
            <a:endParaRPr lang="en-US" altLang="en-US" sz="2700" dirty="0">
              <a:latin typeface="Arial" panose="020B0604020202020204" pitchFamily="34" charset="0"/>
              <a:cs typeface="Arial" panose="020B0604020202020204" pitchFamily="34" charset="0"/>
            </a:endParaRPr>
          </a:p>
          <a:p>
            <a:pPr lvl="1">
              <a:lnSpc>
                <a:spcPct val="90000"/>
              </a:lnSpc>
            </a:pPr>
            <a:r>
              <a:rPr lang="en-US" altLang="en-US" sz="2700" dirty="0">
                <a:latin typeface="Arial" panose="020B0604020202020204" pitchFamily="34" charset="0"/>
                <a:cs typeface="Arial" panose="020B0604020202020204" pitchFamily="34" charset="0"/>
              </a:rPr>
              <a:t> </a:t>
            </a:r>
            <a:r>
              <a:rPr lang="en-US" altLang="en-US" sz="2700" dirty="0" err="1" smtClean="0">
                <a:latin typeface="Arial" panose="020B0604020202020204" pitchFamily="34" charset="0"/>
                <a:cs typeface="Arial" panose="020B0604020202020204" pitchFamily="34" charset="0"/>
              </a:rPr>
              <a:t>Uchder</a:t>
            </a:r>
            <a:r>
              <a:rPr lang="en-US" altLang="en-US" sz="2700" dirty="0" smtClean="0">
                <a:latin typeface="Arial" panose="020B0604020202020204" pitchFamily="34" charset="0"/>
                <a:cs typeface="Arial" panose="020B0604020202020204" pitchFamily="34" charset="0"/>
              </a:rPr>
              <a:t> y </a:t>
            </a:r>
            <a:r>
              <a:rPr lang="en-US" altLang="en-US" sz="2700" dirty="0" err="1" smtClean="0">
                <a:latin typeface="Arial" panose="020B0604020202020204" pitchFamily="34" charset="0"/>
                <a:cs typeface="Arial" panose="020B0604020202020204" pitchFamily="34" charset="0"/>
              </a:rPr>
              <a:t>llais</a:t>
            </a:r>
            <a:endParaRPr lang="en-US" altLang="en-US" sz="2700" dirty="0">
              <a:latin typeface="Arial" panose="020B0604020202020204" pitchFamily="34" charset="0"/>
              <a:cs typeface="Arial" panose="020B0604020202020204" pitchFamily="34" charset="0"/>
            </a:endParaRPr>
          </a:p>
          <a:p>
            <a:pPr lvl="1">
              <a:lnSpc>
                <a:spcPct val="90000"/>
              </a:lnSpc>
            </a:pPr>
            <a:r>
              <a:rPr lang="en-US" altLang="en-US" sz="2700" dirty="0">
                <a:latin typeface="Arial" panose="020B0604020202020204" pitchFamily="34" charset="0"/>
                <a:cs typeface="Arial" panose="020B0604020202020204" pitchFamily="34" charset="0"/>
              </a:rPr>
              <a:t> </a:t>
            </a:r>
            <a:r>
              <a:rPr lang="en-US" altLang="en-US" sz="2700" dirty="0" err="1" smtClean="0">
                <a:latin typeface="Arial" panose="020B0604020202020204" pitchFamily="34" charset="0"/>
                <a:cs typeface="Arial" panose="020B0604020202020204" pitchFamily="34" charset="0"/>
              </a:rPr>
              <a:t>Defnyddio</a:t>
            </a:r>
            <a:r>
              <a:rPr lang="en-US" altLang="en-US" sz="2700" dirty="0" smtClean="0">
                <a:latin typeface="Arial" panose="020B0604020202020204" pitchFamily="34" charset="0"/>
                <a:cs typeface="Arial" panose="020B0604020202020204" pitchFamily="34" charset="0"/>
              </a:rPr>
              <a:t> </a:t>
            </a:r>
            <a:r>
              <a:rPr lang="en-US" altLang="en-US" sz="2700" dirty="0" err="1" smtClean="0">
                <a:latin typeface="Arial" panose="020B0604020202020204" pitchFamily="34" charset="0"/>
                <a:cs typeface="Arial" panose="020B0604020202020204" pitchFamily="34" charset="0"/>
              </a:rPr>
              <a:t>nodiadau</a:t>
            </a:r>
            <a:endParaRPr lang="en-US" altLang="en-US" sz="2700" dirty="0">
              <a:latin typeface="Arial" panose="020B0604020202020204" pitchFamily="34" charset="0"/>
              <a:cs typeface="Arial" panose="020B0604020202020204" pitchFamily="34" charset="0"/>
            </a:endParaRPr>
          </a:p>
          <a:p>
            <a:pPr eaLnBrk="1" hangingPunct="1">
              <a:lnSpc>
                <a:spcPct val="90000"/>
              </a:lnSpc>
            </a:pPr>
            <a:endParaRPr lang="en-US" altLang="en-US" sz="3000" dirty="0">
              <a:latin typeface="Arial" panose="020B0604020202020204" pitchFamily="34" charset="0"/>
              <a:cs typeface="Arial" panose="020B0604020202020204" pitchFamily="34" charset="0"/>
            </a:endParaRPr>
          </a:p>
          <a:p>
            <a:pPr eaLnBrk="1" hangingPunct="1">
              <a:lnSpc>
                <a:spcPct val="90000"/>
              </a:lnSpc>
            </a:pPr>
            <a:r>
              <a:rPr lang="en-US" altLang="en-US" sz="3000" dirty="0" err="1" smtClean="0">
                <a:latin typeface="Arial" panose="020B0604020202020204" pitchFamily="34" charset="0"/>
                <a:cs typeface="Arial" panose="020B0604020202020204" pitchFamily="34" charset="0"/>
              </a:rPr>
              <a:t>Cynlluniwch</a:t>
            </a:r>
            <a:r>
              <a:rPr lang="en-US" altLang="en-US" sz="3000" dirty="0" smtClean="0">
                <a:latin typeface="Arial" panose="020B0604020202020204" pitchFamily="34" charset="0"/>
                <a:cs typeface="Arial" panose="020B0604020202020204" pitchFamily="34" charset="0"/>
              </a:rPr>
              <a:t> </a:t>
            </a:r>
            <a:r>
              <a:rPr lang="en-US" altLang="en-US" sz="3000" dirty="0" err="1" smtClean="0">
                <a:latin typeface="Arial" panose="020B0604020202020204" pitchFamily="34" charset="0"/>
                <a:cs typeface="Arial" panose="020B0604020202020204" pitchFamily="34" charset="0"/>
              </a:rPr>
              <a:t>eich</a:t>
            </a:r>
            <a:r>
              <a:rPr lang="en-US" altLang="en-US" sz="3000" dirty="0" smtClean="0">
                <a:latin typeface="Arial" panose="020B0604020202020204" pitchFamily="34" charset="0"/>
                <a:cs typeface="Arial" panose="020B0604020202020204" pitchFamily="34" charset="0"/>
              </a:rPr>
              <a:t> poster </a:t>
            </a:r>
            <a:r>
              <a:rPr lang="en-US" altLang="en-US" sz="3000" dirty="0" err="1" smtClean="0">
                <a:latin typeface="Arial" panose="020B0604020202020204" pitchFamily="34" charset="0"/>
                <a:cs typeface="Arial" panose="020B0604020202020204" pitchFamily="34" charset="0"/>
              </a:rPr>
              <a:t>cyn</a:t>
            </a:r>
            <a:r>
              <a:rPr lang="en-US" altLang="en-US" sz="3000" dirty="0" smtClean="0">
                <a:latin typeface="Arial" panose="020B0604020202020204" pitchFamily="34" charset="0"/>
                <a:cs typeface="Arial" panose="020B0604020202020204" pitchFamily="34" charset="0"/>
              </a:rPr>
              <a:t> </a:t>
            </a:r>
            <a:r>
              <a:rPr lang="en-US" altLang="en-US" sz="3000" dirty="0" err="1" smtClean="0">
                <a:latin typeface="Arial" panose="020B0604020202020204" pitchFamily="34" charset="0"/>
                <a:cs typeface="Arial" panose="020B0604020202020204" pitchFamily="34" charset="0"/>
              </a:rPr>
              <a:t>creu</a:t>
            </a:r>
            <a:r>
              <a:rPr lang="en-US" altLang="en-US" sz="3000" dirty="0" smtClean="0">
                <a:latin typeface="Arial" panose="020B0604020202020204" pitchFamily="34" charset="0"/>
                <a:cs typeface="Arial" panose="020B0604020202020204" pitchFamily="34" charset="0"/>
              </a:rPr>
              <a:t> draft </a:t>
            </a:r>
            <a:r>
              <a:rPr lang="en-US" altLang="en-US" sz="3000" dirty="0" err="1" smtClean="0">
                <a:latin typeface="Arial" panose="020B0604020202020204" pitchFamily="34" charset="0"/>
                <a:cs typeface="Arial" panose="020B0604020202020204" pitchFamily="34" charset="0"/>
              </a:rPr>
              <a:t>cyntaf</a:t>
            </a:r>
            <a:r>
              <a:rPr lang="en-US" altLang="en-US" sz="3000" dirty="0" smtClean="0">
                <a:latin typeface="Arial" panose="020B0604020202020204" pitchFamily="34" charset="0"/>
                <a:cs typeface="Arial" panose="020B0604020202020204" pitchFamily="34" charset="0"/>
              </a:rPr>
              <a:t> </a:t>
            </a:r>
            <a:endParaRPr lang="en-US" altLang="en-US" sz="3000" dirty="0">
              <a:latin typeface="Arial" panose="020B0604020202020204" pitchFamily="34" charset="0"/>
              <a:cs typeface="Arial" panose="020B0604020202020204" pitchFamily="34" charset="0"/>
            </a:endParaRPr>
          </a:p>
          <a:p>
            <a:pPr eaLnBrk="1" hangingPunct="1">
              <a:lnSpc>
                <a:spcPct val="90000"/>
              </a:lnSpc>
            </a:pPr>
            <a:endParaRPr lang="en-US" altLang="en-US" sz="3000" dirty="0">
              <a:latin typeface="Arial" panose="020B0604020202020204" pitchFamily="34" charset="0"/>
              <a:cs typeface="Arial" panose="020B0604020202020204" pitchFamily="34" charset="0"/>
            </a:endParaRPr>
          </a:p>
          <a:p>
            <a:pPr marL="0" indent="0" algn="r">
              <a:lnSpc>
                <a:spcPct val="90000"/>
              </a:lnSpc>
              <a:buNone/>
            </a:pPr>
            <a:r>
              <a:rPr lang="en-US" altLang="en-US" sz="2600" dirty="0">
                <a:latin typeface="Arial" panose="020B0604020202020204" pitchFamily="34" charset="0"/>
                <a:cs typeface="Arial" panose="020B0604020202020204" pitchFamily="34" charset="0"/>
              </a:rPr>
              <a:t>(Emden and Becker, 2010)</a:t>
            </a:r>
          </a:p>
          <a:p>
            <a:pPr eaLnBrk="1" hangingPunct="1">
              <a:lnSpc>
                <a:spcPct val="90000"/>
              </a:lnSpc>
            </a:pPr>
            <a:endParaRPr lang="en-US" altLang="en-US" sz="3000" dirty="0">
              <a:latin typeface="Arial" panose="020B0604020202020204" pitchFamily="34" charset="0"/>
              <a:cs typeface="Arial" panose="020B0604020202020204" pitchFamily="34" charset="0"/>
            </a:endParaRPr>
          </a:p>
        </p:txBody>
      </p:sp>
      <p:sp>
        <p:nvSpPr>
          <p:cNvPr id="9219" name="Content Placeholder 4"/>
          <p:cNvSpPr>
            <a:spLocks noGrp="1"/>
          </p:cNvSpPr>
          <p:nvPr>
            <p:ph sz="half" idx="2"/>
          </p:nvPr>
        </p:nvSpPr>
        <p:spPr>
          <a:xfrm>
            <a:off x="4628052" y="1768252"/>
            <a:ext cx="4038600" cy="4933342"/>
          </a:xfrm>
        </p:spPr>
        <p:style>
          <a:lnRef idx="2">
            <a:schemeClr val="dk1"/>
          </a:lnRef>
          <a:fillRef idx="1">
            <a:schemeClr val="lt1"/>
          </a:fillRef>
          <a:effectRef idx="0">
            <a:schemeClr val="dk1"/>
          </a:effectRef>
          <a:fontRef idx="minor">
            <a:schemeClr val="dk1"/>
          </a:fontRef>
        </p:style>
        <p:txBody>
          <a:bodyPr>
            <a:normAutofit fontScale="62500" lnSpcReduction="20000"/>
          </a:bodyPr>
          <a:lstStyle/>
          <a:p>
            <a:pPr>
              <a:lnSpc>
                <a:spcPct val="90000"/>
              </a:lnSpc>
            </a:pPr>
            <a:r>
              <a:rPr lang="en-US" altLang="en-US" sz="3000" dirty="0">
                <a:latin typeface="Arial" panose="020B0604020202020204" pitchFamily="34" charset="0"/>
                <a:cs typeface="Arial" panose="020B0604020202020204" pitchFamily="34" charset="0"/>
              </a:rPr>
              <a:t>Research the subject </a:t>
            </a:r>
          </a:p>
          <a:p>
            <a:pPr eaLnBrk="1" hangingPunct="1">
              <a:lnSpc>
                <a:spcPct val="90000"/>
              </a:lnSpc>
            </a:pPr>
            <a:endParaRPr lang="en-US" altLang="en-US" sz="3000" dirty="0">
              <a:latin typeface="Arial" panose="020B0604020202020204" pitchFamily="34" charset="0"/>
              <a:cs typeface="Arial" panose="020B0604020202020204" pitchFamily="34" charset="0"/>
            </a:endParaRPr>
          </a:p>
          <a:p>
            <a:pPr eaLnBrk="1" hangingPunct="1">
              <a:lnSpc>
                <a:spcPct val="90000"/>
              </a:lnSpc>
            </a:pPr>
            <a:r>
              <a:rPr lang="en-US" altLang="en-US" sz="3000" dirty="0">
                <a:latin typeface="Arial" panose="020B0604020202020204" pitchFamily="34" charset="0"/>
                <a:cs typeface="Arial" panose="020B0604020202020204" pitchFamily="34" charset="0"/>
              </a:rPr>
              <a:t>Length of time for the poster presentation </a:t>
            </a:r>
          </a:p>
          <a:p>
            <a:pPr eaLnBrk="1" hangingPunct="1">
              <a:lnSpc>
                <a:spcPct val="90000"/>
              </a:lnSpc>
            </a:pPr>
            <a:endParaRPr lang="en-US" altLang="en-US" sz="3000" dirty="0">
              <a:latin typeface="Arial" panose="020B0604020202020204" pitchFamily="34" charset="0"/>
              <a:cs typeface="Arial" panose="020B0604020202020204" pitchFamily="34" charset="0"/>
            </a:endParaRPr>
          </a:p>
          <a:p>
            <a:pPr eaLnBrk="1" hangingPunct="1">
              <a:lnSpc>
                <a:spcPct val="90000"/>
              </a:lnSpc>
            </a:pPr>
            <a:r>
              <a:rPr lang="en-US" altLang="en-US" sz="3000" dirty="0">
                <a:latin typeface="Arial" panose="020B0604020202020204" pitchFamily="34" charset="0"/>
                <a:cs typeface="Arial" panose="020B0604020202020204" pitchFamily="34" charset="0"/>
              </a:rPr>
              <a:t>Audience – adapting the context for each audience</a:t>
            </a:r>
          </a:p>
          <a:p>
            <a:pPr eaLnBrk="1" hangingPunct="1">
              <a:lnSpc>
                <a:spcPct val="90000"/>
              </a:lnSpc>
            </a:pPr>
            <a:endParaRPr lang="en-US" altLang="en-US" sz="3000" dirty="0">
              <a:latin typeface="Arial" panose="020B0604020202020204" pitchFamily="34" charset="0"/>
              <a:cs typeface="Arial" panose="020B0604020202020204" pitchFamily="34" charset="0"/>
            </a:endParaRPr>
          </a:p>
          <a:p>
            <a:pPr eaLnBrk="1" hangingPunct="1">
              <a:lnSpc>
                <a:spcPct val="90000"/>
              </a:lnSpc>
            </a:pPr>
            <a:r>
              <a:rPr lang="en-US" altLang="en-US" sz="3000" dirty="0">
                <a:latin typeface="Arial" panose="020B0604020202020204" pitchFamily="34" charset="0"/>
                <a:cs typeface="Arial" panose="020B0604020202020204" pitchFamily="34" charset="0"/>
              </a:rPr>
              <a:t>Effective way to deliver the poster presentation</a:t>
            </a:r>
          </a:p>
          <a:p>
            <a:pPr lvl="1">
              <a:lnSpc>
                <a:spcPct val="90000"/>
              </a:lnSpc>
            </a:pPr>
            <a:r>
              <a:rPr lang="en-US" altLang="en-US" sz="2700" dirty="0">
                <a:latin typeface="Arial" panose="020B0604020202020204" pitchFamily="34" charset="0"/>
                <a:cs typeface="Arial" panose="020B0604020202020204" pitchFamily="34" charset="0"/>
              </a:rPr>
              <a:t>Body language </a:t>
            </a:r>
          </a:p>
          <a:p>
            <a:pPr lvl="1">
              <a:lnSpc>
                <a:spcPct val="90000"/>
              </a:lnSpc>
            </a:pPr>
            <a:r>
              <a:rPr lang="en-US" altLang="en-US" sz="2700" dirty="0">
                <a:latin typeface="Arial" panose="020B0604020202020204" pitchFamily="34" charset="0"/>
                <a:cs typeface="Arial" panose="020B0604020202020204" pitchFamily="34" charset="0"/>
              </a:rPr>
              <a:t>Tone of voice</a:t>
            </a:r>
          </a:p>
          <a:p>
            <a:pPr lvl="1">
              <a:lnSpc>
                <a:spcPct val="90000"/>
              </a:lnSpc>
            </a:pPr>
            <a:r>
              <a:rPr lang="en-US" altLang="en-US" sz="2700" dirty="0">
                <a:latin typeface="Arial" panose="020B0604020202020204" pitchFamily="34" charset="0"/>
                <a:cs typeface="Arial" panose="020B0604020202020204" pitchFamily="34" charset="0"/>
              </a:rPr>
              <a:t>Volume </a:t>
            </a:r>
          </a:p>
          <a:p>
            <a:pPr lvl="1">
              <a:lnSpc>
                <a:spcPct val="90000"/>
              </a:lnSpc>
            </a:pPr>
            <a:r>
              <a:rPr lang="en-US" altLang="en-US" sz="2700" dirty="0">
                <a:latin typeface="Arial" panose="020B0604020202020204" pitchFamily="34" charset="0"/>
                <a:cs typeface="Arial" panose="020B0604020202020204" pitchFamily="34" charset="0"/>
              </a:rPr>
              <a:t>Using notes </a:t>
            </a:r>
          </a:p>
          <a:p>
            <a:pPr eaLnBrk="1" hangingPunct="1">
              <a:lnSpc>
                <a:spcPct val="90000"/>
              </a:lnSpc>
            </a:pPr>
            <a:endParaRPr lang="en-US" altLang="en-US" sz="3000" dirty="0">
              <a:latin typeface="Arial" panose="020B0604020202020204" pitchFamily="34" charset="0"/>
              <a:cs typeface="Arial" panose="020B0604020202020204" pitchFamily="34" charset="0"/>
            </a:endParaRPr>
          </a:p>
          <a:p>
            <a:pPr eaLnBrk="1" hangingPunct="1">
              <a:lnSpc>
                <a:spcPct val="90000"/>
              </a:lnSpc>
            </a:pPr>
            <a:r>
              <a:rPr lang="en-US" altLang="en-US" sz="3000" dirty="0">
                <a:latin typeface="Arial" panose="020B0604020202020204" pitchFamily="34" charset="0"/>
                <a:cs typeface="Arial" panose="020B0604020202020204" pitchFamily="34" charset="0"/>
              </a:rPr>
              <a:t>Plan the layout of your poster before creating your 1</a:t>
            </a:r>
            <a:r>
              <a:rPr lang="en-US" altLang="en-US" sz="3000" baseline="30000" dirty="0">
                <a:latin typeface="Arial" panose="020B0604020202020204" pitchFamily="34" charset="0"/>
                <a:cs typeface="Arial" panose="020B0604020202020204" pitchFamily="34" charset="0"/>
              </a:rPr>
              <a:t>st</a:t>
            </a:r>
            <a:r>
              <a:rPr lang="en-US" altLang="en-US" sz="3000" dirty="0">
                <a:latin typeface="Arial" panose="020B0604020202020204" pitchFamily="34" charset="0"/>
                <a:cs typeface="Arial" panose="020B0604020202020204" pitchFamily="34" charset="0"/>
              </a:rPr>
              <a:t> draft </a:t>
            </a:r>
          </a:p>
          <a:p>
            <a:pPr marL="0" indent="0" algn="r" eaLnBrk="1" hangingPunct="1">
              <a:lnSpc>
                <a:spcPct val="90000"/>
              </a:lnSpc>
              <a:buNone/>
            </a:pPr>
            <a:r>
              <a:rPr lang="en-US" altLang="en-US" sz="2600" dirty="0">
                <a:latin typeface="Arial" panose="020B0604020202020204" pitchFamily="34" charset="0"/>
                <a:cs typeface="Arial" panose="020B0604020202020204" pitchFamily="34" charset="0"/>
              </a:rPr>
              <a:t>(Emden and Becker, 2010)</a:t>
            </a:r>
            <a:endParaRPr lang="en-US" altLang="en-US" sz="45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838200" y="156406"/>
            <a:ext cx="7467600" cy="1143000"/>
          </a:xfrm>
        </p:spPr>
        <p:txBody>
          <a:bodyPr>
            <a:noAutofit/>
          </a:bodyPr>
          <a:lstStyle/>
          <a:p>
            <a:pPr algn="ctr" eaLnBrk="1" fontAlgn="auto" hangingPunct="1">
              <a:spcAft>
                <a:spcPts val="0"/>
              </a:spcAft>
              <a:defRPr/>
            </a:pPr>
            <a:r>
              <a:rPr lang="en-US" sz="4000" dirty="0" err="1"/>
              <a:t>Cynllunio</a:t>
            </a:r>
            <a:r>
              <a:rPr lang="en-US" sz="4000" dirty="0"/>
              <a:t/>
            </a:r>
            <a:br>
              <a:rPr lang="en-US" sz="4000" dirty="0"/>
            </a:br>
            <a:r>
              <a:rPr lang="en-US" sz="4000" i="1" dirty="0">
                <a:solidFill>
                  <a:schemeClr val="accent2"/>
                </a:solidFill>
              </a:rPr>
              <a:t>Planning</a:t>
            </a:r>
          </a:p>
        </p:txBody>
      </p:sp>
      <p:pic>
        <p:nvPicPr>
          <p:cNvPr id="1026" name="Picture 2" descr="C:\Program Files (x86)\Microsoft Office\MEDIA\CAGCAT10\j0291984.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02662" y="117530"/>
            <a:ext cx="1337804" cy="1416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80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2"/>
          <p:cNvSpPr>
            <a:spLocks noGrp="1"/>
          </p:cNvSpPr>
          <p:nvPr>
            <p:ph sz="half" idx="1"/>
          </p:nvPr>
        </p:nvSpPr>
        <p:spPr>
          <a:xfrm>
            <a:off x="457200" y="1481138"/>
            <a:ext cx="4038600" cy="5044206"/>
          </a:xfrm>
        </p:spPr>
        <p:style>
          <a:lnRef idx="2">
            <a:schemeClr val="accent1"/>
          </a:lnRef>
          <a:fillRef idx="1">
            <a:schemeClr val="lt1"/>
          </a:fillRef>
          <a:effectRef idx="0">
            <a:schemeClr val="accent1"/>
          </a:effectRef>
          <a:fontRef idx="minor">
            <a:schemeClr val="dk1"/>
          </a:fontRef>
        </p:style>
        <p:txBody>
          <a:bodyPr>
            <a:normAutofit/>
          </a:bodyPr>
          <a:lstStyle/>
          <a:p>
            <a:pPr eaLnBrk="1" hangingPunct="1"/>
            <a:r>
              <a:rPr lang="en-US" altLang="en-US" sz="2800" dirty="0" err="1">
                <a:latin typeface="Arial" panose="020B0604020202020204" pitchFamily="34" charset="0"/>
                <a:cs typeface="Arial" panose="020B0604020202020204" pitchFamily="34" charset="0"/>
              </a:rPr>
              <a:t>Darllenwch</a:t>
            </a:r>
            <a:r>
              <a:rPr lang="en-US" altLang="en-US" sz="2800" dirty="0">
                <a:latin typeface="Arial" panose="020B0604020202020204" pitchFamily="34" charset="0"/>
                <a:cs typeface="Arial" panose="020B0604020202020204" pitchFamily="34" charset="0"/>
              </a:rPr>
              <a:t> y </a:t>
            </a:r>
            <a:r>
              <a:rPr lang="en-US" altLang="en-US" sz="2800" dirty="0" err="1">
                <a:latin typeface="Arial" panose="020B0604020202020204" pitchFamily="34" charset="0"/>
                <a:cs typeface="Arial" panose="020B0604020202020204" pitchFamily="34" charset="0"/>
              </a:rPr>
              <a:t>teitl</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yn</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ofalus</a:t>
            </a:r>
            <a:endParaRPr lang="en-US" altLang="en-US" sz="2800" dirty="0">
              <a:latin typeface="Arial" panose="020B0604020202020204" pitchFamily="34" charset="0"/>
              <a:cs typeface="Arial" panose="020B0604020202020204" pitchFamily="34" charset="0"/>
            </a:endParaRPr>
          </a:p>
          <a:p>
            <a:pPr eaLnBrk="1" hangingPunct="1"/>
            <a:endParaRPr lang="en-US" altLang="en-US" sz="2800" dirty="0">
              <a:latin typeface="Arial" panose="020B0604020202020204" pitchFamily="34" charset="0"/>
              <a:cs typeface="Arial" panose="020B0604020202020204" pitchFamily="34" charset="0"/>
            </a:endParaRPr>
          </a:p>
          <a:p>
            <a:pPr eaLnBrk="1" hangingPunct="1"/>
            <a:r>
              <a:rPr lang="en-US" altLang="en-US" sz="2800" dirty="0" err="1">
                <a:latin typeface="Arial" panose="020B0604020202020204" pitchFamily="34" charset="0"/>
                <a:cs typeface="Arial" panose="020B0604020202020204" pitchFamily="34" charset="0"/>
              </a:rPr>
              <a:t>Ymchwiliwch</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i’r</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pwnc</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trwy</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ddarllen</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llyfrau</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cyfnodolion</a:t>
            </a:r>
            <a:r>
              <a:rPr lang="en-US" altLang="en-US" sz="2800" dirty="0">
                <a:latin typeface="Arial" panose="020B0604020202020204" pitchFamily="34" charset="0"/>
                <a:cs typeface="Arial" panose="020B0604020202020204" pitchFamily="34" charset="0"/>
              </a:rPr>
              <a:t> ac </a:t>
            </a:r>
            <a:r>
              <a:rPr lang="en-US" altLang="en-US" sz="2800" dirty="0" err="1">
                <a:latin typeface="Arial" panose="020B0604020202020204" pitchFamily="34" charset="0"/>
                <a:cs typeface="Arial" panose="020B0604020202020204" pitchFamily="34" charset="0"/>
              </a:rPr>
              <a:t>erthyglau</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ar</a:t>
            </a:r>
            <a:r>
              <a:rPr lang="en-US" altLang="en-US" sz="2800" dirty="0">
                <a:latin typeface="Arial" panose="020B0604020202020204" pitchFamily="34" charset="0"/>
                <a:cs typeface="Arial" panose="020B0604020202020204" pitchFamily="34" charset="0"/>
              </a:rPr>
              <a:t> y </a:t>
            </a:r>
            <a:r>
              <a:rPr lang="en-US" altLang="en-US" sz="2800" dirty="0" err="1">
                <a:latin typeface="Arial" panose="020B0604020202020204" pitchFamily="34" charset="0"/>
                <a:cs typeface="Arial" panose="020B0604020202020204" pitchFamily="34" charset="0"/>
              </a:rPr>
              <a:t>wê</a:t>
            </a:r>
            <a:endParaRPr lang="en-US" altLang="en-US" sz="2800" dirty="0">
              <a:latin typeface="Arial" panose="020B0604020202020204" pitchFamily="34" charset="0"/>
              <a:cs typeface="Arial" panose="020B0604020202020204" pitchFamily="34" charset="0"/>
            </a:endParaRPr>
          </a:p>
          <a:p>
            <a:pPr eaLnBrk="1" hangingPunct="1"/>
            <a:endParaRPr lang="en-US" altLang="en-US" sz="2800" dirty="0">
              <a:latin typeface="Arial" panose="020B0604020202020204" pitchFamily="34" charset="0"/>
              <a:cs typeface="Arial" panose="020B0604020202020204" pitchFamily="34" charset="0"/>
            </a:endParaRPr>
          </a:p>
          <a:p>
            <a:pPr eaLnBrk="1" hangingPunct="1"/>
            <a:r>
              <a:rPr lang="en-US" altLang="en-US" sz="2800" dirty="0" err="1">
                <a:latin typeface="Arial" panose="020B0604020202020204" pitchFamily="34" charset="0"/>
                <a:cs typeface="Arial" panose="020B0604020202020204" pitchFamily="34" charset="0"/>
              </a:rPr>
              <a:t>Cyfeirnodi</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addas</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gweler</a:t>
            </a:r>
            <a:r>
              <a:rPr lang="en-US" altLang="en-US" sz="2800" dirty="0">
                <a:latin typeface="Arial" panose="020B0604020202020204" pitchFamily="34" charset="0"/>
                <a:cs typeface="Arial" panose="020B0604020202020204" pitchFamily="34" charset="0"/>
              </a:rPr>
              <a:t> y </a:t>
            </a:r>
            <a:r>
              <a:rPr lang="en-US" altLang="en-US" sz="2800" dirty="0" err="1">
                <a:latin typeface="Arial" panose="020B0604020202020204" pitchFamily="34" charset="0"/>
                <a:cs typeface="Arial" panose="020B0604020202020204" pitchFamily="34" charset="0"/>
              </a:rPr>
              <a:t>Llawlyfr</a:t>
            </a:r>
            <a:r>
              <a:rPr lang="en-US" altLang="en-US" sz="2800" dirty="0">
                <a:latin typeface="Arial" panose="020B0604020202020204" pitchFamily="34" charset="0"/>
                <a:cs typeface="Arial" panose="020B0604020202020204" pitchFamily="34" charset="0"/>
              </a:rPr>
              <a:t>)</a:t>
            </a:r>
          </a:p>
        </p:txBody>
      </p:sp>
      <p:sp>
        <p:nvSpPr>
          <p:cNvPr id="10243" name="Content Placeholder 3"/>
          <p:cNvSpPr>
            <a:spLocks noGrp="1"/>
          </p:cNvSpPr>
          <p:nvPr>
            <p:ph sz="half" idx="2"/>
          </p:nvPr>
        </p:nvSpPr>
        <p:spPr>
          <a:xfrm>
            <a:off x="4648200" y="1481138"/>
            <a:ext cx="4038600" cy="5044206"/>
          </a:xfrm>
        </p:spPr>
        <p:style>
          <a:lnRef idx="2">
            <a:schemeClr val="dk1"/>
          </a:lnRef>
          <a:fillRef idx="1">
            <a:schemeClr val="lt1"/>
          </a:fillRef>
          <a:effectRef idx="0">
            <a:schemeClr val="dk1"/>
          </a:effectRef>
          <a:fontRef idx="minor">
            <a:schemeClr val="dk1"/>
          </a:fontRef>
        </p:style>
        <p:txBody>
          <a:bodyPr>
            <a:noAutofit/>
          </a:bodyPr>
          <a:lstStyle/>
          <a:p>
            <a:pPr eaLnBrk="1" hangingPunct="1"/>
            <a:r>
              <a:rPr lang="en-US" altLang="en-US" sz="2800" dirty="0">
                <a:latin typeface="Arial" panose="020B0604020202020204" pitchFamily="34" charset="0"/>
                <a:cs typeface="Arial" panose="020B0604020202020204" pitchFamily="34" charset="0"/>
              </a:rPr>
              <a:t>Read the title carefully</a:t>
            </a:r>
          </a:p>
          <a:p>
            <a:pPr eaLnBrk="1" hangingPunct="1"/>
            <a:endParaRPr lang="en-US" altLang="en-US" sz="2800" dirty="0">
              <a:latin typeface="Arial" panose="020B0604020202020204" pitchFamily="34" charset="0"/>
              <a:cs typeface="Arial" panose="020B0604020202020204" pitchFamily="34" charset="0"/>
            </a:endParaRPr>
          </a:p>
          <a:p>
            <a:pPr eaLnBrk="1" hangingPunct="1"/>
            <a:r>
              <a:rPr lang="en-US" altLang="en-US" sz="2800" dirty="0">
                <a:latin typeface="Arial" panose="020B0604020202020204" pitchFamily="34" charset="0"/>
                <a:cs typeface="Arial" panose="020B0604020202020204" pitchFamily="34" charset="0"/>
              </a:rPr>
              <a:t>Research your topic by reading  books, journals and appropriate articles on the internet</a:t>
            </a:r>
          </a:p>
          <a:p>
            <a:pPr eaLnBrk="1" hangingPunct="1"/>
            <a:endParaRPr lang="en-US" altLang="en-US" sz="2800" dirty="0">
              <a:latin typeface="Arial" panose="020B0604020202020204" pitchFamily="34" charset="0"/>
              <a:cs typeface="Arial" panose="020B0604020202020204" pitchFamily="34" charset="0"/>
            </a:endParaRPr>
          </a:p>
          <a:p>
            <a:pPr eaLnBrk="1" hangingPunct="1"/>
            <a:r>
              <a:rPr lang="en-US" altLang="en-US" sz="2800" dirty="0">
                <a:latin typeface="Arial" panose="020B0604020202020204" pitchFamily="34" charset="0"/>
                <a:cs typeface="Arial" panose="020B0604020202020204" pitchFamily="34" charset="0"/>
              </a:rPr>
              <a:t>Appropriate referencing (see Handbook)</a:t>
            </a:r>
          </a:p>
        </p:txBody>
      </p:sp>
      <p:sp>
        <p:nvSpPr>
          <p:cNvPr id="2" name="Title 1"/>
          <p:cNvSpPr>
            <a:spLocks noGrp="1"/>
          </p:cNvSpPr>
          <p:nvPr>
            <p:ph type="title"/>
          </p:nvPr>
        </p:nvSpPr>
        <p:spPr>
          <a:xfrm>
            <a:off x="368300" y="0"/>
            <a:ext cx="8042275" cy="1336675"/>
          </a:xfrm>
        </p:spPr>
        <p:txBody>
          <a:bodyPr>
            <a:normAutofit/>
          </a:bodyPr>
          <a:lstStyle/>
          <a:p>
            <a:pPr algn="ctr" eaLnBrk="1" fontAlgn="auto" hangingPunct="1">
              <a:spcAft>
                <a:spcPts val="0"/>
              </a:spcAft>
              <a:defRPr/>
            </a:pPr>
            <a:r>
              <a:rPr lang="en-US" sz="4000" dirty="0" err="1"/>
              <a:t>Pwnc</a:t>
            </a:r>
            <a:r>
              <a:rPr lang="en-US" sz="4000" dirty="0"/>
              <a:t> </a:t>
            </a:r>
            <a:br>
              <a:rPr lang="en-US" sz="4000" dirty="0"/>
            </a:br>
            <a:r>
              <a:rPr lang="en-US" sz="4000" dirty="0">
                <a:solidFill>
                  <a:schemeClr val="accent2"/>
                </a:solidFill>
              </a:rPr>
              <a:t> </a:t>
            </a:r>
            <a:r>
              <a:rPr lang="en-US" sz="4000" i="1" dirty="0">
                <a:solidFill>
                  <a:schemeClr val="accent2"/>
                </a:solidFill>
              </a:rPr>
              <a:t>Subject</a:t>
            </a:r>
          </a:p>
        </p:txBody>
      </p:sp>
    </p:spTree>
    <p:extLst>
      <p:ext uri="{BB962C8B-B14F-4D97-AF65-F5344CB8AC3E}">
        <p14:creationId xmlns:p14="http://schemas.microsoft.com/office/powerpoint/2010/main" val="1659806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p:cNvSpPr>
            <a:spLocks noGrp="1"/>
          </p:cNvSpPr>
          <p:nvPr>
            <p:ph sz="half" idx="1"/>
          </p:nvPr>
        </p:nvSpPr>
        <p:spPr>
          <a:xfrm>
            <a:off x="539552" y="1676068"/>
            <a:ext cx="3960440" cy="4891086"/>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US" altLang="en-US" sz="3200" dirty="0" err="1">
                <a:latin typeface="Arial" panose="020B0604020202020204" pitchFamily="34" charset="0"/>
                <a:cs typeface="Arial" panose="020B0604020202020204" pitchFamily="34" charset="0"/>
              </a:rPr>
              <a:t>Cyflwyniad</a:t>
            </a:r>
            <a:endParaRPr lang="en-US" altLang="en-US" sz="3200" dirty="0">
              <a:latin typeface="Arial" panose="020B0604020202020204" pitchFamily="34" charset="0"/>
              <a:cs typeface="Arial" panose="020B0604020202020204" pitchFamily="34" charset="0"/>
            </a:endParaRPr>
          </a:p>
          <a:p>
            <a:pPr lvl="1"/>
            <a:r>
              <a:rPr lang="en-US" altLang="en-US" sz="2900" dirty="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Cyflwynwch</a:t>
            </a:r>
            <a:r>
              <a:rPr lang="en-US" altLang="en-US" sz="2900" dirty="0" smtClean="0">
                <a:latin typeface="Arial" panose="020B0604020202020204" pitchFamily="34" charset="0"/>
                <a:cs typeface="Arial" panose="020B0604020202020204" pitchFamily="34" charset="0"/>
              </a:rPr>
              <a:t> y </a:t>
            </a:r>
            <a:r>
              <a:rPr lang="en-US" altLang="en-US" sz="2900" dirty="0" err="1" smtClean="0">
                <a:latin typeface="Arial" panose="020B0604020202020204" pitchFamily="34" charset="0"/>
                <a:cs typeface="Arial" panose="020B0604020202020204" pitchFamily="34" charset="0"/>
              </a:rPr>
              <a:t>brif</a:t>
            </a:r>
            <a:r>
              <a:rPr lang="en-US" altLang="en-US" sz="2900" dirty="0" smtClean="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bwyntiau</a:t>
            </a:r>
            <a:endParaRPr lang="en-US" altLang="en-US" sz="2900" dirty="0">
              <a:latin typeface="Arial" panose="020B0604020202020204" pitchFamily="34" charset="0"/>
              <a:cs typeface="Arial" panose="020B0604020202020204" pitchFamily="34" charset="0"/>
            </a:endParaRPr>
          </a:p>
          <a:p>
            <a:pPr lvl="1"/>
            <a:r>
              <a:rPr lang="en-US" altLang="en-US" sz="2900" dirty="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Syniadau</a:t>
            </a:r>
            <a:r>
              <a:rPr lang="en-US" altLang="en-US" sz="2900" dirty="0" smtClean="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allweddol</a:t>
            </a:r>
            <a:endParaRPr lang="en-US" altLang="en-US" sz="3200" dirty="0">
              <a:latin typeface="Arial" panose="020B0604020202020204" pitchFamily="34" charset="0"/>
              <a:cs typeface="Arial" panose="020B0604020202020204" pitchFamily="34" charset="0"/>
            </a:endParaRPr>
          </a:p>
          <a:p>
            <a:pPr eaLnBrk="1" hangingPunct="1"/>
            <a:r>
              <a:rPr lang="en-US" altLang="en-US" sz="3200" dirty="0" err="1">
                <a:latin typeface="Arial" panose="020B0604020202020204" pitchFamily="34" charset="0"/>
                <a:cs typeface="Arial" panose="020B0604020202020204" pitchFamily="34" charset="0"/>
              </a:rPr>
              <a:t>Trafodaeth</a:t>
            </a:r>
            <a:r>
              <a:rPr lang="en-US" altLang="en-US" sz="3200" dirty="0">
                <a:latin typeface="Arial" panose="020B0604020202020204" pitchFamily="34" charset="0"/>
                <a:cs typeface="Arial" panose="020B0604020202020204" pitchFamily="34" charset="0"/>
              </a:rPr>
              <a:t> </a:t>
            </a:r>
            <a:r>
              <a:rPr lang="en-US" altLang="en-US" sz="3200" dirty="0" err="1">
                <a:latin typeface="Arial" panose="020B0604020202020204" pitchFamily="34" charset="0"/>
                <a:cs typeface="Arial" panose="020B0604020202020204" pitchFamily="34" charset="0"/>
              </a:rPr>
              <a:t>o’r</a:t>
            </a:r>
            <a:r>
              <a:rPr lang="en-US" altLang="en-US" sz="3200" dirty="0">
                <a:latin typeface="Arial" panose="020B0604020202020204" pitchFamily="34" charset="0"/>
                <a:cs typeface="Arial" panose="020B0604020202020204" pitchFamily="34" charset="0"/>
              </a:rPr>
              <a:t> </a:t>
            </a:r>
            <a:r>
              <a:rPr lang="en-US" altLang="en-US" sz="3200" dirty="0" err="1">
                <a:latin typeface="Arial" panose="020B0604020202020204" pitchFamily="34" charset="0"/>
                <a:cs typeface="Arial" panose="020B0604020202020204" pitchFamily="34" charset="0"/>
              </a:rPr>
              <a:t>prif</a:t>
            </a:r>
            <a:r>
              <a:rPr lang="en-US" altLang="en-US" sz="3200" dirty="0">
                <a:latin typeface="Arial" panose="020B0604020202020204" pitchFamily="34" charset="0"/>
                <a:cs typeface="Arial" panose="020B0604020202020204" pitchFamily="34" charset="0"/>
              </a:rPr>
              <a:t> </a:t>
            </a:r>
            <a:r>
              <a:rPr lang="en-US" altLang="en-US" sz="3200" dirty="0" err="1">
                <a:latin typeface="Arial" panose="020B0604020202020204" pitchFamily="34" charset="0"/>
                <a:cs typeface="Arial" panose="020B0604020202020204" pitchFamily="34" charset="0"/>
              </a:rPr>
              <a:t>bwyntiau</a:t>
            </a:r>
            <a:endParaRPr lang="en-US" altLang="en-US" sz="3200" dirty="0">
              <a:latin typeface="Arial" panose="020B0604020202020204" pitchFamily="34" charset="0"/>
              <a:cs typeface="Arial" panose="020B0604020202020204" pitchFamily="34" charset="0"/>
            </a:endParaRPr>
          </a:p>
          <a:p>
            <a:pPr lvl="1"/>
            <a:r>
              <a:rPr lang="en-US" altLang="en-US" sz="2900" dirty="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Amlinellwch</a:t>
            </a:r>
            <a:r>
              <a:rPr lang="en-US" altLang="en-US" sz="2900" dirty="0" smtClean="0">
                <a:latin typeface="Arial" panose="020B0604020202020204" pitchFamily="34" charset="0"/>
                <a:cs typeface="Arial" panose="020B0604020202020204" pitchFamily="34" charset="0"/>
              </a:rPr>
              <a:t> y </a:t>
            </a:r>
            <a:r>
              <a:rPr lang="en-US" altLang="en-US" sz="2900" dirty="0" err="1" smtClean="0">
                <a:latin typeface="Arial" panose="020B0604020202020204" pitchFamily="34" charset="0"/>
                <a:cs typeface="Arial" panose="020B0604020202020204" pitchFamily="34" charset="0"/>
              </a:rPr>
              <a:t>brif</a:t>
            </a:r>
            <a:r>
              <a:rPr lang="en-US" altLang="en-US" sz="2900" dirty="0" smtClean="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pwyntiau</a:t>
            </a:r>
            <a:endParaRPr lang="en-US" altLang="en-US" sz="2900" dirty="0">
              <a:latin typeface="Arial" panose="020B0604020202020204" pitchFamily="34" charset="0"/>
              <a:cs typeface="Arial" panose="020B0604020202020204" pitchFamily="34" charset="0"/>
            </a:endParaRPr>
          </a:p>
          <a:p>
            <a:pPr lvl="1"/>
            <a:r>
              <a:rPr lang="en-US" altLang="en-US" sz="2900" dirty="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Defnydd</a:t>
            </a:r>
            <a:r>
              <a:rPr lang="en-US" altLang="en-US" sz="2900" dirty="0" smtClean="0">
                <a:latin typeface="Arial" panose="020B0604020202020204" pitchFamily="34" charset="0"/>
                <a:cs typeface="Arial" panose="020B0604020202020204" pitchFamily="34" charset="0"/>
              </a:rPr>
              <a:t> o </a:t>
            </a:r>
            <a:r>
              <a:rPr lang="en-US" altLang="en-US" sz="2900" dirty="0" err="1" smtClean="0">
                <a:latin typeface="Arial" panose="020B0604020202020204" pitchFamily="34" charset="0"/>
                <a:cs typeface="Arial" panose="020B0604020202020204" pitchFamily="34" charset="0"/>
              </a:rPr>
              <a:t>luniau</a:t>
            </a:r>
            <a:endParaRPr lang="en-US" altLang="en-US" sz="3200" dirty="0">
              <a:latin typeface="Arial" panose="020B0604020202020204" pitchFamily="34" charset="0"/>
              <a:cs typeface="Arial" panose="020B0604020202020204" pitchFamily="34" charset="0"/>
            </a:endParaRPr>
          </a:p>
          <a:p>
            <a:pPr eaLnBrk="1" hangingPunct="1"/>
            <a:r>
              <a:rPr lang="en-US" altLang="en-US" sz="3200" dirty="0" err="1">
                <a:latin typeface="Arial" panose="020B0604020202020204" pitchFamily="34" charset="0"/>
                <a:cs typeface="Arial" panose="020B0604020202020204" pitchFamily="34" charset="0"/>
              </a:rPr>
              <a:t>Diweddglo</a:t>
            </a:r>
            <a:endParaRPr lang="en-US" altLang="en-US" sz="3200" dirty="0">
              <a:latin typeface="Arial" panose="020B0604020202020204" pitchFamily="34" charset="0"/>
              <a:cs typeface="Arial" panose="020B0604020202020204" pitchFamily="34" charset="0"/>
            </a:endParaRPr>
          </a:p>
          <a:p>
            <a:pPr lvl="1"/>
            <a:r>
              <a:rPr lang="en-US" altLang="en-US" sz="2900" dirty="0">
                <a:latin typeface="Arial" panose="020B0604020202020204" pitchFamily="34" charset="0"/>
                <a:cs typeface="Arial" panose="020B0604020202020204" pitchFamily="34" charset="0"/>
              </a:rPr>
              <a:t> </a:t>
            </a:r>
            <a:r>
              <a:rPr lang="en-US" altLang="en-US" sz="2900" dirty="0" smtClean="0">
                <a:latin typeface="Arial" panose="020B0604020202020204" pitchFamily="34" charset="0"/>
                <a:cs typeface="Arial" panose="020B0604020202020204" pitchFamily="34" charset="0"/>
              </a:rPr>
              <a:t>Ail-</a:t>
            </a:r>
            <a:r>
              <a:rPr lang="en-US" altLang="en-US" sz="2900" dirty="0" err="1" smtClean="0">
                <a:latin typeface="Arial" panose="020B0604020202020204" pitchFamily="34" charset="0"/>
                <a:cs typeface="Arial" panose="020B0604020202020204" pitchFamily="34" charset="0"/>
              </a:rPr>
              <a:t>adrodd</a:t>
            </a:r>
            <a:r>
              <a:rPr lang="en-US" altLang="en-US" sz="2900" dirty="0" smtClean="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prif</a:t>
            </a:r>
            <a:r>
              <a:rPr lang="en-US" altLang="en-US" sz="2900" dirty="0" smtClean="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pwyntiau</a:t>
            </a:r>
            <a:endParaRPr lang="en-US" altLang="en-US" sz="2900" dirty="0">
              <a:latin typeface="Arial" panose="020B0604020202020204" pitchFamily="34" charset="0"/>
              <a:cs typeface="Arial" panose="020B0604020202020204" pitchFamily="34" charset="0"/>
            </a:endParaRPr>
          </a:p>
          <a:p>
            <a:pPr lvl="1"/>
            <a:r>
              <a:rPr lang="en-US" altLang="en-US" sz="2900" dirty="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Gofynnwch</a:t>
            </a:r>
            <a:r>
              <a:rPr lang="en-US" altLang="en-US" sz="2900" dirty="0" smtClean="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cwestiynau</a:t>
            </a:r>
            <a:endParaRPr lang="en-US" altLang="en-US" sz="2900" dirty="0" smtClean="0">
              <a:latin typeface="Arial" panose="020B0604020202020204" pitchFamily="34" charset="0"/>
              <a:cs typeface="Arial" panose="020B0604020202020204" pitchFamily="34" charset="0"/>
            </a:endParaRPr>
          </a:p>
          <a:p>
            <a:pPr lvl="1"/>
            <a:r>
              <a:rPr lang="en-US" altLang="en-US" sz="2900" dirty="0" err="1" smtClean="0">
                <a:latin typeface="Arial" panose="020B0604020202020204" pitchFamily="34" charset="0"/>
                <a:cs typeface="Arial" panose="020B0604020202020204" pitchFamily="34" charset="0"/>
              </a:rPr>
              <a:t>Cylch</a:t>
            </a:r>
            <a:r>
              <a:rPr lang="en-US" altLang="en-US" sz="2900" dirty="0" smtClean="0">
                <a:latin typeface="Arial" panose="020B0604020202020204" pitchFamily="34" charset="0"/>
                <a:cs typeface="Arial" panose="020B0604020202020204" pitchFamily="34" charset="0"/>
              </a:rPr>
              <a:t> </a:t>
            </a:r>
            <a:r>
              <a:rPr lang="en-US" altLang="en-US" sz="2900" dirty="0" err="1" smtClean="0">
                <a:latin typeface="Arial" panose="020B0604020202020204" pitchFamily="34" charset="0"/>
                <a:cs typeface="Arial" panose="020B0604020202020204" pitchFamily="34" charset="0"/>
              </a:rPr>
              <a:t>llawn</a:t>
            </a:r>
            <a:endParaRPr lang="en-US" altLang="en-US" sz="2900" dirty="0">
              <a:latin typeface="Arial" panose="020B0604020202020204" pitchFamily="34" charset="0"/>
              <a:cs typeface="Arial" panose="020B0604020202020204" pitchFamily="34" charset="0"/>
            </a:endParaRPr>
          </a:p>
        </p:txBody>
      </p:sp>
      <p:sp>
        <p:nvSpPr>
          <p:cNvPr id="12291" name="Content Placeholder 3"/>
          <p:cNvSpPr>
            <a:spLocks noGrp="1"/>
          </p:cNvSpPr>
          <p:nvPr>
            <p:ph sz="half" idx="2"/>
          </p:nvPr>
        </p:nvSpPr>
        <p:spPr>
          <a:xfrm>
            <a:off x="4714564" y="1671891"/>
            <a:ext cx="3888432" cy="4891086"/>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pPr eaLnBrk="1" hangingPunct="1"/>
            <a:r>
              <a:rPr lang="en-US" altLang="en-US" sz="3200" dirty="0">
                <a:latin typeface="Arial" panose="020B0604020202020204" pitchFamily="34" charset="0"/>
                <a:cs typeface="Arial" panose="020B0604020202020204" pitchFamily="34" charset="0"/>
              </a:rPr>
              <a:t>Introduction</a:t>
            </a:r>
          </a:p>
          <a:p>
            <a:pPr lvl="1"/>
            <a:r>
              <a:rPr lang="en-US" altLang="en-US" sz="2900" dirty="0">
                <a:latin typeface="Arial" panose="020B0604020202020204" pitchFamily="34" charset="0"/>
                <a:cs typeface="Arial" panose="020B0604020202020204" pitchFamily="34" charset="0"/>
              </a:rPr>
              <a:t>Introduce the main points </a:t>
            </a:r>
          </a:p>
          <a:p>
            <a:pPr lvl="1"/>
            <a:r>
              <a:rPr lang="en-US" altLang="en-US" sz="2900" dirty="0">
                <a:latin typeface="Arial" panose="020B0604020202020204" pitchFamily="34" charset="0"/>
                <a:cs typeface="Arial" panose="020B0604020202020204" pitchFamily="34" charset="0"/>
              </a:rPr>
              <a:t>Key concepts and ideas </a:t>
            </a:r>
          </a:p>
          <a:p>
            <a:pPr eaLnBrk="1" hangingPunct="1"/>
            <a:r>
              <a:rPr lang="en-US" altLang="en-US" sz="3200" dirty="0">
                <a:latin typeface="Arial" panose="020B0604020202020204" pitchFamily="34" charset="0"/>
                <a:cs typeface="Arial" panose="020B0604020202020204" pitchFamily="34" charset="0"/>
              </a:rPr>
              <a:t>Main discussion points</a:t>
            </a:r>
          </a:p>
          <a:p>
            <a:pPr lvl="1"/>
            <a:r>
              <a:rPr lang="en-US" altLang="en-US" sz="2900" dirty="0">
                <a:latin typeface="Arial" panose="020B0604020202020204" pitchFamily="34" charset="0"/>
                <a:cs typeface="Arial" panose="020B0604020202020204" pitchFamily="34" charset="0"/>
              </a:rPr>
              <a:t>Outline the main points </a:t>
            </a:r>
          </a:p>
          <a:p>
            <a:pPr lvl="1"/>
            <a:r>
              <a:rPr lang="en-US" altLang="en-US" sz="2900" dirty="0" smtClean="0">
                <a:latin typeface="Arial" panose="020B0604020202020204" pitchFamily="34" charset="0"/>
                <a:cs typeface="Arial" panose="020B0604020202020204" pitchFamily="34" charset="0"/>
              </a:rPr>
              <a:t>Graphics</a:t>
            </a:r>
            <a:r>
              <a:rPr lang="en-US" altLang="en-US" sz="2900" dirty="0">
                <a:latin typeface="Arial" panose="020B0604020202020204" pitchFamily="34" charset="0"/>
                <a:cs typeface="Arial" panose="020B0604020202020204" pitchFamily="34" charset="0"/>
              </a:rPr>
              <a:t>, Diagrams, Photos and Graphs </a:t>
            </a:r>
          </a:p>
          <a:p>
            <a:pPr eaLnBrk="1" hangingPunct="1"/>
            <a:r>
              <a:rPr lang="en-US" altLang="en-US" sz="3200" dirty="0">
                <a:latin typeface="Arial" panose="020B0604020202020204" pitchFamily="34" charset="0"/>
                <a:cs typeface="Arial" panose="020B0604020202020204" pitchFamily="34" charset="0"/>
              </a:rPr>
              <a:t>Conclusion</a:t>
            </a:r>
          </a:p>
          <a:p>
            <a:pPr lvl="1"/>
            <a:r>
              <a:rPr lang="en-US" altLang="en-US" sz="2900" dirty="0">
                <a:latin typeface="Arial" panose="020B0604020202020204" pitchFamily="34" charset="0"/>
                <a:cs typeface="Arial" panose="020B0604020202020204" pitchFamily="34" charset="0"/>
              </a:rPr>
              <a:t> Summarise main points</a:t>
            </a:r>
          </a:p>
          <a:p>
            <a:pPr lvl="1"/>
            <a:r>
              <a:rPr lang="en-US" altLang="en-US" sz="2900" dirty="0">
                <a:latin typeface="Arial" panose="020B0604020202020204" pitchFamily="34" charset="0"/>
                <a:cs typeface="Arial" panose="020B0604020202020204" pitchFamily="34" charset="0"/>
              </a:rPr>
              <a:t> Ask for </a:t>
            </a:r>
            <a:r>
              <a:rPr lang="en-US" altLang="en-US" sz="2900" dirty="0" smtClean="0">
                <a:latin typeface="Arial" panose="020B0604020202020204" pitchFamily="34" charset="0"/>
                <a:cs typeface="Arial" panose="020B0604020202020204" pitchFamily="34" charset="0"/>
              </a:rPr>
              <a:t>questions</a:t>
            </a:r>
          </a:p>
          <a:p>
            <a:pPr lvl="1"/>
            <a:r>
              <a:rPr lang="en-US" altLang="en-US" sz="2900" dirty="0" smtClean="0">
                <a:latin typeface="Arial" panose="020B0604020202020204" pitchFamily="34" charset="0"/>
                <a:cs typeface="Arial" panose="020B0604020202020204" pitchFamily="34" charset="0"/>
              </a:rPr>
              <a:t>‘Going full circle’ </a:t>
            </a:r>
          </a:p>
          <a:p>
            <a:pPr marL="365760" lvl="1" indent="0">
              <a:buNone/>
            </a:pPr>
            <a:endParaRPr lang="en-US" altLang="en-US" sz="2900" dirty="0" smtClean="0">
              <a:latin typeface="Arial" panose="020B0604020202020204" pitchFamily="34" charset="0"/>
              <a:cs typeface="Arial" panose="020B0604020202020204" pitchFamily="34" charset="0"/>
            </a:endParaRPr>
          </a:p>
          <a:p>
            <a:pPr marL="365760" lvl="1" indent="0" algn="r">
              <a:buNone/>
            </a:pPr>
            <a:r>
              <a:rPr lang="en-US" altLang="en-US" sz="2300" dirty="0" smtClean="0">
                <a:latin typeface="Arial" panose="020B0604020202020204" pitchFamily="34" charset="0"/>
                <a:cs typeface="Arial" panose="020B0604020202020204" pitchFamily="34" charset="0"/>
              </a:rPr>
              <a:t>(Levin and Topping, 2006, p. 63)</a:t>
            </a:r>
            <a:endParaRPr lang="en-US" altLang="en-US" sz="23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rmAutofit/>
          </a:bodyPr>
          <a:lstStyle/>
          <a:p>
            <a:pPr algn="ctr" eaLnBrk="1" fontAlgn="auto" hangingPunct="1">
              <a:spcAft>
                <a:spcPts val="0"/>
              </a:spcAft>
              <a:defRPr/>
            </a:pPr>
            <a:r>
              <a:rPr lang="en-US" dirty="0" err="1"/>
              <a:t>Trefn</a:t>
            </a:r>
            <a:r>
              <a:rPr lang="en-US" dirty="0"/>
              <a:t> </a:t>
            </a:r>
            <a:br>
              <a:rPr lang="en-US" dirty="0"/>
            </a:br>
            <a:r>
              <a:rPr lang="en-US" dirty="0">
                <a:solidFill>
                  <a:schemeClr val="accent2"/>
                </a:solidFill>
              </a:rPr>
              <a:t> </a:t>
            </a:r>
            <a:r>
              <a:rPr lang="en-US" i="1" dirty="0">
                <a:solidFill>
                  <a:schemeClr val="accent2"/>
                </a:solidFill>
              </a:rPr>
              <a:t>Order</a:t>
            </a:r>
          </a:p>
        </p:txBody>
      </p:sp>
      <p:pic>
        <p:nvPicPr>
          <p:cNvPr id="3074" name="Picture 2" descr="C:\Users\l.roberts\AppData\Local\Microsoft\Windows\Temporary Internet Files\Content.IE5\FX8L93BW\MM900234700[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7020"/>
            <a:ext cx="1888871" cy="15390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9227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AA273-59A5-48B3-B1C1-9704483055EA}"/>
              </a:ext>
            </a:extLst>
          </p:cNvPr>
          <p:cNvSpPr>
            <a:spLocks noGrp="1"/>
          </p:cNvSpPr>
          <p:nvPr>
            <p:ph type="title"/>
          </p:nvPr>
        </p:nvSpPr>
        <p:spPr>
          <a:xfrm>
            <a:off x="744504" y="49096"/>
            <a:ext cx="7467600" cy="1143000"/>
          </a:xfrm>
        </p:spPr>
        <p:txBody>
          <a:bodyPr/>
          <a:lstStyle/>
          <a:p>
            <a:pPr algn="ctr"/>
            <a:r>
              <a:rPr lang="en-GB" dirty="0"/>
              <a:t>EXAMPLE OF AN ACADEMIC POSTER</a:t>
            </a:r>
          </a:p>
        </p:txBody>
      </p:sp>
      <p:sp>
        <p:nvSpPr>
          <p:cNvPr id="8" name="Content Placeholder 3">
            <a:extLst>
              <a:ext uri="{FF2B5EF4-FFF2-40B4-BE49-F238E27FC236}">
                <a16:creationId xmlns:a16="http://schemas.microsoft.com/office/drawing/2014/main" id="{8595D7F7-3A09-4209-A2EC-8CBB9508181A}"/>
              </a:ext>
            </a:extLst>
          </p:cNvPr>
          <p:cNvSpPr txBox="1">
            <a:spLocks/>
          </p:cNvSpPr>
          <p:nvPr/>
        </p:nvSpPr>
        <p:spPr>
          <a:xfrm>
            <a:off x="4837499" y="1098178"/>
            <a:ext cx="3073811" cy="1188667"/>
          </a:xfrm>
          <a:prstGeom prst="rect">
            <a:avLst/>
          </a:prstGeom>
        </p:spPr>
        <p:txBody>
          <a:bodyPr vert="horz">
            <a:normAutofit fontScale="92500"/>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en-GB" dirty="0"/>
              <a:t>Label the </a:t>
            </a:r>
            <a:r>
              <a:rPr lang="en-GB" dirty="0" smtClean="0"/>
              <a:t>less effective features </a:t>
            </a:r>
            <a:r>
              <a:rPr lang="en-GB" dirty="0"/>
              <a:t>of the academic poster </a:t>
            </a:r>
          </a:p>
          <a:p>
            <a:pPr marL="0" indent="0">
              <a:buFont typeface="Wingdings"/>
              <a:buNone/>
            </a:pPr>
            <a:endParaRPr lang="en-GB" dirty="0"/>
          </a:p>
        </p:txBody>
      </p:sp>
      <p:sp>
        <p:nvSpPr>
          <p:cNvPr id="9" name="Content Placeholder 3">
            <a:extLst>
              <a:ext uri="{FF2B5EF4-FFF2-40B4-BE49-F238E27FC236}">
                <a16:creationId xmlns:a16="http://schemas.microsoft.com/office/drawing/2014/main" id="{7A408E18-A54C-4015-99A0-AB5142A09211}"/>
              </a:ext>
            </a:extLst>
          </p:cNvPr>
          <p:cNvSpPr txBox="1">
            <a:spLocks/>
          </p:cNvSpPr>
          <p:nvPr/>
        </p:nvSpPr>
        <p:spPr>
          <a:xfrm>
            <a:off x="1619672" y="1138482"/>
            <a:ext cx="3073811" cy="1188667"/>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en-GB" dirty="0"/>
              <a:t> </a:t>
            </a:r>
          </a:p>
          <a:p>
            <a:pPr marL="0" indent="0">
              <a:buFont typeface="Wingdings"/>
              <a:buNone/>
            </a:pPr>
            <a:endParaRPr lang="en-GB" dirty="0"/>
          </a:p>
        </p:txBody>
      </p:sp>
      <p:sp>
        <p:nvSpPr>
          <p:cNvPr id="10" name="TextBox 9">
            <a:extLst>
              <a:ext uri="{FF2B5EF4-FFF2-40B4-BE49-F238E27FC236}">
                <a16:creationId xmlns:a16="http://schemas.microsoft.com/office/drawing/2014/main" id="{ECFEC8DD-CF36-432E-A480-FB0E755D8B69}"/>
              </a:ext>
            </a:extLst>
          </p:cNvPr>
          <p:cNvSpPr txBox="1"/>
          <p:nvPr/>
        </p:nvSpPr>
        <p:spPr>
          <a:xfrm>
            <a:off x="7164288" y="6488668"/>
            <a:ext cx="1656184" cy="369332"/>
          </a:xfrm>
          <a:prstGeom prst="rect">
            <a:avLst/>
          </a:prstGeom>
          <a:noFill/>
        </p:spPr>
        <p:txBody>
          <a:bodyPr wrap="square" rtlCol="0">
            <a:spAutoFit/>
          </a:bodyPr>
          <a:lstStyle/>
          <a:p>
            <a:r>
              <a:rPr lang="en-GB" dirty="0" smtClean="0"/>
              <a:t>(Howell, 2016)</a:t>
            </a:r>
            <a:endParaRPr lang="en-GB" dirty="0"/>
          </a:p>
        </p:txBody>
      </p:sp>
      <p:pic>
        <p:nvPicPr>
          <p:cNvPr id="12" name="Picture 11" descr="Image result for negative literature academic poster"/>
          <p:cNvPicPr/>
          <p:nvPr/>
        </p:nvPicPr>
        <p:blipFill rotWithShape="1">
          <a:blip r:embed="rId2">
            <a:extLst>
              <a:ext uri="{28A0092B-C50C-407E-A947-70E740481C1C}">
                <a14:useLocalDpi xmlns:a14="http://schemas.microsoft.com/office/drawing/2010/main" val="0"/>
              </a:ext>
            </a:extLst>
          </a:blip>
          <a:srcRect l="1367" t="1243" r="1245" b="1542"/>
          <a:stretch/>
        </p:blipFill>
        <p:spPr bwMode="auto">
          <a:xfrm>
            <a:off x="1331640" y="2132857"/>
            <a:ext cx="6579670" cy="435581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82798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83E99-CA21-4220-A6A5-938610F7EE42}"/>
              </a:ext>
            </a:extLst>
          </p:cNvPr>
          <p:cNvSpPr>
            <a:spLocks noGrp="1"/>
          </p:cNvSpPr>
          <p:nvPr>
            <p:ph type="title"/>
          </p:nvPr>
        </p:nvSpPr>
        <p:spPr>
          <a:xfrm>
            <a:off x="755575" y="12047"/>
            <a:ext cx="7467600" cy="1143000"/>
          </a:xfrm>
        </p:spPr>
        <p:txBody>
          <a:bodyPr/>
          <a:lstStyle/>
          <a:p>
            <a:pPr algn="ctr"/>
            <a:r>
              <a:rPr lang="en-GB" dirty="0"/>
              <a:t>EXAMPLE OF AN ACADEMIC POSTER</a:t>
            </a:r>
          </a:p>
        </p:txBody>
      </p:sp>
      <p:sp>
        <p:nvSpPr>
          <p:cNvPr id="3" name="Content Placeholder 2">
            <a:extLst>
              <a:ext uri="{FF2B5EF4-FFF2-40B4-BE49-F238E27FC236}">
                <a16:creationId xmlns:a16="http://schemas.microsoft.com/office/drawing/2014/main" id="{7E6CABB6-4CB4-4E86-9F82-EE5FDD7C4BB8}"/>
              </a:ext>
            </a:extLst>
          </p:cNvPr>
          <p:cNvSpPr>
            <a:spLocks noGrp="1"/>
          </p:cNvSpPr>
          <p:nvPr>
            <p:ph sz="quarter" idx="1"/>
          </p:nvPr>
        </p:nvSpPr>
        <p:spPr>
          <a:xfrm>
            <a:off x="1628446" y="1052056"/>
            <a:ext cx="2860929" cy="1102267"/>
          </a:xfrm>
        </p:spPr>
        <p:txBody>
          <a:bodyPr>
            <a:normAutofit lnSpcReduction="10000"/>
          </a:bodyPr>
          <a:lstStyle/>
          <a:p>
            <a:r>
              <a:rPr lang="en-GB" dirty="0"/>
              <a:t> </a:t>
            </a:r>
          </a:p>
        </p:txBody>
      </p:sp>
      <p:sp>
        <p:nvSpPr>
          <p:cNvPr id="4" name="Content Placeholder 3">
            <a:extLst>
              <a:ext uri="{FF2B5EF4-FFF2-40B4-BE49-F238E27FC236}">
                <a16:creationId xmlns:a16="http://schemas.microsoft.com/office/drawing/2014/main" id="{06205F51-2512-454C-AE43-3303EA528F42}"/>
              </a:ext>
            </a:extLst>
          </p:cNvPr>
          <p:cNvSpPr>
            <a:spLocks noGrp="1"/>
          </p:cNvSpPr>
          <p:nvPr>
            <p:ph sz="quarter" idx="2"/>
          </p:nvPr>
        </p:nvSpPr>
        <p:spPr>
          <a:xfrm>
            <a:off x="4573187" y="1052056"/>
            <a:ext cx="3073811" cy="1188667"/>
          </a:xfrm>
        </p:spPr>
        <p:txBody>
          <a:bodyPr>
            <a:normAutofit lnSpcReduction="10000"/>
          </a:bodyPr>
          <a:lstStyle/>
          <a:p>
            <a:r>
              <a:rPr lang="en-GB" dirty="0"/>
              <a:t>Label the </a:t>
            </a:r>
            <a:r>
              <a:rPr lang="en-GB" dirty="0" smtClean="0"/>
              <a:t>effective features </a:t>
            </a:r>
            <a:r>
              <a:rPr lang="en-GB" dirty="0"/>
              <a:t>of the academic poster </a:t>
            </a:r>
          </a:p>
          <a:p>
            <a:pPr marL="0" indent="0">
              <a:buNone/>
            </a:pP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5000" y="2137731"/>
            <a:ext cx="6768751" cy="4416248"/>
          </a:xfrm>
          <a:prstGeom prst="rect">
            <a:avLst/>
          </a:prstGeom>
        </p:spPr>
      </p:pic>
      <p:sp>
        <p:nvSpPr>
          <p:cNvPr id="6" name="TextBox 5">
            <a:extLst>
              <a:ext uri="{FF2B5EF4-FFF2-40B4-BE49-F238E27FC236}">
                <a16:creationId xmlns:a16="http://schemas.microsoft.com/office/drawing/2014/main" id="{F606F3AC-BE36-4E19-9F72-600679CCFE7A}"/>
              </a:ext>
            </a:extLst>
          </p:cNvPr>
          <p:cNvSpPr txBox="1"/>
          <p:nvPr/>
        </p:nvSpPr>
        <p:spPr>
          <a:xfrm>
            <a:off x="5508104" y="6519699"/>
            <a:ext cx="3528392" cy="369332"/>
          </a:xfrm>
          <a:prstGeom prst="rect">
            <a:avLst/>
          </a:prstGeom>
          <a:noFill/>
        </p:spPr>
        <p:txBody>
          <a:bodyPr wrap="square" rtlCol="0">
            <a:spAutoFit/>
          </a:bodyPr>
          <a:lstStyle/>
          <a:p>
            <a:r>
              <a:rPr lang="en-GB" dirty="0" smtClean="0"/>
              <a:t>(Bournemouth University, 2018)</a:t>
            </a:r>
            <a:endParaRPr lang="en-GB" dirty="0"/>
          </a:p>
        </p:txBody>
      </p:sp>
    </p:spTree>
    <p:extLst>
      <p:ext uri="{BB962C8B-B14F-4D97-AF65-F5344CB8AC3E}">
        <p14:creationId xmlns:p14="http://schemas.microsoft.com/office/powerpoint/2010/main" val="3592274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70EFF-13F8-468D-8A22-D5949C7540D1}"/>
              </a:ext>
            </a:extLst>
          </p:cNvPr>
          <p:cNvSpPr>
            <a:spLocks noGrp="1"/>
          </p:cNvSpPr>
          <p:nvPr>
            <p:ph type="title"/>
          </p:nvPr>
        </p:nvSpPr>
        <p:spPr/>
        <p:txBody>
          <a:bodyPr/>
          <a:lstStyle/>
          <a:p>
            <a:pPr algn="ctr"/>
            <a:r>
              <a:rPr lang="en-GB" dirty="0"/>
              <a:t>TASK- ACADEMIC POSTER</a:t>
            </a:r>
          </a:p>
        </p:txBody>
      </p:sp>
      <p:sp>
        <p:nvSpPr>
          <p:cNvPr id="3" name="Content Placeholder 2">
            <a:extLst>
              <a:ext uri="{FF2B5EF4-FFF2-40B4-BE49-F238E27FC236}">
                <a16:creationId xmlns:a16="http://schemas.microsoft.com/office/drawing/2014/main" id="{C10EAA30-F3C6-44A2-A506-D9E649BFD150}"/>
              </a:ext>
            </a:extLst>
          </p:cNvPr>
          <p:cNvSpPr>
            <a:spLocks noGrp="1"/>
          </p:cNvSpPr>
          <p:nvPr>
            <p:ph sz="quarter" idx="1"/>
          </p:nvPr>
        </p:nvSpPr>
        <p:spPr/>
        <p:txBody>
          <a:bodyPr>
            <a:normAutofit fontScale="92500"/>
          </a:bodyPr>
          <a:lstStyle/>
          <a:p>
            <a:r>
              <a:rPr lang="en-GB" sz="3100" dirty="0" err="1" smtClean="0"/>
              <a:t>Mewn</a:t>
            </a:r>
            <a:r>
              <a:rPr lang="en-GB" sz="3100" dirty="0" smtClean="0"/>
              <a:t> par, </a:t>
            </a:r>
            <a:r>
              <a:rPr lang="en-GB" sz="3100" dirty="0" err="1" smtClean="0"/>
              <a:t>trafodwch</a:t>
            </a:r>
            <a:r>
              <a:rPr lang="en-GB" sz="3100" dirty="0" smtClean="0"/>
              <a:t> </a:t>
            </a:r>
            <a:r>
              <a:rPr lang="en-GB" sz="3100" dirty="0" err="1" smtClean="0"/>
              <a:t>cynllun</a:t>
            </a:r>
            <a:r>
              <a:rPr lang="en-GB" sz="3100" dirty="0" smtClean="0"/>
              <a:t> </a:t>
            </a:r>
            <a:r>
              <a:rPr lang="en-GB" sz="3100" dirty="0" err="1" smtClean="0"/>
              <a:t>posib</a:t>
            </a:r>
            <a:r>
              <a:rPr lang="en-GB" sz="3100" dirty="0" smtClean="0"/>
              <a:t> </a:t>
            </a:r>
            <a:r>
              <a:rPr lang="en-GB" sz="3100" dirty="0" err="1" smtClean="0"/>
              <a:t>ar</a:t>
            </a:r>
            <a:r>
              <a:rPr lang="en-GB" sz="3100" dirty="0" smtClean="0"/>
              <a:t> </a:t>
            </a:r>
            <a:r>
              <a:rPr lang="en-GB" sz="3100" dirty="0" err="1" smtClean="0"/>
              <a:t>gyfer</a:t>
            </a:r>
            <a:r>
              <a:rPr lang="en-GB" sz="3100" dirty="0" smtClean="0"/>
              <a:t> </a:t>
            </a:r>
            <a:r>
              <a:rPr lang="en-GB" sz="3100" dirty="0" err="1" smtClean="0"/>
              <a:t>eich</a:t>
            </a:r>
            <a:r>
              <a:rPr lang="en-GB" sz="3100" dirty="0" smtClean="0"/>
              <a:t> </a:t>
            </a:r>
            <a:r>
              <a:rPr lang="en-GB" sz="3100" dirty="0" err="1" smtClean="0"/>
              <a:t>cyflwyniad</a:t>
            </a:r>
            <a:r>
              <a:rPr lang="en-GB" sz="3100" dirty="0" smtClean="0"/>
              <a:t> poster. </a:t>
            </a:r>
          </a:p>
          <a:p>
            <a:pPr marL="0" indent="0">
              <a:buNone/>
            </a:pPr>
            <a:endParaRPr lang="en-GB" sz="3100" dirty="0" smtClean="0"/>
          </a:p>
          <a:p>
            <a:r>
              <a:rPr lang="en-GB" sz="3100" dirty="0" err="1" smtClean="0"/>
              <a:t>Nodwch</a:t>
            </a:r>
            <a:r>
              <a:rPr lang="en-GB" sz="3100" dirty="0" smtClean="0"/>
              <a:t> tri </a:t>
            </a:r>
            <a:r>
              <a:rPr lang="en-GB" sz="3100" dirty="0" err="1" smtClean="0"/>
              <a:t>strategaeth</a:t>
            </a:r>
            <a:r>
              <a:rPr lang="en-GB" sz="3100" dirty="0" smtClean="0"/>
              <a:t> </a:t>
            </a:r>
            <a:r>
              <a:rPr lang="en-GB" sz="3100" dirty="0" err="1" smtClean="0"/>
              <a:t>posib</a:t>
            </a:r>
            <a:r>
              <a:rPr lang="en-GB" sz="3100" dirty="0" smtClean="0"/>
              <a:t> </a:t>
            </a:r>
            <a:r>
              <a:rPr lang="en-GB" sz="3100" dirty="0" err="1" smtClean="0"/>
              <a:t>i</a:t>
            </a:r>
            <a:r>
              <a:rPr lang="en-GB" sz="3100" dirty="0" smtClean="0"/>
              <a:t> </a:t>
            </a:r>
            <a:r>
              <a:rPr lang="en-GB" sz="3100" dirty="0" err="1" smtClean="0"/>
              <a:t>sicrhau</a:t>
            </a:r>
            <a:r>
              <a:rPr lang="en-GB" sz="3100" dirty="0" smtClean="0"/>
              <a:t> </a:t>
            </a:r>
            <a:r>
              <a:rPr lang="en-GB" sz="3100" dirty="0" err="1" smtClean="0"/>
              <a:t>lwyddiant</a:t>
            </a:r>
            <a:r>
              <a:rPr lang="en-GB" sz="3100" dirty="0" smtClean="0"/>
              <a:t> </a:t>
            </a:r>
            <a:r>
              <a:rPr lang="en-GB" sz="3100" dirty="0" err="1" smtClean="0"/>
              <a:t>yn</a:t>
            </a:r>
            <a:r>
              <a:rPr lang="en-GB" sz="3100" dirty="0" smtClean="0"/>
              <a:t> y </a:t>
            </a:r>
            <a:r>
              <a:rPr lang="en-GB" sz="3100" dirty="0" err="1" smtClean="0"/>
              <a:t>cyflwyniad</a:t>
            </a:r>
            <a:r>
              <a:rPr lang="en-GB" sz="3100" dirty="0" smtClean="0"/>
              <a:t>. </a:t>
            </a:r>
            <a:r>
              <a:rPr lang="en-GB" sz="3100" dirty="0" smtClean="0"/>
              <a:t> </a:t>
            </a:r>
            <a:endParaRPr lang="en-GB" sz="3100"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C1A90153-BFA4-49B5-9F35-0CD5D98F9269}"/>
              </a:ext>
            </a:extLst>
          </p:cNvPr>
          <p:cNvSpPr>
            <a:spLocks noGrp="1"/>
          </p:cNvSpPr>
          <p:nvPr>
            <p:ph sz="quarter" idx="2"/>
          </p:nvPr>
        </p:nvSpPr>
        <p:spPr>
          <a:xfrm>
            <a:off x="4572000" y="1575881"/>
            <a:ext cx="3657600" cy="4572000"/>
          </a:xfrm>
        </p:spPr>
        <p:txBody>
          <a:bodyPr>
            <a:normAutofit fontScale="92500"/>
          </a:bodyPr>
          <a:lstStyle/>
          <a:p>
            <a:r>
              <a:rPr lang="en-GB" sz="2800" dirty="0"/>
              <a:t>Collaborate together in pairs to create an effective plan for your upcoming poster </a:t>
            </a:r>
            <a:r>
              <a:rPr lang="en-GB" sz="2800" dirty="0" smtClean="0"/>
              <a:t>presentation</a:t>
            </a:r>
          </a:p>
          <a:p>
            <a:pPr marL="0" indent="0">
              <a:buNone/>
            </a:pPr>
            <a:endParaRPr lang="en-GB" sz="2800" dirty="0"/>
          </a:p>
          <a:p>
            <a:r>
              <a:rPr lang="en-GB" sz="2800" dirty="0"/>
              <a:t>Three strategies to </a:t>
            </a:r>
            <a:r>
              <a:rPr lang="en-GB" sz="2800" dirty="0" smtClean="0"/>
              <a:t>achieve an </a:t>
            </a:r>
            <a:r>
              <a:rPr lang="en-GB" sz="2800" dirty="0"/>
              <a:t>effective poster presentation </a:t>
            </a:r>
          </a:p>
        </p:txBody>
      </p:sp>
    </p:spTree>
    <p:extLst>
      <p:ext uri="{BB962C8B-B14F-4D97-AF65-F5344CB8AC3E}">
        <p14:creationId xmlns:p14="http://schemas.microsoft.com/office/powerpoint/2010/main" val="1213635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p:cNvSpPr>
            <a:spLocks noGrp="1"/>
          </p:cNvSpPr>
          <p:nvPr>
            <p:ph sz="half" idx="1"/>
          </p:nvPr>
        </p:nvSpPr>
        <p:spPr>
          <a:xfrm>
            <a:off x="457200" y="1981200"/>
            <a:ext cx="4038600" cy="4419600"/>
          </a:xfrm>
        </p:spPr>
        <p:style>
          <a:lnRef idx="2">
            <a:schemeClr val="accent1"/>
          </a:lnRef>
          <a:fillRef idx="1">
            <a:schemeClr val="lt1"/>
          </a:fillRef>
          <a:effectRef idx="0">
            <a:schemeClr val="accent1"/>
          </a:effectRef>
          <a:fontRef idx="minor">
            <a:schemeClr val="dk1"/>
          </a:fontRef>
        </p:style>
        <p:txBody>
          <a:bodyPr>
            <a:noAutofit/>
          </a:bodyPr>
          <a:lstStyle/>
          <a:p>
            <a:pPr eaLnBrk="1" hangingPunct="1">
              <a:lnSpc>
                <a:spcPct val="90000"/>
              </a:lnSpc>
            </a:pPr>
            <a:r>
              <a:rPr lang="en-US" altLang="en-US" sz="3600" dirty="0" err="1">
                <a:latin typeface="Arial" panose="020B0604020202020204" pitchFamily="34" charset="0"/>
                <a:cs typeface="Arial" panose="020B0604020202020204" pitchFamily="34" charset="0"/>
              </a:rPr>
              <a:t>Amhosibl</a:t>
            </a:r>
            <a:r>
              <a:rPr lang="en-US" altLang="en-US" sz="3600" dirty="0">
                <a:latin typeface="Arial" panose="020B0604020202020204" pitchFamily="34" charset="0"/>
                <a:cs typeface="Arial" panose="020B0604020202020204" pitchFamily="34" charset="0"/>
              </a:rPr>
              <a:t> </a:t>
            </a:r>
            <a:r>
              <a:rPr lang="en-US" altLang="en-US" sz="3600" dirty="0" err="1">
                <a:latin typeface="Arial" panose="020B0604020202020204" pitchFamily="34" charset="0"/>
                <a:cs typeface="Arial" panose="020B0604020202020204" pitchFamily="34" charset="0"/>
              </a:rPr>
              <a:t>cofio</a:t>
            </a:r>
            <a:r>
              <a:rPr lang="en-US" altLang="en-US" sz="3600" dirty="0">
                <a:latin typeface="Arial" panose="020B0604020202020204" pitchFamily="34" charset="0"/>
                <a:cs typeface="Arial" panose="020B0604020202020204" pitchFamily="34" charset="0"/>
              </a:rPr>
              <a:t> </a:t>
            </a:r>
            <a:r>
              <a:rPr lang="en-US" altLang="en-US" sz="3600" dirty="0" err="1">
                <a:latin typeface="Arial" panose="020B0604020202020204" pitchFamily="34" charset="0"/>
                <a:cs typeface="Arial" panose="020B0604020202020204" pitchFamily="34" charset="0"/>
              </a:rPr>
              <a:t>popeth</a:t>
            </a:r>
            <a:endParaRPr lang="en-US" altLang="en-US" sz="3600" dirty="0">
              <a:latin typeface="Arial" panose="020B0604020202020204" pitchFamily="34" charset="0"/>
              <a:cs typeface="Arial" panose="020B0604020202020204" pitchFamily="34" charset="0"/>
            </a:endParaRPr>
          </a:p>
          <a:p>
            <a:pPr eaLnBrk="1" hangingPunct="1">
              <a:lnSpc>
                <a:spcPct val="90000"/>
              </a:lnSpc>
            </a:pPr>
            <a:r>
              <a:rPr lang="en-US" altLang="en-US" sz="3600" dirty="0" err="1">
                <a:latin typeface="Arial" panose="020B0604020202020204" pitchFamily="34" charset="0"/>
                <a:cs typeface="Arial" panose="020B0604020202020204" pitchFamily="34" charset="0"/>
              </a:rPr>
              <a:t>Cardiau</a:t>
            </a:r>
            <a:r>
              <a:rPr lang="en-US" altLang="en-US" sz="3600" dirty="0">
                <a:latin typeface="Arial" panose="020B0604020202020204" pitchFamily="34" charset="0"/>
                <a:cs typeface="Arial" panose="020B0604020202020204" pitchFamily="34" charset="0"/>
              </a:rPr>
              <a:t> </a:t>
            </a:r>
            <a:r>
              <a:rPr lang="en-US" altLang="en-US" sz="3600" dirty="0" err="1">
                <a:latin typeface="Arial" panose="020B0604020202020204" pitchFamily="34" charset="0"/>
                <a:cs typeface="Arial" panose="020B0604020202020204" pitchFamily="34" charset="0"/>
              </a:rPr>
              <a:t>ciw</a:t>
            </a:r>
            <a:endParaRPr lang="en-US" altLang="en-US" sz="3600" dirty="0">
              <a:latin typeface="Arial" panose="020B0604020202020204" pitchFamily="34" charset="0"/>
              <a:cs typeface="Arial" panose="020B0604020202020204" pitchFamily="34" charset="0"/>
            </a:endParaRPr>
          </a:p>
          <a:p>
            <a:pPr eaLnBrk="1" hangingPunct="1">
              <a:lnSpc>
                <a:spcPct val="90000"/>
              </a:lnSpc>
            </a:pPr>
            <a:r>
              <a:rPr lang="en-US" altLang="en-US" sz="3600" dirty="0" err="1">
                <a:latin typeface="Arial" panose="020B0604020202020204" pitchFamily="34" charset="0"/>
                <a:cs typeface="Arial" panose="020B0604020202020204" pitchFamily="34" charset="0"/>
              </a:rPr>
              <a:t>Corden</a:t>
            </a:r>
            <a:r>
              <a:rPr lang="en-US" altLang="en-US" sz="3600" dirty="0">
                <a:latin typeface="Arial" panose="020B0604020202020204" pitchFamily="34" charset="0"/>
                <a:cs typeface="Arial" panose="020B0604020202020204" pitchFamily="34" charset="0"/>
              </a:rPr>
              <a:t> </a:t>
            </a:r>
            <a:r>
              <a:rPr lang="en-US" altLang="en-US" sz="3600" dirty="0" err="1">
                <a:latin typeface="Arial" panose="020B0604020202020204" pitchFamily="34" charset="0"/>
                <a:cs typeface="Arial" panose="020B0604020202020204" pitchFamily="34" charset="0"/>
              </a:rPr>
              <a:t>i</a:t>
            </a:r>
            <a:r>
              <a:rPr lang="en-US" altLang="en-US" sz="3600" dirty="0">
                <a:latin typeface="Arial" panose="020B0604020202020204" pitchFamily="34" charset="0"/>
                <a:cs typeface="Arial" panose="020B0604020202020204" pitchFamily="34" charset="0"/>
              </a:rPr>
              <a:t> </a:t>
            </a:r>
            <a:r>
              <a:rPr lang="en-US" altLang="en-US" sz="3600" dirty="0" err="1">
                <a:latin typeface="Arial" panose="020B0604020202020204" pitchFamily="34" charset="0"/>
                <a:cs typeface="Arial" panose="020B0604020202020204" pitchFamily="34" charset="0"/>
              </a:rPr>
              <a:t>glymu</a:t>
            </a:r>
            <a:endParaRPr lang="en-US" altLang="en-US" sz="3600" dirty="0">
              <a:latin typeface="Arial" panose="020B0604020202020204" pitchFamily="34" charset="0"/>
              <a:cs typeface="Arial" panose="020B0604020202020204" pitchFamily="34" charset="0"/>
            </a:endParaRPr>
          </a:p>
          <a:p>
            <a:pPr eaLnBrk="1" hangingPunct="1">
              <a:lnSpc>
                <a:spcPct val="90000"/>
              </a:lnSpc>
            </a:pPr>
            <a:r>
              <a:rPr lang="en-US" altLang="en-US" sz="3600" dirty="0" err="1">
                <a:latin typeface="Arial" panose="020B0604020202020204" pitchFamily="34" charset="0"/>
                <a:cs typeface="Arial" panose="020B0604020202020204" pitchFamily="34" charset="0"/>
              </a:rPr>
              <a:t>Peidiwch</a:t>
            </a:r>
            <a:r>
              <a:rPr lang="en-US" altLang="en-US" sz="3600" dirty="0">
                <a:latin typeface="Arial" panose="020B0604020202020204" pitchFamily="34" charset="0"/>
                <a:cs typeface="Arial" panose="020B0604020202020204" pitchFamily="34" charset="0"/>
              </a:rPr>
              <a:t> </a:t>
            </a:r>
            <a:r>
              <a:rPr lang="en-US" altLang="en-US" sz="3600" dirty="0" err="1">
                <a:latin typeface="Arial" panose="020B0604020202020204" pitchFamily="34" charset="0"/>
                <a:cs typeface="Arial" panose="020B0604020202020204" pitchFamily="34" charset="0"/>
              </a:rPr>
              <a:t>darllen</a:t>
            </a:r>
            <a:r>
              <a:rPr lang="en-US" altLang="en-US" sz="3600" dirty="0">
                <a:latin typeface="Arial" panose="020B0604020202020204" pitchFamily="34" charset="0"/>
                <a:cs typeface="Arial" panose="020B0604020202020204" pitchFamily="34" charset="0"/>
              </a:rPr>
              <a:t> air am air</a:t>
            </a:r>
          </a:p>
          <a:p>
            <a:pPr eaLnBrk="1" hangingPunct="1">
              <a:lnSpc>
                <a:spcPct val="90000"/>
              </a:lnSpc>
            </a:pPr>
            <a:r>
              <a:rPr lang="en-US" altLang="en-US" sz="3600" dirty="0" err="1">
                <a:latin typeface="Arial" panose="020B0604020202020204" pitchFamily="34" charset="0"/>
                <a:cs typeface="Arial" panose="020B0604020202020204" pitchFamily="34" charset="0"/>
              </a:rPr>
              <a:t>Byddwch</a:t>
            </a:r>
            <a:r>
              <a:rPr lang="en-US" altLang="en-US" sz="3600" dirty="0">
                <a:latin typeface="Arial" panose="020B0604020202020204" pitchFamily="34" charset="0"/>
                <a:cs typeface="Arial" panose="020B0604020202020204" pitchFamily="34" charset="0"/>
              </a:rPr>
              <a:t> </a:t>
            </a:r>
            <a:r>
              <a:rPr lang="en-US" altLang="en-US" sz="3600" dirty="0" err="1">
                <a:latin typeface="Arial" panose="020B0604020202020204" pitchFamily="34" charset="0"/>
                <a:cs typeface="Arial" panose="020B0604020202020204" pitchFamily="34" charset="0"/>
              </a:rPr>
              <a:t>yn</a:t>
            </a:r>
            <a:r>
              <a:rPr lang="en-US" altLang="en-US" sz="3600" dirty="0">
                <a:latin typeface="Arial" panose="020B0604020202020204" pitchFamily="34" charset="0"/>
                <a:cs typeface="Arial" panose="020B0604020202020204" pitchFamily="34" charset="0"/>
              </a:rPr>
              <a:t> </a:t>
            </a:r>
            <a:r>
              <a:rPr lang="en-US" altLang="en-US" sz="3600" dirty="0" err="1">
                <a:latin typeface="Arial" panose="020B0604020202020204" pitchFamily="34" charset="0"/>
                <a:cs typeface="Arial" panose="020B0604020202020204" pitchFamily="34" charset="0"/>
              </a:rPr>
              <a:t>frwdfrydig</a:t>
            </a:r>
            <a:endParaRPr lang="en-US" altLang="en-US" sz="3600" dirty="0">
              <a:latin typeface="Arial" panose="020B0604020202020204" pitchFamily="34" charset="0"/>
              <a:cs typeface="Arial" panose="020B0604020202020204" pitchFamily="34" charset="0"/>
            </a:endParaRPr>
          </a:p>
        </p:txBody>
      </p:sp>
      <p:sp>
        <p:nvSpPr>
          <p:cNvPr id="13315" name="Content Placeholder 3"/>
          <p:cNvSpPr>
            <a:spLocks noGrp="1"/>
          </p:cNvSpPr>
          <p:nvPr>
            <p:ph sz="half" idx="2"/>
          </p:nvPr>
        </p:nvSpPr>
        <p:spPr>
          <a:xfrm>
            <a:off x="4648200" y="1981200"/>
            <a:ext cx="4038600" cy="4400128"/>
          </a:xfrm>
        </p:spPr>
        <p:style>
          <a:lnRef idx="2">
            <a:schemeClr val="dk1"/>
          </a:lnRef>
          <a:fillRef idx="1">
            <a:schemeClr val="lt1"/>
          </a:fillRef>
          <a:effectRef idx="0">
            <a:schemeClr val="dk1"/>
          </a:effectRef>
          <a:fontRef idx="minor">
            <a:schemeClr val="dk1"/>
          </a:fontRef>
        </p:style>
        <p:txBody>
          <a:bodyPr>
            <a:noAutofit/>
          </a:bodyPr>
          <a:lstStyle/>
          <a:p>
            <a:pPr eaLnBrk="1" hangingPunct="1">
              <a:lnSpc>
                <a:spcPct val="90000"/>
              </a:lnSpc>
            </a:pPr>
            <a:r>
              <a:rPr lang="en-US" altLang="en-US" sz="3600" i="1" dirty="0">
                <a:latin typeface="Arial" panose="020B0604020202020204" pitchFamily="34" charset="0"/>
                <a:cs typeface="Arial" panose="020B0604020202020204" pitchFamily="34" charset="0"/>
              </a:rPr>
              <a:t>Impossible to remember everything</a:t>
            </a:r>
          </a:p>
          <a:p>
            <a:pPr eaLnBrk="1" hangingPunct="1">
              <a:lnSpc>
                <a:spcPct val="90000"/>
              </a:lnSpc>
            </a:pPr>
            <a:r>
              <a:rPr lang="en-US" altLang="en-US" sz="3600" i="1" dirty="0">
                <a:latin typeface="Arial" panose="020B0604020202020204" pitchFamily="34" charset="0"/>
                <a:cs typeface="Arial" panose="020B0604020202020204" pitchFamily="34" charset="0"/>
              </a:rPr>
              <a:t>Cue cards</a:t>
            </a:r>
          </a:p>
          <a:p>
            <a:pPr eaLnBrk="1" hangingPunct="1">
              <a:lnSpc>
                <a:spcPct val="90000"/>
              </a:lnSpc>
            </a:pPr>
            <a:r>
              <a:rPr lang="en-US" altLang="en-US" sz="3600" i="1" dirty="0">
                <a:latin typeface="Arial" panose="020B0604020202020204" pitchFamily="34" charset="0"/>
                <a:cs typeface="Arial" panose="020B0604020202020204" pitchFamily="34" charset="0"/>
              </a:rPr>
              <a:t>Tied with string</a:t>
            </a:r>
          </a:p>
          <a:p>
            <a:pPr eaLnBrk="1" hangingPunct="1">
              <a:lnSpc>
                <a:spcPct val="90000"/>
              </a:lnSpc>
            </a:pPr>
            <a:r>
              <a:rPr lang="en-US" altLang="en-US" sz="3600" i="1" dirty="0">
                <a:latin typeface="Arial" panose="020B0604020202020204" pitchFamily="34" charset="0"/>
                <a:cs typeface="Arial" panose="020B0604020202020204" pitchFamily="34" charset="0"/>
              </a:rPr>
              <a:t>Don’t read word for word</a:t>
            </a:r>
          </a:p>
          <a:p>
            <a:pPr eaLnBrk="1" hangingPunct="1">
              <a:lnSpc>
                <a:spcPct val="90000"/>
              </a:lnSpc>
            </a:pPr>
            <a:r>
              <a:rPr lang="en-US" altLang="en-US" sz="3600" i="1" dirty="0">
                <a:latin typeface="Arial" panose="020B0604020202020204" pitchFamily="34" charset="0"/>
                <a:cs typeface="Arial" panose="020B0604020202020204" pitchFamily="34" charset="0"/>
              </a:rPr>
              <a:t>Be enthusiastic</a:t>
            </a:r>
          </a:p>
        </p:txBody>
      </p:sp>
      <p:sp>
        <p:nvSpPr>
          <p:cNvPr id="2" name="Title 1"/>
          <p:cNvSpPr>
            <a:spLocks noGrp="1"/>
          </p:cNvSpPr>
          <p:nvPr>
            <p:ph type="title"/>
          </p:nvPr>
        </p:nvSpPr>
        <p:spPr>
          <a:xfrm>
            <a:off x="899592" y="548680"/>
            <a:ext cx="7467600" cy="1143000"/>
          </a:xfrm>
        </p:spPr>
        <p:txBody>
          <a:bodyPr>
            <a:noAutofit/>
          </a:bodyPr>
          <a:lstStyle/>
          <a:p>
            <a:pPr algn="ctr" eaLnBrk="1" fontAlgn="auto" hangingPunct="1">
              <a:spcAft>
                <a:spcPts val="0"/>
              </a:spcAft>
              <a:defRPr/>
            </a:pPr>
            <a:r>
              <a:rPr lang="en-US" sz="4000" dirty="0" err="1"/>
              <a:t>Cyngor</a:t>
            </a:r>
            <a:r>
              <a:rPr lang="en-US" sz="4000" dirty="0"/>
              <a:t> </a:t>
            </a:r>
            <a:br>
              <a:rPr lang="en-US" sz="4000" dirty="0"/>
            </a:br>
            <a:r>
              <a:rPr lang="en-US" sz="4000" i="1" dirty="0">
                <a:solidFill>
                  <a:schemeClr val="accent2"/>
                </a:solidFill>
              </a:rPr>
              <a:t>Tips</a:t>
            </a:r>
          </a:p>
        </p:txBody>
      </p:sp>
      <p:pic>
        <p:nvPicPr>
          <p:cNvPr id="2050" name="Picture 2" descr="C:\Users\TERRY\AppData\Local\Microsoft\Windows\INetCache\IE\KWYYDASA\student_writ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91680" y="116632"/>
            <a:ext cx="1462484" cy="1731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7583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p:cNvSpPr>
            <a:spLocks noGrp="1"/>
          </p:cNvSpPr>
          <p:nvPr>
            <p:ph sz="half" idx="1"/>
          </p:nvPr>
        </p:nvSpPr>
        <p:spPr>
          <a:xfrm>
            <a:off x="457200" y="1752600"/>
            <a:ext cx="3682752" cy="4916760"/>
          </a:xfrm>
        </p:spPr>
        <p:style>
          <a:lnRef idx="2">
            <a:schemeClr val="accent1"/>
          </a:lnRef>
          <a:fillRef idx="1">
            <a:schemeClr val="lt1"/>
          </a:fillRef>
          <a:effectRef idx="0">
            <a:schemeClr val="accent1"/>
          </a:effectRef>
          <a:fontRef idx="minor">
            <a:schemeClr val="dk1"/>
          </a:fontRef>
        </p:style>
        <p:txBody>
          <a:bodyPr>
            <a:noAutofit/>
          </a:bodyPr>
          <a:lstStyle/>
          <a:p>
            <a:pPr eaLnBrk="1" hangingPunct="1"/>
            <a:r>
              <a:rPr lang="en-US" altLang="en-US" sz="2800" dirty="0" err="1">
                <a:latin typeface="Arial" panose="020B0604020202020204" pitchFamily="34" charset="0"/>
                <a:cs typeface="Arial" panose="020B0604020202020204" pitchFamily="34" charset="0"/>
              </a:rPr>
              <a:t>Cyflwynwch</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eich</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hun</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a’ch</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testun</a:t>
            </a:r>
            <a:endParaRPr lang="en-US" altLang="en-US" sz="2800" dirty="0">
              <a:latin typeface="Arial" panose="020B0604020202020204" pitchFamily="34" charset="0"/>
              <a:cs typeface="Arial" panose="020B0604020202020204" pitchFamily="34" charset="0"/>
            </a:endParaRPr>
          </a:p>
          <a:p>
            <a:pPr eaLnBrk="1" hangingPunct="1"/>
            <a:r>
              <a:rPr lang="en-US" altLang="en-US" sz="2800" dirty="0" err="1">
                <a:latin typeface="Arial" panose="020B0604020202020204" pitchFamily="34" charset="0"/>
                <a:cs typeface="Arial" panose="020B0604020202020204" pitchFamily="34" charset="0"/>
              </a:rPr>
              <a:t>Mynnwch</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sylw</a:t>
            </a:r>
            <a:r>
              <a:rPr lang="en-US" altLang="en-US" sz="2800" dirty="0">
                <a:latin typeface="Arial" panose="020B0604020202020204" pitchFamily="34" charset="0"/>
                <a:cs typeface="Arial" panose="020B0604020202020204" pitchFamily="34" charset="0"/>
              </a:rPr>
              <a:t> a </a:t>
            </a:r>
            <a:r>
              <a:rPr lang="en-US" altLang="en-US" sz="2800" dirty="0" err="1">
                <a:latin typeface="Arial" panose="020B0604020202020204" pitchFamily="34" charset="0"/>
                <a:cs typeface="Arial" panose="020B0604020202020204" pitchFamily="34" charset="0"/>
              </a:rPr>
              <a:t>diddordeb</a:t>
            </a:r>
            <a:r>
              <a:rPr lang="en-US" altLang="en-US" sz="2800" dirty="0">
                <a:latin typeface="Arial" panose="020B0604020202020204" pitchFamily="34" charset="0"/>
                <a:cs typeface="Arial" panose="020B0604020202020204" pitchFamily="34" charset="0"/>
              </a:rPr>
              <a:t> y </a:t>
            </a:r>
            <a:r>
              <a:rPr lang="en-US" altLang="en-US" sz="2800" dirty="0" err="1">
                <a:latin typeface="Arial" panose="020B0604020202020204" pitchFamily="34" charset="0"/>
                <a:cs typeface="Arial" panose="020B0604020202020204" pitchFamily="34" charset="0"/>
              </a:rPr>
              <a:t>gynulleidfa</a:t>
            </a:r>
            <a:endParaRPr lang="en-US" altLang="en-US" sz="2800" dirty="0">
              <a:latin typeface="Arial" panose="020B0604020202020204" pitchFamily="34" charset="0"/>
              <a:cs typeface="Arial" panose="020B0604020202020204" pitchFamily="34" charset="0"/>
            </a:endParaRPr>
          </a:p>
          <a:p>
            <a:pPr eaLnBrk="1" hangingPunct="1"/>
            <a:r>
              <a:rPr lang="en-US" altLang="en-US" sz="2800" dirty="0" err="1">
                <a:latin typeface="Arial" panose="020B0604020202020204" pitchFamily="34" charset="0"/>
                <a:cs typeface="Arial" panose="020B0604020202020204" pitchFamily="34" charset="0"/>
              </a:rPr>
              <a:t>Os</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ydych</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yn</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defnyddio</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dyfyniadau</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enwch</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yr</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awdur</a:t>
            </a:r>
            <a:r>
              <a:rPr lang="en-US" altLang="en-US" sz="2800" dirty="0">
                <a:latin typeface="Arial" panose="020B0604020202020204" pitchFamily="34" charset="0"/>
                <a:cs typeface="Arial" panose="020B0604020202020204" pitchFamily="34" charset="0"/>
              </a:rPr>
              <a:t> a </a:t>
            </a:r>
            <a:r>
              <a:rPr lang="en-US" altLang="en-US" sz="2800" dirty="0" err="1">
                <a:latin typeface="Arial" panose="020B0604020202020204" pitchFamily="34" charset="0"/>
                <a:cs typeface="Arial" panose="020B0604020202020204" pitchFamily="34" charset="0"/>
              </a:rPr>
              <a:t>darllenwch</a:t>
            </a:r>
            <a:r>
              <a:rPr lang="en-US" altLang="en-US" sz="2800" dirty="0">
                <a:latin typeface="Arial" panose="020B0604020202020204" pitchFamily="34" charset="0"/>
                <a:cs typeface="Arial" panose="020B0604020202020204" pitchFamily="34" charset="0"/>
              </a:rPr>
              <a:t> air am air</a:t>
            </a:r>
          </a:p>
        </p:txBody>
      </p:sp>
      <p:sp>
        <p:nvSpPr>
          <p:cNvPr id="14339" name="Content Placeholder 3"/>
          <p:cNvSpPr>
            <a:spLocks noGrp="1"/>
          </p:cNvSpPr>
          <p:nvPr>
            <p:ph sz="half" idx="2"/>
          </p:nvPr>
        </p:nvSpPr>
        <p:spPr>
          <a:xfrm>
            <a:off x="4499992" y="1752600"/>
            <a:ext cx="3664386" cy="4916760"/>
          </a:xfrm>
        </p:spPr>
        <p:style>
          <a:lnRef idx="2">
            <a:schemeClr val="dk1"/>
          </a:lnRef>
          <a:fillRef idx="1">
            <a:schemeClr val="lt1"/>
          </a:fillRef>
          <a:effectRef idx="0">
            <a:schemeClr val="dk1"/>
          </a:effectRef>
          <a:fontRef idx="minor">
            <a:schemeClr val="dk1"/>
          </a:fontRef>
        </p:style>
        <p:txBody>
          <a:bodyPr>
            <a:noAutofit/>
          </a:bodyPr>
          <a:lstStyle/>
          <a:p>
            <a:pPr eaLnBrk="1" hangingPunct="1"/>
            <a:r>
              <a:rPr lang="en-US" altLang="en-US" sz="2800" i="1" dirty="0">
                <a:latin typeface="Arial" panose="020B0604020202020204" pitchFamily="34" charset="0"/>
                <a:cs typeface="Arial" panose="020B0604020202020204" pitchFamily="34" charset="0"/>
              </a:rPr>
              <a:t>Introduce yourself and your topic</a:t>
            </a:r>
          </a:p>
          <a:p>
            <a:pPr eaLnBrk="1" hangingPunct="1"/>
            <a:r>
              <a:rPr lang="en-US" altLang="en-US" sz="2800" i="1" dirty="0">
                <a:latin typeface="Arial" panose="020B0604020202020204" pitchFamily="34" charset="0"/>
                <a:cs typeface="Arial" panose="020B0604020202020204" pitchFamily="34" charset="0"/>
              </a:rPr>
              <a:t>Get the audience’s attention and interest</a:t>
            </a:r>
          </a:p>
          <a:p>
            <a:pPr eaLnBrk="1" hangingPunct="1"/>
            <a:r>
              <a:rPr lang="en-US" altLang="en-US" sz="2800" i="1" dirty="0">
                <a:latin typeface="Arial" panose="020B0604020202020204" pitchFamily="34" charset="0"/>
                <a:cs typeface="Arial" panose="020B0604020202020204" pitchFamily="34" charset="0"/>
              </a:rPr>
              <a:t>If using quotations name the author and read word for word</a:t>
            </a:r>
          </a:p>
        </p:txBody>
      </p:sp>
      <p:sp>
        <p:nvSpPr>
          <p:cNvPr id="2" name="Title 1"/>
          <p:cNvSpPr>
            <a:spLocks noGrp="1"/>
          </p:cNvSpPr>
          <p:nvPr>
            <p:ph type="title"/>
          </p:nvPr>
        </p:nvSpPr>
        <p:spPr/>
        <p:txBody>
          <a:bodyPr>
            <a:noAutofit/>
          </a:bodyPr>
          <a:lstStyle/>
          <a:p>
            <a:pPr algn="ctr" eaLnBrk="1" fontAlgn="auto" hangingPunct="1">
              <a:spcAft>
                <a:spcPts val="0"/>
              </a:spcAft>
              <a:defRPr/>
            </a:pPr>
            <a:r>
              <a:rPr lang="en-US" sz="4000" dirty="0" err="1"/>
              <a:t>Cyflwyniad</a:t>
            </a:r>
            <a:r>
              <a:rPr lang="en-US" sz="4000" dirty="0"/>
              <a:t> </a:t>
            </a:r>
            <a:br>
              <a:rPr lang="en-US" sz="4000" dirty="0"/>
            </a:br>
            <a:r>
              <a:rPr lang="en-US" sz="4000" dirty="0">
                <a:solidFill>
                  <a:schemeClr val="accent2"/>
                </a:solidFill>
              </a:rPr>
              <a:t> </a:t>
            </a:r>
            <a:r>
              <a:rPr lang="en-US" sz="4000" i="1" dirty="0">
                <a:solidFill>
                  <a:schemeClr val="accent2"/>
                </a:solidFill>
              </a:rPr>
              <a:t>Introduction</a:t>
            </a:r>
          </a:p>
        </p:txBody>
      </p:sp>
      <p:pic>
        <p:nvPicPr>
          <p:cNvPr id="4098" name="Picture 2" descr="C:\Users\l.roberts\AppData\Local\Microsoft\Windows\Temporary Internet Files\Content.IE5\EEQLKL9O\MP90038286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91400" y="215685"/>
            <a:ext cx="1545956"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1424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p:cNvSpPr>
            <a:spLocks noGrp="1"/>
          </p:cNvSpPr>
          <p:nvPr>
            <p:ph sz="half" idx="1"/>
          </p:nvPr>
        </p:nvSpPr>
        <p:spPr>
          <a:xfrm>
            <a:off x="539552" y="1628800"/>
            <a:ext cx="3672408" cy="4536504"/>
          </a:xfrm>
        </p:spPr>
        <p:style>
          <a:lnRef idx="2">
            <a:schemeClr val="accent1"/>
          </a:lnRef>
          <a:fillRef idx="1">
            <a:schemeClr val="lt1"/>
          </a:fillRef>
          <a:effectRef idx="0">
            <a:schemeClr val="accent1"/>
          </a:effectRef>
          <a:fontRef idx="minor">
            <a:schemeClr val="dk1"/>
          </a:fontRef>
        </p:style>
        <p:txBody>
          <a:bodyPr>
            <a:noAutofit/>
          </a:bodyPr>
          <a:lstStyle/>
          <a:p>
            <a:pPr eaLnBrk="1" hangingPunct="1"/>
            <a:r>
              <a:rPr lang="en-US" altLang="en-US" sz="3200" dirty="0">
                <a:latin typeface="Arial" panose="020B0604020202020204" pitchFamily="34" charset="0"/>
                <a:cs typeface="Arial" panose="020B0604020202020204" pitchFamily="34" charset="0"/>
              </a:rPr>
              <a:t>3-5 </a:t>
            </a:r>
            <a:r>
              <a:rPr lang="en-US" altLang="en-US" sz="3200" dirty="0" err="1">
                <a:latin typeface="Arial" panose="020B0604020202020204" pitchFamily="34" charset="0"/>
                <a:cs typeface="Arial" panose="020B0604020202020204" pitchFamily="34" charset="0"/>
              </a:rPr>
              <a:t>prif</a:t>
            </a:r>
            <a:r>
              <a:rPr lang="en-US" altLang="en-US" sz="3200" dirty="0">
                <a:latin typeface="Arial" panose="020B0604020202020204" pitchFamily="34" charset="0"/>
                <a:cs typeface="Arial" panose="020B0604020202020204" pitchFamily="34" charset="0"/>
              </a:rPr>
              <a:t> </a:t>
            </a:r>
            <a:r>
              <a:rPr lang="en-US" altLang="en-US" sz="3200" dirty="0" err="1">
                <a:latin typeface="Arial" panose="020B0604020202020204" pitchFamily="34" charset="0"/>
                <a:cs typeface="Arial" panose="020B0604020202020204" pitchFamily="34" charset="0"/>
              </a:rPr>
              <a:t>bwynt</a:t>
            </a:r>
            <a:endParaRPr lang="en-US" altLang="en-US" sz="3200" dirty="0">
              <a:latin typeface="Arial" panose="020B0604020202020204" pitchFamily="34" charset="0"/>
              <a:cs typeface="Arial" panose="020B0604020202020204" pitchFamily="34" charset="0"/>
            </a:endParaRPr>
          </a:p>
          <a:p>
            <a:pPr marL="0" indent="0" eaLnBrk="1" hangingPunct="1">
              <a:buNone/>
            </a:pPr>
            <a:endParaRPr lang="en-US" altLang="en-US" sz="3200" dirty="0">
              <a:latin typeface="Arial" panose="020B0604020202020204" pitchFamily="34" charset="0"/>
              <a:cs typeface="Arial" panose="020B0604020202020204" pitchFamily="34" charset="0"/>
            </a:endParaRPr>
          </a:p>
          <a:p>
            <a:pPr eaLnBrk="1" hangingPunct="1"/>
            <a:r>
              <a:rPr lang="en-US" altLang="en-US" sz="3200" dirty="0" err="1">
                <a:latin typeface="Arial" panose="020B0604020202020204" pitchFamily="34" charset="0"/>
                <a:cs typeface="Arial" panose="020B0604020202020204" pitchFamily="34" charset="0"/>
              </a:rPr>
              <a:t>Dilyniant</a:t>
            </a:r>
            <a:r>
              <a:rPr lang="en-US" altLang="en-US" sz="3200" dirty="0">
                <a:latin typeface="Arial" panose="020B0604020202020204" pitchFamily="34" charset="0"/>
                <a:cs typeface="Arial" panose="020B0604020202020204" pitchFamily="34" charset="0"/>
              </a:rPr>
              <a:t> </a:t>
            </a:r>
            <a:r>
              <a:rPr lang="en-US" altLang="en-US" sz="3200" dirty="0" err="1">
                <a:latin typeface="Arial" panose="020B0604020202020204" pitchFamily="34" charset="0"/>
                <a:cs typeface="Arial" panose="020B0604020202020204" pitchFamily="34" charset="0"/>
              </a:rPr>
              <a:t>rhesymegol</a:t>
            </a:r>
            <a:endParaRPr lang="en-US" altLang="en-US" sz="3200" dirty="0">
              <a:latin typeface="Arial" panose="020B0604020202020204" pitchFamily="34" charset="0"/>
              <a:cs typeface="Arial" panose="020B0604020202020204" pitchFamily="34" charset="0"/>
            </a:endParaRPr>
          </a:p>
          <a:p>
            <a:pPr marL="0" indent="0" eaLnBrk="1" hangingPunct="1">
              <a:buNone/>
            </a:pPr>
            <a:endParaRPr lang="en-US" altLang="en-US" sz="3200" dirty="0">
              <a:latin typeface="Arial" panose="020B0604020202020204" pitchFamily="34" charset="0"/>
              <a:cs typeface="Arial" panose="020B0604020202020204" pitchFamily="34" charset="0"/>
            </a:endParaRPr>
          </a:p>
          <a:p>
            <a:pPr eaLnBrk="1" hangingPunct="1"/>
            <a:r>
              <a:rPr lang="en-US" altLang="en-US" sz="3200" dirty="0" err="1">
                <a:latin typeface="Arial" panose="020B0604020202020204" pitchFamily="34" charset="0"/>
                <a:cs typeface="Arial" panose="020B0604020202020204" pitchFamily="34" charset="0"/>
              </a:rPr>
              <a:t>Cerdyn</a:t>
            </a:r>
            <a:r>
              <a:rPr lang="en-US" altLang="en-US" sz="3200" dirty="0">
                <a:latin typeface="Arial" panose="020B0604020202020204" pitchFamily="34" charset="0"/>
                <a:cs typeface="Arial" panose="020B0604020202020204" pitchFamily="34" charset="0"/>
              </a:rPr>
              <a:t> </a:t>
            </a:r>
            <a:r>
              <a:rPr lang="en-US" altLang="en-US" sz="3200" dirty="0" err="1">
                <a:latin typeface="Arial" panose="020B0604020202020204" pitchFamily="34" charset="0"/>
                <a:cs typeface="Arial" panose="020B0604020202020204" pitchFamily="34" charset="0"/>
              </a:rPr>
              <a:t>gwahanol</a:t>
            </a:r>
            <a:r>
              <a:rPr lang="en-US" altLang="en-US" sz="3200" dirty="0">
                <a:latin typeface="Arial" panose="020B0604020202020204" pitchFamily="34" charset="0"/>
                <a:cs typeface="Arial" panose="020B0604020202020204" pitchFamily="34" charset="0"/>
              </a:rPr>
              <a:t> </a:t>
            </a:r>
            <a:r>
              <a:rPr lang="en-US" altLang="en-US" sz="3200" dirty="0" err="1">
                <a:latin typeface="Arial" panose="020B0604020202020204" pitchFamily="34" charset="0"/>
                <a:cs typeface="Arial" panose="020B0604020202020204" pitchFamily="34" charset="0"/>
              </a:rPr>
              <a:t>i</a:t>
            </a:r>
            <a:r>
              <a:rPr lang="en-US" altLang="en-US" sz="3200" dirty="0">
                <a:latin typeface="Arial" panose="020B0604020202020204" pitchFamily="34" charset="0"/>
                <a:cs typeface="Arial" panose="020B0604020202020204" pitchFamily="34" charset="0"/>
              </a:rPr>
              <a:t> bob </a:t>
            </a:r>
            <a:r>
              <a:rPr lang="en-US" altLang="en-US" sz="3200" dirty="0" err="1">
                <a:latin typeface="Arial" panose="020B0604020202020204" pitchFamily="34" charset="0"/>
                <a:cs typeface="Arial" panose="020B0604020202020204" pitchFamily="34" charset="0"/>
              </a:rPr>
              <a:t>pwynt</a:t>
            </a:r>
            <a:endParaRPr lang="en-US" altLang="en-US" sz="3200" dirty="0">
              <a:latin typeface="Arial" panose="020B0604020202020204" pitchFamily="34" charset="0"/>
              <a:cs typeface="Arial" panose="020B0604020202020204" pitchFamily="34" charset="0"/>
            </a:endParaRPr>
          </a:p>
        </p:txBody>
      </p:sp>
      <p:sp>
        <p:nvSpPr>
          <p:cNvPr id="15363" name="Content Placeholder 3"/>
          <p:cNvSpPr>
            <a:spLocks noGrp="1"/>
          </p:cNvSpPr>
          <p:nvPr>
            <p:ph sz="half" idx="2"/>
          </p:nvPr>
        </p:nvSpPr>
        <p:spPr>
          <a:xfrm>
            <a:off x="4499992" y="1628800"/>
            <a:ext cx="3528392" cy="4536504"/>
          </a:xfrm>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80000"/>
              </a:lnSpc>
            </a:pPr>
            <a:r>
              <a:rPr lang="en-US" altLang="en-US" sz="3200" i="1" dirty="0">
                <a:latin typeface="Arial" panose="020B0604020202020204" pitchFamily="34" charset="0"/>
                <a:cs typeface="Arial" panose="020B0604020202020204" pitchFamily="34" charset="0"/>
              </a:rPr>
              <a:t>3-5 main points</a:t>
            </a:r>
          </a:p>
          <a:p>
            <a:pPr eaLnBrk="1" hangingPunct="1">
              <a:lnSpc>
                <a:spcPct val="80000"/>
              </a:lnSpc>
            </a:pPr>
            <a:endParaRPr lang="en-US" altLang="en-US" sz="3200" i="1" dirty="0">
              <a:latin typeface="Arial" panose="020B0604020202020204" pitchFamily="34" charset="0"/>
              <a:cs typeface="Arial" panose="020B0604020202020204" pitchFamily="34" charset="0"/>
            </a:endParaRPr>
          </a:p>
          <a:p>
            <a:pPr marL="0" indent="0" eaLnBrk="1" hangingPunct="1">
              <a:lnSpc>
                <a:spcPct val="80000"/>
              </a:lnSpc>
              <a:buNone/>
            </a:pPr>
            <a:endParaRPr lang="en-US" altLang="en-US" sz="3200" i="1" dirty="0">
              <a:latin typeface="Arial" panose="020B0604020202020204" pitchFamily="34" charset="0"/>
              <a:cs typeface="Arial" panose="020B0604020202020204" pitchFamily="34" charset="0"/>
            </a:endParaRPr>
          </a:p>
          <a:p>
            <a:pPr eaLnBrk="1" hangingPunct="1">
              <a:lnSpc>
                <a:spcPct val="80000"/>
              </a:lnSpc>
            </a:pPr>
            <a:r>
              <a:rPr lang="en-US" altLang="en-US" sz="3200" i="1" dirty="0">
                <a:latin typeface="Arial" panose="020B0604020202020204" pitchFamily="34" charset="0"/>
                <a:cs typeface="Arial" panose="020B0604020202020204" pitchFamily="34" charset="0"/>
              </a:rPr>
              <a:t>Logical progression</a:t>
            </a:r>
          </a:p>
          <a:p>
            <a:pPr marL="0" indent="0" eaLnBrk="1" hangingPunct="1">
              <a:lnSpc>
                <a:spcPct val="80000"/>
              </a:lnSpc>
              <a:buNone/>
            </a:pPr>
            <a:endParaRPr lang="en-US" altLang="en-US" sz="3200" i="1" dirty="0">
              <a:latin typeface="Arial" panose="020B0604020202020204" pitchFamily="34" charset="0"/>
              <a:cs typeface="Arial" panose="020B0604020202020204" pitchFamily="34" charset="0"/>
            </a:endParaRPr>
          </a:p>
          <a:p>
            <a:pPr marL="0" indent="0" eaLnBrk="1" hangingPunct="1">
              <a:lnSpc>
                <a:spcPct val="80000"/>
              </a:lnSpc>
              <a:buNone/>
            </a:pPr>
            <a:endParaRPr lang="en-US" altLang="en-US" sz="3200" i="1" dirty="0">
              <a:latin typeface="Arial" panose="020B0604020202020204" pitchFamily="34" charset="0"/>
              <a:cs typeface="Arial" panose="020B0604020202020204" pitchFamily="34" charset="0"/>
            </a:endParaRPr>
          </a:p>
          <a:p>
            <a:pPr eaLnBrk="1" hangingPunct="1">
              <a:lnSpc>
                <a:spcPct val="80000"/>
              </a:lnSpc>
            </a:pPr>
            <a:r>
              <a:rPr lang="en-US" altLang="en-US" sz="3200" i="1" dirty="0">
                <a:latin typeface="Arial" panose="020B0604020202020204" pitchFamily="34" charset="0"/>
                <a:cs typeface="Arial" panose="020B0604020202020204" pitchFamily="34" charset="0"/>
              </a:rPr>
              <a:t>Each point has its own card</a:t>
            </a:r>
          </a:p>
        </p:txBody>
      </p:sp>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US" sz="4000" dirty="0" err="1"/>
              <a:t>Prif</a:t>
            </a:r>
            <a:r>
              <a:rPr lang="en-US" sz="4000" dirty="0"/>
              <a:t> </a:t>
            </a:r>
            <a:r>
              <a:rPr lang="en-US" sz="4000" dirty="0" err="1"/>
              <a:t>Bwyntiau</a:t>
            </a:r>
            <a:r>
              <a:rPr lang="en-US" sz="4000" dirty="0"/>
              <a:t> </a:t>
            </a:r>
            <a:br>
              <a:rPr lang="en-US" sz="4000" dirty="0"/>
            </a:br>
            <a:r>
              <a:rPr lang="en-US" sz="4000" i="1" dirty="0">
                <a:solidFill>
                  <a:schemeClr val="accent2"/>
                </a:solidFill>
              </a:rPr>
              <a:t>Main Points</a:t>
            </a:r>
          </a:p>
        </p:txBody>
      </p:sp>
    </p:spTree>
    <p:extLst>
      <p:ext uri="{BB962C8B-B14F-4D97-AF65-F5344CB8AC3E}">
        <p14:creationId xmlns:p14="http://schemas.microsoft.com/office/powerpoint/2010/main" val="553206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sz="half" idx="1"/>
          </p:nvPr>
        </p:nvSpPr>
        <p:spPr>
          <a:xfrm>
            <a:off x="457200" y="1556792"/>
            <a:ext cx="3682752" cy="4996408"/>
          </a:xfrm>
        </p:spPr>
        <p:style>
          <a:lnRef idx="2">
            <a:schemeClr val="accent1"/>
          </a:lnRef>
          <a:fillRef idx="1">
            <a:schemeClr val="lt1"/>
          </a:fillRef>
          <a:effectRef idx="0">
            <a:schemeClr val="accent1"/>
          </a:effectRef>
          <a:fontRef idx="minor">
            <a:schemeClr val="dk1"/>
          </a:fontRef>
        </p:style>
        <p:txBody>
          <a:bodyPr>
            <a:noAutofit/>
          </a:bodyPr>
          <a:lstStyle/>
          <a:p>
            <a:pPr eaLnBrk="1" hangingPunct="1"/>
            <a:r>
              <a:rPr lang="en-US" altLang="en-US" sz="2800" dirty="0" err="1">
                <a:latin typeface="Arial" panose="020B0604020202020204" pitchFamily="34" charset="0"/>
                <a:cs typeface="Arial" panose="020B0604020202020204" pitchFamily="34" charset="0"/>
              </a:rPr>
              <a:t>Allweddol</a:t>
            </a:r>
            <a:endParaRPr lang="en-US" altLang="en-US" sz="2800" dirty="0">
              <a:latin typeface="Arial" panose="020B0604020202020204" pitchFamily="34" charset="0"/>
              <a:cs typeface="Arial" panose="020B0604020202020204" pitchFamily="34" charset="0"/>
            </a:endParaRPr>
          </a:p>
          <a:p>
            <a:pPr eaLnBrk="1" hangingPunct="1"/>
            <a:r>
              <a:rPr lang="en-US" altLang="en-US" sz="2800" dirty="0" err="1">
                <a:latin typeface="Arial" panose="020B0604020202020204" pitchFamily="34" charset="0"/>
                <a:cs typeface="Arial" panose="020B0604020202020204" pitchFamily="34" charset="0"/>
              </a:rPr>
              <a:t>Tynnwch</a:t>
            </a:r>
            <a:r>
              <a:rPr lang="en-US" altLang="en-US" sz="2800" dirty="0">
                <a:latin typeface="Arial" panose="020B0604020202020204" pitchFamily="34" charset="0"/>
                <a:cs typeface="Arial" panose="020B0604020202020204" pitchFamily="34" charset="0"/>
              </a:rPr>
              <a:t> y </a:t>
            </a:r>
            <a:r>
              <a:rPr lang="en-US" altLang="en-US" sz="2800" dirty="0" err="1">
                <a:latin typeface="Arial" panose="020B0604020202020204" pitchFamily="34" charset="0"/>
                <a:cs typeface="Arial" panose="020B0604020202020204" pitchFamily="34" charset="0"/>
              </a:rPr>
              <a:t>prif</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bwyntiau</a:t>
            </a:r>
            <a:r>
              <a:rPr lang="en-US" altLang="en-US" sz="2800" dirty="0">
                <a:latin typeface="Arial" panose="020B0604020202020204" pitchFamily="34" charset="0"/>
                <a:cs typeface="Arial" panose="020B0604020202020204" pitchFamily="34" charset="0"/>
              </a:rPr>
              <a:t> at </a:t>
            </a:r>
            <a:r>
              <a:rPr lang="en-US" altLang="en-US" sz="2800" dirty="0" err="1">
                <a:latin typeface="Arial" panose="020B0604020202020204" pitchFamily="34" charset="0"/>
                <a:cs typeface="Arial" panose="020B0604020202020204" pitchFamily="34" charset="0"/>
              </a:rPr>
              <a:t>ei</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gilydd</a:t>
            </a:r>
            <a:endParaRPr lang="en-US" altLang="en-US" sz="2800" dirty="0">
              <a:latin typeface="Arial" panose="020B0604020202020204" pitchFamily="34" charset="0"/>
              <a:cs typeface="Arial" panose="020B0604020202020204" pitchFamily="34" charset="0"/>
            </a:endParaRPr>
          </a:p>
          <a:p>
            <a:pPr eaLnBrk="1" hangingPunct="1"/>
            <a:r>
              <a:rPr lang="en-US" altLang="en-US" sz="2800" dirty="0" err="1">
                <a:latin typeface="Arial" panose="020B0604020202020204" pitchFamily="34" charset="0"/>
                <a:cs typeface="Arial" panose="020B0604020202020204" pitchFamily="34" charset="0"/>
              </a:rPr>
              <a:t>Awgrymwch</a:t>
            </a:r>
            <a:r>
              <a:rPr lang="en-US" altLang="en-US" sz="2800" dirty="0">
                <a:latin typeface="Arial" panose="020B0604020202020204" pitchFamily="34" charset="0"/>
                <a:cs typeface="Arial" panose="020B0604020202020204" pitchFamily="34" charset="0"/>
              </a:rPr>
              <a:t> y </a:t>
            </a:r>
            <a:r>
              <a:rPr lang="en-US" altLang="en-US" sz="2800" dirty="0" err="1">
                <a:latin typeface="Arial" panose="020B0604020202020204" pitchFamily="34" charset="0"/>
                <a:cs typeface="Arial" panose="020B0604020202020204" pitchFamily="34" charset="0"/>
              </a:rPr>
              <a:t>ffordd</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ymlaen</a:t>
            </a:r>
            <a:endParaRPr lang="en-US" altLang="en-US" sz="2800" dirty="0">
              <a:latin typeface="Arial" panose="020B0604020202020204" pitchFamily="34" charset="0"/>
              <a:cs typeface="Arial" panose="020B0604020202020204" pitchFamily="34" charset="0"/>
            </a:endParaRPr>
          </a:p>
          <a:p>
            <a:pPr eaLnBrk="1" hangingPunct="1"/>
            <a:r>
              <a:rPr lang="en-US" altLang="en-US" sz="2800" dirty="0" err="1">
                <a:latin typeface="Arial" panose="020B0604020202020204" pitchFamily="34" charset="0"/>
                <a:cs typeface="Arial" panose="020B0604020202020204" pitchFamily="34" charset="0"/>
              </a:rPr>
              <a:t>Ambell</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waith</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bydd</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brawddeg</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symbylus</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yn</a:t>
            </a:r>
            <a:r>
              <a:rPr lang="en-US" altLang="en-US" sz="2800" dirty="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addas</a:t>
            </a:r>
            <a:endParaRPr lang="en-US" altLang="en-US" sz="2800" dirty="0">
              <a:latin typeface="Arial" panose="020B0604020202020204" pitchFamily="34" charset="0"/>
              <a:cs typeface="Arial" panose="020B0604020202020204" pitchFamily="34" charset="0"/>
            </a:endParaRPr>
          </a:p>
        </p:txBody>
      </p:sp>
      <p:sp>
        <p:nvSpPr>
          <p:cNvPr id="16387" name="Content Placeholder 3"/>
          <p:cNvSpPr>
            <a:spLocks noGrp="1"/>
          </p:cNvSpPr>
          <p:nvPr>
            <p:ph sz="half" idx="2"/>
          </p:nvPr>
        </p:nvSpPr>
        <p:spPr>
          <a:xfrm>
            <a:off x="4355976" y="1556792"/>
            <a:ext cx="3672408" cy="5040560"/>
          </a:xfrm>
        </p:spPr>
        <p:style>
          <a:lnRef idx="2">
            <a:schemeClr val="dk1"/>
          </a:lnRef>
          <a:fillRef idx="1">
            <a:schemeClr val="lt1"/>
          </a:fillRef>
          <a:effectRef idx="0">
            <a:schemeClr val="dk1"/>
          </a:effectRef>
          <a:fontRef idx="minor">
            <a:schemeClr val="dk1"/>
          </a:fontRef>
        </p:style>
        <p:txBody>
          <a:bodyPr/>
          <a:lstStyle/>
          <a:p>
            <a:pPr eaLnBrk="1" hangingPunct="1">
              <a:lnSpc>
                <a:spcPct val="80000"/>
              </a:lnSpc>
            </a:pPr>
            <a:r>
              <a:rPr lang="en-US" altLang="en-US" sz="3000" i="1" dirty="0">
                <a:latin typeface="Arial" panose="020B0604020202020204" pitchFamily="34" charset="0"/>
                <a:cs typeface="Arial" panose="020B0604020202020204" pitchFamily="34" charset="0"/>
              </a:rPr>
              <a:t>Key</a:t>
            </a:r>
          </a:p>
          <a:p>
            <a:pPr eaLnBrk="1" hangingPunct="1">
              <a:lnSpc>
                <a:spcPct val="80000"/>
              </a:lnSpc>
            </a:pPr>
            <a:r>
              <a:rPr lang="en-US" altLang="en-US" sz="3000" i="1" dirty="0">
                <a:latin typeface="Arial" panose="020B0604020202020204" pitchFamily="34" charset="0"/>
                <a:cs typeface="Arial" panose="020B0604020202020204" pitchFamily="34" charset="0"/>
              </a:rPr>
              <a:t>Draw together the main points</a:t>
            </a:r>
          </a:p>
          <a:p>
            <a:pPr eaLnBrk="1" hangingPunct="1">
              <a:lnSpc>
                <a:spcPct val="80000"/>
              </a:lnSpc>
            </a:pPr>
            <a:r>
              <a:rPr lang="en-US" altLang="en-US" sz="3000" i="1" dirty="0">
                <a:latin typeface="Arial" panose="020B0604020202020204" pitchFamily="34" charset="0"/>
                <a:cs typeface="Arial" panose="020B0604020202020204" pitchFamily="34" charset="0"/>
              </a:rPr>
              <a:t>Suggest a way forward</a:t>
            </a:r>
          </a:p>
          <a:p>
            <a:pPr eaLnBrk="1" hangingPunct="1">
              <a:lnSpc>
                <a:spcPct val="80000"/>
              </a:lnSpc>
            </a:pPr>
            <a:r>
              <a:rPr lang="en-US" altLang="en-US" sz="3000" i="1" dirty="0">
                <a:latin typeface="Arial" panose="020B0604020202020204" pitchFamily="34" charset="0"/>
                <a:cs typeface="Arial" panose="020B0604020202020204" pitchFamily="34" charset="0"/>
              </a:rPr>
              <a:t>Sometimes a motivating sentence is suitable</a:t>
            </a:r>
          </a:p>
        </p:txBody>
      </p:sp>
      <p:sp>
        <p:nvSpPr>
          <p:cNvPr id="2" name="Title 1"/>
          <p:cNvSpPr>
            <a:spLocks noGrp="1"/>
          </p:cNvSpPr>
          <p:nvPr>
            <p:ph type="title"/>
          </p:nvPr>
        </p:nvSpPr>
        <p:spPr/>
        <p:txBody>
          <a:bodyPr>
            <a:noAutofit/>
          </a:bodyPr>
          <a:lstStyle/>
          <a:p>
            <a:pPr algn="ctr" eaLnBrk="1" fontAlgn="auto" hangingPunct="1">
              <a:spcAft>
                <a:spcPts val="0"/>
              </a:spcAft>
              <a:defRPr/>
            </a:pPr>
            <a:r>
              <a:rPr lang="en-US" sz="4000" dirty="0" err="1"/>
              <a:t>Diweddglo</a:t>
            </a:r>
            <a:r>
              <a:rPr lang="en-US" sz="4000" dirty="0"/>
              <a:t> </a:t>
            </a:r>
            <a:br>
              <a:rPr lang="en-US" sz="4000" dirty="0"/>
            </a:br>
            <a:r>
              <a:rPr lang="en-US" sz="4000" i="1" dirty="0">
                <a:solidFill>
                  <a:schemeClr val="accent2"/>
                </a:solidFill>
              </a:rPr>
              <a:t>Conclusion</a:t>
            </a:r>
          </a:p>
        </p:txBody>
      </p:sp>
      <p:pic>
        <p:nvPicPr>
          <p:cNvPr id="3074" name="Picture 2" descr="C:\Users\TERRY\AppData\Local\Microsoft\Windows\INetCache\IE\RCMPPI9Y\bonhomme_et_coche_ver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0"/>
            <a:ext cx="1549028" cy="1549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14602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Eich</a:t>
            </a:r>
            <a:r>
              <a:rPr lang="en-GB" dirty="0"/>
              <a:t> </a:t>
            </a:r>
            <a:r>
              <a:rPr lang="en-GB" dirty="0" err="1"/>
              <a:t>tro</a:t>
            </a:r>
            <a:r>
              <a:rPr lang="en-GB" dirty="0"/>
              <a:t> chi </a:t>
            </a:r>
            <a:br>
              <a:rPr lang="en-GB" dirty="0"/>
            </a:br>
            <a:r>
              <a:rPr lang="en-GB" dirty="0">
                <a:solidFill>
                  <a:schemeClr val="accent2"/>
                </a:solidFill>
              </a:rPr>
              <a:t>Your turn</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Autofit/>
          </a:bodyPr>
          <a:lstStyle/>
          <a:p>
            <a:r>
              <a:rPr lang="en-GB" sz="2800" dirty="0" err="1">
                <a:latin typeface="Arial" panose="020B0604020202020204" pitchFamily="34" charset="0"/>
                <a:cs typeface="Arial" panose="020B0604020202020204" pitchFamily="34" charset="0"/>
              </a:rPr>
              <a:t>Gweithiwch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gyda</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phartner</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Pwnc</a:t>
            </a:r>
            <a:r>
              <a:rPr lang="en-GB" sz="2800" dirty="0">
                <a:latin typeface="Arial" panose="020B0604020202020204" pitchFamily="34" charset="0"/>
                <a:cs typeface="Arial" panose="020B0604020202020204" pitchFamily="34" charset="0"/>
              </a:rPr>
              <a:t> - </a:t>
            </a:r>
            <a:r>
              <a:rPr lang="en-GB" sz="2800" dirty="0" err="1">
                <a:latin typeface="Arial" panose="020B0604020202020204" pitchFamily="34" charset="0"/>
                <a:cs typeface="Arial" panose="020B0604020202020204" pitchFamily="34" charset="0"/>
              </a:rPr>
              <a:t>addysg</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Paratowch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gyflwyniad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byr</a:t>
            </a:r>
            <a:r>
              <a:rPr lang="en-GB" sz="2800" dirty="0">
                <a:latin typeface="Arial" panose="020B0604020202020204" pitchFamily="34" charset="0"/>
                <a:cs typeface="Arial" panose="020B0604020202020204" pitchFamily="34" charset="0"/>
              </a:rPr>
              <a:t> - 1 </a:t>
            </a:r>
            <a:r>
              <a:rPr lang="en-GB" sz="2800" dirty="0" err="1">
                <a:latin typeface="Arial" panose="020B0604020202020204" pitchFamily="34" charset="0"/>
                <a:cs typeface="Arial" panose="020B0604020202020204" pitchFamily="34" charset="0"/>
              </a:rPr>
              <a:t>munud</a:t>
            </a:r>
            <a:r>
              <a:rPr lang="en-GB" sz="2800" dirty="0">
                <a:latin typeface="Arial" panose="020B0604020202020204" pitchFamily="34" charset="0"/>
                <a:cs typeface="Arial" panose="020B0604020202020204" pitchFamily="34" charset="0"/>
              </a:rPr>
              <a:t> - </a:t>
            </a:r>
            <a:r>
              <a:rPr lang="en-GB" sz="2800" dirty="0" err="1">
                <a:latin typeface="Arial" panose="020B0604020202020204" pitchFamily="34" charset="0"/>
                <a:cs typeface="Arial" panose="020B0604020202020204" pitchFamily="34" charset="0"/>
              </a:rPr>
              <a:t>ar</a:t>
            </a:r>
            <a:r>
              <a:rPr lang="en-GB" sz="2800" dirty="0">
                <a:latin typeface="Arial" panose="020B0604020202020204" pitchFamily="34" charset="0"/>
                <a:cs typeface="Arial" panose="020B0604020202020204" pitchFamily="34" charset="0"/>
              </a:rPr>
              <a:t> y </a:t>
            </a:r>
            <a:r>
              <a:rPr lang="en-GB" sz="2800" dirty="0" err="1">
                <a:latin typeface="Arial" panose="020B0604020202020204" pitchFamily="34" charset="0"/>
                <a:cs typeface="Arial" panose="020B0604020202020204" pitchFamily="34" charset="0"/>
              </a:rPr>
              <a:t>pwnc</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Cyflwynwch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i’ch</a:t>
            </a:r>
            <a:r>
              <a:rPr lang="en-GB" sz="2800" dirty="0">
                <a:latin typeface="Arial" panose="020B0604020202020204" pitchFamily="34" charset="0"/>
                <a:cs typeface="Arial" panose="020B0604020202020204" pitchFamily="34" charset="0"/>
              </a:rPr>
              <a:t> partner ac </a:t>
            </a:r>
            <a:r>
              <a:rPr lang="en-GB" sz="2800" dirty="0" err="1">
                <a:latin typeface="Arial" panose="020B0604020202020204" pitchFamily="34" charset="0"/>
                <a:cs typeface="Arial" panose="020B0604020202020204" pitchFamily="34" charset="0"/>
              </a:rPr>
              <a:t>yna</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newid</a:t>
            </a:r>
            <a:r>
              <a:rPr lang="en-GB" sz="2800"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sz="3200" i="1" dirty="0">
                <a:latin typeface="Arial" panose="020B0604020202020204" pitchFamily="34" charset="0"/>
                <a:cs typeface="Arial" panose="020B0604020202020204" pitchFamily="34" charset="0"/>
              </a:rPr>
              <a:t>Work with a partner</a:t>
            </a:r>
          </a:p>
          <a:p>
            <a:r>
              <a:rPr lang="en-GB" sz="3200" i="1" dirty="0">
                <a:latin typeface="Arial" panose="020B0604020202020204" pitchFamily="34" charset="0"/>
                <a:cs typeface="Arial" panose="020B0604020202020204" pitchFamily="34" charset="0"/>
              </a:rPr>
              <a:t>Topic- education</a:t>
            </a:r>
          </a:p>
          <a:p>
            <a:r>
              <a:rPr lang="en-GB" sz="3200" i="1" dirty="0">
                <a:latin typeface="Arial" panose="020B0604020202020204" pitchFamily="34" charset="0"/>
                <a:cs typeface="Arial" panose="020B0604020202020204" pitchFamily="34" charset="0"/>
              </a:rPr>
              <a:t>Prepare a short – one minute- presentation on your topic</a:t>
            </a:r>
          </a:p>
          <a:p>
            <a:r>
              <a:rPr lang="en-GB" sz="3200" i="1" dirty="0">
                <a:latin typeface="Arial" panose="020B0604020202020204" pitchFamily="34" charset="0"/>
                <a:cs typeface="Arial" panose="020B0604020202020204" pitchFamily="34" charset="0"/>
              </a:rPr>
              <a:t>Present to your partner then swap! </a:t>
            </a:r>
          </a:p>
        </p:txBody>
      </p:sp>
      <p:pic>
        <p:nvPicPr>
          <p:cNvPr id="4098" name="Picture 2" descr="C:\Users\TERRY\AppData\Local\Microsoft\Windows\INetCache\IE\RCMPPI9Y\14223-illustration-of-a-pencil-pv[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260648"/>
            <a:ext cx="1268760" cy="1268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14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000" dirty="0" err="1"/>
              <a:t>Asesiadau</a:t>
            </a:r>
            <a:r>
              <a:rPr lang="en-GB" sz="4000" dirty="0"/>
              <a:t> </a:t>
            </a:r>
            <a:r>
              <a:rPr lang="en-GB" sz="4000" dirty="0" err="1"/>
              <a:t>Llafar</a:t>
            </a:r>
            <a:r>
              <a:rPr lang="en-GB" sz="4000" dirty="0"/>
              <a:t/>
            </a:r>
            <a:br>
              <a:rPr lang="en-GB" sz="4000" dirty="0"/>
            </a:br>
            <a:r>
              <a:rPr lang="en-GB" sz="4000" dirty="0">
                <a:solidFill>
                  <a:schemeClr val="accent2"/>
                </a:solidFill>
              </a:rPr>
              <a:t> Verbal assessments</a:t>
            </a: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a:latin typeface="Arial" panose="020B0604020202020204" pitchFamily="34" charset="0"/>
                <a:cs typeface="Arial" panose="020B0604020202020204" pitchFamily="34" charset="0"/>
              </a:rPr>
              <a:t>Poster</a:t>
            </a:r>
          </a:p>
          <a:p>
            <a:r>
              <a:rPr lang="en-GB" dirty="0">
                <a:latin typeface="Arial" panose="020B0604020202020204" pitchFamily="34" charset="0"/>
                <a:cs typeface="Arial" panose="020B0604020202020204" pitchFamily="34" charset="0"/>
              </a:rPr>
              <a:t>Seminar</a:t>
            </a:r>
          </a:p>
          <a:p>
            <a:r>
              <a:rPr lang="en-GB" dirty="0" err="1">
                <a:latin typeface="Arial" panose="020B0604020202020204" pitchFamily="34" charset="0"/>
                <a:cs typeface="Arial" panose="020B0604020202020204" pitchFamily="34" charset="0"/>
              </a:rPr>
              <a:t>Pâr</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Grwp</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Unigol</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Poster</a:t>
            </a:r>
          </a:p>
          <a:p>
            <a:r>
              <a:rPr lang="en-GB" i="1" dirty="0">
                <a:latin typeface="Arial" panose="020B0604020202020204" pitchFamily="34" charset="0"/>
                <a:cs typeface="Arial" panose="020B0604020202020204" pitchFamily="34" charset="0"/>
              </a:rPr>
              <a:t>Seminar</a:t>
            </a:r>
          </a:p>
          <a:p>
            <a:r>
              <a:rPr lang="en-GB" i="1" dirty="0">
                <a:latin typeface="Arial" panose="020B0604020202020204" pitchFamily="34" charset="0"/>
                <a:cs typeface="Arial" panose="020B0604020202020204" pitchFamily="34" charset="0"/>
              </a:rPr>
              <a:t>Pair</a:t>
            </a:r>
          </a:p>
          <a:p>
            <a:r>
              <a:rPr lang="en-GB" i="1" dirty="0">
                <a:latin typeface="Arial" panose="020B0604020202020204" pitchFamily="34" charset="0"/>
                <a:cs typeface="Arial" panose="020B0604020202020204" pitchFamily="34" charset="0"/>
              </a:rPr>
              <a:t>Group</a:t>
            </a:r>
          </a:p>
          <a:p>
            <a:r>
              <a:rPr lang="en-GB" i="1" dirty="0">
                <a:latin typeface="Arial" panose="020B0604020202020204" pitchFamily="34" charset="0"/>
                <a:cs typeface="Arial" panose="020B0604020202020204" pitchFamily="34" charset="0"/>
              </a:rPr>
              <a:t>Individual</a:t>
            </a:r>
          </a:p>
        </p:txBody>
      </p:sp>
      <p:pic>
        <p:nvPicPr>
          <p:cNvPr id="7170" name="Picture 2" descr="C:\Users\l.roberts\AppData\Local\Microsoft\Windows\Temporary Internet Files\Content.IE5\EME09GLO\MC90007876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0" y="4572000"/>
            <a:ext cx="46482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63304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Pwerbwynt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Gwaethaf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Byd</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sz="2700" dirty="0">
                <a:solidFill>
                  <a:schemeClr val="accent2"/>
                </a:solidFill>
                <a:latin typeface="Arial" panose="020B0604020202020204" pitchFamily="34" charset="0"/>
                <a:cs typeface="Arial" panose="020B0604020202020204" pitchFamily="34" charset="0"/>
              </a:rPr>
              <a:t>The Worst </a:t>
            </a:r>
            <a:r>
              <a:rPr lang="en-GB" sz="2700" dirty="0" err="1">
                <a:solidFill>
                  <a:schemeClr val="accent2"/>
                </a:solidFill>
                <a:latin typeface="Arial" panose="020B0604020202020204" pitchFamily="34" charset="0"/>
                <a:cs typeface="Arial" panose="020B0604020202020204" pitchFamily="34" charset="0"/>
              </a:rPr>
              <a:t>Powerpoint</a:t>
            </a:r>
            <a:r>
              <a:rPr lang="en-GB" sz="2700" dirty="0">
                <a:solidFill>
                  <a:schemeClr val="accent2"/>
                </a:solidFill>
                <a:latin typeface="Arial" panose="020B0604020202020204" pitchFamily="34" charset="0"/>
                <a:cs typeface="Arial" panose="020B0604020202020204" pitchFamily="34" charset="0"/>
              </a:rPr>
              <a:t> Presentation in the World</a:t>
            </a:r>
            <a:endParaRPr lang="en-GB" sz="2700" dirty="0">
              <a:solidFill>
                <a:schemeClr val="accent2"/>
              </a:solidFill>
            </a:endParaRPr>
          </a:p>
        </p:txBody>
      </p:sp>
      <p:sp>
        <p:nvSpPr>
          <p:cNvPr id="3" name="Content Placeholder 2"/>
          <p:cNvSpPr>
            <a:spLocks noGrp="1"/>
          </p:cNvSpPr>
          <p:nvPr>
            <p:ph sz="half" idx="1"/>
          </p:nvPr>
        </p:nvSpPr>
        <p:spPr>
          <a:xfrm>
            <a:off x="467544" y="1988840"/>
            <a:ext cx="3657600" cy="2332856"/>
          </a:xfrm>
        </p:spPr>
        <p:style>
          <a:lnRef idx="2">
            <a:schemeClr val="accent1"/>
          </a:lnRef>
          <a:fillRef idx="1">
            <a:schemeClr val="lt1"/>
          </a:fillRef>
          <a:effectRef idx="0">
            <a:schemeClr val="accent1"/>
          </a:effectRef>
          <a:fontRef idx="minor">
            <a:schemeClr val="dk1"/>
          </a:fontRef>
        </p:style>
        <p:txBody>
          <a:bodyPr/>
          <a:lstStyle/>
          <a:p>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ymateb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parau</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wella</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4270248" y="1988840"/>
            <a:ext cx="3657600" cy="2304256"/>
          </a:xfrm>
        </p:spPr>
        <p:style>
          <a:lnRef idx="2">
            <a:schemeClr val="dk1"/>
          </a:lnRef>
          <a:fillRef idx="1">
            <a:schemeClr val="lt1"/>
          </a:fillRef>
          <a:effectRef idx="0">
            <a:schemeClr val="dk1"/>
          </a:effectRef>
          <a:fontRef idx="minor">
            <a:schemeClr val="dk1"/>
          </a:fontRef>
        </p:style>
        <p:txBody>
          <a:bodyPr/>
          <a:lstStyle/>
          <a:p>
            <a:r>
              <a:rPr lang="en-GB" dirty="0">
                <a:latin typeface="Arial" panose="020B0604020202020204" pitchFamily="34" charset="0"/>
                <a:cs typeface="Arial" panose="020B0604020202020204" pitchFamily="34" charset="0"/>
              </a:rPr>
              <a:t>Consider and respond in pairs</a:t>
            </a:r>
          </a:p>
          <a:p>
            <a:r>
              <a:rPr lang="en-GB" dirty="0">
                <a:latin typeface="Arial" panose="020B0604020202020204" pitchFamily="34" charset="0"/>
                <a:cs typeface="Arial" panose="020B0604020202020204" pitchFamily="34" charset="0"/>
              </a:rPr>
              <a:t>What to improve</a:t>
            </a:r>
          </a:p>
        </p:txBody>
      </p:sp>
      <p:pic>
        <p:nvPicPr>
          <p:cNvPr id="8195" name="Picture 3" descr="C:\Users\l.roberts\AppData\Local\Microsoft\Windows\Temporary Internet Files\Content.IE5\VT7L4AUG\MC90043958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9460" y="4572000"/>
            <a:ext cx="496508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9415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err="1">
                <a:latin typeface="Arial" panose="020B0604020202020204" pitchFamily="34" charset="0"/>
                <a:cs typeface="Arial" panose="020B0604020202020204" pitchFamily="34" charset="0"/>
              </a:rPr>
              <a:t>Cyflwyniadau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Llafar</a:t>
            </a: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t>
            </a:r>
            <a:r>
              <a:rPr lang="en-GB" sz="3200" dirty="0">
                <a:solidFill>
                  <a:schemeClr val="accent2"/>
                </a:solidFill>
                <a:latin typeface="Arial" panose="020B0604020202020204" pitchFamily="34" charset="0"/>
                <a:cs typeface="Arial" panose="020B0604020202020204" pitchFamily="34" charset="0"/>
              </a:rPr>
              <a:t>Verbal Presentations</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fedrwch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ddefnyddio’ch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llais</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Enwch</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wella’ch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perfformiad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peryglon</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Beth </a:t>
            </a:r>
            <a:r>
              <a:rPr lang="en-GB" dirty="0" err="1">
                <a:latin typeface="Arial" panose="020B0604020202020204" pitchFamily="34" charset="0"/>
                <a:cs typeface="Arial" panose="020B0604020202020204" pitchFamily="34" charset="0"/>
              </a:rPr>
              <a:t>allai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o’i</a:t>
            </a:r>
            <a:r>
              <a:rPr lang="en-GB" dirty="0">
                <a:latin typeface="Arial" panose="020B0604020202020204" pitchFamily="34" charset="0"/>
                <a:cs typeface="Arial" panose="020B0604020202020204" pitchFamily="34" charset="0"/>
              </a:rPr>
              <a:t> le? </a:t>
            </a: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dirty="0">
                <a:latin typeface="Arial" panose="020B0604020202020204" pitchFamily="34" charset="0"/>
                <a:cs typeface="Arial" panose="020B0604020202020204" pitchFamily="34" charset="0"/>
              </a:rPr>
              <a:t>How can you use your voice?</a:t>
            </a:r>
          </a:p>
          <a:p>
            <a:r>
              <a:rPr lang="en-GB" dirty="0">
                <a:latin typeface="Arial" panose="020B0604020202020204" pitchFamily="34" charset="0"/>
                <a:cs typeface="Arial" panose="020B0604020202020204" pitchFamily="34" charset="0"/>
              </a:rPr>
              <a:t>Name one way of improving your performance</a:t>
            </a:r>
          </a:p>
          <a:p>
            <a:r>
              <a:rPr lang="en-GB" dirty="0">
                <a:latin typeface="Arial" panose="020B0604020202020204" pitchFamily="34" charset="0"/>
                <a:cs typeface="Arial" panose="020B0604020202020204" pitchFamily="34" charset="0"/>
              </a:rPr>
              <a:t>Are there dangers? What could go wrong?</a:t>
            </a:r>
          </a:p>
          <a:p>
            <a:pPr marL="0" indent="0">
              <a:buNone/>
            </a:pPr>
            <a:endParaRPr lang="en-GB" dirty="0"/>
          </a:p>
        </p:txBody>
      </p:sp>
      <p:pic>
        <p:nvPicPr>
          <p:cNvPr id="9218" name="Picture 2" descr="C:\Users\l.roberts\AppData\Local\Microsoft\Windows\Temporary Internet Files\Content.IE5\HEPN0LIZ\MC90023326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4648199"/>
            <a:ext cx="2566657" cy="1813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695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
            </a:r>
            <a:br>
              <a:rPr lang="en-GB" dirty="0"/>
            </a:br>
            <a:r>
              <a:rPr lang="en-GB" dirty="0"/>
              <a:t/>
            </a:r>
            <a:br>
              <a:rPr lang="en-GB" dirty="0"/>
            </a:br>
            <a:r>
              <a:rPr lang="en-GB" dirty="0"/>
              <a:t>Poster </a:t>
            </a:r>
            <a:r>
              <a:rPr lang="en-GB" dirty="0" err="1"/>
              <a:t>Academaidd</a:t>
            </a:r>
            <a:r>
              <a:rPr lang="en-GB" dirty="0"/>
              <a:t> </a:t>
            </a:r>
            <a:br>
              <a:rPr lang="en-GB" dirty="0"/>
            </a:br>
            <a:r>
              <a:rPr lang="en-GB" dirty="0">
                <a:solidFill>
                  <a:schemeClr val="accent2"/>
                </a:solidFill>
              </a:rPr>
              <a:t>Academic poster </a:t>
            </a: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lstStyle/>
          <a:p>
            <a:r>
              <a:rPr lang="en-GB" dirty="0"/>
              <a:t>Beth </a:t>
            </a:r>
            <a:r>
              <a:rPr lang="en-GB" dirty="0" err="1"/>
              <a:t>yw</a:t>
            </a:r>
            <a:r>
              <a:rPr lang="en-GB" dirty="0"/>
              <a:t> poster </a:t>
            </a:r>
            <a:r>
              <a:rPr lang="en-GB" dirty="0" err="1"/>
              <a:t>academaidd</a:t>
            </a:r>
            <a:r>
              <a:rPr lang="en-GB" dirty="0"/>
              <a:t>? </a:t>
            </a:r>
          </a:p>
          <a:p>
            <a:pPr lvl="1"/>
            <a:r>
              <a:rPr lang="en-GB" dirty="0" err="1"/>
              <a:t>Crynodeb</a:t>
            </a:r>
            <a:r>
              <a:rPr lang="en-GB" dirty="0"/>
              <a:t> o </a:t>
            </a:r>
            <a:r>
              <a:rPr lang="en-GB" dirty="0" err="1"/>
              <a:t>bwnc</a:t>
            </a:r>
            <a:r>
              <a:rPr lang="en-GB" dirty="0"/>
              <a:t> </a:t>
            </a:r>
            <a:r>
              <a:rPr lang="en-GB" dirty="0" err="1"/>
              <a:t>ymchwil</a:t>
            </a:r>
            <a:endParaRPr lang="en-GB" dirty="0"/>
          </a:p>
          <a:p>
            <a:pPr lvl="1"/>
            <a:r>
              <a:rPr lang="en-GB" dirty="0" err="1"/>
              <a:t>Apelgar</a:t>
            </a:r>
            <a:r>
              <a:rPr lang="en-GB" dirty="0"/>
              <a:t> a </a:t>
            </a:r>
            <a:r>
              <a:rPr lang="en-GB" dirty="0" err="1"/>
              <a:t>ddeniadol</a:t>
            </a:r>
            <a:endParaRPr lang="en-GB" dirty="0"/>
          </a:p>
          <a:p>
            <a:pPr lvl="1"/>
            <a:r>
              <a:rPr lang="en-GB" dirty="0" err="1"/>
              <a:t>Cefnogaeth</a:t>
            </a:r>
            <a:r>
              <a:rPr lang="en-GB" dirty="0"/>
              <a:t> </a:t>
            </a:r>
            <a:r>
              <a:rPr lang="en-GB" dirty="0" err="1"/>
              <a:t>cof</a:t>
            </a:r>
            <a:r>
              <a:rPr lang="en-GB" dirty="0"/>
              <a:t> </a:t>
            </a:r>
          </a:p>
          <a:p>
            <a:pPr lvl="1"/>
            <a:r>
              <a:rPr lang="en-GB" dirty="0" err="1"/>
              <a:t>Academaidd</a:t>
            </a:r>
            <a:r>
              <a:rPr lang="en-GB" dirty="0"/>
              <a:t> – </a:t>
            </a:r>
            <a:r>
              <a:rPr lang="en-GB" dirty="0" err="1"/>
              <a:t>wedi’i</a:t>
            </a:r>
            <a:r>
              <a:rPr lang="en-GB" dirty="0"/>
              <a:t> </a:t>
            </a:r>
            <a:r>
              <a:rPr lang="en-GB" dirty="0" err="1"/>
              <a:t>ymchwilio</a:t>
            </a:r>
            <a:r>
              <a:rPr lang="en-GB" dirty="0"/>
              <a:t> ac </a:t>
            </a:r>
            <a:r>
              <a:rPr lang="en-GB" dirty="0" err="1"/>
              <a:t>yn</a:t>
            </a:r>
            <a:r>
              <a:rPr lang="en-GB" dirty="0"/>
              <a:t> </a:t>
            </a:r>
            <a:r>
              <a:rPr lang="en-GB" dirty="0" err="1"/>
              <a:t>defnyddio</a:t>
            </a:r>
            <a:r>
              <a:rPr lang="en-GB" dirty="0"/>
              <a:t> </a:t>
            </a:r>
            <a:r>
              <a:rPr lang="en-GB" dirty="0" err="1"/>
              <a:t>cyfeirnodi</a:t>
            </a:r>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a:t>What is an academic poster? </a:t>
            </a:r>
          </a:p>
          <a:p>
            <a:pPr lvl="1"/>
            <a:r>
              <a:rPr lang="en-GB" dirty="0"/>
              <a:t>A concise summary of a research topic</a:t>
            </a:r>
          </a:p>
          <a:p>
            <a:pPr lvl="1"/>
            <a:r>
              <a:rPr lang="en-GB" dirty="0"/>
              <a:t>A visual representation </a:t>
            </a:r>
          </a:p>
          <a:p>
            <a:pPr lvl="1"/>
            <a:r>
              <a:rPr lang="en-GB" dirty="0"/>
              <a:t>An aide memoire for your verbal content</a:t>
            </a:r>
          </a:p>
          <a:p>
            <a:pPr lvl="1"/>
            <a:r>
              <a:rPr lang="en-GB" dirty="0"/>
              <a:t>Academically sound – researched and referenced </a:t>
            </a:r>
          </a:p>
        </p:txBody>
      </p:sp>
    </p:spTree>
    <p:extLst>
      <p:ext uri="{BB962C8B-B14F-4D97-AF65-F5344CB8AC3E}">
        <p14:creationId xmlns:p14="http://schemas.microsoft.com/office/powerpoint/2010/main" val="13001063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Cynllunio’r</a:t>
            </a:r>
            <a:r>
              <a:rPr lang="en-GB" dirty="0"/>
              <a:t> Poster</a:t>
            </a:r>
            <a:br>
              <a:rPr lang="en-GB" dirty="0"/>
            </a:br>
            <a:r>
              <a:rPr lang="en-GB" dirty="0">
                <a:solidFill>
                  <a:schemeClr val="accent2"/>
                </a:solidFill>
              </a:rPr>
              <a:t>Designing the Poster </a:t>
            </a:r>
            <a:endParaRPr lang="en-GB" dirty="0"/>
          </a:p>
        </p:txBody>
      </p:sp>
      <p:sp>
        <p:nvSpPr>
          <p:cNvPr id="3" name="Content Placeholder 2"/>
          <p:cNvSpPr>
            <a:spLocks noGrp="1"/>
          </p:cNvSpPr>
          <p:nvPr>
            <p:ph sz="quarter" idx="1"/>
          </p:nvPr>
        </p:nvSpPr>
        <p:spPr>
          <a:xfrm>
            <a:off x="457200" y="3645024"/>
            <a:ext cx="3657600" cy="2527176"/>
          </a:xfrm>
        </p:spPr>
        <p:style>
          <a:lnRef idx="2">
            <a:schemeClr val="accent1"/>
          </a:lnRef>
          <a:fillRef idx="1">
            <a:schemeClr val="lt1"/>
          </a:fillRef>
          <a:effectRef idx="0">
            <a:schemeClr val="accent1"/>
          </a:effectRef>
          <a:fontRef idx="minor">
            <a:schemeClr val="dk1"/>
          </a:fontRef>
        </p:style>
        <p:txBody>
          <a:bodyPr/>
          <a:lstStyle/>
          <a:p>
            <a:r>
              <a:rPr lang="en-GB" dirty="0" err="1"/>
              <a:t>Ystyriwch</a:t>
            </a:r>
            <a:r>
              <a:rPr lang="en-GB" dirty="0"/>
              <a:t>:</a:t>
            </a:r>
          </a:p>
          <a:p>
            <a:pPr lvl="1"/>
            <a:r>
              <a:rPr lang="en-GB" dirty="0" err="1"/>
              <a:t>Cynllun</a:t>
            </a:r>
            <a:endParaRPr lang="en-GB" dirty="0"/>
          </a:p>
          <a:p>
            <a:pPr lvl="1"/>
            <a:r>
              <a:rPr lang="en-GB" dirty="0" err="1"/>
              <a:t>Trefn</a:t>
            </a:r>
            <a:r>
              <a:rPr lang="en-GB" dirty="0"/>
              <a:t> </a:t>
            </a:r>
            <a:r>
              <a:rPr lang="en-GB" dirty="0" err="1"/>
              <a:t>darllen</a:t>
            </a:r>
            <a:endParaRPr lang="en-GB" dirty="0"/>
          </a:p>
          <a:p>
            <a:pPr lvl="1"/>
            <a:r>
              <a:rPr lang="en-GB" dirty="0" err="1"/>
              <a:t>Defnydd</a:t>
            </a:r>
            <a:r>
              <a:rPr lang="en-GB" dirty="0"/>
              <a:t> o </a:t>
            </a:r>
            <a:r>
              <a:rPr lang="en-GB" dirty="0" err="1"/>
              <a:t>destun</a:t>
            </a:r>
            <a:endParaRPr lang="en-GB" dirty="0"/>
          </a:p>
          <a:p>
            <a:pPr lvl="1"/>
            <a:r>
              <a:rPr lang="en-GB" dirty="0" err="1"/>
              <a:t>Defnydd</a:t>
            </a:r>
            <a:r>
              <a:rPr lang="en-GB" dirty="0"/>
              <a:t> o </a:t>
            </a:r>
            <a:r>
              <a:rPr lang="en-GB" dirty="0" err="1"/>
              <a:t>luniau</a:t>
            </a:r>
            <a:endParaRPr lang="en-GB" dirty="0"/>
          </a:p>
          <a:p>
            <a:pPr lvl="1"/>
            <a:r>
              <a:rPr lang="en-GB" dirty="0" err="1"/>
              <a:t>Lliw</a:t>
            </a:r>
            <a:r>
              <a:rPr lang="en-GB" dirty="0"/>
              <a:t> </a:t>
            </a:r>
          </a:p>
        </p:txBody>
      </p:sp>
      <p:sp>
        <p:nvSpPr>
          <p:cNvPr id="4" name="Content Placeholder 3"/>
          <p:cNvSpPr>
            <a:spLocks noGrp="1"/>
          </p:cNvSpPr>
          <p:nvPr>
            <p:ph sz="quarter" idx="2"/>
          </p:nvPr>
        </p:nvSpPr>
        <p:spPr>
          <a:xfrm>
            <a:off x="4270248" y="3645024"/>
            <a:ext cx="3657600" cy="2527176"/>
          </a:xfrm>
        </p:spPr>
        <p:style>
          <a:lnRef idx="2">
            <a:schemeClr val="dk1"/>
          </a:lnRef>
          <a:fillRef idx="1">
            <a:schemeClr val="lt1"/>
          </a:fillRef>
          <a:effectRef idx="0">
            <a:schemeClr val="dk1"/>
          </a:effectRef>
          <a:fontRef idx="minor">
            <a:schemeClr val="dk1"/>
          </a:fontRef>
        </p:style>
        <p:txBody>
          <a:bodyPr/>
          <a:lstStyle/>
          <a:p>
            <a:r>
              <a:rPr lang="en-GB" dirty="0"/>
              <a:t>You should consider:</a:t>
            </a:r>
          </a:p>
          <a:p>
            <a:pPr lvl="1"/>
            <a:r>
              <a:rPr lang="en-GB" dirty="0"/>
              <a:t>Your layout </a:t>
            </a:r>
          </a:p>
          <a:p>
            <a:pPr lvl="1"/>
            <a:r>
              <a:rPr lang="en-GB" dirty="0"/>
              <a:t>Reading Order</a:t>
            </a:r>
          </a:p>
          <a:p>
            <a:pPr lvl="1"/>
            <a:r>
              <a:rPr lang="en-GB" dirty="0"/>
              <a:t>Use of text</a:t>
            </a:r>
          </a:p>
          <a:p>
            <a:pPr lvl="1"/>
            <a:r>
              <a:rPr lang="en-GB" dirty="0"/>
              <a:t>Use of images </a:t>
            </a:r>
          </a:p>
          <a:p>
            <a:pPr lvl="1"/>
            <a:r>
              <a:rPr lang="en-GB" dirty="0"/>
              <a:t>Colour </a:t>
            </a:r>
          </a:p>
        </p:txBody>
      </p:sp>
      <p:pic>
        <p:nvPicPr>
          <p:cNvPr id="5" name="Picture 4"/>
          <p:cNvPicPr>
            <a:picLocks noChangeAspect="1"/>
          </p:cNvPicPr>
          <p:nvPr/>
        </p:nvPicPr>
        <p:blipFill>
          <a:blip r:embed="rId3"/>
          <a:stretch>
            <a:fillRect/>
          </a:stretch>
        </p:blipFill>
        <p:spPr>
          <a:xfrm>
            <a:off x="3030568" y="1731832"/>
            <a:ext cx="2320863" cy="1547242"/>
          </a:xfrm>
          <a:prstGeom prst="rect">
            <a:avLst/>
          </a:prstGeom>
        </p:spPr>
      </p:pic>
    </p:spTree>
    <p:extLst>
      <p:ext uri="{BB962C8B-B14F-4D97-AF65-F5344CB8AC3E}">
        <p14:creationId xmlns:p14="http://schemas.microsoft.com/office/powerpoint/2010/main" val="10672955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Esiamplau</a:t>
            </a:r>
            <a:r>
              <a:rPr lang="en-GB" dirty="0"/>
              <a:t/>
            </a:r>
            <a:br>
              <a:rPr lang="en-GB" dirty="0"/>
            </a:br>
            <a:r>
              <a:rPr lang="en-GB" dirty="0">
                <a:solidFill>
                  <a:schemeClr val="accent2"/>
                </a:solidFill>
              </a:rPr>
              <a:t>Examples </a:t>
            </a:r>
          </a:p>
        </p:txBody>
      </p:sp>
      <p:pic>
        <p:nvPicPr>
          <p:cNvPr id="5" name="Picture 4"/>
          <p:cNvPicPr>
            <a:picLocks noChangeAspect="1"/>
          </p:cNvPicPr>
          <p:nvPr/>
        </p:nvPicPr>
        <p:blipFill>
          <a:blip r:embed="rId2"/>
          <a:stretch>
            <a:fillRect/>
          </a:stretch>
        </p:blipFill>
        <p:spPr>
          <a:xfrm>
            <a:off x="1907704" y="2204864"/>
            <a:ext cx="4838700" cy="3238500"/>
          </a:xfrm>
          <a:prstGeom prst="rect">
            <a:avLst/>
          </a:prstGeom>
        </p:spPr>
      </p:pic>
    </p:spTree>
    <p:extLst>
      <p:ext uri="{BB962C8B-B14F-4D97-AF65-F5344CB8AC3E}">
        <p14:creationId xmlns:p14="http://schemas.microsoft.com/office/powerpoint/2010/main" val="9143399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a:t>Llyfryddiaeth</a:t>
            </a:r>
            <a:r>
              <a:rPr lang="en-GB" dirty="0"/>
              <a:t> </a:t>
            </a:r>
            <a:br>
              <a:rPr lang="en-GB" dirty="0"/>
            </a:br>
            <a:r>
              <a:rPr lang="en-GB" dirty="0"/>
              <a:t> </a:t>
            </a:r>
            <a:r>
              <a:rPr lang="en-GB" dirty="0">
                <a:solidFill>
                  <a:schemeClr val="accent2"/>
                </a:solidFill>
              </a:rPr>
              <a:t>Bibliography</a:t>
            </a:r>
          </a:p>
        </p:txBody>
      </p:sp>
      <p:sp>
        <p:nvSpPr>
          <p:cNvPr id="6" name="Content Placeholder 5"/>
          <p:cNvSpPr>
            <a:spLocks noGrp="1"/>
          </p:cNvSpPr>
          <p:nvPr>
            <p:ph idx="1"/>
          </p:nvPr>
        </p:nvSpPr>
        <p:spPr>
          <a:xfrm>
            <a:off x="323528" y="1425576"/>
            <a:ext cx="8496944" cy="5056314"/>
          </a:xfrm>
        </p:spPr>
        <p:txBody>
          <a:bodyPr>
            <a:normAutofit fontScale="55000" lnSpcReduction="20000"/>
          </a:bodyPr>
          <a:lstStyle/>
          <a:p>
            <a:r>
              <a:rPr lang="en-US" sz="3100" dirty="0" smtClean="0"/>
              <a:t>Bournemouth University (2018) </a:t>
            </a:r>
            <a:r>
              <a:rPr lang="en-US" sz="3100" i="1" dirty="0" smtClean="0"/>
              <a:t>BA English Academic Poster, </a:t>
            </a:r>
            <a:r>
              <a:rPr lang="en-US" sz="3100" u="sng" dirty="0" smtClean="0"/>
              <a:t>https</a:t>
            </a:r>
            <a:r>
              <a:rPr lang="en-US" sz="3100" u="sng" dirty="0"/>
              <a:t>://</a:t>
            </a:r>
            <a:r>
              <a:rPr lang="en-US" sz="3100" u="sng" dirty="0" smtClean="0"/>
              <a:t>www.bournemouth.ac.uk/students/things-do/art-bu/about-us/previous-art-exhibitions </a:t>
            </a:r>
            <a:r>
              <a:rPr lang="en-US" sz="3100" dirty="0" smtClean="0"/>
              <a:t>(Accessed 27.11.18).</a:t>
            </a:r>
            <a:endParaRPr lang="en-US" sz="3100" u="sng" dirty="0"/>
          </a:p>
          <a:p>
            <a:r>
              <a:rPr lang="en-US" sz="3100" dirty="0" err="1" smtClean="0"/>
              <a:t>Cottrell,S</a:t>
            </a:r>
            <a:r>
              <a:rPr lang="en-US" sz="3100" dirty="0"/>
              <a:t>. (2008) </a:t>
            </a:r>
            <a:r>
              <a:rPr lang="en-US" sz="3100" i="1" dirty="0"/>
              <a:t>The Study Skills Handbook </a:t>
            </a:r>
            <a:r>
              <a:rPr lang="en-US" sz="3100" dirty="0"/>
              <a:t>( 3</a:t>
            </a:r>
            <a:r>
              <a:rPr lang="en-US" sz="3100" baseline="30000" dirty="0"/>
              <a:t>rd</a:t>
            </a:r>
            <a:r>
              <a:rPr lang="en-US" sz="3100" dirty="0"/>
              <a:t> edition), Hampshire: Palgrave Macmillan</a:t>
            </a:r>
            <a:endParaRPr lang="en-GB" sz="3100" dirty="0"/>
          </a:p>
          <a:p>
            <a:r>
              <a:rPr lang="en-US" sz="3100" dirty="0" err="1"/>
              <a:t>Duffy,T</a:t>
            </a:r>
            <a:r>
              <a:rPr lang="en-US" sz="3100" dirty="0"/>
              <a:t>. (1999) </a:t>
            </a:r>
            <a:r>
              <a:rPr lang="en-US" sz="3100" i="1" dirty="0"/>
              <a:t>Microsoft </a:t>
            </a:r>
            <a:r>
              <a:rPr lang="en-US" sz="3100" i="1" dirty="0" err="1"/>
              <a:t>Powerpoint</a:t>
            </a:r>
            <a:r>
              <a:rPr lang="en-US" sz="3100" i="1" dirty="0"/>
              <a:t> 2000</a:t>
            </a:r>
            <a:r>
              <a:rPr lang="en-US" sz="3100" dirty="0"/>
              <a:t>, New Jersey: Prentice Hall</a:t>
            </a:r>
          </a:p>
          <a:p>
            <a:r>
              <a:rPr lang="en-GB" sz="3100" dirty="0"/>
              <a:t>Emden, J. and Becker, L. (2010) </a:t>
            </a:r>
            <a:r>
              <a:rPr lang="en-GB" sz="3100" i="1" dirty="0"/>
              <a:t>Presentation Skills For Students </a:t>
            </a:r>
            <a:r>
              <a:rPr lang="en-GB" sz="3100" dirty="0"/>
              <a:t>(2</a:t>
            </a:r>
            <a:r>
              <a:rPr lang="en-GB" sz="3100" baseline="30000" dirty="0"/>
              <a:t>nd</a:t>
            </a:r>
            <a:r>
              <a:rPr lang="en-GB" sz="3100" dirty="0"/>
              <a:t> edition), London: Palgrave Macmillan.</a:t>
            </a:r>
          </a:p>
          <a:p>
            <a:r>
              <a:rPr lang="en-GB" sz="3100" dirty="0" err="1"/>
              <a:t>Hopwood,M</a:t>
            </a:r>
            <a:r>
              <a:rPr lang="en-GB" sz="3100" dirty="0"/>
              <a:t>. ( 2012) </a:t>
            </a:r>
            <a:r>
              <a:rPr lang="en-GB" sz="3100" i="1" dirty="0"/>
              <a:t>ASGY4014C </a:t>
            </a:r>
            <a:r>
              <a:rPr lang="en-GB" sz="3100" i="1" dirty="0" err="1"/>
              <a:t>Cymry’r</a:t>
            </a:r>
            <a:r>
              <a:rPr lang="en-GB" sz="3100" i="1" dirty="0"/>
              <a:t> </a:t>
            </a:r>
            <a:r>
              <a:rPr lang="en-GB" sz="3100" i="1" dirty="0" err="1"/>
              <a:t>Byd</a:t>
            </a:r>
            <a:r>
              <a:rPr lang="en-GB" sz="3100" dirty="0"/>
              <a:t>, </a:t>
            </a:r>
            <a:r>
              <a:rPr lang="en-GB" sz="3100" dirty="0" err="1"/>
              <a:t>Caerfyrddin</a:t>
            </a:r>
            <a:r>
              <a:rPr lang="en-GB" sz="3100" dirty="0"/>
              <a:t>: </a:t>
            </a:r>
            <a:r>
              <a:rPr lang="en-GB" sz="3100" dirty="0" err="1"/>
              <a:t>Prifysgol</a:t>
            </a:r>
            <a:r>
              <a:rPr lang="en-GB" sz="3100" dirty="0"/>
              <a:t> Cymru Y </a:t>
            </a:r>
            <a:r>
              <a:rPr lang="en-GB" sz="3100" dirty="0" err="1"/>
              <a:t>Drindod</a:t>
            </a:r>
            <a:r>
              <a:rPr lang="en-GB" sz="3100" dirty="0"/>
              <a:t> </a:t>
            </a:r>
            <a:r>
              <a:rPr lang="en-GB" sz="3100" dirty="0" err="1"/>
              <a:t>Dewi</a:t>
            </a:r>
            <a:r>
              <a:rPr lang="en-GB" sz="3100" dirty="0"/>
              <a:t> </a:t>
            </a:r>
            <a:r>
              <a:rPr lang="en-GB" sz="3100" dirty="0" err="1" smtClean="0"/>
              <a:t>Sant</a:t>
            </a:r>
            <a:endParaRPr lang="en-GB" sz="3100" dirty="0" smtClean="0"/>
          </a:p>
          <a:p>
            <a:r>
              <a:rPr lang="en-GB" sz="3100" dirty="0" smtClean="0"/>
              <a:t>Howell, M. (2016) </a:t>
            </a:r>
            <a:r>
              <a:rPr lang="en-GB" sz="3100" i="1" dirty="0" smtClean="0"/>
              <a:t>Academic Poster Template, </a:t>
            </a:r>
            <a:r>
              <a:rPr lang="en-GB" sz="3100" u="sng" dirty="0" smtClean="0"/>
              <a:t>https</a:t>
            </a:r>
            <a:r>
              <a:rPr lang="en-GB" sz="3100" u="sng" dirty="0"/>
              <a:t>://</a:t>
            </a:r>
            <a:r>
              <a:rPr lang="en-GB" sz="3100" u="sng" dirty="0" smtClean="0"/>
              <a:t>www.slideshare.net/MatthewHowell5/matt-academic-poster-template1 </a:t>
            </a:r>
            <a:r>
              <a:rPr lang="en-GB" sz="3100" dirty="0" smtClean="0"/>
              <a:t>(Accessed 27.11.18).</a:t>
            </a:r>
            <a:endParaRPr lang="en-GB" sz="3100" dirty="0"/>
          </a:p>
          <a:p>
            <a:r>
              <a:rPr lang="en-US" sz="3100" dirty="0"/>
              <a:t>Levin, P. ( 2006) </a:t>
            </a:r>
            <a:r>
              <a:rPr lang="en-US" sz="3100" i="1" dirty="0"/>
              <a:t>Perfect Presentations</a:t>
            </a:r>
            <a:r>
              <a:rPr lang="en-US" sz="3100" dirty="0"/>
              <a:t>, Maidenhead: Open University Press</a:t>
            </a:r>
            <a:endParaRPr lang="en-GB" sz="3100" dirty="0"/>
          </a:p>
          <a:p>
            <a:r>
              <a:rPr lang="en-US" sz="3100" dirty="0"/>
              <a:t>Manchester University (2018) </a:t>
            </a:r>
            <a:r>
              <a:rPr lang="en-US" sz="3100" i="1" dirty="0"/>
              <a:t>Academic Posters, </a:t>
            </a:r>
            <a:r>
              <a:rPr lang="en-US" sz="3100" dirty="0"/>
              <a:t>Available at: </a:t>
            </a:r>
            <a:r>
              <a:rPr lang="en-US" sz="3100" u="sng" dirty="0"/>
              <a:t>http://www.supi.manchester.ac.uk/forteachers/academicposterguidance/ </a:t>
            </a:r>
            <a:r>
              <a:rPr lang="en-US" sz="3100" dirty="0"/>
              <a:t>(Accessed 15.08.18). </a:t>
            </a:r>
            <a:endParaRPr lang="en-GB" sz="3100" dirty="0"/>
          </a:p>
          <a:p>
            <a:r>
              <a:rPr lang="en-GB" sz="3100" dirty="0" smtClean="0"/>
              <a:t>University </a:t>
            </a:r>
            <a:r>
              <a:rPr lang="en-GB" sz="3100" dirty="0"/>
              <a:t>of Suffolk (2017)</a:t>
            </a:r>
            <a:r>
              <a:rPr lang="en-GB" sz="3100" i="1" dirty="0"/>
              <a:t>Workshop: Effective Poster Design: Workshop Presentation Slides, </a:t>
            </a:r>
            <a:r>
              <a:rPr lang="en-GB" sz="3100" dirty="0"/>
              <a:t>Available at: </a:t>
            </a:r>
            <a:r>
              <a:rPr lang="en-US" sz="3100" u="sng" dirty="0"/>
              <a:t>https://libguides.uos.ac.uk/academic/effective-poster-design-workshop/slides </a:t>
            </a:r>
            <a:r>
              <a:rPr lang="en-US" sz="3100" dirty="0"/>
              <a:t>(Accessed 24.11.18).</a:t>
            </a:r>
            <a:endParaRPr lang="en-GB" sz="3100" dirty="0"/>
          </a:p>
          <a:p>
            <a:pPr>
              <a:lnSpc>
                <a:spcPct val="90000"/>
              </a:lnSpc>
              <a:buNone/>
            </a:pPr>
            <a:endParaRPr lang="en-US" altLang="en-US" sz="2000" dirty="0">
              <a:latin typeface="Arial" panose="020B0604020202020204" pitchFamily="34" charset="0"/>
              <a:cs typeface="Arial" panose="020B0604020202020204" pitchFamily="34" charset="0"/>
            </a:endParaRPr>
          </a:p>
          <a:p>
            <a:pPr>
              <a:lnSpc>
                <a:spcPct val="90000"/>
              </a:lnSpc>
              <a:buNone/>
            </a:pPr>
            <a:endParaRPr lang="en-US" altLang="en-US" sz="20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106332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402</TotalTime>
  <Words>1658</Words>
  <Application>Microsoft Office PowerPoint</Application>
  <PresentationFormat>On-screen Show (4:3)</PresentationFormat>
  <Paragraphs>329</Paragraphs>
  <Slides>31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Times New Roman</vt:lpstr>
      <vt:lpstr>Wingdings</vt:lpstr>
      <vt:lpstr>Wingdings 2</vt:lpstr>
      <vt:lpstr>Oriel</vt:lpstr>
      <vt:lpstr>ECGE4001/C </vt:lpstr>
      <vt:lpstr>Deilliannau Dysgu  Learning Outcomes </vt:lpstr>
      <vt:lpstr>Deilliannau Dysgu  Learning Outcomes </vt:lpstr>
      <vt:lpstr>Deilliannau Dysgu  Learning Outcomes </vt:lpstr>
      <vt:lpstr>Deilliannau Dysgu  Learning Outcomes </vt:lpstr>
      <vt:lpstr>Amserlen  Timetable</vt:lpstr>
      <vt:lpstr>Disgwyliadau ychwanegol  Other expectations</vt:lpstr>
      <vt:lpstr>Asesiad 2 (50%) Assessment 2 (50%) </vt:lpstr>
      <vt:lpstr>Taclo’r Dasg Tackling the Task </vt:lpstr>
      <vt:lpstr>Cyflwyniadau Llafar Verbal Presentations</vt:lpstr>
      <vt:lpstr>Rhinweddau Siarad Cyhoeddus Llwyddiannus  Qualities of Successful Public Speaking</vt:lpstr>
      <vt:lpstr>Dim Ofn!  Nerve Buster! </vt:lpstr>
      <vt:lpstr>Poster Presentation Life Cycle</vt:lpstr>
      <vt:lpstr>Cynllunio Planning</vt:lpstr>
      <vt:lpstr>Pwnc   Subject</vt:lpstr>
      <vt:lpstr>Trefn   Order</vt:lpstr>
      <vt:lpstr>EXAMPLE OF AN ACADEMIC POSTER</vt:lpstr>
      <vt:lpstr>EXAMPLE OF AN ACADEMIC POSTER</vt:lpstr>
      <vt:lpstr>TASK- ACADEMIC POSTER</vt:lpstr>
      <vt:lpstr>Cyngor  Tips</vt:lpstr>
      <vt:lpstr>Cyflwyniad   Introduction</vt:lpstr>
      <vt:lpstr>Prif Bwyntiau  Main Points</vt:lpstr>
      <vt:lpstr>Diweddglo  Conclusion</vt:lpstr>
      <vt:lpstr>Eich tro chi  Your turn</vt:lpstr>
      <vt:lpstr>Asesiadau Llafar  Verbal assessments</vt:lpstr>
      <vt:lpstr>   Y Pwerbwynt Gwaethaf yn y Byd The Worst Powerpoint Presentation in the World</vt:lpstr>
      <vt:lpstr>Cyflwyniadau Llafar  Verbal Presentations</vt:lpstr>
      <vt:lpstr>  Poster Academaidd  Academic poster </vt:lpstr>
      <vt:lpstr>Cynllunio’r Poster Designing the Poster </vt:lpstr>
      <vt:lpstr>Esiamplau Examples </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Sarah Stewart</cp:lastModifiedBy>
  <cp:revision>43</cp:revision>
  <dcterms:created xsi:type="dcterms:W3CDTF">2016-08-09T15:22:30Z</dcterms:created>
  <dcterms:modified xsi:type="dcterms:W3CDTF">2018-12-03T08:36:23Z</dcterms:modified>
</cp:coreProperties>
</file>