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86" r:id="rId4"/>
  </p:sld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4EC7D04-2771-4CE5-A356-26D5CB6971F7}">
          <p14:sldIdLst>
            <p14:sldId id="256"/>
            <p14:sldId id="257"/>
            <p14:sldId id="258"/>
            <p14:sldId id="259"/>
          </p14:sldIdLst>
        </p14:section>
        <p14:section name="Untitled Section" id="{73A951FE-F9F5-4B5E-82F7-48F7B9104811}">
          <p14:sldIdLst/>
        </p14:section>
        <p14:section name="Untitled Section" id="{43F19E97-0E3A-4B09-BBDA-BF4002221FB3}">
          <p14:sldIdLst>
            <p14:sldId id="260"/>
          </p14:sldIdLst>
        </p14:section>
        <p14:section name="Untitled Section" id="{FE939CEB-9931-4807-880B-A509216B583E}">
          <p14:sldIdLst>
            <p14:sldId id="261"/>
            <p14:sldId id="262"/>
            <p14:sldId id="263"/>
            <p14:sldId id="264"/>
            <p14:sldId id="265"/>
            <p14:sldId id="266"/>
            <p14:sldId id="267"/>
            <p14:sldId id="268"/>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9C9C9"/>
    <a:srgbClr val="30ACE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C8B5425-25C1-4B85-822B-FCF7689EABDA}" v="126" dt="2020-05-17T22:07:13.33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7" d="100"/>
          <a:sy n="77" d="100"/>
        </p:scale>
        <p:origin x="49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60EA64-D806-43AC-9DF2-F8C432F32B4C}" type="datetimeFigureOut">
              <a:rPr lang="en-US" smtClean="0"/>
              <a:t>5/17/2020</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486383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070A7B3-6521-4DCA-87E5-044747A908C1}" type="datetimeFigureOut">
              <a:rPr lang="en-US" smtClean="0"/>
              <a:t>5/17/2020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7761406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5/17/2020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3606243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134690-1557-4C89-A502-4959FE7FAD70}" type="datetimeFigureOut">
              <a:rPr lang="en-US" smtClean="0"/>
              <a:t>5/17/2020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5445675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smtClean="0"/>
              <a:t>5/17/2020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81943141"/>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smtClean="0"/>
              <a:t>5/17/2020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654606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smtClean="0"/>
              <a:t>5/17/2020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3065896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160EA64-D806-43AC-9DF2-F8C432F32B4C}" type="datetimeFigureOut">
              <a:rPr lang="en-US" smtClean="0"/>
              <a:t>5/17/2020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2359072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160EA64-D806-43AC-9DF2-F8C432F32B4C}" type="datetimeFigureOut">
              <a:rPr lang="en-US" smtClean="0"/>
              <a:pPr/>
              <a:t>5/17/2020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5005621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160EA64-D806-43AC-9DF2-F8C432F32B4C}" type="datetimeFigureOut">
              <a:rPr lang="en-US" smtClean="0"/>
              <a:t>5/17/2020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2168538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5/17/2020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5107301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5/17/2020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726114198"/>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5/17/2020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2172070661"/>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5/17/2020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613460748"/>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5/17/2020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2825393271"/>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smtClean="0"/>
              <a:t>5/17/2020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35475272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smtClean="0"/>
              <a:t>5/17/2020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7142719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160EA64-D806-43AC-9DF2-F8C432F32B4C}" type="datetimeFigureOut">
              <a:rPr lang="en-US" smtClean="0"/>
              <a:t>5/17/2020</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566253863"/>
      </p:ext>
    </p:extLst>
  </p:cSld>
  <p:clrMap bg1="lt1" tx1="dk1" bg2="lt2" tx2="dk2" accent1="accent1" accent2="accent2" accent3="accent3" accent4="accent4" accent5="accent5" accent6="accent6" hlink="hlink" folHlink="folHlink"/>
  <p:sldLayoutIdLst>
    <p:sldLayoutId id="2147483787" r:id="rId1"/>
    <p:sldLayoutId id="2147483788" r:id="rId2"/>
    <p:sldLayoutId id="2147483789" r:id="rId3"/>
    <p:sldLayoutId id="2147483790" r:id="rId4"/>
    <p:sldLayoutId id="2147483791" r:id="rId5"/>
    <p:sldLayoutId id="2147483792" r:id="rId6"/>
    <p:sldLayoutId id="2147483793" r:id="rId7"/>
    <p:sldLayoutId id="2147483794" r:id="rId8"/>
    <p:sldLayoutId id="2147483795" r:id="rId9"/>
    <p:sldLayoutId id="2147483796" r:id="rId10"/>
    <p:sldLayoutId id="2147483797" r:id="rId11"/>
    <p:sldLayoutId id="2147483798" r:id="rId12"/>
    <p:sldLayoutId id="2147483799" r:id="rId13"/>
    <p:sldLayoutId id="2147483800" r:id="rId14"/>
    <p:sldLayoutId id="2147483801" r:id="rId15"/>
    <p:sldLayoutId id="2147483802" r:id="rId16"/>
    <p:sldLayoutId id="2147483803" r:id="rId17"/>
  </p:sldLayoutIdLst>
  <p:hf sldNum="0" hdr="0" ftr="0" dt="0"/>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hyperlink" Target="https://about.instagram.com/about-us" TargetMode="Externa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7.xml"/><Relationship Id="rId4" Type="http://schemas.openxmlformats.org/officeDocument/2006/relationships/image" Target="../media/image9.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7DF75E0C-826E-4B4B-9FF9-97D6286CB482}"/>
              </a:ext>
            </a:extLst>
          </p:cNvPr>
          <p:cNvSpPr txBox="1">
            <a:spLocks/>
          </p:cNvSpPr>
          <p:nvPr/>
        </p:nvSpPr>
        <p:spPr>
          <a:xfrm>
            <a:off x="3412320" y="4139673"/>
            <a:ext cx="5367360" cy="1529562"/>
          </a:xfrm>
          <a:prstGeom prst="roundRect">
            <a:avLst/>
          </a:prstGeom>
          <a:solidFill>
            <a:schemeClr val="bg1">
              <a:lumMod val="85000"/>
            </a:schemeClr>
          </a:solidFill>
          <a:ln w="38100" cap="sq">
            <a:solidFill>
              <a:srgbClr val="404040"/>
            </a:solidFill>
            <a:miter lim="800000"/>
          </a:ln>
        </p:spPr>
        <p:txBody>
          <a:bodyPr vert="horz" lIns="274320" tIns="182880" rIns="274320" bIns="182880" rtlCol="0" anchor="ctr" anchorCtr="1">
            <a:normAutofit fontScale="97500"/>
          </a:bodyPr>
          <a:lstStyle>
            <a:lvl1pPr algn="ctr" defTabSz="914400" rtl="0" eaLnBrk="1" latinLnBrk="0" hangingPunct="1">
              <a:lnSpc>
                <a:spcPct val="90000"/>
              </a:lnSpc>
              <a:spcBef>
                <a:spcPct val="0"/>
              </a:spcBef>
              <a:buNone/>
              <a:defRPr sz="3800" kern="1200" cap="all" spc="200" baseline="0">
                <a:solidFill>
                  <a:srgbClr val="262626"/>
                </a:solidFill>
                <a:latin typeface="+mj-lt"/>
                <a:ea typeface="+mj-ea"/>
                <a:cs typeface="+mj-cs"/>
              </a:defRPr>
            </a:lvl1pPr>
          </a:lstStyle>
          <a:p>
            <a:r>
              <a:rPr lang="en-GB" sz="2400" i="1" dirty="0">
                <a:latin typeface="Calibri" panose="020F0502020204030204" pitchFamily="34" charset="0"/>
                <a:cs typeface="Calibri" panose="020F0502020204030204" pitchFamily="34" charset="0"/>
              </a:rPr>
              <a:t>Bobby Farmer</a:t>
            </a:r>
          </a:p>
          <a:p>
            <a:r>
              <a:rPr lang="en-GB" sz="2400" i="1" dirty="0">
                <a:latin typeface="Calibri" panose="020F0502020204030204" pitchFamily="34" charset="0"/>
                <a:cs typeface="Calibri" panose="020F0502020204030204" pitchFamily="34" charset="0"/>
              </a:rPr>
              <a:t>1702887</a:t>
            </a:r>
          </a:p>
          <a:p>
            <a:r>
              <a:rPr lang="en-GB" sz="2400" i="1" dirty="0">
                <a:latin typeface="Calibri" panose="020F0502020204030204" pitchFamily="34" charset="0"/>
                <a:cs typeface="Calibri" panose="020F0502020204030204" pitchFamily="34" charset="0"/>
              </a:rPr>
              <a:t>Counselling and psychology</a:t>
            </a:r>
          </a:p>
        </p:txBody>
      </p:sp>
      <p:sp>
        <p:nvSpPr>
          <p:cNvPr id="5" name="Title 1">
            <a:extLst>
              <a:ext uri="{FF2B5EF4-FFF2-40B4-BE49-F238E27FC236}">
                <a16:creationId xmlns:a16="http://schemas.microsoft.com/office/drawing/2014/main" id="{7DBE8339-7702-4C89-A4BA-2B97203058ED}"/>
              </a:ext>
            </a:extLst>
          </p:cNvPr>
          <p:cNvSpPr txBox="1">
            <a:spLocks/>
          </p:cNvSpPr>
          <p:nvPr/>
        </p:nvSpPr>
        <p:spPr>
          <a:xfrm>
            <a:off x="794099" y="723558"/>
            <a:ext cx="10603802" cy="1994770"/>
          </a:xfrm>
          <a:prstGeom prst="roundRect">
            <a:avLst/>
          </a:prstGeom>
          <a:solidFill>
            <a:schemeClr val="bg1">
              <a:lumMod val="85000"/>
            </a:schemeClr>
          </a:solidFill>
          <a:ln w="38100" cap="sq">
            <a:solidFill>
              <a:srgbClr val="404040"/>
            </a:solidFill>
            <a:miter lim="800000"/>
          </a:ln>
        </p:spPr>
        <p:txBody>
          <a:bodyPr vert="horz" lIns="274320" tIns="182880" rIns="274320" bIns="182880" rtlCol="0" anchor="ctr" anchorCtr="1">
            <a:normAutofit fontScale="97500"/>
          </a:bodyPr>
          <a:lstStyle>
            <a:lvl1pPr algn="ctr" defTabSz="914400" rtl="0" eaLnBrk="1" latinLnBrk="0" hangingPunct="1">
              <a:lnSpc>
                <a:spcPct val="90000"/>
              </a:lnSpc>
              <a:spcBef>
                <a:spcPct val="0"/>
              </a:spcBef>
              <a:buNone/>
              <a:defRPr sz="3800" kern="1200" cap="all" spc="200" baseline="0">
                <a:solidFill>
                  <a:srgbClr val="262626"/>
                </a:solidFill>
                <a:latin typeface="+mj-lt"/>
                <a:ea typeface="+mj-ea"/>
                <a:cs typeface="+mj-cs"/>
              </a:defRPr>
            </a:lvl1pPr>
          </a:lstStyle>
          <a:p>
            <a:r>
              <a:rPr lang="en-GB" sz="3200" b="1" dirty="0">
                <a:latin typeface="Calibri" panose="020F0502020204030204" pitchFamily="34" charset="0"/>
                <a:cs typeface="Calibri" panose="020F0502020204030204" pitchFamily="34" charset="0"/>
              </a:rPr>
              <a:t>#DISlikeforlike: Exploring if Self-Esteem and Social Comparison are Predictors of Envy whilst viewing Positive Instagram Posts </a:t>
            </a:r>
          </a:p>
        </p:txBody>
      </p:sp>
    </p:spTree>
    <p:extLst>
      <p:ext uri="{BB962C8B-B14F-4D97-AF65-F5344CB8AC3E}">
        <p14:creationId xmlns:p14="http://schemas.microsoft.com/office/powerpoint/2010/main" val="18189134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B1D04-7664-49A1-858F-636BC606A97C}"/>
              </a:ext>
            </a:extLst>
          </p:cNvPr>
          <p:cNvSpPr>
            <a:spLocks noGrp="1"/>
          </p:cNvSpPr>
          <p:nvPr>
            <p:ph type="title"/>
          </p:nvPr>
        </p:nvSpPr>
        <p:spPr>
          <a:xfrm>
            <a:off x="1484312" y="385773"/>
            <a:ext cx="10309209" cy="1752599"/>
          </a:xfrm>
          <a:prstGeom prst="roundRect">
            <a:avLst/>
          </a:prstGeom>
          <a:solidFill>
            <a:schemeClr val="bg1">
              <a:lumMod val="85000"/>
            </a:schemeClr>
          </a:solidFill>
          <a:ln w="19050">
            <a:solidFill>
              <a:schemeClr val="bg1">
                <a:lumMod val="10000"/>
              </a:schemeClr>
            </a:solidFill>
          </a:ln>
        </p:spPr>
        <p:txBody>
          <a:bodyPr/>
          <a:lstStyle/>
          <a:p>
            <a:r>
              <a:rPr lang="en-GB" b="1" dirty="0">
                <a:solidFill>
                  <a:sysClr val="windowText" lastClr="000000"/>
                </a:solidFill>
              </a:rPr>
              <a:t>BACKGROUND OF THE STUDY</a:t>
            </a:r>
          </a:p>
        </p:txBody>
      </p:sp>
      <p:sp>
        <p:nvSpPr>
          <p:cNvPr id="11" name="Rectangle: Rounded Corners 10">
            <a:extLst>
              <a:ext uri="{FF2B5EF4-FFF2-40B4-BE49-F238E27FC236}">
                <a16:creationId xmlns:a16="http://schemas.microsoft.com/office/drawing/2014/main" id="{7F33DC0F-226F-44A0-9792-2A425B1777AD}"/>
              </a:ext>
            </a:extLst>
          </p:cNvPr>
          <p:cNvSpPr/>
          <p:nvPr/>
        </p:nvSpPr>
        <p:spPr>
          <a:xfrm>
            <a:off x="10290398" y="2521658"/>
            <a:ext cx="1503124" cy="1923013"/>
          </a:xfrm>
          <a:prstGeom prst="roundRect">
            <a:avLst/>
          </a:prstGeom>
          <a:solidFill>
            <a:schemeClr val="bg1">
              <a:lumMod val="85000"/>
            </a:schemeClr>
          </a:solidFill>
          <a:ln w="28575">
            <a:solidFill>
              <a:schemeClr val="bg1">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Title 1">
            <a:extLst>
              <a:ext uri="{FF2B5EF4-FFF2-40B4-BE49-F238E27FC236}">
                <a16:creationId xmlns:a16="http://schemas.microsoft.com/office/drawing/2014/main" id="{C8AA3DC6-2AAC-47D7-869A-82159F88CCB8}"/>
              </a:ext>
            </a:extLst>
          </p:cNvPr>
          <p:cNvSpPr txBox="1">
            <a:spLocks/>
          </p:cNvSpPr>
          <p:nvPr/>
        </p:nvSpPr>
        <p:spPr>
          <a:xfrm>
            <a:off x="1331913" y="2503714"/>
            <a:ext cx="4023859" cy="4253032"/>
          </a:xfrm>
          <a:prstGeom prst="roundRect">
            <a:avLst/>
          </a:prstGeom>
          <a:solidFill>
            <a:schemeClr val="bg1">
              <a:lumMod val="85000"/>
            </a:schemeClr>
          </a:solidFill>
          <a:ln w="19050">
            <a:solidFill>
              <a:schemeClr val="bg1">
                <a:lumMod val="10000"/>
              </a:schemeClr>
            </a:solidFill>
          </a:ln>
          <a:effectLst/>
        </p:spPr>
        <p:txBody>
          <a:bodyPr vert="horz" lIns="91440" tIns="45720" rIns="91440" bIns="45720" rtlCol="0" anchor="t" anchorCtr="0">
            <a:sp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800" b="1" dirty="0">
                <a:solidFill>
                  <a:sysClr val="windowText" lastClr="000000"/>
                </a:solidFill>
              </a:rPr>
              <a:t>Instagram</a:t>
            </a:r>
          </a:p>
          <a:p>
            <a:pPr marL="571500" indent="-571500" algn="just">
              <a:buFont typeface="Arial" panose="020B0604020202020204" pitchFamily="34" charset="0"/>
              <a:buChar char="•"/>
            </a:pPr>
            <a:endParaRPr lang="en-GB" sz="2000" dirty="0">
              <a:solidFill>
                <a:sysClr val="windowText" lastClr="000000"/>
              </a:solidFill>
            </a:endParaRPr>
          </a:p>
          <a:p>
            <a:pPr marL="571500" indent="-571500" algn="just">
              <a:buFont typeface="Arial" panose="020B0604020202020204" pitchFamily="34" charset="0"/>
              <a:buChar char="•"/>
            </a:pPr>
            <a:r>
              <a:rPr lang="en-GB" sz="1800" dirty="0">
                <a:solidFill>
                  <a:sysClr val="windowText" lastClr="000000"/>
                </a:solidFill>
              </a:rPr>
              <a:t>Image and video sharing social media platform</a:t>
            </a:r>
          </a:p>
          <a:p>
            <a:pPr marL="571500" indent="-571500" algn="just">
              <a:buFont typeface="Arial" panose="020B0604020202020204" pitchFamily="34" charset="0"/>
              <a:buChar char="•"/>
            </a:pPr>
            <a:r>
              <a:rPr lang="en-GB" sz="1800" dirty="0">
                <a:solidFill>
                  <a:sysClr val="windowText" lastClr="000000"/>
                </a:solidFill>
              </a:rPr>
              <a:t>Launched in October 2010 </a:t>
            </a:r>
          </a:p>
          <a:p>
            <a:pPr marL="571500" indent="-571500" algn="just">
              <a:buFont typeface="Arial" panose="020B0604020202020204" pitchFamily="34" charset="0"/>
              <a:buChar char="•"/>
            </a:pPr>
            <a:r>
              <a:rPr lang="en-GB" sz="1800" dirty="0">
                <a:solidFill>
                  <a:sysClr val="windowText" lastClr="000000"/>
                </a:solidFill>
              </a:rPr>
              <a:t>Statistics show that it now has over 1 billion users (Instagram, 2020)</a:t>
            </a:r>
          </a:p>
          <a:p>
            <a:pPr marL="571500" indent="-571500" algn="just">
              <a:buFont typeface="Arial" panose="020B0604020202020204" pitchFamily="34" charset="0"/>
              <a:buChar char="•"/>
            </a:pPr>
            <a:r>
              <a:rPr lang="en-GB" sz="1800" dirty="0">
                <a:solidFill>
                  <a:sysClr val="windowText" lastClr="000000"/>
                </a:solidFill>
              </a:rPr>
              <a:t>Royal Society for Public Health rated Instagram the most negative in terms of its effect on young people's mental health (2017)</a:t>
            </a:r>
          </a:p>
        </p:txBody>
      </p:sp>
      <p:sp>
        <p:nvSpPr>
          <p:cNvPr id="13" name="Title 1">
            <a:extLst>
              <a:ext uri="{FF2B5EF4-FFF2-40B4-BE49-F238E27FC236}">
                <a16:creationId xmlns:a16="http://schemas.microsoft.com/office/drawing/2014/main" id="{DFBBB9E8-B113-4682-8E4C-42DB42492D32}"/>
              </a:ext>
            </a:extLst>
          </p:cNvPr>
          <p:cNvSpPr txBox="1">
            <a:spLocks/>
          </p:cNvSpPr>
          <p:nvPr/>
        </p:nvSpPr>
        <p:spPr>
          <a:xfrm>
            <a:off x="5936068" y="2503714"/>
            <a:ext cx="4023859" cy="1940957"/>
          </a:xfrm>
          <a:prstGeom prst="roundRect">
            <a:avLst/>
          </a:prstGeom>
          <a:solidFill>
            <a:srgbClr val="30ACEC"/>
          </a:solidFill>
          <a:ln w="19050">
            <a:solidFill>
              <a:schemeClr val="bg1">
                <a:lumMod val="10000"/>
              </a:schemeClr>
            </a:solidFill>
          </a:ln>
          <a:effectLst/>
        </p:spPr>
        <p:txBody>
          <a:bodyPr vert="horz" lIns="91440" tIns="45720" rIns="91440" bIns="45720" rtlCol="0" anchor="t" anchorCtr="0">
            <a:sp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1800" dirty="0">
                <a:solidFill>
                  <a:sysClr val="windowText" lastClr="000000"/>
                </a:solidFill>
              </a:rPr>
              <a:t>The base literature for this study was by Appel, Crusius and Gerlach (2015). Their study explored if envy and social comparison were predictors of depressive behaviour whilst viewing an attractive person’s profile.</a:t>
            </a:r>
          </a:p>
        </p:txBody>
      </p:sp>
      <p:sp>
        <p:nvSpPr>
          <p:cNvPr id="15" name="Title 1">
            <a:extLst>
              <a:ext uri="{FF2B5EF4-FFF2-40B4-BE49-F238E27FC236}">
                <a16:creationId xmlns:a16="http://schemas.microsoft.com/office/drawing/2014/main" id="{4FE0DCAA-92AB-4E28-9344-B57519D881FC}"/>
              </a:ext>
            </a:extLst>
          </p:cNvPr>
          <p:cNvSpPr txBox="1">
            <a:spLocks/>
          </p:cNvSpPr>
          <p:nvPr/>
        </p:nvSpPr>
        <p:spPr>
          <a:xfrm>
            <a:off x="5936067" y="4657543"/>
            <a:ext cx="5857455" cy="1634490"/>
          </a:xfrm>
          <a:prstGeom prst="roundRect">
            <a:avLst/>
          </a:prstGeom>
          <a:solidFill>
            <a:srgbClr val="30ACEC"/>
          </a:solidFill>
          <a:ln w="19050">
            <a:solidFill>
              <a:schemeClr val="bg1">
                <a:lumMod val="10000"/>
              </a:schemeClr>
            </a:solidFill>
          </a:ln>
          <a:effectLst/>
        </p:spPr>
        <p:txBody>
          <a:bodyPr vert="horz" wrap="square" lIns="91440" tIns="45720" rIns="91440" bIns="45720" rtlCol="0" anchor="t" anchorCtr="0">
            <a:sp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1800" dirty="0">
                <a:solidFill>
                  <a:sysClr val="windowText" lastClr="000000"/>
                </a:solidFill>
              </a:rPr>
              <a:t>Research suggested that there were common correlations between the variables of self-esteem, social comparison and envy on social media platforms. However, little had specifically looked at social comparison and self-esteem being predictors of envy  specifically.</a:t>
            </a:r>
          </a:p>
        </p:txBody>
      </p:sp>
      <p:pic>
        <p:nvPicPr>
          <p:cNvPr id="10" name="Content Placeholder 9" descr="Books">
            <a:extLst>
              <a:ext uri="{FF2B5EF4-FFF2-40B4-BE49-F238E27FC236}">
                <a16:creationId xmlns:a16="http://schemas.microsoft.com/office/drawing/2014/main" id="{8CFA9E11-EEF0-4613-8CCE-3BAD46A505D2}"/>
              </a:ext>
            </a:extLst>
          </p:cNvPr>
          <p:cNvPicPr>
            <a:picLocks noGrp="1" noChangeAspect="1"/>
          </p:cNvPicPr>
          <p:nvPr>
            <p:ph sz="half" idx="1"/>
          </p:nvPr>
        </p:nvPicPr>
        <p:blipFill>
          <a:blip r:embed="rId2">
            <a:extLst>
              <a:ext uri="{96DAC541-7B7A-43D3-8B79-37D633B846F1}">
                <asvg:svgBlip xmlns:asvg="http://schemas.microsoft.com/office/drawing/2016/SVG/main" r:embed="rId3"/>
              </a:ext>
            </a:extLst>
          </a:blip>
          <a:stretch>
            <a:fillRect/>
          </a:stretch>
        </p:blipFill>
        <p:spPr>
          <a:xfrm>
            <a:off x="10584760" y="3025964"/>
            <a:ext cx="914400" cy="914400"/>
          </a:xfrm>
        </p:spPr>
      </p:pic>
    </p:spTree>
    <p:extLst>
      <p:ext uri="{BB962C8B-B14F-4D97-AF65-F5344CB8AC3E}">
        <p14:creationId xmlns:p14="http://schemas.microsoft.com/office/powerpoint/2010/main" val="14500974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C7A3E-57F8-423C-8F9C-AF8B4B9009AB}"/>
              </a:ext>
            </a:extLst>
          </p:cNvPr>
          <p:cNvSpPr>
            <a:spLocks noGrp="1"/>
          </p:cNvSpPr>
          <p:nvPr>
            <p:ph type="title"/>
          </p:nvPr>
        </p:nvSpPr>
        <p:spPr/>
        <p:txBody>
          <a:bodyPr/>
          <a:lstStyle/>
          <a:p>
            <a:r>
              <a:rPr lang="en-GB" sz="4400" b="1" dirty="0">
                <a:solidFill>
                  <a:schemeClr val="bg1">
                    <a:lumMod val="10000"/>
                  </a:schemeClr>
                </a:solidFill>
              </a:rPr>
              <a:t>Research Question / Hypotheses</a:t>
            </a:r>
            <a:br>
              <a:rPr lang="en-GB" dirty="0">
                <a:solidFill>
                  <a:schemeClr val="bg1">
                    <a:lumMod val="10000"/>
                  </a:schemeClr>
                </a:solidFill>
              </a:rPr>
            </a:br>
            <a:endParaRPr lang="en-GB" dirty="0">
              <a:solidFill>
                <a:schemeClr val="bg1">
                  <a:lumMod val="10000"/>
                </a:schemeClr>
              </a:solidFill>
            </a:endParaRPr>
          </a:p>
        </p:txBody>
      </p:sp>
      <p:sp>
        <p:nvSpPr>
          <p:cNvPr id="4" name="TextBox 3">
            <a:extLst>
              <a:ext uri="{FF2B5EF4-FFF2-40B4-BE49-F238E27FC236}">
                <a16:creationId xmlns:a16="http://schemas.microsoft.com/office/drawing/2014/main" id="{3CE5ABB4-25AC-483F-B2DD-C9BA9EEE5C36}"/>
              </a:ext>
            </a:extLst>
          </p:cNvPr>
          <p:cNvSpPr txBox="1"/>
          <p:nvPr/>
        </p:nvSpPr>
        <p:spPr>
          <a:xfrm>
            <a:off x="2141621" y="2150875"/>
            <a:ext cx="8831179" cy="1569660"/>
          </a:xfrm>
          <a:prstGeom prst="rect">
            <a:avLst/>
          </a:prstGeom>
          <a:noFill/>
        </p:spPr>
        <p:txBody>
          <a:bodyPr wrap="square" rtlCol="0">
            <a:spAutoFit/>
          </a:bodyPr>
          <a:lstStyle/>
          <a:p>
            <a:pPr algn="ctr"/>
            <a:r>
              <a:rPr lang="en-GB" sz="3200" b="1" i="1" dirty="0">
                <a:solidFill>
                  <a:schemeClr val="bg1">
                    <a:lumMod val="10000"/>
                  </a:schemeClr>
                </a:solidFill>
              </a:rPr>
              <a:t>Are levels of Self-Esteem and Social Comparison predictors of levels of Envy whilst viewing positively contented Instagram posts?</a:t>
            </a:r>
          </a:p>
        </p:txBody>
      </p:sp>
      <p:sp>
        <p:nvSpPr>
          <p:cNvPr id="5" name="TextBox 4">
            <a:extLst>
              <a:ext uri="{FF2B5EF4-FFF2-40B4-BE49-F238E27FC236}">
                <a16:creationId xmlns:a16="http://schemas.microsoft.com/office/drawing/2014/main" id="{365972F8-D1BC-4134-A5CC-3995ACC2C9C0}"/>
              </a:ext>
            </a:extLst>
          </p:cNvPr>
          <p:cNvSpPr txBox="1"/>
          <p:nvPr/>
        </p:nvSpPr>
        <p:spPr>
          <a:xfrm>
            <a:off x="2141620" y="4168168"/>
            <a:ext cx="8831179" cy="1569660"/>
          </a:xfrm>
          <a:prstGeom prst="rect">
            <a:avLst/>
          </a:prstGeom>
          <a:noFill/>
        </p:spPr>
        <p:txBody>
          <a:bodyPr wrap="square" rtlCol="0">
            <a:spAutoFit/>
          </a:bodyPr>
          <a:lstStyle/>
          <a:p>
            <a:pPr algn="ctr"/>
            <a:r>
              <a:rPr lang="en-GB" sz="3200" i="1" dirty="0">
                <a:solidFill>
                  <a:schemeClr val="bg1">
                    <a:lumMod val="10000"/>
                  </a:schemeClr>
                </a:solidFill>
              </a:rPr>
              <a:t>The hypothesis was that higher levels of social comparison and lower levels of self-esteem would lead to higher levels of envy.</a:t>
            </a:r>
          </a:p>
        </p:txBody>
      </p:sp>
    </p:spTree>
    <p:extLst>
      <p:ext uri="{BB962C8B-B14F-4D97-AF65-F5344CB8AC3E}">
        <p14:creationId xmlns:p14="http://schemas.microsoft.com/office/powerpoint/2010/main" val="31220585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78D0D0C6-B475-49E7-8D46-C2045A8EAD16}"/>
              </a:ext>
            </a:extLst>
          </p:cNvPr>
          <p:cNvSpPr txBox="1">
            <a:spLocks/>
          </p:cNvSpPr>
          <p:nvPr/>
        </p:nvSpPr>
        <p:spPr>
          <a:xfrm>
            <a:off x="4026672" y="433137"/>
            <a:ext cx="4138655" cy="1226458"/>
          </a:xfrm>
          <a:prstGeom prst="roundRect">
            <a:avLst/>
          </a:prstGeom>
          <a:solidFill>
            <a:schemeClr val="bg1">
              <a:lumMod val="85000"/>
            </a:schemeClr>
          </a:solidFill>
          <a:ln w="19050">
            <a:solidFill>
              <a:schemeClr val="bg1">
                <a:lumMod val="10000"/>
              </a:schemeClr>
            </a:solidFill>
          </a:ln>
          <a:effectLst/>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a:solidFill>
                  <a:sysClr val="windowText" lastClr="000000"/>
                </a:solidFill>
              </a:rPr>
              <a:t>METHODS</a:t>
            </a:r>
          </a:p>
        </p:txBody>
      </p:sp>
      <p:sp>
        <p:nvSpPr>
          <p:cNvPr id="6" name="Title 1">
            <a:extLst>
              <a:ext uri="{FF2B5EF4-FFF2-40B4-BE49-F238E27FC236}">
                <a16:creationId xmlns:a16="http://schemas.microsoft.com/office/drawing/2014/main" id="{1FF896AE-DBB3-4068-8530-42876099A87B}"/>
              </a:ext>
            </a:extLst>
          </p:cNvPr>
          <p:cNvSpPr txBox="1">
            <a:spLocks/>
          </p:cNvSpPr>
          <p:nvPr/>
        </p:nvSpPr>
        <p:spPr>
          <a:xfrm>
            <a:off x="657622" y="2033719"/>
            <a:ext cx="4876904" cy="4391144"/>
          </a:xfrm>
          <a:prstGeom prst="roundRect">
            <a:avLst/>
          </a:prstGeom>
          <a:solidFill>
            <a:schemeClr val="bg1">
              <a:lumMod val="85000"/>
            </a:schemeClr>
          </a:solidFill>
          <a:ln w="19050">
            <a:solidFill>
              <a:schemeClr val="bg1">
                <a:lumMod val="10000"/>
              </a:schemeClr>
            </a:solidFill>
          </a:ln>
          <a:effectLst/>
        </p:spPr>
        <p:txBody>
          <a:bodyPr vert="horz" lIns="91440" tIns="45720" rIns="91440" bIns="45720" rtlCol="0" anchor="ctr" anchorCtr="1">
            <a:normAutofit lnSpcReduction="10000"/>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4800" b="1" dirty="0">
                <a:solidFill>
                  <a:sysClr val="windowText" lastClr="000000"/>
                </a:solidFill>
              </a:rPr>
              <a:t>Participants</a:t>
            </a:r>
          </a:p>
          <a:p>
            <a:pPr marL="342900" indent="-342900">
              <a:buFont typeface="Arial" panose="020B0604020202020204" pitchFamily="34" charset="0"/>
              <a:buChar char="•"/>
            </a:pPr>
            <a:r>
              <a:rPr lang="en-GB" sz="2400" dirty="0">
                <a:solidFill>
                  <a:sysClr val="windowText" lastClr="000000"/>
                </a:solidFill>
              </a:rPr>
              <a:t>40 participants were recruited for the study from an undergraduate student population.</a:t>
            </a:r>
          </a:p>
          <a:p>
            <a:pPr marL="342900" indent="-342900">
              <a:buFont typeface="Arial" panose="020B0604020202020204" pitchFamily="34" charset="0"/>
              <a:buChar char="•"/>
            </a:pPr>
            <a:r>
              <a:rPr lang="en-GB" sz="2400" dirty="0">
                <a:solidFill>
                  <a:sysClr val="windowText" lastClr="000000"/>
                </a:solidFill>
              </a:rPr>
              <a:t>Age range was 18-62 (M=30, SD = 12.06)</a:t>
            </a:r>
          </a:p>
          <a:p>
            <a:pPr marL="342900" indent="-342900">
              <a:buFont typeface="Arial" panose="020B0604020202020204" pitchFamily="34" charset="0"/>
              <a:buChar char="•"/>
            </a:pPr>
            <a:r>
              <a:rPr lang="en-GB" sz="2400" dirty="0">
                <a:solidFill>
                  <a:sysClr val="windowText" lastClr="000000"/>
                </a:solidFill>
              </a:rPr>
              <a:t>The only prerequisite for participation was familiarity with Instagram </a:t>
            </a:r>
          </a:p>
          <a:p>
            <a:pPr algn="just"/>
            <a:endParaRPr lang="en-GB" sz="2800" b="1" dirty="0">
              <a:solidFill>
                <a:sysClr val="windowText" lastClr="000000"/>
              </a:solidFill>
            </a:endParaRPr>
          </a:p>
        </p:txBody>
      </p:sp>
      <p:sp>
        <p:nvSpPr>
          <p:cNvPr id="8" name="Title 1">
            <a:extLst>
              <a:ext uri="{FF2B5EF4-FFF2-40B4-BE49-F238E27FC236}">
                <a16:creationId xmlns:a16="http://schemas.microsoft.com/office/drawing/2014/main" id="{7C97255E-66A5-4E85-9E84-893F5A09A3EF}"/>
              </a:ext>
            </a:extLst>
          </p:cNvPr>
          <p:cNvSpPr txBox="1">
            <a:spLocks/>
          </p:cNvSpPr>
          <p:nvPr/>
        </p:nvSpPr>
        <p:spPr>
          <a:xfrm>
            <a:off x="6657474" y="2033718"/>
            <a:ext cx="4876904" cy="4391143"/>
          </a:xfrm>
          <a:prstGeom prst="roundRect">
            <a:avLst/>
          </a:prstGeom>
          <a:solidFill>
            <a:srgbClr val="30ACEC"/>
          </a:solidFill>
          <a:ln w="19050">
            <a:solidFill>
              <a:schemeClr val="bg1">
                <a:lumMod val="10000"/>
              </a:schemeClr>
            </a:solidFill>
          </a:ln>
          <a:effectLst/>
        </p:spPr>
        <p:txBody>
          <a:bodyPr vert="horz" lIns="91440" tIns="45720" rIns="91440" bIns="45720" rtlCol="0" anchor="t" anchorCtr="0">
            <a:normAutofit lnSpcReduction="10000"/>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4800" b="1" dirty="0">
                <a:solidFill>
                  <a:sysClr val="windowText" lastClr="000000"/>
                </a:solidFill>
              </a:rPr>
              <a:t>Design</a:t>
            </a:r>
          </a:p>
          <a:p>
            <a:pPr marL="342900" indent="-342900">
              <a:buFont typeface="Arial" panose="020B0604020202020204" pitchFamily="34" charset="0"/>
              <a:buChar char="•"/>
            </a:pPr>
            <a:r>
              <a:rPr lang="en-GB" sz="2400" dirty="0">
                <a:solidFill>
                  <a:sysClr val="windowText" lastClr="000000"/>
                </a:solidFill>
              </a:rPr>
              <a:t>Regression design</a:t>
            </a:r>
          </a:p>
          <a:p>
            <a:pPr marL="342900" indent="-342900">
              <a:buFont typeface="Arial" panose="020B0604020202020204" pitchFamily="34" charset="0"/>
              <a:buChar char="•"/>
            </a:pPr>
            <a:r>
              <a:rPr lang="en-GB" sz="2400" dirty="0">
                <a:solidFill>
                  <a:sysClr val="windowText" lastClr="000000"/>
                </a:solidFill>
              </a:rPr>
              <a:t>Independent variables were levels of social comparison and levels of self-esteem</a:t>
            </a:r>
          </a:p>
          <a:p>
            <a:pPr marL="342900" indent="-342900">
              <a:buFont typeface="Arial" panose="020B0604020202020204" pitchFamily="34" charset="0"/>
              <a:buChar char="•"/>
            </a:pPr>
            <a:r>
              <a:rPr lang="en-GB" sz="2400" dirty="0">
                <a:solidFill>
                  <a:sysClr val="windowText" lastClr="000000"/>
                </a:solidFill>
              </a:rPr>
              <a:t>Dependent variable was level of envy</a:t>
            </a:r>
          </a:p>
          <a:p>
            <a:pPr marL="342900" indent="-342900">
              <a:buFont typeface="Arial" panose="020B0604020202020204" pitchFamily="34" charset="0"/>
              <a:buChar char="•"/>
            </a:pPr>
            <a:r>
              <a:rPr lang="en-GB" sz="2400" dirty="0">
                <a:solidFill>
                  <a:sysClr val="windowText" lastClr="000000"/>
                </a:solidFill>
              </a:rPr>
              <a:t>Measured using adapted scales from base study (Appel, Crusius and Gerlach, 2015)</a:t>
            </a:r>
            <a:endParaRPr lang="en-GB" sz="2800" dirty="0">
              <a:solidFill>
                <a:sysClr val="windowText" lastClr="000000"/>
              </a:solidFill>
            </a:endParaRPr>
          </a:p>
        </p:txBody>
      </p:sp>
    </p:spTree>
    <p:extLst>
      <p:ext uri="{BB962C8B-B14F-4D97-AF65-F5344CB8AC3E}">
        <p14:creationId xmlns:p14="http://schemas.microsoft.com/office/powerpoint/2010/main" val="14522870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16B4BB1F-F5FE-44C3-A367-3697A7664EDC}"/>
              </a:ext>
            </a:extLst>
          </p:cNvPr>
          <p:cNvSpPr txBox="1">
            <a:spLocks/>
          </p:cNvSpPr>
          <p:nvPr/>
        </p:nvSpPr>
        <p:spPr>
          <a:xfrm>
            <a:off x="1066696" y="403249"/>
            <a:ext cx="5029304" cy="6051502"/>
          </a:xfrm>
          <a:prstGeom prst="roundRect">
            <a:avLst/>
          </a:prstGeom>
          <a:solidFill>
            <a:schemeClr val="bg1">
              <a:lumMod val="85000"/>
            </a:schemeClr>
          </a:solidFill>
          <a:ln w="19050">
            <a:solidFill>
              <a:schemeClr val="bg1">
                <a:lumMod val="10000"/>
              </a:schemeClr>
            </a:solidFill>
          </a:ln>
          <a:effectLst/>
        </p:spPr>
        <p:txBody>
          <a:bodyPr vert="horz" lIns="91440" tIns="45720" rIns="91440" bIns="45720" rtlCol="0" anchor="ctr">
            <a:normAutofit fontScale="32500" lnSpcReduction="20000"/>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12300" b="1" dirty="0">
                <a:solidFill>
                  <a:sysClr val="windowText" lastClr="000000"/>
                </a:solidFill>
              </a:rPr>
              <a:t>Materials</a:t>
            </a:r>
            <a:br>
              <a:rPr lang="en-GB" sz="3600" b="1" dirty="0">
                <a:solidFill>
                  <a:sysClr val="windowText" lastClr="000000"/>
                </a:solidFill>
              </a:rPr>
            </a:br>
            <a:endParaRPr lang="en-GB" sz="3800" b="1" dirty="0">
              <a:solidFill>
                <a:sysClr val="windowText" lastClr="000000"/>
              </a:solidFill>
            </a:endParaRPr>
          </a:p>
          <a:p>
            <a:pPr marL="342900" indent="-342900">
              <a:buFont typeface="Arial" panose="020B0604020202020204" pitchFamily="34" charset="0"/>
              <a:buChar char="•"/>
            </a:pPr>
            <a:r>
              <a:rPr lang="en-GB" sz="6000" dirty="0">
                <a:solidFill>
                  <a:sysClr val="windowText" lastClr="000000"/>
                </a:solidFill>
              </a:rPr>
              <a:t>Consent and debrief forms</a:t>
            </a:r>
            <a:br>
              <a:rPr lang="en-GB" sz="6000" dirty="0">
                <a:solidFill>
                  <a:sysClr val="windowText" lastClr="000000"/>
                </a:solidFill>
              </a:rPr>
            </a:br>
            <a:endParaRPr lang="en-GB" sz="6000" dirty="0">
              <a:solidFill>
                <a:sysClr val="windowText" lastClr="000000"/>
              </a:solidFill>
            </a:endParaRPr>
          </a:p>
          <a:p>
            <a:pPr marL="342900" indent="-342900">
              <a:buFont typeface="Arial" panose="020B0604020202020204" pitchFamily="34" charset="0"/>
              <a:buChar char="•"/>
            </a:pPr>
            <a:r>
              <a:rPr lang="en-GB" sz="6000" dirty="0">
                <a:solidFill>
                  <a:sysClr val="windowText" lastClr="000000"/>
                </a:solidFill>
              </a:rPr>
              <a:t>Rosenberg Self-Esteem scale (1979)</a:t>
            </a:r>
            <a:br>
              <a:rPr lang="en-GB" sz="6000" dirty="0">
                <a:solidFill>
                  <a:sysClr val="windowText" lastClr="000000"/>
                </a:solidFill>
              </a:rPr>
            </a:br>
            <a:endParaRPr lang="en-GB" sz="6000" dirty="0">
              <a:solidFill>
                <a:sysClr val="windowText" lastClr="000000"/>
              </a:solidFill>
            </a:endParaRPr>
          </a:p>
          <a:p>
            <a:pPr marL="342900" indent="-342900">
              <a:buFont typeface="Arial" panose="020B0604020202020204" pitchFamily="34" charset="0"/>
              <a:buChar char="•"/>
            </a:pPr>
            <a:r>
              <a:rPr lang="en-GB" sz="6000" dirty="0">
                <a:solidFill>
                  <a:sysClr val="windowText" lastClr="000000"/>
                </a:solidFill>
              </a:rPr>
              <a:t>Adapted Likert-scale for social comparison on happiness based on Appel, Crusius &amp; Gerlach (2015)</a:t>
            </a:r>
            <a:br>
              <a:rPr lang="en-GB" sz="6000" dirty="0">
                <a:solidFill>
                  <a:sysClr val="windowText" lastClr="000000"/>
                </a:solidFill>
              </a:rPr>
            </a:br>
            <a:endParaRPr lang="en-GB" sz="6000" dirty="0">
              <a:solidFill>
                <a:sysClr val="windowText" lastClr="000000"/>
              </a:solidFill>
            </a:endParaRPr>
          </a:p>
          <a:p>
            <a:pPr marL="342900" indent="-342900">
              <a:buFont typeface="Arial" panose="020B0604020202020204" pitchFamily="34" charset="0"/>
              <a:buChar char="•"/>
            </a:pPr>
            <a:r>
              <a:rPr lang="en-GB" sz="6000" dirty="0">
                <a:solidFill>
                  <a:sysClr val="windowText" lastClr="000000"/>
                </a:solidFill>
              </a:rPr>
              <a:t>An adapted Likert scale based for envy based on Appel, Crusius &amp; Gerlach (2015) </a:t>
            </a:r>
            <a:br>
              <a:rPr lang="en-GB" sz="6000" dirty="0">
                <a:solidFill>
                  <a:sysClr val="windowText" lastClr="000000"/>
                </a:solidFill>
              </a:rPr>
            </a:br>
            <a:endParaRPr lang="en-GB" sz="6000" dirty="0">
              <a:solidFill>
                <a:sysClr val="windowText" lastClr="000000"/>
              </a:solidFill>
            </a:endParaRPr>
          </a:p>
          <a:p>
            <a:pPr marL="342900" indent="-342900">
              <a:buFont typeface="Arial" panose="020B0604020202020204" pitchFamily="34" charset="0"/>
              <a:buChar char="•"/>
            </a:pPr>
            <a:r>
              <a:rPr lang="en-GB" sz="6000" dirty="0">
                <a:solidFill>
                  <a:sysClr val="windowText" lastClr="000000"/>
                </a:solidFill>
              </a:rPr>
              <a:t>Six fictitious Instagram posts created by myself (attached to end of PowerPoint)</a:t>
            </a:r>
          </a:p>
          <a:p>
            <a:pPr marL="342900" indent="-342900">
              <a:buFont typeface="Arial" panose="020B0604020202020204" pitchFamily="34" charset="0"/>
              <a:buChar char="•"/>
            </a:pPr>
            <a:endParaRPr lang="en-GB" sz="6000" b="1" dirty="0">
              <a:solidFill>
                <a:sysClr val="windowText" lastClr="000000"/>
              </a:solidFill>
            </a:endParaRPr>
          </a:p>
          <a:p>
            <a:pPr marL="342900" indent="-342900">
              <a:buFont typeface="Arial" panose="020B0604020202020204" pitchFamily="34" charset="0"/>
              <a:buChar char="•"/>
            </a:pPr>
            <a:r>
              <a:rPr lang="en-GB" sz="6000" dirty="0">
                <a:solidFill>
                  <a:sysClr val="windowText" lastClr="000000"/>
                </a:solidFill>
              </a:rPr>
              <a:t>Experiment was created on Superlab</a:t>
            </a:r>
            <a:br>
              <a:rPr lang="en-GB" sz="7000" b="1" dirty="0">
                <a:solidFill>
                  <a:sysClr val="windowText" lastClr="000000"/>
                </a:solidFill>
              </a:rPr>
            </a:br>
            <a:endParaRPr lang="en-GB" dirty="0">
              <a:solidFill>
                <a:sysClr val="windowText" lastClr="000000"/>
              </a:solidFill>
            </a:endParaRPr>
          </a:p>
          <a:p>
            <a:pPr algn="just"/>
            <a:endParaRPr lang="en-GB" sz="2800" b="1" dirty="0">
              <a:solidFill>
                <a:sysClr val="windowText" lastClr="000000"/>
              </a:solidFill>
            </a:endParaRPr>
          </a:p>
        </p:txBody>
      </p:sp>
      <p:sp>
        <p:nvSpPr>
          <p:cNvPr id="4" name="Title 1">
            <a:extLst>
              <a:ext uri="{FF2B5EF4-FFF2-40B4-BE49-F238E27FC236}">
                <a16:creationId xmlns:a16="http://schemas.microsoft.com/office/drawing/2014/main" id="{07167A1F-A063-4FB5-BA08-D4D0FD24DA51}"/>
              </a:ext>
            </a:extLst>
          </p:cNvPr>
          <p:cNvSpPr txBox="1">
            <a:spLocks/>
          </p:cNvSpPr>
          <p:nvPr/>
        </p:nvSpPr>
        <p:spPr>
          <a:xfrm>
            <a:off x="6657370" y="501551"/>
            <a:ext cx="5029304" cy="5854898"/>
          </a:xfrm>
          <a:prstGeom prst="roundRect">
            <a:avLst/>
          </a:prstGeom>
          <a:solidFill>
            <a:srgbClr val="30ACEC"/>
          </a:solidFill>
          <a:ln w="19050">
            <a:solidFill>
              <a:schemeClr val="bg1">
                <a:lumMod val="10000"/>
              </a:schemeClr>
            </a:solidFill>
          </a:ln>
          <a:effectLst/>
        </p:spPr>
        <p:txBody>
          <a:bodyPr vert="horz" wrap="square" lIns="91440" tIns="45720" rIns="91440" bIns="45720" rtlCol="0" anchor="t" anchorCtr="0">
            <a:sp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a:solidFill>
                  <a:sysClr val="windowText" lastClr="000000"/>
                </a:solidFill>
              </a:rPr>
              <a:t>Procedure</a:t>
            </a:r>
            <a:br>
              <a:rPr lang="en-GB" sz="2800" b="1" dirty="0">
                <a:solidFill>
                  <a:sysClr val="windowText" lastClr="000000"/>
                </a:solidFill>
              </a:rPr>
            </a:br>
            <a:endParaRPr lang="en-GB" sz="2800" b="1" dirty="0">
              <a:solidFill>
                <a:sysClr val="windowText" lastClr="000000"/>
              </a:solidFill>
            </a:endParaRPr>
          </a:p>
          <a:p>
            <a:pPr marL="1143000" indent="-1143000" algn="l">
              <a:buFont typeface="+mj-lt"/>
              <a:buAutoNum type="arabicPeriod"/>
            </a:pPr>
            <a:r>
              <a:rPr lang="en-GB" sz="2000" dirty="0">
                <a:solidFill>
                  <a:sysClr val="windowText" lastClr="000000"/>
                </a:solidFill>
              </a:rPr>
              <a:t>Participants invited into private lab room.</a:t>
            </a:r>
          </a:p>
          <a:p>
            <a:pPr marL="1143000" indent="-1143000" algn="l">
              <a:buFont typeface="+mj-lt"/>
              <a:buAutoNum type="arabicPeriod"/>
            </a:pPr>
            <a:r>
              <a:rPr lang="en-GB" sz="2000" dirty="0">
                <a:solidFill>
                  <a:sysClr val="windowText" lastClr="000000"/>
                </a:solidFill>
              </a:rPr>
              <a:t>Consent received via form</a:t>
            </a:r>
          </a:p>
          <a:p>
            <a:pPr marL="1143000" indent="-1143000" algn="l">
              <a:buFont typeface="+mj-lt"/>
              <a:buAutoNum type="arabicPeriod"/>
            </a:pPr>
            <a:r>
              <a:rPr lang="en-GB" sz="2000" dirty="0">
                <a:solidFill>
                  <a:sysClr val="windowText" lastClr="000000"/>
                </a:solidFill>
              </a:rPr>
              <a:t>Rosenberg self-esteem scale completed.</a:t>
            </a:r>
          </a:p>
          <a:p>
            <a:pPr marL="1143000" indent="-1143000" algn="l">
              <a:buFont typeface="+mj-lt"/>
              <a:buAutoNum type="arabicPeriod"/>
            </a:pPr>
            <a:r>
              <a:rPr lang="en-GB" sz="2000" dirty="0">
                <a:solidFill>
                  <a:sysClr val="windowText" lastClr="000000"/>
                </a:solidFill>
              </a:rPr>
              <a:t>Participants view six different Instagram posts, 3 positive and 3 neutral in random order.</a:t>
            </a:r>
          </a:p>
          <a:p>
            <a:pPr marL="1143000" indent="-1143000" algn="l">
              <a:buFont typeface="+mj-lt"/>
              <a:buAutoNum type="arabicPeriod"/>
            </a:pPr>
            <a:r>
              <a:rPr lang="en-GB" sz="2000" dirty="0">
                <a:solidFill>
                  <a:sysClr val="windowText" lastClr="000000"/>
                </a:solidFill>
              </a:rPr>
              <a:t>Participants rate their levels of envy and social comparison. for each post using keyboard</a:t>
            </a:r>
          </a:p>
          <a:p>
            <a:pPr marL="1143000" indent="-1143000" algn="l">
              <a:buFont typeface="+mj-lt"/>
              <a:buAutoNum type="arabicPeriod"/>
            </a:pPr>
            <a:r>
              <a:rPr lang="en-GB" sz="2000" dirty="0">
                <a:solidFill>
                  <a:sysClr val="windowText" lastClr="000000"/>
                </a:solidFill>
              </a:rPr>
              <a:t>Debrief form provided. </a:t>
            </a:r>
            <a:endParaRPr lang="en-GB" sz="1100" dirty="0">
              <a:solidFill>
                <a:sysClr val="windowText" lastClr="000000"/>
              </a:solidFill>
            </a:endParaRPr>
          </a:p>
          <a:p>
            <a:pPr algn="just"/>
            <a:endParaRPr lang="en-GB" sz="2800" b="1" dirty="0">
              <a:solidFill>
                <a:sysClr val="windowText" lastClr="000000"/>
              </a:solidFill>
            </a:endParaRPr>
          </a:p>
        </p:txBody>
      </p:sp>
    </p:spTree>
    <p:extLst>
      <p:ext uri="{BB962C8B-B14F-4D97-AF65-F5344CB8AC3E}">
        <p14:creationId xmlns:p14="http://schemas.microsoft.com/office/powerpoint/2010/main" val="18378944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18" name="Title 1">
            <a:extLst>
              <a:ext uri="{FF2B5EF4-FFF2-40B4-BE49-F238E27FC236}">
                <a16:creationId xmlns:a16="http://schemas.microsoft.com/office/drawing/2014/main" id="{B9EA5058-6D5A-4069-B2A6-1E8F11F41BCB}"/>
              </a:ext>
            </a:extLst>
          </p:cNvPr>
          <p:cNvSpPr txBox="1">
            <a:spLocks/>
          </p:cNvSpPr>
          <p:nvPr/>
        </p:nvSpPr>
        <p:spPr>
          <a:xfrm>
            <a:off x="2997184" y="89622"/>
            <a:ext cx="6224233" cy="1095726"/>
          </a:xfrm>
          <a:prstGeom prst="roundRect">
            <a:avLst/>
          </a:prstGeom>
          <a:solidFill>
            <a:schemeClr val="bg1">
              <a:lumMod val="85000"/>
            </a:schemeClr>
          </a:solidFill>
          <a:ln w="19050">
            <a:solidFill>
              <a:schemeClr val="bg1">
                <a:lumMod val="10000"/>
              </a:schemeClr>
            </a:solidFill>
          </a:ln>
          <a:effectLst/>
        </p:spPr>
        <p:txBody>
          <a:bodyPr vert="horz" lIns="91440" tIns="45720" rIns="91440" bIns="45720" rtlCol="0" anchor="ctr">
            <a:normAutofit fontScale="92500"/>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a:solidFill>
                  <a:sysClr val="windowText" lastClr="000000"/>
                </a:solidFill>
              </a:rPr>
              <a:t>RESULTS / MAIN FINDINGS</a:t>
            </a:r>
          </a:p>
        </p:txBody>
      </p:sp>
      <p:graphicFrame>
        <p:nvGraphicFramePr>
          <p:cNvPr id="20" name="Table 19">
            <a:extLst>
              <a:ext uri="{FF2B5EF4-FFF2-40B4-BE49-F238E27FC236}">
                <a16:creationId xmlns:a16="http://schemas.microsoft.com/office/drawing/2014/main" id="{A5361E1B-D962-4C02-89CA-C91DE54C150A}"/>
              </a:ext>
            </a:extLst>
          </p:cNvPr>
          <p:cNvGraphicFramePr>
            <a:graphicFrameLocks noGrp="1"/>
          </p:cNvGraphicFramePr>
          <p:nvPr>
            <p:extLst>
              <p:ext uri="{D42A27DB-BD31-4B8C-83A1-F6EECF244321}">
                <p14:modId xmlns:p14="http://schemas.microsoft.com/office/powerpoint/2010/main" val="798767733"/>
              </p:ext>
            </p:extLst>
          </p:nvPr>
        </p:nvGraphicFramePr>
        <p:xfrm>
          <a:off x="6812795" y="1905259"/>
          <a:ext cx="4986719" cy="2342558"/>
        </p:xfrm>
        <a:graphic>
          <a:graphicData uri="http://schemas.openxmlformats.org/drawingml/2006/table">
            <a:tbl>
              <a:tblPr firstRow="1" firstCol="1" bandRow="1">
                <a:tableStyleId>{5C22544A-7EE6-4342-B048-85BDC9FD1C3A}</a:tableStyleId>
              </a:tblPr>
              <a:tblGrid>
                <a:gridCol w="1479433">
                  <a:extLst>
                    <a:ext uri="{9D8B030D-6E8A-4147-A177-3AD203B41FA5}">
                      <a16:colId xmlns:a16="http://schemas.microsoft.com/office/drawing/2014/main" val="1510007897"/>
                    </a:ext>
                  </a:extLst>
                </a:gridCol>
                <a:gridCol w="1202499">
                  <a:extLst>
                    <a:ext uri="{9D8B030D-6E8A-4147-A177-3AD203B41FA5}">
                      <a16:colId xmlns:a16="http://schemas.microsoft.com/office/drawing/2014/main" val="3900486586"/>
                    </a:ext>
                  </a:extLst>
                </a:gridCol>
                <a:gridCol w="1362363">
                  <a:extLst>
                    <a:ext uri="{9D8B030D-6E8A-4147-A177-3AD203B41FA5}">
                      <a16:colId xmlns:a16="http://schemas.microsoft.com/office/drawing/2014/main" val="2332807772"/>
                    </a:ext>
                  </a:extLst>
                </a:gridCol>
                <a:gridCol w="942424">
                  <a:extLst>
                    <a:ext uri="{9D8B030D-6E8A-4147-A177-3AD203B41FA5}">
                      <a16:colId xmlns:a16="http://schemas.microsoft.com/office/drawing/2014/main" val="2645608214"/>
                    </a:ext>
                  </a:extLst>
                </a:gridCol>
              </a:tblGrid>
              <a:tr h="665108">
                <a:tc>
                  <a:txBody>
                    <a:bodyPr/>
                    <a:lstStyle/>
                    <a:p>
                      <a:pPr marL="457200" algn="ctr">
                        <a:lnSpc>
                          <a:spcPct val="200000"/>
                        </a:lnSpc>
                        <a:spcAft>
                          <a:spcPts val="0"/>
                        </a:spcAft>
                        <a:tabLst>
                          <a:tab pos="936625" algn="l"/>
                        </a:tabLst>
                      </a:pPr>
                      <a:r>
                        <a:rPr lang="en-GB" sz="1000" dirty="0">
                          <a:solidFill>
                            <a:schemeClr val="bg1">
                              <a:lumMod val="10000"/>
                            </a:schemeClr>
                          </a:solidFill>
                          <a:effectLst/>
                        </a:rPr>
                        <a:t> </a:t>
                      </a:r>
                      <a:endParaRPr lang="en-GB" sz="900" dirty="0">
                        <a:solidFill>
                          <a:schemeClr val="bg1">
                            <a:lumMod val="1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457200" algn="ctr">
                        <a:lnSpc>
                          <a:spcPct val="200000"/>
                        </a:lnSpc>
                        <a:spcAft>
                          <a:spcPts val="0"/>
                        </a:spcAft>
                        <a:tabLst>
                          <a:tab pos="936625" algn="l"/>
                        </a:tabLst>
                      </a:pPr>
                      <a:r>
                        <a:rPr lang="en-GB" sz="1000" dirty="0">
                          <a:solidFill>
                            <a:schemeClr val="bg1">
                              <a:lumMod val="10000"/>
                            </a:schemeClr>
                          </a:solidFill>
                          <a:effectLst/>
                        </a:rPr>
                        <a:t>Self- Esteem</a:t>
                      </a:r>
                      <a:endParaRPr lang="en-GB" sz="900" dirty="0">
                        <a:solidFill>
                          <a:schemeClr val="bg1">
                            <a:lumMod val="1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457200" algn="ctr">
                        <a:lnSpc>
                          <a:spcPct val="200000"/>
                        </a:lnSpc>
                        <a:spcAft>
                          <a:spcPts val="0"/>
                        </a:spcAft>
                        <a:tabLst>
                          <a:tab pos="936625" algn="l"/>
                        </a:tabLst>
                      </a:pPr>
                      <a:r>
                        <a:rPr lang="en-GB" sz="1000" dirty="0">
                          <a:solidFill>
                            <a:schemeClr val="bg1">
                              <a:lumMod val="10000"/>
                            </a:schemeClr>
                          </a:solidFill>
                          <a:effectLst/>
                        </a:rPr>
                        <a:t>Social Comparison</a:t>
                      </a:r>
                      <a:endParaRPr lang="en-GB" sz="900" dirty="0">
                        <a:solidFill>
                          <a:schemeClr val="bg1">
                            <a:lumMod val="1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457200" algn="ctr">
                        <a:lnSpc>
                          <a:spcPct val="200000"/>
                        </a:lnSpc>
                        <a:spcAft>
                          <a:spcPts val="0"/>
                        </a:spcAft>
                        <a:tabLst>
                          <a:tab pos="936625" algn="l"/>
                        </a:tabLst>
                      </a:pPr>
                      <a:r>
                        <a:rPr lang="en-GB" sz="1000" dirty="0">
                          <a:solidFill>
                            <a:schemeClr val="bg1">
                              <a:lumMod val="10000"/>
                            </a:schemeClr>
                          </a:solidFill>
                          <a:effectLst/>
                        </a:rPr>
                        <a:t>Envy</a:t>
                      </a:r>
                      <a:endParaRPr lang="en-GB" sz="900" dirty="0">
                        <a:solidFill>
                          <a:schemeClr val="bg1">
                            <a:lumMod val="1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848727447"/>
                  </a:ext>
                </a:extLst>
              </a:tr>
              <a:tr h="759303">
                <a:tc>
                  <a:txBody>
                    <a:bodyPr/>
                    <a:lstStyle/>
                    <a:p>
                      <a:pPr marL="457200" algn="ctr">
                        <a:lnSpc>
                          <a:spcPct val="200000"/>
                        </a:lnSpc>
                        <a:spcAft>
                          <a:spcPts val="0"/>
                        </a:spcAft>
                        <a:tabLst>
                          <a:tab pos="936625" algn="l"/>
                        </a:tabLst>
                      </a:pPr>
                      <a:r>
                        <a:rPr lang="en-GB" sz="1000" dirty="0">
                          <a:solidFill>
                            <a:schemeClr val="bg1">
                              <a:lumMod val="10000"/>
                            </a:schemeClr>
                          </a:solidFill>
                          <a:effectLst/>
                        </a:rPr>
                        <a:t>Self-Esteem</a:t>
                      </a:r>
                      <a:endParaRPr lang="en-GB" sz="900" dirty="0">
                        <a:solidFill>
                          <a:schemeClr val="bg1">
                            <a:lumMod val="1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457200" algn="ctr">
                        <a:lnSpc>
                          <a:spcPct val="200000"/>
                        </a:lnSpc>
                        <a:spcAft>
                          <a:spcPts val="0"/>
                        </a:spcAft>
                        <a:tabLst>
                          <a:tab pos="936625" algn="l"/>
                        </a:tabLst>
                      </a:pPr>
                      <a:r>
                        <a:rPr lang="en-GB" sz="1200" dirty="0">
                          <a:solidFill>
                            <a:schemeClr val="bg1">
                              <a:lumMod val="10000"/>
                            </a:schemeClr>
                          </a:solidFill>
                          <a:effectLst/>
                        </a:rPr>
                        <a:t>-</a:t>
                      </a:r>
                      <a:endParaRPr lang="en-GB" sz="1100" dirty="0">
                        <a:solidFill>
                          <a:schemeClr val="bg1">
                            <a:lumMod val="1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457200" algn="ctr">
                        <a:lnSpc>
                          <a:spcPct val="200000"/>
                        </a:lnSpc>
                        <a:spcAft>
                          <a:spcPts val="0"/>
                        </a:spcAft>
                        <a:tabLst>
                          <a:tab pos="936625" algn="l"/>
                        </a:tabLst>
                      </a:pPr>
                      <a:r>
                        <a:rPr lang="en-GB" sz="1200" dirty="0">
                          <a:solidFill>
                            <a:schemeClr val="bg1">
                              <a:lumMod val="10000"/>
                            </a:schemeClr>
                          </a:solidFill>
                          <a:effectLst/>
                        </a:rPr>
                        <a:t>-.02</a:t>
                      </a:r>
                      <a:endParaRPr lang="en-GB" sz="1100" dirty="0">
                        <a:solidFill>
                          <a:schemeClr val="bg1">
                            <a:lumMod val="1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457200" algn="ctr">
                        <a:lnSpc>
                          <a:spcPct val="200000"/>
                        </a:lnSpc>
                        <a:spcAft>
                          <a:spcPts val="0"/>
                        </a:spcAft>
                        <a:tabLst>
                          <a:tab pos="936625" algn="l"/>
                        </a:tabLst>
                      </a:pPr>
                      <a:r>
                        <a:rPr lang="en-GB" sz="1200" dirty="0">
                          <a:solidFill>
                            <a:schemeClr val="bg1">
                              <a:lumMod val="10000"/>
                            </a:schemeClr>
                          </a:solidFill>
                          <a:effectLst/>
                        </a:rPr>
                        <a:t>-.08</a:t>
                      </a:r>
                      <a:endParaRPr lang="en-GB" sz="1100" dirty="0">
                        <a:solidFill>
                          <a:schemeClr val="bg1">
                            <a:lumMod val="1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228890535"/>
                  </a:ext>
                </a:extLst>
              </a:tr>
              <a:tr h="567056">
                <a:tc>
                  <a:txBody>
                    <a:bodyPr/>
                    <a:lstStyle/>
                    <a:p>
                      <a:pPr marL="457200" algn="ctr">
                        <a:lnSpc>
                          <a:spcPct val="200000"/>
                        </a:lnSpc>
                        <a:spcAft>
                          <a:spcPts val="0"/>
                        </a:spcAft>
                        <a:tabLst>
                          <a:tab pos="936625" algn="l"/>
                        </a:tabLst>
                      </a:pPr>
                      <a:r>
                        <a:rPr lang="en-GB" sz="1000" dirty="0">
                          <a:solidFill>
                            <a:schemeClr val="bg1">
                              <a:lumMod val="10000"/>
                            </a:schemeClr>
                          </a:solidFill>
                          <a:effectLst/>
                        </a:rPr>
                        <a:t>Social</a:t>
                      </a:r>
                    </a:p>
                    <a:p>
                      <a:pPr marL="457200" algn="ctr">
                        <a:lnSpc>
                          <a:spcPct val="200000"/>
                        </a:lnSpc>
                        <a:spcAft>
                          <a:spcPts val="0"/>
                        </a:spcAft>
                        <a:tabLst>
                          <a:tab pos="936625" algn="l"/>
                        </a:tabLst>
                      </a:pPr>
                      <a:r>
                        <a:rPr lang="en-GB" sz="1000" dirty="0">
                          <a:solidFill>
                            <a:schemeClr val="bg1">
                              <a:lumMod val="10000"/>
                            </a:schemeClr>
                          </a:solidFill>
                          <a:effectLst/>
                        </a:rPr>
                        <a:t>Comparison</a:t>
                      </a:r>
                      <a:endParaRPr lang="en-GB" sz="900" dirty="0">
                        <a:solidFill>
                          <a:schemeClr val="bg1">
                            <a:lumMod val="1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457200" algn="ctr">
                        <a:lnSpc>
                          <a:spcPct val="200000"/>
                        </a:lnSpc>
                        <a:spcAft>
                          <a:spcPts val="0"/>
                        </a:spcAft>
                        <a:tabLst>
                          <a:tab pos="936625" algn="l"/>
                        </a:tabLst>
                      </a:pPr>
                      <a:r>
                        <a:rPr lang="en-GB" sz="1200" dirty="0">
                          <a:solidFill>
                            <a:schemeClr val="bg1">
                              <a:lumMod val="10000"/>
                            </a:schemeClr>
                          </a:solidFill>
                          <a:effectLst/>
                        </a:rPr>
                        <a:t>-.02</a:t>
                      </a:r>
                      <a:endParaRPr lang="en-GB" sz="1100" dirty="0">
                        <a:solidFill>
                          <a:schemeClr val="bg1">
                            <a:lumMod val="1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457200" algn="ctr">
                        <a:lnSpc>
                          <a:spcPct val="200000"/>
                        </a:lnSpc>
                        <a:spcAft>
                          <a:spcPts val="0"/>
                        </a:spcAft>
                        <a:tabLst>
                          <a:tab pos="936625" algn="l"/>
                        </a:tabLst>
                      </a:pPr>
                      <a:r>
                        <a:rPr lang="en-GB" sz="1200" dirty="0">
                          <a:solidFill>
                            <a:schemeClr val="bg1">
                              <a:lumMod val="10000"/>
                            </a:schemeClr>
                          </a:solidFill>
                          <a:effectLst/>
                        </a:rPr>
                        <a:t>--</a:t>
                      </a:r>
                      <a:endParaRPr lang="en-GB" sz="1100" dirty="0">
                        <a:solidFill>
                          <a:schemeClr val="bg1">
                            <a:lumMod val="1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457200" algn="ctr">
                        <a:lnSpc>
                          <a:spcPct val="200000"/>
                        </a:lnSpc>
                        <a:spcAft>
                          <a:spcPts val="0"/>
                        </a:spcAft>
                        <a:tabLst>
                          <a:tab pos="936625" algn="l"/>
                        </a:tabLst>
                      </a:pPr>
                      <a:r>
                        <a:rPr lang="en-GB" sz="1200" dirty="0">
                          <a:solidFill>
                            <a:schemeClr val="bg1">
                              <a:lumMod val="10000"/>
                            </a:schemeClr>
                          </a:solidFill>
                          <a:effectLst/>
                        </a:rPr>
                        <a:t>.44</a:t>
                      </a:r>
                      <a:endParaRPr lang="en-GB" sz="1100" dirty="0">
                        <a:solidFill>
                          <a:schemeClr val="bg1">
                            <a:lumMod val="1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44764400"/>
                  </a:ext>
                </a:extLst>
              </a:tr>
              <a:tr h="351091">
                <a:tc>
                  <a:txBody>
                    <a:bodyPr/>
                    <a:lstStyle/>
                    <a:p>
                      <a:pPr marL="457200" algn="ctr">
                        <a:lnSpc>
                          <a:spcPct val="200000"/>
                        </a:lnSpc>
                        <a:spcAft>
                          <a:spcPts val="0"/>
                        </a:spcAft>
                        <a:tabLst>
                          <a:tab pos="936625" algn="l"/>
                        </a:tabLst>
                      </a:pPr>
                      <a:r>
                        <a:rPr lang="en-GB" sz="1000" dirty="0">
                          <a:solidFill>
                            <a:schemeClr val="bg1">
                              <a:lumMod val="10000"/>
                            </a:schemeClr>
                          </a:solidFill>
                          <a:effectLst/>
                        </a:rPr>
                        <a:t>Envy</a:t>
                      </a:r>
                      <a:endParaRPr lang="en-GB" sz="900" dirty="0">
                        <a:solidFill>
                          <a:schemeClr val="bg1">
                            <a:lumMod val="1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457200" algn="ctr">
                        <a:lnSpc>
                          <a:spcPct val="200000"/>
                        </a:lnSpc>
                        <a:spcAft>
                          <a:spcPts val="0"/>
                        </a:spcAft>
                        <a:tabLst>
                          <a:tab pos="936625" algn="l"/>
                        </a:tabLst>
                      </a:pPr>
                      <a:r>
                        <a:rPr lang="en-GB" sz="1200" dirty="0">
                          <a:solidFill>
                            <a:schemeClr val="bg1">
                              <a:lumMod val="10000"/>
                            </a:schemeClr>
                          </a:solidFill>
                          <a:effectLst/>
                        </a:rPr>
                        <a:t>-.08</a:t>
                      </a:r>
                      <a:endParaRPr lang="en-GB" sz="1100" dirty="0">
                        <a:solidFill>
                          <a:schemeClr val="bg1">
                            <a:lumMod val="1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457200" algn="ctr">
                        <a:lnSpc>
                          <a:spcPct val="200000"/>
                        </a:lnSpc>
                        <a:spcAft>
                          <a:spcPts val="0"/>
                        </a:spcAft>
                        <a:tabLst>
                          <a:tab pos="936625" algn="l"/>
                        </a:tabLst>
                      </a:pPr>
                      <a:r>
                        <a:rPr lang="en-GB" sz="1200" dirty="0">
                          <a:solidFill>
                            <a:schemeClr val="bg1">
                              <a:lumMod val="10000"/>
                            </a:schemeClr>
                          </a:solidFill>
                          <a:effectLst/>
                        </a:rPr>
                        <a:t>.44</a:t>
                      </a:r>
                      <a:endParaRPr lang="en-GB" sz="1100" dirty="0">
                        <a:solidFill>
                          <a:schemeClr val="bg1">
                            <a:lumMod val="1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457200" algn="ctr">
                        <a:lnSpc>
                          <a:spcPct val="200000"/>
                        </a:lnSpc>
                        <a:spcAft>
                          <a:spcPts val="0"/>
                        </a:spcAft>
                        <a:tabLst>
                          <a:tab pos="936625" algn="l"/>
                        </a:tabLst>
                      </a:pPr>
                      <a:r>
                        <a:rPr lang="en-GB" sz="1200" dirty="0">
                          <a:solidFill>
                            <a:schemeClr val="bg1">
                              <a:lumMod val="10000"/>
                            </a:schemeClr>
                          </a:solidFill>
                          <a:effectLst/>
                        </a:rPr>
                        <a:t>-</a:t>
                      </a:r>
                      <a:endParaRPr lang="en-GB" sz="1100" dirty="0">
                        <a:solidFill>
                          <a:schemeClr val="bg1">
                            <a:lumMod val="1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206665815"/>
                  </a:ext>
                </a:extLst>
              </a:tr>
            </a:tbl>
          </a:graphicData>
        </a:graphic>
      </p:graphicFrame>
      <p:sp>
        <p:nvSpPr>
          <p:cNvPr id="26" name="TextBox 25">
            <a:extLst>
              <a:ext uri="{FF2B5EF4-FFF2-40B4-BE49-F238E27FC236}">
                <a16:creationId xmlns:a16="http://schemas.microsoft.com/office/drawing/2014/main" id="{DD8874F9-60F7-4AE9-8DF7-ED0576B462BF}"/>
              </a:ext>
            </a:extLst>
          </p:cNvPr>
          <p:cNvSpPr txBox="1"/>
          <p:nvPr/>
        </p:nvSpPr>
        <p:spPr>
          <a:xfrm>
            <a:off x="7481259" y="1534826"/>
            <a:ext cx="3649793" cy="307777"/>
          </a:xfrm>
          <a:prstGeom prst="rect">
            <a:avLst/>
          </a:prstGeom>
          <a:noFill/>
        </p:spPr>
        <p:txBody>
          <a:bodyPr wrap="square" rtlCol="0">
            <a:spAutoFit/>
          </a:bodyPr>
          <a:lstStyle/>
          <a:p>
            <a:pPr algn="ctr"/>
            <a:r>
              <a:rPr lang="en-GB" sz="1400" dirty="0">
                <a:solidFill>
                  <a:schemeClr val="bg1">
                    <a:lumMod val="10000"/>
                  </a:schemeClr>
                </a:solidFill>
              </a:rPr>
              <a:t>Correlations between variables</a:t>
            </a:r>
          </a:p>
        </p:txBody>
      </p:sp>
      <p:sp>
        <p:nvSpPr>
          <p:cNvPr id="27" name="Title 1">
            <a:extLst>
              <a:ext uri="{FF2B5EF4-FFF2-40B4-BE49-F238E27FC236}">
                <a16:creationId xmlns:a16="http://schemas.microsoft.com/office/drawing/2014/main" id="{4865F3F8-2020-4B9C-910E-BA87210990F0}"/>
              </a:ext>
            </a:extLst>
          </p:cNvPr>
          <p:cNvSpPr txBox="1">
            <a:spLocks/>
          </p:cNvSpPr>
          <p:nvPr/>
        </p:nvSpPr>
        <p:spPr>
          <a:xfrm>
            <a:off x="580410" y="1651517"/>
            <a:ext cx="5465688" cy="1295007"/>
          </a:xfrm>
          <a:prstGeom prst="roundRect">
            <a:avLst/>
          </a:prstGeom>
          <a:solidFill>
            <a:srgbClr val="C9C9C9"/>
          </a:solidFill>
          <a:ln w="19050">
            <a:solidFill>
              <a:schemeClr val="bg1">
                <a:lumMod val="10000"/>
              </a:schemeClr>
            </a:solidFill>
          </a:ln>
          <a:effectLst/>
        </p:spPr>
        <p:txBody>
          <a:bodyPr vert="horz" lIns="91440" tIns="45720" rIns="91440" bIns="45720" rtlCol="0" anchor="ctr">
            <a:normAutofit fontScale="92500" lnSpcReduction="10000"/>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1600" b="1" dirty="0">
                <a:solidFill>
                  <a:sysClr val="windowText" lastClr="000000"/>
                </a:solidFill>
              </a:rPr>
              <a:t>The results show there was a positive relationship between social comparison and levels of envy </a:t>
            </a:r>
            <a:r>
              <a:rPr lang="en-GB" sz="1600" b="1" i="1" dirty="0">
                <a:solidFill>
                  <a:sysClr val="windowText" lastClr="000000"/>
                </a:solidFill>
              </a:rPr>
              <a:t>(r=.44, p &lt; 0.5).</a:t>
            </a:r>
            <a:br>
              <a:rPr lang="en-GB" sz="1600" b="1" i="1" dirty="0">
                <a:solidFill>
                  <a:sysClr val="windowText" lastClr="000000"/>
                </a:solidFill>
              </a:rPr>
            </a:br>
            <a:endParaRPr lang="en-GB" sz="1600" b="1" i="1" dirty="0">
              <a:solidFill>
                <a:sysClr val="windowText" lastClr="000000"/>
              </a:solidFill>
            </a:endParaRPr>
          </a:p>
          <a:p>
            <a:r>
              <a:rPr lang="en-GB" sz="1600" b="1" dirty="0">
                <a:solidFill>
                  <a:sysClr val="windowText" lastClr="000000"/>
                </a:solidFill>
              </a:rPr>
              <a:t>A negative correlation was found between self-esteem and envy </a:t>
            </a:r>
            <a:r>
              <a:rPr lang="en-GB" sz="1600" b="1" i="1" dirty="0">
                <a:solidFill>
                  <a:sysClr val="windowText" lastClr="000000"/>
                </a:solidFill>
              </a:rPr>
              <a:t>(r = -.08, p &gt;.05). </a:t>
            </a:r>
          </a:p>
        </p:txBody>
      </p:sp>
      <p:sp>
        <p:nvSpPr>
          <p:cNvPr id="28" name="Title 1">
            <a:extLst>
              <a:ext uri="{FF2B5EF4-FFF2-40B4-BE49-F238E27FC236}">
                <a16:creationId xmlns:a16="http://schemas.microsoft.com/office/drawing/2014/main" id="{B0ABB52C-43BB-4652-AB40-FB6F6C4D7DCC}"/>
              </a:ext>
            </a:extLst>
          </p:cNvPr>
          <p:cNvSpPr txBox="1">
            <a:spLocks/>
          </p:cNvSpPr>
          <p:nvPr/>
        </p:nvSpPr>
        <p:spPr>
          <a:xfrm>
            <a:off x="580409" y="3127410"/>
            <a:ext cx="5465689" cy="1295007"/>
          </a:xfrm>
          <a:prstGeom prst="roundRect">
            <a:avLst/>
          </a:prstGeom>
          <a:solidFill>
            <a:srgbClr val="C9C9C9"/>
          </a:solidFill>
          <a:ln w="19050">
            <a:solidFill>
              <a:schemeClr val="bg1">
                <a:lumMod val="10000"/>
              </a:schemeClr>
            </a:solidFill>
          </a:ln>
          <a:effectLst/>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1400" b="1" dirty="0">
                <a:solidFill>
                  <a:sysClr val="windowText" lastClr="000000"/>
                </a:solidFill>
              </a:rPr>
              <a:t>As a model, the IV’s were significant </a:t>
            </a:r>
            <a:r>
              <a:rPr lang="en-GB" sz="1400" b="1" i="1" dirty="0">
                <a:solidFill>
                  <a:sysClr val="windowText" lastClr="000000"/>
                </a:solidFill>
              </a:rPr>
              <a:t>(F (2, 39) = 4.61, p &lt; .05) </a:t>
            </a:r>
            <a:r>
              <a:rPr lang="en-GB" sz="1400" b="1" dirty="0">
                <a:solidFill>
                  <a:sysClr val="windowText" lastClr="000000"/>
                </a:solidFill>
              </a:rPr>
              <a:t>with an adjusted R-squared value of 0.156.</a:t>
            </a:r>
            <a:br>
              <a:rPr lang="en-GB" sz="1400" b="1" dirty="0">
                <a:solidFill>
                  <a:sysClr val="windowText" lastClr="000000"/>
                </a:solidFill>
              </a:rPr>
            </a:br>
            <a:endParaRPr lang="en-GB" sz="1400" b="1" dirty="0">
              <a:solidFill>
                <a:sysClr val="windowText" lastClr="000000"/>
              </a:solidFill>
            </a:endParaRPr>
          </a:p>
          <a:p>
            <a:r>
              <a:rPr lang="en-GB" sz="1400" b="1" dirty="0">
                <a:solidFill>
                  <a:sysClr val="windowText" lastClr="000000"/>
                </a:solidFill>
              </a:rPr>
              <a:t>15.6% of the variance in envy scores was explained by social comparison and self-esteem.</a:t>
            </a:r>
          </a:p>
        </p:txBody>
      </p:sp>
      <p:graphicFrame>
        <p:nvGraphicFramePr>
          <p:cNvPr id="30" name="Table 29">
            <a:extLst>
              <a:ext uri="{FF2B5EF4-FFF2-40B4-BE49-F238E27FC236}">
                <a16:creationId xmlns:a16="http://schemas.microsoft.com/office/drawing/2014/main" id="{62CDCCD0-7364-4F08-8BB9-5715D7B20CBE}"/>
              </a:ext>
            </a:extLst>
          </p:cNvPr>
          <p:cNvGraphicFramePr>
            <a:graphicFrameLocks noGrp="1"/>
          </p:cNvGraphicFramePr>
          <p:nvPr>
            <p:extLst>
              <p:ext uri="{D42A27DB-BD31-4B8C-83A1-F6EECF244321}">
                <p14:modId xmlns:p14="http://schemas.microsoft.com/office/powerpoint/2010/main" val="3610181797"/>
              </p:ext>
            </p:extLst>
          </p:nvPr>
        </p:nvGraphicFramePr>
        <p:xfrm>
          <a:off x="6901086" y="5307598"/>
          <a:ext cx="4810131" cy="997458"/>
        </p:xfrm>
        <a:graphic>
          <a:graphicData uri="http://schemas.openxmlformats.org/drawingml/2006/table">
            <a:tbl>
              <a:tblPr firstRow="1" firstCol="1" bandRow="1">
                <a:tableStyleId>{073A0DAA-6AF3-43AB-8588-CEC1D06C72B9}</a:tableStyleId>
              </a:tblPr>
              <a:tblGrid>
                <a:gridCol w="2876807">
                  <a:extLst>
                    <a:ext uri="{9D8B030D-6E8A-4147-A177-3AD203B41FA5}">
                      <a16:colId xmlns:a16="http://schemas.microsoft.com/office/drawing/2014/main" val="538134701"/>
                    </a:ext>
                  </a:extLst>
                </a:gridCol>
                <a:gridCol w="1933324">
                  <a:extLst>
                    <a:ext uri="{9D8B030D-6E8A-4147-A177-3AD203B41FA5}">
                      <a16:colId xmlns:a16="http://schemas.microsoft.com/office/drawing/2014/main" val="1939417200"/>
                    </a:ext>
                  </a:extLst>
                </a:gridCol>
              </a:tblGrid>
              <a:tr h="281940">
                <a:tc>
                  <a:txBody>
                    <a:bodyPr/>
                    <a:lstStyle/>
                    <a:p>
                      <a:pPr marL="457200" algn="ctr">
                        <a:lnSpc>
                          <a:spcPct val="200000"/>
                        </a:lnSpc>
                        <a:spcAft>
                          <a:spcPts val="0"/>
                        </a:spcAft>
                        <a:tabLst>
                          <a:tab pos="936625" algn="l"/>
                        </a:tabLst>
                      </a:pPr>
                      <a:r>
                        <a:rPr lang="en-GB" sz="1200" dirty="0">
                          <a:solidFill>
                            <a:schemeClr val="bg1">
                              <a:lumMod val="10000"/>
                            </a:schemeClr>
                          </a:solidFill>
                          <a:effectLst/>
                        </a:rPr>
                        <a:t>Variable</a:t>
                      </a:r>
                      <a:endParaRPr lang="en-GB" sz="1100" dirty="0">
                        <a:solidFill>
                          <a:schemeClr val="bg1">
                            <a:lumMod val="1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457200" algn="ctr">
                        <a:lnSpc>
                          <a:spcPct val="200000"/>
                        </a:lnSpc>
                        <a:spcAft>
                          <a:spcPts val="0"/>
                        </a:spcAft>
                        <a:tabLst>
                          <a:tab pos="936625" algn="l"/>
                        </a:tabLst>
                      </a:pPr>
                      <a:r>
                        <a:rPr lang="en-GB" sz="1200" dirty="0">
                          <a:solidFill>
                            <a:schemeClr val="bg1">
                              <a:lumMod val="10000"/>
                            </a:schemeClr>
                          </a:solidFill>
                          <a:effectLst/>
                        </a:rPr>
                        <a:t>Beta Value</a:t>
                      </a:r>
                      <a:endParaRPr lang="en-GB" sz="1100" dirty="0">
                        <a:solidFill>
                          <a:schemeClr val="bg1">
                            <a:lumMod val="1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798418384"/>
                  </a:ext>
                </a:extLst>
              </a:tr>
              <a:tr h="285115">
                <a:tc>
                  <a:txBody>
                    <a:bodyPr/>
                    <a:lstStyle/>
                    <a:p>
                      <a:pPr marL="457200" algn="ctr">
                        <a:lnSpc>
                          <a:spcPct val="200000"/>
                        </a:lnSpc>
                        <a:spcAft>
                          <a:spcPts val="0"/>
                        </a:spcAft>
                        <a:tabLst>
                          <a:tab pos="936625" algn="l"/>
                        </a:tabLst>
                      </a:pPr>
                      <a:r>
                        <a:rPr lang="en-GB" sz="1200" dirty="0">
                          <a:solidFill>
                            <a:schemeClr val="bg1">
                              <a:lumMod val="10000"/>
                            </a:schemeClr>
                          </a:solidFill>
                          <a:effectLst/>
                        </a:rPr>
                        <a:t>Self-esteem</a:t>
                      </a:r>
                      <a:endParaRPr lang="en-GB" sz="1100" dirty="0">
                        <a:solidFill>
                          <a:schemeClr val="bg1">
                            <a:lumMod val="1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457200" algn="ctr">
                        <a:lnSpc>
                          <a:spcPct val="200000"/>
                        </a:lnSpc>
                        <a:spcAft>
                          <a:spcPts val="0"/>
                        </a:spcAft>
                        <a:tabLst>
                          <a:tab pos="936625" algn="l"/>
                        </a:tabLst>
                      </a:pPr>
                      <a:r>
                        <a:rPr lang="en-GB" sz="1200" dirty="0">
                          <a:solidFill>
                            <a:schemeClr val="bg1">
                              <a:lumMod val="10000"/>
                            </a:schemeClr>
                          </a:solidFill>
                          <a:effectLst/>
                        </a:rPr>
                        <a:t>-.07</a:t>
                      </a:r>
                      <a:endParaRPr lang="en-GB" sz="1100" dirty="0">
                        <a:solidFill>
                          <a:schemeClr val="bg1">
                            <a:lumMod val="1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992875691"/>
                  </a:ext>
                </a:extLst>
              </a:tr>
              <a:tr h="368300">
                <a:tc>
                  <a:txBody>
                    <a:bodyPr/>
                    <a:lstStyle/>
                    <a:p>
                      <a:pPr marL="457200" algn="ctr">
                        <a:lnSpc>
                          <a:spcPct val="200000"/>
                        </a:lnSpc>
                        <a:spcAft>
                          <a:spcPts val="0"/>
                        </a:spcAft>
                        <a:tabLst>
                          <a:tab pos="936625" algn="l"/>
                        </a:tabLst>
                      </a:pPr>
                      <a:r>
                        <a:rPr lang="en-GB" sz="1200" dirty="0">
                          <a:solidFill>
                            <a:schemeClr val="bg1">
                              <a:lumMod val="10000"/>
                            </a:schemeClr>
                          </a:solidFill>
                          <a:effectLst/>
                        </a:rPr>
                        <a:t>Social comparison</a:t>
                      </a:r>
                      <a:endParaRPr lang="en-GB" sz="1100" dirty="0">
                        <a:solidFill>
                          <a:schemeClr val="bg1">
                            <a:lumMod val="1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457200" algn="ctr">
                        <a:lnSpc>
                          <a:spcPct val="200000"/>
                        </a:lnSpc>
                        <a:spcAft>
                          <a:spcPts val="0"/>
                        </a:spcAft>
                        <a:tabLst>
                          <a:tab pos="936625" algn="l"/>
                        </a:tabLst>
                      </a:pPr>
                      <a:r>
                        <a:rPr lang="en-GB" sz="1200" dirty="0">
                          <a:solidFill>
                            <a:schemeClr val="bg1">
                              <a:lumMod val="10000"/>
                            </a:schemeClr>
                          </a:solidFill>
                          <a:effectLst/>
                        </a:rPr>
                        <a:t>.44</a:t>
                      </a:r>
                      <a:endParaRPr lang="en-GB" sz="1100" dirty="0">
                        <a:solidFill>
                          <a:schemeClr val="bg1">
                            <a:lumMod val="1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252894084"/>
                  </a:ext>
                </a:extLst>
              </a:tr>
            </a:tbl>
          </a:graphicData>
        </a:graphic>
      </p:graphicFrame>
      <p:cxnSp>
        <p:nvCxnSpPr>
          <p:cNvPr id="34" name="Straight Connector 33">
            <a:extLst>
              <a:ext uri="{FF2B5EF4-FFF2-40B4-BE49-F238E27FC236}">
                <a16:creationId xmlns:a16="http://schemas.microsoft.com/office/drawing/2014/main" id="{CCB490B7-7A0C-4C42-9153-51E3C2C58E73}"/>
              </a:ext>
            </a:extLst>
          </p:cNvPr>
          <p:cNvCxnSpPr/>
          <p:nvPr/>
        </p:nvCxnSpPr>
        <p:spPr>
          <a:xfrm>
            <a:off x="3938014" y="4718050"/>
            <a:ext cx="4586071" cy="0"/>
          </a:xfrm>
          <a:prstGeom prst="line">
            <a:avLst/>
          </a:prstGeom>
          <a:ln w="19050">
            <a:solidFill>
              <a:schemeClr val="bg1">
                <a:lumMod val="10000"/>
              </a:schemeClr>
            </a:solidFill>
          </a:ln>
        </p:spPr>
        <p:style>
          <a:lnRef idx="1">
            <a:schemeClr val="accent1"/>
          </a:lnRef>
          <a:fillRef idx="0">
            <a:schemeClr val="accent1"/>
          </a:fillRef>
          <a:effectRef idx="0">
            <a:schemeClr val="accent1"/>
          </a:effectRef>
          <a:fontRef idx="minor">
            <a:schemeClr val="tx1"/>
          </a:fontRef>
        </p:style>
      </p:cxnSp>
      <p:sp>
        <p:nvSpPr>
          <p:cNvPr id="35" name="Title 1">
            <a:extLst>
              <a:ext uri="{FF2B5EF4-FFF2-40B4-BE49-F238E27FC236}">
                <a16:creationId xmlns:a16="http://schemas.microsoft.com/office/drawing/2014/main" id="{BCFE7C5C-5640-48C1-B120-CFB80F99067B}"/>
              </a:ext>
            </a:extLst>
          </p:cNvPr>
          <p:cNvSpPr txBox="1">
            <a:spLocks/>
          </p:cNvSpPr>
          <p:nvPr/>
        </p:nvSpPr>
        <p:spPr>
          <a:xfrm>
            <a:off x="765361" y="5045601"/>
            <a:ext cx="5465689" cy="1295007"/>
          </a:xfrm>
          <a:prstGeom prst="roundRect">
            <a:avLst/>
          </a:prstGeom>
          <a:solidFill>
            <a:srgbClr val="30ACEC"/>
          </a:solidFill>
          <a:ln w="19050">
            <a:solidFill>
              <a:schemeClr val="bg1">
                <a:lumMod val="10000"/>
              </a:schemeClr>
            </a:solidFill>
          </a:ln>
          <a:effectLst/>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1400" b="1" dirty="0">
                <a:solidFill>
                  <a:sysClr val="windowText" lastClr="000000"/>
                </a:solidFill>
              </a:rPr>
              <a:t>As a model, the IV’s were significant </a:t>
            </a:r>
            <a:r>
              <a:rPr lang="en-GB" sz="1400" b="1" i="1" dirty="0">
                <a:solidFill>
                  <a:sysClr val="windowText" lastClr="000000"/>
                </a:solidFill>
              </a:rPr>
              <a:t>(F (2, 39) = 4.61, p &lt; .05) </a:t>
            </a:r>
            <a:r>
              <a:rPr lang="en-GB" sz="1400" b="1" dirty="0">
                <a:solidFill>
                  <a:sysClr val="windowText" lastClr="000000"/>
                </a:solidFill>
              </a:rPr>
              <a:t>with an adjusted R-squared value of 0.156.</a:t>
            </a:r>
            <a:br>
              <a:rPr lang="en-GB" sz="1400" b="1" dirty="0">
                <a:solidFill>
                  <a:sysClr val="windowText" lastClr="000000"/>
                </a:solidFill>
              </a:rPr>
            </a:br>
            <a:endParaRPr lang="en-GB" sz="1400" b="1" dirty="0">
              <a:solidFill>
                <a:sysClr val="windowText" lastClr="000000"/>
              </a:solidFill>
            </a:endParaRPr>
          </a:p>
          <a:p>
            <a:r>
              <a:rPr lang="en-GB" sz="1400" b="1" dirty="0">
                <a:solidFill>
                  <a:sysClr val="windowText" lastClr="000000"/>
                </a:solidFill>
              </a:rPr>
              <a:t>15.6% of the variance in envy scores was explained by social comparison and self-esteem.</a:t>
            </a:r>
          </a:p>
        </p:txBody>
      </p:sp>
      <p:sp>
        <p:nvSpPr>
          <p:cNvPr id="36" name="TextBox 35">
            <a:extLst>
              <a:ext uri="{FF2B5EF4-FFF2-40B4-BE49-F238E27FC236}">
                <a16:creationId xmlns:a16="http://schemas.microsoft.com/office/drawing/2014/main" id="{23E1BD9F-A959-4146-9A45-456BB0E22EDA}"/>
              </a:ext>
            </a:extLst>
          </p:cNvPr>
          <p:cNvSpPr txBox="1"/>
          <p:nvPr/>
        </p:nvSpPr>
        <p:spPr>
          <a:xfrm>
            <a:off x="7481256" y="4765462"/>
            <a:ext cx="3649793" cy="523220"/>
          </a:xfrm>
          <a:prstGeom prst="rect">
            <a:avLst/>
          </a:prstGeom>
          <a:noFill/>
        </p:spPr>
        <p:txBody>
          <a:bodyPr wrap="square" rtlCol="0">
            <a:spAutoFit/>
          </a:bodyPr>
          <a:lstStyle/>
          <a:p>
            <a:pPr algn="ctr"/>
            <a:r>
              <a:rPr lang="en-GB" sz="1400" dirty="0">
                <a:solidFill>
                  <a:schemeClr val="bg1">
                    <a:lumMod val="10000"/>
                  </a:schemeClr>
                </a:solidFill>
              </a:rPr>
              <a:t>Beta coefficients for the independent variables on the dependent variable envy</a:t>
            </a:r>
          </a:p>
        </p:txBody>
      </p:sp>
    </p:spTree>
    <p:extLst>
      <p:ext uri="{BB962C8B-B14F-4D97-AF65-F5344CB8AC3E}">
        <p14:creationId xmlns:p14="http://schemas.microsoft.com/office/powerpoint/2010/main" val="40926669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48D3D-521B-48A5-B47F-DB8851C52A1D}"/>
              </a:ext>
            </a:extLst>
          </p:cNvPr>
          <p:cNvSpPr txBox="1">
            <a:spLocks/>
          </p:cNvSpPr>
          <p:nvPr/>
        </p:nvSpPr>
        <p:spPr>
          <a:xfrm>
            <a:off x="2997184" y="89622"/>
            <a:ext cx="6224233" cy="1095726"/>
          </a:xfrm>
          <a:prstGeom prst="roundRect">
            <a:avLst/>
          </a:prstGeom>
          <a:solidFill>
            <a:schemeClr val="bg1">
              <a:lumMod val="85000"/>
            </a:schemeClr>
          </a:solidFill>
          <a:ln w="19050">
            <a:solidFill>
              <a:schemeClr val="bg1">
                <a:lumMod val="10000"/>
              </a:schemeClr>
            </a:solidFill>
          </a:ln>
          <a:effectLst/>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a:solidFill>
                  <a:sysClr val="windowText" lastClr="000000"/>
                </a:solidFill>
              </a:rPr>
              <a:t>RESULTS</a:t>
            </a:r>
          </a:p>
        </p:txBody>
      </p:sp>
      <p:sp>
        <p:nvSpPr>
          <p:cNvPr id="3" name="Title 1">
            <a:extLst>
              <a:ext uri="{FF2B5EF4-FFF2-40B4-BE49-F238E27FC236}">
                <a16:creationId xmlns:a16="http://schemas.microsoft.com/office/drawing/2014/main" id="{80B7EC16-B5FD-4DE1-9B19-222F85634279}"/>
              </a:ext>
            </a:extLst>
          </p:cNvPr>
          <p:cNvSpPr txBox="1">
            <a:spLocks/>
          </p:cNvSpPr>
          <p:nvPr/>
        </p:nvSpPr>
        <p:spPr>
          <a:xfrm>
            <a:off x="645777" y="1532203"/>
            <a:ext cx="10669401" cy="1095726"/>
          </a:xfrm>
          <a:prstGeom prst="roundRect">
            <a:avLst/>
          </a:prstGeom>
          <a:solidFill>
            <a:schemeClr val="bg1">
              <a:lumMod val="85000"/>
            </a:schemeClr>
          </a:solidFill>
          <a:ln w="19050">
            <a:solidFill>
              <a:schemeClr val="bg1">
                <a:lumMod val="10000"/>
              </a:schemeClr>
            </a:solidFill>
          </a:ln>
          <a:effectLst/>
        </p:spPr>
        <p:txBody>
          <a:bodyPr vert="horz" lIns="91440" tIns="45720" rIns="91440" bIns="45720" rtlCol="0" anchor="ctr">
            <a:normAutofit fontScale="85000" lnSpcReduction="20000"/>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a:solidFill>
                  <a:sysClr val="windowText" lastClr="000000"/>
                </a:solidFill>
              </a:rPr>
              <a:t>The results of the study rejected the original hypothesis. </a:t>
            </a:r>
          </a:p>
        </p:txBody>
      </p:sp>
      <p:sp>
        <p:nvSpPr>
          <p:cNvPr id="7" name="Title 1">
            <a:extLst>
              <a:ext uri="{FF2B5EF4-FFF2-40B4-BE49-F238E27FC236}">
                <a16:creationId xmlns:a16="http://schemas.microsoft.com/office/drawing/2014/main" id="{C4D925A3-A5DA-4BD3-8E3E-0B2028DC1C03}"/>
              </a:ext>
            </a:extLst>
          </p:cNvPr>
          <p:cNvSpPr txBox="1">
            <a:spLocks/>
          </p:cNvSpPr>
          <p:nvPr/>
        </p:nvSpPr>
        <p:spPr>
          <a:xfrm>
            <a:off x="645776" y="3155068"/>
            <a:ext cx="10669401" cy="1095726"/>
          </a:xfrm>
          <a:prstGeom prst="roundRect">
            <a:avLst/>
          </a:prstGeom>
          <a:solidFill>
            <a:srgbClr val="30ACEC"/>
          </a:solidFill>
          <a:ln w="19050">
            <a:solidFill>
              <a:schemeClr val="bg1">
                <a:lumMod val="10000"/>
              </a:schemeClr>
            </a:solidFill>
          </a:ln>
          <a:effectLst/>
        </p:spPr>
        <p:txBody>
          <a:bodyPr vert="horz" lIns="91440" tIns="45720" rIns="91440" bIns="45720" rtlCol="0" anchor="ctr">
            <a:normAutofit fontScale="92500"/>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a:solidFill>
                  <a:sysClr val="windowText" lastClr="000000"/>
                </a:solidFill>
              </a:rPr>
              <a:t>However, the study did produce a significant result.</a:t>
            </a:r>
          </a:p>
        </p:txBody>
      </p:sp>
      <p:sp>
        <p:nvSpPr>
          <p:cNvPr id="8" name="Title 1">
            <a:extLst>
              <a:ext uri="{FF2B5EF4-FFF2-40B4-BE49-F238E27FC236}">
                <a16:creationId xmlns:a16="http://schemas.microsoft.com/office/drawing/2014/main" id="{355E19C3-F185-41A6-AA0D-9F212924BD2C}"/>
              </a:ext>
            </a:extLst>
          </p:cNvPr>
          <p:cNvSpPr txBox="1">
            <a:spLocks/>
          </p:cNvSpPr>
          <p:nvPr/>
        </p:nvSpPr>
        <p:spPr>
          <a:xfrm>
            <a:off x="645776" y="4777934"/>
            <a:ext cx="10669401" cy="1095726"/>
          </a:xfrm>
          <a:prstGeom prst="roundRect">
            <a:avLst/>
          </a:prstGeom>
          <a:solidFill>
            <a:schemeClr val="bg1">
              <a:lumMod val="85000"/>
            </a:schemeClr>
          </a:solidFill>
          <a:ln w="19050">
            <a:solidFill>
              <a:schemeClr val="bg1">
                <a:lumMod val="10000"/>
              </a:schemeClr>
            </a:solidFill>
          </a:ln>
          <a:effectLst/>
        </p:spPr>
        <p:txBody>
          <a:bodyPr vert="horz" lIns="91440" tIns="45720" rIns="91440" bIns="45720" rtlCol="0" anchor="ctr">
            <a:normAutofit fontScale="77500" lnSpcReduction="20000"/>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a:solidFill>
                  <a:sysClr val="windowText" lastClr="000000"/>
                </a:solidFill>
              </a:rPr>
              <a:t>The results showed that social comparison is a significant predictor of envy whilst viewing positive Instagram posts.</a:t>
            </a:r>
          </a:p>
        </p:txBody>
      </p:sp>
    </p:spTree>
    <p:extLst>
      <p:ext uri="{BB962C8B-B14F-4D97-AF65-F5344CB8AC3E}">
        <p14:creationId xmlns:p14="http://schemas.microsoft.com/office/powerpoint/2010/main" val="12717117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DCA18440-509F-4368-9030-2D5C7D108789}"/>
              </a:ext>
            </a:extLst>
          </p:cNvPr>
          <p:cNvSpPr txBox="1">
            <a:spLocks/>
          </p:cNvSpPr>
          <p:nvPr/>
        </p:nvSpPr>
        <p:spPr>
          <a:xfrm>
            <a:off x="4021837" y="290955"/>
            <a:ext cx="4148326" cy="1095726"/>
          </a:xfrm>
          <a:prstGeom prst="roundRect">
            <a:avLst/>
          </a:prstGeom>
          <a:solidFill>
            <a:schemeClr val="bg1">
              <a:lumMod val="85000"/>
            </a:schemeClr>
          </a:solidFill>
          <a:ln w="19050">
            <a:solidFill>
              <a:schemeClr val="bg1">
                <a:lumMod val="10000"/>
              </a:schemeClr>
            </a:solidFill>
          </a:ln>
          <a:effectLst/>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a:solidFill>
                  <a:sysClr val="windowText" lastClr="000000"/>
                </a:solidFill>
              </a:rPr>
              <a:t>DISCUSSION</a:t>
            </a:r>
          </a:p>
        </p:txBody>
      </p:sp>
      <p:sp>
        <p:nvSpPr>
          <p:cNvPr id="18" name="Title 1">
            <a:extLst>
              <a:ext uri="{FF2B5EF4-FFF2-40B4-BE49-F238E27FC236}">
                <a16:creationId xmlns:a16="http://schemas.microsoft.com/office/drawing/2014/main" id="{D511F1CD-EF6B-43C9-91CD-0326ACA6AF55}"/>
              </a:ext>
            </a:extLst>
          </p:cNvPr>
          <p:cNvSpPr txBox="1">
            <a:spLocks/>
          </p:cNvSpPr>
          <p:nvPr/>
        </p:nvSpPr>
        <p:spPr>
          <a:xfrm>
            <a:off x="883980" y="1659379"/>
            <a:ext cx="5107910" cy="907626"/>
          </a:xfrm>
          <a:prstGeom prst="roundRect">
            <a:avLst/>
          </a:prstGeom>
          <a:solidFill>
            <a:schemeClr val="bg1">
              <a:lumMod val="10000"/>
            </a:schemeClr>
          </a:solidFill>
          <a:ln w="38100">
            <a:solidFill>
              <a:srgbClr val="30ACEC"/>
            </a:solidFill>
          </a:ln>
          <a:effectLst/>
        </p:spPr>
        <p:txBody>
          <a:bodyPr vert="horz" lIns="91440" tIns="45720" rIns="91440" bIns="45720" rtlCol="0" anchor="b" anchorCtr="0">
            <a:normAutofit fontScale="47500" lnSpcReduction="20000"/>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3600" b="1" dirty="0">
                <a:solidFill>
                  <a:schemeClr val="tx1">
                    <a:lumMod val="20000"/>
                    <a:lumOff val="80000"/>
                  </a:schemeClr>
                </a:solidFill>
              </a:rPr>
              <a:t>Social comparison was found to be a predictor of envy whilst viewing Positive Instagram posts.</a:t>
            </a:r>
            <a:br>
              <a:rPr lang="en-GB" sz="1600" b="1" dirty="0">
                <a:solidFill>
                  <a:schemeClr val="tx1">
                    <a:lumMod val="20000"/>
                    <a:lumOff val="80000"/>
                  </a:schemeClr>
                </a:solidFill>
              </a:rPr>
            </a:br>
            <a:br>
              <a:rPr lang="en-GB" sz="1600" b="1" dirty="0">
                <a:solidFill>
                  <a:schemeClr val="tx1">
                    <a:lumMod val="20000"/>
                    <a:lumOff val="80000"/>
                  </a:schemeClr>
                </a:solidFill>
              </a:rPr>
            </a:br>
            <a:endParaRPr lang="en-GB" sz="1600" b="1" dirty="0">
              <a:solidFill>
                <a:schemeClr val="tx1">
                  <a:lumMod val="20000"/>
                  <a:lumOff val="80000"/>
                </a:schemeClr>
              </a:solidFill>
            </a:endParaRPr>
          </a:p>
        </p:txBody>
      </p:sp>
      <p:sp>
        <p:nvSpPr>
          <p:cNvPr id="20" name="Title 1">
            <a:extLst>
              <a:ext uri="{FF2B5EF4-FFF2-40B4-BE49-F238E27FC236}">
                <a16:creationId xmlns:a16="http://schemas.microsoft.com/office/drawing/2014/main" id="{911CC636-385B-4E90-ABAD-5FA367E274FA}"/>
              </a:ext>
            </a:extLst>
          </p:cNvPr>
          <p:cNvSpPr txBox="1">
            <a:spLocks/>
          </p:cNvSpPr>
          <p:nvPr/>
        </p:nvSpPr>
        <p:spPr>
          <a:xfrm>
            <a:off x="6537990" y="1659379"/>
            <a:ext cx="5107910" cy="907626"/>
          </a:xfrm>
          <a:prstGeom prst="roundRect">
            <a:avLst/>
          </a:prstGeom>
          <a:solidFill>
            <a:schemeClr val="bg1">
              <a:lumMod val="10000"/>
            </a:schemeClr>
          </a:solidFill>
          <a:ln w="38100">
            <a:solidFill>
              <a:srgbClr val="30ACEC"/>
            </a:solidFill>
          </a:ln>
          <a:effectLst/>
        </p:spPr>
        <p:txBody>
          <a:bodyPr vert="horz" lIns="91440" tIns="45720" rIns="91440" bIns="45720" rtlCol="0" anchor="b" anchorCtr="0">
            <a:normAutofit fontScale="25000" lnSpcReduction="20000"/>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6400" b="1" dirty="0">
                <a:solidFill>
                  <a:schemeClr val="tx1">
                    <a:lumMod val="20000"/>
                    <a:lumOff val="80000"/>
                  </a:schemeClr>
                </a:solidFill>
              </a:rPr>
              <a:t>Correlations between self-esteem and envy and self-esteem and social comparison were found to be non-significant</a:t>
            </a:r>
            <a:br>
              <a:rPr lang="en-GB" sz="1600" b="1" dirty="0">
                <a:solidFill>
                  <a:schemeClr val="tx1">
                    <a:lumMod val="20000"/>
                    <a:lumOff val="80000"/>
                  </a:schemeClr>
                </a:solidFill>
              </a:rPr>
            </a:br>
            <a:br>
              <a:rPr lang="en-GB" sz="1600" b="1" dirty="0">
                <a:solidFill>
                  <a:sysClr val="windowText" lastClr="000000"/>
                </a:solidFill>
              </a:rPr>
            </a:br>
            <a:endParaRPr lang="en-GB" sz="1600" b="1" dirty="0">
              <a:solidFill>
                <a:sysClr val="windowText" lastClr="000000"/>
              </a:solidFill>
            </a:endParaRPr>
          </a:p>
        </p:txBody>
      </p:sp>
      <p:sp>
        <p:nvSpPr>
          <p:cNvPr id="4" name="Rectangle: Rounded Corners 3">
            <a:extLst>
              <a:ext uri="{FF2B5EF4-FFF2-40B4-BE49-F238E27FC236}">
                <a16:creationId xmlns:a16="http://schemas.microsoft.com/office/drawing/2014/main" id="{BC27C0A4-E1BA-442F-B52C-AA07C7CA926B}"/>
              </a:ext>
            </a:extLst>
          </p:cNvPr>
          <p:cNvSpPr/>
          <p:nvPr/>
        </p:nvSpPr>
        <p:spPr>
          <a:xfrm>
            <a:off x="914479" y="2811206"/>
            <a:ext cx="10365740" cy="907626"/>
          </a:xfrm>
          <a:prstGeom prst="roundRect">
            <a:avLst/>
          </a:prstGeom>
          <a:ln w="28575">
            <a:solidFill>
              <a:schemeClr val="bg1">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ysClr val="windowText" lastClr="000000"/>
                </a:solidFill>
              </a:rPr>
              <a:t>The results linked with the base study by Appel, Crusius &amp; Gerlach (2015) which also discovered a correlation between social comparison and envy.</a:t>
            </a:r>
          </a:p>
        </p:txBody>
      </p:sp>
      <p:sp>
        <p:nvSpPr>
          <p:cNvPr id="22" name="Rectangle: Rounded Corners 21">
            <a:extLst>
              <a:ext uri="{FF2B5EF4-FFF2-40B4-BE49-F238E27FC236}">
                <a16:creationId xmlns:a16="http://schemas.microsoft.com/office/drawing/2014/main" id="{61DCDB7B-C44B-4E68-93F8-BF0958574BD8}"/>
              </a:ext>
            </a:extLst>
          </p:cNvPr>
          <p:cNvSpPr/>
          <p:nvPr/>
        </p:nvSpPr>
        <p:spPr>
          <a:xfrm>
            <a:off x="960191" y="4131423"/>
            <a:ext cx="10365740" cy="907626"/>
          </a:xfrm>
          <a:prstGeom prst="roundRect">
            <a:avLst/>
          </a:prstGeom>
          <a:solidFill>
            <a:schemeClr val="tx1">
              <a:lumMod val="75000"/>
            </a:schemeClr>
          </a:solidFill>
          <a:ln w="28575">
            <a:solidFill>
              <a:schemeClr val="bg1">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2"/>
                </a:solidFill>
              </a:rPr>
              <a:t>Parrott &amp; Smith (1993) suggest that by definition envy and social comparison are  related.</a:t>
            </a:r>
            <a:br>
              <a:rPr lang="en-GB" dirty="0">
                <a:solidFill>
                  <a:schemeClr val="bg2"/>
                </a:solidFill>
              </a:rPr>
            </a:br>
            <a:r>
              <a:rPr lang="en-GB" i="1" dirty="0">
                <a:solidFill>
                  <a:schemeClr val="bg2"/>
                </a:solidFill>
              </a:rPr>
              <a:t>Envy arises in the face of negative social comparisons</a:t>
            </a:r>
            <a:r>
              <a:rPr lang="en-GB" i="1" dirty="0">
                <a:solidFill>
                  <a:sysClr val="windowText" lastClr="000000"/>
                </a:solidFill>
              </a:rPr>
              <a:t>. </a:t>
            </a:r>
          </a:p>
        </p:txBody>
      </p:sp>
      <p:sp>
        <p:nvSpPr>
          <p:cNvPr id="24" name="Rectangle: Rounded Corners 23">
            <a:extLst>
              <a:ext uri="{FF2B5EF4-FFF2-40B4-BE49-F238E27FC236}">
                <a16:creationId xmlns:a16="http://schemas.microsoft.com/office/drawing/2014/main" id="{A4D9965A-3796-403A-B54A-ADCAFB5FB893}"/>
              </a:ext>
            </a:extLst>
          </p:cNvPr>
          <p:cNvSpPr/>
          <p:nvPr/>
        </p:nvSpPr>
        <p:spPr>
          <a:xfrm>
            <a:off x="998061" y="5301696"/>
            <a:ext cx="10365740" cy="907626"/>
          </a:xfrm>
          <a:prstGeom prst="roundRect">
            <a:avLst/>
          </a:prstGeom>
          <a:solidFill>
            <a:schemeClr val="bg1">
              <a:lumMod val="90000"/>
            </a:schemeClr>
          </a:solidFill>
          <a:ln w="28575">
            <a:solidFill>
              <a:schemeClr val="bg1">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ysClr val="windowText" lastClr="000000"/>
                </a:solidFill>
              </a:rPr>
              <a:t>Crocker &amp; Wolfe (2001) suggest that self –esteem fluctuates in responses to the stimuli it s presented with based on where one prioritises their self-worth.</a:t>
            </a:r>
          </a:p>
        </p:txBody>
      </p:sp>
    </p:spTree>
    <p:extLst>
      <p:ext uri="{BB962C8B-B14F-4D97-AF65-F5344CB8AC3E}">
        <p14:creationId xmlns:p14="http://schemas.microsoft.com/office/powerpoint/2010/main" val="9943478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19" name="Title 1">
            <a:extLst>
              <a:ext uri="{FF2B5EF4-FFF2-40B4-BE49-F238E27FC236}">
                <a16:creationId xmlns:a16="http://schemas.microsoft.com/office/drawing/2014/main" id="{8ED2DB28-1172-494E-84A3-A70ECD3EA539}"/>
              </a:ext>
            </a:extLst>
          </p:cNvPr>
          <p:cNvSpPr txBox="1">
            <a:spLocks/>
          </p:cNvSpPr>
          <p:nvPr/>
        </p:nvSpPr>
        <p:spPr>
          <a:xfrm>
            <a:off x="391699" y="980899"/>
            <a:ext cx="4486095" cy="1095726"/>
          </a:xfrm>
          <a:prstGeom prst="roundRect">
            <a:avLst/>
          </a:prstGeom>
          <a:solidFill>
            <a:schemeClr val="bg1">
              <a:lumMod val="85000"/>
            </a:schemeClr>
          </a:solidFill>
          <a:ln w="19050">
            <a:solidFill>
              <a:schemeClr val="bg1">
                <a:lumMod val="10000"/>
              </a:schemeClr>
            </a:solidFill>
          </a:ln>
          <a:effectLst/>
        </p:spPr>
        <p:txBody>
          <a:bodyPr vert="horz" lIns="91440" tIns="45720" rIns="91440" bIns="45720" rtlCol="0" anchor="ctr">
            <a:normAutofit fontScale="85000" lnSpcReduction="10000"/>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a:solidFill>
                  <a:sysClr val="windowText" lastClr="000000"/>
                </a:solidFill>
              </a:rPr>
              <a:t>RECOMMENDATIONS</a:t>
            </a:r>
          </a:p>
        </p:txBody>
      </p:sp>
      <p:sp>
        <p:nvSpPr>
          <p:cNvPr id="20" name="Title 1">
            <a:extLst>
              <a:ext uri="{FF2B5EF4-FFF2-40B4-BE49-F238E27FC236}">
                <a16:creationId xmlns:a16="http://schemas.microsoft.com/office/drawing/2014/main" id="{7D413F84-B654-4233-AC3C-D63379D63CF6}"/>
              </a:ext>
            </a:extLst>
          </p:cNvPr>
          <p:cNvSpPr txBox="1">
            <a:spLocks/>
          </p:cNvSpPr>
          <p:nvPr/>
        </p:nvSpPr>
        <p:spPr>
          <a:xfrm>
            <a:off x="392905" y="4090636"/>
            <a:ext cx="4486095" cy="1095726"/>
          </a:xfrm>
          <a:prstGeom prst="roundRect">
            <a:avLst/>
          </a:prstGeom>
          <a:solidFill>
            <a:schemeClr val="bg1">
              <a:lumMod val="85000"/>
            </a:schemeClr>
          </a:solidFill>
          <a:ln w="19050">
            <a:solidFill>
              <a:schemeClr val="bg1">
                <a:lumMod val="10000"/>
              </a:schemeClr>
            </a:solidFill>
          </a:ln>
          <a:effectLst/>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a:solidFill>
                  <a:sysClr val="windowText" lastClr="000000"/>
                </a:solidFill>
              </a:rPr>
              <a:t>CONCLUSIONS</a:t>
            </a:r>
          </a:p>
        </p:txBody>
      </p:sp>
      <p:sp>
        <p:nvSpPr>
          <p:cNvPr id="21" name="Title 1">
            <a:extLst>
              <a:ext uri="{FF2B5EF4-FFF2-40B4-BE49-F238E27FC236}">
                <a16:creationId xmlns:a16="http://schemas.microsoft.com/office/drawing/2014/main" id="{F7A75090-8A49-486A-AFA0-25B2EB1E32AA}"/>
              </a:ext>
            </a:extLst>
          </p:cNvPr>
          <p:cNvSpPr txBox="1">
            <a:spLocks/>
          </p:cNvSpPr>
          <p:nvPr/>
        </p:nvSpPr>
        <p:spPr>
          <a:xfrm>
            <a:off x="5593031" y="980899"/>
            <a:ext cx="5880556" cy="2509486"/>
          </a:xfrm>
          <a:prstGeom prst="roundRect">
            <a:avLst/>
          </a:prstGeom>
          <a:solidFill>
            <a:schemeClr val="bg1">
              <a:lumMod val="85000"/>
            </a:schemeClr>
          </a:solidFill>
          <a:ln w="19050">
            <a:solidFill>
              <a:schemeClr val="bg1">
                <a:lumMod val="10000"/>
              </a:schemeClr>
            </a:solidFill>
          </a:ln>
          <a:effectLst/>
        </p:spPr>
        <p:txBody>
          <a:bodyPr vert="horz" lIns="91440" tIns="45720" rIns="91440" bIns="45720" rtlCol="0" anchor="ctr">
            <a:normAutofit fontScale="55000" lnSpcReduction="20000"/>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a:solidFill>
                  <a:sysClr val="windowText" lastClr="000000"/>
                </a:solidFill>
              </a:rPr>
              <a:t>Further research should incorporate the following:</a:t>
            </a:r>
          </a:p>
          <a:p>
            <a:pPr marL="571500" indent="-571500">
              <a:buFont typeface="Arial" panose="020B0604020202020204" pitchFamily="34" charset="0"/>
              <a:buChar char="•"/>
            </a:pPr>
            <a:r>
              <a:rPr lang="en-GB" dirty="0">
                <a:solidFill>
                  <a:sysClr val="windowText" lastClr="000000"/>
                </a:solidFill>
              </a:rPr>
              <a:t>A larger sample size</a:t>
            </a:r>
          </a:p>
          <a:p>
            <a:pPr marL="571500" indent="-571500">
              <a:buFont typeface="Arial" panose="020B0604020202020204" pitchFamily="34" charset="0"/>
              <a:buChar char="•"/>
            </a:pPr>
            <a:r>
              <a:rPr lang="en-GB" dirty="0">
                <a:solidFill>
                  <a:sysClr val="windowText" lastClr="000000"/>
                </a:solidFill>
              </a:rPr>
              <a:t>Expanded trialling of Superlab software</a:t>
            </a:r>
          </a:p>
          <a:p>
            <a:pPr marL="571500" indent="-571500">
              <a:buFont typeface="Arial" panose="020B0604020202020204" pitchFamily="34" charset="0"/>
              <a:buChar char="•"/>
            </a:pPr>
            <a:r>
              <a:rPr lang="en-GB" dirty="0">
                <a:solidFill>
                  <a:sysClr val="windowText" lastClr="000000"/>
                </a:solidFill>
              </a:rPr>
              <a:t>Find legitimate Instagram posts</a:t>
            </a:r>
          </a:p>
          <a:p>
            <a:pPr marL="571500" indent="-571500">
              <a:buFont typeface="Arial" panose="020B0604020202020204" pitchFamily="34" charset="0"/>
              <a:buChar char="•"/>
            </a:pPr>
            <a:r>
              <a:rPr lang="en-GB" dirty="0">
                <a:solidFill>
                  <a:sysClr val="windowText" lastClr="000000"/>
                </a:solidFill>
              </a:rPr>
              <a:t>Measure Self-esteem at same time as other IV</a:t>
            </a:r>
          </a:p>
          <a:p>
            <a:pPr marL="571500" indent="-571500">
              <a:buFont typeface="Arial" panose="020B0604020202020204" pitchFamily="34" charset="0"/>
              <a:buChar char="•"/>
            </a:pPr>
            <a:r>
              <a:rPr lang="en-GB" dirty="0">
                <a:solidFill>
                  <a:sysClr val="windowText" lastClr="000000"/>
                </a:solidFill>
              </a:rPr>
              <a:t>Red herring questions</a:t>
            </a:r>
          </a:p>
        </p:txBody>
      </p:sp>
      <p:sp>
        <p:nvSpPr>
          <p:cNvPr id="22" name="Title 1">
            <a:extLst>
              <a:ext uri="{FF2B5EF4-FFF2-40B4-BE49-F238E27FC236}">
                <a16:creationId xmlns:a16="http://schemas.microsoft.com/office/drawing/2014/main" id="{45F90D72-0662-47E3-AE71-3B7295B54E42}"/>
              </a:ext>
            </a:extLst>
          </p:cNvPr>
          <p:cNvSpPr txBox="1">
            <a:spLocks/>
          </p:cNvSpPr>
          <p:nvPr/>
        </p:nvSpPr>
        <p:spPr>
          <a:xfrm>
            <a:off x="5593031" y="4090636"/>
            <a:ext cx="5880556" cy="2509486"/>
          </a:xfrm>
          <a:prstGeom prst="roundRect">
            <a:avLst/>
          </a:prstGeom>
          <a:solidFill>
            <a:schemeClr val="bg1">
              <a:lumMod val="85000"/>
            </a:schemeClr>
          </a:solidFill>
          <a:ln w="19050">
            <a:solidFill>
              <a:schemeClr val="bg1">
                <a:lumMod val="10000"/>
              </a:schemeClr>
            </a:solidFill>
          </a:ln>
          <a:effectLst/>
        </p:spPr>
        <p:txBody>
          <a:bodyPr vert="horz" lIns="91440" tIns="45720" rIns="91440" bIns="45720" rtlCol="0" anchor="ctr">
            <a:normAutofit fontScale="62500" lnSpcReduction="20000"/>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solidFill>
                  <a:sysClr val="windowText" lastClr="000000"/>
                </a:solidFill>
              </a:rPr>
              <a:t>The results of this study are very on-brand for the modern era. The internet and social are essential tools in modern life. </a:t>
            </a:r>
          </a:p>
          <a:p>
            <a:r>
              <a:rPr lang="en-GB" dirty="0">
                <a:solidFill>
                  <a:sysClr val="windowText" lastClr="000000"/>
                </a:solidFill>
              </a:rPr>
              <a:t>The study strengthened previous research as well as provided an opportunity for further research.</a:t>
            </a:r>
          </a:p>
        </p:txBody>
      </p:sp>
    </p:spTree>
    <p:extLst>
      <p:ext uri="{BB962C8B-B14F-4D97-AF65-F5344CB8AC3E}">
        <p14:creationId xmlns:p14="http://schemas.microsoft.com/office/powerpoint/2010/main" val="23287730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5" name="Title 1">
            <a:extLst>
              <a:ext uri="{FF2B5EF4-FFF2-40B4-BE49-F238E27FC236}">
                <a16:creationId xmlns:a16="http://schemas.microsoft.com/office/drawing/2014/main" id="{7A6F1A06-5A72-4321-BAE3-CEB5417FBB4C}"/>
              </a:ext>
            </a:extLst>
          </p:cNvPr>
          <p:cNvSpPr txBox="1">
            <a:spLocks/>
          </p:cNvSpPr>
          <p:nvPr/>
        </p:nvSpPr>
        <p:spPr>
          <a:xfrm>
            <a:off x="2895778" y="484626"/>
            <a:ext cx="6102170" cy="1095726"/>
          </a:xfrm>
          <a:prstGeom prst="roundRect">
            <a:avLst/>
          </a:prstGeom>
          <a:solidFill>
            <a:schemeClr val="tx1">
              <a:lumMod val="10000"/>
            </a:schemeClr>
          </a:solidFill>
          <a:ln w="38100">
            <a:solidFill>
              <a:srgbClr val="00B0F0"/>
            </a:solidFill>
          </a:ln>
          <a:effectLst/>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4800" b="1" dirty="0">
                <a:solidFill>
                  <a:schemeClr val="tx1">
                    <a:lumMod val="20000"/>
                    <a:lumOff val="80000"/>
                  </a:schemeClr>
                </a:solidFill>
              </a:rPr>
              <a:t>REFLECTIONS</a:t>
            </a:r>
          </a:p>
        </p:txBody>
      </p:sp>
      <p:sp>
        <p:nvSpPr>
          <p:cNvPr id="26" name="Title 1">
            <a:extLst>
              <a:ext uri="{FF2B5EF4-FFF2-40B4-BE49-F238E27FC236}">
                <a16:creationId xmlns:a16="http://schemas.microsoft.com/office/drawing/2014/main" id="{E3DA4647-A29F-47BF-8292-CDA7AE691EF6}"/>
              </a:ext>
            </a:extLst>
          </p:cNvPr>
          <p:cNvSpPr txBox="1">
            <a:spLocks/>
          </p:cNvSpPr>
          <p:nvPr/>
        </p:nvSpPr>
        <p:spPr>
          <a:xfrm>
            <a:off x="947045" y="2624046"/>
            <a:ext cx="4411484" cy="1095726"/>
          </a:xfrm>
          <a:prstGeom prst="roundRect">
            <a:avLst/>
          </a:prstGeom>
          <a:solidFill>
            <a:schemeClr val="bg1">
              <a:lumMod val="50000"/>
            </a:schemeClr>
          </a:solidFill>
          <a:ln w="38100">
            <a:solidFill>
              <a:srgbClr val="00B0F0"/>
            </a:solidFill>
          </a:ln>
          <a:effectLst/>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a:solidFill>
                  <a:schemeClr val="tx1">
                    <a:lumMod val="20000"/>
                    <a:lumOff val="80000"/>
                  </a:schemeClr>
                </a:solidFill>
              </a:rPr>
              <a:t>Passion Project</a:t>
            </a:r>
          </a:p>
        </p:txBody>
      </p:sp>
      <p:sp>
        <p:nvSpPr>
          <p:cNvPr id="27" name="Title 1">
            <a:extLst>
              <a:ext uri="{FF2B5EF4-FFF2-40B4-BE49-F238E27FC236}">
                <a16:creationId xmlns:a16="http://schemas.microsoft.com/office/drawing/2014/main" id="{D7973487-825A-481F-9E34-B05BE0AE5D5E}"/>
              </a:ext>
            </a:extLst>
          </p:cNvPr>
          <p:cNvSpPr txBox="1">
            <a:spLocks/>
          </p:cNvSpPr>
          <p:nvPr/>
        </p:nvSpPr>
        <p:spPr>
          <a:xfrm>
            <a:off x="5793849" y="2596830"/>
            <a:ext cx="4411484" cy="1095726"/>
          </a:xfrm>
          <a:prstGeom prst="roundRect">
            <a:avLst/>
          </a:prstGeom>
          <a:solidFill>
            <a:schemeClr val="bg1">
              <a:lumMod val="50000"/>
            </a:schemeClr>
          </a:solidFill>
          <a:ln w="38100">
            <a:solidFill>
              <a:srgbClr val="00B0F0"/>
            </a:solidFill>
          </a:ln>
          <a:effectLst/>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a:solidFill>
                  <a:schemeClr val="tx1">
                    <a:lumMod val="20000"/>
                    <a:lumOff val="80000"/>
                  </a:schemeClr>
                </a:solidFill>
              </a:rPr>
              <a:t>Testing</a:t>
            </a:r>
          </a:p>
        </p:txBody>
      </p:sp>
      <p:sp>
        <p:nvSpPr>
          <p:cNvPr id="28" name="Title 1">
            <a:extLst>
              <a:ext uri="{FF2B5EF4-FFF2-40B4-BE49-F238E27FC236}">
                <a16:creationId xmlns:a16="http://schemas.microsoft.com/office/drawing/2014/main" id="{14A43CC9-A5CA-40D5-A665-77FEA33F9E1A}"/>
              </a:ext>
            </a:extLst>
          </p:cNvPr>
          <p:cNvSpPr txBox="1">
            <a:spLocks/>
          </p:cNvSpPr>
          <p:nvPr/>
        </p:nvSpPr>
        <p:spPr>
          <a:xfrm>
            <a:off x="333373" y="3848684"/>
            <a:ext cx="4411484" cy="1095726"/>
          </a:xfrm>
          <a:prstGeom prst="roundRect">
            <a:avLst/>
          </a:prstGeom>
          <a:solidFill>
            <a:schemeClr val="bg1">
              <a:lumMod val="50000"/>
            </a:schemeClr>
          </a:solidFill>
          <a:ln w="38100">
            <a:solidFill>
              <a:srgbClr val="00B0F0"/>
            </a:solidFill>
          </a:ln>
          <a:effectLst/>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a:solidFill>
                  <a:schemeClr val="tx1">
                    <a:lumMod val="20000"/>
                    <a:lumOff val="80000"/>
                  </a:schemeClr>
                </a:solidFill>
              </a:rPr>
              <a:t>Introspective</a:t>
            </a:r>
          </a:p>
        </p:txBody>
      </p:sp>
      <p:sp>
        <p:nvSpPr>
          <p:cNvPr id="29" name="Title 1">
            <a:extLst>
              <a:ext uri="{FF2B5EF4-FFF2-40B4-BE49-F238E27FC236}">
                <a16:creationId xmlns:a16="http://schemas.microsoft.com/office/drawing/2014/main" id="{690AB906-49A8-4C67-9947-0F961137FD5B}"/>
              </a:ext>
            </a:extLst>
          </p:cNvPr>
          <p:cNvSpPr txBox="1">
            <a:spLocks/>
          </p:cNvSpPr>
          <p:nvPr/>
        </p:nvSpPr>
        <p:spPr>
          <a:xfrm>
            <a:off x="6791504" y="3867414"/>
            <a:ext cx="4411484" cy="1095726"/>
          </a:xfrm>
          <a:prstGeom prst="roundRect">
            <a:avLst/>
          </a:prstGeom>
          <a:solidFill>
            <a:schemeClr val="bg1">
              <a:lumMod val="50000"/>
            </a:schemeClr>
          </a:solidFill>
          <a:ln w="38100">
            <a:solidFill>
              <a:srgbClr val="00B0F0"/>
            </a:solidFill>
          </a:ln>
          <a:effectLst/>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a:solidFill>
                  <a:schemeClr val="tx1">
                    <a:lumMod val="20000"/>
                    <a:lumOff val="80000"/>
                  </a:schemeClr>
                </a:solidFill>
              </a:rPr>
              <a:t>Rewarding</a:t>
            </a:r>
          </a:p>
        </p:txBody>
      </p:sp>
      <p:sp>
        <p:nvSpPr>
          <p:cNvPr id="30" name="Title 1">
            <a:extLst>
              <a:ext uri="{FF2B5EF4-FFF2-40B4-BE49-F238E27FC236}">
                <a16:creationId xmlns:a16="http://schemas.microsoft.com/office/drawing/2014/main" id="{A0691EA6-463A-443C-9590-EB18DECB1BCD}"/>
              </a:ext>
            </a:extLst>
          </p:cNvPr>
          <p:cNvSpPr txBox="1">
            <a:spLocks/>
          </p:cNvSpPr>
          <p:nvPr/>
        </p:nvSpPr>
        <p:spPr>
          <a:xfrm>
            <a:off x="802871" y="5073322"/>
            <a:ext cx="4411484" cy="1095726"/>
          </a:xfrm>
          <a:prstGeom prst="roundRect">
            <a:avLst/>
          </a:prstGeom>
          <a:solidFill>
            <a:schemeClr val="bg1">
              <a:lumMod val="50000"/>
            </a:schemeClr>
          </a:solidFill>
          <a:ln w="38100">
            <a:solidFill>
              <a:srgbClr val="00B0F0"/>
            </a:solidFill>
          </a:ln>
          <a:effectLst/>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a:solidFill>
                  <a:schemeClr val="tx1">
                    <a:lumMod val="20000"/>
                    <a:lumOff val="80000"/>
                  </a:schemeClr>
                </a:solidFill>
              </a:rPr>
              <a:t>Pride</a:t>
            </a:r>
          </a:p>
        </p:txBody>
      </p:sp>
      <p:sp>
        <p:nvSpPr>
          <p:cNvPr id="31" name="Title 1">
            <a:extLst>
              <a:ext uri="{FF2B5EF4-FFF2-40B4-BE49-F238E27FC236}">
                <a16:creationId xmlns:a16="http://schemas.microsoft.com/office/drawing/2014/main" id="{8300BFED-4668-4ECD-8F08-9442796FD1CD}"/>
              </a:ext>
            </a:extLst>
          </p:cNvPr>
          <p:cNvSpPr txBox="1">
            <a:spLocks/>
          </p:cNvSpPr>
          <p:nvPr/>
        </p:nvSpPr>
        <p:spPr>
          <a:xfrm>
            <a:off x="2226820" y="1705995"/>
            <a:ext cx="7374378" cy="743193"/>
          </a:xfrm>
          <a:prstGeom prst="roundRect">
            <a:avLst/>
          </a:prstGeom>
          <a:solidFill>
            <a:schemeClr val="tx1">
              <a:lumMod val="10000"/>
            </a:schemeClr>
          </a:solidFill>
          <a:ln w="38100">
            <a:solidFill>
              <a:srgbClr val="00B0F0"/>
            </a:solidFill>
          </a:ln>
          <a:effectLst/>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000" b="1" dirty="0">
                <a:solidFill>
                  <a:schemeClr val="tx1">
                    <a:lumMod val="20000"/>
                    <a:lumOff val="80000"/>
                  </a:schemeClr>
                </a:solidFill>
              </a:rPr>
              <a:t>Here are the key points I have found upon reflection</a:t>
            </a:r>
          </a:p>
        </p:txBody>
      </p:sp>
      <p:sp>
        <p:nvSpPr>
          <p:cNvPr id="32" name="Title 1">
            <a:extLst>
              <a:ext uri="{FF2B5EF4-FFF2-40B4-BE49-F238E27FC236}">
                <a16:creationId xmlns:a16="http://schemas.microsoft.com/office/drawing/2014/main" id="{ECE621E0-2E54-4581-B935-F736D83D9EFF}"/>
              </a:ext>
            </a:extLst>
          </p:cNvPr>
          <p:cNvSpPr txBox="1">
            <a:spLocks/>
          </p:cNvSpPr>
          <p:nvPr/>
        </p:nvSpPr>
        <p:spPr>
          <a:xfrm>
            <a:off x="5905716" y="5081170"/>
            <a:ext cx="4411484" cy="1095726"/>
          </a:xfrm>
          <a:prstGeom prst="roundRect">
            <a:avLst/>
          </a:prstGeom>
          <a:solidFill>
            <a:schemeClr val="bg1">
              <a:lumMod val="50000"/>
            </a:schemeClr>
          </a:solidFill>
          <a:ln w="38100">
            <a:solidFill>
              <a:srgbClr val="00B0F0"/>
            </a:solidFill>
          </a:ln>
          <a:effectLst/>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a:solidFill>
                  <a:schemeClr val="tx1">
                    <a:lumMod val="20000"/>
                    <a:lumOff val="80000"/>
                  </a:schemeClr>
                </a:solidFill>
              </a:rPr>
              <a:t>Gratitude</a:t>
            </a:r>
          </a:p>
        </p:txBody>
      </p:sp>
    </p:spTree>
    <p:extLst>
      <p:ext uri="{BB962C8B-B14F-4D97-AF65-F5344CB8AC3E}">
        <p14:creationId xmlns:p14="http://schemas.microsoft.com/office/powerpoint/2010/main" val="912128663"/>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4C38AC-C27D-45D3-B28C-8D9A2034BA4C}"/>
              </a:ext>
            </a:extLst>
          </p:cNvPr>
          <p:cNvSpPr>
            <a:spLocks noGrp="1"/>
          </p:cNvSpPr>
          <p:nvPr>
            <p:ph type="title"/>
          </p:nvPr>
        </p:nvSpPr>
        <p:spPr>
          <a:xfrm>
            <a:off x="1086643" y="288044"/>
            <a:ext cx="10018713" cy="1752599"/>
          </a:xfrm>
        </p:spPr>
        <p:txBody>
          <a:bodyPr/>
          <a:lstStyle/>
          <a:p>
            <a:r>
              <a:rPr lang="en-GB" b="1" dirty="0">
                <a:solidFill>
                  <a:schemeClr val="bg1">
                    <a:lumMod val="10000"/>
                  </a:schemeClr>
                </a:solidFill>
              </a:rPr>
              <a:t>References</a:t>
            </a:r>
          </a:p>
        </p:txBody>
      </p:sp>
      <p:sp>
        <p:nvSpPr>
          <p:cNvPr id="3" name="Title 1">
            <a:extLst>
              <a:ext uri="{FF2B5EF4-FFF2-40B4-BE49-F238E27FC236}">
                <a16:creationId xmlns:a16="http://schemas.microsoft.com/office/drawing/2014/main" id="{CBD43A39-127D-4733-A1FD-8EF0343B90E8}"/>
              </a:ext>
            </a:extLst>
          </p:cNvPr>
          <p:cNvSpPr txBox="1">
            <a:spLocks/>
          </p:cNvSpPr>
          <p:nvPr/>
        </p:nvSpPr>
        <p:spPr>
          <a:xfrm>
            <a:off x="1484310" y="2667003"/>
            <a:ext cx="10018713" cy="1752599"/>
          </a:xfrm>
          <a:prstGeom prst="rect">
            <a:avLst/>
          </a:prstGeom>
          <a:effectLst/>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GB" b="1" dirty="0">
              <a:solidFill>
                <a:schemeClr val="bg1">
                  <a:lumMod val="10000"/>
                </a:schemeClr>
              </a:solidFill>
            </a:endParaRPr>
          </a:p>
        </p:txBody>
      </p:sp>
      <p:sp>
        <p:nvSpPr>
          <p:cNvPr id="4" name="TextBox 3">
            <a:extLst>
              <a:ext uri="{FF2B5EF4-FFF2-40B4-BE49-F238E27FC236}">
                <a16:creationId xmlns:a16="http://schemas.microsoft.com/office/drawing/2014/main" id="{67EBCB29-46A7-4F5D-BF06-9AA9E3D457C0}"/>
              </a:ext>
            </a:extLst>
          </p:cNvPr>
          <p:cNvSpPr txBox="1"/>
          <p:nvPr/>
        </p:nvSpPr>
        <p:spPr>
          <a:xfrm>
            <a:off x="2245894" y="1502024"/>
            <a:ext cx="7700210" cy="5601533"/>
          </a:xfrm>
          <a:prstGeom prst="rect">
            <a:avLst/>
          </a:prstGeom>
          <a:noFill/>
        </p:spPr>
        <p:txBody>
          <a:bodyPr wrap="square" rtlCol="0">
            <a:spAutoFit/>
          </a:bodyPr>
          <a:lstStyle/>
          <a:p>
            <a:r>
              <a:rPr lang="en-US" sz="1600" dirty="0">
                <a:solidFill>
                  <a:schemeClr val="bg1">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rPr>
              <a:t>Appel, H., Crusius, J., &amp; Gerlach, A. L. (2015). Social Comparison, Envy, and 	Depression on Facebook: A study looking at the effects of high comparison 	standards on depressed individuals. </a:t>
            </a:r>
            <a:r>
              <a:rPr lang="en-US" sz="1600" i="1" dirty="0">
                <a:solidFill>
                  <a:schemeClr val="bg1">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rPr>
              <a:t>Journal of Social and Clinical 	Psychology</a:t>
            </a:r>
            <a:r>
              <a:rPr lang="en-US" sz="1600" dirty="0">
                <a:solidFill>
                  <a:schemeClr val="bg1">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rPr>
              <a:t>, 277-	289.</a:t>
            </a:r>
            <a:br>
              <a:rPr lang="en-US" sz="1600" dirty="0">
                <a:solidFill>
                  <a:schemeClr val="bg1">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rPr>
            </a:br>
            <a:endParaRPr lang="en-US" sz="1600" dirty="0">
              <a:solidFill>
                <a:schemeClr val="bg1">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r>
              <a:rPr lang="en-US" sz="1600" dirty="0">
                <a:solidFill>
                  <a:schemeClr val="bg1">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rPr>
              <a:t>Crocker, J., &amp; Wolfe, C. T. (2001). </a:t>
            </a:r>
            <a:r>
              <a:rPr lang="en-US" sz="1600" dirty="0" err="1">
                <a:solidFill>
                  <a:schemeClr val="bg1">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rPr>
              <a:t>Contigencies</a:t>
            </a:r>
            <a:r>
              <a:rPr lang="en-US" sz="1600" dirty="0">
                <a:solidFill>
                  <a:schemeClr val="bg1">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rPr>
              <a:t> of self-worth. </a:t>
            </a:r>
            <a:r>
              <a:rPr lang="en-US" sz="1600" i="1" dirty="0">
                <a:solidFill>
                  <a:schemeClr val="bg1">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rPr>
              <a:t>Psychological 	Review</a:t>
            </a:r>
            <a:r>
              <a:rPr lang="en-US" sz="1600" dirty="0">
                <a:solidFill>
                  <a:schemeClr val="bg1">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rPr>
              <a:t>, 593-	623.</a:t>
            </a:r>
            <a:br>
              <a:rPr lang="en-GB" sz="1600" dirty="0">
                <a:solidFill>
                  <a:schemeClr val="bg1">
                    <a:lumMod val="10000"/>
                  </a:schemeClr>
                </a:solidFill>
                <a:latin typeface="Calibri" panose="020F0502020204030204" pitchFamily="34" charset="0"/>
                <a:ea typeface="Calibri" panose="020F0502020204030204" pitchFamily="34" charset="0"/>
                <a:cs typeface="Times New Roman" panose="02020603050405020304" pitchFamily="18" charset="0"/>
              </a:rPr>
            </a:br>
            <a:endParaRPr lang="en-US" sz="1600" dirty="0">
              <a:solidFill>
                <a:schemeClr val="bg1">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r>
              <a:rPr lang="en-US" sz="1600" dirty="0">
                <a:solidFill>
                  <a:schemeClr val="bg1">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rPr>
              <a:t>Instagram. (2020, April 20). </a:t>
            </a:r>
            <a:r>
              <a:rPr lang="en-US" sz="1600" i="1" dirty="0">
                <a:solidFill>
                  <a:schemeClr val="bg1">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rPr>
              <a:t>Instagram - About Us</a:t>
            </a:r>
            <a:r>
              <a:rPr lang="en-US" sz="1600" dirty="0">
                <a:solidFill>
                  <a:schemeClr val="bg1">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rPr>
              <a:t>. Retrieved from Instagram.com: 	</a:t>
            </a:r>
            <a:r>
              <a:rPr lang="en-US" sz="1600" dirty="0">
                <a:solidFill>
                  <a:schemeClr val="bg1">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https://about.instagram.com/about-us</a:t>
            </a:r>
            <a:br>
              <a:rPr lang="en-US" sz="1600" dirty="0">
                <a:solidFill>
                  <a:schemeClr val="bg1">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rPr>
            </a:br>
            <a:endParaRPr lang="en-US" sz="1600" dirty="0">
              <a:solidFill>
                <a:schemeClr val="bg1">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r>
              <a:rPr lang="en-US" sz="1600" dirty="0">
                <a:solidFill>
                  <a:schemeClr val="bg1">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rPr>
              <a:t>Parrott, W. G., &amp; Smith, R. H. (1993). Distinguishing the experiences of envy and jealousy. 	</a:t>
            </a:r>
            <a:r>
              <a:rPr lang="en-US" sz="1600" i="1" dirty="0">
                <a:solidFill>
                  <a:schemeClr val="bg1">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rPr>
              <a:t>Journal of personality and social psychology</a:t>
            </a:r>
            <a:r>
              <a:rPr lang="en-US" sz="1600" dirty="0">
                <a:solidFill>
                  <a:schemeClr val="bg1">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rPr>
              <a:t>, 906-920.</a:t>
            </a:r>
            <a:br>
              <a:rPr lang="en-US" sz="1600" dirty="0">
                <a:solidFill>
                  <a:schemeClr val="bg1">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rPr>
            </a:br>
            <a:br>
              <a:rPr lang="en-US" sz="1600" dirty="0">
                <a:solidFill>
                  <a:schemeClr val="bg1">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rPr>
            </a:b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Rosenberg, M. (1979). </a:t>
            </a:r>
            <a:r>
              <a:rPr lang="en-US" sz="1600" i="1" dirty="0" err="1">
                <a:effectLst/>
                <a:latin typeface="Times New Roman" panose="02020603050405020304" pitchFamily="18" charset="0"/>
                <a:ea typeface="Calibri" panose="020F0502020204030204" pitchFamily="34" charset="0"/>
                <a:cs typeface="Times New Roman" panose="02020603050405020304" pitchFamily="18" charset="0"/>
              </a:rPr>
              <a:t>Concieving</a:t>
            </a:r>
            <a:r>
              <a:rPr lang="en-US" sz="1600" i="1" dirty="0">
                <a:effectLst/>
                <a:latin typeface="Times New Roman" panose="02020603050405020304" pitchFamily="18" charset="0"/>
                <a:ea typeface="Calibri" panose="020F0502020204030204" pitchFamily="34" charset="0"/>
                <a:cs typeface="Times New Roman" panose="02020603050405020304" pitchFamily="18" charset="0"/>
              </a:rPr>
              <a:t> the Self.</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New York: Basic Books.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600" dirty="0">
              <a:solidFill>
                <a:schemeClr val="bg1">
                  <a:lumMod val="10000"/>
                </a:schemeClr>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US" sz="1600" dirty="0">
              <a:solidFill>
                <a:schemeClr val="bg1">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r>
              <a:rPr lang="en-US" sz="1600" dirty="0">
                <a:solidFill>
                  <a:schemeClr val="bg1">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rPr>
              <a:t>Royal Society for Public Health. (2017). </a:t>
            </a:r>
            <a:r>
              <a:rPr lang="en-US" sz="1600" i="1" dirty="0">
                <a:solidFill>
                  <a:schemeClr val="bg1">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rPr>
              <a:t>#</a:t>
            </a:r>
            <a:r>
              <a:rPr lang="en-US" sz="1600" i="1" dirty="0" err="1">
                <a:solidFill>
                  <a:schemeClr val="bg1">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rPr>
              <a:t>Statusofmind</a:t>
            </a:r>
            <a:r>
              <a:rPr lang="en-US" sz="1600" i="1" dirty="0">
                <a:solidFill>
                  <a:schemeClr val="bg1">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rPr>
              <a:t>: social media and young people’s 	mental health.</a:t>
            </a:r>
            <a:r>
              <a:rPr lang="en-US" sz="1600" dirty="0">
                <a:solidFill>
                  <a:schemeClr val="bg1">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rPr>
              <a:t> London: RSPH.</a:t>
            </a:r>
            <a:endParaRPr lang="en-GB" sz="1600" dirty="0">
              <a:solidFill>
                <a:schemeClr val="bg1">
                  <a:lumMod val="10000"/>
                </a:schemeClr>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solidFill>
                <a:schemeClr val="bg1">
                  <a:lumMod val="10000"/>
                </a:schemeClr>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solidFill>
                <a:schemeClr val="bg1">
                  <a:lumMod val="10000"/>
                </a:schemeClr>
              </a:solidFill>
            </a:endParaRPr>
          </a:p>
        </p:txBody>
      </p:sp>
    </p:spTree>
    <p:extLst>
      <p:ext uri="{BB962C8B-B14F-4D97-AF65-F5344CB8AC3E}">
        <p14:creationId xmlns:p14="http://schemas.microsoft.com/office/powerpoint/2010/main" val="12563450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DDE44ED-9A55-4F98-8C1F-84A71BC446D0}"/>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395254" y="719137"/>
            <a:ext cx="2738755" cy="5419725"/>
          </a:xfrm>
          <a:prstGeom prst="rect">
            <a:avLst/>
          </a:prstGeom>
          <a:noFill/>
          <a:ln>
            <a:noFill/>
          </a:ln>
        </p:spPr>
      </p:pic>
      <p:pic>
        <p:nvPicPr>
          <p:cNvPr id="4" name="Picture 3">
            <a:extLst>
              <a:ext uri="{FF2B5EF4-FFF2-40B4-BE49-F238E27FC236}">
                <a16:creationId xmlns:a16="http://schemas.microsoft.com/office/drawing/2014/main" id="{61D4F219-99DE-42C4-B494-4689B148771D}"/>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4678997" y="746443"/>
            <a:ext cx="2834005" cy="5365115"/>
          </a:xfrm>
          <a:prstGeom prst="rect">
            <a:avLst/>
          </a:prstGeom>
          <a:noFill/>
          <a:ln>
            <a:noFill/>
          </a:ln>
        </p:spPr>
      </p:pic>
      <p:pic>
        <p:nvPicPr>
          <p:cNvPr id="5" name="Picture 4">
            <a:extLst>
              <a:ext uri="{FF2B5EF4-FFF2-40B4-BE49-F238E27FC236}">
                <a16:creationId xmlns:a16="http://schemas.microsoft.com/office/drawing/2014/main" id="{7AB5F669-8C94-4495-9F30-B25C6A425774}"/>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8735577" y="746443"/>
            <a:ext cx="2806065" cy="5552440"/>
          </a:xfrm>
          <a:prstGeom prst="rect">
            <a:avLst/>
          </a:prstGeom>
          <a:noFill/>
          <a:ln>
            <a:noFill/>
          </a:ln>
        </p:spPr>
      </p:pic>
    </p:spTree>
    <p:extLst>
      <p:ext uri="{BB962C8B-B14F-4D97-AF65-F5344CB8AC3E}">
        <p14:creationId xmlns:p14="http://schemas.microsoft.com/office/powerpoint/2010/main" val="13279061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247C26C-CE74-4937-8E5D-202F9BAF7DC7}"/>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590283" y="845285"/>
            <a:ext cx="2974340" cy="5552440"/>
          </a:xfrm>
          <a:prstGeom prst="rect">
            <a:avLst/>
          </a:prstGeom>
          <a:noFill/>
          <a:ln>
            <a:noFill/>
          </a:ln>
        </p:spPr>
      </p:pic>
      <p:pic>
        <p:nvPicPr>
          <p:cNvPr id="3" name="Picture 2">
            <a:extLst>
              <a:ext uri="{FF2B5EF4-FFF2-40B4-BE49-F238E27FC236}">
                <a16:creationId xmlns:a16="http://schemas.microsoft.com/office/drawing/2014/main" id="{C3CCDD0B-11CF-4BAB-B805-98856977C787}"/>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4674870" y="762953"/>
            <a:ext cx="2842260" cy="5332095"/>
          </a:xfrm>
          <a:prstGeom prst="rect">
            <a:avLst/>
          </a:prstGeom>
          <a:noFill/>
          <a:ln>
            <a:noFill/>
          </a:ln>
        </p:spPr>
      </p:pic>
      <p:pic>
        <p:nvPicPr>
          <p:cNvPr id="4" name="Picture 3">
            <a:extLst>
              <a:ext uri="{FF2B5EF4-FFF2-40B4-BE49-F238E27FC236}">
                <a16:creationId xmlns:a16="http://schemas.microsoft.com/office/drawing/2014/main" id="{5DC89560-9910-4EAF-BFAF-FF866C8A7A0F}"/>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8627377" y="762953"/>
            <a:ext cx="2766695" cy="5309870"/>
          </a:xfrm>
          <a:prstGeom prst="rect">
            <a:avLst/>
          </a:prstGeom>
          <a:noFill/>
          <a:ln>
            <a:noFill/>
          </a:ln>
        </p:spPr>
      </p:pic>
    </p:spTree>
    <p:extLst>
      <p:ext uri="{BB962C8B-B14F-4D97-AF65-F5344CB8AC3E}">
        <p14:creationId xmlns:p14="http://schemas.microsoft.com/office/powerpoint/2010/main" val="270597420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2B428575DA40243AF564D85770AF54A" ma:contentTypeVersion="11" ma:contentTypeDescription="Create a new document." ma:contentTypeScope="" ma:versionID="de26cdce6bcb31aa5c3534cbcb12b79b">
  <xsd:schema xmlns:xsd="http://www.w3.org/2001/XMLSchema" xmlns:xs="http://www.w3.org/2001/XMLSchema" xmlns:p="http://schemas.microsoft.com/office/2006/metadata/properties" xmlns:ns3="759019c2-801f-4a8d-8b31-c78641550411" xmlns:ns4="f8a19ec0-dc81-4987-a929-8e93d70c8233" targetNamespace="http://schemas.microsoft.com/office/2006/metadata/properties" ma:root="true" ma:fieldsID="dd3684a601877889d7bbd7e52db1d009" ns3:_="" ns4:_="">
    <xsd:import namespace="759019c2-801f-4a8d-8b31-c78641550411"/>
    <xsd:import namespace="f8a19ec0-dc81-4987-a929-8e93d70c8233"/>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59019c2-801f-4a8d-8b31-c78641550411"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8a19ec0-dc81-4987-a929-8e93d70c8233"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A233E5D-7AAE-494D-AD82-2A1AED11A1A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59019c2-801f-4a8d-8b31-c78641550411"/>
    <ds:schemaRef ds:uri="f8a19ec0-dc81-4987-a929-8e93d70c823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2B9F4F4-5102-4E7C-AC19-2E5417D419BC}">
  <ds:schemaRefs>
    <ds:schemaRef ds:uri="http://schemas.microsoft.com/sharepoint/v3/contenttype/forms"/>
  </ds:schemaRefs>
</ds:datastoreItem>
</file>

<file path=customXml/itemProps3.xml><?xml version="1.0" encoding="utf-8"?>
<ds:datastoreItem xmlns:ds="http://schemas.openxmlformats.org/officeDocument/2006/customXml" ds:itemID="{0EB7E6B2-5037-4C3C-9E51-D0332DE3AF89}">
  <ds:schemaRefs>
    <ds:schemaRef ds:uri="f8a19ec0-dc81-4987-a929-8e93d70c8233"/>
    <ds:schemaRef ds:uri="http://purl.org/dc/terms/"/>
    <ds:schemaRef ds:uri="759019c2-801f-4a8d-8b31-c78641550411"/>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Parallax</Template>
  <TotalTime>6</TotalTime>
  <Words>1030</Words>
  <Application>Microsoft Office PowerPoint</Application>
  <PresentationFormat>Widescreen</PresentationFormat>
  <Paragraphs>110</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Corbel</vt:lpstr>
      <vt:lpstr>Times New Roman</vt:lpstr>
      <vt:lpstr>Parallax</vt:lpstr>
      <vt:lpstr>PowerPoint Presentation</vt:lpstr>
      <vt:lpstr>BACKGROUND OF THE STUDY</vt:lpstr>
      <vt:lpstr>Research Question / Hypotheses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Bobby Farmer</dc:creator>
  <cp:lastModifiedBy>Bobby Farmer</cp:lastModifiedBy>
  <cp:revision>1</cp:revision>
  <dcterms:created xsi:type="dcterms:W3CDTF">2020-05-17T21:49:37Z</dcterms:created>
  <dcterms:modified xsi:type="dcterms:W3CDTF">2020-05-17T22:10:31Z</dcterms:modified>
</cp:coreProperties>
</file>