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34"/>
  </p:notesMasterIdLst>
  <p:handoutMasterIdLst>
    <p:handoutMasterId r:id="rId35"/>
  </p:handoutMasterIdLst>
  <p:sldIdLst>
    <p:sldId id="257" r:id="rId2"/>
    <p:sldId id="258" r:id="rId3"/>
    <p:sldId id="259" r:id="rId4"/>
    <p:sldId id="260" r:id="rId5"/>
    <p:sldId id="262" r:id="rId6"/>
    <p:sldId id="264" r:id="rId7"/>
    <p:sldId id="265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09" r:id="rId16"/>
    <p:sldId id="330" r:id="rId17"/>
    <p:sldId id="342" r:id="rId18"/>
    <p:sldId id="385" r:id="rId19"/>
    <p:sldId id="384" r:id="rId20"/>
    <p:sldId id="349" r:id="rId21"/>
    <p:sldId id="350" r:id="rId22"/>
    <p:sldId id="351" r:id="rId23"/>
    <p:sldId id="353" r:id="rId24"/>
    <p:sldId id="355" r:id="rId25"/>
    <p:sldId id="387" r:id="rId26"/>
    <p:sldId id="388" r:id="rId27"/>
    <p:sldId id="389" r:id="rId28"/>
    <p:sldId id="276" r:id="rId29"/>
    <p:sldId id="277" r:id="rId30"/>
    <p:sldId id="390" r:id="rId31"/>
    <p:sldId id="261" r:id="rId32"/>
    <p:sldId id="391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082D44-311B-E9F9-D965-C91EDF3C7DAE}" v="124" dt="2021-01-07T10:26:54.538"/>
    <p1510:client id="{1F862B22-B5D8-1E6F-5655-2FE56FA78F80}" v="489" dt="2021-01-06T17:09:51.093"/>
    <p1510:client id="{90FFD683-4815-F0B1-1139-FC56A4313DCA}" v="79" dt="2021-01-05T13:07:06.525"/>
    <p1510:client id="{DE2FA66F-6210-9C51-4466-51601429AF22}" v="118" dt="2021-01-04T17:43:56.227"/>
    <p1510:client id="{E6249DC1-F2C0-321A-6335-91E663D78FA3}" v="23" dt="2021-01-05T18:26:32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878" y="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E9F7C7-2D16-4F44-985D-C8FD1C7555E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406D34-2F44-4399-8174-2741BE10A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382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FB9AD1-E466-4FA1-B5FD-0E2577CFEAFC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BF878-E13C-4816-81AA-5579694CA4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590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0D59AB9-94EA-4F79-9C0D-6DC214FED6BA}" type="slidenum">
              <a:rPr lang="en-GB" smtClean="0"/>
              <a:pPr eaLnBrk="1" hangingPunct="1"/>
              <a:t>2</a:t>
            </a:fld>
            <a:endParaRPr lang="en-GB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83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A822EE75-BB3E-4153-B85A-A0C767ECAEA8}" type="slidenum">
              <a:rPr lang="en-US" smtClean="0"/>
              <a:pPr eaLnBrk="1" hangingPunct="1"/>
              <a:t>15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330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4A146-A9FB-40FD-B5E5-1402660083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79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D467D23-55B5-48B2-AADB-164A603FEC0B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3.gif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2.png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5" Type="http://schemas.openxmlformats.org/officeDocument/2006/relationships/image" Target="../media/image2.png"/><Relationship Id="rId4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p3"/><Relationship Id="rId7" Type="http://schemas.openxmlformats.org/officeDocument/2006/relationships/image" Target="../media/image2.png"/><Relationship Id="rId2" Type="http://schemas.microsoft.com/office/2007/relationships/media" Target="../media/media15.mp3"/><Relationship Id="rId1" Type="http://schemas.openxmlformats.org/officeDocument/2006/relationships/video" Target="https://www.youtube.com/embed/mtbJbDwqWLE?feature=oembed" TargetMode="External"/><Relationship Id="rId6" Type="http://schemas.openxmlformats.org/officeDocument/2006/relationships/image" Target="../media/image10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p3"/><Relationship Id="rId2" Type="http://schemas.microsoft.com/office/2007/relationships/media" Target="../media/media18.mp3"/><Relationship Id="rId1" Type="http://schemas.openxmlformats.org/officeDocument/2006/relationships/video" Target="https://www.youtube.com/embed/hZxnzfnt5v8?feature=oembed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p3"/><Relationship Id="rId1" Type="http://schemas.microsoft.com/office/2007/relationships/media" Target="../media/media21.mp3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p3"/><Relationship Id="rId1" Type="http://schemas.microsoft.com/office/2007/relationships/media" Target="../media/media22.mp3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p3"/><Relationship Id="rId1" Type="http://schemas.microsoft.com/office/2007/relationships/media" Target="../media/media25.mp3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p3"/><Relationship Id="rId1" Type="http://schemas.microsoft.com/office/2007/relationships/media" Target="../media/media26.mp3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p3"/><Relationship Id="rId1" Type="http://schemas.microsoft.com/office/2007/relationships/media" Target="../media/media27.mp3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p3"/><Relationship Id="rId1" Type="http://schemas.microsoft.com/office/2007/relationships/media" Target="../media/media28.mp3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p3"/><Relationship Id="rId1" Type="http://schemas.microsoft.com/office/2007/relationships/media" Target="../media/media29.mp3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p3"/><Relationship Id="rId1" Type="http://schemas.microsoft.com/office/2007/relationships/media" Target="../media/media30.mp3"/><Relationship Id="rId6" Type="http://schemas.openxmlformats.org/officeDocument/2006/relationships/hyperlink" Target="http://www.thebluediamondgallery.com/handwriting/s/statistics.html" TargetMode="External"/><Relationship Id="rId5" Type="http://schemas.openxmlformats.org/officeDocument/2006/relationships/image" Target="../media/image13.jpe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p3"/><Relationship Id="rId1" Type="http://schemas.microsoft.com/office/2007/relationships/media" Target="../media/media31.mp3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088" y="914400"/>
            <a:ext cx="7772400" cy="1470025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accent1">
                    <a:satMod val="150000"/>
                  </a:schemeClr>
                </a:solidFill>
              </a:rPr>
              <a:t>LECTURE 3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46355" y="4343400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8872" tIns="0" rIns="45720" bIns="0" anchor="b"/>
          <a:lstStyle/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GB" sz="2000" dirty="0">
              <a:solidFill>
                <a:schemeClr val="accent1"/>
              </a:solidFill>
              <a:latin typeface="+mn-lt"/>
              <a:cs typeface="+mn-cs"/>
            </a:endParaRP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en-GB" sz="4800" dirty="0">
                <a:solidFill>
                  <a:schemeClr val="accent1"/>
                </a:solidFill>
                <a:latin typeface="+mn-lt"/>
                <a:cs typeface="+mn-cs"/>
              </a:rPr>
              <a:t>Numerical Data Analysis</a:t>
            </a: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GB" sz="4800" dirty="0">
              <a:solidFill>
                <a:srgbClr val="FFFFFF"/>
              </a:solidFill>
              <a:latin typeface="+mn-lt"/>
              <a:cs typeface="+mn-cs"/>
            </a:endParaRP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en-GB" sz="4800" dirty="0">
                <a:solidFill>
                  <a:srgbClr val="FFFFFF"/>
                </a:solidFill>
                <a:latin typeface="+mn-lt"/>
                <a:cs typeface="+mn-cs"/>
              </a:rPr>
              <a:t> </a:t>
            </a:r>
            <a:endParaRPr lang="en-US" sz="4800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pic>
        <p:nvPicPr>
          <p:cNvPr id="3" name="1">
            <a:hlinkClick r:id="" action="ppaction://media"/>
            <a:extLst>
              <a:ext uri="{FF2B5EF4-FFF2-40B4-BE49-F238E27FC236}">
                <a16:creationId xmlns:a16="http://schemas.microsoft.com/office/drawing/2014/main" id="{6058616E-55D5-48A6-9EBB-DF2EAA7A0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8393" y="569449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99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4128"/>
            <a:ext cx="8260672" cy="1039427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Quantitative Methods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18488" cy="41116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38785" indent="-32004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dirty="0"/>
              <a:t>In using quantitative measures, we then need to understand the techniques used to describe and analyse data, for example</a:t>
            </a:r>
            <a:endParaRPr lang="en-US" dirty="0"/>
          </a:p>
          <a:p>
            <a:pPr marL="438785" indent="-320040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3200" u="sng" dirty="0"/>
              <a:t>Descriptive statistics</a:t>
            </a:r>
            <a:r>
              <a:rPr lang="en-GB" sz="3200" dirty="0"/>
              <a:t> are used to </a:t>
            </a:r>
            <a:r>
              <a:rPr lang="en-GB" sz="3200" i="1" dirty="0"/>
              <a:t>summarise</a:t>
            </a:r>
            <a:r>
              <a:rPr lang="en-GB" sz="3200" dirty="0"/>
              <a:t> – for example,  how many people took part, their gender, ages etc. </a:t>
            </a:r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3200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3200" u="sng" dirty="0"/>
              <a:t>Interpretive statistics</a:t>
            </a:r>
            <a:r>
              <a:rPr lang="en-GB" sz="3200" dirty="0"/>
              <a:t> – the use of statistical tests to </a:t>
            </a:r>
            <a:r>
              <a:rPr lang="en-GB" sz="3200" i="1" dirty="0"/>
              <a:t>analyse </a:t>
            </a:r>
            <a:r>
              <a:rPr lang="en-GB" sz="3200" dirty="0"/>
              <a:t>data</a:t>
            </a:r>
          </a:p>
        </p:txBody>
      </p:sp>
      <p:pic>
        <p:nvPicPr>
          <p:cNvPr id="62468" name="Picture 4" descr="D:\temp\Temporary Internet Files\Content.IE5\F6P7ZOFJ\MM90028529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1955"/>
            <a:ext cx="1371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2">
            <a:hlinkClick r:id="" action="ppaction://media"/>
            <a:extLst>
              <a:ext uri="{FF2B5EF4-FFF2-40B4-BE49-F238E27FC236}">
                <a16:creationId xmlns:a16="http://schemas.microsoft.com/office/drawing/2014/main" id="{80ACC9FE-0593-4A27-B201-06E2C83A90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72694" y="562557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66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Measures of central tendency</a:t>
            </a:r>
            <a:endParaRPr lang="en-US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7772400" cy="4572000"/>
          </a:xfrm>
        </p:spPr>
        <p:txBody>
          <a:bodyPr/>
          <a:lstStyle/>
          <a:p>
            <a:pPr eaLnBrk="1" hangingPunct="1"/>
            <a:r>
              <a:rPr lang="en-GB" dirty="0"/>
              <a:t>What do we mean by “Average”  Three ways to calculate an average –</a:t>
            </a:r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Mean </a:t>
            </a:r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Median</a:t>
            </a:r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Mode</a:t>
            </a: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FBFA5D65-78C9-400F-882C-65F6ADFDBC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36905" y="562557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3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Arithmetic mean </a:t>
            </a:r>
            <a:br>
              <a:rPr lang="en-GB">
                <a:solidFill>
                  <a:schemeClr val="accent1">
                    <a:satMod val="150000"/>
                  </a:schemeClr>
                </a:solidFill>
              </a:rPr>
            </a:br>
            <a:r>
              <a:rPr lang="en-GB" sz="2800">
                <a:solidFill>
                  <a:schemeClr val="accent1">
                    <a:satMod val="150000"/>
                  </a:schemeClr>
                </a:solidFill>
              </a:rPr>
              <a:t>(aka: average, most commonly used and heard)</a:t>
            </a:r>
            <a:endParaRPr lang="en-US" sz="280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41775" cy="4530725"/>
          </a:xfrm>
        </p:spPr>
        <p:txBody>
          <a:bodyPr/>
          <a:lstStyle/>
          <a:p>
            <a:pPr eaLnBrk="1" hangingPunct="1"/>
            <a:r>
              <a:rPr lang="en-GB" sz="2800" dirty="0"/>
              <a:t>To obtain the arithmetic mean you add together all the values of the variables from each case and then divide this total by the number of cases</a:t>
            </a:r>
          </a:p>
          <a:p>
            <a:pPr eaLnBrk="1" hangingPunct="1"/>
            <a:r>
              <a:rPr lang="en-GB" sz="2800" dirty="0"/>
              <a:t>The formula is ……</a:t>
            </a:r>
          </a:p>
          <a:p>
            <a:pPr eaLnBrk="1" hangingPunct="1"/>
            <a:endParaRPr lang="en-US" sz="2800" dirty="0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5396117" y="2113935"/>
            <a:ext cx="3024187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dirty="0">
                <a:latin typeface="Tahoma" pitchFamily="34" charset="0"/>
              </a:rPr>
              <a:t>Thus, if you had the </a:t>
            </a:r>
          </a:p>
          <a:p>
            <a:pPr algn="ctr" eaLnBrk="0" hangingPunct="0"/>
            <a:r>
              <a:rPr lang="en-GB" sz="2800" dirty="0">
                <a:latin typeface="Tahoma" pitchFamily="34" charset="0"/>
              </a:rPr>
              <a:t>following numbers</a:t>
            </a:r>
          </a:p>
          <a:p>
            <a:pPr algn="ctr" eaLnBrk="0" hangingPunct="0"/>
            <a:endParaRPr lang="en-GB" sz="2800" dirty="0">
              <a:latin typeface="Tahoma" pitchFamily="34" charset="0"/>
            </a:endParaRPr>
          </a:p>
          <a:p>
            <a:pPr algn="ctr" eaLnBrk="0" hangingPunct="0"/>
            <a:r>
              <a:rPr lang="en-GB" sz="2800" dirty="0">
                <a:latin typeface="Tahoma" pitchFamily="34" charset="0"/>
              </a:rPr>
              <a:t>4, 2, 5, 1, 7, 10, 6</a:t>
            </a:r>
          </a:p>
          <a:p>
            <a:pPr algn="ctr" eaLnBrk="0" hangingPunct="0"/>
            <a:endParaRPr lang="en-GB" sz="2800" dirty="0">
              <a:latin typeface="Tahoma" pitchFamily="34" charset="0"/>
            </a:endParaRPr>
          </a:p>
          <a:p>
            <a:pPr algn="ctr" eaLnBrk="0" hangingPunct="0"/>
            <a:endParaRPr lang="en-US" sz="2800" dirty="0">
              <a:latin typeface="Tahoma" pitchFamily="34" charset="0"/>
            </a:endParaRPr>
          </a:p>
        </p:txBody>
      </p:sp>
      <p:pic>
        <p:nvPicPr>
          <p:cNvPr id="6" name="Picture 2" descr="arithmean_cal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626" y="4191000"/>
            <a:ext cx="2493168" cy="2130085"/>
          </a:xfrm>
          <a:prstGeom prst="rect">
            <a:avLst/>
          </a:prstGeom>
          <a:noFill/>
        </p:spPr>
      </p:pic>
      <p:pic>
        <p:nvPicPr>
          <p:cNvPr id="3" name="4">
            <a:hlinkClick r:id="" action="ppaction://media"/>
            <a:extLst>
              <a:ext uri="{FF2B5EF4-FFF2-40B4-BE49-F238E27FC236}">
                <a16:creationId xmlns:a16="http://schemas.microsoft.com/office/drawing/2014/main" id="{66BA3B14-2FE0-47CC-9133-313CA9CB9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09217" y="580937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2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20" y="285728"/>
            <a:ext cx="864235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>
                <a:solidFill>
                  <a:schemeClr val="accent1">
                    <a:satMod val="150000"/>
                  </a:schemeClr>
                </a:solidFill>
              </a:rPr>
              <a:t>Median</a:t>
            </a:r>
            <a:r>
              <a:rPr lang="en-US" sz="3200" dirty="0">
                <a:solidFill>
                  <a:schemeClr val="accent1">
                    <a:satMod val="150000"/>
                  </a:schemeClr>
                </a:solidFill>
              </a:rPr>
              <a:t> - </a:t>
            </a:r>
            <a:r>
              <a:rPr lang="en-GB" sz="2400" dirty="0">
                <a:solidFill>
                  <a:schemeClr val="accent1">
                    <a:satMod val="150000"/>
                  </a:schemeClr>
                </a:solidFill>
              </a:rPr>
              <a:t>the value between the lowest and highest values of a variable such that below it and above it there are an equal number of cases</a:t>
            </a:r>
            <a:br>
              <a:rPr lang="en-GB" sz="2400" dirty="0">
                <a:solidFill>
                  <a:schemeClr val="accent1">
                    <a:satMod val="150000"/>
                  </a:schemeClr>
                </a:solidFill>
              </a:rPr>
            </a:br>
            <a:endParaRPr lang="en-US" sz="24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225800" y="1634040"/>
            <a:ext cx="9349721" cy="2570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en-US" sz="1600" b="1" i="1"/>
              <a:t>Example  for an</a:t>
            </a:r>
            <a:r>
              <a:rPr lang="en-US" sz="1600" b="1"/>
              <a:t> odd number of data values, for example 21, </a:t>
            </a:r>
            <a:endParaRPr lang="en-US" sz="1800" b="1"/>
          </a:p>
          <a:p>
            <a:pPr>
              <a:lnSpc>
                <a:spcPct val="80000"/>
              </a:lnSpc>
              <a:buNone/>
            </a:pPr>
            <a:r>
              <a:rPr lang="en-US" sz="1400" b="1"/>
              <a:t>Data</a:t>
            </a:r>
            <a:r>
              <a:rPr lang="en-US" sz="1800" b="1"/>
              <a:t>      </a:t>
            </a:r>
          </a:p>
          <a:p>
            <a:pPr>
              <a:lnSpc>
                <a:spcPct val="80000"/>
              </a:lnSpc>
              <a:buNone/>
            </a:pPr>
            <a:r>
              <a:rPr lang="en-US" sz="1800" b="1" dirty="0"/>
              <a:t> </a:t>
            </a:r>
            <a:r>
              <a:rPr lang="en-US" sz="1400"/>
              <a:t>96 48 27 72 39 70 7 68 99 36 95 4 6 13 34 74 65 42 28 54 69</a:t>
            </a:r>
          </a:p>
          <a:p>
            <a:pPr eaLnBrk="1" hangingPunct="1">
              <a:lnSpc>
                <a:spcPct val="80000"/>
              </a:lnSpc>
            </a:pPr>
            <a:endParaRPr lang="en-US" sz="140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400" b="1"/>
              <a:t>Ordered Data (data is re-ordered in ascending order thus:-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/>
              <a:t>4 6 7 13 27 28 34 36 39 42 48 54 65 68 69 70 72 74 95 96 99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80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 b="1"/>
              <a:t>Median  is  </a:t>
            </a:r>
            <a:r>
              <a:rPr lang="en-US" sz="1800"/>
              <a:t>48,  leaving 10 values below and 10 values above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5E903C-5004-4FAA-8916-C4415D7E8479}"/>
              </a:ext>
            </a:extLst>
          </p:cNvPr>
          <p:cNvSpPr txBox="1"/>
          <p:nvPr/>
        </p:nvSpPr>
        <p:spPr>
          <a:xfrm>
            <a:off x="225154" y="4021752"/>
            <a:ext cx="85443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With an even number of data values, for example 20, we have:​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80EED51-3CD4-4D64-B946-B08071D80E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700" y="4576667"/>
            <a:ext cx="8135938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/>
          <a:p>
            <a:pPr eaLnBrk="0" hangingPunct="0"/>
            <a:r>
              <a:rPr lang="en-US" sz="1400" b="1">
                <a:latin typeface="Tahoma" pitchFamily="34" charset="0"/>
              </a:rPr>
              <a:t>Data</a:t>
            </a:r>
          </a:p>
          <a:p>
            <a:pPr eaLnBrk="0" hangingPunct="0"/>
            <a:r>
              <a:rPr lang="en-US" sz="1400">
                <a:latin typeface="Tahoma" pitchFamily="34" charset="0"/>
              </a:rPr>
              <a:t>57 55 85 24 33 49 94 2 8 51 71 30 91 6 47 50 65 43 41 7</a:t>
            </a:r>
          </a:p>
          <a:p>
            <a:pPr eaLnBrk="0" hangingPunct="0"/>
            <a:endParaRPr lang="en-US" sz="1400">
              <a:latin typeface="Tahoma" pitchFamily="34" charset="0"/>
            </a:endParaRPr>
          </a:p>
          <a:p>
            <a:pPr eaLnBrk="0" hangingPunct="0"/>
            <a:r>
              <a:rPr lang="en-US" sz="1400" b="1">
                <a:latin typeface="Tahoma" pitchFamily="34" charset="0"/>
              </a:rPr>
              <a:t>Ordered Data</a:t>
            </a:r>
          </a:p>
          <a:p>
            <a:pPr eaLnBrk="0" hangingPunct="0"/>
            <a:r>
              <a:rPr lang="en-US" sz="1400">
                <a:latin typeface="Tahoma" pitchFamily="34" charset="0"/>
              </a:rPr>
              <a:t>2 6 7 8 24 30 33 41 43 47 49 50 51 55 57 65 71 85 91 94</a:t>
            </a:r>
          </a:p>
          <a:p>
            <a:pPr eaLnBrk="0" hangingPunct="0"/>
            <a:endParaRPr lang="en-US" sz="1400">
              <a:latin typeface="Tahoma" pitchFamily="34" charset="0"/>
            </a:endParaRPr>
          </a:p>
          <a:p>
            <a:pPr eaLnBrk="0" hangingPunct="0"/>
            <a:r>
              <a:rPr lang="en-US" sz="1400" b="1">
                <a:latin typeface="Tahoma" pitchFamily="34" charset="0"/>
              </a:rPr>
              <a:t>Median  </a:t>
            </a:r>
            <a:r>
              <a:rPr lang="en-US" sz="1400">
                <a:latin typeface="Tahoma" pitchFamily="34" charset="0"/>
              </a:rPr>
              <a:t>Halfway between the two 'middle' data points - in this case halfway between 47 and 49 = 48</a:t>
            </a:r>
          </a:p>
          <a:p>
            <a:pPr eaLnBrk="0" hangingPunct="0"/>
            <a:endParaRPr lang="en-GB" sz="1400">
              <a:latin typeface="Tahoma" pitchFamily="34" charset="0"/>
            </a:endParaRPr>
          </a:p>
          <a:p>
            <a:pPr eaLnBrk="0" hangingPunct="0"/>
            <a:endParaRPr lang="en-US" sz="1400">
              <a:latin typeface="Tahoma" pitchFamily="34" charset="0"/>
            </a:endParaRPr>
          </a:p>
        </p:txBody>
      </p:sp>
      <p:pic>
        <p:nvPicPr>
          <p:cNvPr id="4" name="5">
            <a:hlinkClick r:id="" action="ppaction://media"/>
            <a:extLst>
              <a:ext uri="{FF2B5EF4-FFF2-40B4-BE49-F238E27FC236}">
                <a16:creationId xmlns:a16="http://schemas.microsoft.com/office/drawing/2014/main" id="{19AA9DAB-B84C-414E-A77F-10BC8455F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27775" y="181174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03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533400"/>
            <a:ext cx="8229600" cy="8239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Mode - </a:t>
            </a:r>
            <a:r>
              <a:rPr lang="en-US" sz="2400" dirty="0">
                <a:solidFill>
                  <a:schemeClr val="accent1">
                    <a:satMod val="150000"/>
                  </a:schemeClr>
                </a:solidFill>
              </a:rPr>
              <a:t>the most frequently occurring value in a set of discrete data. There can be more than one mode if two or more values are equally common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676400"/>
            <a:ext cx="8786812" cy="50403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17475" indent="-3175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 dirty="0"/>
              <a:t>Suppose the results of an end of term Statistics exam were distributed as follows: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800" dirty="0"/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Student:.....Score: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1..............94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/>
              <a:t>2</a:t>
            </a:r>
            <a:r>
              <a:rPr lang="en-US" sz="2400"/>
              <a:t>............</a:t>
            </a:r>
            <a:r>
              <a:rPr sz="2000"/>
              <a:t>81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3..............56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4..............90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5..............70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6..............65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7..............90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8..............90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9..............30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dirty="0"/>
          </a:p>
          <a:p>
            <a:pPr marL="117475" indent="-3175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Then the mode (most common score) is 90, and the median (middle score) is 70.</a:t>
            </a:r>
          </a:p>
        </p:txBody>
      </p:sp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A9A3649B-2543-43C1-AC65-24C4C6582A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17317" y="214488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56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201737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defRPr/>
            </a:pPr>
            <a:br>
              <a:rPr lang="en-US" sz="2800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2400" b="1" dirty="0">
                <a:solidFill>
                  <a:schemeClr val="accent1">
                    <a:satMod val="150000"/>
                  </a:schemeClr>
                </a:solidFill>
              </a:rPr>
              <a:t>Range</a:t>
            </a:r>
            <a:br>
              <a:rPr lang="en-US" sz="2000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1800" dirty="0"/>
              <a:t>The range of a data set is a measure of the spread or the dispersion of the observations. </a:t>
            </a:r>
            <a:br>
              <a:rPr lang="en-US" sz="1800" dirty="0"/>
            </a:br>
            <a:endParaRPr lang="en-US" sz="18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214313" y="1714500"/>
            <a:ext cx="8540750" cy="540067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It is the difference between the largest and the smallest observed value of some quantitative characteristic and is very easy to calculate.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A great deal of information is ignored when computing the range since only the largest and the smallest data values are considered; the remaining data are ignored.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The range value of a data set is greatly influenced by the presence of just one unusually large or small value in the sample (outlier).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Examples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1. The range of 65,73,89,56,73,52,47 is 89-47 = 42.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2. If the highest score in a 1st year statistics exam was 98 and the lowest 48, then the range would be 98-48 = 50.</a:t>
            </a:r>
          </a:p>
        </p:txBody>
      </p:sp>
      <p:pic>
        <p:nvPicPr>
          <p:cNvPr id="2" name="7">
            <a:hlinkClick r:id="" action="ppaction://media"/>
            <a:extLst>
              <a:ext uri="{FF2B5EF4-FFF2-40B4-BE49-F238E27FC236}">
                <a16:creationId xmlns:a16="http://schemas.microsoft.com/office/drawing/2014/main" id="{AEA06FF2-0E01-4F15-9060-34BFEEA3BB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58553" y="595870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2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196334"/>
            <a:ext cx="7924800" cy="46166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Standard Deviation </a:t>
            </a:r>
            <a:endParaRPr lang="en-US" sz="2400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53496" y="657999"/>
            <a:ext cx="58403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i="1" dirty="0">
                <a:solidFill>
                  <a:prstClr val="black"/>
                </a:solidFill>
              </a:rPr>
              <a:t>Deviation just means how far from the normal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5019" y="1219200"/>
            <a:ext cx="7919156" cy="20313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175"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dirty="0"/>
              <a:t>The Standard Deviation is a measure of how spread-out numbers are.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Its symbol is </a:t>
            </a:r>
            <a:r>
              <a:rPr lang="en-US" b="1" dirty="0"/>
              <a:t>σ</a:t>
            </a:r>
            <a:r>
              <a:rPr lang="en-US" dirty="0"/>
              <a:t> (the </a:t>
            </a:r>
            <a:r>
              <a:rPr lang="en-US" dirty="0" err="1"/>
              <a:t>greek</a:t>
            </a:r>
            <a:r>
              <a:rPr lang="en-US" dirty="0"/>
              <a:t> letter sigma)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The formula is easy: it is the</a:t>
            </a:r>
            <a:r>
              <a:rPr lang="en-US" b="1" dirty="0"/>
              <a:t> square root</a:t>
            </a:r>
            <a:r>
              <a:rPr lang="en-US" dirty="0"/>
              <a:t> of the </a:t>
            </a:r>
            <a:r>
              <a:rPr lang="en-US" b="1" dirty="0"/>
              <a:t>Variance. </a:t>
            </a:r>
          </a:p>
          <a:p>
            <a:pPr algn="ctr"/>
            <a:endParaRPr lang="en-US" b="1" dirty="0"/>
          </a:p>
          <a:p>
            <a:pPr algn="ctr"/>
            <a:r>
              <a:rPr lang="en-US" dirty="0"/>
              <a:t>So now you ask, "What is the Variance?"</a:t>
            </a:r>
          </a:p>
        </p:txBody>
      </p:sp>
      <p:sp>
        <p:nvSpPr>
          <p:cNvPr id="5" name="Rectangle 4"/>
          <p:cNvSpPr/>
          <p:nvPr/>
        </p:nvSpPr>
        <p:spPr>
          <a:xfrm>
            <a:off x="1231600" y="3429000"/>
            <a:ext cx="6425157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dirty="0"/>
              <a:t>The Variance is defined as:</a:t>
            </a:r>
          </a:p>
          <a:p>
            <a:endParaRPr lang="en-US" dirty="0"/>
          </a:p>
          <a:p>
            <a:r>
              <a:rPr lang="en-US" dirty="0"/>
              <a:t>The average of the squared differences from the Mean.</a:t>
            </a:r>
            <a:endParaRPr lang="en-GB" dirty="0"/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81000" y="4845376"/>
            <a:ext cx="8763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To calculate the variance follow these steps:</a:t>
            </a:r>
          </a:p>
          <a:p>
            <a:endParaRPr lang="en-US" sz="1600" dirty="0"/>
          </a:p>
          <a:p>
            <a:r>
              <a:rPr lang="en-US" dirty="0"/>
              <a:t>• Work out the Mean (the simple average of the numbers)</a:t>
            </a:r>
          </a:p>
          <a:p>
            <a:r>
              <a:rPr lang="en-US" dirty="0"/>
              <a:t>• Then for each number: subtract the Mean and square the result (the  </a:t>
            </a:r>
          </a:p>
          <a:p>
            <a:r>
              <a:rPr lang="en-US" dirty="0"/>
              <a:t>    squared difference).</a:t>
            </a:r>
          </a:p>
          <a:p>
            <a:r>
              <a:rPr lang="en-US" dirty="0"/>
              <a:t>• Then work out the average of those squared differences.</a:t>
            </a:r>
          </a:p>
        </p:txBody>
      </p:sp>
      <p:pic>
        <p:nvPicPr>
          <p:cNvPr id="7" name="8">
            <a:hlinkClick r:id="" action="ppaction://media"/>
            <a:extLst>
              <a:ext uri="{FF2B5EF4-FFF2-40B4-BE49-F238E27FC236}">
                <a16:creationId xmlns:a16="http://schemas.microsoft.com/office/drawing/2014/main" id="{B3310EDF-7AC2-495B-8849-5D2FC19EB3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25347" y="469570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60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/>
              <a:t>You and your friends have just measured the heights of your dogs (in millimeters):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4114800"/>
            <a:ext cx="8610600" cy="4373563"/>
          </a:xfrm>
        </p:spPr>
        <p:txBody>
          <a:bodyPr/>
          <a:lstStyle/>
          <a:p>
            <a:r>
              <a:rPr lang="en-US" dirty="0"/>
              <a:t>The heights (at the shoulders) are: 600mm, 470mm, 170mm, 430mm and 300mm.</a:t>
            </a:r>
          </a:p>
          <a:p>
            <a:r>
              <a:rPr lang="en-US" dirty="0"/>
              <a:t>Find out the Mean, the Variance, and the Standard Deviation.</a:t>
            </a:r>
          </a:p>
          <a:p>
            <a:r>
              <a:rPr lang="en-US" dirty="0"/>
              <a:t>Your first step is to find the Mean:</a:t>
            </a:r>
          </a:p>
          <a:p>
            <a:pPr marL="114300" indent="0">
              <a:buNone/>
            </a:pP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828800"/>
            <a:ext cx="58293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9">
            <a:hlinkClick r:id="" action="ppaction://media"/>
            <a:extLst>
              <a:ext uri="{FF2B5EF4-FFF2-40B4-BE49-F238E27FC236}">
                <a16:creationId xmlns:a16="http://schemas.microsoft.com/office/drawing/2014/main" id="{B2F1D399-4BF0-4FCF-88CB-9B632C58BD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48969" y="27331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5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</a:t>
            </a:r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028580"/>
              </p:ext>
            </p:extLst>
          </p:nvPr>
        </p:nvGraphicFramePr>
        <p:xfrm>
          <a:off x="304800" y="1828800"/>
          <a:ext cx="8229600" cy="1440067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74307">
                <a:tc row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Mean =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600 + 470 + 170 + 430 + 300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=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1970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/>
                        <a:t>= 394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29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effectLst/>
                        </a:rPr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effectLst/>
                        </a:rPr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228600" y="3426768"/>
            <a:ext cx="444865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300" b="1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Answer: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100" dirty="0">
                <a:latin typeface="Arial"/>
                <a:cs typeface="Arial"/>
              </a:rPr>
              <a:t>So</a:t>
            </a:r>
            <a:r>
              <a:rPr kumimoji="0" lang="en-US" sz="11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the mean (average) height is 394 mm. Let's plot this on the chart:</a:t>
            </a:r>
            <a:endParaRPr kumimoji="0" lang="en-US" sz="18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</p:txBody>
      </p:sp>
      <p:pic>
        <p:nvPicPr>
          <p:cNvPr id="7173" name="Picture 5" descr="http://www.mathsisfun.com/data/images/statistics-dogs-mean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267200"/>
            <a:ext cx="7696200" cy="23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10">
            <a:hlinkClick r:id="" action="ppaction://media"/>
            <a:extLst>
              <a:ext uri="{FF2B5EF4-FFF2-40B4-BE49-F238E27FC236}">
                <a16:creationId xmlns:a16="http://schemas.microsoft.com/office/drawing/2014/main" id="{0C884577-6484-4571-9E2E-33BE75ADD5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95309" y="5622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2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Now, we calculate each dogs' difference from the Mean:</a:t>
            </a:r>
            <a:br>
              <a:rPr lang="en-US" dirty="0"/>
            </a:b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048000"/>
            <a:ext cx="7467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11">
            <a:hlinkClick r:id="" action="ppaction://media"/>
            <a:extLst>
              <a:ext uri="{FF2B5EF4-FFF2-40B4-BE49-F238E27FC236}">
                <a16:creationId xmlns:a16="http://schemas.microsoft.com/office/drawing/2014/main" id="{9D7DAA37-1833-4A30-B236-C48B55FD5E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64630" y="4903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1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98" y="3048000"/>
            <a:ext cx="8637551" cy="260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380998" y="1752600"/>
            <a:ext cx="84089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To calculate the Variance, take each difference, square it, and then average the result:</a:t>
            </a:r>
          </a:p>
        </p:txBody>
      </p:sp>
      <p:sp>
        <p:nvSpPr>
          <p:cNvPr id="5" name="Rectangle 4"/>
          <p:cNvSpPr/>
          <p:nvPr/>
        </p:nvSpPr>
        <p:spPr>
          <a:xfrm>
            <a:off x="380998" y="6096000"/>
            <a:ext cx="30877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So, the Variance is </a:t>
            </a:r>
            <a:r>
              <a:rPr lang="en-US" b="1" dirty="0"/>
              <a:t>21,704</a:t>
            </a:r>
            <a:r>
              <a:rPr lang="en-US" dirty="0"/>
              <a:t>.</a:t>
            </a:r>
          </a:p>
        </p:txBody>
      </p:sp>
      <p:pic>
        <p:nvPicPr>
          <p:cNvPr id="6" name="12">
            <a:hlinkClick r:id="" action="ppaction://media"/>
            <a:extLst>
              <a:ext uri="{FF2B5EF4-FFF2-40B4-BE49-F238E27FC236}">
                <a16:creationId xmlns:a16="http://schemas.microsoft.com/office/drawing/2014/main" id="{2A1E9D28-C959-4B32-844A-E641D245CB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00573" y="45438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9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4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981200"/>
            <a:ext cx="8229600" cy="43735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And the Standard Deviation is just the square root of Variance, so:</a:t>
            </a:r>
          </a:p>
          <a:p>
            <a:r>
              <a:rPr lang="en-US" dirty="0"/>
              <a:t>Standard Deviation: </a:t>
            </a:r>
            <a:r>
              <a:rPr lang="en-US" b="1" dirty="0"/>
              <a:t>σ = √21,704 = 147.32...</a:t>
            </a:r>
            <a:r>
              <a:rPr lang="en-US" dirty="0"/>
              <a:t> = </a:t>
            </a:r>
            <a:r>
              <a:rPr lang="en-US" b="1" dirty="0"/>
              <a:t>147</a:t>
            </a:r>
            <a:r>
              <a:rPr lang="en-US" dirty="0"/>
              <a:t> (to the nearest mm)</a:t>
            </a:r>
          </a:p>
          <a:p>
            <a:endParaRPr lang="en-GB" dirty="0"/>
          </a:p>
          <a:p>
            <a:r>
              <a:rPr lang="en-US" dirty="0"/>
              <a:t>And the good thing about the Standard Deviation is that it is useful. </a:t>
            </a:r>
          </a:p>
          <a:p>
            <a:endParaRPr lang="en-US" dirty="0"/>
          </a:p>
          <a:p>
            <a:r>
              <a:rPr lang="en-US" dirty="0"/>
              <a:t>Now we can show which heights are within one Standard Deviation (147mm) of the Mean: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pic>
        <p:nvPicPr>
          <p:cNvPr id="4" name="13">
            <a:hlinkClick r:id="" action="ppaction://media"/>
            <a:extLst>
              <a:ext uri="{FF2B5EF4-FFF2-40B4-BE49-F238E27FC236}">
                <a16:creationId xmlns:a16="http://schemas.microsoft.com/office/drawing/2014/main" id="{90884FF6-3BAB-41EA-89A3-CE7854E052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2177" y="46876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9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mathsisfun.com/data/images/statistics-standard-deviation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838200"/>
            <a:ext cx="7848600" cy="239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47700" y="4320545"/>
            <a:ext cx="7620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So, using the Standard Deviation we have a "standard" way of knowing what is normal, and what is extra large or extra small.</a:t>
            </a:r>
          </a:p>
          <a:p>
            <a:endParaRPr lang="en-US" dirty="0"/>
          </a:p>
          <a:p>
            <a:r>
              <a:rPr lang="en-US" dirty="0"/>
              <a:t>So – we have 3 dogs within one SD and 2 dogs within 2 SDs of the mean.</a:t>
            </a:r>
          </a:p>
          <a:p>
            <a:endParaRPr lang="en-US" dirty="0"/>
          </a:p>
        </p:txBody>
      </p:sp>
      <p:pic>
        <p:nvPicPr>
          <p:cNvPr id="3" name="14">
            <a:hlinkClick r:id="" action="ppaction://media"/>
            <a:extLst>
              <a:ext uri="{FF2B5EF4-FFF2-40B4-BE49-F238E27FC236}">
                <a16:creationId xmlns:a16="http://schemas.microsoft.com/office/drawing/2014/main" id="{C511FABD-4B94-4DFD-8747-D8B44466C6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94026" y="28185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22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3359" y="63749"/>
            <a:ext cx="8260672" cy="103942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The Normal Distribution</a:t>
            </a:r>
          </a:p>
        </p:txBody>
      </p:sp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B31BEE1A-8764-4801-83D3-2858DE1DAB49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4463" y="1032340"/>
            <a:ext cx="9040612" cy="5749460"/>
          </a:xfrm>
        </p:spPr>
      </p:pic>
      <p:pic>
        <p:nvPicPr>
          <p:cNvPr id="3" name="15">
            <a:hlinkClick r:id="" action="ppaction://media"/>
            <a:extLst>
              <a:ext uri="{FF2B5EF4-FFF2-40B4-BE49-F238E27FC236}">
                <a16:creationId xmlns:a16="http://schemas.microsoft.com/office/drawing/2014/main" id="{40DA7A14-C5FD-48D0-A0E0-B038B8A36A9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35579" y="1805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74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next stage is to analyse the data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16">
            <a:hlinkClick r:id="" action="ppaction://media"/>
            <a:extLst>
              <a:ext uri="{FF2B5EF4-FFF2-40B4-BE49-F238E27FC236}">
                <a16:creationId xmlns:a16="http://schemas.microsoft.com/office/drawing/2014/main" id="{09E69184-A000-4F0C-A165-A8D28501E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05830" y="34135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58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Types of data</a:t>
            </a: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b="1" dirty="0"/>
              <a:t>Discrete and Continuous Data </a:t>
            </a:r>
          </a:p>
          <a:p>
            <a:pPr>
              <a:buNone/>
            </a:pPr>
            <a:endParaRPr lang="en-US" b="1" dirty="0"/>
          </a:p>
          <a:p>
            <a:r>
              <a:rPr lang="en-US" dirty="0"/>
              <a:t>Data can be Descriptive/categorical (like "high" or "fast")</a:t>
            </a:r>
            <a:endParaRPr lang="en-GB" dirty="0"/>
          </a:p>
          <a:p>
            <a:pPr lvl="1"/>
            <a:r>
              <a:rPr lang="en-GB" dirty="0"/>
              <a:t>Categorical – when cases belong in discrete categories (aka nominal)</a:t>
            </a:r>
          </a:p>
          <a:p>
            <a:pPr lvl="1"/>
            <a:endParaRPr lang="en-GB" dirty="0"/>
          </a:p>
          <a:p>
            <a:pPr marL="114300" indent="0">
              <a:buNone/>
            </a:pPr>
            <a:r>
              <a:rPr lang="en-US" dirty="0"/>
              <a:t>        or Numerical (numbers). </a:t>
            </a:r>
          </a:p>
          <a:p>
            <a:endParaRPr lang="en-US" dirty="0"/>
          </a:p>
          <a:p>
            <a:r>
              <a:rPr lang="en-US" dirty="0"/>
              <a:t>And Numerical Data can be </a:t>
            </a:r>
            <a:r>
              <a:rPr lang="en-US" b="1" dirty="0"/>
              <a:t>Discrete</a:t>
            </a:r>
            <a:r>
              <a:rPr lang="en-US" dirty="0"/>
              <a:t> or </a:t>
            </a:r>
            <a:r>
              <a:rPr lang="en-US" b="1" dirty="0"/>
              <a:t>Continuous</a:t>
            </a:r>
            <a:r>
              <a:rPr lang="en-US" dirty="0"/>
              <a:t>:</a:t>
            </a:r>
          </a:p>
          <a:p>
            <a:endParaRPr lang="en-US" dirty="0"/>
          </a:p>
          <a:p>
            <a:pPr lvl="1"/>
            <a:r>
              <a:rPr lang="en-US" b="1" dirty="0"/>
              <a:t>Discrete data</a:t>
            </a:r>
            <a:r>
              <a:rPr lang="en-US" dirty="0"/>
              <a:t> is counted (can only take certain values -the number of students in a class (you can't have half a student). </a:t>
            </a:r>
          </a:p>
          <a:p>
            <a:pPr lvl="1"/>
            <a:endParaRPr lang="en-US" sz="1200" dirty="0"/>
          </a:p>
          <a:p>
            <a:pPr lvl="1"/>
            <a:r>
              <a:rPr lang="en-US" b="1" dirty="0"/>
              <a:t>Continuous data</a:t>
            </a:r>
            <a:r>
              <a:rPr lang="en-US" dirty="0"/>
              <a:t> is measured (</a:t>
            </a:r>
            <a:r>
              <a:rPr lang="en-GB" dirty="0"/>
              <a:t>where the data can be placed in some kind of order).</a:t>
            </a:r>
            <a:endParaRPr lang="en-US" dirty="0"/>
          </a:p>
        </p:txBody>
      </p:sp>
      <p:pic>
        <p:nvPicPr>
          <p:cNvPr id="2" name="17">
            <a:hlinkClick r:id="" action="ppaction://media"/>
            <a:extLst>
              <a:ext uri="{FF2B5EF4-FFF2-40B4-BE49-F238E27FC236}">
                <a16:creationId xmlns:a16="http://schemas.microsoft.com/office/drawing/2014/main" id="{C6F46828-CCEE-4847-B924-4D8DBBF680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7729" y="55961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7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1AFF3658-D14C-4435-8589-FEC00020385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14875" y="42269"/>
            <a:ext cx="8902763" cy="6748868"/>
          </a:xfrm>
        </p:spPr>
      </p:pic>
      <p:pic>
        <p:nvPicPr>
          <p:cNvPr id="7" name="18">
            <a:hlinkClick r:id="" action="ppaction://media"/>
            <a:extLst>
              <a:ext uri="{FF2B5EF4-FFF2-40B4-BE49-F238E27FC236}">
                <a16:creationId xmlns:a16="http://schemas.microsoft.com/office/drawing/2014/main" id="{DA4113B1-0A16-4B8D-8BEA-B245A893252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84915" y="8862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39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" y="228600"/>
            <a:ext cx="8845508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672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Statistical analysis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20">
            <a:hlinkClick r:id="" action="ppaction://media"/>
            <a:extLst>
              <a:ext uri="{FF2B5EF4-FFF2-40B4-BE49-F238E27FC236}">
                <a16:creationId xmlns:a16="http://schemas.microsoft.com/office/drawing/2014/main" id="{47EEC8EA-356A-4097-877B-8251DDD8B3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3049" y="49957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2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60672" cy="1066800"/>
          </a:xfrm>
        </p:spPr>
        <p:txBody>
          <a:bodyPr>
            <a:normAutofit fontScale="90000"/>
          </a:bodyPr>
          <a:lstStyle/>
          <a:p>
            <a:r>
              <a:rPr lang="en-GB" dirty="0"/>
              <a:t>Analysing the data using Statistics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122" y="1967948"/>
            <a:ext cx="8494642" cy="4684989"/>
          </a:xfrm>
          <a:solidFill>
            <a:schemeClr val="bg2">
              <a:lumMod val="5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114300" indent="0">
              <a:buNone/>
            </a:pPr>
            <a:r>
              <a:rPr lang="en-US" sz="2800" dirty="0"/>
              <a:t>Why use statistics?</a:t>
            </a:r>
          </a:p>
          <a:p>
            <a:pPr marL="114300" indent="0">
              <a:buNone/>
            </a:pPr>
            <a:endParaRPr lang="en-US" sz="2000" dirty="0"/>
          </a:p>
          <a:p>
            <a:r>
              <a:rPr lang="en-US" sz="2800" dirty="0"/>
              <a:t>We are also confronted by enormous amounts of data.</a:t>
            </a:r>
          </a:p>
          <a:p>
            <a:endParaRPr lang="en-US" sz="1800" dirty="0"/>
          </a:p>
          <a:p>
            <a:pPr lvl="1"/>
            <a:r>
              <a:rPr lang="en-US" sz="2400" dirty="0"/>
              <a:t>How do changes in one variable impact other variables? </a:t>
            </a:r>
          </a:p>
          <a:p>
            <a:pPr lvl="1"/>
            <a:r>
              <a:rPr lang="en-US" sz="2400" dirty="0"/>
              <a:t>Is there a way we can measure that relationship? </a:t>
            </a:r>
          </a:p>
          <a:p>
            <a:pPr lvl="1"/>
            <a:r>
              <a:rPr lang="en-US" sz="2400" dirty="0"/>
              <a:t>What is the overall strength of that relationship and what does that mean? </a:t>
            </a:r>
          </a:p>
          <a:p>
            <a:pPr marL="411480" lvl="1" indent="0">
              <a:buNone/>
            </a:pPr>
            <a:endParaRPr lang="en-US" dirty="0"/>
          </a:p>
          <a:p>
            <a:pPr lvl="1">
              <a:buClr>
                <a:srgbClr val="CF543F"/>
              </a:buClr>
            </a:pPr>
            <a:endParaRPr lang="en-US" sz="2400" dirty="0"/>
          </a:p>
        </p:txBody>
      </p:sp>
      <p:pic>
        <p:nvPicPr>
          <p:cNvPr id="10" name="21">
            <a:hlinkClick r:id="" action="ppaction://media"/>
            <a:extLst>
              <a:ext uri="{FF2B5EF4-FFF2-40B4-BE49-F238E27FC236}">
                <a16:creationId xmlns:a16="http://schemas.microsoft.com/office/drawing/2014/main" id="{A497E203-0CFC-4C2D-9FCB-197B5E4663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71710" y="777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2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14300" indent="0"/>
            <a:r>
              <a:rPr lang="en-US" dirty="0"/>
              <a:t>Why use statistics?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Make Inferences Based Upon Data:</a:t>
            </a:r>
            <a:r>
              <a:rPr lang="en-US" dirty="0"/>
              <a:t> </a:t>
            </a:r>
          </a:p>
          <a:p>
            <a:endParaRPr lang="en-US" sz="1800" dirty="0"/>
          </a:p>
          <a:p>
            <a:pPr lvl="1"/>
            <a:r>
              <a:rPr lang="en-US" dirty="0"/>
              <a:t>By using inferential statistics, researchers can infer things about a given sample or population.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Psychologists use the data they have collected to test the hypothesis or predict will happen.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Using this type of statistical analysis, researchers can determine the likelihood that a hypothesis should be either accepted or rejected.</a:t>
            </a:r>
          </a:p>
        </p:txBody>
      </p:sp>
      <p:pic>
        <p:nvPicPr>
          <p:cNvPr id="4" name="22">
            <a:hlinkClick r:id="" action="ppaction://media"/>
            <a:extLst>
              <a:ext uri="{FF2B5EF4-FFF2-40B4-BE49-F238E27FC236}">
                <a16:creationId xmlns:a16="http://schemas.microsoft.com/office/drawing/2014/main" id="{181042EC-A5D2-4DE5-BDAE-B1DCC80BAC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69884" y="51283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068452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Statistical testing</a:t>
            </a:r>
          </a:p>
        </p:txBody>
      </p:sp>
      <p:sp>
        <p:nvSpPr>
          <p:cNvPr id="301059" name="Rectangle 3"/>
          <p:cNvSpPr>
            <a:spLocks noGrp="1" noChangeArrowheads="1"/>
          </p:cNvSpPr>
          <p:nvPr>
            <p:ph idx="1"/>
          </p:nvPr>
        </p:nvSpPr>
        <p:spPr>
          <a:xfrm>
            <a:off x="79513" y="1216379"/>
            <a:ext cx="8229600" cy="3276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How can we know whether a difference between conditions is significant?</a:t>
            </a:r>
          </a:p>
          <a:p>
            <a:pPr lvl="1" eaLnBrk="1" hangingPunct="1"/>
            <a:r>
              <a:rPr lang="en-GB" sz="2400" dirty="0"/>
              <a:t>Can we know for certain?</a:t>
            </a:r>
          </a:p>
          <a:p>
            <a:pPr lvl="1" eaLnBrk="1" hangingPunct="1"/>
            <a:r>
              <a:rPr lang="en-GB" sz="2400" dirty="0"/>
              <a:t>No</a:t>
            </a:r>
          </a:p>
          <a:p>
            <a:pPr lvl="1" eaLnBrk="1" hangingPunct="1"/>
            <a:r>
              <a:rPr lang="en-GB" sz="2400" dirty="0"/>
              <a:t>Need to test the </a:t>
            </a:r>
            <a:r>
              <a:rPr lang="en-GB" sz="2400" i="1" dirty="0"/>
              <a:t>probability</a:t>
            </a:r>
            <a:r>
              <a:rPr lang="en-GB" sz="2400" dirty="0"/>
              <a:t> that it is significant</a:t>
            </a:r>
          </a:p>
          <a:p>
            <a:pPr lvl="1" eaLnBrk="1" hangingPunct="1"/>
            <a:endParaRPr lang="en-GB" sz="2400" dirty="0"/>
          </a:p>
          <a:p>
            <a:pPr lvl="1" eaLnBrk="1" hangingPunct="1"/>
            <a:endParaRPr lang="en-GB" sz="2400" dirty="0"/>
          </a:p>
        </p:txBody>
      </p:sp>
      <p:sp>
        <p:nvSpPr>
          <p:cNvPr id="2" name="Rectangle 1"/>
          <p:cNvSpPr/>
          <p:nvPr/>
        </p:nvSpPr>
        <p:spPr>
          <a:xfrm>
            <a:off x="314739" y="4294196"/>
            <a:ext cx="4147931" cy="241912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114300" algn="ctr">
              <a:lnSpc>
                <a:spcPct val="90000"/>
              </a:lnSpc>
              <a:spcBef>
                <a:spcPct val="20000"/>
              </a:spcBef>
              <a:buClr>
                <a:srgbClr val="93A299"/>
              </a:buClr>
            </a:pPr>
            <a:r>
              <a:rPr lang="en-GB" sz="2400" dirty="0">
                <a:solidFill>
                  <a:srgbClr val="564B3C"/>
                </a:solidFill>
              </a:rPr>
              <a:t>For results to be ‘significant’ that is – the observed result is not due to chance, researchers tend to use 95% confidence intervals, indicated as p &lt;0.05.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DB8BA1-04BA-4F79-9DA8-F9F11989713F}"/>
              </a:ext>
            </a:extLst>
          </p:cNvPr>
          <p:cNvSpPr txBox="1"/>
          <p:nvPr/>
        </p:nvSpPr>
        <p:spPr>
          <a:xfrm>
            <a:off x="4699526" y="4293704"/>
            <a:ext cx="4172804" cy="23544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dirty="0"/>
              <a:t>Probability that results were due to the null hypothesis</a:t>
            </a:r>
            <a:endParaRPr lang="en-US" sz="2100" dirty="0"/>
          </a:p>
          <a:p>
            <a:r>
              <a:rPr lang="en-GB" sz="2100" dirty="0"/>
              <a:t>(chance/random fluctuation)</a:t>
            </a:r>
            <a:endParaRPr lang="en-US" sz="2100" dirty="0"/>
          </a:p>
          <a:p>
            <a:r>
              <a:rPr lang="en-GB" sz="2100" dirty="0"/>
              <a:t>Probability of results if null hypothesis was true</a:t>
            </a:r>
            <a:r>
              <a:rPr lang="en-US" sz="2100" dirty="0"/>
              <a:t>​</a:t>
            </a:r>
          </a:p>
          <a:p>
            <a:r>
              <a:rPr lang="en-GB" sz="2100" dirty="0"/>
              <a:t>This is the ‘probability value’ or ‘p value’</a:t>
            </a:r>
            <a:r>
              <a:rPr lang="en-US" sz="2100" dirty="0"/>
              <a:t>​</a:t>
            </a:r>
          </a:p>
        </p:txBody>
      </p:sp>
      <p:pic>
        <p:nvPicPr>
          <p:cNvPr id="4" name="23">
            <a:hlinkClick r:id="" action="ppaction://media"/>
            <a:extLst>
              <a:ext uri="{FF2B5EF4-FFF2-40B4-BE49-F238E27FC236}">
                <a16:creationId xmlns:a16="http://schemas.microsoft.com/office/drawing/2014/main" id="{78169BC9-B884-403C-9606-55A8B1644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4613" y="56801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7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9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Statistical testing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idx="1"/>
          </p:nvPr>
        </p:nvSpPr>
        <p:spPr>
          <a:xfrm>
            <a:off x="395990" y="1691390"/>
            <a:ext cx="8214610" cy="47932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/>
              <a:t>Convention for significance testing: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 value lower than 0.05 means significant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 value higher than 0.05 means not significant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b="1" dirty="0"/>
              <a:t>Remember this!</a:t>
            </a:r>
          </a:p>
          <a:p>
            <a:pPr lvl="1" eaLnBrk="1" hangingPunct="1">
              <a:lnSpc>
                <a:spcPct val="90000"/>
              </a:lnSpc>
            </a:pPr>
            <a:endParaRPr lang="en-GB" b="1" dirty="0"/>
          </a:p>
          <a:p>
            <a:pPr eaLnBrk="1" hangingPunct="1">
              <a:lnSpc>
                <a:spcPct val="90000"/>
              </a:lnSpc>
            </a:pPr>
            <a:r>
              <a:rPr lang="en-GB" dirty="0"/>
              <a:t>P values can have maximum of 1.0</a:t>
            </a:r>
          </a:p>
          <a:p>
            <a:pPr eaLnBrk="1" hangingPunct="1">
              <a:lnSpc>
                <a:spcPct val="90000"/>
              </a:lnSpc>
            </a:pPr>
            <a:r>
              <a:rPr lang="en-GB" dirty="0"/>
              <a:t>0.05 means there is a 5% chance that the results were due to random fluctuation (null hypothesis)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304800" y="4965290"/>
            <a:ext cx="86868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2000" dirty="0">
                <a:solidFill>
                  <a:srgbClr val="564B3C"/>
                </a:solidFill>
              </a:rPr>
              <a:t>Lower p value = more likely that the difference was due to your manipulation of the Independent Variable (IV)</a:t>
            </a:r>
          </a:p>
          <a:p>
            <a:pPr marL="34290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endParaRPr lang="en-GB" dirty="0">
              <a:solidFill>
                <a:srgbClr val="564B3C"/>
              </a:solidFill>
            </a:endParaRPr>
          </a:p>
          <a:p>
            <a:pPr marL="34290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2000" dirty="0">
                <a:solidFill>
                  <a:srgbClr val="564B3C"/>
                </a:solidFill>
              </a:rPr>
              <a:t>Lower p value = more likely that the difference is significant</a:t>
            </a:r>
          </a:p>
        </p:txBody>
      </p:sp>
      <p:pic>
        <p:nvPicPr>
          <p:cNvPr id="3" name="24">
            <a:hlinkClick r:id="" action="ppaction://media"/>
            <a:extLst>
              <a:ext uri="{FF2B5EF4-FFF2-40B4-BE49-F238E27FC236}">
                <a16:creationId xmlns:a16="http://schemas.microsoft.com/office/drawing/2014/main" id="{0D925CE3-DF82-4183-83E6-2DD405B8B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6550" y="53340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17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6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Statistical testing</a:t>
            </a: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876300" y="2693633"/>
            <a:ext cx="7391400" cy="197972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GB" sz="6000" dirty="0">
              <a:solidFill>
                <a:schemeClr val="accent1">
                  <a:satMod val="150000"/>
                </a:schemeClr>
              </a:solidFill>
            </a:endParaRPr>
          </a:p>
          <a:p>
            <a:pPr>
              <a:defRPr/>
            </a:pPr>
            <a:r>
              <a:rPr lang="en-GB" sz="6000" dirty="0">
                <a:solidFill>
                  <a:schemeClr val="accent1">
                    <a:satMod val="150000"/>
                  </a:schemeClr>
                </a:solidFill>
              </a:rPr>
              <a:t>Parametric </a:t>
            </a:r>
          </a:p>
          <a:p>
            <a:pPr>
              <a:defRPr/>
            </a:pPr>
            <a:r>
              <a:rPr lang="en-GB" sz="6000" dirty="0">
                <a:solidFill>
                  <a:schemeClr val="accent1">
                    <a:satMod val="150000"/>
                  </a:schemeClr>
                </a:solidFill>
              </a:rPr>
              <a:t>and Nonparametric tests</a:t>
            </a:r>
          </a:p>
        </p:txBody>
      </p:sp>
      <p:pic>
        <p:nvPicPr>
          <p:cNvPr id="4" name="1">
            <a:hlinkClick r:id="" action="ppaction://media"/>
            <a:extLst>
              <a:ext uri="{FF2B5EF4-FFF2-40B4-BE49-F238E27FC236}">
                <a16:creationId xmlns:a16="http://schemas.microsoft.com/office/drawing/2014/main" id="{E1363F2E-3962-4502-B141-4BF9D7886B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01000" y="654241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96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 and Nonparametric tests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0394" y="2720578"/>
            <a:ext cx="7163456" cy="328017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100" dirty="0"/>
              <a:t>Statistical tests fall into two broad categories</a:t>
            </a:r>
          </a:p>
          <a:p>
            <a:pPr lvl="1" eaLnBrk="1" hangingPunct="1"/>
            <a:r>
              <a:rPr lang="en-GB" sz="1800" dirty="0"/>
              <a:t>Parametric tests</a:t>
            </a:r>
          </a:p>
          <a:p>
            <a:pPr lvl="1" eaLnBrk="1" hangingPunct="1"/>
            <a:r>
              <a:rPr lang="en-GB" sz="1800" dirty="0"/>
              <a:t>Nonparametric tests</a:t>
            </a:r>
          </a:p>
          <a:p>
            <a:pPr lvl="1" eaLnBrk="1" hangingPunct="1"/>
            <a:endParaRPr lang="en-GB" sz="1800" dirty="0"/>
          </a:p>
          <a:p>
            <a:pPr eaLnBrk="1" hangingPunct="1"/>
            <a:r>
              <a:rPr lang="en-GB" sz="2100" dirty="0"/>
              <a:t>Parametric and nonparametric tests differ with regard to…</a:t>
            </a:r>
          </a:p>
          <a:p>
            <a:pPr lvl="1" eaLnBrk="1" hangingPunct="1"/>
            <a:r>
              <a:rPr lang="en-GB" sz="1800" dirty="0"/>
              <a:t>The type of data employed</a:t>
            </a:r>
          </a:p>
          <a:p>
            <a:pPr lvl="1" eaLnBrk="1" hangingPunct="1"/>
            <a:r>
              <a:rPr lang="en-GB" sz="1800" dirty="0"/>
              <a:t>The assumptions they make about the raw data</a:t>
            </a:r>
          </a:p>
          <a:p>
            <a:pPr lvl="1" eaLnBrk="1" hangingPunct="1"/>
            <a:endParaRPr lang="en-GB" sz="1800" dirty="0"/>
          </a:p>
        </p:txBody>
      </p:sp>
      <p:pic>
        <p:nvPicPr>
          <p:cNvPr id="2" name="2">
            <a:hlinkClick r:id="" action="ppaction://media"/>
            <a:extLst>
              <a:ext uri="{FF2B5EF4-FFF2-40B4-BE49-F238E27FC236}">
                <a16:creationId xmlns:a16="http://schemas.microsoft.com/office/drawing/2014/main" id="{7FD81DCC-0928-42F0-B31D-BF698AA3E8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15200" y="1810344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8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7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24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 and Nonparametric tests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07616" y="2583575"/>
            <a:ext cx="8636384" cy="3176214"/>
          </a:xfrm>
        </p:spPr>
        <p:txBody>
          <a:bodyPr>
            <a:noAutofit/>
          </a:bodyPr>
          <a:lstStyle/>
          <a:p>
            <a:pPr eaLnBrk="1" hangingPunct="1"/>
            <a:r>
              <a:rPr lang="en-GB" sz="1800" dirty="0"/>
              <a:t>Nonparametric tests</a:t>
            </a:r>
          </a:p>
          <a:p>
            <a:pPr lvl="1" eaLnBrk="1" hangingPunct="1"/>
            <a:r>
              <a:rPr lang="en-GB" sz="1500" dirty="0"/>
              <a:t>Employ ordinal data (except chi-squared)</a:t>
            </a:r>
          </a:p>
          <a:p>
            <a:pPr lvl="2" eaLnBrk="1" hangingPunct="1"/>
            <a:r>
              <a:rPr lang="en-GB" sz="1350" dirty="0"/>
              <a:t>Obtained by ranking original scores</a:t>
            </a:r>
          </a:p>
          <a:p>
            <a:pPr lvl="1" eaLnBrk="1" hangingPunct="1"/>
            <a:r>
              <a:rPr lang="en-GB" sz="1500" dirty="0"/>
              <a:t>Do not make any further assumptions about the scores</a:t>
            </a:r>
          </a:p>
          <a:p>
            <a:pPr lvl="1" eaLnBrk="1" hangingPunct="1"/>
            <a:endParaRPr lang="en-GB" sz="525" dirty="0"/>
          </a:p>
          <a:p>
            <a:pPr lvl="1" eaLnBrk="1" hangingPunct="1"/>
            <a:endParaRPr lang="en-GB" sz="1500" dirty="0"/>
          </a:p>
          <a:p>
            <a:pPr eaLnBrk="1" hangingPunct="1"/>
            <a:r>
              <a:rPr lang="en-GB" sz="1800" dirty="0"/>
              <a:t>Parametric tests</a:t>
            </a:r>
          </a:p>
          <a:p>
            <a:pPr lvl="1" eaLnBrk="1" hangingPunct="1"/>
            <a:r>
              <a:rPr lang="en-GB" sz="1500" dirty="0"/>
              <a:t>Employ interval data</a:t>
            </a:r>
          </a:p>
          <a:p>
            <a:pPr lvl="2" eaLnBrk="1" hangingPunct="1"/>
            <a:r>
              <a:rPr lang="en-GB" sz="1350" dirty="0"/>
              <a:t>Use the original numerical scores</a:t>
            </a:r>
          </a:p>
          <a:p>
            <a:pPr lvl="1" eaLnBrk="1" hangingPunct="1"/>
            <a:r>
              <a:rPr lang="en-GB" sz="1500" dirty="0"/>
              <a:t>Make several assumptions about the raw data</a:t>
            </a: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E9C9C576-3F0E-4A8D-9178-27CCD5A1A3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4171" y="1446315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79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2291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C8C54-86EC-4743-906A-1A61A1207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767" y="2835178"/>
            <a:ext cx="7915931" cy="3055571"/>
          </a:xfrm>
        </p:spPr>
        <p:txBody>
          <a:bodyPr>
            <a:normAutofit/>
          </a:bodyPr>
          <a:lstStyle/>
          <a:p>
            <a:r>
              <a:rPr lang="en-US"/>
              <a:t>Normal distribution of data</a:t>
            </a:r>
          </a:p>
          <a:p>
            <a:r>
              <a:rPr lang="en-US"/>
              <a:t>Homogeneity of variance</a:t>
            </a:r>
            <a:endParaRPr lang="en-US" dirty="0"/>
          </a:p>
          <a:p>
            <a:pPr lvl="1"/>
            <a:r>
              <a:rPr lang="en-GB" sz="2400">
                <a:ea typeface="+mn-lt"/>
                <a:cs typeface="+mn-lt"/>
              </a:rPr>
              <a:t>Applies to unrelated/between designs only</a:t>
            </a:r>
            <a:endParaRPr lang="en-US" sz="2400">
              <a:ea typeface="+mn-lt"/>
              <a:cs typeface="+mn-lt"/>
            </a:endParaRPr>
          </a:p>
          <a:p>
            <a:pPr lvl="1"/>
            <a:r>
              <a:rPr lang="en-GB" sz="2400">
                <a:ea typeface="+mn-lt"/>
                <a:cs typeface="+mn-lt"/>
              </a:rPr>
              <a:t>Amount of variability is similar for each group</a:t>
            </a:r>
            <a:endParaRPr lang="en-US"/>
          </a:p>
          <a:p>
            <a:r>
              <a:rPr lang="en-US"/>
              <a:t>Interval data</a:t>
            </a:r>
            <a:endParaRPr lang="en-US" dirty="0"/>
          </a:p>
          <a:p>
            <a:r>
              <a:rPr lang="en-US"/>
              <a:t>Independence</a:t>
            </a:r>
          </a:p>
          <a:p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3D11A6F-291B-4AC9-B4B5-F4D67FF713B0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685800"/>
            <a:ext cx="7928999" cy="727838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68580" tIns="34290" rIns="68580" bIns="3429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 sz="3000" dirty="0">
                <a:solidFill>
                  <a:schemeClr val="tx1"/>
                </a:solidFill>
              </a:rPr>
              <a:t>Parametric test assumption </a:t>
            </a:r>
          </a:p>
        </p:txBody>
      </p:sp>
      <p:pic>
        <p:nvPicPr>
          <p:cNvPr id="2" name="4">
            <a:hlinkClick r:id="" action="ppaction://media"/>
            <a:extLst>
              <a:ext uri="{FF2B5EF4-FFF2-40B4-BE49-F238E27FC236}">
                <a16:creationId xmlns:a16="http://schemas.microsoft.com/office/drawing/2014/main" id="{248178AB-67D2-4B42-96FE-942B93B87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36621" y="1293538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0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2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04466-DDBB-498B-B60B-EAF816F22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072" y="-76200"/>
            <a:ext cx="7991405" cy="2469723"/>
          </a:xfrm>
        </p:spPr>
        <p:txBody>
          <a:bodyPr>
            <a:normAutofit/>
          </a:bodyPr>
          <a:lstStyle/>
          <a:p>
            <a:r>
              <a:rPr lang="en-US" sz="2800" b="0" dirty="0">
                <a:ea typeface="+mj-lt"/>
                <a:cs typeface="+mj-lt"/>
              </a:rPr>
              <a:t>Normal distribution and Homogeneity of variance tests</a:t>
            </a:r>
          </a:p>
          <a:p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FDF66-536F-4553-B0A0-2600832A9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664" y="2133600"/>
            <a:ext cx="8153584" cy="4506050"/>
          </a:xfrm>
        </p:spPr>
        <p:txBody>
          <a:bodyPr>
            <a:normAutofit/>
          </a:bodyPr>
          <a:lstStyle/>
          <a:p>
            <a:r>
              <a:rPr lang="en-US" sz="1800" dirty="0">
                <a:ea typeface="+mn-lt"/>
                <a:cs typeface="+mn-lt"/>
              </a:rPr>
              <a:t>The Shapiro Wilk test is the most powerful test when testing for a normal distribution. The Shapiro Wilk test will return the test statistic called W and the P-Value. If the P-Value is larger than 0.05, we assume a normal distribution. If the P-Value is smaller than 0.05, we do not assume a normal distribution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The </a:t>
            </a:r>
            <a:r>
              <a:rPr lang="en-US" sz="1800" dirty="0" err="1">
                <a:ea typeface="+mn-lt"/>
                <a:cs typeface="+mn-lt"/>
              </a:rPr>
              <a:t>Levene’s</a:t>
            </a:r>
            <a:r>
              <a:rPr lang="en-US" sz="1800" dirty="0">
                <a:ea typeface="+mn-lt"/>
                <a:cs typeface="+mn-lt"/>
              </a:rPr>
              <a:t> test uses an </a:t>
            </a:r>
            <a:r>
              <a:rPr lang="en-US" sz="1800" i="1" dirty="0">
                <a:ea typeface="+mn-lt"/>
                <a:cs typeface="+mn-lt"/>
              </a:rPr>
              <a:t>F</a:t>
            </a:r>
            <a:r>
              <a:rPr lang="en-US" sz="1800" dirty="0">
                <a:ea typeface="+mn-lt"/>
                <a:cs typeface="+mn-lt"/>
              </a:rPr>
              <a:t>-test to test the null hypothesis that the variance is equal across groups.  A </a:t>
            </a:r>
            <a:r>
              <a:rPr lang="en-US" sz="1800" i="1" dirty="0">
                <a:ea typeface="+mn-lt"/>
                <a:cs typeface="+mn-lt"/>
              </a:rPr>
              <a:t>p </a:t>
            </a:r>
            <a:r>
              <a:rPr lang="en-US" sz="1800" dirty="0">
                <a:ea typeface="+mn-lt"/>
                <a:cs typeface="+mn-lt"/>
              </a:rPr>
              <a:t>value less than .05 indicates a violation of the assumption.  If a violation occurs, it is likely that conducting the non-parametric equivalent of the analysis is more appropriate.</a:t>
            </a:r>
            <a:endParaRPr lang="en-US" sz="1800" dirty="0"/>
          </a:p>
        </p:txBody>
      </p:sp>
      <p:pic>
        <p:nvPicPr>
          <p:cNvPr id="4" name="5">
            <a:hlinkClick r:id="" action="ppaction://media"/>
            <a:extLst>
              <a:ext uri="{FF2B5EF4-FFF2-40B4-BE49-F238E27FC236}">
                <a16:creationId xmlns:a16="http://schemas.microsoft.com/office/drawing/2014/main" id="{601ACD64-D76F-4C56-AD77-A9F8E08B49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98560" y="691166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15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3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Types of test</a:t>
            </a:r>
          </a:p>
        </p:txBody>
      </p:sp>
      <p:sp>
        <p:nvSpPr>
          <p:cNvPr id="3061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38400"/>
            <a:ext cx="8390669" cy="3086100"/>
          </a:xfrm>
        </p:spPr>
        <p:txBody>
          <a:bodyPr>
            <a:noAutofit/>
          </a:bodyPr>
          <a:lstStyle/>
          <a:p>
            <a:pPr eaLnBrk="1" hangingPunct="1"/>
            <a:r>
              <a:rPr lang="en-GB" sz="2100" dirty="0"/>
              <a:t>Both parametric and non-parametric tests:</a:t>
            </a:r>
          </a:p>
          <a:p>
            <a:pPr eaLnBrk="1" hangingPunct="1"/>
            <a:endParaRPr lang="en-GB" dirty="0"/>
          </a:p>
          <a:p>
            <a:pPr lvl="1" eaLnBrk="1" hangingPunct="1"/>
            <a:r>
              <a:rPr lang="en-GB" sz="1800" dirty="0"/>
              <a:t>Produce a significance (or p) value</a:t>
            </a:r>
          </a:p>
          <a:p>
            <a:pPr lvl="1" eaLnBrk="1" hangingPunct="1"/>
            <a:r>
              <a:rPr lang="en-GB" sz="1800" dirty="0"/>
              <a:t>Can test the difference or relation between conditions</a:t>
            </a:r>
          </a:p>
          <a:p>
            <a:pPr lvl="1" eaLnBrk="1" hangingPunct="1"/>
            <a:endParaRPr lang="en-GB" sz="1800" dirty="0"/>
          </a:p>
          <a:p>
            <a:pPr lvl="1" eaLnBrk="1" hangingPunct="1"/>
            <a:r>
              <a:rPr lang="en-GB" sz="1800" dirty="0"/>
              <a:t>The use of both types of test is identical in purpose</a:t>
            </a:r>
          </a:p>
          <a:p>
            <a:pPr lvl="1" eaLnBrk="1" hangingPunct="1"/>
            <a:r>
              <a:rPr lang="en-GB" sz="1800" dirty="0"/>
              <a:t>To reject or accept the null hypothesis</a:t>
            </a:r>
          </a:p>
          <a:p>
            <a:pPr lvl="1" eaLnBrk="1" hangingPunct="1"/>
            <a:r>
              <a:rPr lang="en-GB" sz="1800" dirty="0"/>
              <a:t>Find evidence to support the hypothesis</a:t>
            </a:r>
          </a:p>
          <a:p>
            <a:pPr lvl="1" eaLnBrk="1" hangingPunct="1">
              <a:buFontTx/>
              <a:buNone/>
            </a:pPr>
            <a:endParaRPr lang="en-GB" sz="1800" dirty="0"/>
          </a:p>
          <a:p>
            <a:pPr eaLnBrk="1" hangingPunct="1">
              <a:buFont typeface="Wingdings" pitchFamily="2" charset="2"/>
              <a:buNone/>
            </a:pPr>
            <a:endParaRPr lang="en-GB" sz="2100" dirty="0"/>
          </a:p>
        </p:txBody>
      </p:sp>
      <p:pic>
        <p:nvPicPr>
          <p:cNvPr id="3" name="6">
            <a:hlinkClick r:id="" action="ppaction://media"/>
            <a:extLst>
              <a:ext uri="{FF2B5EF4-FFF2-40B4-BE49-F238E27FC236}">
                <a16:creationId xmlns:a16="http://schemas.microsoft.com/office/drawing/2014/main" id="{D3A4ECB6-85CF-4FC9-A966-F44B07071C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800" y="685800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18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229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Types of test</a:t>
            </a:r>
          </a:p>
        </p:txBody>
      </p:sp>
      <p:sp>
        <p:nvSpPr>
          <p:cNvPr id="305155" name="Rectangle 3"/>
          <p:cNvSpPr>
            <a:spLocks noGrp="1" noChangeArrowheads="1"/>
          </p:cNvSpPr>
          <p:nvPr>
            <p:ph idx="1"/>
          </p:nvPr>
        </p:nvSpPr>
        <p:spPr>
          <a:xfrm>
            <a:off x="165088" y="2645309"/>
            <a:ext cx="7116161" cy="3469481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Non-Parametric :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err="1"/>
              <a:t>Wilcoxen</a:t>
            </a:r>
            <a:r>
              <a:rPr lang="en-GB" dirty="0"/>
              <a:t> (2 conditions-related)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Mann-Whitney (2 conditions-unrelated)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Friedman (3 conditions-related)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err="1"/>
              <a:t>Kruskal</a:t>
            </a:r>
            <a:r>
              <a:rPr lang="en-GB" dirty="0"/>
              <a:t>-Wallis (3 conditions-unrelated)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Spearman rank (correlation)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Chi-square (categories)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sz="18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dirty="0"/>
              <a:t>Trends predicted – Page’s L (related)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dirty="0"/>
              <a:t>				    - </a:t>
            </a:r>
            <a:r>
              <a:rPr lang="en-GB" dirty="0" err="1"/>
              <a:t>Jonckheere</a:t>
            </a:r>
            <a:r>
              <a:rPr lang="en-GB" dirty="0"/>
              <a:t> (unrelated)</a:t>
            </a:r>
          </a:p>
        </p:txBody>
      </p:sp>
      <p:pic>
        <p:nvPicPr>
          <p:cNvPr id="2" name="7">
            <a:hlinkClick r:id="" action="ppaction://media"/>
            <a:extLst>
              <a:ext uri="{FF2B5EF4-FFF2-40B4-BE49-F238E27FC236}">
                <a16:creationId xmlns:a16="http://schemas.microsoft.com/office/drawing/2014/main" id="{2B8A8E8A-EB49-4AD3-AE51-AECEAF1E09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128" y="762000"/>
            <a:ext cx="547688" cy="547688"/>
          </a:xfrm>
          <a:prstGeom prst="rect">
            <a:avLst/>
          </a:prstGeom>
        </p:spPr>
      </p:pic>
      <p:pic>
        <p:nvPicPr>
          <p:cNvPr id="3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75BA8204-2639-4848-A459-4BFDF1A5BC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15000" y="1600200"/>
            <a:ext cx="3132499" cy="2090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63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2073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196" y="2531269"/>
            <a:ext cx="7766735" cy="3469481"/>
          </a:xfrm>
        </p:spPr>
        <p:txBody>
          <a:bodyPr rtlCol="0">
            <a:normAutofit/>
          </a:bodyPr>
          <a:lstStyle/>
          <a:p>
            <a:pPr marL="329184" indent="-24003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700" dirty="0"/>
              <a:t>Parametric:</a:t>
            </a:r>
          </a:p>
          <a:p>
            <a:pPr marL="329184" indent="-24003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GB" dirty="0"/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t-tests (related and unrelated)</a:t>
            </a:r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Analysis of Variance (ANOVA): one-way (related and unrelated)</a:t>
            </a:r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ANOVA : two-way (related, unrelated and mixed)</a:t>
            </a:r>
          </a:p>
          <a:p>
            <a:pPr marL="329184" indent="-240030">
              <a:spcBef>
                <a:spcPts val="0"/>
              </a:spcBef>
              <a:buFont typeface="Wingdings 2"/>
              <a:buChar char=""/>
              <a:defRPr/>
            </a:pPr>
            <a:endParaRPr lang="en-GB" sz="2700" dirty="0"/>
          </a:p>
        </p:txBody>
      </p:sp>
      <p:pic>
        <p:nvPicPr>
          <p:cNvPr id="4" name="8">
            <a:hlinkClick r:id="" action="ppaction://media"/>
            <a:extLst>
              <a:ext uri="{FF2B5EF4-FFF2-40B4-BE49-F238E27FC236}">
                <a16:creationId xmlns:a16="http://schemas.microsoft.com/office/drawing/2014/main" id="{7DE5874A-704C-46CC-8425-917062B588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83087" y="654241"/>
            <a:ext cx="547688" cy="5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72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5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0</TotalTime>
  <Words>1725</Words>
  <Application>Microsoft Office PowerPoint</Application>
  <PresentationFormat>On-screen Show (4:3)</PresentationFormat>
  <Paragraphs>238</Paragraphs>
  <Slides>32</Slides>
  <Notes>2</Notes>
  <HiddenSlides>0</HiddenSlides>
  <MMClips>33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Arial</vt:lpstr>
      <vt:lpstr>Book Antiqua</vt:lpstr>
      <vt:lpstr>Calibri</vt:lpstr>
      <vt:lpstr>Century Gothic</vt:lpstr>
      <vt:lpstr>Comic Sans MS</vt:lpstr>
      <vt:lpstr>Tahoma</vt:lpstr>
      <vt:lpstr>Wingdings</vt:lpstr>
      <vt:lpstr>Wingdings 2</vt:lpstr>
      <vt:lpstr>Apothecary</vt:lpstr>
      <vt:lpstr>LECTURE 3</vt:lpstr>
      <vt:lpstr>Quantitative Methods</vt:lpstr>
      <vt:lpstr>Measures of central tendency</vt:lpstr>
      <vt:lpstr>Arithmetic mean  (aka: average, most commonly used and heard)</vt:lpstr>
      <vt:lpstr>Median - the value between the lowest and highest values of a variable such that below it and above it there are an equal number of cases </vt:lpstr>
      <vt:lpstr>Mode - the most frequently occurring value in a set of discrete data. There can be more than one mode if two or more values are equally common</vt:lpstr>
      <vt:lpstr> Range The range of a data set is a measure of the spread or the dispersion of the observations.  </vt:lpstr>
      <vt:lpstr>PowerPoint Presentation</vt:lpstr>
      <vt:lpstr>You and your friends have just measured the heights of your dogs (in millimeters):</vt:lpstr>
      <vt:lpstr>Mean</vt:lpstr>
      <vt:lpstr>MEAn</vt:lpstr>
      <vt:lpstr>Variance</vt:lpstr>
      <vt:lpstr>Standard Deviation</vt:lpstr>
      <vt:lpstr>PowerPoint Presentation</vt:lpstr>
      <vt:lpstr>The Normal Distribution</vt:lpstr>
      <vt:lpstr>The next stage is to analyse the data</vt:lpstr>
      <vt:lpstr>Types of data</vt:lpstr>
      <vt:lpstr>PowerPoint Presentation</vt:lpstr>
      <vt:lpstr>PowerPoint Presentation</vt:lpstr>
      <vt:lpstr>Statistical analysis</vt:lpstr>
      <vt:lpstr>Analysing the data using Statistics </vt:lpstr>
      <vt:lpstr>Why use statistics?</vt:lpstr>
      <vt:lpstr>Statistical testing</vt:lpstr>
      <vt:lpstr>Statistical testing</vt:lpstr>
      <vt:lpstr>Statistical testing</vt:lpstr>
      <vt:lpstr>Parametric and Nonparametric tests</vt:lpstr>
      <vt:lpstr>Parametric and Nonparametric tests</vt:lpstr>
      <vt:lpstr>PowerPoint Presentation</vt:lpstr>
      <vt:lpstr>Normal distribution and Homogeneity of variance tests </vt:lpstr>
      <vt:lpstr>Types of test</vt:lpstr>
      <vt:lpstr>Types of test</vt:lpstr>
      <vt:lpstr>Parametric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3</dc:title>
  <dc:creator>Administrator</dc:creator>
  <cp:lastModifiedBy>Charlotte Greenway</cp:lastModifiedBy>
  <cp:revision>287</cp:revision>
  <cp:lastPrinted>2014-01-06T14:37:22Z</cp:lastPrinted>
  <dcterms:created xsi:type="dcterms:W3CDTF">2013-08-21T11:34:15Z</dcterms:created>
  <dcterms:modified xsi:type="dcterms:W3CDTF">2021-01-14T09:05:27Z</dcterms:modified>
</cp:coreProperties>
</file>