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1" r:id="rId1"/>
  </p:sldMasterIdLst>
  <p:notesMasterIdLst>
    <p:notesMasterId r:id="rId49"/>
  </p:notesMasterIdLst>
  <p:sldIdLst>
    <p:sldId id="256" r:id="rId2"/>
    <p:sldId id="995" r:id="rId3"/>
    <p:sldId id="888" r:id="rId4"/>
    <p:sldId id="314" r:id="rId5"/>
    <p:sldId id="315" r:id="rId6"/>
    <p:sldId id="316" r:id="rId7"/>
    <p:sldId id="317" r:id="rId8"/>
    <p:sldId id="257" r:id="rId9"/>
    <p:sldId id="258" r:id="rId10"/>
    <p:sldId id="259" r:id="rId11"/>
    <p:sldId id="260" r:id="rId12"/>
    <p:sldId id="270" r:id="rId13"/>
    <p:sldId id="288" r:id="rId14"/>
    <p:sldId id="262" r:id="rId15"/>
    <p:sldId id="289" r:id="rId16"/>
    <p:sldId id="290" r:id="rId17"/>
    <p:sldId id="291" r:id="rId18"/>
    <p:sldId id="292" r:id="rId19"/>
    <p:sldId id="293" r:id="rId20"/>
    <p:sldId id="294" r:id="rId21"/>
    <p:sldId id="295" r:id="rId22"/>
    <p:sldId id="303" r:id="rId23"/>
    <p:sldId id="296" r:id="rId24"/>
    <p:sldId id="297" r:id="rId25"/>
    <p:sldId id="298" r:id="rId26"/>
    <p:sldId id="299" r:id="rId27"/>
    <p:sldId id="300" r:id="rId28"/>
    <p:sldId id="301" r:id="rId29"/>
    <p:sldId id="302" r:id="rId30"/>
    <p:sldId id="1058" r:id="rId31"/>
    <p:sldId id="1052" r:id="rId32"/>
    <p:sldId id="1053" r:id="rId33"/>
    <p:sldId id="1054" r:id="rId34"/>
    <p:sldId id="1055" r:id="rId35"/>
    <p:sldId id="1056" r:id="rId36"/>
    <p:sldId id="1057" r:id="rId37"/>
    <p:sldId id="1090" r:id="rId38"/>
    <p:sldId id="902" r:id="rId39"/>
    <p:sldId id="908" r:id="rId40"/>
    <p:sldId id="912" r:id="rId41"/>
    <p:sldId id="914" r:id="rId42"/>
    <p:sldId id="1091" r:id="rId43"/>
    <p:sldId id="1083" r:id="rId44"/>
    <p:sldId id="1084" r:id="rId45"/>
    <p:sldId id="1088" r:id="rId46"/>
    <p:sldId id="1089" r:id="rId47"/>
    <p:sldId id="993"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268" autoAdjust="0"/>
    <p:restoredTop sz="76786" autoAdjust="0"/>
  </p:normalViewPr>
  <p:slideViewPr>
    <p:cSldViewPr snapToGrid="0" snapToObjects="1">
      <p:cViewPr>
        <p:scale>
          <a:sx n="79" d="100"/>
          <a:sy n="79" d="100"/>
        </p:scale>
        <p:origin x="1671" y="3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20E22BC-02AC-F54D-B916-D41ABB6F8744}" type="datetimeFigureOut">
              <a:rPr lang="en-US" smtClean="0"/>
              <a:pPr/>
              <a:t>11/6/2019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6C62A1D-4582-E74C-92F5-73A3ECD25D2F}" type="slidenum">
              <a:rPr lang="en-US" smtClean="0"/>
              <a:pPr/>
              <a:t>‹#›</a:t>
            </a:fld>
            <a:endParaRPr lang="en-US"/>
          </a:p>
        </p:txBody>
      </p:sp>
    </p:spTree>
    <p:extLst>
      <p:ext uri="{BB962C8B-B14F-4D97-AF65-F5344CB8AC3E}">
        <p14:creationId xmlns:p14="http://schemas.microsoft.com/office/powerpoint/2010/main" val="161208916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1"/>
          <p:cNvSpPr txBox="1">
            <a:spLocks noGrp="1"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lvl1pPr defTabSz="903288" eaLnBrk="0" hangingPunct="0">
              <a:defRPr sz="2400" b="1">
                <a:solidFill>
                  <a:schemeClr val="tx1"/>
                </a:solidFill>
                <a:latin typeface="Arial" charset="0"/>
                <a:cs typeface="Arial" charset="0"/>
              </a:defRPr>
            </a:lvl1pPr>
            <a:lvl2pPr marL="742950" indent="-285750" defTabSz="903288" eaLnBrk="0" hangingPunct="0">
              <a:defRPr sz="2400" b="1">
                <a:solidFill>
                  <a:schemeClr val="tx1"/>
                </a:solidFill>
                <a:latin typeface="Arial" charset="0"/>
                <a:cs typeface="Arial" charset="0"/>
              </a:defRPr>
            </a:lvl2pPr>
            <a:lvl3pPr marL="1143000" indent="-228600" defTabSz="903288" eaLnBrk="0" hangingPunct="0">
              <a:defRPr sz="2400" b="1">
                <a:solidFill>
                  <a:schemeClr val="tx1"/>
                </a:solidFill>
                <a:latin typeface="Arial" charset="0"/>
                <a:cs typeface="Arial" charset="0"/>
              </a:defRPr>
            </a:lvl3pPr>
            <a:lvl4pPr marL="1600200" indent="-228600" defTabSz="903288" eaLnBrk="0" hangingPunct="0">
              <a:defRPr sz="2400" b="1">
                <a:solidFill>
                  <a:schemeClr val="tx1"/>
                </a:solidFill>
                <a:latin typeface="Arial" charset="0"/>
                <a:cs typeface="Arial" charset="0"/>
              </a:defRPr>
            </a:lvl4pPr>
            <a:lvl5pPr marL="2057400" indent="-228600" defTabSz="903288" eaLnBrk="0" hangingPunct="0">
              <a:defRPr sz="2400" b="1">
                <a:solidFill>
                  <a:schemeClr val="tx1"/>
                </a:solidFill>
                <a:latin typeface="Arial" charset="0"/>
                <a:cs typeface="Arial" charset="0"/>
              </a:defRPr>
            </a:lvl5pPr>
            <a:lvl6pPr marL="2514600" indent="-228600" defTabSz="903288" eaLnBrk="0" fontAlgn="base" hangingPunct="0">
              <a:spcBef>
                <a:spcPct val="0"/>
              </a:spcBef>
              <a:spcAft>
                <a:spcPct val="0"/>
              </a:spcAft>
              <a:defRPr sz="2400" b="1">
                <a:solidFill>
                  <a:schemeClr val="tx1"/>
                </a:solidFill>
                <a:latin typeface="Arial" charset="0"/>
                <a:cs typeface="Arial" charset="0"/>
              </a:defRPr>
            </a:lvl6pPr>
            <a:lvl7pPr marL="2971800" indent="-228600" defTabSz="903288" eaLnBrk="0" fontAlgn="base" hangingPunct="0">
              <a:spcBef>
                <a:spcPct val="0"/>
              </a:spcBef>
              <a:spcAft>
                <a:spcPct val="0"/>
              </a:spcAft>
              <a:defRPr sz="2400" b="1">
                <a:solidFill>
                  <a:schemeClr val="tx1"/>
                </a:solidFill>
                <a:latin typeface="Arial" charset="0"/>
                <a:cs typeface="Arial" charset="0"/>
              </a:defRPr>
            </a:lvl7pPr>
            <a:lvl8pPr marL="3429000" indent="-228600" defTabSz="903288" eaLnBrk="0" fontAlgn="base" hangingPunct="0">
              <a:spcBef>
                <a:spcPct val="0"/>
              </a:spcBef>
              <a:spcAft>
                <a:spcPct val="0"/>
              </a:spcAft>
              <a:defRPr sz="2400" b="1">
                <a:solidFill>
                  <a:schemeClr val="tx1"/>
                </a:solidFill>
                <a:latin typeface="Arial" charset="0"/>
                <a:cs typeface="Arial" charset="0"/>
              </a:defRPr>
            </a:lvl8pPr>
            <a:lvl9pPr marL="3886200" indent="-228600" defTabSz="903288" eaLnBrk="0" fontAlgn="base" hangingPunct="0">
              <a:spcBef>
                <a:spcPct val="0"/>
              </a:spcBef>
              <a:spcAft>
                <a:spcPct val="0"/>
              </a:spcAft>
              <a:defRPr sz="2400" b="1">
                <a:solidFill>
                  <a:schemeClr val="tx1"/>
                </a:solidFill>
                <a:latin typeface="Arial" charset="0"/>
                <a:cs typeface="Arial" charset="0"/>
              </a:defRPr>
            </a:lvl9pPr>
          </a:lstStyle>
          <a:p>
            <a:pPr algn="r"/>
            <a:fld id="{7C839C26-801B-42B6-A101-60F37FE2B0A8}" type="slidenum">
              <a:rPr lang="en-US" sz="800" b="0"/>
              <a:pPr algn="r"/>
              <a:t>2</a:t>
            </a:fld>
            <a:endParaRPr lang="en-US" sz="800" b="0" dirty="0"/>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dirty="0"/>
          </a:p>
        </p:txBody>
      </p:sp>
    </p:spTree>
    <p:extLst>
      <p:ext uri="{BB962C8B-B14F-4D97-AF65-F5344CB8AC3E}">
        <p14:creationId xmlns:p14="http://schemas.microsoft.com/office/powerpoint/2010/main" val="1024752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r>
              <a:rPr lang="en-US" sz="1000" b="1" dirty="0">
                <a:latin typeface="Arial" pitchFamily="34" charset="0"/>
                <a:cs typeface="Arial" pitchFamily="34" charset="0"/>
              </a:rPr>
              <a:t>Fast convergence</a:t>
            </a:r>
            <a:r>
              <a:rPr lang="en-US" sz="1000" dirty="0">
                <a:latin typeface="Arial" pitchFamily="34" charset="0"/>
                <a:cs typeface="Arial" pitchFamily="34" charset="0"/>
              </a:rPr>
              <a:t>—EIGRP uses DUAL to achieve rapid convergence. A router running EIGRP stores its neighbors’ routing tables so that it can quickly adapt to changes in the network. If no appropriate route or backup route exists in the local routing table, EIGRP queries its neighbors to discover an alternative route. These queries are propagated until an alternative route is found, or it is determined that no alternative route exists.</a:t>
            </a:r>
          </a:p>
          <a:p>
            <a:pPr lvl="0"/>
            <a:r>
              <a:rPr lang="en-US" sz="1000" b="1" dirty="0">
                <a:latin typeface="Arial" pitchFamily="34" charset="0"/>
                <a:cs typeface="Arial" pitchFamily="34" charset="0"/>
              </a:rPr>
              <a:t>Partial updates</a:t>
            </a:r>
            <a:r>
              <a:rPr lang="en-US" sz="1000" dirty="0">
                <a:latin typeface="Arial" pitchFamily="34" charset="0"/>
                <a:cs typeface="Arial" pitchFamily="34" charset="0"/>
              </a:rPr>
              <a:t>—EIGRP sends partial triggered updates instead of periodic updates. These updates are sent only when the path or the metric for a route changes; they contain information about only that changed link rather than the entire routing table. Propagation of these partial updates is automatically bounded so that only those routers that require the information are updated. As a result, EIGRP consumes significantly less bandwidth than IGRP. This behavior is also different than link-state protocol operation, which sends a change update to all routers within an area. </a:t>
            </a:r>
          </a:p>
          <a:p>
            <a:r>
              <a:rPr lang="en-US" sz="1000" b="1" dirty="0">
                <a:latin typeface="Arial" pitchFamily="34" charset="0"/>
                <a:cs typeface="Arial" pitchFamily="34" charset="0"/>
              </a:rPr>
              <a:t>Multiple network layer support</a:t>
            </a:r>
            <a:r>
              <a:rPr lang="en-US" sz="1000" dirty="0">
                <a:latin typeface="Arial" pitchFamily="34" charset="0"/>
                <a:cs typeface="Arial" pitchFamily="34" charset="0"/>
              </a:rPr>
              <a:t>—EIGRP supports IP version 4 (IPv4), IP version 6 (IPv6), AppleTalk, and Novell NetWare Internetwork Packet Exchange (IPX) using protocol-dependent modules that are responsible for protocol requirements specific to the network layer. EIGRP’s rapid convergence and sophisticated metric offer superior performance and stability when implemented in IP, IPv6, IPX, and AppleTalk networks.</a:t>
            </a:r>
          </a:p>
          <a:p>
            <a:pPr lvl="0"/>
            <a:r>
              <a:rPr lang="en-US" sz="1000" b="1" dirty="0">
                <a:latin typeface="Arial" pitchFamily="34" charset="0"/>
                <a:cs typeface="Arial" pitchFamily="34" charset="0"/>
              </a:rPr>
              <a:t>Use of multicast and unicast</a:t>
            </a:r>
            <a:r>
              <a:rPr lang="en-US" sz="1000" dirty="0">
                <a:latin typeface="Arial" pitchFamily="34" charset="0"/>
                <a:cs typeface="Arial" pitchFamily="34" charset="0"/>
              </a:rPr>
              <a:t>—EIGRP uses multicast and unicast for communication between routers, rather than broadcast. As a result, end stations are unaffected by routing updates or queries. The multicast address used for EIGRP is 224.0.0.10.</a:t>
            </a:r>
          </a:p>
          <a:p>
            <a:endParaRPr lang="en-US" sz="1000" dirty="0">
              <a:latin typeface="Arial" pitchFamily="34" charset="0"/>
              <a:cs typeface="Arial" pitchFamily="34" charset="0"/>
            </a:endParaRPr>
          </a:p>
          <a:p>
            <a:r>
              <a:rPr lang="en-US" sz="1000" dirty="0">
                <a:latin typeface="Arial" pitchFamily="34" charset="0"/>
                <a:cs typeface="Arial" pitchFamily="34" charset="0"/>
              </a:rPr>
              <a:t>Other EIGRP features include the following:</a:t>
            </a:r>
          </a:p>
          <a:p>
            <a:pPr lvl="1"/>
            <a:r>
              <a:rPr lang="en-US" sz="1000" b="1" dirty="0">
                <a:latin typeface="Arial" pitchFamily="34" charset="0"/>
                <a:cs typeface="Arial" pitchFamily="34" charset="0"/>
              </a:rPr>
              <a:t>Variable-length subnet masking (VLSM) support</a:t>
            </a:r>
            <a:r>
              <a:rPr lang="en-US" sz="1000" dirty="0">
                <a:latin typeface="Arial" pitchFamily="34" charset="0"/>
                <a:cs typeface="Arial" pitchFamily="34" charset="0"/>
              </a:rPr>
              <a:t>—EIGRP is a classless routing protocol, which means that it advertises a subnet mask for each destination network; this enables EIGRP to support discontinuous subnetworks and VLSM. </a:t>
            </a:r>
          </a:p>
          <a:p>
            <a:pPr lvl="1"/>
            <a:r>
              <a:rPr lang="en-US" sz="1000" b="1" dirty="0">
                <a:latin typeface="Arial" pitchFamily="34" charset="0"/>
                <a:cs typeface="Arial" pitchFamily="34" charset="0"/>
              </a:rPr>
              <a:t>Seamless connectivity across all data link layer protocols and topologies</a:t>
            </a:r>
            <a:r>
              <a:rPr lang="en-US" sz="1000" dirty="0">
                <a:latin typeface="Arial" pitchFamily="34" charset="0"/>
                <a:cs typeface="Arial" pitchFamily="34" charset="0"/>
              </a:rPr>
              <a:t>—EIGRP does not require special configuration to work across any Layer 2 protocols. Other routing protocols, such as Open Shortest Path First (OSPF), require different configurations for different Layer 2 protocols, such as Ethernet and Frame Relay (as you will see in Chapter 3, “Implementing an OSPF-based Solution”). EIGRP was designed to operate effectively in both local-area network (LAN) and wide-area network (WAN) environments. In multiaccess topologies, such as Ethernet, neighbor relationships (also known as </a:t>
            </a:r>
            <a:r>
              <a:rPr lang="en-US" sz="1000" i="1" dirty="0">
                <a:latin typeface="Arial" pitchFamily="34" charset="0"/>
                <a:cs typeface="Arial" pitchFamily="34" charset="0"/>
              </a:rPr>
              <a:t>neighborships</a:t>
            </a:r>
            <a:r>
              <a:rPr lang="en-US" sz="1000" dirty="0">
                <a:latin typeface="Arial" pitchFamily="34" charset="0"/>
                <a:cs typeface="Arial" pitchFamily="34" charset="0"/>
              </a:rPr>
              <a:t>) are formed and maintained using reliable multicasting. EIGRP supports all WAN topologies: dedicated links, point-to-point links, and nonbroadcast multiaccess (NBMA) topologies. EIGRP accommodates differences in media types and speeds when neighbor adjacencies form across WAN links. The amount of bandwidth that EIGRP uses on WAN links can be limited.</a:t>
            </a:r>
          </a:p>
          <a:p>
            <a:pPr lvl="1"/>
            <a:r>
              <a:rPr lang="en-US" sz="1000" b="1" dirty="0">
                <a:latin typeface="Arial" pitchFamily="34" charset="0"/>
                <a:cs typeface="Arial" pitchFamily="34" charset="0"/>
              </a:rPr>
              <a:t>Sophisticated metric</a:t>
            </a:r>
            <a:r>
              <a:rPr lang="en-US" sz="1000" dirty="0">
                <a:latin typeface="Arial" pitchFamily="34" charset="0"/>
                <a:cs typeface="Arial" pitchFamily="34" charset="0"/>
              </a:rPr>
              <a:t>—EIGRP uses the same algorithm for metric calculation as IGRP, but represents values in a 32-bit format, rather than IGRP’s 24-bit format, to give additional granularity (thus, the EIGRP metric is the IGRP metric multiplied by 256). A significant advantage of EIGRP (and IGRP) over other protocols is its support for unequal metric load balancing that allows administrators to better distribute traffic flow in their networks.</a:t>
            </a:r>
          </a:p>
          <a:p>
            <a:endParaRPr lang="en-US" sz="1000" dirty="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4</a:t>
            </a:fld>
            <a:endParaRPr lang="en-US" dirty="0"/>
          </a:p>
        </p:txBody>
      </p:sp>
    </p:spTree>
    <p:extLst>
      <p:ext uri="{BB962C8B-B14F-4D97-AF65-F5344CB8AC3E}">
        <p14:creationId xmlns:p14="http://schemas.microsoft.com/office/powerpoint/2010/main" val="30768601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sz="1000" dirty="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5</a:t>
            </a:fld>
            <a:endParaRPr lang="en-US" dirty="0"/>
          </a:p>
        </p:txBody>
      </p:sp>
    </p:spTree>
    <p:extLst>
      <p:ext uri="{BB962C8B-B14F-4D97-AF65-F5344CB8AC3E}">
        <p14:creationId xmlns:p14="http://schemas.microsoft.com/office/powerpoint/2010/main" val="11543376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8</a:t>
            </a:fld>
            <a:endParaRPr lang="en-US" dirty="0"/>
          </a:p>
        </p:txBody>
      </p:sp>
    </p:spTree>
    <p:extLst>
      <p:ext uri="{BB962C8B-B14F-4D97-AF65-F5344CB8AC3E}">
        <p14:creationId xmlns:p14="http://schemas.microsoft.com/office/powerpoint/2010/main" val="1222727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pPr lvl="0"/>
            <a:r>
              <a:rPr lang="en-US" b="1" dirty="0"/>
              <a:t>Neighbor table</a:t>
            </a:r>
          </a:p>
          <a:p>
            <a:pPr lvl="1"/>
            <a:r>
              <a:rPr lang="en-US" dirty="0"/>
              <a:t>EIGRP routers use hello packets to discover neighbors. When a router discovers and forms an adjacency with a new neighbor, it includes the neighbor’s address and the interface through which it can be reached in an entry in the neighbor table. This table is comparable to the neighborship (adjacency) database used by link-state routing protocols (as described in Chapter 3). It serves the same purpose—ensuring bidirectional communication between each of the directly connected neighbors. EIGRP keeps a neighbor table for each network protocol supported; in other words, the following tables could exist: an IP neighbor table, an IPv6 neighbor table, an IPX neighbor table, and an AppleTalk neighbor table.</a:t>
            </a:r>
          </a:p>
          <a:p>
            <a:pPr lvl="0"/>
            <a:r>
              <a:rPr lang="en-US" b="1" dirty="0"/>
              <a:t>Topology table</a:t>
            </a:r>
          </a:p>
          <a:p>
            <a:pPr lvl="1"/>
            <a:r>
              <a:rPr lang="en-US" dirty="0"/>
              <a:t>When the router dynamically discovers a new neighbor, it sends an update about the routes it knows to its new neighbor and receives the same from the new neighbor. These updates populate the topology table. The topology table contains all destinations advertised by neighboring routers; in other words, each router stores its neighbors’ routing tables in its EIGRP topology table. If a neighbor is advertising a destination, it must be using that route to forward packets; this rule must be strictly followed by all distance vector protocols. An EIGRP router maintains a topology table for each network protocol configured (IP, IPv6, IPX, and AppleTalk). </a:t>
            </a:r>
          </a:p>
          <a:p>
            <a:pPr lvl="0"/>
            <a:r>
              <a:rPr lang="en-US" b="1" dirty="0"/>
              <a:t>Routing table</a:t>
            </a:r>
          </a:p>
          <a:p>
            <a:pPr lvl="1"/>
            <a:r>
              <a:rPr lang="en-US" dirty="0"/>
              <a:t>The routing table holds the best routes to each destination and is used for forwarding packets; EIGRP successor routes are offered to the routing table. As discussed in Chapter 1, “Routing Services,” if a router learns more than one route to exactly the same destination from different routing sources, it uses the administrative distance to determine which route to keep in the routing table. By default, up to 4 routes to the same destination with the same metric can be added to the routing table (recall that the router can be configured to accept up to 16 per destination). The router maintains one routing table for each network protocol configured.</a:t>
            </a:r>
          </a:p>
          <a:p>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9</a:t>
            </a:fld>
            <a:endParaRPr lang="en-US" dirty="0"/>
          </a:p>
        </p:txBody>
      </p:sp>
    </p:spTree>
    <p:extLst>
      <p:ext uri="{BB962C8B-B14F-4D97-AF65-F5344CB8AC3E}">
        <p14:creationId xmlns:p14="http://schemas.microsoft.com/office/powerpoint/2010/main" val="37206658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13</a:t>
            </a:fld>
            <a:endParaRPr lang="en-US" dirty="0"/>
          </a:p>
        </p:txBody>
      </p:sp>
    </p:spTree>
    <p:extLst>
      <p:ext uri="{BB962C8B-B14F-4D97-AF65-F5344CB8AC3E}">
        <p14:creationId xmlns:p14="http://schemas.microsoft.com/office/powerpoint/2010/main" val="4170416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14</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396013" y="4306550"/>
            <a:ext cx="5988326" cy="4183193"/>
          </a:xfrm>
          <a:noFill/>
          <a:ln/>
        </p:spPr>
        <p:txBody>
          <a:bodyPr/>
          <a:lstStyle/>
          <a:p>
            <a:pPr>
              <a:buFontTx/>
              <a:buNone/>
            </a:pPr>
            <a:endParaRPr lang="en-US" dirty="0">
              <a:latin typeface="Arial" charset="0"/>
            </a:endParaRPr>
          </a:p>
        </p:txBody>
      </p:sp>
    </p:spTree>
    <p:extLst>
      <p:ext uri="{BB962C8B-B14F-4D97-AF65-F5344CB8AC3E}">
        <p14:creationId xmlns:p14="http://schemas.microsoft.com/office/powerpoint/2010/main" val="15815686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6EFE1918-A55A-4032-B139-A848D5358761}" type="slidenum">
              <a:rPr lang="en-US"/>
              <a:pPr/>
              <a:t>15</a:t>
            </a:fld>
            <a:endParaRPr lang="en-US" dirty="0"/>
          </a:p>
        </p:txBody>
      </p:sp>
      <p:sp>
        <p:nvSpPr>
          <p:cNvPr id="985090" name="Rectangle 2"/>
          <p:cNvSpPr>
            <a:spLocks noGrp="1" noRot="1" noChangeAspect="1" noChangeArrowheads="1" noTextEdit="1"/>
          </p:cNvSpPr>
          <p:nvPr>
            <p:ph type="sldImg"/>
          </p:nvPr>
        </p:nvSpPr>
        <p:spPr>
          <a:xfrm>
            <a:off x="1143000" y="687388"/>
            <a:ext cx="4572000" cy="3429000"/>
          </a:xfrm>
          <a:ln/>
        </p:spPr>
      </p:sp>
      <p:sp>
        <p:nvSpPr>
          <p:cNvPr id="985091" name="Rectangle 3"/>
          <p:cNvSpPr>
            <a:spLocks noGrp="1" noChangeArrowheads="1"/>
          </p:cNvSpPr>
          <p:nvPr>
            <p:ph type="body" idx="1"/>
          </p:nvPr>
        </p:nvSpPr>
        <p:spPr>
          <a:xfrm>
            <a:off x="914711" y="4344025"/>
            <a:ext cx="5028579" cy="4112926"/>
          </a:xfrm>
        </p:spPr>
        <p:txBody>
          <a:bodyPr/>
          <a:lstStyle/>
          <a:p>
            <a:pPr marL="224325" indent="-224325"/>
            <a:r>
              <a:rPr lang="en-US" dirty="0"/>
              <a:t>Process to establish and discover neighbor routes occurs simultaneously in EIGRP:</a:t>
            </a:r>
          </a:p>
          <a:p>
            <a:pPr marL="224325" indent="-224325">
              <a:buFontTx/>
              <a:buAutoNum type="arabicPeriod"/>
            </a:pPr>
            <a:r>
              <a:rPr lang="en-US" dirty="0"/>
              <a:t>A new router (router A) comes up on the link and sends a hello packet through all of its EIGRP-configured interfaces.</a:t>
            </a:r>
          </a:p>
          <a:p>
            <a:pPr marL="224325" indent="-224325">
              <a:buFontTx/>
              <a:buAutoNum type="arabicPeriod"/>
            </a:pPr>
            <a:r>
              <a:rPr lang="en-US" dirty="0"/>
              <a:t>Routers receiving the hello packet (router B) on one interface reply with update packets that contain all the routes they have in their routing tables, except those learned through that interface (split horizon). Router B sends an update packet to router A, but a neighbor relationship is not established until router B sends a hello packet to router A. The update packet from router B has the initialization bit set, indicating that this is the initialization process. The update packet includes information about the routes that the neighbor (router B) is aware of, including the metric that the neighbor is advertising for each destination.</a:t>
            </a:r>
          </a:p>
          <a:p>
            <a:pPr marL="224325" indent="-224325">
              <a:buFontTx/>
              <a:buAutoNum type="arabicPeriod"/>
            </a:pPr>
            <a:r>
              <a:rPr lang="en-US" dirty="0"/>
              <a:t>After both routers have exchanged hellos, and the neighbor adjacency is established, router A replies to router B with an ACK packet, indicating that it received the update information.</a:t>
            </a:r>
          </a:p>
          <a:p>
            <a:pPr marL="224325" indent="-224325">
              <a:buFontTx/>
              <a:buAutoNum type="arabicPeriod"/>
            </a:pPr>
            <a:r>
              <a:rPr lang="en-US" dirty="0"/>
              <a:t>Router A assimilates all update packets in its topology table. The topology table includes all destinations advertised by neighboring (adjacent) routers. It lists each destination, all the neighbors that can reach the destination, and their associated metric.</a:t>
            </a:r>
          </a:p>
          <a:p>
            <a:pPr marL="224325" indent="-224325">
              <a:buFontTx/>
              <a:buAutoNum type="arabicPeriod"/>
            </a:pPr>
            <a:r>
              <a:rPr lang="en-US" dirty="0"/>
              <a:t>Router A then sends an update packet to router B.</a:t>
            </a:r>
          </a:p>
          <a:p>
            <a:pPr marL="224325" indent="-224325">
              <a:buFontTx/>
              <a:buAutoNum type="arabicPeriod"/>
            </a:pPr>
            <a:r>
              <a:rPr lang="en-US" dirty="0"/>
              <a:t>Upon receiving the update packet, router B sends an ACK packet to router A.</a:t>
            </a:r>
          </a:p>
          <a:p>
            <a:pPr marL="224325" indent="-224325"/>
            <a:endParaRPr lang="en-US"/>
          </a:p>
          <a:p>
            <a:r>
              <a:rPr lang="en-US"/>
              <a:t>After </a:t>
            </a:r>
            <a:r>
              <a:rPr lang="en-US" dirty="0"/>
              <a:t>router A and router B successfully receive the update packets from each other, they are ready to update their routing tables with the successor routes from the topology table.</a:t>
            </a:r>
          </a:p>
        </p:txBody>
      </p:sp>
    </p:spTree>
    <p:extLst>
      <p:ext uri="{BB962C8B-B14F-4D97-AF65-F5344CB8AC3E}">
        <p14:creationId xmlns:p14="http://schemas.microsoft.com/office/powerpoint/2010/main" val="15537343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When a router discovers a new neighbor, an update is sent to and received from its new neighbor populating the </a:t>
            </a:r>
            <a:r>
              <a:rPr lang="en-US" b="1" dirty="0"/>
              <a:t>topology table </a:t>
            </a:r>
            <a:r>
              <a:rPr lang="en-US" dirty="0"/>
              <a:t>(containing destinations advertised by all neighbors)</a:t>
            </a:r>
          </a:p>
          <a:p>
            <a:pPr>
              <a:buNone/>
            </a:pPr>
            <a:endParaRPr lang="en-US"/>
          </a:p>
          <a:p>
            <a:pPr>
              <a:buNone/>
            </a:pPr>
            <a:r>
              <a:rPr lang="en-US"/>
              <a:t>The </a:t>
            </a:r>
            <a:r>
              <a:rPr lang="en-US" dirty="0"/>
              <a:t>topology table:</a:t>
            </a:r>
          </a:p>
          <a:p>
            <a:pPr lvl="0"/>
            <a:r>
              <a:rPr lang="en-US" sz="1100"/>
              <a:t>Updated </a:t>
            </a:r>
            <a:r>
              <a:rPr lang="en-US" sz="1100" dirty="0"/>
              <a:t>when a directly connected route or interface changes or when a neighboring router reports a change to a route</a:t>
            </a:r>
          </a:p>
          <a:p>
            <a:pPr lvl="0"/>
            <a:r>
              <a:rPr lang="en-US" sz="1100" dirty="0"/>
              <a:t>Entry for a destination exists in either active or passive state:</a:t>
            </a:r>
          </a:p>
          <a:p>
            <a:pPr lvl="1"/>
            <a:r>
              <a:rPr lang="en-US" sz="1100" dirty="0"/>
              <a:t>Passive state: router is not performing a recomputation</a:t>
            </a:r>
          </a:p>
          <a:p>
            <a:pPr lvl="1"/>
            <a:r>
              <a:rPr lang="en-US" sz="1100" dirty="0"/>
              <a:t>Active state: router is performing a recomputation</a:t>
            </a:r>
          </a:p>
          <a:p>
            <a:pPr lvl="0"/>
            <a:r>
              <a:rPr lang="en-US" sz="1100" dirty="0"/>
              <a:t>Recomputation occurs when the destination has no feasible successors (initiated by sending a query packet to each of the </a:t>
            </a:r>
            <a:r>
              <a:rPr lang="en-US" sz="1100"/>
              <a:t>neighboring routers</a:t>
            </a:r>
            <a:endParaRPr lang="en-US" sz="1100"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16</a:t>
            </a:fld>
            <a:endParaRPr lang="en-US" dirty="0"/>
          </a:p>
        </p:txBody>
      </p:sp>
    </p:spTree>
    <p:extLst>
      <p:ext uri="{BB962C8B-B14F-4D97-AF65-F5344CB8AC3E}">
        <p14:creationId xmlns:p14="http://schemas.microsoft.com/office/powerpoint/2010/main" val="23055132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05957513-ED03-4A0C-AE43-329406D3BFD1}" type="slidenum">
              <a:rPr lang="en-US"/>
              <a:pPr/>
              <a:t>17</a:t>
            </a:fld>
            <a:endParaRPr lang="en-US" dirty="0"/>
          </a:p>
        </p:txBody>
      </p:sp>
      <p:sp>
        <p:nvSpPr>
          <p:cNvPr id="980994" name="Rectangle 2"/>
          <p:cNvSpPr>
            <a:spLocks noGrp="1" noRot="1" noChangeAspect="1" noChangeArrowheads="1" noTextEdit="1"/>
          </p:cNvSpPr>
          <p:nvPr>
            <p:ph type="sldImg"/>
          </p:nvPr>
        </p:nvSpPr>
        <p:spPr>
          <a:xfrm>
            <a:off x="1143000" y="687388"/>
            <a:ext cx="4572000" cy="3429000"/>
          </a:xfrm>
          <a:ln/>
        </p:spPr>
      </p:sp>
      <p:sp>
        <p:nvSpPr>
          <p:cNvPr id="980995" name="Rectangle 3"/>
          <p:cNvSpPr>
            <a:spLocks noGrp="1" noChangeArrowheads="1"/>
          </p:cNvSpPr>
          <p:nvPr>
            <p:ph type="body" idx="1"/>
          </p:nvPr>
        </p:nvSpPr>
        <p:spPr>
          <a:xfrm>
            <a:off x="914711" y="4344025"/>
            <a:ext cx="5028579" cy="4112926"/>
          </a:xfrm>
        </p:spPr>
        <p:txBody>
          <a:bodyPr/>
          <a:lstStyle/>
          <a:p>
            <a:r>
              <a:rPr lang="en-US" dirty="0"/>
              <a:t>The network shown illustrates router C’s EIGRP tables. Routers A and B have established a neighbor relationship with router C. Both routers A and B have paths to network 10.1.1.0/24, among many others that are not shown.</a:t>
            </a:r>
          </a:p>
          <a:p>
            <a:r>
              <a:rPr lang="en-US" dirty="0"/>
              <a:t>Router A has an EIGRP metric of 1000 for 10.1.1.0/24, so router A advertises 10.1.1.0/24 to router C with a metric of 1000. Router C installs the route to 10.1.1.0/24 via router A in its EIGRP topology table with an advertised distance of 1000. </a:t>
            </a:r>
          </a:p>
          <a:p>
            <a:r>
              <a:rPr lang="en-US" dirty="0"/>
              <a:t>Router B has network 10.1.1.0/24 with a metric of 1500 in its IP routing table, so router B advertises 10.1.1.0/24 to router C with an advertised distance of 1500. Router C places the route to 10.1.1.0/24 network via router B in the EIGRP topology table with an advertised distance of 1500.</a:t>
            </a:r>
          </a:p>
          <a:p>
            <a:r>
              <a:rPr lang="en-US" dirty="0"/>
              <a:t>Router C has two entries to reach 10.1.1.0/24 in its topology table. The EIGRP metric for router C to reach both routers A and B is 1000. This cost (1000) is added to the respective advertised distance from each router, resulting in the feasible distances from router C to reach network 10.1.1.0/24 shown in the figure.</a:t>
            </a:r>
          </a:p>
          <a:p>
            <a:r>
              <a:rPr lang="en-US" dirty="0"/>
              <a:t>Router C chooses the least-cost feasible distance, which is 2000, via router A, and installs it in the IP routing table as the best route to reach 10.1.1.0/24. The EIGRP metric in the routing table is equal to the feasible distance from the EIGRP topology table. Router A is the successor for the route to 10.1.1.0/24. </a:t>
            </a:r>
          </a:p>
        </p:txBody>
      </p:sp>
    </p:spTree>
    <p:extLst>
      <p:ext uri="{BB962C8B-B14F-4D97-AF65-F5344CB8AC3E}">
        <p14:creationId xmlns:p14="http://schemas.microsoft.com/office/powerpoint/2010/main" val="33363048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Tx/>
              <a:buNone/>
            </a:pPr>
            <a:r>
              <a:rPr lang="en-US" sz="1000" dirty="0"/>
              <a:t>How EIGRP uses these tables:</a:t>
            </a:r>
          </a:p>
          <a:p>
            <a:r>
              <a:rPr lang="en-US" sz="1000" dirty="0"/>
              <a:t>EIGRP uses the Neighbor table to list adjacent routers.</a:t>
            </a:r>
          </a:p>
          <a:p>
            <a:pPr lvl="1"/>
            <a:r>
              <a:rPr lang="en-US" sz="1000" dirty="0"/>
              <a:t>Topology table lists all learned routes to each destination</a:t>
            </a:r>
          </a:p>
          <a:p>
            <a:pPr lvl="1"/>
            <a:r>
              <a:rPr lang="en-US" sz="1000" dirty="0"/>
              <a:t>Routing table contains the best route (successor route) and backup route (feasible successor route)</a:t>
            </a:r>
          </a:p>
          <a:p>
            <a:r>
              <a:rPr lang="en-US" sz="1000"/>
              <a:t>When </a:t>
            </a:r>
            <a:r>
              <a:rPr lang="en-US" sz="1000" dirty="0"/>
              <a:t>a neighbor adjacency is formed, it records the neighbor’s address and the interface through which it can be reached as an entry in the </a:t>
            </a:r>
            <a:r>
              <a:rPr lang="en-US" sz="1000" b="1" dirty="0"/>
              <a:t>neighbor table</a:t>
            </a:r>
            <a:r>
              <a:rPr lang="en-US" sz="1000" dirty="0"/>
              <a:t>. </a:t>
            </a:r>
          </a:p>
          <a:p>
            <a:pPr marL="473575" lvl="1" indent="-118394" defTabSz="1001675" eaLnBrk="0" fontAlgn="base" hangingPunct="0">
              <a:lnSpc>
                <a:spcPct val="90000"/>
              </a:lnSpc>
              <a:spcBef>
                <a:spcPct val="35000"/>
              </a:spcBef>
              <a:spcAft>
                <a:spcPct val="0"/>
              </a:spcAft>
              <a:buSzPct val="100000"/>
              <a:buFontTx/>
              <a:buChar char="•"/>
            </a:pPr>
            <a:r>
              <a:rPr lang="en-US" sz="1000" dirty="0">
                <a:latin typeface="Arial" charset="0"/>
              </a:rPr>
              <a:t>One neighbor table exists for each protocol-dependent module.</a:t>
            </a:r>
          </a:p>
          <a:p>
            <a:pPr marL="473575" lvl="1" indent="-118394" defTabSz="1001675" eaLnBrk="0" fontAlgn="base" hangingPunct="0">
              <a:lnSpc>
                <a:spcPct val="90000"/>
              </a:lnSpc>
              <a:spcBef>
                <a:spcPct val="35000"/>
              </a:spcBef>
              <a:spcAft>
                <a:spcPct val="0"/>
              </a:spcAft>
              <a:buSzPct val="100000"/>
              <a:buFontTx/>
              <a:buChar char="•"/>
            </a:pPr>
            <a:r>
              <a:rPr lang="en-US" sz="1000" dirty="0">
                <a:latin typeface="Arial" charset="0"/>
              </a:rPr>
              <a:t>The EIGRP neighbor table is comparable to the adjacencies database that link-state routing protocols use and serves the same purpose: to ensure bidirectional communication between each of the directly connected neighbors.</a:t>
            </a:r>
          </a:p>
          <a:p>
            <a:r>
              <a:rPr lang="en-US" sz="1000" dirty="0"/>
              <a:t>When the hello packet is sent, it advertises a hold time (time a router reports a neighbor as reachable and operational).  If a hello packet from a neighboring router is not received within the hold time, it expires, and DUAL is informed of the topology change.</a:t>
            </a:r>
          </a:p>
          <a:p>
            <a:r>
              <a:rPr lang="en-US" sz="1000" dirty="0"/>
              <a:t>The </a:t>
            </a:r>
            <a:r>
              <a:rPr lang="en-US" sz="1000" b="1" dirty="0"/>
              <a:t>neighbor-table</a:t>
            </a:r>
            <a:r>
              <a:rPr lang="en-US" sz="1000" dirty="0"/>
              <a:t> includes information required by RTP.</a:t>
            </a:r>
          </a:p>
          <a:p>
            <a:pPr marL="473575" lvl="1" indent="-118394" defTabSz="1001675" eaLnBrk="0" fontAlgn="base" hangingPunct="0">
              <a:lnSpc>
                <a:spcPct val="90000"/>
              </a:lnSpc>
              <a:spcBef>
                <a:spcPct val="35000"/>
              </a:spcBef>
              <a:spcAft>
                <a:spcPct val="0"/>
              </a:spcAft>
              <a:buSzPct val="100000"/>
              <a:buFontTx/>
              <a:buChar char="•"/>
            </a:pPr>
            <a:r>
              <a:rPr lang="en-US" sz="1000" dirty="0">
                <a:latin typeface="Arial" charset="0"/>
              </a:rPr>
              <a:t>Sequence numbers are used to match acknowledgments with data packets (helping to check out-of-order packets).</a:t>
            </a:r>
          </a:p>
          <a:p>
            <a:pPr marL="473575" lvl="1" indent="-118394" defTabSz="1001675" eaLnBrk="0" fontAlgn="base" hangingPunct="0">
              <a:lnSpc>
                <a:spcPct val="90000"/>
              </a:lnSpc>
              <a:spcBef>
                <a:spcPct val="35000"/>
              </a:spcBef>
              <a:spcAft>
                <a:spcPct val="0"/>
              </a:spcAft>
              <a:buSzPct val="100000"/>
              <a:buFontTx/>
              <a:buChar char="•"/>
            </a:pPr>
            <a:r>
              <a:rPr lang="en-US" sz="1000" dirty="0">
                <a:latin typeface="Arial" charset="0"/>
              </a:rPr>
              <a:t>transmission list is used to queue packets for possible retransmission on a per-neighbor basis. </a:t>
            </a:r>
          </a:p>
          <a:p>
            <a:pPr marL="473575" lvl="1" indent="-118394" defTabSz="1001675" eaLnBrk="0" fontAlgn="base" hangingPunct="0">
              <a:lnSpc>
                <a:spcPct val="90000"/>
              </a:lnSpc>
              <a:spcBef>
                <a:spcPct val="35000"/>
              </a:spcBef>
              <a:spcAft>
                <a:spcPct val="0"/>
              </a:spcAft>
              <a:buSzPct val="100000"/>
              <a:buFontTx/>
              <a:buChar char="•"/>
            </a:pPr>
            <a:r>
              <a:rPr lang="en-US" sz="1000" dirty="0">
                <a:latin typeface="Arial" charset="0"/>
              </a:rPr>
              <a:t>Round-trip timers </a:t>
            </a:r>
            <a:r>
              <a:rPr lang="en-US" sz="1000" dirty="0"/>
              <a:t>are kept in the neighbor-table entry to estimate an optimal retransmission interval.</a:t>
            </a:r>
          </a:p>
          <a:p>
            <a:endParaRPr lang="en-US" sz="1000" dirty="0"/>
          </a:p>
          <a:p>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18</a:t>
            </a:fld>
            <a:endParaRPr lang="en-US" dirty="0"/>
          </a:p>
        </p:txBody>
      </p:sp>
    </p:spTree>
    <p:extLst>
      <p:ext uri="{BB962C8B-B14F-4D97-AF65-F5344CB8AC3E}">
        <p14:creationId xmlns:p14="http://schemas.microsoft.com/office/powerpoint/2010/main" val="18437061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dirty="0">
                <a:latin typeface="Arial" charset="0"/>
              </a:rPr>
              <a:t>The command output also lists the networks known by this router through the EIGRP routing process. The codes used in the first column of this output indicate the state of the entry. Passive and Active refer to the EIGRP state with respect to this destination. Update, Query, and Reply refer to the type of packet being sent. The codes are as follows:</a:t>
            </a:r>
          </a:p>
          <a:p>
            <a:pPr lvl="1"/>
            <a:r>
              <a:rPr lang="en-US" b="1" dirty="0">
                <a:latin typeface="Arial" charset="0"/>
              </a:rPr>
              <a:t>Passive (P)</a:t>
            </a:r>
            <a:r>
              <a:rPr lang="en-US" dirty="0">
                <a:latin typeface="Arial" charset="0"/>
              </a:rPr>
              <a:t>—This network is available, and installation can occur in the routing table. Passive is the correct state for a stable network, indicating that no EIGRP computations are being performed for this route.</a:t>
            </a:r>
          </a:p>
          <a:p>
            <a:pPr lvl="1"/>
            <a:r>
              <a:rPr lang="en-US" b="1" dirty="0">
                <a:latin typeface="Arial" charset="0"/>
              </a:rPr>
              <a:t>Active (A)</a:t>
            </a:r>
            <a:r>
              <a:rPr lang="en-US" dirty="0">
                <a:latin typeface="Arial" charset="0"/>
              </a:rPr>
              <a:t>—This network is currently unavailable, and installation cannot occur in the routing table. Being active means that outstanding queries exist for this network, indicating that EIGRP computations are being performed for this route.</a:t>
            </a:r>
          </a:p>
          <a:p>
            <a:pPr lvl="1"/>
            <a:r>
              <a:rPr lang="en-US" dirty="0">
                <a:latin typeface="Arial" charset="0"/>
              </a:rPr>
              <a:t> </a:t>
            </a:r>
            <a:r>
              <a:rPr lang="en-US" b="1" dirty="0">
                <a:latin typeface="Arial" charset="0"/>
              </a:rPr>
              <a:t>Update (U)</a:t>
            </a:r>
            <a:r>
              <a:rPr lang="en-US" dirty="0">
                <a:latin typeface="Arial" charset="0"/>
              </a:rPr>
              <a:t>—This network is being updated (indicating that an update packet is being sent). This code also applies if the router is waiting for an acknowledgment for this update packet.</a:t>
            </a:r>
          </a:p>
          <a:p>
            <a:pPr lvl="1"/>
            <a:r>
              <a:rPr lang="en-US" b="1" dirty="0">
                <a:latin typeface="Arial" charset="0"/>
              </a:rPr>
              <a:t>Query (Q)</a:t>
            </a:r>
            <a:r>
              <a:rPr lang="en-US" dirty="0">
                <a:latin typeface="Arial" charset="0"/>
              </a:rPr>
              <a:t>—There is an outstanding query packet for this network, indicating that a query packet was sent. This code also applies if the router is waiting for an acknowledgment for a query packet.</a:t>
            </a:r>
          </a:p>
          <a:p>
            <a:pPr lvl="1"/>
            <a:r>
              <a:rPr lang="en-US" b="1" dirty="0">
                <a:latin typeface="Arial" charset="0"/>
              </a:rPr>
              <a:t>Reply (R)</a:t>
            </a:r>
            <a:r>
              <a:rPr lang="en-US" dirty="0">
                <a:latin typeface="Arial" charset="0"/>
              </a:rPr>
              <a:t>—The router is generating a reply for this network, indicating that a reply packet was sent, or is waiting for an acknowledgment for the reply packet.</a:t>
            </a:r>
          </a:p>
          <a:p>
            <a:pPr marL="473575" lvl="1" indent="-118394" defTabSz="1001675" eaLnBrk="0" fontAlgn="base" hangingPunct="0">
              <a:lnSpc>
                <a:spcPct val="90000"/>
              </a:lnSpc>
              <a:spcBef>
                <a:spcPct val="35000"/>
              </a:spcBef>
              <a:spcAft>
                <a:spcPct val="0"/>
              </a:spcAft>
              <a:buSzPct val="100000"/>
              <a:buFontTx/>
              <a:buChar char="•"/>
              <a:defRPr/>
            </a:pPr>
            <a:r>
              <a:rPr lang="en-US" b="1" dirty="0">
                <a:latin typeface="Arial" charset="0"/>
              </a:rPr>
              <a:t>Stuck-in-active (S)</a:t>
            </a:r>
            <a:r>
              <a:rPr lang="en-US" dirty="0">
                <a:latin typeface="Arial" charset="0"/>
              </a:rPr>
              <a:t>—There is an EIGRP convergence problem for this network. </a:t>
            </a:r>
          </a:p>
          <a:p>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19</a:t>
            </a:fld>
            <a:endParaRPr lang="en-US" dirty="0"/>
          </a:p>
        </p:txBody>
      </p:sp>
    </p:spTree>
    <p:extLst>
      <p:ext uri="{BB962C8B-B14F-4D97-AF65-F5344CB8AC3E}">
        <p14:creationId xmlns:p14="http://schemas.microsoft.com/office/powerpoint/2010/main" val="29532579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latin typeface="Arial" charset="0"/>
              </a:rPr>
              <a:t>Notice that the routing table includes routes, to null0, for the advertised (summarized) routes. Cisco IOS Software automatically puts these routes in the table; they are called </a:t>
            </a:r>
            <a:r>
              <a:rPr lang="en-US" i="1" dirty="0">
                <a:latin typeface="Arial" charset="0"/>
              </a:rPr>
              <a:t>summary routes</a:t>
            </a:r>
            <a:r>
              <a:rPr lang="en-US" dirty="0">
                <a:latin typeface="Arial" charset="0"/>
              </a:rPr>
              <a:t>. Null 0 is a directly connected, software-only interface. The use of the null0 interface prevents the router from trying to forward traffic to other routers in search of a more precise, longer match. For example, if the R1 router in Figure 2-20 receives a packet to an unknown subnet that is part of the summarized range—172.16.3.5 for example—the packet matches the summary route based on the longest match. The packet is forwarded to the null0 interface (in other words, it is dropped, or sent to the </a:t>
            </a:r>
            <a:r>
              <a:rPr lang="en-US" i="1" dirty="0">
                <a:latin typeface="Arial" charset="0"/>
              </a:rPr>
              <a:t>bit bucket</a:t>
            </a:r>
            <a:r>
              <a:rPr lang="en-US" dirty="0">
                <a:latin typeface="Arial" charset="0"/>
              </a:rPr>
              <a:t>), which prevents the router from forwarding the packet to a default route and possibly creating a routing loop.</a:t>
            </a:r>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20</a:t>
            </a:fld>
            <a:endParaRPr lang="en-US" dirty="0"/>
          </a:p>
        </p:txBody>
      </p:sp>
    </p:spTree>
    <p:extLst>
      <p:ext uri="{BB962C8B-B14F-4D97-AF65-F5344CB8AC3E}">
        <p14:creationId xmlns:p14="http://schemas.microsoft.com/office/powerpoint/2010/main" val="35279256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US" dirty="0">
                <a:latin typeface="Arial" charset="0"/>
              </a:rPr>
              <a:t>The following example examines partial entries for network 10.1.1.0/24 in the topology tables for Routers C, D, and E, to give you a better understanding of EIGRP behavior. </a:t>
            </a:r>
          </a:p>
          <a:p>
            <a:endParaRPr lang="en-US" dirty="0">
              <a:latin typeface="Arial" charset="0"/>
            </a:endParaRPr>
          </a:p>
          <a:p>
            <a:r>
              <a:rPr lang="en-US" dirty="0">
                <a:latin typeface="Arial" charset="0"/>
              </a:rPr>
              <a:t>The partial topology tables indicate the following:</a:t>
            </a:r>
          </a:p>
          <a:p>
            <a:pPr lvl="1"/>
            <a:r>
              <a:rPr lang="en-US" b="1" dirty="0">
                <a:latin typeface="Arial" charset="0"/>
              </a:rPr>
              <a:t>AD</a:t>
            </a:r>
            <a:r>
              <a:rPr lang="en-US" dirty="0">
                <a:latin typeface="Arial" charset="0"/>
              </a:rPr>
              <a:t>—The advertised distance is equal to the cost of the path to network 10.1.1.0/24 as advertised by neighboring routers. For example, consider Router E's neighbors: Router D has an AD of 2 and Router C has an AD of 3, for 10.1.1.0/24.</a:t>
            </a:r>
          </a:p>
          <a:p>
            <a:pPr lvl="1"/>
            <a:r>
              <a:rPr lang="en-US" b="1" dirty="0">
                <a:latin typeface="Arial" charset="0"/>
              </a:rPr>
              <a:t>FD</a:t>
            </a:r>
            <a:r>
              <a:rPr lang="en-US" dirty="0">
                <a:latin typeface="Arial" charset="0"/>
              </a:rPr>
              <a:t>—The feasible distance is equal to the sum of the AD for a neighbor to reach 10.1.1.0/24, plus the metric to reach that neighbor. For example, again consider Router E: The FD of the route to 10.1.1.0/24 via Router D is Router D's AD (2) plus the metric to reach Router D from Router E (1), for a total of 3. The FD of the route to 10.1.1.0/24 via Router C is Router C's AD (3) plus the metric to reach Router C from Router E (1), for a total of 4.</a:t>
            </a:r>
          </a:p>
          <a:p>
            <a:pPr lvl="1"/>
            <a:r>
              <a:rPr lang="en-US" b="1" dirty="0">
                <a:latin typeface="Arial" charset="0"/>
              </a:rPr>
              <a:t>Successor</a:t>
            </a:r>
            <a:r>
              <a:rPr lang="en-US" dirty="0">
                <a:latin typeface="Arial" charset="0"/>
              </a:rPr>
              <a:t>—The successor is the forwarding path used to reach network 10.1.1.0/24. The cost of this path is equal to the FD. For example, Router E chooses the path to 10.1.1.0/24 with the lowest FD, which is via Router D. This is the route that Router E puts in its routing table.</a:t>
            </a:r>
          </a:p>
          <a:p>
            <a:pPr lvl="1"/>
            <a:r>
              <a:rPr lang="en-US" b="1" dirty="0">
                <a:latin typeface="Arial" charset="0"/>
              </a:rPr>
              <a:t>FS</a:t>
            </a:r>
            <a:r>
              <a:rPr lang="en-US" dirty="0">
                <a:latin typeface="Arial" charset="0"/>
              </a:rPr>
              <a:t>—The feasible successor is an alternative loop-free path to reach network 10.1.1.0/24. For example, in Router C, the path via Router D is an FS because the AD (2) is less than the FD (3) via the successor Router B. Routers D and E do not have any FSs because the AD of the alternate routes are not less than the FD of their current successors.</a:t>
            </a:r>
          </a:p>
          <a:p>
            <a:pPr lvl="0"/>
            <a:endParaRPr lang="en-US" dirty="0">
              <a:latin typeface="Arial" charset="0"/>
            </a:endParaRPr>
          </a:p>
          <a:p>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23</a:t>
            </a:fld>
            <a:endParaRPr lang="en-US" dirty="0"/>
          </a:p>
        </p:txBody>
      </p:sp>
    </p:spTree>
    <p:extLst>
      <p:ext uri="{BB962C8B-B14F-4D97-AF65-F5344CB8AC3E}">
        <p14:creationId xmlns:p14="http://schemas.microsoft.com/office/powerpoint/2010/main" val="11533025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latin typeface="Arial" charset="0"/>
              </a:rPr>
              <a:t>Routers B and D detect a link failure. After being notified of the link failure, DUAL does the following:</a:t>
            </a:r>
          </a:p>
          <a:p>
            <a:pPr lvl="1"/>
            <a:r>
              <a:rPr lang="en-US" dirty="0">
                <a:latin typeface="Arial" charset="0"/>
              </a:rPr>
              <a:t>At Router D, it marks the path to network 10.1.1.0/24 through Router B as unusable.</a:t>
            </a:r>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24</a:t>
            </a:fld>
            <a:endParaRPr lang="en-US" dirty="0"/>
          </a:p>
        </p:txBody>
      </p:sp>
    </p:spTree>
    <p:extLst>
      <p:ext uri="{BB962C8B-B14F-4D97-AF65-F5344CB8AC3E}">
        <p14:creationId xmlns:p14="http://schemas.microsoft.com/office/powerpoint/2010/main" val="15226302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latin typeface="Arial" charset="0"/>
              </a:rPr>
              <a:t>The following steps then occur:</a:t>
            </a:r>
          </a:p>
          <a:p>
            <a:pPr lvl="1"/>
            <a:r>
              <a:rPr lang="en-US" dirty="0">
                <a:latin typeface="Arial" charset="0"/>
              </a:rPr>
              <a:t>At Router D, there is no FS to network 10.1.1.0/24, because the AD via Router C (3) is greater than the FD via Router B (2). </a:t>
            </a:r>
          </a:p>
          <a:p>
            <a:pPr lvl="0"/>
            <a:r>
              <a:rPr lang="en-US" dirty="0">
                <a:latin typeface="Arial" charset="0"/>
              </a:rPr>
              <a:t>Therefore, DUAL does the following:</a:t>
            </a:r>
          </a:p>
          <a:p>
            <a:pPr lvl="1"/>
            <a:r>
              <a:rPr lang="en-US" dirty="0">
                <a:latin typeface="Arial" charset="0"/>
              </a:rPr>
              <a:t>Sets the metric to network 10.1.1.0/24 as unreachable (–1 is unreachable).</a:t>
            </a:r>
          </a:p>
          <a:p>
            <a:pPr lvl="1"/>
            <a:r>
              <a:rPr lang="en-US" dirty="0">
                <a:latin typeface="Arial" charset="0"/>
              </a:rPr>
              <a:t>Because an FS cannot be found in the topology table, the route changes from the passive state to the active state. In the active state, the router sends out queries to neighboring routers looking for a new successor.</a:t>
            </a:r>
          </a:p>
          <a:p>
            <a:pPr lvl="1"/>
            <a:r>
              <a:rPr lang="en-US" dirty="0">
                <a:latin typeface="Arial" charset="0"/>
              </a:rPr>
              <a:t>Sends a query to Routers C and E for an alternative path to network 10.1.1.0/24.</a:t>
            </a:r>
          </a:p>
          <a:p>
            <a:pPr lvl="1"/>
            <a:r>
              <a:rPr lang="en-US" dirty="0">
                <a:latin typeface="Arial" charset="0"/>
              </a:rPr>
              <a:t>Marks Routers C and E as having a query pending (Q).</a:t>
            </a:r>
          </a:p>
          <a:p>
            <a:pPr lvl="1"/>
            <a:r>
              <a:rPr lang="en-US" dirty="0">
                <a:latin typeface="Arial" charset="0"/>
              </a:rPr>
              <a:t>At Router E, DUAL marks the path to network 10.1.1.0/24 through Router D as unusable.</a:t>
            </a:r>
          </a:p>
          <a:p>
            <a:pPr lvl="1"/>
            <a:r>
              <a:rPr lang="en-US" dirty="0">
                <a:latin typeface="Arial" charset="0"/>
              </a:rPr>
              <a:t>At Router C, DUAL marks the path to network 10.1.1.0/24 through Router D as unusable.</a:t>
            </a:r>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25</a:t>
            </a:fld>
            <a:endParaRPr lang="en-US" dirty="0"/>
          </a:p>
        </p:txBody>
      </p:sp>
    </p:spTree>
    <p:extLst>
      <p:ext uri="{BB962C8B-B14F-4D97-AF65-F5344CB8AC3E}">
        <p14:creationId xmlns:p14="http://schemas.microsoft.com/office/powerpoint/2010/main" val="1446714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latin typeface="Arial" charset="0"/>
              </a:rPr>
              <a:t>The following steps then occur:</a:t>
            </a:r>
          </a:p>
          <a:p>
            <a:pPr lvl="1"/>
            <a:r>
              <a:rPr lang="en-US" dirty="0">
                <a:latin typeface="Arial" charset="0"/>
              </a:rPr>
              <a:t>At Router D:</a:t>
            </a:r>
          </a:p>
          <a:p>
            <a:pPr lvl="2"/>
            <a:r>
              <a:rPr lang="en-US" dirty="0">
                <a:latin typeface="Arial" charset="0"/>
              </a:rPr>
              <a:t>DUAL receives a reply from Router C that indicates no change to the path to network 10.1.1.0/24.</a:t>
            </a:r>
          </a:p>
          <a:p>
            <a:pPr lvl="2"/>
            <a:r>
              <a:rPr lang="en-US" dirty="0">
                <a:latin typeface="Arial" charset="0"/>
              </a:rPr>
              <a:t>DUAL removes the query flag from Router C.</a:t>
            </a:r>
          </a:p>
          <a:p>
            <a:pPr lvl="2"/>
            <a:r>
              <a:rPr lang="en-US" dirty="0">
                <a:latin typeface="Arial" charset="0"/>
              </a:rPr>
              <a:t>DUAL stays active on network 10.1.1.0/24, awaiting a reply from Router E to its query (Q).</a:t>
            </a:r>
          </a:p>
          <a:p>
            <a:pPr lvl="1"/>
            <a:r>
              <a:rPr lang="en-US" dirty="0">
                <a:latin typeface="Arial" charset="0"/>
              </a:rPr>
              <a:t>At Router E, there is no FS to network 10.1.1.0/24, because the AD from Router C (3) is not less than the original FD (also 3).</a:t>
            </a:r>
          </a:p>
          <a:p>
            <a:pPr lvl="2"/>
            <a:r>
              <a:rPr lang="en-US" dirty="0">
                <a:latin typeface="Arial" charset="0"/>
              </a:rPr>
              <a:t>DUAL generates a query to Router C.</a:t>
            </a:r>
          </a:p>
          <a:p>
            <a:pPr lvl="2"/>
            <a:r>
              <a:rPr lang="en-US" dirty="0">
                <a:latin typeface="Arial" charset="0"/>
              </a:rPr>
              <a:t>DUAL marks Router C as query pending (Q).</a:t>
            </a:r>
          </a:p>
          <a:p>
            <a:pPr lvl="2"/>
            <a:r>
              <a:rPr lang="en-US" dirty="0">
                <a:latin typeface="Arial" charset="0"/>
              </a:rPr>
              <a:t>At Router C, DUAL marks the path to network 10.1.1.0/24 through Router E as unusable.</a:t>
            </a:r>
          </a:p>
          <a:p>
            <a:pPr lvl="1"/>
            <a:endParaRPr lang="en-US" dirty="0">
              <a:latin typeface="Arial" charset="0"/>
            </a:endParaRPr>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26</a:t>
            </a:fld>
            <a:endParaRPr lang="en-US" dirty="0"/>
          </a:p>
        </p:txBody>
      </p:sp>
    </p:spTree>
    <p:extLst>
      <p:ext uri="{BB962C8B-B14F-4D97-AF65-F5344CB8AC3E}">
        <p14:creationId xmlns:p14="http://schemas.microsoft.com/office/powerpoint/2010/main" val="15171835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latin typeface="Arial" charset="0"/>
              </a:rPr>
              <a:t>The following steps </a:t>
            </a:r>
            <a:r>
              <a:rPr lang="en-US">
                <a:latin typeface="Arial" charset="0"/>
              </a:rPr>
              <a:t>then occur:</a:t>
            </a:r>
            <a:endParaRPr lang="en-US" dirty="0">
              <a:latin typeface="Arial" charset="0"/>
            </a:endParaRPr>
          </a:p>
          <a:p>
            <a:pPr lvl="1"/>
            <a:r>
              <a:rPr lang="en-US" dirty="0">
                <a:latin typeface="Arial" charset="0"/>
              </a:rPr>
              <a:t>At Router D:</a:t>
            </a:r>
          </a:p>
          <a:p>
            <a:pPr lvl="2"/>
            <a:r>
              <a:rPr lang="en-US" dirty="0">
                <a:latin typeface="Arial" charset="0"/>
              </a:rPr>
              <a:t>DUAL stays active on network 10.1.1.0/24, awaiting a reply from Router E (q).</a:t>
            </a:r>
          </a:p>
          <a:p>
            <a:pPr lvl="1"/>
            <a:r>
              <a:rPr lang="en-US" dirty="0">
                <a:latin typeface="Arial" charset="0"/>
              </a:rPr>
              <a:t>At Router E:</a:t>
            </a:r>
          </a:p>
          <a:p>
            <a:pPr lvl="2"/>
            <a:r>
              <a:rPr lang="en-US" dirty="0">
                <a:latin typeface="Arial" charset="0"/>
              </a:rPr>
              <a:t>DUAL receives a reply from Router C indicating no change.</a:t>
            </a:r>
          </a:p>
          <a:p>
            <a:pPr lvl="2"/>
            <a:r>
              <a:rPr lang="en-US" dirty="0">
                <a:latin typeface="Arial" charset="0"/>
              </a:rPr>
              <a:t>It removes the query flag from Router C.</a:t>
            </a:r>
          </a:p>
          <a:p>
            <a:pPr lvl="2"/>
            <a:r>
              <a:rPr lang="en-US" dirty="0">
                <a:latin typeface="Arial" charset="0"/>
              </a:rPr>
              <a:t>It calculates a new FD and installs a new successor route in the topology table.</a:t>
            </a:r>
          </a:p>
          <a:p>
            <a:pPr lvl="2"/>
            <a:r>
              <a:rPr lang="en-US" dirty="0">
                <a:latin typeface="Arial" charset="0"/>
              </a:rPr>
              <a:t>It changes the route to network 10.1.1.0/24 from active to passive (converged).</a:t>
            </a:r>
          </a:p>
          <a:p>
            <a:pPr lvl="1"/>
            <a:endParaRPr lang="en-US" dirty="0">
              <a:latin typeface="Arial" charset="0"/>
            </a:endParaRPr>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27</a:t>
            </a:fld>
            <a:endParaRPr lang="en-US" dirty="0"/>
          </a:p>
        </p:txBody>
      </p:sp>
    </p:spTree>
    <p:extLst>
      <p:ext uri="{BB962C8B-B14F-4D97-AF65-F5344CB8AC3E}">
        <p14:creationId xmlns:p14="http://schemas.microsoft.com/office/powerpoint/2010/main" val="26100338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latin typeface="Arial" charset="0"/>
              </a:rPr>
              <a:t>The following steps then occur:</a:t>
            </a:r>
          </a:p>
          <a:p>
            <a:pPr lvl="1"/>
            <a:r>
              <a:rPr lang="en-US" dirty="0">
                <a:latin typeface="Arial" charset="0"/>
              </a:rPr>
              <a:t>At Router D</a:t>
            </a:r>
          </a:p>
          <a:p>
            <a:pPr lvl="2"/>
            <a:r>
              <a:rPr lang="en-US" dirty="0">
                <a:latin typeface="Arial" charset="0"/>
              </a:rPr>
              <a:t>DUAL receives a reply from Router E.</a:t>
            </a:r>
          </a:p>
          <a:p>
            <a:pPr lvl="2"/>
            <a:r>
              <a:rPr lang="en-US" dirty="0">
                <a:latin typeface="Arial" charset="0"/>
              </a:rPr>
              <a:t>It removes the query flag from Router E.</a:t>
            </a:r>
          </a:p>
          <a:p>
            <a:pPr lvl="2"/>
            <a:r>
              <a:rPr lang="en-US" dirty="0">
                <a:latin typeface="Arial" charset="0"/>
              </a:rPr>
              <a:t>It calculates a new FD.</a:t>
            </a:r>
          </a:p>
          <a:p>
            <a:pPr lvl="2"/>
            <a:r>
              <a:rPr lang="en-US" dirty="0">
                <a:latin typeface="Arial" charset="0"/>
              </a:rPr>
              <a:t>It installs new successor routes in the topology table. Two routes (through Routers C and E) have the same FD, and both are marked as successors.</a:t>
            </a:r>
          </a:p>
          <a:p>
            <a:pPr lvl="2"/>
            <a:r>
              <a:rPr lang="en-US" dirty="0">
                <a:latin typeface="Arial" charset="0"/>
              </a:rPr>
              <a:t>It changes the route to network 10.1.1.0/24 from active to passive (converged).</a:t>
            </a:r>
          </a:p>
          <a:p>
            <a:pPr lvl="2"/>
            <a:endParaRPr lang="en-US" dirty="0">
              <a:latin typeface="Arial" charset="0"/>
            </a:endParaRPr>
          </a:p>
          <a:p>
            <a:pPr lvl="0"/>
            <a:r>
              <a:rPr lang="en-US" dirty="0">
                <a:latin typeface="Arial" charset="0"/>
              </a:rPr>
              <a:t>At Router D, two successor routes are in the topology table for network 10.1.1.0/24. Both successor routes are listed in the routing table, and equal-cost load balancing is in effect.</a:t>
            </a:r>
          </a:p>
          <a:p>
            <a:pPr lvl="0"/>
            <a:endParaRPr lang="en-US" sz="800" dirty="0">
              <a:latin typeface="Arial" charset="0"/>
            </a:endParaRPr>
          </a:p>
          <a:p>
            <a:pPr lvl="0"/>
            <a:r>
              <a:rPr lang="en-US" dirty="0">
                <a:latin typeface="Arial" charset="0"/>
              </a:rPr>
              <a:t>The network is stable and converged.</a:t>
            </a:r>
          </a:p>
          <a:p>
            <a:pPr lvl="2"/>
            <a:endParaRPr lang="en-US" dirty="0">
              <a:latin typeface="Arial" charset="0"/>
            </a:endParaRPr>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28</a:t>
            </a:fld>
            <a:endParaRPr lang="en-US" dirty="0"/>
          </a:p>
        </p:txBody>
      </p:sp>
    </p:spTree>
    <p:extLst>
      <p:ext uri="{BB962C8B-B14F-4D97-AF65-F5344CB8AC3E}">
        <p14:creationId xmlns:p14="http://schemas.microsoft.com/office/powerpoint/2010/main" val="16754268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US" dirty="0">
                <a:latin typeface="Arial" charset="0"/>
              </a:rPr>
              <a:t>At Router D, two successor routes are in the topology table for network 10.1.1.0/24. Both successor routes are listed in the routing table, and equal-cost load balancing is in effect.</a:t>
            </a:r>
          </a:p>
          <a:p>
            <a:pPr lvl="0"/>
            <a:endParaRPr lang="en-US" sz="800" dirty="0">
              <a:latin typeface="Arial" charset="0"/>
            </a:endParaRPr>
          </a:p>
          <a:p>
            <a:pPr lvl="0"/>
            <a:r>
              <a:rPr lang="en-US" dirty="0">
                <a:latin typeface="Arial" charset="0"/>
              </a:rPr>
              <a:t>The network is stable and converged.</a:t>
            </a:r>
          </a:p>
          <a:p>
            <a:pPr lvl="2"/>
            <a:endParaRPr lang="en-US" dirty="0">
              <a:latin typeface="Arial" charset="0"/>
            </a:endParaRPr>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29</a:t>
            </a:fld>
            <a:endParaRPr lang="en-US" dirty="0"/>
          </a:p>
        </p:txBody>
      </p:sp>
    </p:spTree>
    <p:extLst>
      <p:ext uri="{BB962C8B-B14F-4D97-AF65-F5344CB8AC3E}">
        <p14:creationId xmlns:p14="http://schemas.microsoft.com/office/powerpoint/2010/main" val="13110101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30</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396013" y="4306550"/>
            <a:ext cx="5988326" cy="4183193"/>
          </a:xfrm>
          <a:noFill/>
          <a:ln/>
        </p:spPr>
        <p:txBody>
          <a:bodyPr/>
          <a:lstStyle/>
          <a:p>
            <a:pPr>
              <a:buFontTx/>
              <a:buNone/>
            </a:pPr>
            <a:endParaRPr lang="en-US" dirty="0">
              <a:latin typeface="Arial" charset="0"/>
            </a:endParaRPr>
          </a:p>
        </p:txBody>
      </p:sp>
    </p:spTree>
    <p:extLst>
      <p:ext uri="{BB962C8B-B14F-4D97-AF65-F5344CB8AC3E}">
        <p14:creationId xmlns:p14="http://schemas.microsoft.com/office/powerpoint/2010/main" val="38513850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31</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0173246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32</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31149563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33</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421391201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3768388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35</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107407476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38266054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pPr>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410908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pPr>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38981810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pPr>
            <a:endParaRPr lang="en-US" kern="1200" dirty="0">
              <a:latin typeface="Arial" charset="0"/>
              <a:ea typeface="ＭＳ Ｐゴシック" charset="0"/>
              <a:cs typeface="ＭＳ Ｐゴシック" charset="0"/>
            </a:endParaRPr>
          </a:p>
        </p:txBody>
      </p:sp>
      <p:sp>
        <p:nvSpPr>
          <p:cNvPr id="4" name="Slide Number Placeholder 3"/>
          <p:cNvSpPr>
            <a:spLocks noGrp="1"/>
          </p:cNvSpPr>
          <p:nvPr>
            <p:ph type="sldNum" sz="quarter" idx="10"/>
          </p:nvPr>
        </p:nvSpPr>
        <p:spPr/>
        <p:txBody>
          <a:bodyPr/>
          <a:lstStyle/>
          <a:p>
            <a:fld id="{5641018C-6CAF-B84E-B92C-ECB119457FBA}"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288816850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pPr>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solidFill>
                  <a:prstClr val="black"/>
                </a:solidFill>
              </a:rPr>
              <a:pPr/>
              <a:t>41</a:t>
            </a:fld>
            <a:endParaRPr lang="en-US">
              <a:solidFill>
                <a:prstClr val="black"/>
              </a:solidFill>
            </a:endParaRPr>
          </a:p>
        </p:txBody>
      </p:sp>
    </p:spTree>
    <p:extLst>
      <p:ext uri="{BB962C8B-B14F-4D97-AF65-F5344CB8AC3E}">
        <p14:creationId xmlns:p14="http://schemas.microsoft.com/office/powerpoint/2010/main" val="239630113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43</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75145823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63530793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45</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13673504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396732930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11"/>
          <p:cNvSpPr>
            <a:spLocks noGrp="1" noChangeArrowheads="1"/>
          </p:cNvSpPr>
          <p:nvPr>
            <p:ph type="sldNum" sz="quarter" idx="5"/>
          </p:nvPr>
        </p:nvSpPr>
        <p:spPr>
          <a:noFill/>
        </p:spPr>
        <p:txBody>
          <a:bodyPr/>
          <a:lstStyle/>
          <a:p>
            <a:fld id="{3D5F77EF-9F5D-4805-BD17-79024BE7C85C}" type="slidenum">
              <a:rPr lang="en-US" smtClean="0"/>
              <a:pPr/>
              <a:t>47</a:t>
            </a:fld>
            <a:endParaRPr lang="en-US" dirty="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a:buFontTx/>
              <a:buNone/>
            </a:pPr>
            <a:endParaRPr lang="en-US" b="1" dirty="0"/>
          </a:p>
        </p:txBody>
      </p:sp>
    </p:spTree>
    <p:extLst>
      <p:ext uri="{BB962C8B-B14F-4D97-AF65-F5344CB8AC3E}">
        <p14:creationId xmlns:p14="http://schemas.microsoft.com/office/powerpoint/2010/main" val="4710690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en-GB"/>
              <a:t>Click to edit Master title style</a:t>
            </a:r>
            <a:endParaRPr/>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pPr/>
              <a:t>11/6/2019</a:t>
            </a:fld>
            <a:endParaRPr lang="en-US"/>
          </a:p>
        </p:txBody>
      </p:sp>
      <p:sp>
        <p:nvSpPr>
          <p:cNvPr id="5" name="Footer Placeholder 4"/>
          <p:cNvSpPr>
            <a:spLocks noGrp="1"/>
          </p:cNvSpPr>
          <p:nvPr>
            <p:ph type="ftr" sz="quarter" idx="11"/>
          </p:nvPr>
        </p:nvSpPr>
        <p:spPr>
          <a:xfrm>
            <a:off x="264458" y="6442539"/>
            <a:ext cx="4840941"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GB"/>
              <a:t>Click to edit Master title style</a:t>
            </a:r>
            <a:endParaRPr/>
          </a:p>
        </p:txBody>
      </p:sp>
      <p:sp>
        <p:nvSpPr>
          <p:cNvPr id="3" name="Content Placeholder 2"/>
          <p:cNvSpPr>
            <a:spLocks noGrp="1"/>
          </p:cNvSpPr>
          <p:nvPr>
            <p:ph idx="1"/>
          </p:nvPr>
        </p:nvSpPr>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pPr/>
              <a:t>11/6/2019</a:t>
            </a:fld>
            <a:endParaRPr lang="en-US"/>
          </a:p>
        </p:txBody>
      </p:sp>
      <p:sp>
        <p:nvSpPr>
          <p:cNvPr id="5" name="Footer Placeholder 4"/>
          <p:cNvSpPr>
            <a:spLocks noGrp="1"/>
          </p:cNvSpPr>
          <p:nvPr>
            <p:ph type="ftr" sz="quarter" idx="11"/>
          </p:nvPr>
        </p:nvSpPr>
        <p:spPr>
          <a:xfrm>
            <a:off x="264458" y="6442539"/>
            <a:ext cx="4840941"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en-GB"/>
              <a:t>Click to edit Master title style</a:t>
            </a:r>
            <a:endParaRPr dirty="0"/>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pPr/>
              <a:t>11/6/2019</a:t>
            </a:fld>
            <a:endParaRPr lang="en-US"/>
          </a:p>
        </p:txBody>
      </p:sp>
      <p:sp>
        <p:nvSpPr>
          <p:cNvPr id="5" name="Footer Placeholder 4"/>
          <p:cNvSpPr>
            <a:spLocks noGrp="1"/>
          </p:cNvSpPr>
          <p:nvPr>
            <p:ph type="ftr" sz="quarter" idx="11"/>
          </p:nvPr>
        </p:nvSpPr>
        <p:spPr>
          <a:xfrm>
            <a:off x="264458" y="6442539"/>
            <a:ext cx="4840941"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pPr/>
              <a:t>‹#›</a:t>
            </a:fld>
            <a:endParaRPr lang="en-US"/>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nchor="b" anchorCtr="0"/>
          <a:lstStyle>
            <a:lvl1pPr algn="ctr">
              <a:defRPr sz="4600" b="0" cap="none" baseline="0"/>
            </a:lvl1pPr>
          </a:lstStyle>
          <a:p>
            <a:r>
              <a:rPr lang="en-GB"/>
              <a:t>Click to edit Master title style</a:t>
            </a:r>
            <a:endParaRPr/>
          </a:p>
        </p:txBody>
      </p:sp>
      <p:sp>
        <p:nvSpPr>
          <p:cNvPr id="3" name="Text Placeholder 2"/>
          <p:cNvSpPr>
            <a:spLocks noGrp="1"/>
          </p:cNvSpPr>
          <p:nvPr>
            <p:ph type="body" idx="1"/>
          </p:nvPr>
        </p:nvSpPr>
        <p:spPr>
          <a:xfrm>
            <a:off x="549275" y="3736005"/>
            <a:ext cx="8056563" cy="1500187"/>
          </a:xfrm>
        </p:spPr>
        <p:txBody>
          <a:bodyPr anchor="t" anchorCtr="0">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pPr/>
              <a:t>11/6/2019</a:t>
            </a:fld>
            <a:endParaRPr lang="en-US"/>
          </a:p>
        </p:txBody>
      </p:sp>
      <p:sp>
        <p:nvSpPr>
          <p:cNvPr id="5" name="Footer Placeholder 4"/>
          <p:cNvSpPr>
            <a:spLocks noGrp="1"/>
          </p:cNvSpPr>
          <p:nvPr>
            <p:ph type="ftr" sz="quarter" idx="11"/>
          </p:nvPr>
        </p:nvSpPr>
        <p:spPr>
          <a:xfrm>
            <a:off x="264458" y="6442539"/>
            <a:ext cx="4840941"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en-GB"/>
              <a:t>Click to edit Master title style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Date Placeholder 4"/>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pPr/>
              <a:t>11/6/2019</a:t>
            </a:fld>
            <a:endParaRPr lang="en-US"/>
          </a:p>
        </p:txBody>
      </p:sp>
      <p:sp>
        <p:nvSpPr>
          <p:cNvPr id="6" name="Footer Placeholder 5"/>
          <p:cNvSpPr>
            <a:spLocks noGrp="1"/>
          </p:cNvSpPr>
          <p:nvPr>
            <p:ph type="ftr" sz="quarter" idx="11"/>
          </p:nvPr>
        </p:nvSpPr>
        <p:spPr>
          <a:xfrm>
            <a:off x="264458" y="6442539"/>
            <a:ext cx="4840941"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en-GB"/>
              <a:t>Click to edit Master title style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7" name="Date Placeholder 6"/>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pPr/>
              <a:t>11/6/2019</a:t>
            </a:fld>
            <a:endParaRPr lang="en-US"/>
          </a:p>
        </p:txBody>
      </p:sp>
      <p:sp>
        <p:nvSpPr>
          <p:cNvPr id="8" name="Footer Placeholder 7"/>
          <p:cNvSpPr>
            <a:spLocks noGrp="1"/>
          </p:cNvSpPr>
          <p:nvPr>
            <p:ph type="ftr" sz="quarter" idx="11"/>
          </p:nvPr>
        </p:nvSpPr>
        <p:spPr>
          <a:xfrm>
            <a:off x="264458" y="6442539"/>
            <a:ext cx="4840941"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GB"/>
              <a:t>Click to edit Master title style</a:t>
            </a:r>
            <a:endParaRPr/>
          </a:p>
        </p:txBody>
      </p:sp>
      <p:sp>
        <p:nvSpPr>
          <p:cNvPr id="3" name="Date Placeholder 2"/>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pPr/>
              <a:t>11/6/2019</a:t>
            </a:fld>
            <a:endParaRPr lang="en-US"/>
          </a:p>
        </p:txBody>
      </p:sp>
      <p:sp>
        <p:nvSpPr>
          <p:cNvPr id="4" name="Footer Placeholder 3"/>
          <p:cNvSpPr>
            <a:spLocks noGrp="1"/>
          </p:cNvSpPr>
          <p:nvPr>
            <p:ph type="ftr" sz="quarter" idx="11"/>
          </p:nvPr>
        </p:nvSpPr>
        <p:spPr>
          <a:xfrm>
            <a:off x="264458" y="6442539"/>
            <a:ext cx="4840941"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pPr/>
              <a:t>11/6/2019</a:t>
            </a:fld>
            <a:endParaRPr lang="en-US"/>
          </a:p>
        </p:txBody>
      </p:sp>
      <p:sp>
        <p:nvSpPr>
          <p:cNvPr id="3" name="Footer Placeholder 2"/>
          <p:cNvSpPr>
            <a:spLocks noGrp="1"/>
          </p:cNvSpPr>
          <p:nvPr>
            <p:ph type="ftr" sz="quarter" idx="11"/>
          </p:nvPr>
        </p:nvSpPr>
        <p:spPr>
          <a:xfrm>
            <a:off x="264458" y="6442539"/>
            <a:ext cx="4840941"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nchor="b"/>
          <a:lstStyle>
            <a:lvl1pPr algn="ctr">
              <a:defRPr sz="3600" b="0"/>
            </a:lvl1pPr>
          </a:lstStyle>
          <a:p>
            <a:r>
              <a:rPr lang="en-GB"/>
              <a:t>Click to edit Master title style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pPr/>
              <a:t>11/6/2019</a:t>
            </a:fld>
            <a:endParaRPr lang="en-US"/>
          </a:p>
        </p:txBody>
      </p:sp>
      <p:sp>
        <p:nvSpPr>
          <p:cNvPr id="6" name="Footer Placeholder 5"/>
          <p:cNvSpPr>
            <a:spLocks noGrp="1"/>
          </p:cNvSpPr>
          <p:nvPr>
            <p:ph type="ftr" sz="quarter" idx="11"/>
          </p:nvPr>
        </p:nvSpPr>
        <p:spPr>
          <a:xfrm>
            <a:off x="264458" y="6442539"/>
            <a:ext cx="4840941"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nchor="b"/>
          <a:lstStyle>
            <a:lvl1pPr algn="ctr">
              <a:defRPr sz="3600" b="0"/>
            </a:lvl1pPr>
          </a:lstStyle>
          <a:p>
            <a:r>
              <a:rPr lang="en-GB"/>
              <a:t>Click to edit Master title style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pPr/>
              <a:t>11/6/2019</a:t>
            </a:fld>
            <a:endParaRPr lang="en-US"/>
          </a:p>
        </p:txBody>
      </p:sp>
      <p:sp>
        <p:nvSpPr>
          <p:cNvPr id="6" name="Footer Placeholder 5"/>
          <p:cNvSpPr>
            <a:spLocks noGrp="1"/>
          </p:cNvSpPr>
          <p:nvPr>
            <p:ph type="ftr" sz="quarter" idx="11"/>
          </p:nvPr>
        </p:nvSpPr>
        <p:spPr>
          <a:xfrm>
            <a:off x="264458" y="6442539"/>
            <a:ext cx="4840941"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pPr/>
              <a:t>‹#›</a:t>
            </a:fld>
            <a:endParaRPr lang="en-US"/>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pPr/>
              <a:t>11/6/2019</a:t>
            </a:fld>
            <a:endParaRPr lang="en-US"/>
          </a:p>
        </p:txBody>
      </p:sp>
      <p:sp>
        <p:nvSpPr>
          <p:cNvPr id="5" name="Footer Placeholder 4"/>
          <p:cNvSpPr>
            <a:spLocks noGrp="1"/>
          </p:cNvSpPr>
          <p:nvPr>
            <p:ph type="ftr" sz="quarter" idx="11"/>
          </p:nvPr>
        </p:nvSpPr>
        <p:spPr>
          <a:xfrm>
            <a:off x="264458" y="6442539"/>
            <a:ext cx="4840941"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en-GB"/>
              <a:t>Click to edit Master title style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a:xfrm>
            <a:off x="5629835" y="6275668"/>
            <a:ext cx="2133600" cy="365125"/>
          </a:xfrm>
          <a:prstGeom prst="rect">
            <a:avLst/>
          </a:prstGeom>
        </p:spPr>
        <p:txBody>
          <a:bodyPr/>
          <a:lstStyle/>
          <a:p>
            <a:fld id="{2DF66AD8-BC4A-4004-9882-414398D930CA}" type="datetimeFigureOut">
              <a:rPr lang="en-US" smtClean="0"/>
              <a:pPr/>
              <a:t>11/6/2019</a:t>
            </a:fld>
            <a:endParaRPr lang="en-US"/>
          </a:p>
        </p:txBody>
      </p:sp>
      <p:sp>
        <p:nvSpPr>
          <p:cNvPr id="5" name="Footer Placeholder 4"/>
          <p:cNvSpPr>
            <a:spLocks noGrp="1"/>
          </p:cNvSpPr>
          <p:nvPr>
            <p:ph type="ftr" sz="quarter" idx="11"/>
          </p:nvPr>
        </p:nvSpPr>
        <p:spPr>
          <a:xfrm>
            <a:off x="264458" y="6442539"/>
            <a:ext cx="4840941"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7897906" y="6275668"/>
            <a:ext cx="990600" cy="365125"/>
          </a:xfrm>
          <a:prstGeom prst="rect">
            <a:avLst/>
          </a:prstGeom>
        </p:spPr>
        <p:txBody>
          <a:bodyPr/>
          <a:lstStyle/>
          <a:p>
            <a:fld id="{B9D2C864-9362-43C7-A136-D9C41D93A96D}"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Title and Graphic">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9400" y="365379"/>
            <a:ext cx="8521700" cy="740664"/>
          </a:xfrm>
          <a:prstGeom prst="rect">
            <a:avLst/>
          </a:prstGeom>
        </p:spPr>
        <p:txBody>
          <a:bodyPr>
            <a:normAutofit/>
          </a:bodyPr>
          <a:lstStyle>
            <a:lvl1pPr>
              <a:defRPr/>
            </a:lvl1pPr>
          </a:lstStyle>
          <a:p>
            <a:r>
              <a:rPr lang="en-US"/>
              <a:t>Title and Graphic</a:t>
            </a:r>
          </a:p>
        </p:txBody>
      </p:sp>
      <p:sp>
        <p:nvSpPr>
          <p:cNvPr id="6" name="Content Placeholder 5"/>
          <p:cNvSpPr>
            <a:spLocks noGrp="1"/>
          </p:cNvSpPr>
          <p:nvPr>
            <p:ph sz="quarter" idx="10"/>
          </p:nvPr>
        </p:nvSpPr>
        <p:spPr>
          <a:xfrm>
            <a:off x="279400" y="1226372"/>
            <a:ext cx="8509000" cy="5314128"/>
          </a:xfrm>
        </p:spPr>
        <p:txBody>
          <a:bodyPr>
            <a:normAutofit/>
          </a:bodyPr>
          <a:lstStyle>
            <a:lvl1pPr>
              <a:buNone/>
              <a:defRPr/>
            </a:lvl1pPr>
          </a:lstStyle>
          <a:p>
            <a:pPr lvl="0"/>
            <a:r>
              <a:rPr lang="en-US"/>
              <a:t>Click to edit Master text styles</a:t>
            </a:r>
          </a:p>
        </p:txBody>
      </p:sp>
    </p:spTree>
    <p:extLst>
      <p:ext uri="{BB962C8B-B14F-4D97-AF65-F5344CB8AC3E}">
        <p14:creationId xmlns:p14="http://schemas.microsoft.com/office/powerpoint/2010/main" val="39049303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Title with subtex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9400" y="365760"/>
            <a:ext cx="8522208" cy="740664"/>
          </a:xfrm>
          <a:prstGeom prst="rect">
            <a:avLst/>
          </a:prstGeom>
        </p:spPr>
        <p:txBody>
          <a:bodyPr>
            <a:normAutofit/>
          </a:bodyPr>
          <a:lstStyle>
            <a:lvl1pPr>
              <a:defRPr/>
            </a:lvl1pPr>
          </a:lstStyle>
          <a:p>
            <a:r>
              <a:rPr lang="en-US"/>
              <a:t>Title with Subtext</a:t>
            </a:r>
          </a:p>
        </p:txBody>
      </p:sp>
      <p:sp>
        <p:nvSpPr>
          <p:cNvPr id="4" name="Content Placeholder 3"/>
          <p:cNvSpPr>
            <a:spLocks noGrp="1"/>
          </p:cNvSpPr>
          <p:nvPr>
            <p:ph sz="quarter" idx="10" hasCustomPrompt="1"/>
          </p:nvPr>
        </p:nvSpPr>
        <p:spPr>
          <a:xfrm>
            <a:off x="279400" y="1161826"/>
            <a:ext cx="8423275" cy="774924"/>
          </a:xfrm>
        </p:spPr>
        <p:txBody>
          <a:bodyPr>
            <a:normAutofit/>
          </a:bodyPr>
          <a:lstStyle>
            <a:lvl1pPr marL="11113" indent="-11113">
              <a:buNone/>
              <a:defRPr sz="2000" b="1" baseline="0"/>
            </a:lvl1pPr>
          </a:lstStyle>
          <a:p>
            <a:pPr lvl="0"/>
            <a:r>
              <a:rPr lang="en-US"/>
              <a:t>Subtext here to describe graphic below</a:t>
            </a:r>
          </a:p>
        </p:txBody>
      </p:sp>
      <p:sp>
        <p:nvSpPr>
          <p:cNvPr id="7" name="Content Placeholder 6"/>
          <p:cNvSpPr>
            <a:spLocks noGrp="1"/>
          </p:cNvSpPr>
          <p:nvPr>
            <p:ph sz="quarter" idx="11"/>
          </p:nvPr>
        </p:nvSpPr>
        <p:spPr>
          <a:xfrm>
            <a:off x="279400" y="2033588"/>
            <a:ext cx="8445500" cy="4495800"/>
          </a:xfrm>
        </p:spPr>
        <p:txBody>
          <a:bodyPr>
            <a:normAutofit/>
          </a:body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6725234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8042276" cy="1336956"/>
          </a:xfrm>
          <a:prstGeom prst="rect">
            <a:avLst/>
          </a:prstGeom>
        </p:spPr>
        <p:txBody>
          <a:bodyPr vert="horz" lIns="91440" tIns="45720" rIns="91440" bIns="45720" rtlCol="0" anchor="b" anchorCtr="0">
            <a:noAutofit/>
          </a:bodyPr>
          <a:lstStyle/>
          <a:p>
            <a:r>
              <a:rPr lang="en-GB"/>
              <a:t>Click to edit Master title style</a:t>
            </a:r>
            <a:endParaRPr/>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dirty="0"/>
          </a:p>
        </p:txBody>
      </p:sp>
      <p:pic>
        <p:nvPicPr>
          <p:cNvPr id="6" name="Picture 5" descr="U:\UWTSD Logo.jpg"/>
          <p:cNvPicPr/>
          <p:nvPr userDrawn="1"/>
        </p:nvPicPr>
        <p:blipFill>
          <a:blip r:embed="rId16" cstate="email">
            <a:extLst>
              <a:ext uri="{28A0092B-C50C-407E-A947-70E740481C1C}">
                <a14:useLocalDpi xmlns:a14="http://schemas.microsoft.com/office/drawing/2010/main" val="0"/>
              </a:ext>
            </a:extLst>
          </a:blip>
          <a:srcRect/>
          <a:stretch>
            <a:fillRect/>
          </a:stretch>
        </p:blipFill>
        <p:spPr bwMode="auto">
          <a:xfrm>
            <a:off x="0" y="3238"/>
            <a:ext cx="2303780" cy="920115"/>
          </a:xfrm>
          <a:prstGeom prst="rect">
            <a:avLst/>
          </a:prstGeom>
          <a:noFill/>
          <a:ln>
            <a:noFill/>
          </a:ln>
        </p:spPr>
      </p:pic>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5" r:id="rId14"/>
  </p:sldLayoutIdLst>
  <p:txStyles>
    <p:titleStyle>
      <a:lvl1pPr algn="ctr" defTabSz="914400" rtl="0" eaLnBrk="1" latinLnBrk="0" hangingPunct="1">
        <a:spcBef>
          <a:spcPct val="0"/>
        </a:spcBef>
        <a:buNone/>
        <a:defRPr sz="4600" kern="1200">
          <a:solidFill>
            <a:schemeClr val="accent1"/>
          </a:solidFill>
          <a:latin typeface="+mj-lt"/>
          <a:ea typeface="+mj-ea"/>
          <a:cs typeface="+mj-cs"/>
        </a:defRPr>
      </a:lvl1pPr>
    </p:titleStyle>
    <p:body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3.emf"/></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4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4.png"/><Relationship Id="rId4" Type="http://schemas.openxmlformats.org/officeDocument/2006/relationships/image" Target="../media/image26.pn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06713" y="1939008"/>
            <a:ext cx="7330573" cy="2083443"/>
          </a:xfrm>
        </p:spPr>
        <p:txBody>
          <a:bodyPr/>
          <a:lstStyle/>
          <a:p>
            <a:r>
              <a:rPr lang="en-US" sz="4800" dirty="0"/>
              <a:t>Enhanced Interior Gateway Routing Protocol (EIGRP)</a:t>
            </a:r>
            <a:endParaRPr lang="en-US" sz="2800" dirty="0">
              <a:solidFill>
                <a:schemeClr val="tx2">
                  <a:lumMod val="75000"/>
                  <a:lumOff val="25000"/>
                </a:schemeClr>
              </a:solidFill>
              <a:latin typeface="Times New Roman"/>
              <a:cs typeface="Times New Roman"/>
            </a:endParaRPr>
          </a:p>
        </p:txBody>
      </p:sp>
    </p:spTree>
    <p:extLst>
      <p:ext uri="{BB962C8B-B14F-4D97-AF65-F5344CB8AC3E}">
        <p14:creationId xmlns:p14="http://schemas.microsoft.com/office/powerpoint/2010/main" val="6604492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4"/>
          <p:cNvSpPr>
            <a:spLocks noGrp="1" noChangeArrowheads="1"/>
          </p:cNvSpPr>
          <p:nvPr>
            <p:ph idx="1"/>
          </p:nvPr>
        </p:nvSpPr>
        <p:spPr>
          <a:xfrm>
            <a:off x="193802" y="1443194"/>
            <a:ext cx="8853286" cy="4273946"/>
          </a:xfrm>
        </p:spPr>
        <p:txBody>
          <a:bodyPr>
            <a:noAutofit/>
          </a:bodyPr>
          <a:lstStyle/>
          <a:p>
            <a:r>
              <a:rPr lang="en-CA" sz="1800" dirty="0">
                <a:solidFill>
                  <a:schemeClr val="tx1"/>
                </a:solidFill>
              </a:rPr>
              <a:t>EIGRP Characteristics</a:t>
            </a:r>
          </a:p>
          <a:p>
            <a:pPr lvl="1"/>
            <a:r>
              <a:rPr lang="en-US" sz="1800" dirty="0">
                <a:solidFill>
                  <a:schemeClr val="tx1"/>
                </a:solidFill>
              </a:rPr>
              <a:t>The features and characteristics of EIGRP.</a:t>
            </a:r>
            <a:endParaRPr lang="en-CA" sz="1800" dirty="0">
              <a:solidFill>
                <a:schemeClr val="tx1"/>
              </a:solidFill>
            </a:endParaRPr>
          </a:p>
          <a:p>
            <a:pPr lvl="2"/>
            <a:r>
              <a:rPr lang="en-US" sz="1800" dirty="0">
                <a:solidFill>
                  <a:schemeClr val="tx1"/>
                </a:solidFill>
              </a:rPr>
              <a:t>The basic features of EIGRP.</a:t>
            </a:r>
          </a:p>
          <a:p>
            <a:pPr lvl="2"/>
            <a:r>
              <a:rPr lang="en-US" sz="1800" dirty="0">
                <a:solidFill>
                  <a:schemeClr val="tx1"/>
                </a:solidFill>
              </a:rPr>
              <a:t>The types of packets </a:t>
            </a:r>
          </a:p>
          <a:p>
            <a:r>
              <a:rPr lang="en-US" sz="1800" dirty="0">
                <a:solidFill>
                  <a:schemeClr val="tx1"/>
                </a:solidFill>
              </a:rPr>
              <a:t>Implement EIGRP for IPv4</a:t>
            </a:r>
          </a:p>
          <a:p>
            <a:pPr lvl="1"/>
            <a:r>
              <a:rPr lang="en-US" sz="1800" dirty="0">
                <a:solidFill>
                  <a:schemeClr val="tx1"/>
                </a:solidFill>
              </a:rPr>
              <a:t>Implement EIGRP for IPv4 in a small to medium-sized business network. </a:t>
            </a:r>
          </a:p>
          <a:p>
            <a:pPr lvl="2"/>
            <a:r>
              <a:rPr lang="en-US" sz="1800" dirty="0">
                <a:solidFill>
                  <a:schemeClr val="tx1"/>
                </a:solidFill>
              </a:rPr>
              <a:t>Configure EIGRP for IPv4 in a small routed network.</a:t>
            </a:r>
          </a:p>
          <a:p>
            <a:r>
              <a:rPr lang="en-US" sz="1800" dirty="0">
                <a:solidFill>
                  <a:schemeClr val="tx1"/>
                </a:solidFill>
              </a:rPr>
              <a:t>EIGRP Operation</a:t>
            </a:r>
          </a:p>
          <a:p>
            <a:pPr lvl="1"/>
            <a:r>
              <a:rPr lang="en-US" sz="1800" dirty="0">
                <a:solidFill>
                  <a:schemeClr val="tx1"/>
                </a:solidFill>
              </a:rPr>
              <a:t>Metrics used</a:t>
            </a:r>
          </a:p>
          <a:p>
            <a:pPr lvl="1"/>
            <a:r>
              <a:rPr lang="en-US" sz="1800" dirty="0">
                <a:solidFill>
                  <a:schemeClr val="tx1"/>
                </a:solidFill>
              </a:rPr>
              <a:t>DUAL</a:t>
            </a:r>
          </a:p>
          <a:p>
            <a:r>
              <a:rPr lang="en-US" sz="1800" dirty="0">
                <a:solidFill>
                  <a:schemeClr val="tx1"/>
                </a:solidFill>
              </a:rPr>
              <a:t>Implement EIGRP for IPv6</a:t>
            </a:r>
          </a:p>
          <a:p>
            <a:pPr marL="0" indent="0">
              <a:buNone/>
            </a:pPr>
            <a:endParaRPr lang="en-US" sz="1800" dirty="0">
              <a:solidFill>
                <a:schemeClr val="tx1"/>
              </a:solidFill>
            </a:endParaRPr>
          </a:p>
        </p:txBody>
      </p:sp>
      <p:sp>
        <p:nvSpPr>
          <p:cNvPr id="4098" name="Rectangle 33"/>
          <p:cNvSpPr>
            <a:spLocks noGrp="1" noChangeArrowheads="1"/>
          </p:cNvSpPr>
          <p:nvPr>
            <p:ph type="title"/>
          </p:nvPr>
        </p:nvSpPr>
        <p:spPr>
          <a:xfrm>
            <a:off x="947706" y="421246"/>
            <a:ext cx="7345478" cy="757551"/>
          </a:xfrm>
        </p:spPr>
        <p:txBody>
          <a:bodyPr/>
          <a:lstStyle/>
          <a:p>
            <a:pPr eaLnBrk="1" hangingPunct="1"/>
            <a:r>
              <a:rPr lang="en-US" dirty="0"/>
              <a:t>Objectives</a:t>
            </a:r>
          </a:p>
        </p:txBody>
      </p:sp>
    </p:spTree>
    <p:extLst>
      <p:ext uri="{BB962C8B-B14F-4D97-AF65-F5344CB8AC3E}">
        <p14:creationId xmlns:p14="http://schemas.microsoft.com/office/powerpoint/2010/main" val="308338602"/>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5A2FB-0C41-4021-811A-5B8FE16666D5}"/>
              </a:ext>
            </a:extLst>
          </p:cNvPr>
          <p:cNvSpPr>
            <a:spLocks noGrp="1"/>
          </p:cNvSpPr>
          <p:nvPr>
            <p:ph type="title"/>
          </p:nvPr>
        </p:nvSpPr>
        <p:spPr/>
        <p:txBody>
          <a:bodyPr/>
          <a:lstStyle/>
          <a:p>
            <a:r>
              <a:rPr lang="en-US" dirty="0"/>
              <a:t>EIGRP Characteristics</a:t>
            </a:r>
            <a:endParaRPr lang="en-GB" dirty="0"/>
          </a:p>
        </p:txBody>
      </p:sp>
    </p:spTree>
    <p:extLst>
      <p:ext uri="{BB962C8B-B14F-4D97-AF65-F5344CB8AC3E}">
        <p14:creationId xmlns:p14="http://schemas.microsoft.com/office/powerpoint/2010/main" val="4237155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a:t>EIGRP Features</a:t>
            </a:r>
          </a:p>
        </p:txBody>
      </p:sp>
      <p:sp>
        <p:nvSpPr>
          <p:cNvPr id="3" name="Content Placeholder 2"/>
          <p:cNvSpPr>
            <a:spLocks noGrp="1"/>
          </p:cNvSpPr>
          <p:nvPr>
            <p:ph idx="1"/>
          </p:nvPr>
        </p:nvSpPr>
        <p:spPr/>
        <p:txBody>
          <a:bodyPr>
            <a:normAutofit/>
          </a:bodyPr>
          <a:lstStyle/>
          <a:p>
            <a:r>
              <a:rPr lang="en-US" dirty="0">
                <a:solidFill>
                  <a:schemeClr val="tx1"/>
                </a:solidFill>
              </a:rPr>
              <a:t>EIGRP was a Cisco-proprietary distance-vector protocol with link-state features.</a:t>
            </a:r>
          </a:p>
          <a:p>
            <a:r>
              <a:rPr lang="en-US" dirty="0">
                <a:solidFill>
                  <a:schemeClr val="tx1"/>
                </a:solidFill>
              </a:rPr>
              <a:t>EIGRP features include:</a:t>
            </a:r>
          </a:p>
          <a:p>
            <a:pPr lvl="1"/>
            <a:r>
              <a:rPr lang="en-US" dirty="0">
                <a:solidFill>
                  <a:schemeClr val="tx1"/>
                </a:solidFill>
              </a:rPr>
              <a:t>Advanced distance vector</a:t>
            </a:r>
          </a:p>
          <a:p>
            <a:pPr lvl="1"/>
            <a:r>
              <a:rPr lang="en-US" dirty="0">
                <a:solidFill>
                  <a:schemeClr val="tx1"/>
                </a:solidFill>
              </a:rPr>
              <a:t>Fast convergence</a:t>
            </a:r>
          </a:p>
          <a:p>
            <a:pPr lvl="1"/>
            <a:r>
              <a:rPr lang="en-US" dirty="0">
                <a:solidFill>
                  <a:schemeClr val="tx1"/>
                </a:solidFill>
              </a:rPr>
              <a:t>Partial updates</a:t>
            </a:r>
          </a:p>
          <a:p>
            <a:pPr lvl="1"/>
            <a:r>
              <a:rPr lang="en-US" dirty="0">
                <a:solidFill>
                  <a:schemeClr val="tx1"/>
                </a:solidFill>
              </a:rPr>
              <a:t>Multiple network layer support</a:t>
            </a:r>
          </a:p>
          <a:p>
            <a:pPr lvl="1"/>
            <a:r>
              <a:rPr lang="en-US" dirty="0">
                <a:solidFill>
                  <a:schemeClr val="tx1"/>
                </a:solidFill>
              </a:rPr>
              <a:t>Use of multicast and unicast communication</a:t>
            </a:r>
          </a:p>
          <a:p>
            <a:pPr lvl="1"/>
            <a:r>
              <a:rPr lang="en-US" dirty="0">
                <a:solidFill>
                  <a:schemeClr val="tx1"/>
                </a:solidFill>
              </a:rPr>
              <a:t>Variable-length subnet masking (VLSM) support</a:t>
            </a:r>
          </a:p>
        </p:txBody>
      </p:sp>
    </p:spTree>
    <p:extLst>
      <p:ext uri="{BB962C8B-B14F-4D97-AF65-F5344CB8AC3E}">
        <p14:creationId xmlns:p14="http://schemas.microsoft.com/office/powerpoint/2010/main" val="26370455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a:t>EIGRP Features</a:t>
            </a:r>
          </a:p>
        </p:txBody>
      </p:sp>
      <p:sp>
        <p:nvSpPr>
          <p:cNvPr id="3" name="Content Placeholder 2"/>
          <p:cNvSpPr>
            <a:spLocks noGrp="1"/>
          </p:cNvSpPr>
          <p:nvPr>
            <p:ph idx="1"/>
          </p:nvPr>
        </p:nvSpPr>
        <p:spPr/>
        <p:txBody>
          <a:bodyPr>
            <a:noAutofit/>
          </a:bodyPr>
          <a:lstStyle/>
          <a:p>
            <a:pPr lvl="1"/>
            <a:r>
              <a:rPr lang="en-US" sz="2400" dirty="0">
                <a:solidFill>
                  <a:schemeClr val="tx1"/>
                </a:solidFill>
              </a:rPr>
              <a:t>Seamless connectivity across all data link layer protocols and topologies</a:t>
            </a:r>
          </a:p>
          <a:p>
            <a:pPr lvl="1"/>
            <a:r>
              <a:rPr lang="en-US" sz="2400" dirty="0">
                <a:solidFill>
                  <a:schemeClr val="tx1"/>
                </a:solidFill>
              </a:rPr>
              <a:t>By default, it performs automatic route summarization at major network boundaries (can be disabled) but can also be configured to summarize on interfaces.</a:t>
            </a:r>
          </a:p>
          <a:p>
            <a:pPr lvl="1"/>
            <a:r>
              <a:rPr lang="en-US" sz="2400" dirty="0">
                <a:solidFill>
                  <a:schemeClr val="tx1"/>
                </a:solidFill>
              </a:rPr>
              <a:t>Manual summarization at any point</a:t>
            </a:r>
          </a:p>
          <a:p>
            <a:pPr lvl="1"/>
            <a:r>
              <a:rPr lang="en-US" sz="2400" dirty="0">
                <a:solidFill>
                  <a:schemeClr val="tx1"/>
                </a:solidFill>
              </a:rPr>
              <a:t>100% loop-free classless routing</a:t>
            </a:r>
          </a:p>
          <a:p>
            <a:pPr lvl="1"/>
            <a:r>
              <a:rPr lang="en-US" sz="2400" dirty="0">
                <a:solidFill>
                  <a:schemeClr val="tx1"/>
                </a:solidFill>
              </a:rPr>
              <a:t>Easy configuration for WANs and LANs</a:t>
            </a:r>
          </a:p>
          <a:p>
            <a:pPr lvl="1"/>
            <a:r>
              <a:rPr lang="en-US" sz="2400" dirty="0">
                <a:solidFill>
                  <a:schemeClr val="tx1"/>
                </a:solidFill>
              </a:rPr>
              <a:t>Load balancing across equal and unequal cost pathways</a:t>
            </a:r>
          </a:p>
        </p:txBody>
      </p:sp>
    </p:spTree>
    <p:extLst>
      <p:ext uri="{BB962C8B-B14F-4D97-AF65-F5344CB8AC3E}">
        <p14:creationId xmlns:p14="http://schemas.microsoft.com/office/powerpoint/2010/main" val="4151784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5675" y="497043"/>
            <a:ext cx="4801658" cy="891491"/>
          </a:xfrm>
        </p:spPr>
        <p:txBody>
          <a:bodyPr/>
          <a:lstStyle/>
          <a:p>
            <a:r>
              <a:rPr lang="en-US" sz="3200" dirty="0"/>
              <a:t>EIGRP Key Components</a:t>
            </a:r>
          </a:p>
        </p:txBody>
      </p:sp>
      <p:sp>
        <p:nvSpPr>
          <p:cNvPr id="3" name="Content Placeholder 2"/>
          <p:cNvSpPr>
            <a:spLocks noGrp="1"/>
          </p:cNvSpPr>
          <p:nvPr>
            <p:ph idx="1"/>
          </p:nvPr>
        </p:nvSpPr>
        <p:spPr>
          <a:xfrm>
            <a:off x="549275" y="1947334"/>
            <a:ext cx="8042276" cy="4318000"/>
          </a:xfrm>
        </p:spPr>
        <p:txBody>
          <a:bodyPr>
            <a:normAutofit/>
          </a:bodyPr>
          <a:lstStyle/>
          <a:p>
            <a:r>
              <a:rPr lang="en-US" dirty="0">
                <a:solidFill>
                  <a:schemeClr val="tx1"/>
                </a:solidFill>
              </a:rPr>
              <a:t>Protocol-dependent modules</a:t>
            </a:r>
          </a:p>
          <a:p>
            <a:pPr lvl="1"/>
            <a:r>
              <a:rPr lang="en-US" dirty="0">
                <a:solidFill>
                  <a:schemeClr val="tx1"/>
                </a:solidFill>
              </a:rPr>
              <a:t>Supports IP, Apple talk, Novell NetWare</a:t>
            </a:r>
          </a:p>
          <a:p>
            <a:pPr lvl="1"/>
            <a:r>
              <a:rPr lang="en-US" dirty="0">
                <a:solidFill>
                  <a:schemeClr val="tx1"/>
                </a:solidFill>
              </a:rPr>
              <a:t>Each protocol has its own EIGRP module and operates independently from any of the others that may be running</a:t>
            </a:r>
          </a:p>
          <a:p>
            <a:r>
              <a:rPr lang="en-US" dirty="0">
                <a:solidFill>
                  <a:schemeClr val="tx1"/>
                </a:solidFill>
              </a:rPr>
              <a:t>Neighbors Discovery/Recovery</a:t>
            </a:r>
          </a:p>
          <a:p>
            <a:pPr lvl="1"/>
            <a:r>
              <a:rPr lang="en-US" dirty="0">
                <a:solidFill>
                  <a:schemeClr val="tx1"/>
                </a:solidFill>
              </a:rPr>
              <a:t>Uses hello packets between neighbors</a:t>
            </a:r>
          </a:p>
          <a:p>
            <a:endParaRPr lang="en-US" dirty="0">
              <a:solidFill>
                <a:schemeClr val="tx1"/>
              </a:solidFill>
            </a:endParaRPr>
          </a:p>
          <a:p>
            <a:endParaRPr lang="en-US" dirty="0">
              <a:solidFill>
                <a:schemeClr val="tx1"/>
              </a:solidFill>
            </a:endParaRPr>
          </a:p>
        </p:txBody>
      </p:sp>
    </p:spTree>
    <p:extLst>
      <p:ext uri="{BB962C8B-B14F-4D97-AF65-F5344CB8AC3E}">
        <p14:creationId xmlns:p14="http://schemas.microsoft.com/office/powerpoint/2010/main" val="3644318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20018" y="484307"/>
            <a:ext cx="4801658" cy="891491"/>
          </a:xfrm>
        </p:spPr>
        <p:txBody>
          <a:bodyPr/>
          <a:lstStyle/>
          <a:p>
            <a:r>
              <a:rPr lang="en-US" sz="3200" dirty="0"/>
              <a:t>EIGRP Key Components</a:t>
            </a:r>
          </a:p>
        </p:txBody>
      </p:sp>
      <p:sp>
        <p:nvSpPr>
          <p:cNvPr id="3" name="Content Placeholder 2"/>
          <p:cNvSpPr>
            <a:spLocks noGrp="1"/>
          </p:cNvSpPr>
          <p:nvPr>
            <p:ph idx="1"/>
          </p:nvPr>
        </p:nvSpPr>
        <p:spPr>
          <a:xfrm>
            <a:off x="549275" y="1611086"/>
            <a:ext cx="8042276" cy="4521201"/>
          </a:xfrm>
        </p:spPr>
        <p:txBody>
          <a:bodyPr>
            <a:normAutofit lnSpcReduction="10000"/>
          </a:bodyPr>
          <a:lstStyle/>
          <a:p>
            <a:r>
              <a:rPr lang="en-US" dirty="0">
                <a:solidFill>
                  <a:schemeClr val="tx1"/>
                </a:solidFill>
              </a:rPr>
              <a:t>Diffusing Update Algorithm (DUAL) finite-state machine</a:t>
            </a:r>
          </a:p>
          <a:p>
            <a:pPr lvl="1"/>
            <a:r>
              <a:rPr lang="en-US" dirty="0">
                <a:solidFill>
                  <a:schemeClr val="tx1"/>
                </a:solidFill>
              </a:rPr>
              <a:t>Selects lowest cost, loop-free paths to each destination.</a:t>
            </a:r>
          </a:p>
          <a:p>
            <a:r>
              <a:rPr lang="en-US" dirty="0">
                <a:solidFill>
                  <a:schemeClr val="tx1"/>
                </a:solidFill>
              </a:rPr>
              <a:t>Reliable Transport Protocol (RTP)</a:t>
            </a:r>
          </a:p>
          <a:p>
            <a:pPr lvl="1"/>
            <a:r>
              <a:rPr lang="en-US" dirty="0">
                <a:solidFill>
                  <a:schemeClr val="tx1"/>
                </a:solidFill>
              </a:rPr>
              <a:t>Guaranteed, ordered delivery of EIGRP packets to all neighbors</a:t>
            </a:r>
          </a:p>
          <a:p>
            <a:pPr lvl="1"/>
            <a:r>
              <a:rPr lang="en-US" dirty="0">
                <a:solidFill>
                  <a:schemeClr val="tx1"/>
                </a:solidFill>
              </a:rPr>
              <a:t>EIGRP can call on RTP to provide reliable or unreliable service as the situation warrants</a:t>
            </a:r>
          </a:p>
          <a:p>
            <a:pPr lvl="1"/>
            <a:r>
              <a:rPr lang="en-US" dirty="0">
                <a:solidFill>
                  <a:schemeClr val="tx1"/>
                </a:solidFill>
              </a:rPr>
              <a:t>With RTP, EIGRP can multicast and unicast to different peers simultaneously allowing for maximum efficiency.</a:t>
            </a:r>
          </a:p>
          <a:p>
            <a:pPr lvl="1"/>
            <a:endParaRPr lang="en-US" dirty="0">
              <a:solidFill>
                <a:schemeClr val="tx1"/>
              </a:solidFill>
            </a:endParaRPr>
          </a:p>
          <a:p>
            <a:endParaRPr lang="en-US" dirty="0">
              <a:solidFill>
                <a:schemeClr val="tx1"/>
              </a:solidFill>
            </a:endParaRPr>
          </a:p>
          <a:p>
            <a:pPr lvl="1"/>
            <a:endParaRPr lang="en-US" dirty="0">
              <a:solidFill>
                <a:schemeClr val="tx1"/>
              </a:solidFill>
            </a:endParaRPr>
          </a:p>
        </p:txBody>
      </p:sp>
    </p:spTree>
    <p:extLst>
      <p:ext uri="{BB962C8B-B14F-4D97-AF65-F5344CB8AC3E}">
        <p14:creationId xmlns:p14="http://schemas.microsoft.com/office/powerpoint/2010/main" val="17363023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t>EIGRP Terminology</a:t>
            </a:r>
          </a:p>
        </p:txBody>
      </p:sp>
      <p:sp>
        <p:nvSpPr>
          <p:cNvPr id="3" name="Content Placeholder 2"/>
          <p:cNvSpPr>
            <a:spLocks noGrp="1"/>
          </p:cNvSpPr>
          <p:nvPr>
            <p:ph idx="1"/>
          </p:nvPr>
        </p:nvSpPr>
        <p:spPr>
          <a:xfrm>
            <a:off x="991597" y="1600201"/>
            <a:ext cx="7599954" cy="4174957"/>
          </a:xfrm>
        </p:spPr>
        <p:txBody>
          <a:bodyPr>
            <a:normAutofit fontScale="92500" lnSpcReduction="20000"/>
          </a:bodyPr>
          <a:lstStyle/>
          <a:p>
            <a:pPr lvl="0"/>
            <a:r>
              <a:rPr lang="en-US" dirty="0">
                <a:solidFill>
                  <a:schemeClr val="tx1"/>
                </a:solidFill>
              </a:rPr>
              <a:t>Neighbor table</a:t>
            </a:r>
          </a:p>
          <a:p>
            <a:pPr lvl="0"/>
            <a:r>
              <a:rPr lang="en-US" dirty="0">
                <a:solidFill>
                  <a:schemeClr val="tx1"/>
                </a:solidFill>
              </a:rPr>
              <a:t>Topology table</a:t>
            </a:r>
          </a:p>
          <a:p>
            <a:pPr lvl="0"/>
            <a:r>
              <a:rPr lang="en-US" dirty="0">
                <a:solidFill>
                  <a:schemeClr val="tx1"/>
                </a:solidFill>
              </a:rPr>
              <a:t>Routing table</a:t>
            </a:r>
          </a:p>
          <a:p>
            <a:r>
              <a:rPr lang="en-US" dirty="0">
                <a:solidFill>
                  <a:schemeClr val="tx1"/>
                </a:solidFill>
              </a:rPr>
              <a:t>Advertised Distance (AD)</a:t>
            </a:r>
          </a:p>
          <a:p>
            <a:r>
              <a:rPr lang="en-US" dirty="0">
                <a:solidFill>
                  <a:schemeClr val="tx1"/>
                </a:solidFill>
              </a:rPr>
              <a:t>Feasible Distance (FD)</a:t>
            </a:r>
          </a:p>
          <a:p>
            <a:r>
              <a:rPr lang="en-US" dirty="0">
                <a:solidFill>
                  <a:schemeClr val="tx1"/>
                </a:solidFill>
              </a:rPr>
              <a:t>Successor</a:t>
            </a:r>
          </a:p>
          <a:p>
            <a:pPr lvl="0"/>
            <a:r>
              <a:rPr lang="en-US" dirty="0">
                <a:solidFill>
                  <a:schemeClr val="tx1"/>
                </a:solidFill>
              </a:rPr>
              <a:t>Feasible successor (FS)</a:t>
            </a:r>
          </a:p>
          <a:p>
            <a:r>
              <a:rPr lang="en-US" dirty="0">
                <a:solidFill>
                  <a:schemeClr val="tx1"/>
                </a:solidFill>
              </a:rPr>
              <a:t>Passive Versus Active Routes</a:t>
            </a:r>
          </a:p>
          <a:p>
            <a:pPr lvl="0"/>
            <a:endParaRPr lang="en-US" dirty="0">
              <a:solidFill>
                <a:schemeClr val="tx1"/>
              </a:solidFill>
            </a:endParaRPr>
          </a:p>
          <a:p>
            <a:endParaRPr lang="en-US" dirty="0">
              <a:solidFill>
                <a:schemeClr val="tx1"/>
              </a:solidFill>
            </a:endParaRPr>
          </a:p>
          <a:p>
            <a:pPr lvl="0"/>
            <a:endParaRPr lang="en-US" dirty="0">
              <a:solidFill>
                <a:schemeClr val="tx1"/>
              </a:solidFill>
            </a:endParaRPr>
          </a:p>
        </p:txBody>
      </p:sp>
    </p:spTree>
    <p:extLst>
      <p:ext uri="{BB962C8B-B14F-4D97-AF65-F5344CB8AC3E}">
        <p14:creationId xmlns:p14="http://schemas.microsoft.com/office/powerpoint/2010/main" val="14160551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638175"/>
            <a:ext cx="8042276" cy="979160"/>
          </a:xfrm>
        </p:spPr>
        <p:txBody>
          <a:bodyPr/>
          <a:lstStyle/>
          <a:p>
            <a:r>
              <a:rPr lang="en-US" sz="4000" dirty="0"/>
              <a:t>EIGRP Tables</a:t>
            </a:r>
          </a:p>
        </p:txBody>
      </p:sp>
      <p:sp>
        <p:nvSpPr>
          <p:cNvPr id="3" name="Content Placeholder 2"/>
          <p:cNvSpPr>
            <a:spLocks noGrp="1"/>
          </p:cNvSpPr>
          <p:nvPr>
            <p:ph idx="1"/>
          </p:nvPr>
        </p:nvSpPr>
        <p:spPr>
          <a:xfrm>
            <a:off x="549275" y="1861271"/>
            <a:ext cx="8042276" cy="4082330"/>
          </a:xfrm>
        </p:spPr>
        <p:txBody>
          <a:bodyPr>
            <a:normAutofit/>
          </a:bodyPr>
          <a:lstStyle/>
          <a:p>
            <a:pPr lvl="0"/>
            <a:r>
              <a:rPr lang="en-US" b="1" dirty="0">
                <a:solidFill>
                  <a:schemeClr val="tx1"/>
                </a:solidFill>
              </a:rPr>
              <a:t>Neighbor table</a:t>
            </a:r>
          </a:p>
          <a:p>
            <a:pPr lvl="1"/>
            <a:r>
              <a:rPr lang="en-US" dirty="0">
                <a:solidFill>
                  <a:schemeClr val="tx1"/>
                </a:solidFill>
              </a:rPr>
              <a:t>Contains EIGRP neighbor addresses and the interface through which they can be reached.</a:t>
            </a:r>
          </a:p>
          <a:p>
            <a:pPr lvl="0"/>
            <a:r>
              <a:rPr lang="en-US" b="1" dirty="0">
                <a:solidFill>
                  <a:schemeClr val="tx1"/>
                </a:solidFill>
              </a:rPr>
              <a:t>Topology table</a:t>
            </a:r>
          </a:p>
          <a:p>
            <a:pPr lvl="1"/>
            <a:r>
              <a:rPr lang="en-US" dirty="0">
                <a:solidFill>
                  <a:schemeClr val="tx1"/>
                </a:solidFill>
              </a:rPr>
              <a:t>Contains all destinations advertised by neighboring routers.</a:t>
            </a:r>
          </a:p>
          <a:p>
            <a:pPr lvl="0"/>
            <a:r>
              <a:rPr lang="en-US" b="1" dirty="0">
                <a:solidFill>
                  <a:schemeClr val="tx1"/>
                </a:solidFill>
              </a:rPr>
              <a:t>Routing table</a:t>
            </a:r>
          </a:p>
          <a:p>
            <a:pPr lvl="1"/>
            <a:r>
              <a:rPr lang="en-US" dirty="0">
                <a:solidFill>
                  <a:schemeClr val="tx1"/>
                </a:solidFill>
              </a:rPr>
              <a:t>Contains EIGRP successor routes.</a:t>
            </a:r>
          </a:p>
        </p:txBody>
      </p:sp>
    </p:spTree>
    <p:extLst>
      <p:ext uri="{BB962C8B-B14F-4D97-AF65-F5344CB8AC3E}">
        <p14:creationId xmlns:p14="http://schemas.microsoft.com/office/powerpoint/2010/main" val="32436152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614534"/>
          </a:xfrm>
        </p:spPr>
        <p:txBody>
          <a:bodyPr/>
          <a:lstStyle/>
          <a:p>
            <a:r>
              <a:rPr lang="en-US" sz="4000" dirty="0"/>
              <a:t>AD versus FD</a:t>
            </a:r>
          </a:p>
        </p:txBody>
      </p:sp>
      <p:sp>
        <p:nvSpPr>
          <p:cNvPr id="3" name="Content Placeholder 2"/>
          <p:cNvSpPr>
            <a:spLocks noGrp="1"/>
          </p:cNvSpPr>
          <p:nvPr>
            <p:ph idx="1"/>
          </p:nvPr>
        </p:nvSpPr>
        <p:spPr>
          <a:xfrm>
            <a:off x="549275" y="1913455"/>
            <a:ext cx="8042276" cy="4030145"/>
          </a:xfrm>
        </p:spPr>
        <p:txBody>
          <a:bodyPr>
            <a:normAutofit/>
          </a:bodyPr>
          <a:lstStyle/>
          <a:p>
            <a:pPr lvl="0"/>
            <a:r>
              <a:rPr lang="en-US" b="1" dirty="0">
                <a:solidFill>
                  <a:schemeClr val="tx1"/>
                </a:solidFill>
              </a:rPr>
              <a:t>Advertised Distance (AD)</a:t>
            </a:r>
          </a:p>
          <a:p>
            <a:pPr lvl="1"/>
            <a:r>
              <a:rPr lang="en-US" dirty="0">
                <a:solidFill>
                  <a:schemeClr val="tx1"/>
                </a:solidFill>
              </a:rPr>
              <a:t>Advertised distance (AD), also referred to as the Reported Distance, is the cost between the next-hop router and the destination.</a:t>
            </a:r>
          </a:p>
          <a:p>
            <a:pPr lvl="0"/>
            <a:r>
              <a:rPr lang="en-US" b="1" dirty="0">
                <a:solidFill>
                  <a:schemeClr val="tx1"/>
                </a:solidFill>
              </a:rPr>
              <a:t>Feasible Distance (FD)</a:t>
            </a:r>
          </a:p>
          <a:p>
            <a:pPr lvl="1"/>
            <a:r>
              <a:rPr lang="en-US" dirty="0">
                <a:solidFill>
                  <a:schemeClr val="tx1"/>
                </a:solidFill>
              </a:rPr>
              <a:t>Feasible distance (FD) is the cost between the local router and the next-hop router plus the next-hop router’s AD to the destination network.</a:t>
            </a:r>
          </a:p>
        </p:txBody>
      </p:sp>
    </p:spTree>
    <p:extLst>
      <p:ext uri="{BB962C8B-B14F-4D97-AF65-F5344CB8AC3E}">
        <p14:creationId xmlns:p14="http://schemas.microsoft.com/office/powerpoint/2010/main" val="42068354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0255" y="325291"/>
            <a:ext cx="7651296" cy="1179658"/>
          </a:xfrm>
        </p:spPr>
        <p:txBody>
          <a:bodyPr/>
          <a:lstStyle/>
          <a:p>
            <a:r>
              <a:rPr lang="en-US" sz="3600" dirty="0"/>
              <a:t>Successor and Feasible Successor</a:t>
            </a:r>
          </a:p>
        </p:txBody>
      </p:sp>
      <p:sp>
        <p:nvSpPr>
          <p:cNvPr id="3" name="Content Placeholder 2"/>
          <p:cNvSpPr>
            <a:spLocks noGrp="1"/>
          </p:cNvSpPr>
          <p:nvPr>
            <p:ph idx="1"/>
          </p:nvPr>
        </p:nvSpPr>
        <p:spPr>
          <a:xfrm>
            <a:off x="549275" y="1826771"/>
            <a:ext cx="8042276" cy="4343400"/>
          </a:xfrm>
        </p:spPr>
        <p:txBody>
          <a:bodyPr>
            <a:normAutofit fontScale="77500" lnSpcReduction="20000"/>
          </a:bodyPr>
          <a:lstStyle/>
          <a:p>
            <a:pPr lvl="0"/>
            <a:r>
              <a:rPr lang="en-US" b="1" dirty="0">
                <a:solidFill>
                  <a:schemeClr val="tx1"/>
                </a:solidFill>
              </a:rPr>
              <a:t>Successor</a:t>
            </a:r>
          </a:p>
          <a:p>
            <a:pPr lvl="1"/>
            <a:r>
              <a:rPr lang="en-US" dirty="0">
                <a:solidFill>
                  <a:schemeClr val="tx1"/>
                </a:solidFill>
              </a:rPr>
              <a:t>A successor is a neighboring router that has a least-cost path to a destination (the lowest FD) that is guaranteed not to be part of a routing loop.</a:t>
            </a:r>
          </a:p>
          <a:p>
            <a:pPr lvl="1"/>
            <a:r>
              <a:rPr lang="en-US" dirty="0">
                <a:solidFill>
                  <a:schemeClr val="tx1"/>
                </a:solidFill>
              </a:rPr>
              <a:t>Successor routes are offered to the routing table to be used for forwarding packets. </a:t>
            </a:r>
          </a:p>
          <a:p>
            <a:pPr lvl="1"/>
            <a:r>
              <a:rPr lang="en-US" dirty="0">
                <a:solidFill>
                  <a:schemeClr val="tx1"/>
                </a:solidFill>
              </a:rPr>
              <a:t>Multiple successors can exist if they have the same FD. </a:t>
            </a:r>
          </a:p>
          <a:p>
            <a:pPr lvl="0"/>
            <a:r>
              <a:rPr lang="en-US" b="1" dirty="0">
                <a:solidFill>
                  <a:schemeClr val="tx1"/>
                </a:solidFill>
              </a:rPr>
              <a:t>Feasible successor (FS)</a:t>
            </a:r>
          </a:p>
          <a:p>
            <a:pPr lvl="1"/>
            <a:r>
              <a:rPr lang="en-US" dirty="0">
                <a:solidFill>
                  <a:schemeClr val="tx1"/>
                </a:solidFill>
              </a:rPr>
              <a:t>A feasible successor is a neighbor that is closer to the destination, but it is not the least-cost path. </a:t>
            </a:r>
          </a:p>
          <a:p>
            <a:pPr lvl="1"/>
            <a:r>
              <a:rPr lang="en-US" dirty="0">
                <a:solidFill>
                  <a:schemeClr val="tx1"/>
                </a:solidFill>
              </a:rPr>
              <a:t>A feasible successor ensures a loop-free topology because it must have an AD less than the FD of the current successor route. </a:t>
            </a:r>
          </a:p>
          <a:p>
            <a:pPr lvl="1"/>
            <a:r>
              <a:rPr lang="en-US" dirty="0">
                <a:solidFill>
                  <a:schemeClr val="tx1"/>
                </a:solidFill>
              </a:rPr>
              <a:t>Feasible successors are selected at the same time as successors but are kept in the topology table as backups to the successor routes. </a:t>
            </a:r>
          </a:p>
          <a:p>
            <a:pPr lvl="1"/>
            <a:r>
              <a:rPr lang="en-US" dirty="0">
                <a:solidFill>
                  <a:schemeClr val="tx1"/>
                </a:solidFill>
              </a:rPr>
              <a:t>The topology table can maintain multiple feasible successors for a destination. </a:t>
            </a:r>
          </a:p>
          <a:p>
            <a:endParaRPr lang="en-US" dirty="0">
              <a:solidFill>
                <a:schemeClr val="tx1"/>
              </a:solidFill>
            </a:endParaRPr>
          </a:p>
        </p:txBody>
      </p:sp>
    </p:spTree>
    <p:extLst>
      <p:ext uri="{BB962C8B-B14F-4D97-AF65-F5344CB8AC3E}">
        <p14:creationId xmlns:p14="http://schemas.microsoft.com/office/powerpoint/2010/main" val="21471913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1458" name="Rectangle 2"/>
          <p:cNvSpPr>
            <a:spLocks noGrp="1" noChangeArrowheads="1"/>
          </p:cNvSpPr>
          <p:nvPr>
            <p:ph type="title"/>
          </p:nvPr>
        </p:nvSpPr>
        <p:spPr>
          <a:xfrm>
            <a:off x="2090964" y="285378"/>
            <a:ext cx="5156755" cy="1162422"/>
          </a:xfrm>
        </p:spPr>
        <p:txBody>
          <a:bodyPr/>
          <a:lstStyle/>
          <a:p>
            <a:r>
              <a:rPr lang="en-US" sz="3600" dirty="0"/>
              <a:t>EIGRP Packet Types</a:t>
            </a:r>
          </a:p>
        </p:txBody>
      </p:sp>
      <p:sp>
        <p:nvSpPr>
          <p:cNvPr id="1171459" name="Rectangle 3"/>
          <p:cNvSpPr>
            <a:spLocks noGrp="1" noChangeArrowheads="1"/>
          </p:cNvSpPr>
          <p:nvPr>
            <p:ph type="body" idx="1"/>
          </p:nvPr>
        </p:nvSpPr>
        <p:spPr>
          <a:xfrm>
            <a:off x="534760" y="1716315"/>
            <a:ext cx="8042276" cy="4343400"/>
          </a:xfrm>
        </p:spPr>
        <p:txBody>
          <a:bodyPr/>
          <a:lstStyle/>
          <a:p>
            <a:r>
              <a:rPr lang="en-US" dirty="0">
                <a:solidFill>
                  <a:schemeClr val="tx1"/>
                </a:solidFill>
              </a:rPr>
              <a:t>EIGRP uses these 5 packet types to maintain its various tables and establish complex relationships with neighbor routers:</a:t>
            </a:r>
          </a:p>
          <a:p>
            <a:pPr lvl="1"/>
            <a:r>
              <a:rPr lang="en-US" dirty="0">
                <a:solidFill>
                  <a:schemeClr val="tx1"/>
                </a:solidFill>
              </a:rPr>
              <a:t>Hello </a:t>
            </a:r>
          </a:p>
          <a:p>
            <a:pPr lvl="1"/>
            <a:r>
              <a:rPr lang="en-US" dirty="0">
                <a:solidFill>
                  <a:schemeClr val="tx1"/>
                </a:solidFill>
              </a:rPr>
              <a:t>Acknowledgment </a:t>
            </a:r>
          </a:p>
          <a:p>
            <a:pPr lvl="1"/>
            <a:r>
              <a:rPr lang="en-US" dirty="0">
                <a:solidFill>
                  <a:schemeClr val="tx1"/>
                </a:solidFill>
              </a:rPr>
              <a:t>Update </a:t>
            </a:r>
          </a:p>
          <a:p>
            <a:pPr lvl="1"/>
            <a:r>
              <a:rPr lang="en-US" dirty="0">
                <a:solidFill>
                  <a:schemeClr val="tx1"/>
                </a:solidFill>
              </a:rPr>
              <a:t>Query </a:t>
            </a:r>
          </a:p>
          <a:p>
            <a:pPr lvl="1"/>
            <a:r>
              <a:rPr lang="en-US" dirty="0">
                <a:solidFill>
                  <a:schemeClr val="tx1"/>
                </a:solidFill>
              </a:rPr>
              <a:t>Reply </a:t>
            </a:r>
          </a:p>
        </p:txBody>
      </p:sp>
    </p:spTree>
    <p:extLst>
      <p:ext uri="{BB962C8B-B14F-4D97-AF65-F5344CB8AC3E}">
        <p14:creationId xmlns:p14="http://schemas.microsoft.com/office/powerpoint/2010/main" val="34521756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0674" name="Rectangle 2"/>
          <p:cNvSpPr>
            <a:spLocks noGrp="1" noChangeArrowheads="1"/>
          </p:cNvSpPr>
          <p:nvPr>
            <p:ph type="title"/>
          </p:nvPr>
        </p:nvSpPr>
        <p:spPr>
          <a:xfrm>
            <a:off x="1846942" y="513478"/>
            <a:ext cx="4939530" cy="740664"/>
          </a:xfrm>
        </p:spPr>
        <p:txBody>
          <a:bodyPr>
            <a:normAutofit/>
          </a:bodyPr>
          <a:lstStyle/>
          <a:p>
            <a:r>
              <a:rPr lang="en-US" sz="4000" dirty="0"/>
              <a:t>Packet Types</a:t>
            </a:r>
          </a:p>
        </p:txBody>
      </p:sp>
      <p:graphicFrame>
        <p:nvGraphicFramePr>
          <p:cNvPr id="10" name="Content Placeholder 9"/>
          <p:cNvGraphicFramePr>
            <a:graphicFrameLocks noGrp="1"/>
          </p:cNvGraphicFramePr>
          <p:nvPr>
            <p:ph sz="quarter" idx="10"/>
          </p:nvPr>
        </p:nvGraphicFramePr>
        <p:xfrm>
          <a:off x="395311" y="1531931"/>
          <a:ext cx="8233535" cy="4302124"/>
        </p:xfrm>
        <a:graphic>
          <a:graphicData uri="http://schemas.openxmlformats.org/drawingml/2006/table">
            <a:tbl>
              <a:tblPr firstRow="1" bandRow="1">
                <a:tableStyleId>{5C22544A-7EE6-4342-B048-85BDC9FD1C3A}</a:tableStyleId>
              </a:tblPr>
              <a:tblGrid>
                <a:gridCol w="3169141">
                  <a:extLst>
                    <a:ext uri="{9D8B030D-6E8A-4147-A177-3AD203B41FA5}">
                      <a16:colId xmlns:a16="http://schemas.microsoft.com/office/drawing/2014/main" val="20000"/>
                    </a:ext>
                  </a:extLst>
                </a:gridCol>
                <a:gridCol w="5064394">
                  <a:extLst>
                    <a:ext uri="{9D8B030D-6E8A-4147-A177-3AD203B41FA5}">
                      <a16:colId xmlns:a16="http://schemas.microsoft.com/office/drawing/2014/main" val="20001"/>
                    </a:ext>
                  </a:extLst>
                </a:gridCol>
              </a:tblGrid>
              <a:tr h="483162">
                <a:tc>
                  <a:txBody>
                    <a:bodyPr/>
                    <a:lstStyle/>
                    <a:p>
                      <a:r>
                        <a:rPr lang="en-US" dirty="0"/>
                        <a:t>Packet Type</a:t>
                      </a:r>
                    </a:p>
                  </a:txBody>
                  <a:tcPr/>
                </a:tc>
                <a:tc>
                  <a:txBody>
                    <a:bodyPr/>
                    <a:lstStyle/>
                    <a:p>
                      <a:r>
                        <a:rPr lang="en-US"/>
                        <a:t>Use</a:t>
                      </a:r>
                    </a:p>
                  </a:txBody>
                  <a:tcPr/>
                </a:tc>
                <a:extLst>
                  <a:ext uri="{0D108BD9-81ED-4DB2-BD59-A6C34878D82A}">
                    <a16:rowId xmlns:a16="http://schemas.microsoft.com/office/drawing/2014/main" val="10000"/>
                  </a:ext>
                </a:extLst>
              </a:tr>
              <a:tr h="833950">
                <a:tc>
                  <a:txBody>
                    <a:bodyPr/>
                    <a:lstStyle/>
                    <a:p>
                      <a:r>
                        <a:rPr lang="en-US"/>
                        <a:t>Hello</a:t>
                      </a:r>
                    </a:p>
                  </a:txBody>
                  <a:tcPr/>
                </a:tc>
                <a:tc>
                  <a:txBody>
                    <a:bodyPr/>
                    <a:lstStyle/>
                    <a:p>
                      <a:r>
                        <a:rPr lang="en-US"/>
                        <a:t>Used to discover other</a:t>
                      </a:r>
                      <a:r>
                        <a:rPr lang="en-US" baseline="0"/>
                        <a:t> EIGRP routers in the network.</a:t>
                      </a:r>
                      <a:endParaRPr lang="en-US"/>
                    </a:p>
                  </a:txBody>
                  <a:tcPr/>
                </a:tc>
                <a:extLst>
                  <a:ext uri="{0D108BD9-81ED-4DB2-BD59-A6C34878D82A}">
                    <a16:rowId xmlns:a16="http://schemas.microsoft.com/office/drawing/2014/main" val="10001"/>
                  </a:ext>
                </a:extLst>
              </a:tr>
              <a:tr h="833950">
                <a:tc>
                  <a:txBody>
                    <a:bodyPr/>
                    <a:lstStyle/>
                    <a:p>
                      <a:r>
                        <a:rPr lang="en-US"/>
                        <a:t>Acknowledgement</a:t>
                      </a:r>
                    </a:p>
                  </a:txBody>
                  <a:tcPr/>
                </a:tc>
                <a:tc>
                  <a:txBody>
                    <a:bodyPr/>
                    <a:lstStyle/>
                    <a:p>
                      <a:r>
                        <a:rPr lang="en-US"/>
                        <a:t>Used to acknowledge the receipt of any EIGRP packet.</a:t>
                      </a:r>
                    </a:p>
                  </a:txBody>
                  <a:tcPr/>
                </a:tc>
                <a:extLst>
                  <a:ext uri="{0D108BD9-81ED-4DB2-BD59-A6C34878D82A}">
                    <a16:rowId xmlns:a16="http://schemas.microsoft.com/office/drawing/2014/main" val="10002"/>
                  </a:ext>
                </a:extLst>
              </a:tr>
              <a:tr h="833950">
                <a:tc>
                  <a:txBody>
                    <a:bodyPr/>
                    <a:lstStyle/>
                    <a:p>
                      <a:r>
                        <a:rPr lang="en-US"/>
                        <a:t>Update</a:t>
                      </a:r>
                    </a:p>
                  </a:txBody>
                  <a:tcPr/>
                </a:tc>
                <a:tc>
                  <a:txBody>
                    <a:bodyPr/>
                    <a:lstStyle/>
                    <a:p>
                      <a:r>
                        <a:rPr lang="en-US" dirty="0"/>
                        <a:t>Convey routing information to known destinations.</a:t>
                      </a:r>
                    </a:p>
                  </a:txBody>
                  <a:tcPr/>
                </a:tc>
                <a:extLst>
                  <a:ext uri="{0D108BD9-81ED-4DB2-BD59-A6C34878D82A}">
                    <a16:rowId xmlns:a16="http://schemas.microsoft.com/office/drawing/2014/main" val="10003"/>
                  </a:ext>
                </a:extLst>
              </a:tr>
              <a:tr h="833950">
                <a:tc>
                  <a:txBody>
                    <a:bodyPr/>
                    <a:lstStyle/>
                    <a:p>
                      <a:r>
                        <a:rPr lang="en-US"/>
                        <a:t>Query</a:t>
                      </a:r>
                    </a:p>
                  </a:txBody>
                  <a:tcPr/>
                </a:tc>
                <a:tc>
                  <a:txBody>
                    <a:bodyPr/>
                    <a:lstStyle/>
                    <a:p>
                      <a:r>
                        <a:rPr lang="en-US"/>
                        <a:t>Used to get specific information from a neighbor</a:t>
                      </a:r>
                      <a:r>
                        <a:rPr lang="en-US" baseline="0"/>
                        <a:t> router.</a:t>
                      </a:r>
                      <a:endParaRPr lang="en-US"/>
                    </a:p>
                  </a:txBody>
                  <a:tcPr/>
                </a:tc>
                <a:extLst>
                  <a:ext uri="{0D108BD9-81ED-4DB2-BD59-A6C34878D82A}">
                    <a16:rowId xmlns:a16="http://schemas.microsoft.com/office/drawing/2014/main" val="10004"/>
                  </a:ext>
                </a:extLst>
              </a:tr>
              <a:tr h="483162">
                <a:tc>
                  <a:txBody>
                    <a:bodyPr/>
                    <a:lstStyle/>
                    <a:p>
                      <a:r>
                        <a:rPr lang="en-US"/>
                        <a:t>Reply</a:t>
                      </a:r>
                    </a:p>
                  </a:txBody>
                  <a:tcPr/>
                </a:tc>
                <a:tc>
                  <a:txBody>
                    <a:bodyPr/>
                    <a:lstStyle/>
                    <a:p>
                      <a:r>
                        <a:rPr lang="en-US" dirty="0"/>
                        <a:t>Used to respond to a query.</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5765899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2016526" y="2068703"/>
            <a:ext cx="5008138" cy="1481138"/>
          </a:xfrm>
        </p:spPr>
        <p:txBody>
          <a:bodyPr/>
          <a:lstStyle/>
          <a:p>
            <a:r>
              <a:rPr lang="en-US" sz="3600" dirty="0"/>
              <a:t>EIGRP Operation</a:t>
            </a:r>
          </a:p>
        </p:txBody>
      </p:sp>
    </p:spTree>
    <p:extLst>
      <p:ext uri="{BB962C8B-B14F-4D97-AF65-F5344CB8AC3E}">
        <p14:creationId xmlns:p14="http://schemas.microsoft.com/office/powerpoint/2010/main" val="3835593175"/>
      </p:ext>
    </p:extLst>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4067" name="Rectangle 3"/>
          <p:cNvSpPr>
            <a:spLocks noGrp="1" noChangeArrowheads="1"/>
          </p:cNvSpPr>
          <p:nvPr>
            <p:ph type="title"/>
          </p:nvPr>
        </p:nvSpPr>
        <p:spPr>
          <a:xfrm>
            <a:off x="1916848" y="472491"/>
            <a:ext cx="5444026" cy="556559"/>
          </a:xfrm>
        </p:spPr>
        <p:txBody>
          <a:bodyPr>
            <a:noAutofit/>
          </a:bodyPr>
          <a:lstStyle/>
          <a:p>
            <a:r>
              <a:rPr lang="en-US" sz="3200" dirty="0"/>
              <a:t>Initial Route Discovery </a:t>
            </a:r>
          </a:p>
        </p:txBody>
      </p:sp>
      <p:pic>
        <p:nvPicPr>
          <p:cNvPr id="984072" name="Picture 8" descr="Untitled-1"/>
          <p:cNvPicPr>
            <a:picLocks noChangeAspect="1" noChangeArrowheads="1"/>
          </p:cNvPicPr>
          <p:nvPr/>
        </p:nvPicPr>
        <p:blipFill>
          <a:blip r:embed="rId3"/>
          <a:srcRect/>
          <a:stretch>
            <a:fillRect/>
          </a:stretch>
        </p:blipFill>
        <p:spPr bwMode="auto">
          <a:xfrm>
            <a:off x="479645" y="1277546"/>
            <a:ext cx="8153400" cy="5067300"/>
          </a:xfrm>
          <a:prstGeom prst="rect">
            <a:avLst/>
          </a:prstGeom>
          <a:noFill/>
        </p:spPr>
      </p:pic>
    </p:spTree>
    <p:extLst>
      <p:ext uri="{BB962C8B-B14F-4D97-AF65-F5344CB8AC3E}">
        <p14:creationId xmlns:p14="http://schemas.microsoft.com/office/powerpoint/2010/main" val="14921066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3301" y="368828"/>
            <a:ext cx="4826223" cy="901337"/>
          </a:xfrm>
        </p:spPr>
        <p:txBody>
          <a:bodyPr/>
          <a:lstStyle/>
          <a:p>
            <a:r>
              <a:rPr lang="en-US" sz="3600" dirty="0"/>
              <a:t>EIGRP Operations</a:t>
            </a:r>
          </a:p>
        </p:txBody>
      </p:sp>
      <p:sp>
        <p:nvSpPr>
          <p:cNvPr id="3" name="Content Placeholder 2"/>
          <p:cNvSpPr>
            <a:spLocks noGrp="1"/>
          </p:cNvSpPr>
          <p:nvPr>
            <p:ph idx="1"/>
          </p:nvPr>
        </p:nvSpPr>
        <p:spPr>
          <a:xfrm>
            <a:off x="549275" y="1420923"/>
            <a:ext cx="8340302" cy="4343400"/>
          </a:xfrm>
        </p:spPr>
        <p:txBody>
          <a:bodyPr>
            <a:normAutofit/>
          </a:bodyPr>
          <a:lstStyle/>
          <a:p>
            <a:r>
              <a:rPr lang="en-US" sz="2000" dirty="0">
                <a:solidFill>
                  <a:schemeClr val="tx1"/>
                </a:solidFill>
                <a:latin typeface="Arial"/>
                <a:cs typeface="Arial"/>
              </a:rPr>
              <a:t>EIGRP selects primary (successor) and backup (feasible successor) routes and injects those into the topology table. </a:t>
            </a:r>
          </a:p>
          <a:p>
            <a:r>
              <a:rPr lang="en-US" sz="2000" dirty="0">
                <a:solidFill>
                  <a:schemeClr val="tx1"/>
                </a:solidFill>
                <a:latin typeface="Arial"/>
                <a:cs typeface="Arial"/>
              </a:rPr>
              <a:t>The primary (successor) routes are then moved to the routing table.</a:t>
            </a:r>
          </a:p>
          <a:p>
            <a:endParaRPr lang="en-US" sz="2000" dirty="0">
              <a:solidFill>
                <a:schemeClr val="tx1"/>
              </a:solidFill>
              <a:latin typeface="Arial"/>
              <a:cs typeface="Arial"/>
            </a:endParaRPr>
          </a:p>
        </p:txBody>
      </p:sp>
      <p:graphicFrame>
        <p:nvGraphicFramePr>
          <p:cNvPr id="4" name="Table 3"/>
          <p:cNvGraphicFramePr>
            <a:graphicFrameLocks noGrp="1"/>
          </p:cNvGraphicFramePr>
          <p:nvPr/>
        </p:nvGraphicFramePr>
        <p:xfrm>
          <a:off x="316901" y="2823551"/>
          <a:ext cx="3927230" cy="889000"/>
        </p:xfrm>
        <a:graphic>
          <a:graphicData uri="http://schemas.openxmlformats.org/drawingml/2006/table">
            <a:tbl>
              <a:tblPr firstRow="1" bandRow="1">
                <a:tableStyleId>{5C22544A-7EE6-4342-B048-85BDC9FD1C3A}</a:tableStyleId>
              </a:tblPr>
              <a:tblGrid>
                <a:gridCol w="1922584">
                  <a:extLst>
                    <a:ext uri="{9D8B030D-6E8A-4147-A177-3AD203B41FA5}">
                      <a16:colId xmlns:a16="http://schemas.microsoft.com/office/drawing/2014/main" val="20000"/>
                    </a:ext>
                  </a:extLst>
                </a:gridCol>
                <a:gridCol w="2004646">
                  <a:extLst>
                    <a:ext uri="{9D8B030D-6E8A-4147-A177-3AD203B41FA5}">
                      <a16:colId xmlns:a16="http://schemas.microsoft.com/office/drawing/2014/main" val="20001"/>
                    </a:ext>
                  </a:extLst>
                </a:gridCol>
              </a:tblGrid>
              <a:tr h="370840">
                <a:tc gridSpan="2">
                  <a:txBody>
                    <a:bodyPr/>
                    <a:lstStyle/>
                    <a:p>
                      <a:pPr algn="ctr"/>
                      <a:r>
                        <a:rPr lang="en-US" sz="1600" dirty="0"/>
                        <a:t>IP EIGRP Neighbor Table</a:t>
                      </a:r>
                    </a:p>
                  </a:txBody>
                  <a:tcPr anchor="ctr"/>
                </a:tc>
                <a:tc hMerge="1">
                  <a:txBody>
                    <a:bodyPr/>
                    <a:lstStyle/>
                    <a:p>
                      <a:endParaRPr lang="en-US" dirty="0"/>
                    </a:p>
                  </a:txBody>
                  <a:tcPr/>
                </a:tc>
                <a:extLst>
                  <a:ext uri="{0D108BD9-81ED-4DB2-BD59-A6C34878D82A}">
                    <a16:rowId xmlns:a16="http://schemas.microsoft.com/office/drawing/2014/main" val="10000"/>
                  </a:ext>
                </a:extLst>
              </a:tr>
              <a:tr h="370840">
                <a:tc>
                  <a:txBody>
                    <a:bodyPr/>
                    <a:lstStyle/>
                    <a:p>
                      <a:r>
                        <a:rPr lang="en-US" sz="1400" dirty="0"/>
                        <a:t>Neighbor IP Address</a:t>
                      </a:r>
                    </a:p>
                  </a:txBody>
                  <a:tcPr/>
                </a:tc>
                <a:tc>
                  <a:txBody>
                    <a:bodyPr/>
                    <a:lstStyle/>
                    <a:p>
                      <a:r>
                        <a:rPr lang="en-US" sz="1400" dirty="0"/>
                        <a:t>Local router exit interface to neighbor</a:t>
                      </a:r>
                    </a:p>
                  </a:txBody>
                  <a:tcPr/>
                </a:tc>
                <a:extLst>
                  <a:ext uri="{0D108BD9-81ED-4DB2-BD59-A6C34878D82A}">
                    <a16:rowId xmlns:a16="http://schemas.microsoft.com/office/drawing/2014/main" val="10001"/>
                  </a:ext>
                </a:extLst>
              </a:tr>
            </a:tbl>
          </a:graphicData>
        </a:graphic>
      </p:graphicFrame>
      <p:graphicFrame>
        <p:nvGraphicFramePr>
          <p:cNvPr id="5" name="Table 4"/>
          <p:cNvGraphicFramePr>
            <a:graphicFrameLocks noGrp="1"/>
          </p:cNvGraphicFramePr>
          <p:nvPr/>
        </p:nvGraphicFramePr>
        <p:xfrm>
          <a:off x="316886" y="4171272"/>
          <a:ext cx="3927260" cy="741680"/>
        </p:xfrm>
        <a:graphic>
          <a:graphicData uri="http://schemas.openxmlformats.org/drawingml/2006/table">
            <a:tbl>
              <a:tblPr firstRow="1" bandRow="1">
                <a:tableStyleId>{5C22544A-7EE6-4342-B048-85BDC9FD1C3A}</a:tableStyleId>
              </a:tblPr>
              <a:tblGrid>
                <a:gridCol w="1377856">
                  <a:extLst>
                    <a:ext uri="{9D8B030D-6E8A-4147-A177-3AD203B41FA5}">
                      <a16:colId xmlns:a16="http://schemas.microsoft.com/office/drawing/2014/main" val="20000"/>
                    </a:ext>
                  </a:extLst>
                </a:gridCol>
                <a:gridCol w="2549404">
                  <a:extLst>
                    <a:ext uri="{9D8B030D-6E8A-4147-A177-3AD203B41FA5}">
                      <a16:colId xmlns:a16="http://schemas.microsoft.com/office/drawing/2014/main" val="20001"/>
                    </a:ext>
                  </a:extLst>
                </a:gridCol>
              </a:tblGrid>
              <a:tr h="370840">
                <a:tc gridSpan="2">
                  <a:txBody>
                    <a:bodyPr/>
                    <a:lstStyle/>
                    <a:p>
                      <a:pPr algn="ctr"/>
                      <a:r>
                        <a:rPr lang="en-US" sz="1600" dirty="0"/>
                        <a:t>IP EIGRP Topology Table</a:t>
                      </a:r>
                    </a:p>
                  </a:txBody>
                  <a:tcPr anchor="ctr"/>
                </a:tc>
                <a:tc hMerge="1">
                  <a:txBody>
                    <a:bodyPr/>
                    <a:lstStyle/>
                    <a:p>
                      <a:endParaRPr lang="en-US" dirty="0"/>
                    </a:p>
                  </a:txBody>
                  <a:tcPr/>
                </a:tc>
                <a:extLst>
                  <a:ext uri="{0D108BD9-81ED-4DB2-BD59-A6C34878D82A}">
                    <a16:rowId xmlns:a16="http://schemas.microsoft.com/office/drawing/2014/main" val="10000"/>
                  </a:ext>
                </a:extLst>
              </a:tr>
              <a:tr h="370840">
                <a:tc>
                  <a:txBody>
                    <a:bodyPr/>
                    <a:lstStyle/>
                    <a:p>
                      <a:r>
                        <a:rPr lang="en-US" sz="1400" dirty="0"/>
                        <a:t>Destination 1</a:t>
                      </a:r>
                    </a:p>
                  </a:txBody>
                  <a:tcPr/>
                </a:tc>
                <a:tc>
                  <a:txBody>
                    <a:bodyPr/>
                    <a:lstStyle/>
                    <a:p>
                      <a:r>
                        <a:rPr lang="en-US" sz="1400" dirty="0"/>
                        <a:t>FD / AD via each neighbor</a:t>
                      </a:r>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264698" y="5405486"/>
          <a:ext cx="3927261" cy="741680"/>
        </p:xfrm>
        <a:graphic>
          <a:graphicData uri="http://schemas.openxmlformats.org/drawingml/2006/table">
            <a:tbl>
              <a:tblPr firstRow="1" bandRow="1">
                <a:tableStyleId>{5C22544A-7EE6-4342-B048-85BDC9FD1C3A}</a:tableStyleId>
              </a:tblPr>
              <a:tblGrid>
                <a:gridCol w="1395077">
                  <a:extLst>
                    <a:ext uri="{9D8B030D-6E8A-4147-A177-3AD203B41FA5}">
                      <a16:colId xmlns:a16="http://schemas.microsoft.com/office/drawing/2014/main" val="20000"/>
                    </a:ext>
                  </a:extLst>
                </a:gridCol>
                <a:gridCol w="2532184">
                  <a:extLst>
                    <a:ext uri="{9D8B030D-6E8A-4147-A177-3AD203B41FA5}">
                      <a16:colId xmlns:a16="http://schemas.microsoft.com/office/drawing/2014/main" val="20001"/>
                    </a:ext>
                  </a:extLst>
                </a:gridCol>
              </a:tblGrid>
              <a:tr h="370840">
                <a:tc gridSpan="2">
                  <a:txBody>
                    <a:bodyPr/>
                    <a:lstStyle/>
                    <a:p>
                      <a:pPr algn="ctr"/>
                      <a:r>
                        <a:rPr lang="en-US" sz="1600" dirty="0"/>
                        <a:t>IP Routing Table</a:t>
                      </a:r>
                    </a:p>
                  </a:txBody>
                  <a:tcPr anchor="ctr"/>
                </a:tc>
                <a:tc hMerge="1">
                  <a:txBody>
                    <a:bodyPr/>
                    <a:lstStyle/>
                    <a:p>
                      <a:endParaRPr lang="en-US" dirty="0"/>
                    </a:p>
                  </a:txBody>
                  <a:tcPr/>
                </a:tc>
                <a:extLst>
                  <a:ext uri="{0D108BD9-81ED-4DB2-BD59-A6C34878D82A}">
                    <a16:rowId xmlns:a16="http://schemas.microsoft.com/office/drawing/2014/main" val="10000"/>
                  </a:ext>
                </a:extLst>
              </a:tr>
              <a:tr h="370840">
                <a:tc>
                  <a:txBody>
                    <a:bodyPr/>
                    <a:lstStyle/>
                    <a:p>
                      <a:r>
                        <a:rPr lang="en-US" sz="1400" dirty="0"/>
                        <a:t>Destination 1</a:t>
                      </a:r>
                    </a:p>
                  </a:txBody>
                  <a:tcPr/>
                </a:tc>
                <a:tc>
                  <a:txBody>
                    <a:bodyPr/>
                    <a:lstStyle/>
                    <a:p>
                      <a:r>
                        <a:rPr lang="en-US" sz="1400" dirty="0"/>
                        <a:t>Best route</a:t>
                      </a:r>
                    </a:p>
                  </a:txBody>
                  <a:tcPr/>
                </a:tc>
                <a:extLst>
                  <a:ext uri="{0D108BD9-81ED-4DB2-BD59-A6C34878D82A}">
                    <a16:rowId xmlns:a16="http://schemas.microsoft.com/office/drawing/2014/main" val="10001"/>
                  </a:ext>
                </a:extLst>
              </a:tr>
            </a:tbl>
          </a:graphicData>
        </a:graphic>
      </p:graphicFrame>
      <p:sp>
        <p:nvSpPr>
          <p:cNvPr id="7" name="Down Arrow 6"/>
          <p:cNvSpPr/>
          <p:nvPr/>
        </p:nvSpPr>
        <p:spPr bwMode="auto">
          <a:xfrm>
            <a:off x="1993301" y="3702646"/>
            <a:ext cx="574431" cy="375139"/>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non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ndParaRPr>
          </a:p>
        </p:txBody>
      </p:sp>
      <p:sp>
        <p:nvSpPr>
          <p:cNvPr id="8" name="Down Arrow 7"/>
          <p:cNvSpPr/>
          <p:nvPr/>
        </p:nvSpPr>
        <p:spPr bwMode="auto">
          <a:xfrm>
            <a:off x="1993301" y="4919464"/>
            <a:ext cx="574431" cy="375139"/>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non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ndParaRPr>
          </a:p>
        </p:txBody>
      </p:sp>
      <p:sp>
        <p:nvSpPr>
          <p:cNvPr id="9" name="TextBox 8"/>
          <p:cNvSpPr txBox="1"/>
          <p:nvPr/>
        </p:nvSpPr>
        <p:spPr>
          <a:xfrm>
            <a:off x="4290645" y="2904446"/>
            <a:ext cx="4349263" cy="762000"/>
          </a:xfrm>
          <a:prstGeom prst="rect">
            <a:avLst/>
          </a:prstGeom>
          <a:noFill/>
        </p:spPr>
        <p:txBody>
          <a:bodyPr wrap="square" rtlCol="0" anchor="ctr" anchorCtr="0">
            <a:noAutofit/>
          </a:bodyPr>
          <a:lstStyle/>
          <a:p>
            <a:pPr algn="l"/>
            <a:r>
              <a:rPr lang="en-US" sz="1600" dirty="0">
                <a:solidFill>
                  <a:srgbClr val="12252C"/>
                </a:solidFill>
                <a:latin typeface="Arial"/>
                <a:cs typeface="Arial"/>
              </a:rPr>
              <a:t>List of directly connected adjacent EIGRP neighbor routers and the local interface to exit to reach it.</a:t>
            </a:r>
          </a:p>
        </p:txBody>
      </p:sp>
      <p:sp>
        <p:nvSpPr>
          <p:cNvPr id="10" name="TextBox 9"/>
          <p:cNvSpPr txBox="1"/>
          <p:nvPr/>
        </p:nvSpPr>
        <p:spPr>
          <a:xfrm>
            <a:off x="4302369" y="4246129"/>
            <a:ext cx="4349263" cy="762000"/>
          </a:xfrm>
          <a:prstGeom prst="rect">
            <a:avLst/>
          </a:prstGeom>
          <a:noFill/>
        </p:spPr>
        <p:txBody>
          <a:bodyPr wrap="square" rtlCol="0" anchor="ctr" anchorCtr="0">
            <a:noAutofit/>
          </a:bodyPr>
          <a:lstStyle/>
          <a:p>
            <a:pPr algn="l"/>
            <a:r>
              <a:rPr lang="en-US" sz="1600" dirty="0">
                <a:solidFill>
                  <a:srgbClr val="12252C"/>
                </a:solidFill>
                <a:latin typeface="Arial"/>
                <a:cs typeface="Arial"/>
              </a:rPr>
              <a:t>List of all routes learned from each EIGRP neighbor and identifies successor routes and feasible successor routes.</a:t>
            </a:r>
          </a:p>
        </p:txBody>
      </p:sp>
      <p:sp>
        <p:nvSpPr>
          <p:cNvPr id="11" name="TextBox 10"/>
          <p:cNvSpPr txBox="1"/>
          <p:nvPr/>
        </p:nvSpPr>
        <p:spPr>
          <a:xfrm>
            <a:off x="4302370" y="5467439"/>
            <a:ext cx="4349263" cy="762000"/>
          </a:xfrm>
          <a:prstGeom prst="rect">
            <a:avLst/>
          </a:prstGeom>
          <a:noFill/>
        </p:spPr>
        <p:txBody>
          <a:bodyPr wrap="square" rtlCol="0" anchor="ctr" anchorCtr="0">
            <a:noAutofit/>
          </a:bodyPr>
          <a:lstStyle/>
          <a:p>
            <a:pPr algn="l"/>
            <a:r>
              <a:rPr lang="en-US" sz="1600" dirty="0">
                <a:solidFill>
                  <a:srgbClr val="12252C"/>
                </a:solidFill>
                <a:latin typeface="Arial"/>
                <a:cs typeface="Arial"/>
              </a:rPr>
              <a:t>List of the best (successor) routes from the EIGRP topology table and other routing processes.</a:t>
            </a:r>
          </a:p>
        </p:txBody>
      </p:sp>
    </p:spTree>
    <p:extLst>
      <p:ext uri="{BB962C8B-B14F-4D97-AF65-F5344CB8AC3E}">
        <p14:creationId xmlns:p14="http://schemas.microsoft.com/office/powerpoint/2010/main" val="39591368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9970" name="Rectangle 2"/>
          <p:cNvSpPr>
            <a:spLocks noGrp="1" noChangeArrowheads="1"/>
          </p:cNvSpPr>
          <p:nvPr>
            <p:ph type="title"/>
          </p:nvPr>
        </p:nvSpPr>
        <p:spPr>
          <a:xfrm>
            <a:off x="279399" y="612498"/>
            <a:ext cx="8080829" cy="740664"/>
          </a:xfrm>
        </p:spPr>
        <p:txBody>
          <a:bodyPr>
            <a:noAutofit/>
          </a:bodyPr>
          <a:lstStyle/>
          <a:p>
            <a:r>
              <a:rPr lang="en-US" sz="3600" dirty="0"/>
              <a:t>Example: EIGRP Tables</a:t>
            </a:r>
          </a:p>
        </p:txBody>
      </p:sp>
      <p:sp>
        <p:nvSpPr>
          <p:cNvPr id="5" name="Content Placeholder 4"/>
          <p:cNvSpPr>
            <a:spLocks noGrp="1"/>
          </p:cNvSpPr>
          <p:nvPr>
            <p:ph sz="quarter" idx="10"/>
          </p:nvPr>
        </p:nvSpPr>
        <p:spPr>
          <a:xfrm>
            <a:off x="279400" y="1419208"/>
            <a:ext cx="8423275" cy="774924"/>
          </a:xfrm>
        </p:spPr>
        <p:txBody>
          <a:bodyPr/>
          <a:lstStyle/>
          <a:p>
            <a:r>
              <a:rPr lang="en-US" dirty="0"/>
              <a:t>Router C’s tables:</a:t>
            </a:r>
          </a:p>
        </p:txBody>
      </p:sp>
      <p:pic>
        <p:nvPicPr>
          <p:cNvPr id="979976" name="Picture 8" descr="BSCI_M02_L01_13"/>
          <p:cNvPicPr>
            <a:picLocks noChangeAspect="1" noChangeArrowheads="1"/>
          </p:cNvPicPr>
          <p:nvPr/>
        </p:nvPicPr>
        <p:blipFill>
          <a:blip r:embed="rId3"/>
          <a:srcRect/>
          <a:stretch>
            <a:fillRect/>
          </a:stretch>
        </p:blipFill>
        <p:spPr bwMode="auto">
          <a:xfrm>
            <a:off x="565127" y="1650808"/>
            <a:ext cx="7981950" cy="4440778"/>
          </a:xfrm>
          <a:prstGeom prst="rect">
            <a:avLst/>
          </a:prstGeom>
          <a:noFill/>
        </p:spPr>
      </p:pic>
    </p:spTree>
    <p:extLst>
      <p:ext uri="{BB962C8B-B14F-4D97-AF65-F5344CB8AC3E}">
        <p14:creationId xmlns:p14="http://schemas.microsoft.com/office/powerpoint/2010/main" val="39241950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9136" y="-245435"/>
            <a:ext cx="5444501" cy="1565026"/>
          </a:xfrm>
        </p:spPr>
        <p:txBody>
          <a:bodyPr/>
          <a:lstStyle/>
          <a:p>
            <a:r>
              <a:rPr lang="en-US" sz="3200" dirty="0"/>
              <a:t>EIGRP Neighbor Table</a:t>
            </a:r>
          </a:p>
        </p:txBody>
      </p:sp>
      <p:sp>
        <p:nvSpPr>
          <p:cNvPr id="25" name="TextBox 24"/>
          <p:cNvSpPr txBox="1"/>
          <p:nvPr/>
        </p:nvSpPr>
        <p:spPr>
          <a:xfrm>
            <a:off x="484856" y="5050724"/>
            <a:ext cx="1413863" cy="1255728"/>
          </a:xfrm>
          <a:prstGeom prst="rect">
            <a:avLst/>
          </a:prstGeom>
          <a:solidFill>
            <a:srgbClr val="FFFF99"/>
          </a:solidFill>
          <a:ln w="19050">
            <a:solidFill>
              <a:schemeClr val="tx1"/>
            </a:solidFill>
          </a:ln>
        </p:spPr>
        <p:txBody>
          <a:bodyPr wrap="square" lIns="45720" rIns="45720" rtlCol="0" anchor="ctr" anchorCtr="0">
            <a:spAutoFit/>
          </a:bodyPr>
          <a:lstStyle/>
          <a:p>
            <a:pPr algn="l"/>
            <a:r>
              <a:rPr lang="en-US" sz="1200" dirty="0"/>
              <a:t>Lists the order in which a peering session was established with the specified neighbor, starting with 0.</a:t>
            </a:r>
          </a:p>
        </p:txBody>
      </p:sp>
      <p:grpSp>
        <p:nvGrpSpPr>
          <p:cNvPr id="3" name="Group 2"/>
          <p:cNvGrpSpPr/>
          <p:nvPr/>
        </p:nvGrpSpPr>
        <p:grpSpPr>
          <a:xfrm>
            <a:off x="519972" y="1389979"/>
            <a:ext cx="8305373" cy="5283324"/>
            <a:chOff x="686719" y="786925"/>
            <a:chExt cx="8122430" cy="5790115"/>
          </a:xfrm>
        </p:grpSpPr>
        <p:sp>
          <p:nvSpPr>
            <p:cNvPr id="136" name="Content Placeholder 3"/>
            <p:cNvSpPr txBox="1">
              <a:spLocks/>
            </p:cNvSpPr>
            <p:nvPr/>
          </p:nvSpPr>
          <p:spPr>
            <a:xfrm>
              <a:off x="686719" y="2239964"/>
              <a:ext cx="8039367" cy="1454352"/>
            </a:xfrm>
            <a:prstGeom prst="rect">
              <a:avLst/>
            </a:prstGeom>
            <a:solidFill>
              <a:schemeClr val="bg1">
                <a:lumMod val="95000"/>
              </a:schemeClr>
            </a:solidFill>
            <a:ln>
              <a:solidFill>
                <a:schemeClr val="tx1"/>
              </a:solidFill>
            </a:ln>
          </p:spPr>
          <p:txBody>
            <a:bodyPr/>
            <a:lstStyle/>
            <a:p>
              <a:pPr marL="236538" marR="0" lvl="0" indent="-236538" algn="l" defTabSz="814388" rtl="0" eaLnBrk="1" fontAlgn="base" latinLnBrk="0" hangingPunct="1">
                <a:lnSpc>
                  <a:spcPct val="100000"/>
                </a:lnSpc>
                <a:spcBef>
                  <a:spcPts val="0"/>
                </a:spcBef>
                <a:spcAft>
                  <a:spcPct val="0"/>
                </a:spcAft>
                <a:buClr>
                  <a:srgbClr val="708CA1"/>
                </a:buClr>
                <a:buSzTx/>
                <a:tabLst/>
                <a:defRPr/>
              </a:pPr>
              <a:r>
                <a:rPr kumimoji="0" lang="en-US" sz="1400" i="0" u="none" strike="noStrike" kern="0" cap="none" spc="0" normalizeH="0" baseline="0" noProof="0" dirty="0">
                  <a:ln>
                    <a:noFill/>
                  </a:ln>
                  <a:solidFill>
                    <a:schemeClr val="tx1"/>
                  </a:solidFill>
                  <a:effectLst/>
                  <a:uLnTx/>
                  <a:uFillTx/>
                  <a:latin typeface="Courier New" pitchFamily="49" charset="0"/>
                  <a:cs typeface="Courier New" pitchFamily="49" charset="0"/>
                </a:rPr>
                <a:t>R1# </a:t>
              </a:r>
              <a:r>
                <a:rPr kumimoji="0" lang="en-US" sz="1400" b="1" i="0" u="none" strike="noStrike" kern="0" cap="none" spc="0" normalizeH="0" baseline="0" noProof="0" dirty="0">
                  <a:ln>
                    <a:noFill/>
                  </a:ln>
                  <a:solidFill>
                    <a:schemeClr val="tx1"/>
                  </a:solidFill>
                  <a:effectLst/>
                  <a:uLnTx/>
                  <a:uFillTx/>
                  <a:latin typeface="Courier New" pitchFamily="49" charset="0"/>
                  <a:cs typeface="Courier New" pitchFamily="49" charset="0"/>
                </a:rPr>
                <a:t>show ip eigrp neighbors</a:t>
              </a:r>
            </a:p>
            <a:p>
              <a:pPr marL="236538" marR="0" lvl="0" indent="-236538" algn="l" defTabSz="814388" rtl="0" eaLnBrk="1" fontAlgn="base" latinLnBrk="0" hangingPunct="1">
                <a:lnSpc>
                  <a:spcPct val="100000"/>
                </a:lnSpc>
                <a:spcBef>
                  <a:spcPts val="0"/>
                </a:spcBef>
                <a:spcAft>
                  <a:spcPct val="0"/>
                </a:spcAft>
                <a:buClr>
                  <a:srgbClr val="708CA1"/>
                </a:buClr>
                <a:buSzTx/>
                <a:tabLst/>
                <a:defRPr/>
              </a:pPr>
              <a:r>
                <a:rPr kumimoji="0" lang="en-US" sz="1400" i="0" u="none" strike="noStrike" kern="0" cap="none" spc="0" normalizeH="0" baseline="0" noProof="0" dirty="0">
                  <a:ln>
                    <a:noFill/>
                  </a:ln>
                  <a:solidFill>
                    <a:schemeClr val="tx1"/>
                  </a:solidFill>
                  <a:effectLst/>
                  <a:uLnTx/>
                  <a:uFillTx/>
                  <a:latin typeface="Courier New" pitchFamily="49" charset="0"/>
                  <a:cs typeface="Courier New" pitchFamily="49" charset="0"/>
                </a:rPr>
                <a:t>IP-EIGRP neighbors for process 100</a:t>
              </a:r>
            </a:p>
            <a:p>
              <a:pPr marL="236538" marR="0" lvl="0" indent="-236538" algn="l" defTabSz="814388" rtl="0" eaLnBrk="1" fontAlgn="base" latinLnBrk="0" hangingPunct="1">
                <a:lnSpc>
                  <a:spcPct val="100000"/>
                </a:lnSpc>
                <a:spcBef>
                  <a:spcPts val="0"/>
                </a:spcBef>
                <a:spcAft>
                  <a:spcPct val="0"/>
                </a:spcAft>
                <a:buClr>
                  <a:srgbClr val="708CA1"/>
                </a:buClr>
                <a:buSzTx/>
                <a:tabLst/>
                <a:defRPr/>
              </a:pPr>
              <a:r>
                <a:rPr kumimoji="0" lang="en-US" sz="1400" i="0" u="none" strike="noStrike" kern="0" cap="none" spc="0" normalizeH="0" baseline="0" noProof="0" dirty="0">
                  <a:ln>
                    <a:noFill/>
                  </a:ln>
                  <a:solidFill>
                    <a:schemeClr val="tx1"/>
                  </a:solidFill>
                  <a:effectLst/>
                  <a:uLnTx/>
                  <a:uFillTx/>
                  <a:latin typeface="Courier New" pitchFamily="49" charset="0"/>
                  <a:cs typeface="Courier New" pitchFamily="49" charset="0"/>
                </a:rPr>
                <a:t>H   Address        Interface   Hold  Uptime    SRTT  RTO    Q    Seq</a:t>
              </a:r>
            </a:p>
            <a:p>
              <a:pPr marL="236538" marR="0" lvl="0" indent="-236538" algn="l" defTabSz="814388" rtl="0" eaLnBrk="1" fontAlgn="base" latinLnBrk="0" hangingPunct="1">
                <a:lnSpc>
                  <a:spcPct val="100000"/>
                </a:lnSpc>
                <a:spcBef>
                  <a:spcPts val="0"/>
                </a:spcBef>
                <a:spcAft>
                  <a:spcPct val="0"/>
                </a:spcAft>
                <a:buClr>
                  <a:srgbClr val="708CA1"/>
                </a:buClr>
                <a:buSzTx/>
                <a:tabLst/>
                <a:defRPr/>
              </a:pPr>
              <a:r>
                <a:rPr kumimoji="0" lang="en-US" sz="1400" i="0" u="none" strike="noStrike" kern="0" cap="none" spc="0" normalizeH="0" baseline="0" noProof="0" dirty="0">
                  <a:ln>
                    <a:noFill/>
                  </a:ln>
                  <a:solidFill>
                    <a:schemeClr val="tx1"/>
                  </a:solidFill>
                  <a:effectLst/>
                  <a:uLnTx/>
                  <a:uFillTx/>
                  <a:latin typeface="Courier New" pitchFamily="49" charset="0"/>
                  <a:cs typeface="Courier New" pitchFamily="49" charset="0"/>
                </a:rPr>
                <a:t>                               (sec)           (</a:t>
              </a:r>
              <a:r>
                <a:rPr kumimoji="0" lang="en-US" sz="1400" i="0" u="none" strike="noStrike" kern="0" cap="none" spc="0" normalizeH="0" baseline="0" noProof="0" dirty="0" err="1">
                  <a:ln>
                    <a:noFill/>
                  </a:ln>
                  <a:solidFill>
                    <a:schemeClr val="tx1"/>
                  </a:solidFill>
                  <a:effectLst/>
                  <a:uLnTx/>
                  <a:uFillTx/>
                  <a:latin typeface="Courier New" pitchFamily="49" charset="0"/>
                  <a:cs typeface="Courier New" pitchFamily="49" charset="0"/>
                </a:rPr>
                <a:t>ms</a:t>
              </a:r>
              <a:r>
                <a:rPr kumimoji="0" lang="en-US" sz="1400" i="0" u="none" strike="noStrike" kern="0" cap="none" spc="0" normalizeH="0" baseline="0" noProof="0" dirty="0">
                  <a:ln>
                    <a:noFill/>
                  </a:ln>
                  <a:solidFill>
                    <a:schemeClr val="tx1"/>
                  </a:solidFill>
                  <a:effectLst/>
                  <a:uLnTx/>
                  <a:uFillTx/>
                  <a:latin typeface="Courier New" pitchFamily="49" charset="0"/>
                  <a:cs typeface="Courier New" pitchFamily="49" charset="0"/>
                </a:rPr>
                <a:t>)        Cnt   Num</a:t>
              </a:r>
            </a:p>
            <a:p>
              <a:pPr marL="236538" marR="0" lvl="0" indent="-236538" algn="l" defTabSz="814388" rtl="0" eaLnBrk="1" fontAlgn="base" latinLnBrk="0" hangingPunct="1">
                <a:lnSpc>
                  <a:spcPct val="100000"/>
                </a:lnSpc>
                <a:spcBef>
                  <a:spcPts val="0"/>
                </a:spcBef>
                <a:spcAft>
                  <a:spcPct val="0"/>
                </a:spcAft>
                <a:buClr>
                  <a:srgbClr val="708CA1"/>
                </a:buClr>
                <a:buSzTx/>
                <a:tabLst/>
                <a:defRPr/>
              </a:pPr>
              <a:r>
                <a:rPr kumimoji="0" lang="en-US" sz="1400" i="0" u="none" strike="noStrike" kern="0" cap="none" spc="0" normalizeH="0" baseline="0" noProof="0" dirty="0">
                  <a:ln>
                    <a:noFill/>
                  </a:ln>
                  <a:solidFill>
                    <a:schemeClr val="tx1"/>
                  </a:solidFill>
                  <a:effectLst/>
                  <a:uLnTx/>
                  <a:uFillTx/>
                  <a:latin typeface="Courier New" pitchFamily="49" charset="0"/>
                  <a:cs typeface="Courier New" pitchFamily="49" charset="0"/>
                </a:rPr>
                <a:t>0   192.168.1.102  Se0/0/1      11   00:07:22   10   2280   0     5</a:t>
              </a:r>
            </a:p>
            <a:p>
              <a:pPr marL="236538" marR="0" lvl="0" indent="-236538" algn="l" defTabSz="814388" rtl="0" eaLnBrk="1" fontAlgn="base" latinLnBrk="0" hangingPunct="1">
                <a:lnSpc>
                  <a:spcPct val="100000"/>
                </a:lnSpc>
                <a:spcBef>
                  <a:spcPts val="0"/>
                </a:spcBef>
                <a:spcAft>
                  <a:spcPct val="0"/>
                </a:spcAft>
                <a:buClr>
                  <a:srgbClr val="708CA1"/>
                </a:buClr>
                <a:buSzTx/>
                <a:tabLst/>
                <a:defRPr/>
              </a:pPr>
              <a:r>
                <a:rPr kumimoji="0" lang="en-US" sz="1400" i="0" u="none" strike="noStrike" kern="0" cap="none" spc="0" normalizeH="0" baseline="0" noProof="0" dirty="0">
                  <a:ln>
                    <a:noFill/>
                  </a:ln>
                  <a:solidFill>
                    <a:schemeClr val="tx1"/>
                  </a:solidFill>
                  <a:effectLst/>
                  <a:uLnTx/>
                  <a:uFillTx/>
                  <a:latin typeface="Courier New" pitchFamily="49" charset="0"/>
                  <a:cs typeface="Courier New" pitchFamily="49" charset="0"/>
                </a:rPr>
                <a:t>R1#</a:t>
              </a:r>
            </a:p>
            <a:p>
              <a:pPr marL="236538" marR="0" lvl="0" indent="-236538" algn="l" defTabSz="814388" rtl="0" eaLnBrk="1" fontAlgn="base" latinLnBrk="0" hangingPunct="1">
                <a:lnSpc>
                  <a:spcPct val="100000"/>
                </a:lnSpc>
                <a:spcBef>
                  <a:spcPts val="0"/>
                </a:spcBef>
                <a:spcAft>
                  <a:spcPct val="0"/>
                </a:spcAft>
                <a:buClr>
                  <a:srgbClr val="708CA1"/>
                </a:buClr>
                <a:buSzTx/>
                <a:tabLst/>
                <a:defRPr/>
              </a:pPr>
              <a:endParaRPr kumimoji="0" lang="en-US" sz="1400" i="0" u="none" strike="noStrike" kern="0" cap="none" spc="0" normalizeH="0" baseline="0" noProof="0" dirty="0">
                <a:ln>
                  <a:noFill/>
                </a:ln>
                <a:solidFill>
                  <a:schemeClr val="tx1"/>
                </a:solidFill>
                <a:effectLst/>
                <a:uLnTx/>
                <a:uFillTx/>
                <a:latin typeface="Courier New" pitchFamily="49" charset="0"/>
                <a:cs typeface="Courier New" pitchFamily="49" charset="0"/>
              </a:endParaRPr>
            </a:p>
          </p:txBody>
        </p:sp>
        <p:sp>
          <p:nvSpPr>
            <p:cNvPr id="111" name="Rectangle 110"/>
            <p:cNvSpPr/>
            <p:nvPr/>
          </p:nvSpPr>
          <p:spPr bwMode="auto">
            <a:xfrm>
              <a:off x="5591908" y="2731473"/>
              <a:ext cx="1312984" cy="738554"/>
            </a:xfrm>
            <a:prstGeom prst="rect">
              <a:avLst/>
            </a:prstGeom>
            <a:noFill/>
            <a:ln w="9525" cap="flat" cmpd="sng" algn="ctr">
              <a:noFill/>
              <a:prstDash val="solid"/>
              <a:round/>
              <a:headEnd type="none" w="med" len="med"/>
              <a:tailEnd type="none" w="med" len="med"/>
            </a:ln>
            <a:effectLst/>
          </p:spPr>
          <p:txBody>
            <a:bodyPr vert="horz" wrap="non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ndParaRPr>
            </a:p>
          </p:txBody>
        </p:sp>
        <p:sp>
          <p:nvSpPr>
            <p:cNvPr id="64" name="Rectangle 63"/>
            <p:cNvSpPr/>
            <p:nvPr/>
          </p:nvSpPr>
          <p:spPr bwMode="auto">
            <a:xfrm>
              <a:off x="1113693" y="2778355"/>
              <a:ext cx="1465384" cy="633058"/>
            </a:xfrm>
            <a:prstGeom prst="rect">
              <a:avLst/>
            </a:prstGeom>
            <a:solidFill>
              <a:schemeClr val="accent1">
                <a:alpha val="20000"/>
              </a:schemeClr>
            </a:solidFill>
            <a:ln w="9525" cap="flat" cmpd="sng" algn="ctr">
              <a:solidFill>
                <a:schemeClr val="bg2"/>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defTabSz="814388"/>
              <a:endParaRPr lang="en-US" dirty="0"/>
            </a:p>
          </p:txBody>
        </p:sp>
        <p:sp>
          <p:nvSpPr>
            <p:cNvPr id="47" name="Rectangle 46"/>
            <p:cNvSpPr/>
            <p:nvPr/>
          </p:nvSpPr>
          <p:spPr bwMode="auto">
            <a:xfrm>
              <a:off x="715107" y="2781300"/>
              <a:ext cx="222739" cy="630100"/>
            </a:xfrm>
            <a:prstGeom prst="rect">
              <a:avLst/>
            </a:prstGeom>
            <a:solidFill>
              <a:schemeClr val="accent1">
                <a:alpha val="20000"/>
              </a:schemeClr>
            </a:solidFill>
            <a:ln w="9525" cap="flat" cmpd="sng" algn="ctr">
              <a:solidFill>
                <a:schemeClr val="bg2"/>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ndParaRPr>
            </a:p>
          </p:txBody>
        </p:sp>
        <p:sp>
          <p:nvSpPr>
            <p:cNvPr id="29" name="TextBox 28"/>
            <p:cNvSpPr txBox="1"/>
            <p:nvPr/>
          </p:nvSpPr>
          <p:spPr>
            <a:xfrm>
              <a:off x="1493948" y="3889420"/>
              <a:ext cx="991675" cy="424732"/>
            </a:xfrm>
            <a:prstGeom prst="rect">
              <a:avLst/>
            </a:prstGeom>
            <a:solidFill>
              <a:srgbClr val="FFFF99"/>
            </a:solidFill>
            <a:ln w="19050">
              <a:solidFill>
                <a:schemeClr val="tx1"/>
              </a:solidFill>
            </a:ln>
          </p:spPr>
          <p:txBody>
            <a:bodyPr wrap="square" lIns="45720" rIns="45720" rtlCol="0" anchor="ctr" anchorCtr="0">
              <a:spAutoFit/>
            </a:bodyPr>
            <a:lstStyle/>
            <a:p>
              <a:pPr algn="l"/>
              <a:r>
                <a:rPr lang="en-US" sz="1200" dirty="0"/>
                <a:t>Neighbor’s IP address</a:t>
              </a:r>
            </a:p>
          </p:txBody>
        </p:sp>
        <p:sp>
          <p:nvSpPr>
            <p:cNvPr id="32" name="TextBox 31"/>
            <p:cNvSpPr txBox="1"/>
            <p:nvPr/>
          </p:nvSpPr>
          <p:spPr>
            <a:xfrm>
              <a:off x="2654032" y="4389664"/>
              <a:ext cx="1296633" cy="590931"/>
            </a:xfrm>
            <a:prstGeom prst="rect">
              <a:avLst/>
            </a:prstGeom>
            <a:solidFill>
              <a:srgbClr val="FFFF99"/>
            </a:solidFill>
            <a:ln w="19050">
              <a:solidFill>
                <a:schemeClr val="tx1"/>
              </a:solidFill>
            </a:ln>
          </p:spPr>
          <p:txBody>
            <a:bodyPr wrap="square" lIns="45720" rIns="45720" rtlCol="0" anchor="ctr" anchorCtr="0">
              <a:spAutoFit/>
            </a:bodyPr>
            <a:lstStyle/>
            <a:p>
              <a:pPr algn="l"/>
              <a:r>
                <a:rPr lang="en-US" sz="1200" dirty="0"/>
                <a:t>Local interface receiving EIGRP Hello packets.</a:t>
              </a:r>
            </a:p>
          </p:txBody>
        </p:sp>
        <p:sp>
          <p:nvSpPr>
            <p:cNvPr id="34" name="TextBox 33"/>
            <p:cNvSpPr txBox="1"/>
            <p:nvPr/>
          </p:nvSpPr>
          <p:spPr>
            <a:xfrm>
              <a:off x="2710343" y="5345727"/>
              <a:ext cx="3307188" cy="1231313"/>
            </a:xfrm>
            <a:prstGeom prst="rect">
              <a:avLst/>
            </a:prstGeom>
            <a:solidFill>
              <a:srgbClr val="FFFF99"/>
            </a:solidFill>
            <a:ln w="19050">
              <a:solidFill>
                <a:schemeClr val="tx1"/>
              </a:solidFill>
            </a:ln>
          </p:spPr>
          <p:txBody>
            <a:bodyPr wrap="square" lIns="45720" rIns="45720" rtlCol="0" anchor="ctr" anchorCtr="0">
              <a:spAutoFit/>
            </a:bodyPr>
            <a:lstStyle/>
            <a:p>
              <a:pPr algn="l" defTabSz="814388">
                <a:spcBef>
                  <a:spcPct val="50000"/>
                </a:spcBef>
                <a:defRPr/>
              </a:pPr>
              <a:r>
                <a:rPr lang="en-US" sz="1200" dirty="0"/>
                <a:t>Seconds remaining before declaring neighbor down.</a:t>
              </a:r>
            </a:p>
            <a:p>
              <a:pPr algn="l" defTabSz="814388">
                <a:spcBef>
                  <a:spcPct val="50000"/>
                </a:spcBef>
                <a:defRPr/>
              </a:pPr>
              <a:r>
                <a:rPr lang="en-US" sz="1200" dirty="0"/>
                <a:t>The current hold time and is reset to the maximum hold time whenever a Hello packet is received. </a:t>
              </a:r>
            </a:p>
          </p:txBody>
        </p:sp>
        <p:sp>
          <p:nvSpPr>
            <p:cNvPr id="38" name="TextBox 37"/>
            <p:cNvSpPr txBox="1"/>
            <p:nvPr/>
          </p:nvSpPr>
          <p:spPr>
            <a:xfrm>
              <a:off x="3245922" y="786925"/>
              <a:ext cx="5460200" cy="1315468"/>
            </a:xfrm>
            <a:prstGeom prst="rect">
              <a:avLst/>
            </a:prstGeom>
            <a:solidFill>
              <a:srgbClr val="FFFF99"/>
            </a:solidFill>
            <a:ln w="19050">
              <a:solidFill>
                <a:schemeClr val="tx1"/>
              </a:solidFill>
            </a:ln>
          </p:spPr>
          <p:txBody>
            <a:bodyPr wrap="square" lIns="45720" rIns="45720" rtlCol="0" anchor="ctr" anchorCtr="0">
              <a:spAutoFit/>
            </a:bodyPr>
            <a:lstStyle/>
            <a:p>
              <a:pPr algn="l" defTabSz="814388">
                <a:spcBef>
                  <a:spcPct val="50000"/>
                </a:spcBef>
                <a:defRPr/>
              </a:pPr>
              <a:r>
                <a:rPr lang="en-US" sz="1200" dirty="0"/>
                <a:t>SRTT (Smooth Round Trip Timer) and RTO (Retransmit Interval) are used by RTP to manage reliable EIGRP packets.</a:t>
              </a:r>
            </a:p>
            <a:p>
              <a:pPr algn="l" defTabSz="814388">
                <a:spcBef>
                  <a:spcPct val="50000"/>
                </a:spcBef>
                <a:defRPr/>
              </a:pPr>
              <a:r>
                <a:rPr lang="en-US" sz="1200" dirty="0"/>
                <a:t>SRTT indicates how long it takes for this neighbor to respond to reliable packets.</a:t>
              </a:r>
            </a:p>
            <a:p>
              <a:pPr algn="l" defTabSz="814388">
                <a:spcBef>
                  <a:spcPct val="50000"/>
                </a:spcBef>
                <a:defRPr/>
              </a:pPr>
              <a:r>
                <a:rPr lang="en-US" sz="1200" dirty="0"/>
                <a:t>RTO indicates how long to wait before retransmitting if no ACK is received.</a:t>
              </a:r>
            </a:p>
          </p:txBody>
        </p:sp>
        <p:sp>
          <p:nvSpPr>
            <p:cNvPr id="40" name="TextBox 39"/>
            <p:cNvSpPr txBox="1"/>
            <p:nvPr/>
          </p:nvSpPr>
          <p:spPr>
            <a:xfrm>
              <a:off x="6143223" y="3778315"/>
              <a:ext cx="1374920" cy="1315468"/>
            </a:xfrm>
            <a:prstGeom prst="rect">
              <a:avLst/>
            </a:prstGeom>
            <a:solidFill>
              <a:srgbClr val="FFFF99"/>
            </a:solidFill>
            <a:ln w="19050">
              <a:solidFill>
                <a:schemeClr val="tx1"/>
              </a:solidFill>
            </a:ln>
          </p:spPr>
          <p:txBody>
            <a:bodyPr wrap="square" lIns="45720" rIns="45720" rtlCol="0" anchor="ctr" anchorCtr="0">
              <a:spAutoFit/>
            </a:bodyPr>
            <a:lstStyle/>
            <a:p>
              <a:pPr algn="l" defTabSz="814388">
                <a:spcBef>
                  <a:spcPct val="50000"/>
                </a:spcBef>
                <a:defRPr/>
              </a:pPr>
              <a:r>
                <a:rPr lang="en-US" sz="1200" dirty="0"/>
                <a:t>Queue count should always be zero otherwise there’s congestion on the link.</a:t>
              </a:r>
            </a:p>
          </p:txBody>
        </p:sp>
        <p:sp>
          <p:nvSpPr>
            <p:cNvPr id="42" name="TextBox 41"/>
            <p:cNvSpPr txBox="1"/>
            <p:nvPr/>
          </p:nvSpPr>
          <p:spPr>
            <a:xfrm>
              <a:off x="7626519" y="3950681"/>
              <a:ext cx="1182630" cy="1703886"/>
            </a:xfrm>
            <a:prstGeom prst="rect">
              <a:avLst/>
            </a:prstGeom>
            <a:solidFill>
              <a:srgbClr val="FFFF99"/>
            </a:solidFill>
            <a:ln w="19050">
              <a:solidFill>
                <a:schemeClr val="tx1"/>
              </a:solidFill>
            </a:ln>
          </p:spPr>
          <p:txBody>
            <a:bodyPr wrap="square" lIns="45720" rIns="45720" rtlCol="0" anchor="ctr" anchorCtr="0">
              <a:spAutoFit/>
            </a:bodyPr>
            <a:lstStyle/>
            <a:p>
              <a:pPr algn="l"/>
              <a:r>
                <a:rPr lang="en-US" sz="1200" dirty="0"/>
                <a:t>The sequence number of the last update, query, or reply packet that was received from this neighbor.</a:t>
              </a:r>
            </a:p>
          </p:txBody>
        </p:sp>
        <p:cxnSp>
          <p:nvCxnSpPr>
            <p:cNvPr id="62" name="Straight Arrow Connector 61"/>
            <p:cNvCxnSpPr>
              <a:stCxn id="25" idx="0"/>
              <a:endCxn id="47" idx="2"/>
            </p:cNvCxnSpPr>
            <p:nvPr/>
          </p:nvCxnSpPr>
          <p:spPr bwMode="auto">
            <a:xfrm flipH="1" flipV="1">
              <a:off x="826476" y="3411400"/>
              <a:ext cx="517260" cy="1403325"/>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cxnSp>
          <p:nvCxnSpPr>
            <p:cNvPr id="66" name="Straight Arrow Connector 65"/>
            <p:cNvCxnSpPr>
              <a:stCxn id="29" idx="0"/>
              <a:endCxn id="64" idx="2"/>
            </p:cNvCxnSpPr>
            <p:nvPr/>
          </p:nvCxnSpPr>
          <p:spPr bwMode="auto">
            <a:xfrm rot="16200000" flipV="1">
              <a:off x="1679083" y="3578716"/>
              <a:ext cx="478007" cy="143401"/>
            </a:xfrm>
            <a:prstGeom prst="straightConnector1">
              <a:avLst/>
            </a:prstGeom>
            <a:solidFill>
              <a:schemeClr val="bg1"/>
            </a:solidFill>
            <a:ln w="28575">
              <a:solidFill>
                <a:schemeClr val="tx1"/>
              </a:solidFill>
              <a:tailEnd type="arrow"/>
            </a:ln>
          </p:spPr>
        </p:cxnSp>
        <p:sp>
          <p:nvSpPr>
            <p:cNvPr id="70" name="Rectangle 69"/>
            <p:cNvSpPr/>
            <p:nvPr/>
          </p:nvSpPr>
          <p:spPr bwMode="auto">
            <a:xfrm>
              <a:off x="2672861" y="2778356"/>
              <a:ext cx="1254361" cy="633058"/>
            </a:xfrm>
            <a:prstGeom prst="rect">
              <a:avLst/>
            </a:prstGeom>
            <a:solidFill>
              <a:schemeClr val="accent1">
                <a:alpha val="20000"/>
              </a:schemeClr>
            </a:solidFill>
            <a:ln w="9525" cap="flat" cmpd="sng" algn="ctr">
              <a:solidFill>
                <a:schemeClr val="bg2"/>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defTabSz="814388"/>
              <a:endParaRPr lang="en-US" dirty="0"/>
            </a:p>
          </p:txBody>
        </p:sp>
        <p:sp>
          <p:nvSpPr>
            <p:cNvPr id="71" name="Rectangle 70"/>
            <p:cNvSpPr/>
            <p:nvPr/>
          </p:nvSpPr>
          <p:spPr bwMode="auto">
            <a:xfrm>
              <a:off x="3947528" y="2778357"/>
              <a:ext cx="613064" cy="633058"/>
            </a:xfrm>
            <a:prstGeom prst="rect">
              <a:avLst/>
            </a:prstGeom>
            <a:solidFill>
              <a:schemeClr val="accent1">
                <a:alpha val="20000"/>
              </a:schemeClr>
            </a:solidFill>
            <a:ln w="9525" cap="flat" cmpd="sng" algn="ctr">
              <a:solidFill>
                <a:schemeClr val="bg2"/>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defTabSz="814388"/>
              <a:endParaRPr lang="en-US" dirty="0"/>
            </a:p>
          </p:txBody>
        </p:sp>
        <p:sp>
          <p:nvSpPr>
            <p:cNvPr id="72" name="Rectangle 71"/>
            <p:cNvSpPr/>
            <p:nvPr/>
          </p:nvSpPr>
          <p:spPr bwMode="auto">
            <a:xfrm>
              <a:off x="4608996" y="2778358"/>
              <a:ext cx="933515" cy="633058"/>
            </a:xfrm>
            <a:prstGeom prst="rect">
              <a:avLst/>
            </a:prstGeom>
            <a:solidFill>
              <a:schemeClr val="accent1">
                <a:alpha val="20000"/>
              </a:schemeClr>
            </a:solidFill>
            <a:ln w="9525" cap="flat" cmpd="sng" algn="ctr">
              <a:solidFill>
                <a:schemeClr val="bg2"/>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defTabSz="814388"/>
              <a:endParaRPr lang="en-US" dirty="0"/>
            </a:p>
          </p:txBody>
        </p:sp>
        <p:sp>
          <p:nvSpPr>
            <p:cNvPr id="73" name="Rectangle 72"/>
            <p:cNvSpPr/>
            <p:nvPr/>
          </p:nvSpPr>
          <p:spPr bwMode="auto">
            <a:xfrm>
              <a:off x="5640489" y="2778359"/>
              <a:ext cx="515831" cy="633058"/>
            </a:xfrm>
            <a:prstGeom prst="rect">
              <a:avLst/>
            </a:prstGeom>
            <a:solidFill>
              <a:schemeClr val="accent1">
                <a:alpha val="20000"/>
              </a:schemeClr>
            </a:solidFill>
            <a:ln w="9525" cap="flat" cmpd="sng" algn="ctr">
              <a:solidFill>
                <a:schemeClr val="bg2"/>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defTabSz="814388"/>
              <a:endParaRPr lang="en-US" dirty="0"/>
            </a:p>
          </p:txBody>
        </p:sp>
        <p:sp>
          <p:nvSpPr>
            <p:cNvPr id="74" name="Rectangle 73"/>
            <p:cNvSpPr/>
            <p:nvPr/>
          </p:nvSpPr>
          <p:spPr bwMode="auto">
            <a:xfrm>
              <a:off x="6266885" y="2778360"/>
              <a:ext cx="539281" cy="633058"/>
            </a:xfrm>
            <a:prstGeom prst="rect">
              <a:avLst/>
            </a:prstGeom>
            <a:solidFill>
              <a:schemeClr val="accent1">
                <a:alpha val="20000"/>
              </a:schemeClr>
            </a:solidFill>
            <a:ln w="9525" cap="flat" cmpd="sng" algn="ctr">
              <a:solidFill>
                <a:schemeClr val="bg2"/>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defTabSz="814388"/>
              <a:endParaRPr lang="en-US" dirty="0"/>
            </a:p>
          </p:txBody>
        </p:sp>
        <p:sp>
          <p:nvSpPr>
            <p:cNvPr id="75" name="Rectangle 74"/>
            <p:cNvSpPr/>
            <p:nvPr/>
          </p:nvSpPr>
          <p:spPr bwMode="auto">
            <a:xfrm>
              <a:off x="6967794" y="2778361"/>
              <a:ext cx="339991" cy="633058"/>
            </a:xfrm>
            <a:prstGeom prst="rect">
              <a:avLst/>
            </a:prstGeom>
            <a:solidFill>
              <a:schemeClr val="accent1">
                <a:alpha val="20000"/>
              </a:schemeClr>
            </a:solidFill>
            <a:ln w="9525" cap="flat" cmpd="sng" algn="ctr">
              <a:solidFill>
                <a:schemeClr val="bg2"/>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defTabSz="814388"/>
              <a:endParaRPr lang="en-US" dirty="0"/>
            </a:p>
          </p:txBody>
        </p:sp>
        <p:sp>
          <p:nvSpPr>
            <p:cNvPr id="76" name="Rectangle 75"/>
            <p:cNvSpPr/>
            <p:nvPr/>
          </p:nvSpPr>
          <p:spPr bwMode="auto">
            <a:xfrm>
              <a:off x="7518143" y="2778362"/>
              <a:ext cx="410332" cy="633058"/>
            </a:xfrm>
            <a:prstGeom prst="rect">
              <a:avLst/>
            </a:prstGeom>
            <a:solidFill>
              <a:schemeClr val="accent1">
                <a:alpha val="20000"/>
              </a:schemeClr>
            </a:solidFill>
            <a:ln w="9525" cap="flat" cmpd="sng" algn="ctr">
              <a:solidFill>
                <a:schemeClr val="bg2"/>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defTabSz="814388"/>
              <a:endParaRPr lang="en-US" dirty="0"/>
            </a:p>
          </p:txBody>
        </p:sp>
        <p:cxnSp>
          <p:nvCxnSpPr>
            <p:cNvPr id="85" name="Straight Arrow Connector 84"/>
            <p:cNvCxnSpPr>
              <a:stCxn id="32" idx="0"/>
              <a:endCxn id="70" idx="2"/>
            </p:cNvCxnSpPr>
            <p:nvPr/>
          </p:nvCxnSpPr>
          <p:spPr bwMode="auto">
            <a:xfrm rot="16200000" flipV="1">
              <a:off x="2812071" y="3899385"/>
              <a:ext cx="978250" cy="2307"/>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cxnSp>
          <p:nvCxnSpPr>
            <p:cNvPr id="91" name="Straight Arrow Connector 90"/>
            <p:cNvCxnSpPr>
              <a:cxnSpLocks/>
              <a:stCxn id="34" idx="0"/>
              <a:endCxn id="71" idx="2"/>
            </p:cNvCxnSpPr>
            <p:nvPr/>
          </p:nvCxnSpPr>
          <p:spPr bwMode="auto">
            <a:xfrm flipH="1" flipV="1">
              <a:off x="4254060" y="3411415"/>
              <a:ext cx="109876" cy="1934312"/>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sp>
          <p:nvSpPr>
            <p:cNvPr id="104" name="TextBox 103"/>
            <p:cNvSpPr txBox="1"/>
            <p:nvPr/>
          </p:nvSpPr>
          <p:spPr>
            <a:xfrm>
              <a:off x="4394836" y="4032269"/>
              <a:ext cx="1361195" cy="1113088"/>
            </a:xfrm>
            <a:prstGeom prst="rect">
              <a:avLst/>
            </a:prstGeom>
            <a:solidFill>
              <a:srgbClr val="FFFF99"/>
            </a:solidFill>
            <a:ln w="19050">
              <a:solidFill>
                <a:schemeClr val="tx1"/>
              </a:solidFill>
            </a:ln>
          </p:spPr>
          <p:txBody>
            <a:bodyPr wrap="square" lIns="45720" rIns="45720" rtlCol="0" anchor="ctr" anchorCtr="0">
              <a:spAutoFit/>
            </a:bodyPr>
            <a:lstStyle/>
            <a:p>
              <a:pPr algn="l" defTabSz="814388">
                <a:spcBef>
                  <a:spcPct val="50000"/>
                </a:spcBef>
                <a:defRPr/>
              </a:pPr>
              <a:r>
                <a:rPr lang="en-US" sz="1200" dirty="0"/>
                <a:t>Amount of time since this neighbor was added to the neighbor table.</a:t>
              </a:r>
            </a:p>
          </p:txBody>
        </p:sp>
        <p:cxnSp>
          <p:nvCxnSpPr>
            <p:cNvPr id="105" name="Straight Arrow Connector 104"/>
            <p:cNvCxnSpPr>
              <a:cxnSpLocks/>
              <a:stCxn id="104" idx="0"/>
              <a:endCxn id="72" idx="2"/>
            </p:cNvCxnSpPr>
            <p:nvPr/>
          </p:nvCxnSpPr>
          <p:spPr bwMode="auto">
            <a:xfrm flipV="1">
              <a:off x="5075434" y="3411415"/>
              <a:ext cx="320" cy="620853"/>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cxnSp>
          <p:nvCxnSpPr>
            <p:cNvPr id="108" name="Straight Arrow Connector 107"/>
            <p:cNvCxnSpPr>
              <a:cxnSpLocks/>
              <a:stCxn id="38" idx="2"/>
            </p:cNvCxnSpPr>
            <p:nvPr/>
          </p:nvCxnSpPr>
          <p:spPr bwMode="auto">
            <a:xfrm>
              <a:off x="5976022" y="2102393"/>
              <a:ext cx="257354" cy="743842"/>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cxnSp>
          <p:nvCxnSpPr>
            <p:cNvPr id="114" name="Straight Arrow Connector 113"/>
            <p:cNvCxnSpPr>
              <a:cxnSpLocks/>
              <a:stCxn id="40" idx="0"/>
              <a:endCxn id="75" idx="2"/>
            </p:cNvCxnSpPr>
            <p:nvPr/>
          </p:nvCxnSpPr>
          <p:spPr bwMode="auto">
            <a:xfrm flipV="1">
              <a:off x="6830683" y="3411419"/>
              <a:ext cx="307107" cy="366896"/>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cxnSp>
          <p:nvCxnSpPr>
            <p:cNvPr id="118" name="Straight Arrow Connector 117"/>
            <p:cNvCxnSpPr>
              <a:cxnSpLocks/>
              <a:stCxn id="42" idx="0"/>
              <a:endCxn id="76" idx="2"/>
            </p:cNvCxnSpPr>
            <p:nvPr/>
          </p:nvCxnSpPr>
          <p:spPr bwMode="auto">
            <a:xfrm flipH="1" flipV="1">
              <a:off x="7723309" y="3411420"/>
              <a:ext cx="494526" cy="539261"/>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grpSp>
    </p:spTree>
    <p:extLst>
      <p:ext uri="{BB962C8B-B14F-4D97-AF65-F5344CB8AC3E}">
        <p14:creationId xmlns:p14="http://schemas.microsoft.com/office/powerpoint/2010/main" val="14697473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40595" y="788507"/>
            <a:ext cx="5523276" cy="849152"/>
          </a:xfrm>
        </p:spPr>
        <p:txBody>
          <a:bodyPr/>
          <a:lstStyle/>
          <a:p>
            <a:r>
              <a:rPr lang="en-US" sz="3600" dirty="0"/>
              <a:t>EIGRP Topology Table</a:t>
            </a:r>
          </a:p>
        </p:txBody>
      </p:sp>
      <p:grpSp>
        <p:nvGrpSpPr>
          <p:cNvPr id="3" name="Group 2"/>
          <p:cNvGrpSpPr/>
          <p:nvPr/>
        </p:nvGrpSpPr>
        <p:grpSpPr>
          <a:xfrm>
            <a:off x="568566" y="2052857"/>
            <a:ext cx="7719646" cy="4287387"/>
            <a:chOff x="568566" y="2219729"/>
            <a:chExt cx="7719646" cy="3676183"/>
          </a:xfrm>
        </p:grpSpPr>
        <p:sp>
          <p:nvSpPr>
            <p:cNvPr id="116" name="Content Placeholder 3"/>
            <p:cNvSpPr txBox="1">
              <a:spLocks/>
            </p:cNvSpPr>
            <p:nvPr/>
          </p:nvSpPr>
          <p:spPr>
            <a:xfrm>
              <a:off x="1113689" y="3348176"/>
              <a:ext cx="7174523" cy="1712262"/>
            </a:xfrm>
            <a:prstGeom prst="rect">
              <a:avLst/>
            </a:prstGeom>
            <a:solidFill>
              <a:schemeClr val="bg1">
                <a:lumMod val="95000"/>
              </a:schemeClr>
            </a:solidFill>
            <a:ln w="19050">
              <a:solidFill>
                <a:schemeClr val="tx1"/>
              </a:solidFill>
            </a:ln>
          </p:spPr>
          <p:txBody>
            <a:bodyPr>
              <a:noAutofit/>
            </a:bodyPr>
            <a:lstStyle/>
            <a:p>
              <a:pPr marL="236538" marR="0" lvl="0" indent="-236538" algn="l" defTabSz="814388" rtl="0" eaLnBrk="1" fontAlgn="base" latinLnBrk="0" hangingPunct="1">
                <a:lnSpc>
                  <a:spcPct val="100000"/>
                </a:lnSpc>
                <a:spcBef>
                  <a:spcPts val="0"/>
                </a:spcBef>
                <a:spcAft>
                  <a:spcPct val="0"/>
                </a:spcAft>
                <a:buClr>
                  <a:srgbClr val="708CA1"/>
                </a:buClr>
                <a:buSzTx/>
                <a:tabLst/>
                <a:defRPr/>
              </a:pPr>
              <a:r>
                <a:rPr kumimoji="0" lang="en-US" sz="1400" b="0" i="0" u="none" strike="noStrike" kern="0" cap="none" spc="0" normalizeH="0" baseline="0" noProof="0" dirty="0">
                  <a:ln>
                    <a:noFill/>
                  </a:ln>
                  <a:solidFill>
                    <a:schemeClr val="tx1"/>
                  </a:solidFill>
                  <a:effectLst/>
                  <a:uLnTx/>
                  <a:uFillTx/>
                  <a:latin typeface="Courier New" pitchFamily="49" charset="0"/>
                  <a:cs typeface="Courier New" pitchFamily="49" charset="0"/>
                </a:rPr>
                <a:t>R1# </a:t>
              </a:r>
              <a:r>
                <a:rPr kumimoji="0" lang="en-US" sz="1400" b="1" i="0" u="none" strike="noStrike" kern="0" cap="none" spc="0" normalizeH="0" baseline="0" noProof="0" dirty="0">
                  <a:ln>
                    <a:noFill/>
                  </a:ln>
                  <a:solidFill>
                    <a:schemeClr val="tx1"/>
                  </a:solidFill>
                  <a:effectLst/>
                  <a:uLnTx/>
                  <a:uFillTx/>
                  <a:latin typeface="Courier New" pitchFamily="49" charset="0"/>
                  <a:cs typeface="Courier New" pitchFamily="49" charset="0"/>
                </a:rPr>
                <a:t>show ip eigrp topology</a:t>
              </a:r>
            </a:p>
            <a:p>
              <a:pPr marL="236538" marR="0" lvl="0" indent="-236538" algn="l" defTabSz="814388" rtl="0" eaLnBrk="1" fontAlgn="base" latinLnBrk="0" hangingPunct="1">
                <a:lnSpc>
                  <a:spcPct val="100000"/>
                </a:lnSpc>
                <a:spcBef>
                  <a:spcPts val="0"/>
                </a:spcBef>
                <a:spcAft>
                  <a:spcPct val="0"/>
                </a:spcAft>
                <a:buClr>
                  <a:srgbClr val="708CA1"/>
                </a:buClr>
                <a:buSzTx/>
                <a:tabLst/>
                <a:defRPr/>
              </a:pPr>
              <a:r>
                <a:rPr kumimoji="0" lang="en-US" sz="1400" b="0" i="0" u="none" strike="noStrike" kern="0" cap="none" spc="0" normalizeH="0" baseline="0" noProof="0" dirty="0">
                  <a:ln>
                    <a:noFill/>
                  </a:ln>
                  <a:solidFill>
                    <a:schemeClr val="tx1"/>
                  </a:solidFill>
                  <a:effectLst/>
                  <a:uLnTx/>
                  <a:uFillTx/>
                  <a:latin typeface="Courier New" pitchFamily="49" charset="0"/>
                  <a:cs typeface="Courier New" pitchFamily="49" charset="0"/>
                </a:rPr>
                <a:t>IP-EIGRP Topology Table for AS(100)/ID(192.168.1.101)</a:t>
              </a:r>
            </a:p>
            <a:p>
              <a:pPr marL="236538" marR="0" lvl="0" indent="-236538" algn="l" defTabSz="814388" rtl="0" eaLnBrk="1" fontAlgn="base" latinLnBrk="0" hangingPunct="1">
                <a:lnSpc>
                  <a:spcPct val="100000"/>
                </a:lnSpc>
                <a:spcBef>
                  <a:spcPts val="0"/>
                </a:spcBef>
                <a:spcAft>
                  <a:spcPct val="0"/>
                </a:spcAft>
                <a:buClr>
                  <a:srgbClr val="708CA1"/>
                </a:buClr>
                <a:buSzTx/>
                <a:tabLst/>
                <a:defRPr/>
              </a:pPr>
              <a:r>
                <a:rPr kumimoji="0" lang="en-US" sz="1400" b="0" i="0" u="none" strike="noStrike" kern="0" cap="none" spc="0" normalizeH="0" baseline="0" noProof="0" dirty="0">
                  <a:ln>
                    <a:noFill/>
                  </a:ln>
                  <a:solidFill>
                    <a:schemeClr val="tx1"/>
                  </a:solidFill>
                  <a:effectLst/>
                  <a:uLnTx/>
                  <a:uFillTx/>
                  <a:latin typeface="Courier New" pitchFamily="49" charset="0"/>
                  <a:cs typeface="Courier New" pitchFamily="49" charset="0"/>
                </a:rPr>
                <a:t>Codes: P - Passive, A - Active, U - Update, Q - Query, R - Reply,</a:t>
              </a:r>
            </a:p>
            <a:p>
              <a:pPr marL="236538" marR="0" lvl="0" indent="-236538" algn="l" defTabSz="814388" rtl="0" eaLnBrk="1" fontAlgn="base" latinLnBrk="0" hangingPunct="1">
                <a:lnSpc>
                  <a:spcPct val="100000"/>
                </a:lnSpc>
                <a:spcBef>
                  <a:spcPts val="0"/>
                </a:spcBef>
                <a:spcAft>
                  <a:spcPct val="0"/>
                </a:spcAft>
                <a:buClr>
                  <a:srgbClr val="708CA1"/>
                </a:buClr>
                <a:buSzTx/>
                <a:tabLst/>
                <a:defRPr/>
              </a:pPr>
              <a:r>
                <a:rPr kumimoji="0" lang="en-US" sz="1400" b="0" i="0" u="none" strike="noStrike" kern="0" cap="none" spc="0" normalizeH="0" baseline="0" noProof="0" dirty="0">
                  <a:ln>
                    <a:noFill/>
                  </a:ln>
                  <a:solidFill>
                    <a:schemeClr val="tx1"/>
                  </a:solidFill>
                  <a:effectLst/>
                  <a:uLnTx/>
                  <a:uFillTx/>
                  <a:latin typeface="Courier New" pitchFamily="49" charset="0"/>
                  <a:cs typeface="Courier New" pitchFamily="49" charset="0"/>
                </a:rPr>
                <a:t>       r - reply Status, s - sia Status</a:t>
              </a:r>
            </a:p>
            <a:p>
              <a:pPr marL="236538" marR="0" lvl="0" indent="-236538" algn="l" defTabSz="814388" rtl="0" eaLnBrk="1" fontAlgn="base" latinLnBrk="0" hangingPunct="1">
                <a:lnSpc>
                  <a:spcPct val="100000"/>
                </a:lnSpc>
                <a:spcBef>
                  <a:spcPts val="0"/>
                </a:spcBef>
                <a:spcAft>
                  <a:spcPct val="0"/>
                </a:spcAft>
                <a:buClr>
                  <a:srgbClr val="708CA1"/>
                </a:buClr>
                <a:buSzTx/>
                <a:tabLst/>
                <a:defRPr/>
              </a:pPr>
              <a:r>
                <a:rPr kumimoji="0" lang="en-US" sz="1400" b="0" i="0" u="none" strike="noStrike" kern="0" cap="none" spc="0" normalizeH="0" baseline="0" noProof="0" dirty="0">
                  <a:ln>
                    <a:noFill/>
                  </a:ln>
                  <a:solidFill>
                    <a:schemeClr val="tx1"/>
                  </a:solidFill>
                  <a:effectLst/>
                  <a:uLnTx/>
                  <a:uFillTx/>
                  <a:latin typeface="Courier New" pitchFamily="49" charset="0"/>
                  <a:cs typeface="Courier New" pitchFamily="49" charset="0"/>
                </a:rPr>
                <a:t>P 172.17.0.0/16, 1 successors, FD is 40514560</a:t>
              </a:r>
            </a:p>
            <a:p>
              <a:pPr marL="236538" lvl="0" indent="-236538" algn="l" defTabSz="814388" eaLnBrk="1" hangingPunct="1">
                <a:lnSpc>
                  <a:spcPct val="100000"/>
                </a:lnSpc>
                <a:spcBef>
                  <a:spcPts val="0"/>
                </a:spcBef>
                <a:buClr>
                  <a:srgbClr val="708CA1"/>
                </a:buClr>
              </a:pPr>
              <a:r>
                <a:rPr kumimoji="0" lang="en-US" sz="1400" b="0" i="0" u="none" strike="noStrike" kern="0" cap="none" spc="0" normalizeH="0" baseline="0" noProof="0" dirty="0">
                  <a:ln>
                    <a:noFill/>
                  </a:ln>
                  <a:solidFill>
                    <a:schemeClr val="tx1"/>
                  </a:solidFill>
                  <a:effectLst/>
                  <a:uLnTx/>
                  <a:uFillTx/>
                  <a:latin typeface="Courier New" pitchFamily="49" charset="0"/>
                  <a:cs typeface="Courier New" pitchFamily="49" charset="0"/>
                </a:rPr>
                <a:t>        via 192.168.1.102 (40514560/28160</a:t>
              </a:r>
              <a:r>
                <a:rPr lang="en-US" sz="1400" kern="0" dirty="0">
                  <a:latin typeface="Courier New" pitchFamily="49" charset="0"/>
                  <a:cs typeface="Courier New" pitchFamily="49" charset="0"/>
                </a:rPr>
                <a:t>), Serial0/0/1</a:t>
              </a:r>
            </a:p>
            <a:p>
              <a:pPr marL="236538" lvl="0" indent="-236538" algn="l" defTabSz="814388" eaLnBrk="1" hangingPunct="1">
                <a:lnSpc>
                  <a:spcPct val="100000"/>
                </a:lnSpc>
                <a:spcBef>
                  <a:spcPts val="0"/>
                </a:spcBef>
                <a:buClr>
                  <a:srgbClr val="708CA1"/>
                </a:buClr>
              </a:pPr>
              <a:r>
                <a:rPr lang="en-US" sz="1400" kern="0" dirty="0">
                  <a:latin typeface="Courier New" pitchFamily="49" charset="0"/>
                  <a:cs typeface="Courier New" pitchFamily="49" charset="0"/>
                </a:rPr>
                <a:t>R1# </a:t>
              </a:r>
              <a:endParaRPr kumimoji="0" lang="en-US" sz="1400" b="0" i="0" u="none" strike="noStrike" kern="0" cap="none" spc="0" normalizeH="0" baseline="0" noProof="0" dirty="0">
                <a:ln>
                  <a:noFill/>
                </a:ln>
                <a:solidFill>
                  <a:schemeClr val="tx1"/>
                </a:solidFill>
                <a:effectLst/>
                <a:uLnTx/>
                <a:uFillTx/>
                <a:latin typeface="Courier New" pitchFamily="49" charset="0"/>
                <a:cs typeface="Courier New" pitchFamily="49" charset="0"/>
              </a:endParaRPr>
            </a:p>
            <a:p>
              <a:pPr marL="236538" marR="0" lvl="0" indent="-236538" algn="l" defTabSz="814388" rtl="0" eaLnBrk="1" fontAlgn="base" latinLnBrk="0" hangingPunct="1">
                <a:lnSpc>
                  <a:spcPct val="100000"/>
                </a:lnSpc>
                <a:spcBef>
                  <a:spcPts val="0"/>
                </a:spcBef>
                <a:spcAft>
                  <a:spcPct val="0"/>
                </a:spcAft>
                <a:buClr>
                  <a:srgbClr val="708CA1"/>
                </a:buClr>
                <a:buSzTx/>
                <a:tabLst/>
                <a:defRPr/>
              </a:pPr>
              <a:endParaRPr kumimoji="0" lang="en-US" sz="1400" b="0" i="0" u="none" strike="noStrike" kern="0" cap="none" spc="0" normalizeH="0" baseline="0" noProof="0" dirty="0">
                <a:ln>
                  <a:noFill/>
                </a:ln>
                <a:solidFill>
                  <a:schemeClr val="tx1"/>
                </a:solidFill>
                <a:effectLst/>
                <a:uLnTx/>
                <a:uFillTx/>
                <a:latin typeface="Courier New" pitchFamily="49" charset="0"/>
                <a:cs typeface="Courier New" pitchFamily="49" charset="0"/>
              </a:endParaRPr>
            </a:p>
          </p:txBody>
        </p:sp>
        <p:sp>
          <p:nvSpPr>
            <p:cNvPr id="64" name="Rectangle 63"/>
            <p:cNvSpPr/>
            <p:nvPr/>
          </p:nvSpPr>
          <p:spPr bwMode="auto">
            <a:xfrm>
              <a:off x="1389573" y="4140712"/>
              <a:ext cx="1430215" cy="212309"/>
            </a:xfrm>
            <a:prstGeom prst="rect">
              <a:avLst/>
            </a:prstGeom>
            <a:solidFill>
              <a:schemeClr val="accent1">
                <a:alpha val="20000"/>
              </a:schemeClr>
            </a:solidFill>
            <a:ln w="9525" cap="flat" cmpd="sng" algn="ctr">
              <a:solidFill>
                <a:schemeClr val="bg2"/>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defTabSz="814388"/>
              <a:endParaRPr lang="en-US" dirty="0"/>
            </a:p>
          </p:txBody>
        </p:sp>
        <p:sp>
          <p:nvSpPr>
            <p:cNvPr id="47" name="Rectangle 46"/>
            <p:cNvSpPr/>
            <p:nvPr/>
          </p:nvSpPr>
          <p:spPr bwMode="auto">
            <a:xfrm>
              <a:off x="1163024" y="4126754"/>
              <a:ext cx="173404" cy="211516"/>
            </a:xfrm>
            <a:prstGeom prst="rect">
              <a:avLst/>
            </a:prstGeom>
            <a:solidFill>
              <a:schemeClr val="accent1">
                <a:alpha val="20000"/>
              </a:schemeClr>
            </a:solidFill>
            <a:ln w="9525" cap="flat" cmpd="sng" algn="ctr">
              <a:solidFill>
                <a:schemeClr val="bg2"/>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ndParaRPr>
            </a:p>
          </p:txBody>
        </p:sp>
        <p:sp>
          <p:nvSpPr>
            <p:cNvPr id="25" name="TextBox 24"/>
            <p:cNvSpPr txBox="1"/>
            <p:nvPr/>
          </p:nvSpPr>
          <p:spPr>
            <a:xfrm>
              <a:off x="568566" y="5230595"/>
              <a:ext cx="1485715" cy="538966"/>
            </a:xfrm>
            <a:prstGeom prst="rect">
              <a:avLst/>
            </a:prstGeom>
            <a:solidFill>
              <a:srgbClr val="FFFF99"/>
            </a:solidFill>
            <a:ln w="19050">
              <a:solidFill>
                <a:schemeClr val="tx1"/>
              </a:solidFill>
            </a:ln>
          </p:spPr>
          <p:txBody>
            <a:bodyPr wrap="square" lIns="45720" rIns="45720" rtlCol="0" anchor="ctr" anchorCtr="0">
              <a:spAutoFit/>
            </a:bodyPr>
            <a:lstStyle/>
            <a:p>
              <a:pPr algn="l"/>
              <a:r>
                <a:rPr lang="en-US" sz="1200" dirty="0"/>
                <a:t>Indicates if the route is in passive or active state.</a:t>
              </a:r>
            </a:p>
          </p:txBody>
        </p:sp>
        <p:sp>
          <p:nvSpPr>
            <p:cNvPr id="29" name="TextBox 28"/>
            <p:cNvSpPr txBox="1"/>
            <p:nvPr/>
          </p:nvSpPr>
          <p:spPr>
            <a:xfrm>
              <a:off x="1317611" y="2224960"/>
              <a:ext cx="1554540" cy="258532"/>
            </a:xfrm>
            <a:prstGeom prst="rect">
              <a:avLst/>
            </a:prstGeom>
            <a:solidFill>
              <a:srgbClr val="FFFF99"/>
            </a:solidFill>
            <a:ln w="19050">
              <a:solidFill>
                <a:schemeClr val="tx1"/>
              </a:solidFill>
            </a:ln>
          </p:spPr>
          <p:txBody>
            <a:bodyPr wrap="square" lIns="45720" rIns="45720" rtlCol="0" anchor="ctr" anchorCtr="0">
              <a:spAutoFit/>
            </a:bodyPr>
            <a:lstStyle/>
            <a:p>
              <a:pPr algn="l"/>
              <a:r>
                <a:rPr lang="en-US" sz="1200" dirty="0"/>
                <a:t>Destination network.</a:t>
              </a:r>
            </a:p>
          </p:txBody>
        </p:sp>
        <p:sp>
          <p:nvSpPr>
            <p:cNvPr id="32" name="TextBox 31"/>
            <p:cNvSpPr txBox="1"/>
            <p:nvPr/>
          </p:nvSpPr>
          <p:spPr>
            <a:xfrm>
              <a:off x="3152262" y="2270356"/>
              <a:ext cx="944962" cy="424732"/>
            </a:xfrm>
            <a:prstGeom prst="rect">
              <a:avLst/>
            </a:prstGeom>
            <a:solidFill>
              <a:srgbClr val="FFFF99"/>
            </a:solidFill>
            <a:ln w="19050">
              <a:solidFill>
                <a:schemeClr val="tx1"/>
              </a:solidFill>
            </a:ln>
          </p:spPr>
          <p:txBody>
            <a:bodyPr wrap="square" lIns="45720" rIns="45720" rtlCol="0" anchor="ctr" anchorCtr="0">
              <a:spAutoFit/>
            </a:bodyPr>
            <a:lstStyle/>
            <a:p>
              <a:pPr algn="l"/>
              <a:r>
                <a:rPr lang="en-US" sz="1200" dirty="0"/>
                <a:t>Number of successors</a:t>
              </a:r>
            </a:p>
          </p:txBody>
        </p:sp>
        <p:sp>
          <p:nvSpPr>
            <p:cNvPr id="40" name="TextBox 39"/>
            <p:cNvSpPr txBox="1"/>
            <p:nvPr/>
          </p:nvSpPr>
          <p:spPr>
            <a:xfrm>
              <a:off x="2124805" y="5150503"/>
              <a:ext cx="1312985" cy="424732"/>
            </a:xfrm>
            <a:prstGeom prst="rect">
              <a:avLst/>
            </a:prstGeom>
            <a:solidFill>
              <a:srgbClr val="FFFF99"/>
            </a:solidFill>
            <a:ln w="19050">
              <a:solidFill>
                <a:schemeClr val="tx1"/>
              </a:solidFill>
            </a:ln>
          </p:spPr>
          <p:txBody>
            <a:bodyPr wrap="square" lIns="45720" rIns="45720" rtlCol="0" anchor="ctr" anchorCtr="0">
              <a:spAutoFit/>
            </a:bodyPr>
            <a:lstStyle/>
            <a:p>
              <a:pPr algn="l" defTabSz="814388">
                <a:spcBef>
                  <a:spcPct val="50000"/>
                </a:spcBef>
                <a:defRPr/>
              </a:pPr>
              <a:r>
                <a:rPr lang="en-US" sz="1200" dirty="0"/>
                <a:t>Next-hop address for successor.</a:t>
              </a:r>
            </a:p>
          </p:txBody>
        </p:sp>
        <p:sp>
          <p:nvSpPr>
            <p:cNvPr id="42" name="TextBox 41"/>
            <p:cNvSpPr txBox="1"/>
            <p:nvPr/>
          </p:nvSpPr>
          <p:spPr>
            <a:xfrm>
              <a:off x="6271842" y="5127053"/>
              <a:ext cx="1535723" cy="424732"/>
            </a:xfrm>
            <a:prstGeom prst="rect">
              <a:avLst/>
            </a:prstGeom>
            <a:solidFill>
              <a:srgbClr val="FFFF99"/>
            </a:solidFill>
            <a:ln w="19050">
              <a:solidFill>
                <a:schemeClr val="tx1"/>
              </a:solidFill>
            </a:ln>
          </p:spPr>
          <p:txBody>
            <a:bodyPr wrap="square" lIns="45720" rIns="45720" rtlCol="0" anchor="ctr" anchorCtr="0">
              <a:spAutoFit/>
            </a:bodyPr>
            <a:lstStyle/>
            <a:p>
              <a:pPr algn="l"/>
              <a:r>
                <a:rPr lang="en-US" sz="1200" dirty="0"/>
                <a:t>Outbound interface to reach the network.</a:t>
              </a:r>
            </a:p>
          </p:txBody>
        </p:sp>
        <p:cxnSp>
          <p:nvCxnSpPr>
            <p:cNvPr id="62" name="Straight Arrow Connector 61"/>
            <p:cNvCxnSpPr>
              <a:cxnSpLocks/>
              <a:stCxn id="25" idx="0"/>
              <a:endCxn id="47" idx="2"/>
            </p:cNvCxnSpPr>
            <p:nvPr/>
          </p:nvCxnSpPr>
          <p:spPr bwMode="auto">
            <a:xfrm flipH="1" flipV="1">
              <a:off x="1249726" y="4338270"/>
              <a:ext cx="61698" cy="892325"/>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cxnSp>
          <p:nvCxnSpPr>
            <p:cNvPr id="66" name="Straight Arrow Connector 65"/>
            <p:cNvCxnSpPr>
              <a:stCxn id="29" idx="2"/>
              <a:endCxn id="64" idx="0"/>
            </p:cNvCxnSpPr>
            <p:nvPr/>
          </p:nvCxnSpPr>
          <p:spPr bwMode="auto">
            <a:xfrm>
              <a:off x="2094881" y="2483493"/>
              <a:ext cx="9800" cy="1657220"/>
            </a:xfrm>
            <a:prstGeom prst="straightConnector1">
              <a:avLst/>
            </a:prstGeom>
            <a:solidFill>
              <a:schemeClr val="bg1"/>
            </a:solidFill>
            <a:ln w="28575">
              <a:solidFill>
                <a:schemeClr val="tx1"/>
              </a:solidFill>
              <a:tailEnd type="arrow"/>
            </a:ln>
          </p:spPr>
        </p:cxnSp>
        <p:sp>
          <p:nvSpPr>
            <p:cNvPr id="70" name="Rectangle 69"/>
            <p:cNvSpPr/>
            <p:nvPr/>
          </p:nvSpPr>
          <p:spPr bwMode="auto">
            <a:xfrm>
              <a:off x="2981741" y="4125308"/>
              <a:ext cx="1309148" cy="212490"/>
            </a:xfrm>
            <a:prstGeom prst="rect">
              <a:avLst/>
            </a:prstGeom>
            <a:solidFill>
              <a:schemeClr val="accent1">
                <a:alpha val="20000"/>
              </a:schemeClr>
            </a:solidFill>
            <a:ln w="9525" cap="flat" cmpd="sng" algn="ctr">
              <a:solidFill>
                <a:schemeClr val="bg2"/>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defTabSz="814388"/>
              <a:endParaRPr lang="en-US" dirty="0"/>
            </a:p>
          </p:txBody>
        </p:sp>
        <p:cxnSp>
          <p:nvCxnSpPr>
            <p:cNvPr id="85" name="Straight Arrow Connector 84"/>
            <p:cNvCxnSpPr>
              <a:stCxn id="32" idx="2"/>
              <a:endCxn id="70" idx="0"/>
            </p:cNvCxnSpPr>
            <p:nvPr/>
          </p:nvCxnSpPr>
          <p:spPr bwMode="auto">
            <a:xfrm>
              <a:off x="3624743" y="2695088"/>
              <a:ext cx="11572" cy="1430221"/>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sp>
          <p:nvSpPr>
            <p:cNvPr id="104" name="TextBox 103"/>
            <p:cNvSpPr txBox="1"/>
            <p:nvPr/>
          </p:nvSpPr>
          <p:spPr>
            <a:xfrm>
              <a:off x="4377335" y="2219729"/>
              <a:ext cx="1695216" cy="424732"/>
            </a:xfrm>
            <a:prstGeom prst="rect">
              <a:avLst/>
            </a:prstGeom>
            <a:solidFill>
              <a:srgbClr val="FFFF99"/>
            </a:solidFill>
            <a:ln w="19050">
              <a:solidFill>
                <a:schemeClr val="tx1"/>
              </a:solidFill>
            </a:ln>
          </p:spPr>
          <p:txBody>
            <a:bodyPr wrap="square" lIns="45720" rIns="45720" rtlCol="0" anchor="ctr" anchorCtr="0">
              <a:spAutoFit/>
            </a:bodyPr>
            <a:lstStyle/>
            <a:p>
              <a:pPr algn="l" defTabSz="814388">
                <a:spcBef>
                  <a:spcPct val="50000"/>
                </a:spcBef>
                <a:defRPr/>
              </a:pPr>
              <a:r>
                <a:rPr lang="en-US" sz="1200" dirty="0"/>
                <a:t>Feasible distance (FD) to the successor</a:t>
              </a:r>
            </a:p>
          </p:txBody>
        </p:sp>
        <p:sp>
          <p:nvSpPr>
            <p:cNvPr id="55" name="Rectangle 54"/>
            <p:cNvSpPr/>
            <p:nvPr/>
          </p:nvSpPr>
          <p:spPr bwMode="auto">
            <a:xfrm>
              <a:off x="4433443" y="4144056"/>
              <a:ext cx="1583001" cy="220553"/>
            </a:xfrm>
            <a:prstGeom prst="rect">
              <a:avLst/>
            </a:prstGeom>
            <a:solidFill>
              <a:schemeClr val="accent1">
                <a:alpha val="20000"/>
              </a:schemeClr>
            </a:solidFill>
            <a:ln w="9525" cap="flat" cmpd="sng" algn="ctr">
              <a:solidFill>
                <a:schemeClr val="bg2"/>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defTabSz="814388"/>
              <a:endParaRPr lang="en-US" dirty="0"/>
            </a:p>
          </p:txBody>
        </p:sp>
        <p:cxnSp>
          <p:nvCxnSpPr>
            <p:cNvPr id="56" name="Straight Arrow Connector 55"/>
            <p:cNvCxnSpPr>
              <a:stCxn id="104" idx="2"/>
              <a:endCxn id="55" idx="0"/>
            </p:cNvCxnSpPr>
            <p:nvPr/>
          </p:nvCxnSpPr>
          <p:spPr bwMode="auto">
            <a:xfrm>
              <a:off x="5224943" y="2644461"/>
              <a:ext cx="1" cy="1499596"/>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sp>
          <p:nvSpPr>
            <p:cNvPr id="78" name="Rectangle 77"/>
            <p:cNvSpPr/>
            <p:nvPr/>
          </p:nvSpPr>
          <p:spPr bwMode="auto">
            <a:xfrm>
              <a:off x="1957382" y="4349716"/>
              <a:ext cx="1911230" cy="232283"/>
            </a:xfrm>
            <a:prstGeom prst="rect">
              <a:avLst/>
            </a:prstGeom>
            <a:solidFill>
              <a:schemeClr val="accent1">
                <a:alpha val="20000"/>
              </a:schemeClr>
            </a:solidFill>
            <a:ln w="9525" cap="flat" cmpd="sng" algn="ctr">
              <a:solidFill>
                <a:schemeClr val="bg2"/>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defTabSz="814388"/>
              <a:endParaRPr lang="en-US" dirty="0"/>
            </a:p>
          </p:txBody>
        </p:sp>
        <p:sp>
          <p:nvSpPr>
            <p:cNvPr id="79" name="TextBox 78"/>
            <p:cNvSpPr txBox="1"/>
            <p:nvPr/>
          </p:nvSpPr>
          <p:spPr>
            <a:xfrm>
              <a:off x="3640012" y="5138781"/>
              <a:ext cx="1113693" cy="757130"/>
            </a:xfrm>
            <a:prstGeom prst="rect">
              <a:avLst/>
            </a:prstGeom>
            <a:solidFill>
              <a:srgbClr val="FFFF99"/>
            </a:solidFill>
            <a:ln w="19050">
              <a:solidFill>
                <a:schemeClr val="tx1"/>
              </a:solidFill>
            </a:ln>
          </p:spPr>
          <p:txBody>
            <a:bodyPr wrap="square" lIns="45720" rIns="45720" rtlCol="0" anchor="ctr" anchorCtr="0">
              <a:spAutoFit/>
            </a:bodyPr>
            <a:lstStyle/>
            <a:p>
              <a:pPr algn="l" defTabSz="814388">
                <a:spcBef>
                  <a:spcPct val="50000"/>
                </a:spcBef>
                <a:defRPr/>
              </a:pPr>
              <a:r>
                <a:rPr lang="en-US" sz="1200" dirty="0"/>
                <a:t>Feasible distance (FD) to the successor</a:t>
              </a:r>
            </a:p>
          </p:txBody>
        </p:sp>
        <p:sp>
          <p:nvSpPr>
            <p:cNvPr id="80" name="TextBox 79"/>
            <p:cNvSpPr txBox="1"/>
            <p:nvPr/>
          </p:nvSpPr>
          <p:spPr>
            <a:xfrm>
              <a:off x="4955927" y="5138782"/>
              <a:ext cx="1113693" cy="757130"/>
            </a:xfrm>
            <a:prstGeom prst="rect">
              <a:avLst/>
            </a:prstGeom>
            <a:solidFill>
              <a:srgbClr val="FFFF99"/>
            </a:solidFill>
            <a:ln w="19050">
              <a:solidFill>
                <a:schemeClr val="tx1"/>
              </a:solidFill>
            </a:ln>
          </p:spPr>
          <p:txBody>
            <a:bodyPr wrap="square" lIns="45720" rIns="45720" rtlCol="0" anchor="ctr" anchorCtr="0">
              <a:spAutoFit/>
            </a:bodyPr>
            <a:lstStyle/>
            <a:p>
              <a:pPr algn="l" defTabSz="814388">
                <a:spcBef>
                  <a:spcPct val="50000"/>
                </a:spcBef>
                <a:defRPr/>
              </a:pPr>
              <a:r>
                <a:rPr lang="en-US" sz="1200" dirty="0"/>
                <a:t>Advertised distance (AD) from the successor</a:t>
              </a:r>
            </a:p>
          </p:txBody>
        </p:sp>
        <p:cxnSp>
          <p:nvCxnSpPr>
            <p:cNvPr id="81" name="Straight Arrow Connector 80"/>
            <p:cNvCxnSpPr>
              <a:stCxn id="40" idx="0"/>
              <a:endCxn id="78" idx="2"/>
            </p:cNvCxnSpPr>
            <p:nvPr/>
          </p:nvCxnSpPr>
          <p:spPr bwMode="auto">
            <a:xfrm flipV="1">
              <a:off x="2781298" y="4581999"/>
              <a:ext cx="131699" cy="568504"/>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sp>
          <p:nvSpPr>
            <p:cNvPr id="82" name="Rectangle 81"/>
            <p:cNvSpPr/>
            <p:nvPr/>
          </p:nvSpPr>
          <p:spPr bwMode="auto">
            <a:xfrm>
              <a:off x="3965913" y="4260829"/>
              <a:ext cx="952501" cy="232283"/>
            </a:xfrm>
            <a:prstGeom prst="rect">
              <a:avLst/>
            </a:prstGeom>
            <a:solidFill>
              <a:schemeClr val="accent1">
                <a:alpha val="20000"/>
              </a:schemeClr>
            </a:solidFill>
            <a:ln w="9525" cap="flat" cmpd="sng" algn="ctr">
              <a:solidFill>
                <a:schemeClr val="bg2"/>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defTabSz="814388"/>
              <a:endParaRPr lang="en-US" dirty="0"/>
            </a:p>
          </p:txBody>
        </p:sp>
        <p:cxnSp>
          <p:nvCxnSpPr>
            <p:cNvPr id="83" name="Straight Arrow Connector 82"/>
            <p:cNvCxnSpPr>
              <a:stCxn id="79" idx="0"/>
              <a:endCxn id="82" idx="2"/>
            </p:cNvCxnSpPr>
            <p:nvPr/>
          </p:nvCxnSpPr>
          <p:spPr bwMode="auto">
            <a:xfrm flipV="1">
              <a:off x="4196859" y="4493111"/>
              <a:ext cx="245305" cy="645670"/>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sp>
          <p:nvSpPr>
            <p:cNvPr id="84" name="Rectangle 83"/>
            <p:cNvSpPr/>
            <p:nvPr/>
          </p:nvSpPr>
          <p:spPr bwMode="auto">
            <a:xfrm>
              <a:off x="5016660" y="4348612"/>
              <a:ext cx="571501" cy="232283"/>
            </a:xfrm>
            <a:prstGeom prst="rect">
              <a:avLst/>
            </a:prstGeom>
            <a:solidFill>
              <a:schemeClr val="accent1">
                <a:alpha val="20000"/>
              </a:schemeClr>
            </a:solidFill>
            <a:ln w="9525" cap="flat" cmpd="sng" algn="ctr">
              <a:solidFill>
                <a:schemeClr val="bg2"/>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defTabSz="814388"/>
              <a:endParaRPr lang="en-US" dirty="0"/>
            </a:p>
          </p:txBody>
        </p:sp>
        <p:cxnSp>
          <p:nvCxnSpPr>
            <p:cNvPr id="86" name="Straight Arrow Connector 85"/>
            <p:cNvCxnSpPr>
              <a:stCxn id="80" idx="0"/>
              <a:endCxn id="84" idx="2"/>
            </p:cNvCxnSpPr>
            <p:nvPr/>
          </p:nvCxnSpPr>
          <p:spPr bwMode="auto">
            <a:xfrm flipH="1" flipV="1">
              <a:off x="5302411" y="4580894"/>
              <a:ext cx="210363" cy="557887"/>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sp>
          <p:nvSpPr>
            <p:cNvPr id="87" name="Rectangle 86"/>
            <p:cNvSpPr/>
            <p:nvPr/>
          </p:nvSpPr>
          <p:spPr bwMode="auto">
            <a:xfrm>
              <a:off x="5855324" y="4330414"/>
              <a:ext cx="1257300" cy="232283"/>
            </a:xfrm>
            <a:prstGeom prst="rect">
              <a:avLst/>
            </a:prstGeom>
            <a:solidFill>
              <a:schemeClr val="accent1">
                <a:alpha val="20000"/>
              </a:schemeClr>
            </a:solidFill>
            <a:ln w="9525" cap="flat" cmpd="sng" algn="ctr">
              <a:solidFill>
                <a:schemeClr val="bg2"/>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defTabSz="814388"/>
              <a:endParaRPr lang="en-US" dirty="0"/>
            </a:p>
          </p:txBody>
        </p:sp>
        <p:cxnSp>
          <p:nvCxnSpPr>
            <p:cNvPr id="88" name="Straight Arrow Connector 87"/>
            <p:cNvCxnSpPr>
              <a:stCxn id="42" idx="0"/>
              <a:endCxn id="87" idx="2"/>
            </p:cNvCxnSpPr>
            <p:nvPr/>
          </p:nvCxnSpPr>
          <p:spPr bwMode="auto">
            <a:xfrm flipH="1" flipV="1">
              <a:off x="6483974" y="4562697"/>
              <a:ext cx="555730" cy="564356"/>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grpSp>
    </p:spTree>
    <p:extLst>
      <p:ext uri="{BB962C8B-B14F-4D97-AF65-F5344CB8AC3E}">
        <p14:creationId xmlns:p14="http://schemas.microsoft.com/office/powerpoint/2010/main" val="24267358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648" y="847790"/>
            <a:ext cx="5394325" cy="936127"/>
          </a:xfrm>
        </p:spPr>
        <p:txBody>
          <a:bodyPr/>
          <a:lstStyle/>
          <a:p>
            <a:r>
              <a:rPr lang="en-US" sz="3600" dirty="0"/>
              <a:t>EIGRP Routing Table</a:t>
            </a:r>
          </a:p>
        </p:txBody>
      </p:sp>
      <p:grpSp>
        <p:nvGrpSpPr>
          <p:cNvPr id="3" name="Group 2"/>
          <p:cNvGrpSpPr/>
          <p:nvPr/>
        </p:nvGrpSpPr>
        <p:grpSpPr>
          <a:xfrm>
            <a:off x="310665" y="2076642"/>
            <a:ext cx="8680935" cy="3847872"/>
            <a:chOff x="310665" y="2076642"/>
            <a:chExt cx="8680935" cy="3847872"/>
          </a:xfrm>
        </p:grpSpPr>
        <p:sp>
          <p:nvSpPr>
            <p:cNvPr id="25" name="TextBox 24"/>
            <p:cNvSpPr txBox="1"/>
            <p:nvPr/>
          </p:nvSpPr>
          <p:spPr>
            <a:xfrm>
              <a:off x="310665" y="2316992"/>
              <a:ext cx="720966" cy="424732"/>
            </a:xfrm>
            <a:prstGeom prst="rect">
              <a:avLst/>
            </a:prstGeom>
            <a:solidFill>
              <a:srgbClr val="FFFF99"/>
            </a:solidFill>
            <a:ln w="19050">
              <a:solidFill>
                <a:schemeClr val="tx1"/>
              </a:solidFill>
            </a:ln>
          </p:spPr>
          <p:txBody>
            <a:bodyPr wrap="square" lIns="45720" rIns="45720" rtlCol="0" anchor="ctr" anchorCtr="0">
              <a:spAutoFit/>
            </a:bodyPr>
            <a:lstStyle/>
            <a:p>
              <a:pPr algn="l"/>
              <a:r>
                <a:rPr lang="en-US" sz="1200" dirty="0"/>
                <a:t>EIGRP route</a:t>
              </a:r>
            </a:p>
          </p:txBody>
        </p:sp>
        <p:sp>
          <p:nvSpPr>
            <p:cNvPr id="40" name="TextBox 39"/>
            <p:cNvSpPr txBox="1"/>
            <p:nvPr/>
          </p:nvSpPr>
          <p:spPr>
            <a:xfrm>
              <a:off x="1116625" y="2292661"/>
              <a:ext cx="1007197" cy="461665"/>
            </a:xfrm>
            <a:prstGeom prst="rect">
              <a:avLst/>
            </a:prstGeom>
            <a:solidFill>
              <a:srgbClr val="FFFF99"/>
            </a:solidFill>
            <a:ln w="19050">
              <a:solidFill>
                <a:schemeClr val="tx1"/>
              </a:solidFill>
            </a:ln>
          </p:spPr>
          <p:txBody>
            <a:bodyPr wrap="square" lIns="45720" rIns="45720" rtlCol="0" anchor="ctr" anchorCtr="0">
              <a:spAutoFit/>
            </a:bodyPr>
            <a:lstStyle/>
            <a:p>
              <a:pPr algn="l" defTabSz="814388">
                <a:spcBef>
                  <a:spcPct val="50000"/>
                </a:spcBef>
                <a:defRPr/>
              </a:pPr>
              <a:r>
                <a:rPr lang="en-US" sz="1200" dirty="0"/>
                <a:t>Destination network</a:t>
              </a:r>
            </a:p>
          </p:txBody>
        </p:sp>
        <p:sp>
          <p:nvSpPr>
            <p:cNvPr id="116" name="Content Placeholder 3"/>
            <p:cNvSpPr txBox="1">
              <a:spLocks/>
            </p:cNvSpPr>
            <p:nvPr/>
          </p:nvSpPr>
          <p:spPr>
            <a:xfrm>
              <a:off x="527538" y="3248251"/>
              <a:ext cx="8405447" cy="1852946"/>
            </a:xfrm>
            <a:prstGeom prst="rect">
              <a:avLst/>
            </a:prstGeom>
            <a:solidFill>
              <a:schemeClr val="bg1">
                <a:lumMod val="95000"/>
              </a:schemeClr>
            </a:solidFill>
            <a:ln w="19050">
              <a:solidFill>
                <a:schemeClr val="tx1"/>
              </a:solidFill>
            </a:ln>
          </p:spPr>
          <p:txBody>
            <a:bodyPr>
              <a:noAutofit/>
            </a:bodyPr>
            <a:lstStyle/>
            <a:p>
              <a:pPr marL="236538" lvl="0" indent="-236538" algn="l" defTabSz="814388" eaLnBrk="1" hangingPunct="1">
                <a:lnSpc>
                  <a:spcPct val="100000"/>
                </a:lnSpc>
                <a:spcBef>
                  <a:spcPts val="0"/>
                </a:spcBef>
                <a:buClr>
                  <a:srgbClr val="708CA1"/>
                </a:buClr>
              </a:pPr>
              <a:r>
                <a:rPr lang="en-US" sz="1400" kern="0" dirty="0">
                  <a:latin typeface="Courier New" pitchFamily="49" charset="0"/>
                  <a:cs typeface="Courier New" pitchFamily="49" charset="0"/>
                </a:rPr>
                <a:t>R1# </a:t>
              </a:r>
              <a:r>
                <a:rPr lang="en-US" sz="1400" b="1" kern="0" dirty="0">
                  <a:latin typeface="Courier New" pitchFamily="49" charset="0"/>
                  <a:cs typeface="Courier New" pitchFamily="49" charset="0"/>
                </a:rPr>
                <a:t>show ip route</a:t>
              </a:r>
            </a:p>
            <a:p>
              <a:pPr marL="236538" lvl="0" indent="-236538" algn="l" defTabSz="814388" eaLnBrk="1" hangingPunct="1">
                <a:lnSpc>
                  <a:spcPct val="100000"/>
                </a:lnSpc>
                <a:spcBef>
                  <a:spcPts val="0"/>
                </a:spcBef>
                <a:buClr>
                  <a:srgbClr val="708CA1"/>
                </a:buClr>
              </a:pPr>
              <a:r>
                <a:rPr lang="en-US" sz="1400" kern="0" dirty="0">
                  <a:latin typeface="Courier New" pitchFamily="49" charset="0"/>
                  <a:cs typeface="Courier New" pitchFamily="49" charset="0"/>
                </a:rPr>
                <a:t>&lt;output omitted&gt;</a:t>
              </a:r>
            </a:p>
            <a:p>
              <a:pPr marL="236538" lvl="0" indent="-236538" algn="l" defTabSz="814388" eaLnBrk="1" hangingPunct="1">
                <a:lnSpc>
                  <a:spcPct val="100000"/>
                </a:lnSpc>
                <a:spcBef>
                  <a:spcPts val="0"/>
                </a:spcBef>
                <a:buClr>
                  <a:srgbClr val="708CA1"/>
                </a:buClr>
              </a:pPr>
              <a:r>
                <a:rPr lang="en-US" sz="1400" kern="0" dirty="0">
                  <a:latin typeface="Courier New" pitchFamily="49" charset="0"/>
                  <a:cs typeface="Courier New" pitchFamily="49" charset="0"/>
                </a:rPr>
                <a:t>Gateway of last resort is not set</a:t>
              </a:r>
            </a:p>
            <a:p>
              <a:pPr marL="236538" lvl="0" indent="-236538" algn="l" defTabSz="814388" eaLnBrk="1" hangingPunct="1">
                <a:lnSpc>
                  <a:spcPct val="100000"/>
                </a:lnSpc>
                <a:spcBef>
                  <a:spcPts val="0"/>
                </a:spcBef>
                <a:buClr>
                  <a:srgbClr val="708CA1"/>
                </a:buClr>
              </a:pPr>
              <a:r>
                <a:rPr lang="en-US" sz="1400" kern="0" dirty="0">
                  <a:latin typeface="Courier New" pitchFamily="49" charset="0"/>
                  <a:cs typeface="Courier New" pitchFamily="49" charset="0"/>
                </a:rPr>
                <a:t>D    172.17.0.0/16 [90/40514560] via 192.168.1.102, 00:02:22, Serial0/0/1</a:t>
              </a:r>
            </a:p>
            <a:p>
              <a:pPr marL="236538" lvl="0" indent="-236538" algn="l" defTabSz="814388" eaLnBrk="1" hangingPunct="1">
                <a:lnSpc>
                  <a:spcPct val="100000"/>
                </a:lnSpc>
                <a:spcBef>
                  <a:spcPts val="0"/>
                </a:spcBef>
                <a:buClr>
                  <a:srgbClr val="708CA1"/>
                </a:buClr>
              </a:pPr>
              <a:r>
                <a:rPr lang="en-US" sz="1400" kern="0" dirty="0">
                  <a:latin typeface="Courier New" pitchFamily="49" charset="0"/>
                  <a:cs typeface="Courier New" pitchFamily="49" charset="0"/>
                </a:rPr>
                <a:t>     172.16.0.0/16 is variably subnetted, 2 subnets, 2 masks</a:t>
              </a:r>
            </a:p>
            <a:p>
              <a:pPr marL="236538" lvl="0" indent="-236538" algn="l" defTabSz="814388" eaLnBrk="1" hangingPunct="1">
                <a:lnSpc>
                  <a:spcPct val="100000"/>
                </a:lnSpc>
                <a:spcBef>
                  <a:spcPts val="0"/>
                </a:spcBef>
                <a:buClr>
                  <a:srgbClr val="708CA1"/>
                </a:buClr>
              </a:pPr>
              <a:r>
                <a:rPr lang="en-US" sz="1400" kern="0" dirty="0">
                  <a:latin typeface="Courier New" pitchFamily="49" charset="0"/>
                  <a:cs typeface="Courier New" pitchFamily="49" charset="0"/>
                </a:rPr>
                <a:t>D       172.16.0.0/16 is a summary, 00:31:31, Null0</a:t>
              </a:r>
            </a:p>
            <a:p>
              <a:pPr marL="236538" lvl="0" indent="-236538" algn="l" defTabSz="814388" eaLnBrk="1" hangingPunct="1">
                <a:lnSpc>
                  <a:spcPct val="100000"/>
                </a:lnSpc>
                <a:spcBef>
                  <a:spcPts val="0"/>
                </a:spcBef>
                <a:buClr>
                  <a:srgbClr val="708CA1"/>
                </a:buClr>
              </a:pPr>
              <a:r>
                <a:rPr lang="en-US" sz="1400" kern="0" dirty="0">
                  <a:latin typeface="Courier New" pitchFamily="49" charset="0"/>
                  <a:cs typeface="Courier New" pitchFamily="49" charset="0"/>
                </a:rPr>
                <a:t>C       172.16.1.0/24 is directly connected, FastEthernet0/0</a:t>
              </a:r>
            </a:p>
            <a:p>
              <a:pPr marL="236538" lvl="0" indent="-236538" algn="l" defTabSz="814388" eaLnBrk="1" hangingPunct="1">
                <a:lnSpc>
                  <a:spcPct val="100000"/>
                </a:lnSpc>
                <a:spcBef>
                  <a:spcPts val="0"/>
                </a:spcBef>
                <a:buClr>
                  <a:srgbClr val="708CA1"/>
                </a:buClr>
              </a:pPr>
              <a:r>
                <a:rPr lang="en-US" sz="1400" kern="0" dirty="0">
                  <a:latin typeface="Courier New" pitchFamily="49" charset="0"/>
                  <a:cs typeface="Courier New" pitchFamily="49" charset="0"/>
                </a:rPr>
                <a:t>R1# </a:t>
              </a:r>
            </a:p>
            <a:p>
              <a:pPr marL="236538" marR="0" lvl="0" indent="-236538" algn="l" defTabSz="814388" rtl="0" eaLnBrk="1" fontAlgn="base" latinLnBrk="0" hangingPunct="1">
                <a:lnSpc>
                  <a:spcPct val="100000"/>
                </a:lnSpc>
                <a:spcBef>
                  <a:spcPts val="0"/>
                </a:spcBef>
                <a:spcAft>
                  <a:spcPct val="0"/>
                </a:spcAft>
                <a:buClr>
                  <a:srgbClr val="708CA1"/>
                </a:buClr>
                <a:buSzTx/>
                <a:tabLst/>
                <a:defRPr/>
              </a:pPr>
              <a:endParaRPr kumimoji="0" lang="en-US" sz="1400" b="0" i="0" u="none" strike="noStrike" kern="0" cap="none" spc="0" normalizeH="0" baseline="0" noProof="0" dirty="0">
                <a:ln>
                  <a:noFill/>
                </a:ln>
                <a:solidFill>
                  <a:schemeClr val="tx1"/>
                </a:solidFill>
                <a:effectLst/>
                <a:uLnTx/>
                <a:uFillTx/>
                <a:latin typeface="Courier New" pitchFamily="49" charset="0"/>
                <a:cs typeface="Courier New" pitchFamily="49" charset="0"/>
              </a:endParaRPr>
            </a:p>
          </p:txBody>
        </p:sp>
        <p:sp>
          <p:nvSpPr>
            <p:cNvPr id="54" name="TextBox 53"/>
            <p:cNvSpPr txBox="1"/>
            <p:nvPr/>
          </p:nvSpPr>
          <p:spPr>
            <a:xfrm>
              <a:off x="2336795" y="2383753"/>
              <a:ext cx="1244586" cy="461665"/>
            </a:xfrm>
            <a:prstGeom prst="rect">
              <a:avLst/>
            </a:prstGeom>
            <a:solidFill>
              <a:srgbClr val="FFFF99"/>
            </a:solidFill>
            <a:ln w="19050">
              <a:solidFill>
                <a:schemeClr val="tx1"/>
              </a:solidFill>
            </a:ln>
          </p:spPr>
          <p:txBody>
            <a:bodyPr wrap="square" lIns="45720" rIns="45720" rtlCol="0" anchor="ctr" anchorCtr="0">
              <a:spAutoFit/>
            </a:bodyPr>
            <a:lstStyle/>
            <a:p>
              <a:pPr algn="l" defTabSz="814388">
                <a:spcBef>
                  <a:spcPct val="50000"/>
                </a:spcBef>
                <a:defRPr/>
              </a:pPr>
              <a:r>
                <a:rPr lang="en-US" sz="1200" dirty="0"/>
                <a:t>Administrative distance</a:t>
              </a:r>
            </a:p>
          </p:txBody>
        </p:sp>
        <p:cxnSp>
          <p:nvCxnSpPr>
            <p:cNvPr id="58" name="Straight Arrow Connector 57"/>
            <p:cNvCxnSpPr>
              <a:cxnSpLocks/>
              <a:stCxn id="54" idx="2"/>
              <a:endCxn id="57" idx="0"/>
            </p:cNvCxnSpPr>
            <p:nvPr/>
          </p:nvCxnSpPr>
          <p:spPr bwMode="auto">
            <a:xfrm flipH="1">
              <a:off x="2801811" y="2845418"/>
              <a:ext cx="157277" cy="1073923"/>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sp>
          <p:nvSpPr>
            <p:cNvPr id="63" name="TextBox 62"/>
            <p:cNvSpPr txBox="1"/>
            <p:nvPr/>
          </p:nvSpPr>
          <p:spPr>
            <a:xfrm>
              <a:off x="3651731" y="2402219"/>
              <a:ext cx="738554" cy="424732"/>
            </a:xfrm>
            <a:prstGeom prst="rect">
              <a:avLst/>
            </a:prstGeom>
            <a:solidFill>
              <a:srgbClr val="FFFF99"/>
            </a:solidFill>
            <a:ln w="19050">
              <a:solidFill>
                <a:schemeClr val="tx1"/>
              </a:solidFill>
            </a:ln>
          </p:spPr>
          <p:txBody>
            <a:bodyPr wrap="square" lIns="45720" rIns="45720" rtlCol="0" anchor="ctr" anchorCtr="0">
              <a:spAutoFit/>
            </a:bodyPr>
            <a:lstStyle/>
            <a:p>
              <a:pPr algn="l" defTabSz="814388">
                <a:spcBef>
                  <a:spcPct val="50000"/>
                </a:spcBef>
                <a:defRPr/>
              </a:pPr>
              <a:r>
                <a:rPr lang="en-US" sz="1200" dirty="0"/>
                <a:t>Feasible distance</a:t>
              </a:r>
            </a:p>
          </p:txBody>
        </p:sp>
        <p:cxnSp>
          <p:nvCxnSpPr>
            <p:cNvPr id="65" name="Straight Arrow Connector 64"/>
            <p:cNvCxnSpPr>
              <a:stCxn id="63" idx="2"/>
              <a:endCxn id="67" idx="0"/>
            </p:cNvCxnSpPr>
            <p:nvPr/>
          </p:nvCxnSpPr>
          <p:spPr bwMode="auto">
            <a:xfrm rot="5400000">
              <a:off x="3152434" y="3138682"/>
              <a:ext cx="1092391" cy="468928"/>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sp>
          <p:nvSpPr>
            <p:cNvPr id="67" name="Rectangle 66"/>
            <p:cNvSpPr/>
            <p:nvPr/>
          </p:nvSpPr>
          <p:spPr bwMode="auto">
            <a:xfrm>
              <a:off x="3012831" y="3919342"/>
              <a:ext cx="902668" cy="232286"/>
            </a:xfrm>
            <a:prstGeom prst="rect">
              <a:avLst/>
            </a:prstGeom>
            <a:solidFill>
              <a:schemeClr val="accent1">
                <a:alpha val="20000"/>
              </a:schemeClr>
            </a:solidFill>
            <a:ln w="9525" cap="flat" cmpd="sng" algn="ctr">
              <a:solidFill>
                <a:schemeClr val="bg2"/>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defTabSz="814388"/>
              <a:endParaRPr lang="en-US" dirty="0"/>
            </a:p>
          </p:txBody>
        </p:sp>
        <p:sp>
          <p:nvSpPr>
            <p:cNvPr id="72" name="TextBox 71"/>
            <p:cNvSpPr txBox="1"/>
            <p:nvPr/>
          </p:nvSpPr>
          <p:spPr>
            <a:xfrm>
              <a:off x="4603258" y="2236020"/>
              <a:ext cx="1395038" cy="590931"/>
            </a:xfrm>
            <a:prstGeom prst="rect">
              <a:avLst/>
            </a:prstGeom>
            <a:solidFill>
              <a:srgbClr val="FFFF99"/>
            </a:solidFill>
            <a:ln w="19050">
              <a:solidFill>
                <a:schemeClr val="tx1"/>
              </a:solidFill>
            </a:ln>
          </p:spPr>
          <p:txBody>
            <a:bodyPr wrap="square" lIns="45720" rIns="45720" rtlCol="0" anchor="ctr" anchorCtr="0">
              <a:spAutoFit/>
            </a:bodyPr>
            <a:lstStyle/>
            <a:p>
              <a:pPr algn="l" defTabSz="814388">
                <a:spcBef>
                  <a:spcPct val="50000"/>
                </a:spcBef>
                <a:defRPr/>
              </a:pPr>
              <a:r>
                <a:rPr lang="en-US" sz="1200" dirty="0"/>
                <a:t>Next-hop address to reach the network</a:t>
              </a:r>
            </a:p>
          </p:txBody>
        </p:sp>
        <p:cxnSp>
          <p:nvCxnSpPr>
            <p:cNvPr id="73" name="Straight Arrow Connector 72"/>
            <p:cNvCxnSpPr>
              <a:stCxn id="72" idx="2"/>
              <a:endCxn id="74" idx="0"/>
            </p:cNvCxnSpPr>
            <p:nvPr/>
          </p:nvCxnSpPr>
          <p:spPr bwMode="auto">
            <a:xfrm rot="5400000">
              <a:off x="4685223" y="3370217"/>
              <a:ext cx="1092392" cy="5861"/>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sp>
          <p:nvSpPr>
            <p:cNvPr id="74" name="Rectangle 73"/>
            <p:cNvSpPr/>
            <p:nvPr/>
          </p:nvSpPr>
          <p:spPr bwMode="auto">
            <a:xfrm>
              <a:off x="4513376" y="3919343"/>
              <a:ext cx="1430224" cy="220561"/>
            </a:xfrm>
            <a:prstGeom prst="rect">
              <a:avLst/>
            </a:prstGeom>
            <a:solidFill>
              <a:schemeClr val="accent1">
                <a:alpha val="20000"/>
              </a:schemeClr>
            </a:solidFill>
            <a:ln w="9525" cap="flat" cmpd="sng" algn="ctr">
              <a:solidFill>
                <a:schemeClr val="bg2"/>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defTabSz="814388"/>
              <a:endParaRPr lang="en-US" dirty="0"/>
            </a:p>
          </p:txBody>
        </p:sp>
        <p:sp>
          <p:nvSpPr>
            <p:cNvPr id="75" name="TextBox 74"/>
            <p:cNvSpPr txBox="1"/>
            <p:nvPr/>
          </p:nvSpPr>
          <p:spPr>
            <a:xfrm>
              <a:off x="6211269" y="2236020"/>
              <a:ext cx="1277798" cy="590931"/>
            </a:xfrm>
            <a:prstGeom prst="rect">
              <a:avLst/>
            </a:prstGeom>
            <a:solidFill>
              <a:srgbClr val="FFFF99"/>
            </a:solidFill>
            <a:ln w="19050">
              <a:solidFill>
                <a:schemeClr val="tx1"/>
              </a:solidFill>
            </a:ln>
          </p:spPr>
          <p:txBody>
            <a:bodyPr wrap="square" lIns="45720" rIns="45720" rtlCol="0" anchor="ctr" anchorCtr="0">
              <a:spAutoFit/>
            </a:bodyPr>
            <a:lstStyle/>
            <a:p>
              <a:pPr algn="l" defTabSz="814388">
                <a:spcBef>
                  <a:spcPct val="50000"/>
                </a:spcBef>
                <a:defRPr/>
              </a:pPr>
              <a:r>
                <a:rPr lang="en-US" sz="1200" dirty="0"/>
                <a:t>Time indicating the last update packet received</a:t>
              </a:r>
            </a:p>
          </p:txBody>
        </p:sp>
        <p:cxnSp>
          <p:nvCxnSpPr>
            <p:cNvPr id="76" name="Straight Arrow Connector 75"/>
            <p:cNvCxnSpPr>
              <a:stCxn id="75" idx="2"/>
              <a:endCxn id="77" idx="0"/>
            </p:cNvCxnSpPr>
            <p:nvPr/>
          </p:nvCxnSpPr>
          <p:spPr bwMode="auto">
            <a:xfrm rot="5400000">
              <a:off x="6100773" y="3273494"/>
              <a:ext cx="1092393" cy="199306"/>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sp>
          <p:nvSpPr>
            <p:cNvPr id="77" name="Rectangle 76"/>
            <p:cNvSpPr/>
            <p:nvPr/>
          </p:nvSpPr>
          <p:spPr bwMode="auto">
            <a:xfrm>
              <a:off x="6095982" y="3919344"/>
              <a:ext cx="902668" cy="232286"/>
            </a:xfrm>
            <a:prstGeom prst="rect">
              <a:avLst/>
            </a:prstGeom>
            <a:solidFill>
              <a:schemeClr val="accent1">
                <a:alpha val="20000"/>
              </a:schemeClr>
            </a:solidFill>
            <a:ln w="9525" cap="flat" cmpd="sng" algn="ctr">
              <a:solidFill>
                <a:schemeClr val="bg2"/>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defTabSz="814388"/>
              <a:endParaRPr lang="en-US" dirty="0"/>
            </a:p>
          </p:txBody>
        </p:sp>
        <p:sp>
          <p:nvSpPr>
            <p:cNvPr id="89" name="TextBox 88"/>
            <p:cNvSpPr txBox="1"/>
            <p:nvPr/>
          </p:nvSpPr>
          <p:spPr>
            <a:xfrm>
              <a:off x="7702038" y="2076642"/>
              <a:ext cx="1289562" cy="750309"/>
            </a:xfrm>
            <a:prstGeom prst="rect">
              <a:avLst/>
            </a:prstGeom>
            <a:solidFill>
              <a:srgbClr val="FFFF99"/>
            </a:solidFill>
            <a:ln w="19050">
              <a:solidFill>
                <a:schemeClr val="tx1"/>
              </a:solidFill>
            </a:ln>
          </p:spPr>
          <p:txBody>
            <a:bodyPr wrap="square" lIns="45720" rIns="45720" rtlCol="0" anchor="ctr" anchorCtr="0">
              <a:spAutoFit/>
            </a:bodyPr>
            <a:lstStyle/>
            <a:p>
              <a:pPr algn="l" defTabSz="814388">
                <a:spcBef>
                  <a:spcPct val="50000"/>
                </a:spcBef>
                <a:defRPr/>
              </a:pPr>
              <a:r>
                <a:rPr lang="en-US" sz="1200" dirty="0"/>
                <a:t>Local router exit interface to destination network</a:t>
              </a:r>
            </a:p>
          </p:txBody>
        </p:sp>
        <p:cxnSp>
          <p:nvCxnSpPr>
            <p:cNvPr id="90" name="Straight Arrow Connector 89"/>
            <p:cNvCxnSpPr>
              <a:stCxn id="89" idx="2"/>
              <a:endCxn id="91" idx="0"/>
            </p:cNvCxnSpPr>
            <p:nvPr/>
          </p:nvCxnSpPr>
          <p:spPr bwMode="auto">
            <a:xfrm rot="5400000">
              <a:off x="7519268" y="3091794"/>
              <a:ext cx="1092394" cy="562708"/>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sp>
          <p:nvSpPr>
            <p:cNvPr id="91" name="Rectangle 90"/>
            <p:cNvSpPr/>
            <p:nvPr/>
          </p:nvSpPr>
          <p:spPr bwMode="auto">
            <a:xfrm>
              <a:off x="7151053" y="3919345"/>
              <a:ext cx="1266116" cy="208836"/>
            </a:xfrm>
            <a:prstGeom prst="rect">
              <a:avLst/>
            </a:prstGeom>
            <a:solidFill>
              <a:schemeClr val="accent1">
                <a:alpha val="20000"/>
              </a:schemeClr>
            </a:solidFill>
            <a:ln w="9525" cap="flat" cmpd="sng" algn="ctr">
              <a:solidFill>
                <a:schemeClr val="bg2"/>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defTabSz="814388"/>
              <a:endParaRPr lang="en-US" dirty="0"/>
            </a:p>
          </p:txBody>
        </p:sp>
        <p:sp>
          <p:nvSpPr>
            <p:cNvPr id="99" name="Rectangle 98"/>
            <p:cNvSpPr/>
            <p:nvPr/>
          </p:nvSpPr>
          <p:spPr bwMode="auto">
            <a:xfrm>
              <a:off x="574431" y="4362614"/>
              <a:ext cx="5509845" cy="234490"/>
            </a:xfrm>
            <a:prstGeom prst="rect">
              <a:avLst/>
            </a:prstGeom>
            <a:solidFill>
              <a:schemeClr val="accent1">
                <a:alpha val="20000"/>
              </a:schemeClr>
            </a:solidFill>
            <a:ln w="9525" cap="flat" cmpd="sng" algn="ctr">
              <a:solidFill>
                <a:schemeClr val="bg2"/>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ndParaRPr>
            </a:p>
          </p:txBody>
        </p:sp>
        <p:sp>
          <p:nvSpPr>
            <p:cNvPr id="100" name="TextBox 99"/>
            <p:cNvSpPr txBox="1"/>
            <p:nvPr/>
          </p:nvSpPr>
          <p:spPr>
            <a:xfrm>
              <a:off x="1535714" y="5499782"/>
              <a:ext cx="3575548" cy="424732"/>
            </a:xfrm>
            <a:prstGeom prst="rect">
              <a:avLst/>
            </a:prstGeom>
            <a:solidFill>
              <a:srgbClr val="FFFF99"/>
            </a:solidFill>
            <a:ln w="19050">
              <a:solidFill>
                <a:schemeClr val="tx1"/>
              </a:solidFill>
            </a:ln>
          </p:spPr>
          <p:txBody>
            <a:bodyPr wrap="square" lIns="45720" rIns="45720" rtlCol="0" anchor="ctr" anchorCtr="0">
              <a:spAutoFit/>
            </a:bodyPr>
            <a:lstStyle/>
            <a:p>
              <a:pPr algn="l" defTabSz="814388">
                <a:spcBef>
                  <a:spcPct val="50000"/>
                </a:spcBef>
                <a:defRPr/>
              </a:pPr>
              <a:r>
                <a:rPr lang="en-US" sz="1200" dirty="0"/>
                <a:t>Summary route automatically created as the result of the default classful behavior of EIGRP.</a:t>
              </a:r>
            </a:p>
          </p:txBody>
        </p:sp>
        <p:cxnSp>
          <p:nvCxnSpPr>
            <p:cNvPr id="101" name="Straight Arrow Connector 100"/>
            <p:cNvCxnSpPr>
              <a:stCxn id="100" idx="0"/>
              <a:endCxn id="99" idx="2"/>
            </p:cNvCxnSpPr>
            <p:nvPr/>
          </p:nvCxnSpPr>
          <p:spPr bwMode="auto">
            <a:xfrm rot="5400000" flipH="1" flipV="1">
              <a:off x="2875082" y="5045510"/>
              <a:ext cx="902678" cy="5866"/>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sp>
          <p:nvSpPr>
            <p:cNvPr id="47" name="Rectangle 46"/>
            <p:cNvSpPr/>
            <p:nvPr/>
          </p:nvSpPr>
          <p:spPr bwMode="auto">
            <a:xfrm>
              <a:off x="586154" y="3940585"/>
              <a:ext cx="175844" cy="222766"/>
            </a:xfrm>
            <a:prstGeom prst="rect">
              <a:avLst/>
            </a:prstGeom>
            <a:solidFill>
              <a:schemeClr val="accent1">
                <a:alpha val="20000"/>
              </a:schemeClr>
            </a:solidFill>
            <a:ln w="9525" cap="flat" cmpd="sng" algn="ctr">
              <a:solidFill>
                <a:schemeClr val="bg2"/>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ndParaRPr>
            </a:p>
          </p:txBody>
        </p:sp>
        <p:sp>
          <p:nvSpPr>
            <p:cNvPr id="78" name="Rectangle 77"/>
            <p:cNvSpPr/>
            <p:nvPr/>
          </p:nvSpPr>
          <p:spPr bwMode="auto">
            <a:xfrm>
              <a:off x="1055077" y="3919340"/>
              <a:ext cx="1535722" cy="232287"/>
            </a:xfrm>
            <a:prstGeom prst="rect">
              <a:avLst/>
            </a:prstGeom>
            <a:solidFill>
              <a:schemeClr val="accent1">
                <a:alpha val="20000"/>
              </a:schemeClr>
            </a:solidFill>
            <a:ln w="9525" cap="flat" cmpd="sng" algn="ctr">
              <a:solidFill>
                <a:schemeClr val="bg2"/>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defTabSz="814388"/>
              <a:endParaRPr lang="en-US" dirty="0"/>
            </a:p>
          </p:txBody>
        </p:sp>
        <p:sp>
          <p:nvSpPr>
            <p:cNvPr id="57" name="Rectangle 56"/>
            <p:cNvSpPr/>
            <p:nvPr/>
          </p:nvSpPr>
          <p:spPr bwMode="auto">
            <a:xfrm>
              <a:off x="2637683" y="3919341"/>
              <a:ext cx="328255" cy="244009"/>
            </a:xfrm>
            <a:prstGeom prst="rect">
              <a:avLst/>
            </a:prstGeom>
            <a:solidFill>
              <a:schemeClr val="accent1">
                <a:alpha val="20000"/>
              </a:schemeClr>
            </a:solidFill>
            <a:ln w="9525" cap="flat" cmpd="sng" algn="ctr">
              <a:solidFill>
                <a:schemeClr val="bg2"/>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defTabSz="814388"/>
              <a:endParaRPr lang="en-US" dirty="0"/>
            </a:p>
          </p:txBody>
        </p:sp>
        <p:cxnSp>
          <p:nvCxnSpPr>
            <p:cNvPr id="62" name="Straight Arrow Connector 61"/>
            <p:cNvCxnSpPr>
              <a:stCxn id="25" idx="2"/>
              <a:endCxn id="47" idx="0"/>
            </p:cNvCxnSpPr>
            <p:nvPr/>
          </p:nvCxnSpPr>
          <p:spPr bwMode="auto">
            <a:xfrm rot="16200000" flipH="1">
              <a:off x="73182" y="3339690"/>
              <a:ext cx="1198861" cy="2928"/>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cxnSp>
          <p:nvCxnSpPr>
            <p:cNvPr id="81" name="Straight Arrow Connector 80"/>
            <p:cNvCxnSpPr>
              <a:cxnSpLocks/>
              <a:stCxn id="40" idx="2"/>
              <a:endCxn id="78" idx="0"/>
            </p:cNvCxnSpPr>
            <p:nvPr/>
          </p:nvCxnSpPr>
          <p:spPr bwMode="auto">
            <a:xfrm>
              <a:off x="1620224" y="2754326"/>
              <a:ext cx="202714" cy="1165014"/>
            </a:xfrm>
            <a:prstGeom prst="straightConnector1">
              <a:avLst/>
            </a:prstGeom>
            <a:solidFill>
              <a:schemeClr val="accent1"/>
            </a:solidFill>
            <a:ln w="28575" cap="flat" cmpd="sng" algn="ctr">
              <a:solidFill>
                <a:schemeClr val="tx1"/>
              </a:solidFill>
              <a:prstDash val="solid"/>
              <a:round/>
              <a:headEnd type="none" w="med" len="med"/>
              <a:tailEnd type="arrow"/>
            </a:ln>
            <a:effectLst/>
          </p:spPr>
        </p:cxnSp>
      </p:grpSp>
    </p:spTree>
    <p:extLst>
      <p:ext uri="{BB962C8B-B14F-4D97-AF65-F5344CB8AC3E}">
        <p14:creationId xmlns:p14="http://schemas.microsoft.com/office/powerpoint/2010/main" val="6849273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title"/>
          </p:nvPr>
        </p:nvSpPr>
        <p:spPr>
          <a:xfrm>
            <a:off x="784695" y="333899"/>
            <a:ext cx="7419784" cy="1214448"/>
          </a:xfrm>
        </p:spPr>
        <p:txBody>
          <a:bodyPr/>
          <a:lstStyle/>
          <a:p>
            <a:r>
              <a:rPr lang="en-US" sz="3200" dirty="0"/>
              <a:t>EIGRP Administrative Distance (AD)</a:t>
            </a:r>
          </a:p>
        </p:txBody>
      </p:sp>
      <p:grpSp>
        <p:nvGrpSpPr>
          <p:cNvPr id="3" name="Group 2"/>
          <p:cNvGrpSpPr/>
          <p:nvPr/>
        </p:nvGrpSpPr>
        <p:grpSpPr>
          <a:xfrm>
            <a:off x="1066189" y="1974912"/>
            <a:ext cx="7796457" cy="4345851"/>
            <a:chOff x="1066190" y="1722439"/>
            <a:chExt cx="7796457" cy="4345851"/>
          </a:xfrm>
        </p:grpSpPr>
        <p:pic>
          <p:nvPicPr>
            <p:cNvPr id="54276" name="Picture 4"/>
            <p:cNvPicPr>
              <a:picLocks noChangeAspect="1" noChangeArrowheads="1"/>
            </p:cNvPicPr>
            <p:nvPr/>
          </p:nvPicPr>
          <p:blipFill>
            <a:blip r:embed="rId2"/>
            <a:srcRect/>
            <a:stretch>
              <a:fillRect/>
            </a:stretch>
          </p:blipFill>
          <p:spPr bwMode="auto">
            <a:xfrm>
              <a:off x="1066190" y="1722439"/>
              <a:ext cx="4949825" cy="4221162"/>
            </a:xfrm>
            <a:prstGeom prst="rect">
              <a:avLst/>
            </a:prstGeom>
            <a:noFill/>
            <a:ln w="9525">
              <a:noFill/>
              <a:miter lim="800000"/>
              <a:headEnd/>
              <a:tailEnd/>
            </a:ln>
          </p:spPr>
        </p:pic>
        <p:sp>
          <p:nvSpPr>
            <p:cNvPr id="7" name="TextBox 6"/>
            <p:cNvSpPr txBox="1"/>
            <p:nvPr/>
          </p:nvSpPr>
          <p:spPr>
            <a:xfrm>
              <a:off x="6588370" y="2869993"/>
              <a:ext cx="2274276" cy="947101"/>
            </a:xfrm>
            <a:prstGeom prst="rect">
              <a:avLst/>
            </a:prstGeom>
            <a:noFill/>
          </p:spPr>
          <p:txBody>
            <a:bodyPr wrap="square" rtlCol="0">
              <a:noAutofit/>
            </a:bodyPr>
            <a:lstStyle/>
            <a:p>
              <a:pPr marL="1588" indent="-1588" algn="l">
                <a:lnSpc>
                  <a:spcPct val="100000"/>
                </a:lnSpc>
                <a:spcBef>
                  <a:spcPts val="600"/>
                </a:spcBef>
                <a:spcAft>
                  <a:spcPts val="600"/>
                </a:spcAft>
              </a:pPr>
              <a:r>
                <a:rPr lang="en-US" sz="1400" dirty="0"/>
                <a:t>Routes manually summarized.</a:t>
              </a:r>
            </a:p>
          </p:txBody>
        </p:sp>
        <p:sp>
          <p:nvSpPr>
            <p:cNvPr id="9" name="Right Arrow 8"/>
            <p:cNvSpPr/>
            <p:nvPr/>
          </p:nvSpPr>
          <p:spPr bwMode="auto">
            <a:xfrm>
              <a:off x="6020368" y="3015298"/>
              <a:ext cx="515815" cy="328246"/>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non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ndParaRPr>
            </a:p>
          </p:txBody>
        </p:sp>
        <p:sp>
          <p:nvSpPr>
            <p:cNvPr id="10" name="Right Arrow 9"/>
            <p:cNvSpPr/>
            <p:nvPr/>
          </p:nvSpPr>
          <p:spPr bwMode="auto">
            <a:xfrm>
              <a:off x="6020368" y="5266494"/>
              <a:ext cx="515815" cy="328246"/>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non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ndParaRPr>
            </a:p>
          </p:txBody>
        </p:sp>
        <p:sp>
          <p:nvSpPr>
            <p:cNvPr id="11" name="TextBox 10"/>
            <p:cNvSpPr txBox="1"/>
            <p:nvPr/>
          </p:nvSpPr>
          <p:spPr>
            <a:xfrm>
              <a:off x="6588371" y="5121189"/>
              <a:ext cx="2274276" cy="947101"/>
            </a:xfrm>
            <a:prstGeom prst="rect">
              <a:avLst/>
            </a:prstGeom>
            <a:noFill/>
          </p:spPr>
          <p:txBody>
            <a:bodyPr wrap="square" rtlCol="0">
              <a:noAutofit/>
            </a:bodyPr>
            <a:lstStyle/>
            <a:p>
              <a:pPr marL="1588" indent="-1588" algn="l">
                <a:lnSpc>
                  <a:spcPct val="100000"/>
                </a:lnSpc>
                <a:spcBef>
                  <a:spcPts val="600"/>
                </a:spcBef>
                <a:spcAft>
                  <a:spcPts val="600"/>
                </a:spcAft>
              </a:pPr>
              <a:r>
                <a:rPr lang="en-US" sz="1400" dirty="0"/>
                <a:t>Routes redistributed into EIGRP.</a:t>
              </a:r>
            </a:p>
          </p:txBody>
        </p:sp>
      </p:grpSp>
    </p:spTree>
    <p:extLst>
      <p:ext uri="{BB962C8B-B14F-4D97-AF65-F5344CB8AC3E}">
        <p14:creationId xmlns:p14="http://schemas.microsoft.com/office/powerpoint/2010/main" val="26059932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title"/>
          </p:nvPr>
        </p:nvSpPr>
        <p:spPr/>
        <p:txBody>
          <a:bodyPr/>
          <a:lstStyle/>
          <a:p>
            <a:r>
              <a:rPr lang="en-US" sz="3600" dirty="0"/>
              <a:t>EIGRP Metric Calculation</a:t>
            </a:r>
          </a:p>
        </p:txBody>
      </p:sp>
      <p:sp>
        <p:nvSpPr>
          <p:cNvPr id="1267720" name="Rectangle 8"/>
          <p:cNvSpPr>
            <a:spLocks noGrp="1" noChangeArrowheads="1"/>
          </p:cNvSpPr>
          <p:nvPr>
            <p:ph idx="1"/>
          </p:nvPr>
        </p:nvSpPr>
        <p:spPr>
          <a:xfrm>
            <a:off x="549275" y="1603831"/>
            <a:ext cx="8042276" cy="4343400"/>
          </a:xfrm>
        </p:spPr>
        <p:txBody>
          <a:bodyPr>
            <a:normAutofit lnSpcReduction="10000"/>
          </a:bodyPr>
          <a:lstStyle/>
          <a:p>
            <a:r>
              <a:rPr lang="en-US" dirty="0">
                <a:solidFill>
                  <a:schemeClr val="tx1"/>
                </a:solidFill>
              </a:rPr>
              <a:t>EIGRP uses a composite metric which can be based on the following metrics:</a:t>
            </a:r>
          </a:p>
          <a:p>
            <a:pPr lvl="1"/>
            <a:r>
              <a:rPr lang="en-US" dirty="0">
                <a:solidFill>
                  <a:schemeClr val="tx1"/>
                </a:solidFill>
              </a:rPr>
              <a:t>Bandwidth</a:t>
            </a:r>
          </a:p>
          <a:p>
            <a:pPr lvl="1"/>
            <a:r>
              <a:rPr lang="en-US" dirty="0">
                <a:solidFill>
                  <a:schemeClr val="tx1"/>
                </a:solidFill>
              </a:rPr>
              <a:t>Delay</a:t>
            </a:r>
          </a:p>
          <a:p>
            <a:pPr lvl="1"/>
            <a:r>
              <a:rPr lang="en-US" dirty="0">
                <a:solidFill>
                  <a:schemeClr val="tx1"/>
                </a:solidFill>
              </a:rPr>
              <a:t>Reliability</a:t>
            </a:r>
          </a:p>
          <a:p>
            <a:pPr lvl="1"/>
            <a:r>
              <a:rPr lang="en-US" dirty="0">
                <a:solidFill>
                  <a:schemeClr val="tx1"/>
                </a:solidFill>
              </a:rPr>
              <a:t>Load</a:t>
            </a:r>
          </a:p>
          <a:p>
            <a:r>
              <a:rPr lang="en-US" dirty="0">
                <a:solidFill>
                  <a:schemeClr val="tx1"/>
                </a:solidFill>
              </a:rPr>
              <a:t>Only Bandwidth and Delay are used by default.</a:t>
            </a:r>
          </a:p>
          <a:p>
            <a:pPr marL="0" indent="0">
              <a:buNone/>
            </a:pPr>
            <a:r>
              <a:rPr lang="en-US" sz="2000" b="1" dirty="0">
                <a:solidFill>
                  <a:schemeClr val="tx1"/>
                </a:solidFill>
              </a:rPr>
              <a:t>Note: </a:t>
            </a:r>
            <a:r>
              <a:rPr lang="en-US" sz="2000" dirty="0">
                <a:solidFill>
                  <a:schemeClr val="tx1"/>
                </a:solidFill>
              </a:rPr>
              <a:t>It is often incorrectly stated that EIGRP can also use the smallest MTU in the path. In actual fact, the MTU is included in the EIGRP routing update, but is not actually used in the metric calculation.</a:t>
            </a:r>
          </a:p>
        </p:txBody>
      </p:sp>
    </p:spTree>
    <p:extLst>
      <p:ext uri="{BB962C8B-B14F-4D97-AF65-F5344CB8AC3E}">
        <p14:creationId xmlns:p14="http://schemas.microsoft.com/office/powerpoint/2010/main" val="40598925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Title 60"/>
          <p:cNvSpPr>
            <a:spLocks noGrp="1"/>
          </p:cNvSpPr>
          <p:nvPr>
            <p:ph type="title"/>
          </p:nvPr>
        </p:nvSpPr>
        <p:spPr>
          <a:xfrm>
            <a:off x="2501857" y="51039"/>
            <a:ext cx="4302479" cy="1026648"/>
          </a:xfrm>
        </p:spPr>
        <p:txBody>
          <a:bodyPr/>
          <a:lstStyle/>
          <a:p>
            <a:r>
              <a:rPr lang="en-US" sz="3600" dirty="0"/>
              <a:t>DUAL Example</a:t>
            </a:r>
          </a:p>
        </p:txBody>
      </p:sp>
      <p:grpSp>
        <p:nvGrpSpPr>
          <p:cNvPr id="35" name="Group 34"/>
          <p:cNvGrpSpPr/>
          <p:nvPr/>
        </p:nvGrpSpPr>
        <p:grpSpPr>
          <a:xfrm>
            <a:off x="2916955" y="1134224"/>
            <a:ext cx="2606492" cy="3771480"/>
            <a:chOff x="2916955" y="1134224"/>
            <a:chExt cx="2606492" cy="3771480"/>
          </a:xfrm>
        </p:grpSpPr>
        <p:cxnSp>
          <p:nvCxnSpPr>
            <p:cNvPr id="38" name="Straight Connector 37"/>
            <p:cNvCxnSpPr>
              <a:stCxn id="34" idx="0"/>
              <a:endCxn id="24" idx="3"/>
            </p:cNvCxnSpPr>
            <p:nvPr/>
          </p:nvCxnSpPr>
          <p:spPr bwMode="auto">
            <a:xfrm rot="16200000" flipH="1" flipV="1">
              <a:off x="3540845" y="3220308"/>
              <a:ext cx="1582332" cy="1528753"/>
            </a:xfrm>
            <a:prstGeom prst="line">
              <a:avLst/>
            </a:prstGeom>
            <a:solidFill>
              <a:schemeClr val="accent1"/>
            </a:solidFill>
            <a:ln w="22225" cap="flat" cmpd="sng" algn="ctr">
              <a:solidFill>
                <a:schemeClr val="tx1"/>
              </a:solidFill>
              <a:prstDash val="solid"/>
              <a:round/>
              <a:headEnd type="none" w="med" len="med"/>
              <a:tailEnd type="none" w="med" len="med"/>
            </a:ln>
            <a:effectLst/>
          </p:spPr>
        </p:cxnSp>
        <p:sp>
          <p:nvSpPr>
            <p:cNvPr id="9" name="TextBox 8"/>
            <p:cNvSpPr txBox="1"/>
            <p:nvPr/>
          </p:nvSpPr>
          <p:spPr>
            <a:xfrm>
              <a:off x="3164217" y="2387311"/>
              <a:ext cx="233717" cy="226350"/>
            </a:xfrm>
            <a:prstGeom prst="rect">
              <a:avLst/>
            </a:prstGeom>
            <a:noFill/>
          </p:spPr>
          <p:txBody>
            <a:bodyPr wrap="square" lIns="0" tIns="0" rIns="0" bIns="0" rtlCol="0" anchor="ctr" anchorCtr="0">
              <a:noAutofit/>
            </a:bodyPr>
            <a:lstStyle/>
            <a:p>
              <a:r>
                <a:rPr lang="en-US" sz="1050" dirty="0"/>
                <a:t>(</a:t>
              </a:r>
              <a:r>
                <a:rPr lang="en-US" sz="1050" b="1" dirty="0"/>
                <a:t>1</a:t>
              </a:r>
              <a:r>
                <a:rPr lang="en-US" sz="1050" dirty="0"/>
                <a:t>)</a:t>
              </a:r>
            </a:p>
          </p:txBody>
        </p:sp>
        <p:cxnSp>
          <p:nvCxnSpPr>
            <p:cNvPr id="11" name="Straight Connector 10"/>
            <p:cNvCxnSpPr/>
            <p:nvPr/>
          </p:nvCxnSpPr>
          <p:spPr bwMode="auto">
            <a:xfrm rot="5400000">
              <a:off x="3260112" y="1543044"/>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12" name="Straight Connector 11"/>
            <p:cNvCxnSpPr/>
            <p:nvPr/>
          </p:nvCxnSpPr>
          <p:spPr bwMode="auto">
            <a:xfrm rot="10800000">
              <a:off x="3148741" y="1363029"/>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sp>
          <p:nvSpPr>
            <p:cNvPr id="15" name="TextBox 14"/>
            <p:cNvSpPr txBox="1"/>
            <p:nvPr/>
          </p:nvSpPr>
          <p:spPr>
            <a:xfrm>
              <a:off x="2916955" y="1134224"/>
              <a:ext cx="1013551" cy="165253"/>
            </a:xfrm>
            <a:prstGeom prst="rect">
              <a:avLst/>
            </a:prstGeom>
            <a:noFill/>
          </p:spPr>
          <p:txBody>
            <a:bodyPr wrap="square" lIns="0" tIns="0" rIns="0" bIns="0" rtlCol="0" anchor="ctr" anchorCtr="0">
              <a:noAutofit/>
            </a:bodyPr>
            <a:lstStyle/>
            <a:p>
              <a:r>
                <a:rPr lang="en-US" sz="1200" b="1" dirty="0"/>
                <a:t>10.1.1.0 /24</a:t>
              </a:r>
            </a:p>
          </p:txBody>
        </p:sp>
        <p:pic>
          <p:nvPicPr>
            <p:cNvPr id="5" name="Picture 37"/>
            <p:cNvPicPr>
              <a:picLocks noChangeArrowheads="1"/>
            </p:cNvPicPr>
            <p:nvPr/>
          </p:nvPicPr>
          <p:blipFill>
            <a:blip r:embed="rId3"/>
            <a:srcRect/>
            <a:stretch>
              <a:fillRect/>
            </a:stretch>
          </p:blipFill>
          <p:spPr bwMode="auto">
            <a:xfrm>
              <a:off x="2975004" y="1566702"/>
              <a:ext cx="870351" cy="451691"/>
            </a:xfrm>
            <a:prstGeom prst="rect">
              <a:avLst/>
            </a:prstGeom>
            <a:noFill/>
            <a:ln w="9525">
              <a:noFill/>
              <a:miter lim="800000"/>
              <a:headEnd/>
              <a:tailEnd/>
            </a:ln>
          </p:spPr>
        </p:pic>
        <p:sp>
          <p:nvSpPr>
            <p:cNvPr id="13" name="TextBox 12"/>
            <p:cNvSpPr txBox="1"/>
            <p:nvPr/>
          </p:nvSpPr>
          <p:spPr>
            <a:xfrm>
              <a:off x="3250437" y="1787039"/>
              <a:ext cx="295273" cy="258532"/>
            </a:xfrm>
            <a:prstGeom prst="rect">
              <a:avLst/>
            </a:prstGeom>
            <a:noFill/>
          </p:spPr>
          <p:txBody>
            <a:bodyPr wrap="none" rtlCol="0">
              <a:spAutoFit/>
            </a:bodyPr>
            <a:lstStyle/>
            <a:p>
              <a:r>
                <a:rPr lang="en-US" sz="1200" b="1" dirty="0">
                  <a:solidFill>
                    <a:schemeClr val="bg1"/>
                  </a:solidFill>
                </a:rPr>
                <a:t>A</a:t>
              </a:r>
            </a:p>
          </p:txBody>
        </p:sp>
        <p:pic>
          <p:nvPicPr>
            <p:cNvPr id="23" name="Picture 37"/>
            <p:cNvPicPr>
              <a:picLocks noChangeArrowheads="1"/>
            </p:cNvPicPr>
            <p:nvPr/>
          </p:nvPicPr>
          <p:blipFill>
            <a:blip r:embed="rId3"/>
            <a:srcRect/>
            <a:stretch>
              <a:fillRect/>
            </a:stretch>
          </p:blipFill>
          <p:spPr bwMode="auto">
            <a:xfrm>
              <a:off x="2976706" y="4428086"/>
              <a:ext cx="870351" cy="451691"/>
            </a:xfrm>
            <a:prstGeom prst="rect">
              <a:avLst/>
            </a:prstGeom>
            <a:noFill/>
            <a:ln w="9525">
              <a:noFill/>
              <a:miter lim="800000"/>
              <a:headEnd/>
              <a:tailEnd/>
            </a:ln>
          </p:spPr>
        </p:pic>
        <p:sp>
          <p:nvSpPr>
            <p:cNvPr id="24" name="TextBox 23"/>
            <p:cNvSpPr txBox="1"/>
            <p:nvPr/>
          </p:nvSpPr>
          <p:spPr>
            <a:xfrm>
              <a:off x="3272361" y="4646585"/>
              <a:ext cx="295273" cy="258532"/>
            </a:xfrm>
            <a:prstGeom prst="rect">
              <a:avLst/>
            </a:prstGeom>
            <a:noFill/>
          </p:spPr>
          <p:txBody>
            <a:bodyPr wrap="none" rtlCol="0">
              <a:spAutoFit/>
            </a:bodyPr>
            <a:lstStyle/>
            <a:p>
              <a:r>
                <a:rPr lang="en-US" sz="1200" b="1" dirty="0">
                  <a:solidFill>
                    <a:schemeClr val="bg1"/>
                  </a:solidFill>
                </a:rPr>
                <a:t>C</a:t>
              </a:r>
            </a:p>
          </p:txBody>
        </p:sp>
        <p:cxnSp>
          <p:nvCxnSpPr>
            <p:cNvPr id="25" name="Straight Connector 24"/>
            <p:cNvCxnSpPr>
              <a:stCxn id="5" idx="2"/>
              <a:endCxn id="23" idx="0"/>
            </p:cNvCxnSpPr>
            <p:nvPr/>
          </p:nvCxnSpPr>
          <p:spPr bwMode="auto">
            <a:xfrm rot="16200000" flipH="1">
              <a:off x="2206185" y="3222388"/>
              <a:ext cx="2409693" cy="1702"/>
            </a:xfrm>
            <a:prstGeom prst="line">
              <a:avLst/>
            </a:prstGeom>
            <a:solidFill>
              <a:schemeClr val="accent1"/>
            </a:solidFill>
            <a:ln w="22225" cap="flat" cmpd="sng" algn="ctr">
              <a:solidFill>
                <a:schemeClr val="tx1"/>
              </a:solidFill>
              <a:prstDash val="solid"/>
              <a:round/>
              <a:headEnd type="none" w="med" len="med"/>
              <a:tailEnd type="none" w="med" len="med"/>
            </a:ln>
            <a:effectLst/>
          </p:spPr>
        </p:cxnSp>
        <p:pic>
          <p:nvPicPr>
            <p:cNvPr id="6" name="Picture 37"/>
            <p:cNvPicPr>
              <a:picLocks noChangeArrowheads="1"/>
            </p:cNvPicPr>
            <p:nvPr/>
          </p:nvPicPr>
          <p:blipFill>
            <a:blip r:embed="rId3"/>
            <a:srcRect/>
            <a:stretch>
              <a:fillRect/>
            </a:stretch>
          </p:blipFill>
          <p:spPr bwMode="auto">
            <a:xfrm>
              <a:off x="2976705" y="2950987"/>
              <a:ext cx="870351" cy="451691"/>
            </a:xfrm>
            <a:prstGeom prst="rect">
              <a:avLst/>
            </a:prstGeom>
            <a:noFill/>
            <a:ln w="9525">
              <a:noFill/>
              <a:miter lim="800000"/>
              <a:headEnd/>
              <a:tailEnd/>
            </a:ln>
          </p:spPr>
        </p:pic>
        <p:sp>
          <p:nvSpPr>
            <p:cNvPr id="14" name="TextBox 13"/>
            <p:cNvSpPr txBox="1"/>
            <p:nvPr/>
          </p:nvSpPr>
          <p:spPr>
            <a:xfrm>
              <a:off x="3272360" y="3192932"/>
              <a:ext cx="295273" cy="258532"/>
            </a:xfrm>
            <a:prstGeom prst="rect">
              <a:avLst/>
            </a:prstGeom>
            <a:noFill/>
          </p:spPr>
          <p:txBody>
            <a:bodyPr wrap="none" rtlCol="0">
              <a:spAutoFit/>
            </a:bodyPr>
            <a:lstStyle/>
            <a:p>
              <a:r>
                <a:rPr lang="en-US" sz="1200" b="1" dirty="0">
                  <a:solidFill>
                    <a:schemeClr val="bg1"/>
                  </a:solidFill>
                </a:rPr>
                <a:t>B</a:t>
              </a:r>
            </a:p>
          </p:txBody>
        </p:sp>
        <p:pic>
          <p:nvPicPr>
            <p:cNvPr id="30" name="Picture 37"/>
            <p:cNvPicPr>
              <a:picLocks noChangeArrowheads="1"/>
            </p:cNvPicPr>
            <p:nvPr/>
          </p:nvPicPr>
          <p:blipFill>
            <a:blip r:embed="rId3"/>
            <a:srcRect/>
            <a:stretch>
              <a:fillRect/>
            </a:stretch>
          </p:blipFill>
          <p:spPr bwMode="auto">
            <a:xfrm>
              <a:off x="4653096" y="4428673"/>
              <a:ext cx="870351" cy="451691"/>
            </a:xfrm>
            <a:prstGeom prst="rect">
              <a:avLst/>
            </a:prstGeom>
            <a:noFill/>
            <a:ln w="9525">
              <a:noFill/>
              <a:miter lim="800000"/>
              <a:headEnd/>
              <a:tailEnd/>
            </a:ln>
          </p:spPr>
        </p:pic>
        <p:sp>
          <p:nvSpPr>
            <p:cNvPr id="31" name="TextBox 30"/>
            <p:cNvSpPr txBox="1"/>
            <p:nvPr/>
          </p:nvSpPr>
          <p:spPr>
            <a:xfrm>
              <a:off x="4948751" y="4647172"/>
              <a:ext cx="295273" cy="258532"/>
            </a:xfrm>
            <a:prstGeom prst="rect">
              <a:avLst/>
            </a:prstGeom>
            <a:noFill/>
          </p:spPr>
          <p:txBody>
            <a:bodyPr wrap="none" rtlCol="0">
              <a:spAutoFit/>
            </a:bodyPr>
            <a:lstStyle/>
            <a:p>
              <a:r>
                <a:rPr lang="en-US" sz="1200" b="1" dirty="0">
                  <a:solidFill>
                    <a:schemeClr val="bg1"/>
                  </a:solidFill>
                </a:rPr>
                <a:t>E</a:t>
              </a:r>
            </a:p>
          </p:txBody>
        </p:sp>
        <p:cxnSp>
          <p:nvCxnSpPr>
            <p:cNvPr id="32" name="Straight Connector 31"/>
            <p:cNvCxnSpPr>
              <a:stCxn id="34" idx="0"/>
              <a:endCxn id="30" idx="0"/>
            </p:cNvCxnSpPr>
            <p:nvPr/>
          </p:nvCxnSpPr>
          <p:spPr bwMode="auto">
            <a:xfrm rot="16200000" flipH="1" flipV="1">
              <a:off x="4474753" y="3807038"/>
              <a:ext cx="1235154" cy="8115"/>
            </a:xfrm>
            <a:prstGeom prst="line">
              <a:avLst/>
            </a:prstGeom>
            <a:solidFill>
              <a:schemeClr val="accent1"/>
            </a:solidFill>
            <a:ln w="22225" cap="flat" cmpd="sng" algn="ctr">
              <a:solidFill>
                <a:schemeClr val="tx1"/>
              </a:solidFill>
              <a:prstDash val="solid"/>
              <a:round/>
              <a:headEnd type="none" w="med" len="med"/>
              <a:tailEnd type="none" w="med" len="med"/>
            </a:ln>
            <a:effectLst/>
          </p:spPr>
        </p:cxnSp>
        <p:pic>
          <p:nvPicPr>
            <p:cNvPr id="33" name="Picture 37"/>
            <p:cNvPicPr>
              <a:picLocks noChangeArrowheads="1"/>
            </p:cNvPicPr>
            <p:nvPr/>
          </p:nvPicPr>
          <p:blipFill>
            <a:blip r:embed="rId3"/>
            <a:srcRect/>
            <a:stretch>
              <a:fillRect/>
            </a:stretch>
          </p:blipFill>
          <p:spPr bwMode="auto">
            <a:xfrm>
              <a:off x="4653095" y="2951574"/>
              <a:ext cx="870351" cy="451691"/>
            </a:xfrm>
            <a:prstGeom prst="rect">
              <a:avLst/>
            </a:prstGeom>
            <a:noFill/>
            <a:ln w="9525">
              <a:noFill/>
              <a:miter lim="800000"/>
              <a:headEnd/>
              <a:tailEnd/>
            </a:ln>
          </p:spPr>
        </p:pic>
        <p:sp>
          <p:nvSpPr>
            <p:cNvPr id="34" name="TextBox 33"/>
            <p:cNvSpPr txBox="1"/>
            <p:nvPr/>
          </p:nvSpPr>
          <p:spPr>
            <a:xfrm>
              <a:off x="4948750" y="3193519"/>
              <a:ext cx="295273" cy="258532"/>
            </a:xfrm>
            <a:prstGeom prst="rect">
              <a:avLst/>
            </a:prstGeom>
            <a:noFill/>
          </p:spPr>
          <p:txBody>
            <a:bodyPr wrap="none" rtlCol="0">
              <a:spAutoFit/>
            </a:bodyPr>
            <a:lstStyle/>
            <a:p>
              <a:r>
                <a:rPr lang="en-US" sz="1200" b="1" dirty="0">
                  <a:solidFill>
                    <a:schemeClr val="bg1"/>
                  </a:solidFill>
                </a:rPr>
                <a:t>D</a:t>
              </a:r>
            </a:p>
          </p:txBody>
        </p:sp>
        <p:cxnSp>
          <p:nvCxnSpPr>
            <p:cNvPr id="36" name="Straight Connector 35"/>
            <p:cNvCxnSpPr>
              <a:stCxn id="6" idx="3"/>
              <a:endCxn id="33" idx="1"/>
            </p:cNvCxnSpPr>
            <p:nvPr/>
          </p:nvCxnSpPr>
          <p:spPr bwMode="auto">
            <a:xfrm>
              <a:off x="3847056" y="3176833"/>
              <a:ext cx="806039" cy="587"/>
            </a:xfrm>
            <a:prstGeom prst="line">
              <a:avLst/>
            </a:prstGeom>
            <a:solidFill>
              <a:schemeClr val="accent1"/>
            </a:solidFill>
            <a:ln w="22225" cap="flat" cmpd="sng" algn="ctr">
              <a:solidFill>
                <a:schemeClr val="tx1"/>
              </a:solidFill>
              <a:prstDash val="solid"/>
              <a:round/>
              <a:headEnd type="none" w="med" len="med"/>
              <a:tailEnd type="none" w="med" len="med"/>
            </a:ln>
            <a:effectLst/>
          </p:spPr>
        </p:cxnSp>
        <p:cxnSp>
          <p:nvCxnSpPr>
            <p:cNvPr id="37" name="Straight Connector 36"/>
            <p:cNvCxnSpPr>
              <a:stCxn id="30" idx="1"/>
              <a:endCxn id="23" idx="3"/>
            </p:cNvCxnSpPr>
            <p:nvPr/>
          </p:nvCxnSpPr>
          <p:spPr bwMode="auto">
            <a:xfrm rot="10800000">
              <a:off x="3847058" y="4653933"/>
              <a:ext cx="806039" cy="587"/>
            </a:xfrm>
            <a:prstGeom prst="line">
              <a:avLst/>
            </a:prstGeom>
            <a:solidFill>
              <a:schemeClr val="accent1"/>
            </a:solidFill>
            <a:ln w="22225" cap="flat" cmpd="sng" algn="ctr">
              <a:solidFill>
                <a:schemeClr val="tx1"/>
              </a:solidFill>
              <a:prstDash val="solid"/>
              <a:round/>
              <a:headEnd type="none" w="med" len="med"/>
              <a:tailEnd type="none" w="med" len="med"/>
            </a:ln>
            <a:effectLst/>
          </p:spPr>
        </p:cxnSp>
        <p:sp>
          <p:nvSpPr>
            <p:cNvPr id="45" name="TextBox 44"/>
            <p:cNvSpPr txBox="1"/>
            <p:nvPr/>
          </p:nvSpPr>
          <p:spPr>
            <a:xfrm>
              <a:off x="3164217" y="3812251"/>
              <a:ext cx="233717" cy="226350"/>
            </a:xfrm>
            <a:prstGeom prst="rect">
              <a:avLst/>
            </a:prstGeom>
            <a:noFill/>
          </p:spPr>
          <p:txBody>
            <a:bodyPr wrap="square" lIns="0" tIns="0" rIns="0" bIns="0" rtlCol="0" anchor="ctr" anchorCtr="0">
              <a:noAutofit/>
            </a:bodyPr>
            <a:lstStyle/>
            <a:p>
              <a:r>
                <a:rPr lang="en-US" sz="1050" dirty="0"/>
                <a:t>(</a:t>
              </a:r>
              <a:r>
                <a:rPr lang="en-US" sz="1050" b="1" dirty="0"/>
                <a:t>2</a:t>
              </a:r>
              <a:r>
                <a:rPr lang="en-US" sz="1050" dirty="0"/>
                <a:t>)</a:t>
              </a:r>
            </a:p>
          </p:txBody>
        </p:sp>
        <p:sp>
          <p:nvSpPr>
            <p:cNvPr id="46" name="TextBox 45"/>
            <p:cNvSpPr txBox="1"/>
            <p:nvPr/>
          </p:nvSpPr>
          <p:spPr>
            <a:xfrm>
              <a:off x="4089754" y="3827491"/>
              <a:ext cx="233717" cy="226350"/>
            </a:xfrm>
            <a:prstGeom prst="rect">
              <a:avLst/>
            </a:prstGeom>
            <a:noFill/>
          </p:spPr>
          <p:txBody>
            <a:bodyPr wrap="square" lIns="0" tIns="0" rIns="0" bIns="0" rtlCol="0" anchor="ctr" anchorCtr="0">
              <a:noAutofit/>
            </a:bodyPr>
            <a:lstStyle/>
            <a:p>
              <a:r>
                <a:rPr lang="en-US" sz="1050" dirty="0"/>
                <a:t>(</a:t>
              </a:r>
              <a:r>
                <a:rPr lang="en-US" sz="1050" b="1" dirty="0"/>
                <a:t>2</a:t>
              </a:r>
              <a:r>
                <a:rPr lang="en-US" sz="1050" dirty="0"/>
                <a:t>)</a:t>
              </a:r>
            </a:p>
          </p:txBody>
        </p:sp>
        <p:sp>
          <p:nvSpPr>
            <p:cNvPr id="47" name="TextBox 46"/>
            <p:cNvSpPr txBox="1"/>
            <p:nvPr/>
          </p:nvSpPr>
          <p:spPr>
            <a:xfrm>
              <a:off x="4851754" y="3827491"/>
              <a:ext cx="233717" cy="226350"/>
            </a:xfrm>
            <a:prstGeom prst="rect">
              <a:avLst/>
            </a:prstGeom>
            <a:noFill/>
          </p:spPr>
          <p:txBody>
            <a:bodyPr wrap="square" lIns="0" tIns="0" rIns="0" bIns="0" rtlCol="0" anchor="ctr" anchorCtr="0">
              <a:noAutofit/>
            </a:bodyPr>
            <a:lstStyle/>
            <a:p>
              <a:r>
                <a:rPr lang="en-US" sz="1050" dirty="0"/>
                <a:t>(</a:t>
              </a:r>
              <a:r>
                <a:rPr lang="en-US" sz="1050" b="1" dirty="0"/>
                <a:t>1</a:t>
              </a:r>
              <a:r>
                <a:rPr lang="en-US" sz="1050" dirty="0"/>
                <a:t>)</a:t>
              </a:r>
            </a:p>
          </p:txBody>
        </p:sp>
        <p:sp>
          <p:nvSpPr>
            <p:cNvPr id="48" name="TextBox 47"/>
            <p:cNvSpPr txBox="1"/>
            <p:nvPr/>
          </p:nvSpPr>
          <p:spPr>
            <a:xfrm>
              <a:off x="4147197" y="2943571"/>
              <a:ext cx="233717" cy="226350"/>
            </a:xfrm>
            <a:prstGeom prst="rect">
              <a:avLst/>
            </a:prstGeom>
            <a:noFill/>
          </p:spPr>
          <p:txBody>
            <a:bodyPr wrap="square" lIns="0" tIns="0" rIns="0" bIns="0" rtlCol="0" anchor="ctr" anchorCtr="0">
              <a:noAutofit/>
            </a:bodyPr>
            <a:lstStyle/>
            <a:p>
              <a:r>
                <a:rPr lang="en-US" sz="1050" dirty="0"/>
                <a:t>(</a:t>
              </a:r>
              <a:r>
                <a:rPr lang="en-US" sz="1050" b="1" dirty="0"/>
                <a:t>1</a:t>
              </a:r>
              <a:r>
                <a:rPr lang="en-US" sz="1050" dirty="0"/>
                <a:t>)</a:t>
              </a:r>
            </a:p>
          </p:txBody>
        </p:sp>
        <p:sp>
          <p:nvSpPr>
            <p:cNvPr id="49" name="TextBox 48"/>
            <p:cNvSpPr txBox="1"/>
            <p:nvPr/>
          </p:nvSpPr>
          <p:spPr>
            <a:xfrm>
              <a:off x="4147197" y="4452331"/>
              <a:ext cx="233717" cy="226350"/>
            </a:xfrm>
            <a:prstGeom prst="rect">
              <a:avLst/>
            </a:prstGeom>
            <a:noFill/>
          </p:spPr>
          <p:txBody>
            <a:bodyPr wrap="square" lIns="0" tIns="0" rIns="0" bIns="0" rtlCol="0" anchor="ctr" anchorCtr="0">
              <a:noAutofit/>
            </a:bodyPr>
            <a:lstStyle/>
            <a:p>
              <a:r>
                <a:rPr lang="en-US" sz="1050" dirty="0"/>
                <a:t>(</a:t>
              </a:r>
              <a:r>
                <a:rPr lang="en-US" sz="1050" b="1" dirty="0"/>
                <a:t>1</a:t>
              </a:r>
              <a:r>
                <a:rPr lang="en-US" sz="1050" dirty="0"/>
                <a:t>)</a:t>
              </a:r>
            </a:p>
          </p:txBody>
        </p:sp>
      </p:grpSp>
      <p:graphicFrame>
        <p:nvGraphicFramePr>
          <p:cNvPr id="50" name="Table 49"/>
          <p:cNvGraphicFramePr>
            <a:graphicFrameLocks noGrp="1"/>
          </p:cNvGraphicFramePr>
          <p:nvPr/>
        </p:nvGraphicFramePr>
        <p:xfrm>
          <a:off x="322356" y="4944192"/>
          <a:ext cx="3352799" cy="1257300"/>
        </p:xfrm>
        <a:graphic>
          <a:graphicData uri="http://schemas.openxmlformats.org/drawingml/2006/table">
            <a:tbl>
              <a:tblPr firstRow="1" bandRow="1">
                <a:tableStyleId>{5C22544A-7EE6-4342-B048-85BDC9FD1C3A}</a:tableStyleId>
              </a:tblPr>
              <a:tblGrid>
                <a:gridCol w="1043353">
                  <a:extLst>
                    <a:ext uri="{9D8B030D-6E8A-4147-A177-3AD203B41FA5}">
                      <a16:colId xmlns:a16="http://schemas.microsoft.com/office/drawing/2014/main" val="20000"/>
                    </a:ext>
                  </a:extLst>
                </a:gridCol>
                <a:gridCol w="328246">
                  <a:extLst>
                    <a:ext uri="{9D8B030D-6E8A-4147-A177-3AD203B41FA5}">
                      <a16:colId xmlns:a16="http://schemas.microsoft.com/office/drawing/2014/main" val="20001"/>
                    </a:ext>
                  </a:extLst>
                </a:gridCol>
                <a:gridCol w="285316">
                  <a:extLst>
                    <a:ext uri="{9D8B030D-6E8A-4147-A177-3AD203B41FA5}">
                      <a16:colId xmlns:a16="http://schemas.microsoft.com/office/drawing/2014/main" val="20002"/>
                    </a:ext>
                  </a:extLst>
                </a:gridCol>
                <a:gridCol w="1695884">
                  <a:extLst>
                    <a:ext uri="{9D8B030D-6E8A-4147-A177-3AD203B41FA5}">
                      <a16:colId xmlns:a16="http://schemas.microsoft.com/office/drawing/2014/main" val="20003"/>
                    </a:ext>
                  </a:extLst>
                </a:gridCol>
              </a:tblGrid>
              <a:tr h="251460">
                <a:tc>
                  <a:txBody>
                    <a:bodyPr/>
                    <a:lstStyle/>
                    <a:p>
                      <a:pPr algn="r"/>
                      <a:r>
                        <a:rPr lang="en-US" sz="1050" dirty="0"/>
                        <a:t>EIGRP</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FD</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AD</a:t>
                      </a:r>
                      <a:endParaRPr lang="en-US" sz="1050" b="1" dirty="0">
                        <a:latin typeface="Courier New" pitchFamily="49" charset="0"/>
                        <a:cs typeface="Courier New" pitchFamily="49" charset="0"/>
                      </a:endParaRPr>
                    </a:p>
                  </a:txBody>
                  <a:tcPr marL="45720" marR="45720" anchor="ctr"/>
                </a:tc>
                <a:tc>
                  <a:txBody>
                    <a:bodyPr/>
                    <a:lstStyle/>
                    <a:p>
                      <a:pPr algn="l"/>
                      <a:r>
                        <a:rPr lang="en-US" sz="1050" dirty="0"/>
                        <a:t>Topology</a:t>
                      </a:r>
                      <a:endParaRPr lang="en-US" sz="1050" b="1"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0"/>
                  </a:ext>
                </a:extLst>
              </a:tr>
              <a:tr h="251460">
                <a:tc>
                  <a:txBody>
                    <a:bodyPr/>
                    <a:lstStyle/>
                    <a:p>
                      <a:pPr algn="r"/>
                      <a:r>
                        <a:rPr lang="en-US" sz="1050" dirty="0"/>
                        <a:t>10.1.1.0 /24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50" dirty="0"/>
                        <a:t>***** Passive *****</a:t>
                      </a:r>
                      <a:endParaRPr lang="en-US" sz="1050" b="0" dirty="0">
                        <a:solidFill>
                          <a:schemeClr val="tx1"/>
                        </a:solidFill>
                        <a:latin typeface="Courier New" pitchFamily="49" charset="0"/>
                        <a:cs typeface="Courier New" pitchFamily="49" charset="0"/>
                      </a:endParaRPr>
                    </a:p>
                  </a:txBody>
                  <a:tcPr marL="45720" marR="45720" anchor="ctr"/>
                </a:tc>
                <a:extLst>
                  <a:ext uri="{0D108BD9-81ED-4DB2-BD59-A6C34878D82A}">
                    <a16:rowId xmlns:a16="http://schemas.microsoft.com/office/drawing/2014/main" val="10001"/>
                  </a:ext>
                </a:extLst>
              </a:tr>
              <a:tr h="251460">
                <a:tc>
                  <a:txBody>
                    <a:bodyPr/>
                    <a:lstStyle/>
                    <a:p>
                      <a:pPr algn="r"/>
                      <a:r>
                        <a:rPr lang="en-US" sz="1050" dirty="0"/>
                        <a:t>via B </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1</a:t>
                      </a:r>
                      <a:endParaRPr lang="en-US" sz="1050" dirty="0">
                        <a:latin typeface="Courier New" pitchFamily="49" charset="0"/>
                        <a:cs typeface="Courier New" pitchFamily="49" charset="0"/>
                      </a:endParaRPr>
                    </a:p>
                  </a:txBody>
                  <a:tcPr marL="45720" marR="45720" anchor="ctr"/>
                </a:tc>
                <a:tc>
                  <a:txBody>
                    <a:bodyPr/>
                    <a:lstStyle/>
                    <a:p>
                      <a:pPr algn="l"/>
                      <a:r>
                        <a:rPr lang="en-US" sz="1050" dirty="0"/>
                        <a:t>Successor</a:t>
                      </a:r>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2"/>
                  </a:ext>
                </a:extLst>
              </a:tr>
              <a:tr h="251460">
                <a:tc>
                  <a:txBody>
                    <a:bodyPr/>
                    <a:lstStyle/>
                    <a:p>
                      <a:pPr algn="r"/>
                      <a:r>
                        <a:rPr lang="en-US" sz="1050" dirty="0"/>
                        <a:t>via</a:t>
                      </a:r>
                      <a:r>
                        <a:rPr lang="en-US" sz="1050" baseline="0" dirty="0"/>
                        <a:t> D</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2</a:t>
                      </a:r>
                      <a:endParaRPr lang="en-US" sz="1050" dirty="0">
                        <a:latin typeface="Courier New" pitchFamily="49" charset="0"/>
                        <a:cs typeface="Courier New" pitchFamily="49" charset="0"/>
                      </a:endParaRPr>
                    </a:p>
                  </a:txBody>
                  <a:tcPr marL="45720" marR="45720" anchor="ctr"/>
                </a:tc>
                <a:tc>
                  <a:txBody>
                    <a:bodyPr/>
                    <a:lstStyle/>
                    <a:p>
                      <a:pPr algn="l"/>
                      <a:r>
                        <a:rPr lang="en-US" sz="1050" dirty="0"/>
                        <a:t>Feasible Successor</a:t>
                      </a:r>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3"/>
                  </a:ext>
                </a:extLst>
              </a:tr>
              <a:tr h="251460">
                <a:tc>
                  <a:txBody>
                    <a:bodyPr/>
                    <a:lstStyle/>
                    <a:p>
                      <a:pPr algn="r"/>
                      <a:r>
                        <a:rPr lang="en-US" sz="1050" dirty="0"/>
                        <a:t>via E</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4"/>
                  </a:ext>
                </a:extLst>
              </a:tr>
            </a:tbl>
          </a:graphicData>
        </a:graphic>
      </p:graphicFrame>
      <p:sp>
        <p:nvSpPr>
          <p:cNvPr id="55" name="TextBox 54"/>
          <p:cNvSpPr txBox="1"/>
          <p:nvPr/>
        </p:nvSpPr>
        <p:spPr>
          <a:xfrm>
            <a:off x="948468" y="4364749"/>
            <a:ext cx="1050288" cy="313932"/>
          </a:xfrm>
          <a:prstGeom prst="rect">
            <a:avLst/>
          </a:prstGeom>
          <a:noFill/>
        </p:spPr>
        <p:txBody>
          <a:bodyPr wrap="none" rtlCol="0">
            <a:spAutoFit/>
          </a:bodyPr>
          <a:lstStyle/>
          <a:p>
            <a:r>
              <a:rPr lang="en-US" sz="1600" b="1" dirty="0"/>
              <a:t>Router C</a:t>
            </a:r>
          </a:p>
        </p:txBody>
      </p:sp>
      <p:graphicFrame>
        <p:nvGraphicFramePr>
          <p:cNvPr id="57" name="Table 56"/>
          <p:cNvGraphicFramePr>
            <a:graphicFrameLocks noGrp="1"/>
          </p:cNvGraphicFramePr>
          <p:nvPr/>
        </p:nvGraphicFramePr>
        <p:xfrm>
          <a:off x="5575635" y="4307277"/>
          <a:ext cx="3352799" cy="1005840"/>
        </p:xfrm>
        <a:graphic>
          <a:graphicData uri="http://schemas.openxmlformats.org/drawingml/2006/table">
            <a:tbl>
              <a:tblPr firstRow="1" bandRow="1">
                <a:tableStyleId>{5C22544A-7EE6-4342-B048-85BDC9FD1C3A}</a:tableStyleId>
              </a:tblPr>
              <a:tblGrid>
                <a:gridCol w="1043353">
                  <a:extLst>
                    <a:ext uri="{9D8B030D-6E8A-4147-A177-3AD203B41FA5}">
                      <a16:colId xmlns:a16="http://schemas.microsoft.com/office/drawing/2014/main" val="20000"/>
                    </a:ext>
                  </a:extLst>
                </a:gridCol>
                <a:gridCol w="328246">
                  <a:extLst>
                    <a:ext uri="{9D8B030D-6E8A-4147-A177-3AD203B41FA5}">
                      <a16:colId xmlns:a16="http://schemas.microsoft.com/office/drawing/2014/main" val="20001"/>
                    </a:ext>
                  </a:extLst>
                </a:gridCol>
                <a:gridCol w="316523">
                  <a:extLst>
                    <a:ext uri="{9D8B030D-6E8A-4147-A177-3AD203B41FA5}">
                      <a16:colId xmlns:a16="http://schemas.microsoft.com/office/drawing/2014/main" val="20002"/>
                    </a:ext>
                  </a:extLst>
                </a:gridCol>
                <a:gridCol w="1664677">
                  <a:extLst>
                    <a:ext uri="{9D8B030D-6E8A-4147-A177-3AD203B41FA5}">
                      <a16:colId xmlns:a16="http://schemas.microsoft.com/office/drawing/2014/main" val="20003"/>
                    </a:ext>
                  </a:extLst>
                </a:gridCol>
              </a:tblGrid>
              <a:tr h="229772">
                <a:tc>
                  <a:txBody>
                    <a:bodyPr/>
                    <a:lstStyle/>
                    <a:p>
                      <a:pPr algn="r"/>
                      <a:r>
                        <a:rPr lang="en-US" sz="1050" dirty="0"/>
                        <a:t>EIGRP</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FD</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AD</a:t>
                      </a:r>
                      <a:endParaRPr lang="en-US" sz="1050" b="1" dirty="0">
                        <a:latin typeface="Courier New" pitchFamily="49" charset="0"/>
                        <a:cs typeface="Courier New" pitchFamily="49" charset="0"/>
                      </a:endParaRPr>
                    </a:p>
                  </a:txBody>
                  <a:tcPr marL="45720" marR="45720" anchor="ctr"/>
                </a:tc>
                <a:tc>
                  <a:txBody>
                    <a:bodyPr/>
                    <a:lstStyle/>
                    <a:p>
                      <a:pPr algn="l"/>
                      <a:r>
                        <a:rPr lang="en-US" sz="1050" dirty="0"/>
                        <a:t>Topology</a:t>
                      </a:r>
                      <a:endParaRPr lang="en-US" sz="1050" b="1"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0"/>
                  </a:ext>
                </a:extLst>
              </a:tr>
              <a:tr h="229772">
                <a:tc>
                  <a:txBody>
                    <a:bodyPr/>
                    <a:lstStyle/>
                    <a:p>
                      <a:pPr algn="r"/>
                      <a:r>
                        <a:rPr lang="en-US" sz="1050" dirty="0"/>
                        <a:t>10.1.1.0 /24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50" dirty="0"/>
                        <a:t>***** Passive *****</a:t>
                      </a:r>
                      <a:endParaRPr lang="en-US" sz="1050" b="0" dirty="0">
                        <a:solidFill>
                          <a:schemeClr val="tx1"/>
                        </a:solidFill>
                        <a:latin typeface="Courier New" pitchFamily="49" charset="0"/>
                        <a:cs typeface="Courier New" pitchFamily="49" charset="0"/>
                      </a:endParaRPr>
                    </a:p>
                  </a:txBody>
                  <a:tcPr marL="45720" marR="45720" anchor="ctr"/>
                </a:tc>
                <a:extLst>
                  <a:ext uri="{0D108BD9-81ED-4DB2-BD59-A6C34878D82A}">
                    <a16:rowId xmlns:a16="http://schemas.microsoft.com/office/drawing/2014/main" val="10001"/>
                  </a:ext>
                </a:extLst>
              </a:tr>
              <a:tr h="229772">
                <a:tc>
                  <a:txBody>
                    <a:bodyPr/>
                    <a:lstStyle/>
                    <a:p>
                      <a:pPr algn="r"/>
                      <a:r>
                        <a:rPr lang="en-US" sz="1050" dirty="0"/>
                        <a:t>via D </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2</a:t>
                      </a:r>
                      <a:endParaRPr lang="en-US" sz="1050" dirty="0">
                        <a:latin typeface="Courier New" pitchFamily="49" charset="0"/>
                        <a:cs typeface="Courier New" pitchFamily="49" charset="0"/>
                      </a:endParaRPr>
                    </a:p>
                  </a:txBody>
                  <a:tcPr marL="45720" marR="45720" anchor="ctr"/>
                </a:tc>
                <a:tc>
                  <a:txBody>
                    <a:bodyPr/>
                    <a:lstStyle/>
                    <a:p>
                      <a:pPr algn="l"/>
                      <a:r>
                        <a:rPr lang="en-US" sz="1050" dirty="0"/>
                        <a:t>Successor</a:t>
                      </a:r>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2"/>
                  </a:ext>
                </a:extLst>
              </a:tr>
              <a:tr h="229772">
                <a:tc>
                  <a:txBody>
                    <a:bodyPr/>
                    <a:lstStyle/>
                    <a:p>
                      <a:pPr algn="r"/>
                      <a:r>
                        <a:rPr lang="en-US" sz="1050" dirty="0"/>
                        <a:t>via</a:t>
                      </a:r>
                      <a:r>
                        <a:rPr lang="en-US" sz="1050" baseline="0" dirty="0"/>
                        <a:t> C</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l"/>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3"/>
                  </a:ext>
                </a:extLst>
              </a:tr>
            </a:tbl>
          </a:graphicData>
        </a:graphic>
      </p:graphicFrame>
      <p:sp>
        <p:nvSpPr>
          <p:cNvPr id="58" name="TextBox 57"/>
          <p:cNvSpPr txBox="1"/>
          <p:nvPr/>
        </p:nvSpPr>
        <p:spPr>
          <a:xfrm>
            <a:off x="5740159" y="3854048"/>
            <a:ext cx="1039067" cy="313932"/>
          </a:xfrm>
          <a:prstGeom prst="rect">
            <a:avLst/>
          </a:prstGeom>
          <a:noFill/>
        </p:spPr>
        <p:txBody>
          <a:bodyPr wrap="none" rtlCol="0">
            <a:spAutoFit/>
          </a:bodyPr>
          <a:lstStyle/>
          <a:p>
            <a:r>
              <a:rPr lang="en-US" sz="1600" b="1" dirty="0"/>
              <a:t>Router E</a:t>
            </a:r>
          </a:p>
        </p:txBody>
      </p:sp>
      <p:graphicFrame>
        <p:nvGraphicFramePr>
          <p:cNvPr id="59" name="Table 58"/>
          <p:cNvGraphicFramePr>
            <a:graphicFrameLocks noGrp="1"/>
          </p:cNvGraphicFramePr>
          <p:nvPr/>
        </p:nvGraphicFramePr>
        <p:xfrm>
          <a:off x="5630480" y="2500421"/>
          <a:ext cx="3352799" cy="1005840"/>
        </p:xfrm>
        <a:graphic>
          <a:graphicData uri="http://schemas.openxmlformats.org/drawingml/2006/table">
            <a:tbl>
              <a:tblPr firstRow="1" bandRow="1">
                <a:tableStyleId>{5C22544A-7EE6-4342-B048-85BDC9FD1C3A}</a:tableStyleId>
              </a:tblPr>
              <a:tblGrid>
                <a:gridCol w="1043353">
                  <a:extLst>
                    <a:ext uri="{9D8B030D-6E8A-4147-A177-3AD203B41FA5}">
                      <a16:colId xmlns:a16="http://schemas.microsoft.com/office/drawing/2014/main" val="20000"/>
                    </a:ext>
                  </a:extLst>
                </a:gridCol>
                <a:gridCol w="328246">
                  <a:extLst>
                    <a:ext uri="{9D8B030D-6E8A-4147-A177-3AD203B41FA5}">
                      <a16:colId xmlns:a16="http://schemas.microsoft.com/office/drawing/2014/main" val="20001"/>
                    </a:ext>
                  </a:extLst>
                </a:gridCol>
                <a:gridCol w="316523">
                  <a:extLst>
                    <a:ext uri="{9D8B030D-6E8A-4147-A177-3AD203B41FA5}">
                      <a16:colId xmlns:a16="http://schemas.microsoft.com/office/drawing/2014/main" val="20002"/>
                    </a:ext>
                  </a:extLst>
                </a:gridCol>
                <a:gridCol w="1664677">
                  <a:extLst>
                    <a:ext uri="{9D8B030D-6E8A-4147-A177-3AD203B41FA5}">
                      <a16:colId xmlns:a16="http://schemas.microsoft.com/office/drawing/2014/main" val="20003"/>
                    </a:ext>
                  </a:extLst>
                </a:gridCol>
              </a:tblGrid>
              <a:tr h="229772">
                <a:tc>
                  <a:txBody>
                    <a:bodyPr/>
                    <a:lstStyle/>
                    <a:p>
                      <a:pPr algn="r"/>
                      <a:r>
                        <a:rPr lang="en-US" sz="1050" dirty="0"/>
                        <a:t>EIGRP</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FD</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AD</a:t>
                      </a:r>
                      <a:endParaRPr lang="en-US" sz="1050" b="1" dirty="0">
                        <a:latin typeface="Courier New" pitchFamily="49" charset="0"/>
                        <a:cs typeface="Courier New" pitchFamily="49" charset="0"/>
                      </a:endParaRPr>
                    </a:p>
                  </a:txBody>
                  <a:tcPr marL="45720" marR="45720" anchor="ctr"/>
                </a:tc>
                <a:tc>
                  <a:txBody>
                    <a:bodyPr/>
                    <a:lstStyle/>
                    <a:p>
                      <a:pPr algn="l"/>
                      <a:r>
                        <a:rPr lang="en-US" sz="1050" dirty="0"/>
                        <a:t>Topology</a:t>
                      </a:r>
                      <a:endParaRPr lang="en-US" sz="1050" b="1"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0"/>
                  </a:ext>
                </a:extLst>
              </a:tr>
              <a:tr h="229772">
                <a:tc>
                  <a:txBody>
                    <a:bodyPr/>
                    <a:lstStyle/>
                    <a:p>
                      <a:pPr algn="r"/>
                      <a:r>
                        <a:rPr lang="en-US" sz="1050" dirty="0"/>
                        <a:t>10.1.1.0 /24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2</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50" dirty="0"/>
                        <a:t>***** Passive *****</a:t>
                      </a:r>
                      <a:endParaRPr lang="en-US" sz="1050" b="0" dirty="0">
                        <a:solidFill>
                          <a:schemeClr val="tx1"/>
                        </a:solidFill>
                        <a:latin typeface="Courier New" pitchFamily="49" charset="0"/>
                        <a:cs typeface="Courier New" pitchFamily="49" charset="0"/>
                      </a:endParaRPr>
                    </a:p>
                  </a:txBody>
                  <a:tcPr marL="45720" marR="45720" anchor="ctr"/>
                </a:tc>
                <a:extLst>
                  <a:ext uri="{0D108BD9-81ED-4DB2-BD59-A6C34878D82A}">
                    <a16:rowId xmlns:a16="http://schemas.microsoft.com/office/drawing/2014/main" val="10001"/>
                  </a:ext>
                </a:extLst>
              </a:tr>
              <a:tr h="229772">
                <a:tc>
                  <a:txBody>
                    <a:bodyPr/>
                    <a:lstStyle/>
                    <a:p>
                      <a:pPr algn="r"/>
                      <a:r>
                        <a:rPr lang="en-US" sz="1050" dirty="0"/>
                        <a:t>via B </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2</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1</a:t>
                      </a:r>
                      <a:endParaRPr lang="en-US" sz="1050" dirty="0">
                        <a:latin typeface="Courier New" pitchFamily="49" charset="0"/>
                        <a:cs typeface="Courier New" pitchFamily="49" charset="0"/>
                      </a:endParaRPr>
                    </a:p>
                  </a:txBody>
                  <a:tcPr marL="45720" marR="45720" anchor="ctr"/>
                </a:tc>
                <a:tc>
                  <a:txBody>
                    <a:bodyPr/>
                    <a:lstStyle/>
                    <a:p>
                      <a:pPr algn="l"/>
                      <a:r>
                        <a:rPr lang="en-US" sz="1050" dirty="0"/>
                        <a:t>Successor</a:t>
                      </a:r>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2"/>
                  </a:ext>
                </a:extLst>
              </a:tr>
              <a:tr h="229772">
                <a:tc>
                  <a:txBody>
                    <a:bodyPr/>
                    <a:lstStyle/>
                    <a:p>
                      <a:pPr algn="r"/>
                      <a:r>
                        <a:rPr lang="en-US" sz="1050" dirty="0"/>
                        <a:t>via</a:t>
                      </a:r>
                      <a:r>
                        <a:rPr lang="en-US" sz="1050" baseline="0" dirty="0"/>
                        <a:t> C</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5</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l"/>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3"/>
                  </a:ext>
                </a:extLst>
              </a:tr>
            </a:tbl>
          </a:graphicData>
        </a:graphic>
      </p:graphicFrame>
      <p:sp>
        <p:nvSpPr>
          <p:cNvPr id="60" name="TextBox 59"/>
          <p:cNvSpPr txBox="1"/>
          <p:nvPr/>
        </p:nvSpPr>
        <p:spPr>
          <a:xfrm>
            <a:off x="5740159" y="2045571"/>
            <a:ext cx="1050288" cy="313932"/>
          </a:xfrm>
          <a:prstGeom prst="rect">
            <a:avLst/>
          </a:prstGeom>
          <a:noFill/>
        </p:spPr>
        <p:txBody>
          <a:bodyPr wrap="none" rtlCol="0">
            <a:spAutoFit/>
          </a:bodyPr>
          <a:lstStyle/>
          <a:p>
            <a:r>
              <a:rPr lang="en-US" sz="1600" b="1" dirty="0"/>
              <a:t>Router D</a:t>
            </a:r>
          </a:p>
        </p:txBody>
      </p:sp>
    </p:spTree>
    <p:extLst>
      <p:ext uri="{BB962C8B-B14F-4D97-AF65-F5344CB8AC3E}">
        <p14:creationId xmlns:p14="http://schemas.microsoft.com/office/powerpoint/2010/main" val="20857342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Title 60"/>
          <p:cNvSpPr>
            <a:spLocks noGrp="1"/>
          </p:cNvSpPr>
          <p:nvPr>
            <p:ph type="title"/>
          </p:nvPr>
        </p:nvSpPr>
        <p:spPr>
          <a:xfrm>
            <a:off x="1541866" y="-297963"/>
            <a:ext cx="5966481" cy="1283197"/>
          </a:xfrm>
        </p:spPr>
        <p:txBody>
          <a:bodyPr/>
          <a:lstStyle/>
          <a:p>
            <a:r>
              <a:rPr lang="en-US" sz="3600" dirty="0"/>
              <a:t>DUAL Example</a:t>
            </a:r>
          </a:p>
        </p:txBody>
      </p:sp>
      <p:graphicFrame>
        <p:nvGraphicFramePr>
          <p:cNvPr id="50" name="Table 49"/>
          <p:cNvGraphicFramePr>
            <a:graphicFrameLocks noGrp="1"/>
          </p:cNvGraphicFramePr>
          <p:nvPr/>
        </p:nvGraphicFramePr>
        <p:xfrm>
          <a:off x="351694" y="5076302"/>
          <a:ext cx="3352799" cy="1257300"/>
        </p:xfrm>
        <a:graphic>
          <a:graphicData uri="http://schemas.openxmlformats.org/drawingml/2006/table">
            <a:tbl>
              <a:tblPr firstRow="1" bandRow="1">
                <a:tableStyleId>{5C22544A-7EE6-4342-B048-85BDC9FD1C3A}</a:tableStyleId>
              </a:tblPr>
              <a:tblGrid>
                <a:gridCol w="1043353">
                  <a:extLst>
                    <a:ext uri="{9D8B030D-6E8A-4147-A177-3AD203B41FA5}">
                      <a16:colId xmlns:a16="http://schemas.microsoft.com/office/drawing/2014/main" val="20000"/>
                    </a:ext>
                  </a:extLst>
                </a:gridCol>
                <a:gridCol w="328246">
                  <a:extLst>
                    <a:ext uri="{9D8B030D-6E8A-4147-A177-3AD203B41FA5}">
                      <a16:colId xmlns:a16="http://schemas.microsoft.com/office/drawing/2014/main" val="20001"/>
                    </a:ext>
                  </a:extLst>
                </a:gridCol>
                <a:gridCol w="316523">
                  <a:extLst>
                    <a:ext uri="{9D8B030D-6E8A-4147-A177-3AD203B41FA5}">
                      <a16:colId xmlns:a16="http://schemas.microsoft.com/office/drawing/2014/main" val="20002"/>
                    </a:ext>
                  </a:extLst>
                </a:gridCol>
                <a:gridCol w="1664677">
                  <a:extLst>
                    <a:ext uri="{9D8B030D-6E8A-4147-A177-3AD203B41FA5}">
                      <a16:colId xmlns:a16="http://schemas.microsoft.com/office/drawing/2014/main" val="20003"/>
                    </a:ext>
                  </a:extLst>
                </a:gridCol>
              </a:tblGrid>
              <a:tr h="229772">
                <a:tc>
                  <a:txBody>
                    <a:bodyPr/>
                    <a:lstStyle/>
                    <a:p>
                      <a:pPr algn="r"/>
                      <a:r>
                        <a:rPr lang="en-US" sz="1050" dirty="0"/>
                        <a:t>EIGRP</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FD</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AD</a:t>
                      </a:r>
                      <a:endParaRPr lang="en-US" sz="1050" b="1" dirty="0">
                        <a:latin typeface="Courier New" pitchFamily="49" charset="0"/>
                        <a:cs typeface="Courier New" pitchFamily="49" charset="0"/>
                      </a:endParaRPr>
                    </a:p>
                  </a:txBody>
                  <a:tcPr marL="45720" marR="45720" anchor="ctr"/>
                </a:tc>
                <a:tc>
                  <a:txBody>
                    <a:bodyPr/>
                    <a:lstStyle/>
                    <a:p>
                      <a:pPr algn="l"/>
                      <a:r>
                        <a:rPr lang="en-US" sz="1050" dirty="0"/>
                        <a:t>Topology</a:t>
                      </a:r>
                      <a:endParaRPr lang="en-US" sz="1050" b="1"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0"/>
                  </a:ext>
                </a:extLst>
              </a:tr>
              <a:tr h="229772">
                <a:tc>
                  <a:txBody>
                    <a:bodyPr/>
                    <a:lstStyle/>
                    <a:p>
                      <a:pPr algn="r"/>
                      <a:r>
                        <a:rPr lang="en-US" sz="1050" dirty="0"/>
                        <a:t>10.1.1.0 /24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50" dirty="0"/>
                        <a:t>***** Passive *****</a:t>
                      </a:r>
                      <a:endParaRPr lang="en-US" sz="1050" b="0" dirty="0">
                        <a:solidFill>
                          <a:schemeClr val="tx1"/>
                        </a:solidFill>
                        <a:latin typeface="Courier New" pitchFamily="49" charset="0"/>
                        <a:cs typeface="Courier New" pitchFamily="49" charset="0"/>
                      </a:endParaRPr>
                    </a:p>
                  </a:txBody>
                  <a:tcPr marL="45720" marR="45720" anchor="ctr"/>
                </a:tc>
                <a:extLst>
                  <a:ext uri="{0D108BD9-81ED-4DB2-BD59-A6C34878D82A}">
                    <a16:rowId xmlns:a16="http://schemas.microsoft.com/office/drawing/2014/main" val="10001"/>
                  </a:ext>
                </a:extLst>
              </a:tr>
              <a:tr h="229772">
                <a:tc>
                  <a:txBody>
                    <a:bodyPr/>
                    <a:lstStyle/>
                    <a:p>
                      <a:pPr algn="r"/>
                      <a:r>
                        <a:rPr lang="en-US" sz="1050" dirty="0"/>
                        <a:t>via B </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1</a:t>
                      </a:r>
                      <a:endParaRPr lang="en-US" sz="1050" dirty="0">
                        <a:latin typeface="Courier New" pitchFamily="49" charset="0"/>
                        <a:cs typeface="Courier New" pitchFamily="49" charset="0"/>
                      </a:endParaRPr>
                    </a:p>
                  </a:txBody>
                  <a:tcPr marL="45720" marR="45720" anchor="ctr"/>
                </a:tc>
                <a:tc>
                  <a:txBody>
                    <a:bodyPr/>
                    <a:lstStyle/>
                    <a:p>
                      <a:pPr algn="l"/>
                      <a:r>
                        <a:rPr lang="en-US" sz="1050" dirty="0"/>
                        <a:t>Successor</a:t>
                      </a:r>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2"/>
                  </a:ext>
                </a:extLst>
              </a:tr>
              <a:tr h="229772">
                <a:tc>
                  <a:txBody>
                    <a:bodyPr/>
                    <a:lstStyle/>
                    <a:p>
                      <a:pPr algn="r"/>
                      <a:r>
                        <a:rPr lang="en-US" sz="1050" dirty="0"/>
                        <a:t>via</a:t>
                      </a:r>
                      <a:r>
                        <a:rPr lang="en-US" sz="1050" baseline="0" dirty="0"/>
                        <a:t> D</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2</a:t>
                      </a:r>
                      <a:endParaRPr lang="en-US" sz="1050" dirty="0">
                        <a:latin typeface="Courier New" pitchFamily="49" charset="0"/>
                        <a:cs typeface="Courier New" pitchFamily="49" charset="0"/>
                      </a:endParaRPr>
                    </a:p>
                  </a:txBody>
                  <a:tcPr marL="45720" marR="45720" anchor="ctr"/>
                </a:tc>
                <a:tc>
                  <a:txBody>
                    <a:bodyPr/>
                    <a:lstStyle/>
                    <a:p>
                      <a:pPr algn="l"/>
                      <a:r>
                        <a:rPr lang="en-US" sz="1050" dirty="0"/>
                        <a:t>Feasible Successor</a:t>
                      </a:r>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3"/>
                  </a:ext>
                </a:extLst>
              </a:tr>
              <a:tr h="229772">
                <a:tc>
                  <a:txBody>
                    <a:bodyPr/>
                    <a:lstStyle/>
                    <a:p>
                      <a:pPr algn="r"/>
                      <a:r>
                        <a:rPr lang="en-US" sz="1050" dirty="0"/>
                        <a:t>via E</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4"/>
                  </a:ext>
                </a:extLst>
              </a:tr>
            </a:tbl>
          </a:graphicData>
        </a:graphic>
      </p:graphicFrame>
      <p:sp>
        <p:nvSpPr>
          <p:cNvPr id="55" name="TextBox 54"/>
          <p:cNvSpPr txBox="1"/>
          <p:nvPr/>
        </p:nvSpPr>
        <p:spPr>
          <a:xfrm>
            <a:off x="1073013" y="4678927"/>
            <a:ext cx="1050288" cy="313932"/>
          </a:xfrm>
          <a:prstGeom prst="rect">
            <a:avLst/>
          </a:prstGeom>
          <a:noFill/>
        </p:spPr>
        <p:txBody>
          <a:bodyPr wrap="none" rtlCol="0">
            <a:spAutoFit/>
          </a:bodyPr>
          <a:lstStyle/>
          <a:p>
            <a:r>
              <a:rPr lang="en-US" sz="1600" b="1" dirty="0"/>
              <a:t>Router C</a:t>
            </a:r>
          </a:p>
        </p:txBody>
      </p:sp>
      <p:graphicFrame>
        <p:nvGraphicFramePr>
          <p:cNvPr id="57" name="Table 56"/>
          <p:cNvGraphicFramePr>
            <a:graphicFrameLocks noGrp="1"/>
          </p:cNvGraphicFramePr>
          <p:nvPr/>
        </p:nvGraphicFramePr>
        <p:xfrm>
          <a:off x="5543499" y="4992859"/>
          <a:ext cx="3352799" cy="1005840"/>
        </p:xfrm>
        <a:graphic>
          <a:graphicData uri="http://schemas.openxmlformats.org/drawingml/2006/table">
            <a:tbl>
              <a:tblPr firstRow="1" bandRow="1">
                <a:tableStyleId>{5C22544A-7EE6-4342-B048-85BDC9FD1C3A}</a:tableStyleId>
              </a:tblPr>
              <a:tblGrid>
                <a:gridCol w="1043353">
                  <a:extLst>
                    <a:ext uri="{9D8B030D-6E8A-4147-A177-3AD203B41FA5}">
                      <a16:colId xmlns:a16="http://schemas.microsoft.com/office/drawing/2014/main" val="20000"/>
                    </a:ext>
                  </a:extLst>
                </a:gridCol>
                <a:gridCol w="328246">
                  <a:extLst>
                    <a:ext uri="{9D8B030D-6E8A-4147-A177-3AD203B41FA5}">
                      <a16:colId xmlns:a16="http://schemas.microsoft.com/office/drawing/2014/main" val="20001"/>
                    </a:ext>
                  </a:extLst>
                </a:gridCol>
                <a:gridCol w="316523">
                  <a:extLst>
                    <a:ext uri="{9D8B030D-6E8A-4147-A177-3AD203B41FA5}">
                      <a16:colId xmlns:a16="http://schemas.microsoft.com/office/drawing/2014/main" val="20002"/>
                    </a:ext>
                  </a:extLst>
                </a:gridCol>
                <a:gridCol w="1664677">
                  <a:extLst>
                    <a:ext uri="{9D8B030D-6E8A-4147-A177-3AD203B41FA5}">
                      <a16:colId xmlns:a16="http://schemas.microsoft.com/office/drawing/2014/main" val="20003"/>
                    </a:ext>
                  </a:extLst>
                </a:gridCol>
              </a:tblGrid>
              <a:tr h="229772">
                <a:tc>
                  <a:txBody>
                    <a:bodyPr/>
                    <a:lstStyle/>
                    <a:p>
                      <a:pPr algn="r"/>
                      <a:r>
                        <a:rPr lang="en-US" sz="1050" dirty="0"/>
                        <a:t>EIGRP</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FD</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AD</a:t>
                      </a:r>
                      <a:endParaRPr lang="en-US" sz="1050" b="1" dirty="0">
                        <a:latin typeface="Courier New" pitchFamily="49" charset="0"/>
                        <a:cs typeface="Courier New" pitchFamily="49" charset="0"/>
                      </a:endParaRPr>
                    </a:p>
                  </a:txBody>
                  <a:tcPr marL="45720" marR="45720" anchor="ctr"/>
                </a:tc>
                <a:tc>
                  <a:txBody>
                    <a:bodyPr/>
                    <a:lstStyle/>
                    <a:p>
                      <a:pPr algn="l"/>
                      <a:r>
                        <a:rPr lang="en-US" sz="1050" dirty="0"/>
                        <a:t>Topology</a:t>
                      </a:r>
                      <a:endParaRPr lang="en-US" sz="1050" b="1"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0"/>
                  </a:ext>
                </a:extLst>
              </a:tr>
              <a:tr h="229772">
                <a:tc>
                  <a:txBody>
                    <a:bodyPr/>
                    <a:lstStyle/>
                    <a:p>
                      <a:pPr algn="r"/>
                      <a:r>
                        <a:rPr lang="en-US" sz="1050" dirty="0"/>
                        <a:t>10.1.1.0 /24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50" dirty="0"/>
                        <a:t>***** Passive *****</a:t>
                      </a:r>
                      <a:endParaRPr lang="en-US" sz="1050" b="0" dirty="0">
                        <a:solidFill>
                          <a:schemeClr val="tx1"/>
                        </a:solidFill>
                        <a:latin typeface="Courier New" pitchFamily="49" charset="0"/>
                        <a:cs typeface="Courier New" pitchFamily="49" charset="0"/>
                      </a:endParaRPr>
                    </a:p>
                  </a:txBody>
                  <a:tcPr marL="45720" marR="45720" anchor="ctr"/>
                </a:tc>
                <a:extLst>
                  <a:ext uri="{0D108BD9-81ED-4DB2-BD59-A6C34878D82A}">
                    <a16:rowId xmlns:a16="http://schemas.microsoft.com/office/drawing/2014/main" val="10001"/>
                  </a:ext>
                </a:extLst>
              </a:tr>
              <a:tr h="229772">
                <a:tc>
                  <a:txBody>
                    <a:bodyPr/>
                    <a:lstStyle/>
                    <a:p>
                      <a:pPr algn="r"/>
                      <a:r>
                        <a:rPr lang="en-US" sz="1050" dirty="0"/>
                        <a:t>via D </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2</a:t>
                      </a:r>
                      <a:endParaRPr lang="en-US" sz="1050" dirty="0">
                        <a:latin typeface="Courier New" pitchFamily="49" charset="0"/>
                        <a:cs typeface="Courier New" pitchFamily="49" charset="0"/>
                      </a:endParaRPr>
                    </a:p>
                  </a:txBody>
                  <a:tcPr marL="45720" marR="45720" anchor="ctr"/>
                </a:tc>
                <a:tc>
                  <a:txBody>
                    <a:bodyPr/>
                    <a:lstStyle/>
                    <a:p>
                      <a:pPr algn="l"/>
                      <a:r>
                        <a:rPr lang="en-US" sz="1050" dirty="0"/>
                        <a:t>Successor</a:t>
                      </a:r>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2"/>
                  </a:ext>
                </a:extLst>
              </a:tr>
              <a:tr h="229772">
                <a:tc>
                  <a:txBody>
                    <a:bodyPr/>
                    <a:lstStyle/>
                    <a:p>
                      <a:pPr algn="r"/>
                      <a:r>
                        <a:rPr lang="en-US" sz="1050" dirty="0"/>
                        <a:t>via</a:t>
                      </a:r>
                      <a:r>
                        <a:rPr lang="en-US" sz="1050" baseline="0" dirty="0"/>
                        <a:t> C</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l"/>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3"/>
                  </a:ext>
                </a:extLst>
              </a:tr>
            </a:tbl>
          </a:graphicData>
        </a:graphic>
      </p:graphicFrame>
      <p:sp>
        <p:nvSpPr>
          <p:cNvPr id="58" name="TextBox 57"/>
          <p:cNvSpPr txBox="1"/>
          <p:nvPr/>
        </p:nvSpPr>
        <p:spPr>
          <a:xfrm>
            <a:off x="5687969" y="4528773"/>
            <a:ext cx="1039067" cy="313932"/>
          </a:xfrm>
          <a:prstGeom prst="rect">
            <a:avLst/>
          </a:prstGeom>
          <a:noFill/>
        </p:spPr>
        <p:txBody>
          <a:bodyPr wrap="none" rtlCol="0">
            <a:spAutoFit/>
          </a:bodyPr>
          <a:lstStyle/>
          <a:p>
            <a:r>
              <a:rPr lang="en-US" sz="1600" b="1" dirty="0"/>
              <a:t>Router E</a:t>
            </a:r>
          </a:p>
        </p:txBody>
      </p:sp>
      <p:graphicFrame>
        <p:nvGraphicFramePr>
          <p:cNvPr id="59" name="Table 58"/>
          <p:cNvGraphicFramePr>
            <a:graphicFrameLocks noGrp="1"/>
          </p:cNvGraphicFramePr>
          <p:nvPr/>
        </p:nvGraphicFramePr>
        <p:xfrm>
          <a:off x="5404332" y="1774195"/>
          <a:ext cx="3352799" cy="1005840"/>
        </p:xfrm>
        <a:graphic>
          <a:graphicData uri="http://schemas.openxmlformats.org/drawingml/2006/table">
            <a:tbl>
              <a:tblPr firstRow="1" bandRow="1">
                <a:tableStyleId>{5C22544A-7EE6-4342-B048-85BDC9FD1C3A}</a:tableStyleId>
              </a:tblPr>
              <a:tblGrid>
                <a:gridCol w="1043353">
                  <a:extLst>
                    <a:ext uri="{9D8B030D-6E8A-4147-A177-3AD203B41FA5}">
                      <a16:colId xmlns:a16="http://schemas.microsoft.com/office/drawing/2014/main" val="20000"/>
                    </a:ext>
                  </a:extLst>
                </a:gridCol>
                <a:gridCol w="328246">
                  <a:extLst>
                    <a:ext uri="{9D8B030D-6E8A-4147-A177-3AD203B41FA5}">
                      <a16:colId xmlns:a16="http://schemas.microsoft.com/office/drawing/2014/main" val="20001"/>
                    </a:ext>
                  </a:extLst>
                </a:gridCol>
                <a:gridCol w="316523">
                  <a:extLst>
                    <a:ext uri="{9D8B030D-6E8A-4147-A177-3AD203B41FA5}">
                      <a16:colId xmlns:a16="http://schemas.microsoft.com/office/drawing/2014/main" val="20002"/>
                    </a:ext>
                  </a:extLst>
                </a:gridCol>
                <a:gridCol w="1664677">
                  <a:extLst>
                    <a:ext uri="{9D8B030D-6E8A-4147-A177-3AD203B41FA5}">
                      <a16:colId xmlns:a16="http://schemas.microsoft.com/office/drawing/2014/main" val="20003"/>
                    </a:ext>
                  </a:extLst>
                </a:gridCol>
              </a:tblGrid>
              <a:tr h="229772">
                <a:tc>
                  <a:txBody>
                    <a:bodyPr/>
                    <a:lstStyle/>
                    <a:p>
                      <a:pPr algn="r"/>
                      <a:r>
                        <a:rPr lang="en-US" sz="1050" dirty="0"/>
                        <a:t>EIGRP</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FD</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AD</a:t>
                      </a:r>
                      <a:endParaRPr lang="en-US" sz="1050" b="1" dirty="0">
                        <a:latin typeface="Courier New" pitchFamily="49" charset="0"/>
                        <a:cs typeface="Courier New" pitchFamily="49" charset="0"/>
                      </a:endParaRPr>
                    </a:p>
                  </a:txBody>
                  <a:tcPr marL="45720" marR="45720" anchor="ctr"/>
                </a:tc>
                <a:tc>
                  <a:txBody>
                    <a:bodyPr/>
                    <a:lstStyle/>
                    <a:p>
                      <a:pPr algn="l"/>
                      <a:r>
                        <a:rPr lang="en-US" sz="1050" dirty="0"/>
                        <a:t>Topology</a:t>
                      </a:r>
                      <a:endParaRPr lang="en-US" sz="1050" b="1"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0"/>
                  </a:ext>
                </a:extLst>
              </a:tr>
              <a:tr h="229772">
                <a:tc>
                  <a:txBody>
                    <a:bodyPr/>
                    <a:lstStyle/>
                    <a:p>
                      <a:pPr algn="r"/>
                      <a:r>
                        <a:rPr lang="en-US" sz="1050" dirty="0"/>
                        <a:t>10.1.1.0 /24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2</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50" dirty="0"/>
                        <a:t>***** Passive *****</a:t>
                      </a:r>
                      <a:endParaRPr lang="en-US" sz="1050" b="0" dirty="0">
                        <a:solidFill>
                          <a:schemeClr val="tx1"/>
                        </a:solidFill>
                        <a:latin typeface="Courier New" pitchFamily="49" charset="0"/>
                        <a:cs typeface="Courier New" pitchFamily="49" charset="0"/>
                      </a:endParaRPr>
                    </a:p>
                  </a:txBody>
                  <a:tcPr marL="45720" marR="45720" anchor="ctr"/>
                </a:tc>
                <a:extLst>
                  <a:ext uri="{0D108BD9-81ED-4DB2-BD59-A6C34878D82A}">
                    <a16:rowId xmlns:a16="http://schemas.microsoft.com/office/drawing/2014/main" val="10001"/>
                  </a:ext>
                </a:extLst>
              </a:tr>
              <a:tr h="229772">
                <a:tc>
                  <a:txBody>
                    <a:bodyPr/>
                    <a:lstStyle/>
                    <a:p>
                      <a:pPr algn="r"/>
                      <a:r>
                        <a:rPr lang="en-US" sz="1050" dirty="0"/>
                        <a:t>via B </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2</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1</a:t>
                      </a:r>
                      <a:endParaRPr lang="en-US" sz="1050" dirty="0">
                        <a:latin typeface="Courier New" pitchFamily="49" charset="0"/>
                        <a:cs typeface="Courier New" pitchFamily="49" charset="0"/>
                      </a:endParaRPr>
                    </a:p>
                  </a:txBody>
                  <a:tcPr marL="45720" marR="45720" anchor="ctr"/>
                </a:tc>
                <a:tc>
                  <a:txBody>
                    <a:bodyPr/>
                    <a:lstStyle/>
                    <a:p>
                      <a:pPr algn="l"/>
                      <a:r>
                        <a:rPr lang="en-US" sz="1050" dirty="0"/>
                        <a:t>Successor</a:t>
                      </a:r>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2"/>
                  </a:ext>
                </a:extLst>
              </a:tr>
              <a:tr h="229772">
                <a:tc>
                  <a:txBody>
                    <a:bodyPr/>
                    <a:lstStyle/>
                    <a:p>
                      <a:pPr algn="r"/>
                      <a:r>
                        <a:rPr lang="en-US" sz="1050" dirty="0"/>
                        <a:t>via</a:t>
                      </a:r>
                      <a:r>
                        <a:rPr lang="en-US" sz="1050" baseline="0" dirty="0"/>
                        <a:t> C</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5</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l"/>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3"/>
                  </a:ext>
                </a:extLst>
              </a:tr>
            </a:tbl>
          </a:graphicData>
        </a:graphic>
      </p:graphicFrame>
      <p:sp>
        <p:nvSpPr>
          <p:cNvPr id="60" name="TextBox 59"/>
          <p:cNvSpPr txBox="1"/>
          <p:nvPr/>
        </p:nvSpPr>
        <p:spPr>
          <a:xfrm>
            <a:off x="5357438" y="1457671"/>
            <a:ext cx="1050288" cy="313932"/>
          </a:xfrm>
          <a:prstGeom prst="rect">
            <a:avLst/>
          </a:prstGeom>
          <a:noFill/>
        </p:spPr>
        <p:txBody>
          <a:bodyPr wrap="none" rtlCol="0">
            <a:spAutoFit/>
          </a:bodyPr>
          <a:lstStyle/>
          <a:p>
            <a:r>
              <a:rPr lang="en-US" sz="1600" b="1" dirty="0"/>
              <a:t>Router D</a:t>
            </a:r>
          </a:p>
        </p:txBody>
      </p:sp>
      <p:grpSp>
        <p:nvGrpSpPr>
          <p:cNvPr id="39" name="Group 38"/>
          <p:cNvGrpSpPr/>
          <p:nvPr/>
        </p:nvGrpSpPr>
        <p:grpSpPr>
          <a:xfrm>
            <a:off x="2916955" y="1173378"/>
            <a:ext cx="2606492" cy="3771480"/>
            <a:chOff x="2916955" y="737958"/>
            <a:chExt cx="2606492" cy="3771480"/>
          </a:xfrm>
        </p:grpSpPr>
        <p:cxnSp>
          <p:nvCxnSpPr>
            <p:cNvPr id="38" name="Straight Connector 37"/>
            <p:cNvCxnSpPr>
              <a:stCxn id="34" idx="0"/>
              <a:endCxn id="24" idx="3"/>
            </p:cNvCxnSpPr>
            <p:nvPr/>
          </p:nvCxnSpPr>
          <p:spPr bwMode="auto">
            <a:xfrm rot="16200000" flipH="1" flipV="1">
              <a:off x="3540845" y="2824042"/>
              <a:ext cx="1582332" cy="1528753"/>
            </a:xfrm>
            <a:prstGeom prst="line">
              <a:avLst/>
            </a:prstGeom>
            <a:solidFill>
              <a:schemeClr val="accent1"/>
            </a:solidFill>
            <a:ln w="22225" cap="flat" cmpd="sng" algn="ctr">
              <a:solidFill>
                <a:schemeClr val="tx1"/>
              </a:solidFill>
              <a:prstDash val="solid"/>
              <a:round/>
              <a:headEnd type="none" w="med" len="med"/>
              <a:tailEnd type="none" w="med" len="med"/>
            </a:ln>
            <a:effectLst/>
          </p:spPr>
        </p:cxnSp>
        <p:sp>
          <p:nvSpPr>
            <p:cNvPr id="9" name="TextBox 8"/>
            <p:cNvSpPr txBox="1"/>
            <p:nvPr/>
          </p:nvSpPr>
          <p:spPr>
            <a:xfrm>
              <a:off x="3164217" y="1991045"/>
              <a:ext cx="233717" cy="226350"/>
            </a:xfrm>
            <a:prstGeom prst="rect">
              <a:avLst/>
            </a:prstGeom>
            <a:noFill/>
          </p:spPr>
          <p:txBody>
            <a:bodyPr wrap="square" lIns="0" tIns="0" rIns="0" bIns="0" rtlCol="0" anchor="ctr" anchorCtr="0">
              <a:noAutofit/>
            </a:bodyPr>
            <a:lstStyle/>
            <a:p>
              <a:r>
                <a:rPr lang="en-US" sz="1050" dirty="0"/>
                <a:t>(</a:t>
              </a:r>
              <a:r>
                <a:rPr lang="en-US" sz="1050" b="1" dirty="0"/>
                <a:t>1</a:t>
              </a:r>
              <a:r>
                <a:rPr lang="en-US" sz="1050" dirty="0"/>
                <a:t>)</a:t>
              </a:r>
            </a:p>
          </p:txBody>
        </p:sp>
        <p:cxnSp>
          <p:nvCxnSpPr>
            <p:cNvPr id="11" name="Straight Connector 10"/>
            <p:cNvCxnSpPr/>
            <p:nvPr/>
          </p:nvCxnSpPr>
          <p:spPr bwMode="auto">
            <a:xfrm rot="5400000">
              <a:off x="3260112" y="1146778"/>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12" name="Straight Connector 11"/>
            <p:cNvCxnSpPr/>
            <p:nvPr/>
          </p:nvCxnSpPr>
          <p:spPr bwMode="auto">
            <a:xfrm rot="10800000">
              <a:off x="3148741" y="966763"/>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sp>
          <p:nvSpPr>
            <p:cNvPr id="15" name="TextBox 14"/>
            <p:cNvSpPr txBox="1"/>
            <p:nvPr/>
          </p:nvSpPr>
          <p:spPr>
            <a:xfrm>
              <a:off x="2916955" y="737958"/>
              <a:ext cx="1013551" cy="165253"/>
            </a:xfrm>
            <a:prstGeom prst="rect">
              <a:avLst/>
            </a:prstGeom>
            <a:noFill/>
          </p:spPr>
          <p:txBody>
            <a:bodyPr wrap="square" lIns="0" tIns="0" rIns="0" bIns="0" rtlCol="0" anchor="ctr" anchorCtr="0">
              <a:noAutofit/>
            </a:bodyPr>
            <a:lstStyle/>
            <a:p>
              <a:r>
                <a:rPr lang="en-US" sz="1200" b="1" dirty="0"/>
                <a:t>10.1.1.0 /24</a:t>
              </a:r>
            </a:p>
          </p:txBody>
        </p:sp>
        <p:pic>
          <p:nvPicPr>
            <p:cNvPr id="5" name="Picture 37"/>
            <p:cNvPicPr>
              <a:picLocks noChangeArrowheads="1"/>
            </p:cNvPicPr>
            <p:nvPr/>
          </p:nvPicPr>
          <p:blipFill>
            <a:blip r:embed="rId3"/>
            <a:srcRect/>
            <a:stretch>
              <a:fillRect/>
            </a:stretch>
          </p:blipFill>
          <p:spPr bwMode="auto">
            <a:xfrm>
              <a:off x="2975004" y="1170436"/>
              <a:ext cx="870351" cy="451691"/>
            </a:xfrm>
            <a:prstGeom prst="rect">
              <a:avLst/>
            </a:prstGeom>
            <a:noFill/>
            <a:ln w="9525">
              <a:noFill/>
              <a:miter lim="800000"/>
              <a:headEnd/>
              <a:tailEnd/>
            </a:ln>
          </p:spPr>
        </p:pic>
        <p:sp>
          <p:nvSpPr>
            <p:cNvPr id="13" name="TextBox 12"/>
            <p:cNvSpPr txBox="1"/>
            <p:nvPr/>
          </p:nvSpPr>
          <p:spPr>
            <a:xfrm>
              <a:off x="3250437" y="1390773"/>
              <a:ext cx="295273" cy="258532"/>
            </a:xfrm>
            <a:prstGeom prst="rect">
              <a:avLst/>
            </a:prstGeom>
            <a:noFill/>
          </p:spPr>
          <p:txBody>
            <a:bodyPr wrap="none" rtlCol="0">
              <a:spAutoFit/>
            </a:bodyPr>
            <a:lstStyle/>
            <a:p>
              <a:r>
                <a:rPr lang="en-US" sz="1200" b="1" dirty="0">
                  <a:solidFill>
                    <a:schemeClr val="bg1"/>
                  </a:solidFill>
                </a:rPr>
                <a:t>A</a:t>
              </a:r>
            </a:p>
          </p:txBody>
        </p:sp>
        <p:pic>
          <p:nvPicPr>
            <p:cNvPr id="23" name="Picture 37"/>
            <p:cNvPicPr>
              <a:picLocks noChangeArrowheads="1"/>
            </p:cNvPicPr>
            <p:nvPr/>
          </p:nvPicPr>
          <p:blipFill>
            <a:blip r:embed="rId3"/>
            <a:srcRect/>
            <a:stretch>
              <a:fillRect/>
            </a:stretch>
          </p:blipFill>
          <p:spPr bwMode="auto">
            <a:xfrm>
              <a:off x="2976706" y="4031820"/>
              <a:ext cx="870351" cy="451691"/>
            </a:xfrm>
            <a:prstGeom prst="rect">
              <a:avLst/>
            </a:prstGeom>
            <a:noFill/>
            <a:ln w="9525">
              <a:noFill/>
              <a:miter lim="800000"/>
              <a:headEnd/>
              <a:tailEnd/>
            </a:ln>
          </p:spPr>
        </p:pic>
        <p:sp>
          <p:nvSpPr>
            <p:cNvPr id="24" name="TextBox 23"/>
            <p:cNvSpPr txBox="1"/>
            <p:nvPr/>
          </p:nvSpPr>
          <p:spPr>
            <a:xfrm>
              <a:off x="3272361" y="4250319"/>
              <a:ext cx="295273" cy="258532"/>
            </a:xfrm>
            <a:prstGeom prst="rect">
              <a:avLst/>
            </a:prstGeom>
            <a:noFill/>
          </p:spPr>
          <p:txBody>
            <a:bodyPr wrap="none" rtlCol="0">
              <a:spAutoFit/>
            </a:bodyPr>
            <a:lstStyle/>
            <a:p>
              <a:r>
                <a:rPr lang="en-US" sz="1200" b="1" dirty="0">
                  <a:solidFill>
                    <a:schemeClr val="bg1"/>
                  </a:solidFill>
                </a:rPr>
                <a:t>C</a:t>
              </a:r>
            </a:p>
          </p:txBody>
        </p:sp>
        <p:cxnSp>
          <p:nvCxnSpPr>
            <p:cNvPr id="25" name="Straight Connector 24"/>
            <p:cNvCxnSpPr>
              <a:stCxn id="5" idx="2"/>
              <a:endCxn id="23" idx="0"/>
            </p:cNvCxnSpPr>
            <p:nvPr/>
          </p:nvCxnSpPr>
          <p:spPr bwMode="auto">
            <a:xfrm rot="16200000" flipH="1">
              <a:off x="2206185" y="2826122"/>
              <a:ext cx="2409693" cy="1702"/>
            </a:xfrm>
            <a:prstGeom prst="line">
              <a:avLst/>
            </a:prstGeom>
            <a:solidFill>
              <a:schemeClr val="accent1"/>
            </a:solidFill>
            <a:ln w="22225" cap="flat" cmpd="sng" algn="ctr">
              <a:solidFill>
                <a:schemeClr val="tx1"/>
              </a:solidFill>
              <a:prstDash val="solid"/>
              <a:round/>
              <a:headEnd type="none" w="med" len="med"/>
              <a:tailEnd type="none" w="med" len="med"/>
            </a:ln>
            <a:effectLst/>
          </p:spPr>
        </p:cxnSp>
        <p:pic>
          <p:nvPicPr>
            <p:cNvPr id="6" name="Picture 37"/>
            <p:cNvPicPr>
              <a:picLocks noChangeArrowheads="1"/>
            </p:cNvPicPr>
            <p:nvPr/>
          </p:nvPicPr>
          <p:blipFill>
            <a:blip r:embed="rId3"/>
            <a:srcRect/>
            <a:stretch>
              <a:fillRect/>
            </a:stretch>
          </p:blipFill>
          <p:spPr bwMode="auto">
            <a:xfrm>
              <a:off x="2976705" y="2554721"/>
              <a:ext cx="870351" cy="451691"/>
            </a:xfrm>
            <a:prstGeom prst="rect">
              <a:avLst/>
            </a:prstGeom>
            <a:noFill/>
            <a:ln w="9525">
              <a:noFill/>
              <a:miter lim="800000"/>
              <a:headEnd/>
              <a:tailEnd/>
            </a:ln>
          </p:spPr>
        </p:pic>
        <p:sp>
          <p:nvSpPr>
            <p:cNvPr id="14" name="TextBox 13"/>
            <p:cNvSpPr txBox="1"/>
            <p:nvPr/>
          </p:nvSpPr>
          <p:spPr>
            <a:xfrm>
              <a:off x="3272360" y="2796666"/>
              <a:ext cx="295273" cy="258532"/>
            </a:xfrm>
            <a:prstGeom prst="rect">
              <a:avLst/>
            </a:prstGeom>
            <a:noFill/>
          </p:spPr>
          <p:txBody>
            <a:bodyPr wrap="none" rtlCol="0">
              <a:spAutoFit/>
            </a:bodyPr>
            <a:lstStyle/>
            <a:p>
              <a:r>
                <a:rPr lang="en-US" sz="1200" b="1" dirty="0">
                  <a:solidFill>
                    <a:schemeClr val="bg1"/>
                  </a:solidFill>
                </a:rPr>
                <a:t>B</a:t>
              </a:r>
            </a:p>
          </p:txBody>
        </p:sp>
        <p:pic>
          <p:nvPicPr>
            <p:cNvPr id="30" name="Picture 37"/>
            <p:cNvPicPr>
              <a:picLocks noChangeArrowheads="1"/>
            </p:cNvPicPr>
            <p:nvPr/>
          </p:nvPicPr>
          <p:blipFill>
            <a:blip r:embed="rId3"/>
            <a:srcRect/>
            <a:stretch>
              <a:fillRect/>
            </a:stretch>
          </p:blipFill>
          <p:spPr bwMode="auto">
            <a:xfrm>
              <a:off x="4653096" y="4032407"/>
              <a:ext cx="870351" cy="451691"/>
            </a:xfrm>
            <a:prstGeom prst="rect">
              <a:avLst/>
            </a:prstGeom>
            <a:noFill/>
            <a:ln w="9525">
              <a:noFill/>
              <a:miter lim="800000"/>
              <a:headEnd/>
              <a:tailEnd/>
            </a:ln>
          </p:spPr>
        </p:pic>
        <p:sp>
          <p:nvSpPr>
            <p:cNvPr id="31" name="TextBox 30"/>
            <p:cNvSpPr txBox="1"/>
            <p:nvPr/>
          </p:nvSpPr>
          <p:spPr>
            <a:xfrm>
              <a:off x="4948751" y="4250906"/>
              <a:ext cx="295273" cy="258532"/>
            </a:xfrm>
            <a:prstGeom prst="rect">
              <a:avLst/>
            </a:prstGeom>
            <a:noFill/>
          </p:spPr>
          <p:txBody>
            <a:bodyPr wrap="none" rtlCol="0">
              <a:spAutoFit/>
            </a:bodyPr>
            <a:lstStyle/>
            <a:p>
              <a:r>
                <a:rPr lang="en-US" sz="1200" b="1" dirty="0">
                  <a:solidFill>
                    <a:schemeClr val="bg1"/>
                  </a:solidFill>
                </a:rPr>
                <a:t>E</a:t>
              </a:r>
            </a:p>
          </p:txBody>
        </p:sp>
        <p:cxnSp>
          <p:nvCxnSpPr>
            <p:cNvPr id="32" name="Straight Connector 31"/>
            <p:cNvCxnSpPr>
              <a:stCxn id="34" idx="0"/>
              <a:endCxn id="30" idx="0"/>
            </p:cNvCxnSpPr>
            <p:nvPr/>
          </p:nvCxnSpPr>
          <p:spPr bwMode="auto">
            <a:xfrm rot="16200000" flipH="1" flipV="1">
              <a:off x="4474753" y="3410772"/>
              <a:ext cx="1235154" cy="8115"/>
            </a:xfrm>
            <a:prstGeom prst="line">
              <a:avLst/>
            </a:prstGeom>
            <a:solidFill>
              <a:schemeClr val="accent1"/>
            </a:solidFill>
            <a:ln w="22225" cap="flat" cmpd="sng" algn="ctr">
              <a:solidFill>
                <a:schemeClr val="tx1"/>
              </a:solidFill>
              <a:prstDash val="solid"/>
              <a:round/>
              <a:headEnd type="none" w="med" len="med"/>
              <a:tailEnd type="none" w="med" len="med"/>
            </a:ln>
            <a:effectLst/>
          </p:spPr>
        </p:cxnSp>
        <p:pic>
          <p:nvPicPr>
            <p:cNvPr id="33" name="Picture 37"/>
            <p:cNvPicPr>
              <a:picLocks noChangeArrowheads="1"/>
            </p:cNvPicPr>
            <p:nvPr/>
          </p:nvPicPr>
          <p:blipFill>
            <a:blip r:embed="rId3"/>
            <a:srcRect/>
            <a:stretch>
              <a:fillRect/>
            </a:stretch>
          </p:blipFill>
          <p:spPr bwMode="auto">
            <a:xfrm>
              <a:off x="4653095" y="2555308"/>
              <a:ext cx="870351" cy="451691"/>
            </a:xfrm>
            <a:prstGeom prst="rect">
              <a:avLst/>
            </a:prstGeom>
            <a:noFill/>
            <a:ln w="9525">
              <a:noFill/>
              <a:miter lim="800000"/>
              <a:headEnd/>
              <a:tailEnd/>
            </a:ln>
          </p:spPr>
        </p:pic>
        <p:sp>
          <p:nvSpPr>
            <p:cNvPr id="34" name="TextBox 33"/>
            <p:cNvSpPr txBox="1"/>
            <p:nvPr/>
          </p:nvSpPr>
          <p:spPr>
            <a:xfrm>
              <a:off x="4948750" y="2797253"/>
              <a:ext cx="295273" cy="258532"/>
            </a:xfrm>
            <a:prstGeom prst="rect">
              <a:avLst/>
            </a:prstGeom>
            <a:noFill/>
          </p:spPr>
          <p:txBody>
            <a:bodyPr wrap="none" rtlCol="0">
              <a:spAutoFit/>
            </a:bodyPr>
            <a:lstStyle/>
            <a:p>
              <a:r>
                <a:rPr lang="en-US" sz="1200" b="1" dirty="0">
                  <a:solidFill>
                    <a:schemeClr val="bg1"/>
                  </a:solidFill>
                </a:rPr>
                <a:t>D</a:t>
              </a:r>
            </a:p>
          </p:txBody>
        </p:sp>
        <p:cxnSp>
          <p:nvCxnSpPr>
            <p:cNvPr id="36" name="Straight Connector 35"/>
            <p:cNvCxnSpPr>
              <a:stCxn id="6" idx="3"/>
              <a:endCxn id="33" idx="1"/>
            </p:cNvCxnSpPr>
            <p:nvPr/>
          </p:nvCxnSpPr>
          <p:spPr bwMode="auto">
            <a:xfrm>
              <a:off x="3847056" y="2780567"/>
              <a:ext cx="806039" cy="587"/>
            </a:xfrm>
            <a:prstGeom prst="line">
              <a:avLst/>
            </a:prstGeom>
            <a:solidFill>
              <a:schemeClr val="accent1"/>
            </a:solidFill>
            <a:ln w="22225" cap="flat" cmpd="sng" algn="ctr">
              <a:solidFill>
                <a:schemeClr val="tx1"/>
              </a:solidFill>
              <a:prstDash val="solid"/>
              <a:round/>
              <a:headEnd type="none" w="med" len="med"/>
              <a:tailEnd type="none" w="med" len="med"/>
            </a:ln>
            <a:effectLst/>
          </p:spPr>
        </p:cxnSp>
        <p:cxnSp>
          <p:nvCxnSpPr>
            <p:cNvPr id="37" name="Straight Connector 36"/>
            <p:cNvCxnSpPr>
              <a:stCxn id="30" idx="1"/>
              <a:endCxn id="23" idx="3"/>
            </p:cNvCxnSpPr>
            <p:nvPr/>
          </p:nvCxnSpPr>
          <p:spPr bwMode="auto">
            <a:xfrm rot="10800000">
              <a:off x="3847058" y="4257667"/>
              <a:ext cx="806039" cy="587"/>
            </a:xfrm>
            <a:prstGeom prst="line">
              <a:avLst/>
            </a:prstGeom>
            <a:solidFill>
              <a:schemeClr val="accent1"/>
            </a:solidFill>
            <a:ln w="22225" cap="flat" cmpd="sng" algn="ctr">
              <a:solidFill>
                <a:schemeClr val="tx1"/>
              </a:solidFill>
              <a:prstDash val="solid"/>
              <a:round/>
              <a:headEnd type="none" w="med" len="med"/>
              <a:tailEnd type="none" w="med" len="med"/>
            </a:ln>
            <a:effectLst/>
          </p:spPr>
        </p:cxnSp>
        <p:sp>
          <p:nvSpPr>
            <p:cNvPr id="45" name="TextBox 44"/>
            <p:cNvSpPr txBox="1"/>
            <p:nvPr/>
          </p:nvSpPr>
          <p:spPr>
            <a:xfrm>
              <a:off x="3164217" y="3415985"/>
              <a:ext cx="233717" cy="226350"/>
            </a:xfrm>
            <a:prstGeom prst="rect">
              <a:avLst/>
            </a:prstGeom>
            <a:noFill/>
          </p:spPr>
          <p:txBody>
            <a:bodyPr wrap="square" lIns="0" tIns="0" rIns="0" bIns="0" rtlCol="0" anchor="ctr" anchorCtr="0">
              <a:noAutofit/>
            </a:bodyPr>
            <a:lstStyle/>
            <a:p>
              <a:r>
                <a:rPr lang="en-US" sz="1050" dirty="0"/>
                <a:t>(</a:t>
              </a:r>
              <a:r>
                <a:rPr lang="en-US" sz="1050" b="1" dirty="0"/>
                <a:t>2</a:t>
              </a:r>
              <a:r>
                <a:rPr lang="en-US" sz="1050" dirty="0"/>
                <a:t>)</a:t>
              </a:r>
            </a:p>
          </p:txBody>
        </p:sp>
        <p:sp>
          <p:nvSpPr>
            <p:cNvPr id="46" name="TextBox 45"/>
            <p:cNvSpPr txBox="1"/>
            <p:nvPr/>
          </p:nvSpPr>
          <p:spPr>
            <a:xfrm>
              <a:off x="4089754" y="3431225"/>
              <a:ext cx="233717" cy="226350"/>
            </a:xfrm>
            <a:prstGeom prst="rect">
              <a:avLst/>
            </a:prstGeom>
            <a:noFill/>
          </p:spPr>
          <p:txBody>
            <a:bodyPr wrap="square" lIns="0" tIns="0" rIns="0" bIns="0" rtlCol="0" anchor="ctr" anchorCtr="0">
              <a:noAutofit/>
            </a:bodyPr>
            <a:lstStyle/>
            <a:p>
              <a:r>
                <a:rPr lang="en-US" sz="1050" dirty="0"/>
                <a:t>(</a:t>
              </a:r>
              <a:r>
                <a:rPr lang="en-US" sz="1050" b="1" dirty="0"/>
                <a:t>2</a:t>
              </a:r>
              <a:r>
                <a:rPr lang="en-US" sz="1050" dirty="0"/>
                <a:t>)</a:t>
              </a:r>
            </a:p>
          </p:txBody>
        </p:sp>
        <p:sp>
          <p:nvSpPr>
            <p:cNvPr id="47" name="TextBox 46"/>
            <p:cNvSpPr txBox="1"/>
            <p:nvPr/>
          </p:nvSpPr>
          <p:spPr>
            <a:xfrm>
              <a:off x="4851754" y="3431225"/>
              <a:ext cx="233717" cy="226350"/>
            </a:xfrm>
            <a:prstGeom prst="rect">
              <a:avLst/>
            </a:prstGeom>
            <a:noFill/>
          </p:spPr>
          <p:txBody>
            <a:bodyPr wrap="square" lIns="0" tIns="0" rIns="0" bIns="0" rtlCol="0" anchor="ctr" anchorCtr="0">
              <a:noAutofit/>
            </a:bodyPr>
            <a:lstStyle/>
            <a:p>
              <a:r>
                <a:rPr lang="en-US" sz="1050" dirty="0"/>
                <a:t>(</a:t>
              </a:r>
              <a:r>
                <a:rPr lang="en-US" sz="1050" b="1" dirty="0"/>
                <a:t>1</a:t>
              </a:r>
              <a:r>
                <a:rPr lang="en-US" sz="1050" dirty="0"/>
                <a:t>)</a:t>
              </a:r>
            </a:p>
          </p:txBody>
        </p:sp>
        <p:sp>
          <p:nvSpPr>
            <p:cNvPr id="48" name="TextBox 47"/>
            <p:cNvSpPr txBox="1"/>
            <p:nvPr/>
          </p:nvSpPr>
          <p:spPr>
            <a:xfrm>
              <a:off x="4147197" y="2547305"/>
              <a:ext cx="233717" cy="226350"/>
            </a:xfrm>
            <a:prstGeom prst="rect">
              <a:avLst/>
            </a:prstGeom>
            <a:noFill/>
          </p:spPr>
          <p:txBody>
            <a:bodyPr wrap="square" lIns="0" tIns="0" rIns="0" bIns="0" rtlCol="0" anchor="ctr" anchorCtr="0">
              <a:noAutofit/>
            </a:bodyPr>
            <a:lstStyle/>
            <a:p>
              <a:r>
                <a:rPr lang="en-US" sz="1050" dirty="0"/>
                <a:t>(</a:t>
              </a:r>
              <a:r>
                <a:rPr lang="en-US" sz="1050" b="1" dirty="0"/>
                <a:t>1</a:t>
              </a:r>
              <a:r>
                <a:rPr lang="en-US" sz="1050" dirty="0"/>
                <a:t>)</a:t>
              </a:r>
            </a:p>
          </p:txBody>
        </p:sp>
        <p:sp>
          <p:nvSpPr>
            <p:cNvPr id="49" name="TextBox 48"/>
            <p:cNvSpPr txBox="1"/>
            <p:nvPr/>
          </p:nvSpPr>
          <p:spPr>
            <a:xfrm>
              <a:off x="4147197" y="4056065"/>
              <a:ext cx="233717" cy="226350"/>
            </a:xfrm>
            <a:prstGeom prst="rect">
              <a:avLst/>
            </a:prstGeom>
            <a:noFill/>
          </p:spPr>
          <p:txBody>
            <a:bodyPr wrap="square" lIns="0" tIns="0" rIns="0" bIns="0" rtlCol="0" anchor="ctr" anchorCtr="0">
              <a:noAutofit/>
            </a:bodyPr>
            <a:lstStyle/>
            <a:p>
              <a:r>
                <a:rPr lang="en-US" sz="1050" dirty="0"/>
                <a:t>(</a:t>
              </a:r>
              <a:r>
                <a:rPr lang="en-US" sz="1050" b="1" dirty="0"/>
                <a:t>1</a:t>
              </a:r>
              <a:r>
                <a:rPr lang="en-US" sz="1050" dirty="0"/>
                <a:t>)</a:t>
              </a:r>
            </a:p>
          </p:txBody>
        </p:sp>
        <p:sp>
          <p:nvSpPr>
            <p:cNvPr id="35" name="Multiply 34"/>
            <p:cNvSpPr/>
            <p:nvPr/>
          </p:nvSpPr>
          <p:spPr bwMode="auto">
            <a:xfrm>
              <a:off x="3985845" y="2522780"/>
              <a:ext cx="539262" cy="515816"/>
            </a:xfrm>
            <a:prstGeom prst="mathMultiply">
              <a:avLst>
                <a:gd name="adj1" fmla="val 10822"/>
              </a:avLst>
            </a:prstGeom>
            <a:solidFill>
              <a:schemeClr val="accent6"/>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Arial" charset="0"/>
              </a:endParaRPr>
            </a:p>
          </p:txBody>
        </p:sp>
      </p:grpSp>
      <p:cxnSp>
        <p:nvCxnSpPr>
          <p:cNvPr id="40" name="Straight Connector 39"/>
          <p:cNvCxnSpPr/>
          <p:nvPr/>
        </p:nvCxnSpPr>
        <p:spPr bwMode="auto">
          <a:xfrm>
            <a:off x="6060831" y="2154305"/>
            <a:ext cx="1840523" cy="11723"/>
          </a:xfrm>
          <a:prstGeom prst="line">
            <a:avLst/>
          </a:prstGeom>
          <a:solidFill>
            <a:schemeClr val="accent1"/>
          </a:solidFill>
          <a:ln w="19050" cap="flat" cmpd="sng" algn="ctr">
            <a:solidFill>
              <a:schemeClr val="accent6"/>
            </a:solidFill>
            <a:prstDash val="solid"/>
            <a:round/>
            <a:headEnd type="none" w="med" len="med"/>
            <a:tailEnd type="none" w="med" len="med"/>
          </a:ln>
          <a:effectLst/>
        </p:spPr>
      </p:cxnSp>
    </p:spTree>
    <p:extLst>
      <p:ext uri="{BB962C8B-B14F-4D97-AF65-F5344CB8AC3E}">
        <p14:creationId xmlns:p14="http://schemas.microsoft.com/office/powerpoint/2010/main" val="32178959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2" name="Straight Arrow Connector 41"/>
          <p:cNvCxnSpPr/>
          <p:nvPr/>
        </p:nvCxnSpPr>
        <p:spPr bwMode="auto">
          <a:xfrm rot="5400000">
            <a:off x="3847768" y="3502601"/>
            <a:ext cx="527543" cy="509293"/>
          </a:xfrm>
          <a:prstGeom prst="straightConnector1">
            <a:avLst/>
          </a:prstGeom>
          <a:solidFill>
            <a:schemeClr val="accent1"/>
          </a:solidFill>
          <a:ln w="28575" cap="flat" cmpd="sng" algn="ctr">
            <a:solidFill>
              <a:schemeClr val="accent6"/>
            </a:solidFill>
            <a:prstDash val="solid"/>
            <a:round/>
            <a:headEnd type="none" w="med" len="med"/>
            <a:tailEnd type="arrow"/>
          </a:ln>
          <a:effectLst/>
        </p:spPr>
      </p:cxnSp>
      <p:cxnSp>
        <p:nvCxnSpPr>
          <p:cNvPr id="38" name="Straight Connector 37"/>
          <p:cNvCxnSpPr>
            <a:stCxn id="34" idx="0"/>
            <a:endCxn id="24" idx="3"/>
          </p:cNvCxnSpPr>
          <p:nvPr/>
        </p:nvCxnSpPr>
        <p:spPr bwMode="auto">
          <a:xfrm rot="16200000" flipH="1" flipV="1">
            <a:off x="3540845" y="3220308"/>
            <a:ext cx="1582332" cy="1528753"/>
          </a:xfrm>
          <a:prstGeom prst="line">
            <a:avLst/>
          </a:prstGeom>
          <a:solidFill>
            <a:schemeClr val="accent1"/>
          </a:solidFill>
          <a:ln w="22225" cap="flat" cmpd="sng" algn="ctr">
            <a:solidFill>
              <a:schemeClr val="tx1"/>
            </a:solidFill>
            <a:prstDash val="solid"/>
            <a:round/>
            <a:headEnd type="none" w="med" len="med"/>
            <a:tailEnd type="none" w="med" len="med"/>
          </a:ln>
          <a:effectLst/>
        </p:spPr>
      </p:cxnSp>
      <p:sp>
        <p:nvSpPr>
          <p:cNvPr id="61" name="Title 60"/>
          <p:cNvSpPr>
            <a:spLocks noGrp="1"/>
          </p:cNvSpPr>
          <p:nvPr>
            <p:ph type="title"/>
          </p:nvPr>
        </p:nvSpPr>
        <p:spPr>
          <a:xfrm>
            <a:off x="2487532" y="136206"/>
            <a:ext cx="3831639" cy="744782"/>
          </a:xfrm>
        </p:spPr>
        <p:txBody>
          <a:bodyPr/>
          <a:lstStyle/>
          <a:p>
            <a:r>
              <a:rPr lang="en-US" sz="3600" dirty="0"/>
              <a:t>DUAL Example</a:t>
            </a:r>
          </a:p>
        </p:txBody>
      </p:sp>
      <p:sp>
        <p:nvSpPr>
          <p:cNvPr id="9" name="TextBox 8"/>
          <p:cNvSpPr txBox="1"/>
          <p:nvPr/>
        </p:nvSpPr>
        <p:spPr>
          <a:xfrm>
            <a:off x="3164217" y="2387311"/>
            <a:ext cx="233717" cy="226350"/>
          </a:xfrm>
          <a:prstGeom prst="rect">
            <a:avLst/>
          </a:prstGeom>
          <a:noFill/>
        </p:spPr>
        <p:txBody>
          <a:bodyPr wrap="square" lIns="0" tIns="0" rIns="0" bIns="0" rtlCol="0" anchor="ctr" anchorCtr="0">
            <a:noAutofit/>
          </a:bodyPr>
          <a:lstStyle/>
          <a:p>
            <a:r>
              <a:rPr lang="en-US" sz="1050" dirty="0"/>
              <a:t>(</a:t>
            </a:r>
            <a:r>
              <a:rPr lang="en-US" sz="1050" b="1" dirty="0"/>
              <a:t>1</a:t>
            </a:r>
            <a:r>
              <a:rPr lang="en-US" sz="1050" dirty="0"/>
              <a:t>)</a:t>
            </a:r>
          </a:p>
        </p:txBody>
      </p:sp>
      <p:cxnSp>
        <p:nvCxnSpPr>
          <p:cNvPr id="11" name="Straight Connector 10"/>
          <p:cNvCxnSpPr/>
          <p:nvPr/>
        </p:nvCxnSpPr>
        <p:spPr bwMode="auto">
          <a:xfrm rot="5400000">
            <a:off x="3260112" y="1543044"/>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12" name="Straight Connector 11"/>
          <p:cNvCxnSpPr/>
          <p:nvPr/>
        </p:nvCxnSpPr>
        <p:spPr bwMode="auto">
          <a:xfrm rot="10800000">
            <a:off x="3148741" y="1363029"/>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sp>
        <p:nvSpPr>
          <p:cNvPr id="15" name="TextBox 14"/>
          <p:cNvSpPr txBox="1"/>
          <p:nvPr/>
        </p:nvSpPr>
        <p:spPr>
          <a:xfrm>
            <a:off x="2916955" y="1134224"/>
            <a:ext cx="1013551" cy="165253"/>
          </a:xfrm>
          <a:prstGeom prst="rect">
            <a:avLst/>
          </a:prstGeom>
          <a:noFill/>
        </p:spPr>
        <p:txBody>
          <a:bodyPr wrap="square" lIns="0" tIns="0" rIns="0" bIns="0" rtlCol="0" anchor="ctr" anchorCtr="0">
            <a:noAutofit/>
          </a:bodyPr>
          <a:lstStyle/>
          <a:p>
            <a:r>
              <a:rPr lang="en-US" sz="1200" b="1" dirty="0"/>
              <a:t>10.1.1.0 /24</a:t>
            </a:r>
          </a:p>
        </p:txBody>
      </p:sp>
      <p:pic>
        <p:nvPicPr>
          <p:cNvPr id="5" name="Picture 37"/>
          <p:cNvPicPr>
            <a:picLocks noChangeArrowheads="1"/>
          </p:cNvPicPr>
          <p:nvPr/>
        </p:nvPicPr>
        <p:blipFill>
          <a:blip r:embed="rId3"/>
          <a:srcRect/>
          <a:stretch>
            <a:fillRect/>
          </a:stretch>
        </p:blipFill>
        <p:spPr bwMode="auto">
          <a:xfrm>
            <a:off x="2975004" y="1566702"/>
            <a:ext cx="870351" cy="451691"/>
          </a:xfrm>
          <a:prstGeom prst="rect">
            <a:avLst/>
          </a:prstGeom>
          <a:noFill/>
          <a:ln w="9525">
            <a:noFill/>
            <a:miter lim="800000"/>
            <a:headEnd/>
            <a:tailEnd/>
          </a:ln>
        </p:spPr>
      </p:pic>
      <p:sp>
        <p:nvSpPr>
          <p:cNvPr id="13" name="TextBox 12"/>
          <p:cNvSpPr txBox="1"/>
          <p:nvPr/>
        </p:nvSpPr>
        <p:spPr>
          <a:xfrm>
            <a:off x="3250437" y="1787039"/>
            <a:ext cx="295273" cy="258532"/>
          </a:xfrm>
          <a:prstGeom prst="rect">
            <a:avLst/>
          </a:prstGeom>
          <a:noFill/>
        </p:spPr>
        <p:txBody>
          <a:bodyPr wrap="none" rtlCol="0">
            <a:spAutoFit/>
          </a:bodyPr>
          <a:lstStyle/>
          <a:p>
            <a:r>
              <a:rPr lang="en-US" sz="1200" b="1" dirty="0">
                <a:solidFill>
                  <a:schemeClr val="bg1"/>
                </a:solidFill>
              </a:rPr>
              <a:t>A</a:t>
            </a:r>
          </a:p>
        </p:txBody>
      </p:sp>
      <p:pic>
        <p:nvPicPr>
          <p:cNvPr id="23" name="Picture 37"/>
          <p:cNvPicPr>
            <a:picLocks noChangeArrowheads="1"/>
          </p:cNvPicPr>
          <p:nvPr/>
        </p:nvPicPr>
        <p:blipFill>
          <a:blip r:embed="rId3"/>
          <a:srcRect/>
          <a:stretch>
            <a:fillRect/>
          </a:stretch>
        </p:blipFill>
        <p:spPr bwMode="auto">
          <a:xfrm>
            <a:off x="2976706" y="4428086"/>
            <a:ext cx="870351" cy="451691"/>
          </a:xfrm>
          <a:prstGeom prst="rect">
            <a:avLst/>
          </a:prstGeom>
          <a:noFill/>
          <a:ln w="9525">
            <a:noFill/>
            <a:miter lim="800000"/>
            <a:headEnd/>
            <a:tailEnd/>
          </a:ln>
        </p:spPr>
      </p:pic>
      <p:sp>
        <p:nvSpPr>
          <p:cNvPr id="24" name="TextBox 23"/>
          <p:cNvSpPr txBox="1"/>
          <p:nvPr/>
        </p:nvSpPr>
        <p:spPr>
          <a:xfrm>
            <a:off x="3272361" y="4646585"/>
            <a:ext cx="295273" cy="258532"/>
          </a:xfrm>
          <a:prstGeom prst="rect">
            <a:avLst/>
          </a:prstGeom>
          <a:noFill/>
        </p:spPr>
        <p:txBody>
          <a:bodyPr wrap="none" rtlCol="0">
            <a:spAutoFit/>
          </a:bodyPr>
          <a:lstStyle/>
          <a:p>
            <a:r>
              <a:rPr lang="en-US" sz="1200" b="1" dirty="0">
                <a:solidFill>
                  <a:schemeClr val="bg1"/>
                </a:solidFill>
              </a:rPr>
              <a:t>C</a:t>
            </a:r>
          </a:p>
        </p:txBody>
      </p:sp>
      <p:cxnSp>
        <p:nvCxnSpPr>
          <p:cNvPr id="25" name="Straight Connector 24"/>
          <p:cNvCxnSpPr>
            <a:stCxn id="5" idx="2"/>
            <a:endCxn id="23" idx="0"/>
          </p:cNvCxnSpPr>
          <p:nvPr/>
        </p:nvCxnSpPr>
        <p:spPr bwMode="auto">
          <a:xfrm rot="16200000" flipH="1">
            <a:off x="2206185" y="3222388"/>
            <a:ext cx="2409693" cy="1702"/>
          </a:xfrm>
          <a:prstGeom prst="line">
            <a:avLst/>
          </a:prstGeom>
          <a:solidFill>
            <a:schemeClr val="accent1"/>
          </a:solidFill>
          <a:ln w="22225" cap="flat" cmpd="sng" algn="ctr">
            <a:solidFill>
              <a:schemeClr val="tx1"/>
            </a:solidFill>
            <a:prstDash val="solid"/>
            <a:round/>
            <a:headEnd type="none" w="med" len="med"/>
            <a:tailEnd type="none" w="med" len="med"/>
          </a:ln>
          <a:effectLst/>
        </p:spPr>
      </p:cxnSp>
      <p:pic>
        <p:nvPicPr>
          <p:cNvPr id="6" name="Picture 37"/>
          <p:cNvPicPr>
            <a:picLocks noChangeArrowheads="1"/>
          </p:cNvPicPr>
          <p:nvPr/>
        </p:nvPicPr>
        <p:blipFill>
          <a:blip r:embed="rId3"/>
          <a:srcRect/>
          <a:stretch>
            <a:fillRect/>
          </a:stretch>
        </p:blipFill>
        <p:spPr bwMode="auto">
          <a:xfrm>
            <a:off x="2976705" y="2950987"/>
            <a:ext cx="870351" cy="451691"/>
          </a:xfrm>
          <a:prstGeom prst="rect">
            <a:avLst/>
          </a:prstGeom>
          <a:noFill/>
          <a:ln w="9525">
            <a:noFill/>
            <a:miter lim="800000"/>
            <a:headEnd/>
            <a:tailEnd/>
          </a:ln>
        </p:spPr>
      </p:pic>
      <p:sp>
        <p:nvSpPr>
          <p:cNvPr id="14" name="TextBox 13"/>
          <p:cNvSpPr txBox="1"/>
          <p:nvPr/>
        </p:nvSpPr>
        <p:spPr>
          <a:xfrm>
            <a:off x="3272360" y="3192932"/>
            <a:ext cx="295273" cy="258532"/>
          </a:xfrm>
          <a:prstGeom prst="rect">
            <a:avLst/>
          </a:prstGeom>
          <a:noFill/>
        </p:spPr>
        <p:txBody>
          <a:bodyPr wrap="none" rtlCol="0">
            <a:spAutoFit/>
          </a:bodyPr>
          <a:lstStyle/>
          <a:p>
            <a:r>
              <a:rPr lang="en-US" sz="1200" b="1" dirty="0">
                <a:solidFill>
                  <a:schemeClr val="bg1"/>
                </a:solidFill>
              </a:rPr>
              <a:t>B</a:t>
            </a:r>
          </a:p>
        </p:txBody>
      </p:sp>
      <p:pic>
        <p:nvPicPr>
          <p:cNvPr id="30" name="Picture 37"/>
          <p:cNvPicPr>
            <a:picLocks noChangeArrowheads="1"/>
          </p:cNvPicPr>
          <p:nvPr/>
        </p:nvPicPr>
        <p:blipFill>
          <a:blip r:embed="rId3"/>
          <a:srcRect/>
          <a:stretch>
            <a:fillRect/>
          </a:stretch>
        </p:blipFill>
        <p:spPr bwMode="auto">
          <a:xfrm>
            <a:off x="4653096" y="4428673"/>
            <a:ext cx="870351" cy="451691"/>
          </a:xfrm>
          <a:prstGeom prst="rect">
            <a:avLst/>
          </a:prstGeom>
          <a:noFill/>
          <a:ln w="9525">
            <a:noFill/>
            <a:miter lim="800000"/>
            <a:headEnd/>
            <a:tailEnd/>
          </a:ln>
        </p:spPr>
      </p:pic>
      <p:sp>
        <p:nvSpPr>
          <p:cNvPr id="31" name="TextBox 30"/>
          <p:cNvSpPr txBox="1"/>
          <p:nvPr/>
        </p:nvSpPr>
        <p:spPr>
          <a:xfrm>
            <a:off x="4948751" y="4647172"/>
            <a:ext cx="295273" cy="258532"/>
          </a:xfrm>
          <a:prstGeom prst="rect">
            <a:avLst/>
          </a:prstGeom>
          <a:noFill/>
        </p:spPr>
        <p:txBody>
          <a:bodyPr wrap="none" rtlCol="0">
            <a:spAutoFit/>
          </a:bodyPr>
          <a:lstStyle/>
          <a:p>
            <a:r>
              <a:rPr lang="en-US" sz="1200" b="1" dirty="0">
                <a:solidFill>
                  <a:schemeClr val="bg1"/>
                </a:solidFill>
              </a:rPr>
              <a:t>E</a:t>
            </a:r>
          </a:p>
        </p:txBody>
      </p:sp>
      <p:cxnSp>
        <p:nvCxnSpPr>
          <p:cNvPr id="32" name="Straight Connector 31"/>
          <p:cNvCxnSpPr>
            <a:stCxn id="34" idx="0"/>
            <a:endCxn id="30" idx="0"/>
          </p:cNvCxnSpPr>
          <p:nvPr/>
        </p:nvCxnSpPr>
        <p:spPr bwMode="auto">
          <a:xfrm rot="16200000" flipH="1" flipV="1">
            <a:off x="4474753" y="3807038"/>
            <a:ext cx="1235154" cy="8115"/>
          </a:xfrm>
          <a:prstGeom prst="line">
            <a:avLst/>
          </a:prstGeom>
          <a:solidFill>
            <a:schemeClr val="accent1"/>
          </a:solidFill>
          <a:ln w="22225" cap="flat" cmpd="sng" algn="ctr">
            <a:solidFill>
              <a:schemeClr val="tx1"/>
            </a:solidFill>
            <a:prstDash val="solid"/>
            <a:round/>
            <a:headEnd type="none" w="med" len="med"/>
            <a:tailEnd type="none" w="med" len="med"/>
          </a:ln>
          <a:effectLst/>
        </p:spPr>
      </p:cxnSp>
      <p:pic>
        <p:nvPicPr>
          <p:cNvPr id="33" name="Picture 37"/>
          <p:cNvPicPr>
            <a:picLocks noChangeArrowheads="1"/>
          </p:cNvPicPr>
          <p:nvPr/>
        </p:nvPicPr>
        <p:blipFill>
          <a:blip r:embed="rId3"/>
          <a:srcRect/>
          <a:stretch>
            <a:fillRect/>
          </a:stretch>
        </p:blipFill>
        <p:spPr bwMode="auto">
          <a:xfrm>
            <a:off x="4653095" y="2951574"/>
            <a:ext cx="870351" cy="451691"/>
          </a:xfrm>
          <a:prstGeom prst="rect">
            <a:avLst/>
          </a:prstGeom>
          <a:noFill/>
          <a:ln w="9525">
            <a:noFill/>
            <a:miter lim="800000"/>
            <a:headEnd/>
            <a:tailEnd/>
          </a:ln>
        </p:spPr>
      </p:pic>
      <p:sp>
        <p:nvSpPr>
          <p:cNvPr id="34" name="TextBox 33"/>
          <p:cNvSpPr txBox="1"/>
          <p:nvPr/>
        </p:nvSpPr>
        <p:spPr>
          <a:xfrm>
            <a:off x="4948750" y="3193519"/>
            <a:ext cx="295273" cy="258532"/>
          </a:xfrm>
          <a:prstGeom prst="rect">
            <a:avLst/>
          </a:prstGeom>
          <a:noFill/>
        </p:spPr>
        <p:txBody>
          <a:bodyPr wrap="none" rtlCol="0">
            <a:spAutoFit/>
          </a:bodyPr>
          <a:lstStyle/>
          <a:p>
            <a:r>
              <a:rPr lang="en-US" sz="1200" b="1" dirty="0">
                <a:solidFill>
                  <a:schemeClr val="bg1"/>
                </a:solidFill>
              </a:rPr>
              <a:t>D</a:t>
            </a:r>
          </a:p>
        </p:txBody>
      </p:sp>
      <p:cxnSp>
        <p:nvCxnSpPr>
          <p:cNvPr id="37" name="Straight Connector 36"/>
          <p:cNvCxnSpPr>
            <a:stCxn id="30" idx="1"/>
            <a:endCxn id="23" idx="3"/>
          </p:cNvCxnSpPr>
          <p:nvPr/>
        </p:nvCxnSpPr>
        <p:spPr bwMode="auto">
          <a:xfrm rot="10800000">
            <a:off x="3847058" y="4653933"/>
            <a:ext cx="806039" cy="587"/>
          </a:xfrm>
          <a:prstGeom prst="line">
            <a:avLst/>
          </a:prstGeom>
          <a:solidFill>
            <a:schemeClr val="accent1"/>
          </a:solidFill>
          <a:ln w="22225" cap="flat" cmpd="sng" algn="ctr">
            <a:solidFill>
              <a:schemeClr val="tx1"/>
            </a:solidFill>
            <a:prstDash val="solid"/>
            <a:round/>
            <a:headEnd type="none" w="med" len="med"/>
            <a:tailEnd type="none" w="med" len="med"/>
          </a:ln>
          <a:effectLst/>
        </p:spPr>
      </p:cxnSp>
      <p:sp>
        <p:nvSpPr>
          <p:cNvPr id="45" name="TextBox 44"/>
          <p:cNvSpPr txBox="1"/>
          <p:nvPr/>
        </p:nvSpPr>
        <p:spPr>
          <a:xfrm>
            <a:off x="3164217" y="3812251"/>
            <a:ext cx="233717" cy="226350"/>
          </a:xfrm>
          <a:prstGeom prst="rect">
            <a:avLst/>
          </a:prstGeom>
          <a:noFill/>
        </p:spPr>
        <p:txBody>
          <a:bodyPr wrap="square" lIns="0" tIns="0" rIns="0" bIns="0" rtlCol="0" anchor="ctr" anchorCtr="0">
            <a:noAutofit/>
          </a:bodyPr>
          <a:lstStyle/>
          <a:p>
            <a:r>
              <a:rPr lang="en-US" sz="1050" dirty="0"/>
              <a:t>(</a:t>
            </a:r>
            <a:r>
              <a:rPr lang="en-US" sz="1050" b="1" dirty="0"/>
              <a:t>2</a:t>
            </a:r>
            <a:r>
              <a:rPr lang="en-US" sz="1050" dirty="0"/>
              <a:t>)</a:t>
            </a:r>
          </a:p>
        </p:txBody>
      </p:sp>
      <p:sp>
        <p:nvSpPr>
          <p:cNvPr id="46" name="TextBox 45"/>
          <p:cNvSpPr txBox="1"/>
          <p:nvPr/>
        </p:nvSpPr>
        <p:spPr>
          <a:xfrm>
            <a:off x="4089754" y="3827491"/>
            <a:ext cx="233717" cy="226350"/>
          </a:xfrm>
          <a:prstGeom prst="rect">
            <a:avLst/>
          </a:prstGeom>
          <a:noFill/>
        </p:spPr>
        <p:txBody>
          <a:bodyPr wrap="square" lIns="0" tIns="0" rIns="0" bIns="0" rtlCol="0" anchor="ctr" anchorCtr="0">
            <a:noAutofit/>
          </a:bodyPr>
          <a:lstStyle/>
          <a:p>
            <a:r>
              <a:rPr lang="en-US" sz="1050" dirty="0"/>
              <a:t>(</a:t>
            </a:r>
            <a:r>
              <a:rPr lang="en-US" sz="1050" b="1" dirty="0"/>
              <a:t>2</a:t>
            </a:r>
            <a:r>
              <a:rPr lang="en-US" sz="1050" dirty="0"/>
              <a:t>)</a:t>
            </a:r>
          </a:p>
        </p:txBody>
      </p:sp>
      <p:sp>
        <p:nvSpPr>
          <p:cNvPr id="47" name="TextBox 46"/>
          <p:cNvSpPr txBox="1"/>
          <p:nvPr/>
        </p:nvSpPr>
        <p:spPr>
          <a:xfrm>
            <a:off x="4851754" y="3827491"/>
            <a:ext cx="233717" cy="226350"/>
          </a:xfrm>
          <a:prstGeom prst="rect">
            <a:avLst/>
          </a:prstGeom>
          <a:noFill/>
        </p:spPr>
        <p:txBody>
          <a:bodyPr wrap="square" lIns="0" tIns="0" rIns="0" bIns="0" rtlCol="0" anchor="ctr" anchorCtr="0">
            <a:noAutofit/>
          </a:bodyPr>
          <a:lstStyle/>
          <a:p>
            <a:r>
              <a:rPr lang="en-US" sz="1050" dirty="0"/>
              <a:t>(</a:t>
            </a:r>
            <a:r>
              <a:rPr lang="en-US" sz="1050" b="1" dirty="0"/>
              <a:t>1</a:t>
            </a:r>
            <a:r>
              <a:rPr lang="en-US" sz="1050" dirty="0"/>
              <a:t>)</a:t>
            </a:r>
          </a:p>
        </p:txBody>
      </p:sp>
      <p:sp>
        <p:nvSpPr>
          <p:cNvPr id="49" name="TextBox 48"/>
          <p:cNvSpPr txBox="1"/>
          <p:nvPr/>
        </p:nvSpPr>
        <p:spPr>
          <a:xfrm>
            <a:off x="4147197" y="4452331"/>
            <a:ext cx="233717" cy="226350"/>
          </a:xfrm>
          <a:prstGeom prst="rect">
            <a:avLst/>
          </a:prstGeom>
          <a:noFill/>
        </p:spPr>
        <p:txBody>
          <a:bodyPr wrap="square" lIns="0" tIns="0" rIns="0" bIns="0" rtlCol="0" anchor="ctr" anchorCtr="0">
            <a:noAutofit/>
          </a:bodyPr>
          <a:lstStyle/>
          <a:p>
            <a:r>
              <a:rPr lang="en-US" sz="1050" dirty="0"/>
              <a:t>(</a:t>
            </a:r>
            <a:r>
              <a:rPr lang="en-US" sz="1050" b="1" dirty="0"/>
              <a:t>1</a:t>
            </a:r>
            <a:r>
              <a:rPr lang="en-US" sz="1050" dirty="0"/>
              <a:t>)</a:t>
            </a:r>
          </a:p>
        </p:txBody>
      </p:sp>
      <p:graphicFrame>
        <p:nvGraphicFramePr>
          <p:cNvPr id="50" name="Table 49"/>
          <p:cNvGraphicFramePr>
            <a:graphicFrameLocks noGrp="1"/>
          </p:cNvGraphicFramePr>
          <p:nvPr/>
        </p:nvGraphicFramePr>
        <p:xfrm>
          <a:off x="192911" y="4844372"/>
          <a:ext cx="3352799" cy="1381650"/>
        </p:xfrm>
        <a:graphic>
          <a:graphicData uri="http://schemas.openxmlformats.org/drawingml/2006/table">
            <a:tbl>
              <a:tblPr firstRow="1" bandRow="1">
                <a:tableStyleId>{5C22544A-7EE6-4342-B048-85BDC9FD1C3A}</a:tableStyleId>
              </a:tblPr>
              <a:tblGrid>
                <a:gridCol w="1043353">
                  <a:extLst>
                    <a:ext uri="{9D8B030D-6E8A-4147-A177-3AD203B41FA5}">
                      <a16:colId xmlns:a16="http://schemas.microsoft.com/office/drawing/2014/main" val="20000"/>
                    </a:ext>
                  </a:extLst>
                </a:gridCol>
                <a:gridCol w="328246">
                  <a:extLst>
                    <a:ext uri="{9D8B030D-6E8A-4147-A177-3AD203B41FA5}">
                      <a16:colId xmlns:a16="http://schemas.microsoft.com/office/drawing/2014/main" val="20001"/>
                    </a:ext>
                  </a:extLst>
                </a:gridCol>
                <a:gridCol w="316523">
                  <a:extLst>
                    <a:ext uri="{9D8B030D-6E8A-4147-A177-3AD203B41FA5}">
                      <a16:colId xmlns:a16="http://schemas.microsoft.com/office/drawing/2014/main" val="20002"/>
                    </a:ext>
                  </a:extLst>
                </a:gridCol>
                <a:gridCol w="1664677">
                  <a:extLst>
                    <a:ext uri="{9D8B030D-6E8A-4147-A177-3AD203B41FA5}">
                      <a16:colId xmlns:a16="http://schemas.microsoft.com/office/drawing/2014/main" val="20003"/>
                    </a:ext>
                  </a:extLst>
                </a:gridCol>
              </a:tblGrid>
              <a:tr h="375810">
                <a:tc>
                  <a:txBody>
                    <a:bodyPr/>
                    <a:lstStyle/>
                    <a:p>
                      <a:pPr algn="r"/>
                      <a:r>
                        <a:rPr lang="en-US" sz="1050" dirty="0"/>
                        <a:t>EIGRP</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FD</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AD</a:t>
                      </a:r>
                      <a:endParaRPr lang="en-US" sz="1050" b="1" dirty="0">
                        <a:latin typeface="Courier New" pitchFamily="49" charset="0"/>
                        <a:cs typeface="Courier New" pitchFamily="49" charset="0"/>
                      </a:endParaRPr>
                    </a:p>
                  </a:txBody>
                  <a:tcPr marL="45720" marR="45720" anchor="ctr"/>
                </a:tc>
                <a:tc>
                  <a:txBody>
                    <a:bodyPr/>
                    <a:lstStyle/>
                    <a:p>
                      <a:pPr algn="l"/>
                      <a:r>
                        <a:rPr lang="en-US" sz="1050" dirty="0"/>
                        <a:t>Topology</a:t>
                      </a:r>
                      <a:endParaRPr lang="en-US" sz="1050" b="1"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0"/>
                  </a:ext>
                </a:extLst>
              </a:tr>
              <a:tr h="229772">
                <a:tc>
                  <a:txBody>
                    <a:bodyPr/>
                    <a:lstStyle/>
                    <a:p>
                      <a:pPr algn="r"/>
                      <a:r>
                        <a:rPr lang="en-US" sz="1050" dirty="0"/>
                        <a:t>10.1.1.0 /24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50" dirty="0"/>
                        <a:t>***** Passive *****</a:t>
                      </a:r>
                      <a:endParaRPr lang="en-US" sz="1050" b="0" dirty="0">
                        <a:solidFill>
                          <a:schemeClr val="tx1"/>
                        </a:solidFill>
                        <a:latin typeface="Courier New" pitchFamily="49" charset="0"/>
                        <a:cs typeface="Courier New" pitchFamily="49" charset="0"/>
                      </a:endParaRPr>
                    </a:p>
                  </a:txBody>
                  <a:tcPr marL="45720" marR="45720" anchor="ctr"/>
                </a:tc>
                <a:extLst>
                  <a:ext uri="{0D108BD9-81ED-4DB2-BD59-A6C34878D82A}">
                    <a16:rowId xmlns:a16="http://schemas.microsoft.com/office/drawing/2014/main" val="10001"/>
                  </a:ext>
                </a:extLst>
              </a:tr>
              <a:tr h="229772">
                <a:tc>
                  <a:txBody>
                    <a:bodyPr/>
                    <a:lstStyle/>
                    <a:p>
                      <a:pPr algn="r"/>
                      <a:r>
                        <a:rPr lang="en-US" sz="1050" dirty="0"/>
                        <a:t>via B </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1</a:t>
                      </a:r>
                      <a:endParaRPr lang="en-US" sz="1050" dirty="0">
                        <a:latin typeface="Courier New" pitchFamily="49" charset="0"/>
                        <a:cs typeface="Courier New" pitchFamily="49" charset="0"/>
                      </a:endParaRPr>
                    </a:p>
                  </a:txBody>
                  <a:tcPr marL="45720" marR="45720" anchor="ctr"/>
                </a:tc>
                <a:tc>
                  <a:txBody>
                    <a:bodyPr/>
                    <a:lstStyle/>
                    <a:p>
                      <a:pPr algn="l"/>
                      <a:r>
                        <a:rPr lang="en-US" sz="1050" dirty="0"/>
                        <a:t>Successor</a:t>
                      </a:r>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2"/>
                  </a:ext>
                </a:extLst>
              </a:tr>
              <a:tr h="229772">
                <a:tc>
                  <a:txBody>
                    <a:bodyPr/>
                    <a:lstStyle/>
                    <a:p>
                      <a:pPr algn="r"/>
                      <a:r>
                        <a:rPr lang="en-US" sz="1050" dirty="0"/>
                        <a:t>via</a:t>
                      </a:r>
                      <a:r>
                        <a:rPr lang="en-US" sz="1050" baseline="0" dirty="0"/>
                        <a:t> D</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2</a:t>
                      </a:r>
                      <a:endParaRPr lang="en-US" sz="1050" dirty="0">
                        <a:latin typeface="Courier New" pitchFamily="49" charset="0"/>
                        <a:cs typeface="Courier New" pitchFamily="49" charset="0"/>
                      </a:endParaRPr>
                    </a:p>
                  </a:txBody>
                  <a:tcPr marL="45720" marR="45720" anchor="ctr"/>
                </a:tc>
                <a:tc>
                  <a:txBody>
                    <a:bodyPr/>
                    <a:lstStyle/>
                    <a:p>
                      <a:pPr algn="l"/>
                      <a:r>
                        <a:rPr lang="en-US" sz="1050" dirty="0"/>
                        <a:t>Feasible Successor</a:t>
                      </a:r>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3"/>
                  </a:ext>
                </a:extLst>
              </a:tr>
              <a:tr h="229772">
                <a:tc>
                  <a:txBody>
                    <a:bodyPr/>
                    <a:lstStyle/>
                    <a:p>
                      <a:pPr algn="r"/>
                      <a:r>
                        <a:rPr lang="en-US" sz="1050" dirty="0"/>
                        <a:t>via E</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4"/>
                  </a:ext>
                </a:extLst>
              </a:tr>
            </a:tbl>
          </a:graphicData>
        </a:graphic>
      </p:graphicFrame>
      <p:sp>
        <p:nvSpPr>
          <p:cNvPr id="55" name="TextBox 54"/>
          <p:cNvSpPr txBox="1"/>
          <p:nvPr/>
        </p:nvSpPr>
        <p:spPr>
          <a:xfrm>
            <a:off x="829944" y="4113866"/>
            <a:ext cx="1050288" cy="313932"/>
          </a:xfrm>
          <a:prstGeom prst="rect">
            <a:avLst/>
          </a:prstGeom>
          <a:noFill/>
        </p:spPr>
        <p:txBody>
          <a:bodyPr wrap="none" rtlCol="0">
            <a:spAutoFit/>
          </a:bodyPr>
          <a:lstStyle/>
          <a:p>
            <a:r>
              <a:rPr lang="en-US" sz="1600" b="1" dirty="0"/>
              <a:t>Router C</a:t>
            </a:r>
          </a:p>
        </p:txBody>
      </p:sp>
      <p:graphicFrame>
        <p:nvGraphicFramePr>
          <p:cNvPr id="57" name="Table 56"/>
          <p:cNvGraphicFramePr>
            <a:graphicFrameLocks noGrp="1"/>
          </p:cNvGraphicFramePr>
          <p:nvPr/>
        </p:nvGraphicFramePr>
        <p:xfrm>
          <a:off x="5404331" y="5228494"/>
          <a:ext cx="3352799" cy="1005840"/>
        </p:xfrm>
        <a:graphic>
          <a:graphicData uri="http://schemas.openxmlformats.org/drawingml/2006/table">
            <a:tbl>
              <a:tblPr firstRow="1" bandRow="1">
                <a:tableStyleId>{5C22544A-7EE6-4342-B048-85BDC9FD1C3A}</a:tableStyleId>
              </a:tblPr>
              <a:tblGrid>
                <a:gridCol w="1043353">
                  <a:extLst>
                    <a:ext uri="{9D8B030D-6E8A-4147-A177-3AD203B41FA5}">
                      <a16:colId xmlns:a16="http://schemas.microsoft.com/office/drawing/2014/main" val="20000"/>
                    </a:ext>
                  </a:extLst>
                </a:gridCol>
                <a:gridCol w="328246">
                  <a:extLst>
                    <a:ext uri="{9D8B030D-6E8A-4147-A177-3AD203B41FA5}">
                      <a16:colId xmlns:a16="http://schemas.microsoft.com/office/drawing/2014/main" val="20001"/>
                    </a:ext>
                  </a:extLst>
                </a:gridCol>
                <a:gridCol w="316523">
                  <a:extLst>
                    <a:ext uri="{9D8B030D-6E8A-4147-A177-3AD203B41FA5}">
                      <a16:colId xmlns:a16="http://schemas.microsoft.com/office/drawing/2014/main" val="20002"/>
                    </a:ext>
                  </a:extLst>
                </a:gridCol>
                <a:gridCol w="1664677">
                  <a:extLst>
                    <a:ext uri="{9D8B030D-6E8A-4147-A177-3AD203B41FA5}">
                      <a16:colId xmlns:a16="http://schemas.microsoft.com/office/drawing/2014/main" val="20003"/>
                    </a:ext>
                  </a:extLst>
                </a:gridCol>
              </a:tblGrid>
              <a:tr h="229772">
                <a:tc>
                  <a:txBody>
                    <a:bodyPr/>
                    <a:lstStyle/>
                    <a:p>
                      <a:pPr algn="r"/>
                      <a:r>
                        <a:rPr lang="en-US" sz="1050" dirty="0"/>
                        <a:t>EIGRP</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FD</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AD</a:t>
                      </a:r>
                      <a:endParaRPr lang="en-US" sz="1050" b="1" dirty="0">
                        <a:latin typeface="Courier New" pitchFamily="49" charset="0"/>
                        <a:cs typeface="Courier New" pitchFamily="49" charset="0"/>
                      </a:endParaRPr>
                    </a:p>
                  </a:txBody>
                  <a:tcPr marL="45720" marR="45720" anchor="ctr"/>
                </a:tc>
                <a:tc>
                  <a:txBody>
                    <a:bodyPr/>
                    <a:lstStyle/>
                    <a:p>
                      <a:pPr algn="l"/>
                      <a:r>
                        <a:rPr lang="en-US" sz="1050" dirty="0"/>
                        <a:t>Topology</a:t>
                      </a:r>
                      <a:endParaRPr lang="en-US" sz="1050" b="1"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0"/>
                  </a:ext>
                </a:extLst>
              </a:tr>
              <a:tr h="229772">
                <a:tc>
                  <a:txBody>
                    <a:bodyPr/>
                    <a:lstStyle/>
                    <a:p>
                      <a:pPr algn="r"/>
                      <a:r>
                        <a:rPr lang="en-US" sz="1050" dirty="0"/>
                        <a:t>10.1.1.0 /24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50" dirty="0"/>
                        <a:t>***** Passive *****</a:t>
                      </a:r>
                      <a:endParaRPr lang="en-US" sz="1050" b="0" dirty="0">
                        <a:solidFill>
                          <a:schemeClr val="tx1"/>
                        </a:solidFill>
                        <a:latin typeface="Courier New" pitchFamily="49" charset="0"/>
                        <a:cs typeface="Courier New" pitchFamily="49" charset="0"/>
                      </a:endParaRPr>
                    </a:p>
                  </a:txBody>
                  <a:tcPr marL="45720" marR="45720" anchor="ctr"/>
                </a:tc>
                <a:extLst>
                  <a:ext uri="{0D108BD9-81ED-4DB2-BD59-A6C34878D82A}">
                    <a16:rowId xmlns:a16="http://schemas.microsoft.com/office/drawing/2014/main" val="10001"/>
                  </a:ext>
                </a:extLst>
              </a:tr>
              <a:tr h="229772">
                <a:tc>
                  <a:txBody>
                    <a:bodyPr/>
                    <a:lstStyle/>
                    <a:p>
                      <a:pPr algn="r"/>
                      <a:r>
                        <a:rPr lang="en-US" sz="1050" dirty="0"/>
                        <a:t>via D </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2</a:t>
                      </a:r>
                      <a:endParaRPr lang="en-US" sz="1050" dirty="0">
                        <a:latin typeface="Courier New" pitchFamily="49" charset="0"/>
                        <a:cs typeface="Courier New" pitchFamily="49" charset="0"/>
                      </a:endParaRPr>
                    </a:p>
                  </a:txBody>
                  <a:tcPr marL="45720" marR="45720" anchor="ctr"/>
                </a:tc>
                <a:tc>
                  <a:txBody>
                    <a:bodyPr/>
                    <a:lstStyle/>
                    <a:p>
                      <a:pPr algn="l"/>
                      <a:r>
                        <a:rPr lang="en-US" sz="1050" dirty="0"/>
                        <a:t>Successor</a:t>
                      </a:r>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2"/>
                  </a:ext>
                </a:extLst>
              </a:tr>
              <a:tr h="229772">
                <a:tc>
                  <a:txBody>
                    <a:bodyPr/>
                    <a:lstStyle/>
                    <a:p>
                      <a:pPr algn="r"/>
                      <a:r>
                        <a:rPr lang="en-US" sz="1050" dirty="0"/>
                        <a:t>via</a:t>
                      </a:r>
                      <a:r>
                        <a:rPr lang="en-US" sz="1050" baseline="0" dirty="0"/>
                        <a:t> C</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l"/>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3"/>
                  </a:ext>
                </a:extLst>
              </a:tr>
            </a:tbl>
          </a:graphicData>
        </a:graphic>
      </p:graphicFrame>
      <p:sp>
        <p:nvSpPr>
          <p:cNvPr id="58" name="TextBox 57"/>
          <p:cNvSpPr txBox="1"/>
          <p:nvPr/>
        </p:nvSpPr>
        <p:spPr>
          <a:xfrm>
            <a:off x="5357437" y="4911970"/>
            <a:ext cx="1039067" cy="313932"/>
          </a:xfrm>
          <a:prstGeom prst="rect">
            <a:avLst/>
          </a:prstGeom>
          <a:noFill/>
        </p:spPr>
        <p:txBody>
          <a:bodyPr wrap="none" rtlCol="0">
            <a:spAutoFit/>
          </a:bodyPr>
          <a:lstStyle/>
          <a:p>
            <a:r>
              <a:rPr lang="en-US" sz="1600" b="1" dirty="0"/>
              <a:t>Router E</a:t>
            </a:r>
          </a:p>
        </p:txBody>
      </p:sp>
      <p:graphicFrame>
        <p:nvGraphicFramePr>
          <p:cNvPr id="59" name="Table 58"/>
          <p:cNvGraphicFramePr>
            <a:graphicFrameLocks noGrp="1"/>
          </p:cNvGraphicFramePr>
          <p:nvPr/>
        </p:nvGraphicFramePr>
        <p:xfrm>
          <a:off x="5404332" y="1769766"/>
          <a:ext cx="3352799" cy="1005840"/>
        </p:xfrm>
        <a:graphic>
          <a:graphicData uri="http://schemas.openxmlformats.org/drawingml/2006/table">
            <a:tbl>
              <a:tblPr firstRow="1" bandRow="1">
                <a:tableStyleId>{5C22544A-7EE6-4342-B048-85BDC9FD1C3A}</a:tableStyleId>
              </a:tblPr>
              <a:tblGrid>
                <a:gridCol w="1043353">
                  <a:extLst>
                    <a:ext uri="{9D8B030D-6E8A-4147-A177-3AD203B41FA5}">
                      <a16:colId xmlns:a16="http://schemas.microsoft.com/office/drawing/2014/main" val="20000"/>
                    </a:ext>
                  </a:extLst>
                </a:gridCol>
                <a:gridCol w="328246">
                  <a:extLst>
                    <a:ext uri="{9D8B030D-6E8A-4147-A177-3AD203B41FA5}">
                      <a16:colId xmlns:a16="http://schemas.microsoft.com/office/drawing/2014/main" val="20001"/>
                    </a:ext>
                  </a:extLst>
                </a:gridCol>
                <a:gridCol w="316523">
                  <a:extLst>
                    <a:ext uri="{9D8B030D-6E8A-4147-A177-3AD203B41FA5}">
                      <a16:colId xmlns:a16="http://schemas.microsoft.com/office/drawing/2014/main" val="20002"/>
                    </a:ext>
                  </a:extLst>
                </a:gridCol>
                <a:gridCol w="1664677">
                  <a:extLst>
                    <a:ext uri="{9D8B030D-6E8A-4147-A177-3AD203B41FA5}">
                      <a16:colId xmlns:a16="http://schemas.microsoft.com/office/drawing/2014/main" val="20003"/>
                    </a:ext>
                  </a:extLst>
                </a:gridCol>
              </a:tblGrid>
              <a:tr h="229772">
                <a:tc>
                  <a:txBody>
                    <a:bodyPr/>
                    <a:lstStyle/>
                    <a:p>
                      <a:pPr algn="r"/>
                      <a:r>
                        <a:rPr lang="en-US" sz="1050" dirty="0"/>
                        <a:t>EIGRP</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FD</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AD</a:t>
                      </a:r>
                      <a:endParaRPr lang="en-US" sz="1050" b="1" dirty="0">
                        <a:latin typeface="Courier New" pitchFamily="49" charset="0"/>
                        <a:cs typeface="Courier New" pitchFamily="49" charset="0"/>
                      </a:endParaRPr>
                    </a:p>
                  </a:txBody>
                  <a:tcPr marL="45720" marR="45720" anchor="ctr"/>
                </a:tc>
                <a:tc>
                  <a:txBody>
                    <a:bodyPr/>
                    <a:lstStyle/>
                    <a:p>
                      <a:pPr algn="l"/>
                      <a:r>
                        <a:rPr lang="en-US" sz="1050" dirty="0"/>
                        <a:t>Topology</a:t>
                      </a:r>
                      <a:endParaRPr lang="en-US" sz="1050" b="1"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0"/>
                  </a:ext>
                </a:extLst>
              </a:tr>
              <a:tr h="229772">
                <a:tc>
                  <a:txBody>
                    <a:bodyPr/>
                    <a:lstStyle/>
                    <a:p>
                      <a:pPr algn="r"/>
                      <a:r>
                        <a:rPr lang="en-US" sz="1050" dirty="0"/>
                        <a:t>10.1.1.0 /24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-1</a:t>
                      </a:r>
                      <a:endParaRPr lang="en-US" sz="1050" b="1" dirty="0">
                        <a:solidFill>
                          <a:schemeClr val="accent6">
                            <a:lumMod val="75000"/>
                          </a:schemeClr>
                        </a:solidFill>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algn="l"/>
                      <a:r>
                        <a:rPr lang="en-US" sz="1050" dirty="0">
                          <a:solidFill>
                            <a:srgbClr val="C00000"/>
                          </a:solidFill>
                        </a:rPr>
                        <a:t>***** ACTIVE ******</a:t>
                      </a:r>
                      <a:endParaRPr lang="en-US" sz="1050" b="1" dirty="0">
                        <a:solidFill>
                          <a:srgbClr val="C00000"/>
                        </a:solidFill>
                        <a:latin typeface="Courier New" pitchFamily="49" charset="0"/>
                        <a:cs typeface="Courier New" pitchFamily="49" charset="0"/>
                      </a:endParaRPr>
                    </a:p>
                  </a:txBody>
                  <a:tcPr marL="45720" marR="45720" anchor="ctr"/>
                </a:tc>
                <a:extLst>
                  <a:ext uri="{0D108BD9-81ED-4DB2-BD59-A6C34878D82A}">
                    <a16:rowId xmlns:a16="http://schemas.microsoft.com/office/drawing/2014/main" val="10001"/>
                  </a:ext>
                </a:extLst>
              </a:tr>
              <a:tr h="229772">
                <a:tc>
                  <a:txBody>
                    <a:bodyPr/>
                    <a:lstStyle/>
                    <a:p>
                      <a:pPr algn="r"/>
                      <a:r>
                        <a:rPr lang="en-US" sz="1050" dirty="0"/>
                        <a:t>via E </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algn="l"/>
                      <a:r>
                        <a:rPr lang="en-US" sz="1050" dirty="0"/>
                        <a:t>(Q) Query</a:t>
                      </a:r>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2"/>
                  </a:ext>
                </a:extLst>
              </a:tr>
              <a:tr h="229772">
                <a:tc>
                  <a:txBody>
                    <a:bodyPr/>
                    <a:lstStyle/>
                    <a:p>
                      <a:pPr algn="r"/>
                      <a:r>
                        <a:rPr lang="en-US" sz="1050" dirty="0"/>
                        <a:t>via</a:t>
                      </a:r>
                      <a:r>
                        <a:rPr lang="en-US" sz="1050" baseline="0" dirty="0"/>
                        <a:t> C</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5</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l"/>
                      <a:r>
                        <a:rPr lang="en-US" sz="1050" dirty="0"/>
                        <a:t>(Q) </a:t>
                      </a:r>
                      <a:r>
                        <a:rPr lang="en-US" sz="1050" kern="1200" dirty="0"/>
                        <a:t>Query</a:t>
                      </a:r>
                      <a:endParaRPr lang="en-US" sz="1050" kern="1200" dirty="0">
                        <a:solidFill>
                          <a:schemeClr val="dk1"/>
                        </a:solidFill>
                        <a:latin typeface="+mn-lt"/>
                        <a:ea typeface="+mn-ea"/>
                        <a:cs typeface="+mn-cs"/>
                      </a:endParaRPr>
                    </a:p>
                  </a:txBody>
                  <a:tcPr marL="45720" marR="45720" anchor="ctr"/>
                </a:tc>
                <a:extLst>
                  <a:ext uri="{0D108BD9-81ED-4DB2-BD59-A6C34878D82A}">
                    <a16:rowId xmlns:a16="http://schemas.microsoft.com/office/drawing/2014/main" val="10003"/>
                  </a:ext>
                </a:extLst>
              </a:tr>
            </a:tbl>
          </a:graphicData>
        </a:graphic>
      </p:graphicFrame>
      <p:sp>
        <p:nvSpPr>
          <p:cNvPr id="60" name="TextBox 59"/>
          <p:cNvSpPr txBox="1"/>
          <p:nvPr/>
        </p:nvSpPr>
        <p:spPr>
          <a:xfrm>
            <a:off x="5357438" y="1418517"/>
            <a:ext cx="1050288" cy="313932"/>
          </a:xfrm>
          <a:prstGeom prst="rect">
            <a:avLst/>
          </a:prstGeom>
          <a:noFill/>
        </p:spPr>
        <p:txBody>
          <a:bodyPr wrap="none" rtlCol="0">
            <a:spAutoFit/>
          </a:bodyPr>
          <a:lstStyle/>
          <a:p>
            <a:r>
              <a:rPr lang="en-US" sz="1600" b="1" dirty="0"/>
              <a:t>Router D</a:t>
            </a:r>
          </a:p>
        </p:txBody>
      </p:sp>
      <p:cxnSp>
        <p:nvCxnSpPr>
          <p:cNvPr id="40" name="Straight Connector 39"/>
          <p:cNvCxnSpPr/>
          <p:nvPr/>
        </p:nvCxnSpPr>
        <p:spPr bwMode="auto">
          <a:xfrm>
            <a:off x="6037385" y="5849815"/>
            <a:ext cx="1840523" cy="11723"/>
          </a:xfrm>
          <a:prstGeom prst="line">
            <a:avLst/>
          </a:prstGeom>
          <a:solidFill>
            <a:schemeClr val="accent1"/>
          </a:solidFill>
          <a:ln w="19050" cap="flat" cmpd="sng" algn="ctr">
            <a:solidFill>
              <a:schemeClr val="accent6"/>
            </a:solidFill>
            <a:prstDash val="solid"/>
            <a:round/>
            <a:headEnd type="none" w="med" len="med"/>
            <a:tailEnd type="none" w="med" len="med"/>
          </a:ln>
          <a:effectLst/>
        </p:spPr>
      </p:cxnSp>
      <p:sp>
        <p:nvSpPr>
          <p:cNvPr id="39" name="Octagon 38"/>
          <p:cNvSpPr/>
          <p:nvPr/>
        </p:nvSpPr>
        <p:spPr bwMode="auto">
          <a:xfrm>
            <a:off x="4290646" y="3294184"/>
            <a:ext cx="225413" cy="285893"/>
          </a:xfrm>
          <a:prstGeom prst="octagon">
            <a:avLst/>
          </a:prstGeom>
          <a:solidFill>
            <a:schemeClr val="bg1">
              <a:lumMod val="85000"/>
            </a:schemeClr>
          </a:solidFill>
          <a:ln w="9525" cap="flat" cmpd="sng" algn="ctr">
            <a:solidFill>
              <a:schemeClr val="tx1"/>
            </a:solidFill>
            <a:prstDash val="solid"/>
            <a:round/>
            <a:headEnd type="none" w="med" len="med"/>
            <a:tailEnd type="none" w="med" len="med"/>
          </a:ln>
          <a:effectLst/>
        </p:spPr>
        <p:txBody>
          <a:bodyPr vert="horz" wrap="none" lIns="0" tIns="0" rIns="0" bIns="0" numCol="1" rtlCol="0" anchor="ctr" anchorCtr="1" compatLnSpc="1">
            <a:prstTxWarp prst="textNoShape">
              <a:avLst/>
            </a:prstTxWarp>
            <a:spAutoFit/>
          </a:bodyPr>
          <a:lstStyle/>
          <a:p>
            <a:pPr defTabSz="814388"/>
            <a:r>
              <a:rPr lang="en-US" sz="1600" b="1" dirty="0">
                <a:solidFill>
                  <a:schemeClr val="accent6">
                    <a:lumMod val="75000"/>
                  </a:schemeClr>
                </a:solidFill>
                <a:effectLst>
                  <a:outerShdw blurRad="38100" dist="38100" dir="2700000" algn="tl">
                    <a:srgbClr val="000000">
                      <a:alpha val="43137"/>
                    </a:srgbClr>
                  </a:outerShdw>
                </a:effectLst>
              </a:rPr>
              <a:t>Q</a:t>
            </a:r>
          </a:p>
        </p:txBody>
      </p:sp>
      <p:cxnSp>
        <p:nvCxnSpPr>
          <p:cNvPr id="44" name="Straight Arrow Connector 43"/>
          <p:cNvCxnSpPr/>
          <p:nvPr/>
        </p:nvCxnSpPr>
        <p:spPr bwMode="auto">
          <a:xfrm rot="5400000">
            <a:off x="4961796" y="3941884"/>
            <a:ext cx="732689" cy="11724"/>
          </a:xfrm>
          <a:prstGeom prst="straightConnector1">
            <a:avLst/>
          </a:prstGeom>
          <a:solidFill>
            <a:schemeClr val="accent1"/>
          </a:solidFill>
          <a:ln w="28575" cap="flat" cmpd="sng" algn="ctr">
            <a:solidFill>
              <a:schemeClr val="accent6"/>
            </a:solidFill>
            <a:prstDash val="solid"/>
            <a:round/>
            <a:headEnd type="none" w="med" len="med"/>
            <a:tailEnd type="arrow"/>
          </a:ln>
          <a:effectLst/>
        </p:spPr>
      </p:cxnSp>
      <p:sp>
        <p:nvSpPr>
          <p:cNvPr id="51" name="Octagon 50"/>
          <p:cNvSpPr/>
          <p:nvPr/>
        </p:nvSpPr>
        <p:spPr bwMode="auto">
          <a:xfrm>
            <a:off x="5205046" y="3411415"/>
            <a:ext cx="225413" cy="285893"/>
          </a:xfrm>
          <a:prstGeom prst="octagon">
            <a:avLst/>
          </a:prstGeom>
          <a:solidFill>
            <a:schemeClr val="bg1">
              <a:lumMod val="85000"/>
            </a:schemeClr>
          </a:solidFill>
          <a:ln w="9525" cap="flat" cmpd="sng" algn="ctr">
            <a:solidFill>
              <a:schemeClr val="tx1"/>
            </a:solidFill>
            <a:prstDash val="solid"/>
            <a:round/>
            <a:headEnd type="none" w="med" len="med"/>
            <a:tailEnd type="none" w="med" len="med"/>
          </a:ln>
          <a:effectLst/>
        </p:spPr>
        <p:txBody>
          <a:bodyPr vert="horz" wrap="none" lIns="0" tIns="0" rIns="0" bIns="0" numCol="1" rtlCol="0" anchor="ctr" anchorCtr="1" compatLnSpc="1">
            <a:prstTxWarp prst="textNoShape">
              <a:avLst/>
            </a:prstTxWarp>
            <a:spAutoFit/>
          </a:bodyPr>
          <a:lstStyle/>
          <a:p>
            <a:pPr defTabSz="814388"/>
            <a:r>
              <a:rPr lang="en-US" sz="1600" b="1" dirty="0">
                <a:solidFill>
                  <a:schemeClr val="accent6">
                    <a:lumMod val="75000"/>
                  </a:schemeClr>
                </a:solidFill>
                <a:effectLst>
                  <a:outerShdw blurRad="38100" dist="38100" dir="2700000" algn="tl">
                    <a:srgbClr val="000000">
                      <a:alpha val="43137"/>
                    </a:srgbClr>
                  </a:outerShdw>
                </a:effectLst>
              </a:rPr>
              <a:t>Q</a:t>
            </a:r>
          </a:p>
        </p:txBody>
      </p:sp>
      <p:sp>
        <p:nvSpPr>
          <p:cNvPr id="54" name="Octagon 53"/>
          <p:cNvSpPr/>
          <p:nvPr/>
        </p:nvSpPr>
        <p:spPr bwMode="auto">
          <a:xfrm>
            <a:off x="6893169" y="3387969"/>
            <a:ext cx="225413" cy="285893"/>
          </a:xfrm>
          <a:prstGeom prst="octagon">
            <a:avLst/>
          </a:prstGeom>
          <a:solidFill>
            <a:schemeClr val="bg1">
              <a:lumMod val="85000"/>
            </a:schemeClr>
          </a:solidFill>
          <a:ln w="9525" cap="flat" cmpd="sng" algn="ctr">
            <a:solidFill>
              <a:schemeClr val="tx1"/>
            </a:solidFill>
            <a:prstDash val="solid"/>
            <a:round/>
            <a:headEnd type="none" w="med" len="med"/>
            <a:tailEnd type="none" w="med" len="med"/>
          </a:ln>
          <a:effectLst/>
        </p:spPr>
        <p:txBody>
          <a:bodyPr vert="horz" wrap="none" lIns="0" tIns="0" rIns="0" bIns="0" numCol="1" rtlCol="0" anchor="ctr" anchorCtr="1" compatLnSpc="1">
            <a:prstTxWarp prst="textNoShape">
              <a:avLst/>
            </a:prstTxWarp>
            <a:spAutoFit/>
          </a:bodyPr>
          <a:lstStyle/>
          <a:p>
            <a:pPr defTabSz="814388"/>
            <a:r>
              <a:rPr lang="en-US" sz="1600" b="1" dirty="0">
                <a:solidFill>
                  <a:schemeClr val="accent6">
                    <a:lumMod val="75000"/>
                  </a:schemeClr>
                </a:solidFill>
                <a:effectLst>
                  <a:outerShdw blurRad="38100" dist="38100" dir="2700000" algn="tl">
                    <a:srgbClr val="000000">
                      <a:alpha val="43137"/>
                    </a:srgbClr>
                  </a:outerShdw>
                </a:effectLst>
              </a:rPr>
              <a:t>Q</a:t>
            </a:r>
          </a:p>
        </p:txBody>
      </p:sp>
      <p:sp>
        <p:nvSpPr>
          <p:cNvPr id="56" name="TextBox 55"/>
          <p:cNvSpPr txBox="1"/>
          <p:nvPr/>
        </p:nvSpPr>
        <p:spPr>
          <a:xfrm>
            <a:off x="7186246" y="3376246"/>
            <a:ext cx="825867" cy="286232"/>
          </a:xfrm>
          <a:prstGeom prst="rect">
            <a:avLst/>
          </a:prstGeom>
          <a:noFill/>
        </p:spPr>
        <p:txBody>
          <a:bodyPr wrap="none" rtlCol="0">
            <a:spAutoFit/>
          </a:bodyPr>
          <a:lstStyle/>
          <a:p>
            <a:r>
              <a:rPr lang="en-US" sz="1400" dirty="0"/>
              <a:t>= Query</a:t>
            </a:r>
          </a:p>
        </p:txBody>
      </p:sp>
      <p:cxnSp>
        <p:nvCxnSpPr>
          <p:cNvPr id="62" name="Straight Connector 61"/>
          <p:cNvCxnSpPr/>
          <p:nvPr/>
        </p:nvCxnSpPr>
        <p:spPr bwMode="auto">
          <a:xfrm>
            <a:off x="996462" y="5718982"/>
            <a:ext cx="2227384" cy="23446"/>
          </a:xfrm>
          <a:prstGeom prst="line">
            <a:avLst/>
          </a:prstGeom>
          <a:solidFill>
            <a:schemeClr val="accent1"/>
          </a:solidFill>
          <a:ln w="19050" cap="flat" cmpd="sng" algn="ctr">
            <a:solidFill>
              <a:schemeClr val="accent6"/>
            </a:solidFill>
            <a:prstDash val="solid"/>
            <a:round/>
            <a:headEnd type="none" w="med" len="med"/>
            <a:tailEnd type="none" w="med" len="med"/>
          </a:ln>
          <a:effectLst/>
        </p:spPr>
      </p:cxnSp>
    </p:spTree>
    <p:extLst>
      <p:ext uri="{BB962C8B-B14F-4D97-AF65-F5344CB8AC3E}">
        <p14:creationId xmlns:p14="http://schemas.microsoft.com/office/powerpoint/2010/main" val="42025158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8" name="Straight Arrow Connector 67"/>
          <p:cNvCxnSpPr/>
          <p:nvPr/>
        </p:nvCxnSpPr>
        <p:spPr bwMode="auto">
          <a:xfrm rot="10800000">
            <a:off x="4067903" y="5029200"/>
            <a:ext cx="879231" cy="1588"/>
          </a:xfrm>
          <a:prstGeom prst="straightConnector1">
            <a:avLst/>
          </a:prstGeom>
          <a:solidFill>
            <a:schemeClr val="accent1"/>
          </a:solidFill>
          <a:ln w="28575" cap="flat" cmpd="sng" algn="ctr">
            <a:solidFill>
              <a:schemeClr val="accent6"/>
            </a:solidFill>
            <a:prstDash val="solid"/>
            <a:round/>
            <a:headEnd type="none" w="med" len="med"/>
            <a:tailEnd type="arrow"/>
          </a:ln>
          <a:effectLst/>
        </p:spPr>
      </p:cxnSp>
      <p:cxnSp>
        <p:nvCxnSpPr>
          <p:cNvPr id="42" name="Straight Arrow Connector 41"/>
          <p:cNvCxnSpPr/>
          <p:nvPr/>
        </p:nvCxnSpPr>
        <p:spPr bwMode="auto">
          <a:xfrm flipV="1">
            <a:off x="3950677" y="3423142"/>
            <a:ext cx="527540" cy="515812"/>
          </a:xfrm>
          <a:prstGeom prst="straightConnector1">
            <a:avLst/>
          </a:prstGeom>
          <a:solidFill>
            <a:schemeClr val="accent1"/>
          </a:solidFill>
          <a:ln w="28575" cap="flat" cmpd="sng" algn="ctr">
            <a:solidFill>
              <a:srgbClr val="006600"/>
            </a:solidFill>
            <a:prstDash val="solid"/>
            <a:round/>
            <a:headEnd type="none" w="med" len="med"/>
            <a:tailEnd type="arrow"/>
          </a:ln>
          <a:effectLst/>
        </p:spPr>
      </p:cxnSp>
      <p:cxnSp>
        <p:nvCxnSpPr>
          <p:cNvPr id="38" name="Straight Connector 37"/>
          <p:cNvCxnSpPr>
            <a:stCxn id="34" idx="0"/>
            <a:endCxn id="24" idx="3"/>
          </p:cNvCxnSpPr>
          <p:nvPr/>
        </p:nvCxnSpPr>
        <p:spPr bwMode="auto">
          <a:xfrm rot="16200000" flipH="1" flipV="1">
            <a:off x="3540845" y="3220308"/>
            <a:ext cx="1582332" cy="1528753"/>
          </a:xfrm>
          <a:prstGeom prst="line">
            <a:avLst/>
          </a:prstGeom>
          <a:solidFill>
            <a:schemeClr val="accent1"/>
          </a:solidFill>
          <a:ln w="22225" cap="flat" cmpd="sng" algn="ctr">
            <a:solidFill>
              <a:schemeClr val="tx1"/>
            </a:solidFill>
            <a:prstDash val="solid"/>
            <a:round/>
            <a:headEnd type="none" w="med" len="med"/>
            <a:tailEnd type="none" w="med" len="med"/>
          </a:ln>
          <a:effectLst/>
        </p:spPr>
      </p:cxnSp>
      <p:sp>
        <p:nvSpPr>
          <p:cNvPr id="61" name="Title 60"/>
          <p:cNvSpPr>
            <a:spLocks noGrp="1"/>
          </p:cNvSpPr>
          <p:nvPr>
            <p:ph type="title"/>
          </p:nvPr>
        </p:nvSpPr>
        <p:spPr>
          <a:xfrm>
            <a:off x="2416191" y="-104537"/>
            <a:ext cx="3831639" cy="1026648"/>
          </a:xfrm>
        </p:spPr>
        <p:txBody>
          <a:bodyPr/>
          <a:lstStyle/>
          <a:p>
            <a:r>
              <a:rPr lang="en-US" sz="3600" dirty="0"/>
              <a:t>DUAL Example</a:t>
            </a:r>
          </a:p>
        </p:txBody>
      </p:sp>
      <p:sp>
        <p:nvSpPr>
          <p:cNvPr id="9" name="TextBox 8"/>
          <p:cNvSpPr txBox="1"/>
          <p:nvPr/>
        </p:nvSpPr>
        <p:spPr>
          <a:xfrm>
            <a:off x="3164217" y="2387311"/>
            <a:ext cx="233717" cy="226350"/>
          </a:xfrm>
          <a:prstGeom prst="rect">
            <a:avLst/>
          </a:prstGeom>
          <a:noFill/>
        </p:spPr>
        <p:txBody>
          <a:bodyPr wrap="square" lIns="0" tIns="0" rIns="0" bIns="0" rtlCol="0" anchor="ctr" anchorCtr="0">
            <a:noAutofit/>
          </a:bodyPr>
          <a:lstStyle/>
          <a:p>
            <a:r>
              <a:rPr lang="en-US" sz="1050" dirty="0"/>
              <a:t>(</a:t>
            </a:r>
            <a:r>
              <a:rPr lang="en-US" sz="1050" b="1" dirty="0"/>
              <a:t>1</a:t>
            </a:r>
            <a:r>
              <a:rPr lang="en-US" sz="1050" dirty="0"/>
              <a:t>)</a:t>
            </a:r>
          </a:p>
        </p:txBody>
      </p:sp>
      <p:cxnSp>
        <p:nvCxnSpPr>
          <p:cNvPr id="11" name="Straight Connector 10"/>
          <p:cNvCxnSpPr/>
          <p:nvPr/>
        </p:nvCxnSpPr>
        <p:spPr bwMode="auto">
          <a:xfrm rot="5400000">
            <a:off x="3260112" y="1543044"/>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12" name="Straight Connector 11"/>
          <p:cNvCxnSpPr/>
          <p:nvPr/>
        </p:nvCxnSpPr>
        <p:spPr bwMode="auto">
          <a:xfrm rot="10800000">
            <a:off x="3148741" y="1363029"/>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sp>
        <p:nvSpPr>
          <p:cNvPr id="15" name="TextBox 14"/>
          <p:cNvSpPr txBox="1"/>
          <p:nvPr/>
        </p:nvSpPr>
        <p:spPr>
          <a:xfrm>
            <a:off x="2916955" y="1134224"/>
            <a:ext cx="1013551" cy="165253"/>
          </a:xfrm>
          <a:prstGeom prst="rect">
            <a:avLst/>
          </a:prstGeom>
          <a:noFill/>
        </p:spPr>
        <p:txBody>
          <a:bodyPr wrap="square" lIns="0" tIns="0" rIns="0" bIns="0" rtlCol="0" anchor="ctr" anchorCtr="0">
            <a:noAutofit/>
          </a:bodyPr>
          <a:lstStyle/>
          <a:p>
            <a:r>
              <a:rPr lang="en-US" sz="1200" b="1" dirty="0"/>
              <a:t>10.1.1.0 /24</a:t>
            </a:r>
          </a:p>
        </p:txBody>
      </p:sp>
      <p:pic>
        <p:nvPicPr>
          <p:cNvPr id="5" name="Picture 37"/>
          <p:cNvPicPr>
            <a:picLocks noChangeArrowheads="1"/>
          </p:cNvPicPr>
          <p:nvPr/>
        </p:nvPicPr>
        <p:blipFill>
          <a:blip r:embed="rId3"/>
          <a:srcRect/>
          <a:stretch>
            <a:fillRect/>
          </a:stretch>
        </p:blipFill>
        <p:spPr bwMode="auto">
          <a:xfrm>
            <a:off x="2975004" y="1566702"/>
            <a:ext cx="870351" cy="451691"/>
          </a:xfrm>
          <a:prstGeom prst="rect">
            <a:avLst/>
          </a:prstGeom>
          <a:noFill/>
          <a:ln w="9525">
            <a:noFill/>
            <a:miter lim="800000"/>
            <a:headEnd/>
            <a:tailEnd/>
          </a:ln>
        </p:spPr>
      </p:pic>
      <p:sp>
        <p:nvSpPr>
          <p:cNvPr id="13" name="TextBox 12"/>
          <p:cNvSpPr txBox="1"/>
          <p:nvPr/>
        </p:nvSpPr>
        <p:spPr>
          <a:xfrm>
            <a:off x="3250437" y="1787039"/>
            <a:ext cx="295273" cy="258532"/>
          </a:xfrm>
          <a:prstGeom prst="rect">
            <a:avLst/>
          </a:prstGeom>
          <a:noFill/>
        </p:spPr>
        <p:txBody>
          <a:bodyPr wrap="none" rtlCol="0">
            <a:spAutoFit/>
          </a:bodyPr>
          <a:lstStyle/>
          <a:p>
            <a:r>
              <a:rPr lang="en-US" sz="1200" b="1" dirty="0">
                <a:solidFill>
                  <a:schemeClr val="bg1"/>
                </a:solidFill>
              </a:rPr>
              <a:t>A</a:t>
            </a:r>
          </a:p>
        </p:txBody>
      </p:sp>
      <p:pic>
        <p:nvPicPr>
          <p:cNvPr id="23" name="Picture 37"/>
          <p:cNvPicPr>
            <a:picLocks noChangeArrowheads="1"/>
          </p:cNvPicPr>
          <p:nvPr/>
        </p:nvPicPr>
        <p:blipFill>
          <a:blip r:embed="rId3"/>
          <a:srcRect/>
          <a:stretch>
            <a:fillRect/>
          </a:stretch>
        </p:blipFill>
        <p:spPr bwMode="auto">
          <a:xfrm>
            <a:off x="2976706" y="4428086"/>
            <a:ext cx="870351" cy="451691"/>
          </a:xfrm>
          <a:prstGeom prst="rect">
            <a:avLst/>
          </a:prstGeom>
          <a:noFill/>
          <a:ln w="9525">
            <a:noFill/>
            <a:miter lim="800000"/>
            <a:headEnd/>
            <a:tailEnd/>
          </a:ln>
        </p:spPr>
      </p:pic>
      <p:sp>
        <p:nvSpPr>
          <p:cNvPr id="24" name="TextBox 23"/>
          <p:cNvSpPr txBox="1"/>
          <p:nvPr/>
        </p:nvSpPr>
        <p:spPr>
          <a:xfrm>
            <a:off x="3272361" y="4646585"/>
            <a:ext cx="295273" cy="258532"/>
          </a:xfrm>
          <a:prstGeom prst="rect">
            <a:avLst/>
          </a:prstGeom>
          <a:noFill/>
        </p:spPr>
        <p:txBody>
          <a:bodyPr wrap="none" rtlCol="0">
            <a:spAutoFit/>
          </a:bodyPr>
          <a:lstStyle/>
          <a:p>
            <a:r>
              <a:rPr lang="en-US" sz="1200" b="1" dirty="0">
                <a:solidFill>
                  <a:schemeClr val="bg1"/>
                </a:solidFill>
              </a:rPr>
              <a:t>C</a:t>
            </a:r>
          </a:p>
        </p:txBody>
      </p:sp>
      <p:cxnSp>
        <p:nvCxnSpPr>
          <p:cNvPr id="25" name="Straight Connector 24"/>
          <p:cNvCxnSpPr>
            <a:stCxn id="5" idx="2"/>
            <a:endCxn id="23" idx="0"/>
          </p:cNvCxnSpPr>
          <p:nvPr/>
        </p:nvCxnSpPr>
        <p:spPr bwMode="auto">
          <a:xfrm rot="16200000" flipH="1">
            <a:off x="2206185" y="3222388"/>
            <a:ext cx="2409693" cy="1702"/>
          </a:xfrm>
          <a:prstGeom prst="line">
            <a:avLst/>
          </a:prstGeom>
          <a:solidFill>
            <a:schemeClr val="accent1"/>
          </a:solidFill>
          <a:ln w="22225" cap="flat" cmpd="sng" algn="ctr">
            <a:solidFill>
              <a:schemeClr val="tx1"/>
            </a:solidFill>
            <a:prstDash val="solid"/>
            <a:round/>
            <a:headEnd type="none" w="med" len="med"/>
            <a:tailEnd type="none" w="med" len="med"/>
          </a:ln>
          <a:effectLst/>
        </p:spPr>
      </p:cxnSp>
      <p:pic>
        <p:nvPicPr>
          <p:cNvPr id="6" name="Picture 37"/>
          <p:cNvPicPr>
            <a:picLocks noChangeArrowheads="1"/>
          </p:cNvPicPr>
          <p:nvPr/>
        </p:nvPicPr>
        <p:blipFill>
          <a:blip r:embed="rId3"/>
          <a:srcRect/>
          <a:stretch>
            <a:fillRect/>
          </a:stretch>
        </p:blipFill>
        <p:spPr bwMode="auto">
          <a:xfrm>
            <a:off x="2976705" y="2950987"/>
            <a:ext cx="870351" cy="451691"/>
          </a:xfrm>
          <a:prstGeom prst="rect">
            <a:avLst/>
          </a:prstGeom>
          <a:noFill/>
          <a:ln w="9525">
            <a:noFill/>
            <a:miter lim="800000"/>
            <a:headEnd/>
            <a:tailEnd/>
          </a:ln>
        </p:spPr>
      </p:pic>
      <p:sp>
        <p:nvSpPr>
          <p:cNvPr id="14" name="TextBox 13"/>
          <p:cNvSpPr txBox="1"/>
          <p:nvPr/>
        </p:nvSpPr>
        <p:spPr>
          <a:xfrm>
            <a:off x="3272360" y="3192932"/>
            <a:ext cx="295273" cy="258532"/>
          </a:xfrm>
          <a:prstGeom prst="rect">
            <a:avLst/>
          </a:prstGeom>
          <a:noFill/>
        </p:spPr>
        <p:txBody>
          <a:bodyPr wrap="none" rtlCol="0">
            <a:spAutoFit/>
          </a:bodyPr>
          <a:lstStyle/>
          <a:p>
            <a:r>
              <a:rPr lang="en-US" sz="1200" b="1" dirty="0">
                <a:solidFill>
                  <a:schemeClr val="bg1"/>
                </a:solidFill>
              </a:rPr>
              <a:t>B</a:t>
            </a:r>
          </a:p>
        </p:txBody>
      </p:sp>
      <p:pic>
        <p:nvPicPr>
          <p:cNvPr id="30" name="Picture 37"/>
          <p:cNvPicPr>
            <a:picLocks noChangeArrowheads="1"/>
          </p:cNvPicPr>
          <p:nvPr/>
        </p:nvPicPr>
        <p:blipFill>
          <a:blip r:embed="rId3"/>
          <a:srcRect/>
          <a:stretch>
            <a:fillRect/>
          </a:stretch>
        </p:blipFill>
        <p:spPr bwMode="auto">
          <a:xfrm>
            <a:off x="4653096" y="4428673"/>
            <a:ext cx="870351" cy="451691"/>
          </a:xfrm>
          <a:prstGeom prst="rect">
            <a:avLst/>
          </a:prstGeom>
          <a:noFill/>
          <a:ln w="9525">
            <a:noFill/>
            <a:miter lim="800000"/>
            <a:headEnd/>
            <a:tailEnd/>
          </a:ln>
        </p:spPr>
      </p:pic>
      <p:sp>
        <p:nvSpPr>
          <p:cNvPr id="31" name="TextBox 30"/>
          <p:cNvSpPr txBox="1"/>
          <p:nvPr/>
        </p:nvSpPr>
        <p:spPr>
          <a:xfrm>
            <a:off x="4948751" y="4647172"/>
            <a:ext cx="295273" cy="258532"/>
          </a:xfrm>
          <a:prstGeom prst="rect">
            <a:avLst/>
          </a:prstGeom>
          <a:noFill/>
        </p:spPr>
        <p:txBody>
          <a:bodyPr wrap="none" rtlCol="0">
            <a:spAutoFit/>
          </a:bodyPr>
          <a:lstStyle/>
          <a:p>
            <a:r>
              <a:rPr lang="en-US" sz="1200" b="1" dirty="0">
                <a:solidFill>
                  <a:schemeClr val="bg1"/>
                </a:solidFill>
              </a:rPr>
              <a:t>E</a:t>
            </a:r>
          </a:p>
        </p:txBody>
      </p:sp>
      <p:cxnSp>
        <p:nvCxnSpPr>
          <p:cNvPr id="32" name="Straight Connector 31"/>
          <p:cNvCxnSpPr>
            <a:stCxn id="34" idx="0"/>
            <a:endCxn id="30" idx="0"/>
          </p:cNvCxnSpPr>
          <p:nvPr/>
        </p:nvCxnSpPr>
        <p:spPr bwMode="auto">
          <a:xfrm rot="16200000" flipH="1" flipV="1">
            <a:off x="4474753" y="3807038"/>
            <a:ext cx="1235154" cy="8115"/>
          </a:xfrm>
          <a:prstGeom prst="line">
            <a:avLst/>
          </a:prstGeom>
          <a:solidFill>
            <a:schemeClr val="accent1"/>
          </a:solidFill>
          <a:ln w="22225" cap="flat" cmpd="sng" algn="ctr">
            <a:solidFill>
              <a:schemeClr val="tx1"/>
            </a:solidFill>
            <a:prstDash val="solid"/>
            <a:round/>
            <a:headEnd type="none" w="med" len="med"/>
            <a:tailEnd type="none" w="med" len="med"/>
          </a:ln>
          <a:effectLst/>
        </p:spPr>
      </p:cxnSp>
      <p:pic>
        <p:nvPicPr>
          <p:cNvPr id="33" name="Picture 37"/>
          <p:cNvPicPr>
            <a:picLocks noChangeArrowheads="1"/>
          </p:cNvPicPr>
          <p:nvPr/>
        </p:nvPicPr>
        <p:blipFill>
          <a:blip r:embed="rId3"/>
          <a:srcRect/>
          <a:stretch>
            <a:fillRect/>
          </a:stretch>
        </p:blipFill>
        <p:spPr bwMode="auto">
          <a:xfrm>
            <a:off x="4653095" y="2951574"/>
            <a:ext cx="870351" cy="451691"/>
          </a:xfrm>
          <a:prstGeom prst="rect">
            <a:avLst/>
          </a:prstGeom>
          <a:noFill/>
          <a:ln w="9525">
            <a:noFill/>
            <a:miter lim="800000"/>
            <a:headEnd/>
            <a:tailEnd/>
          </a:ln>
        </p:spPr>
      </p:pic>
      <p:sp>
        <p:nvSpPr>
          <p:cNvPr id="34" name="TextBox 33"/>
          <p:cNvSpPr txBox="1"/>
          <p:nvPr/>
        </p:nvSpPr>
        <p:spPr>
          <a:xfrm>
            <a:off x="4948750" y="3193519"/>
            <a:ext cx="295273" cy="258532"/>
          </a:xfrm>
          <a:prstGeom prst="rect">
            <a:avLst/>
          </a:prstGeom>
          <a:noFill/>
        </p:spPr>
        <p:txBody>
          <a:bodyPr wrap="none" rtlCol="0">
            <a:spAutoFit/>
          </a:bodyPr>
          <a:lstStyle/>
          <a:p>
            <a:r>
              <a:rPr lang="en-US" sz="1200" b="1" dirty="0">
                <a:solidFill>
                  <a:schemeClr val="bg1"/>
                </a:solidFill>
              </a:rPr>
              <a:t>D</a:t>
            </a:r>
          </a:p>
        </p:txBody>
      </p:sp>
      <p:cxnSp>
        <p:nvCxnSpPr>
          <p:cNvPr id="37" name="Straight Connector 36"/>
          <p:cNvCxnSpPr>
            <a:stCxn id="30" idx="1"/>
            <a:endCxn id="23" idx="3"/>
          </p:cNvCxnSpPr>
          <p:nvPr/>
        </p:nvCxnSpPr>
        <p:spPr bwMode="auto">
          <a:xfrm rot="10800000">
            <a:off x="3847058" y="4653933"/>
            <a:ext cx="806039" cy="587"/>
          </a:xfrm>
          <a:prstGeom prst="line">
            <a:avLst/>
          </a:prstGeom>
          <a:solidFill>
            <a:schemeClr val="accent1"/>
          </a:solidFill>
          <a:ln w="22225" cap="flat" cmpd="sng" algn="ctr">
            <a:solidFill>
              <a:schemeClr val="tx1"/>
            </a:solidFill>
            <a:prstDash val="solid"/>
            <a:round/>
            <a:headEnd type="none" w="med" len="med"/>
            <a:tailEnd type="none" w="med" len="med"/>
          </a:ln>
          <a:effectLst/>
        </p:spPr>
      </p:cxnSp>
      <p:sp>
        <p:nvSpPr>
          <p:cNvPr id="45" name="TextBox 44"/>
          <p:cNvSpPr txBox="1"/>
          <p:nvPr/>
        </p:nvSpPr>
        <p:spPr>
          <a:xfrm>
            <a:off x="3164217" y="3812251"/>
            <a:ext cx="233717" cy="226350"/>
          </a:xfrm>
          <a:prstGeom prst="rect">
            <a:avLst/>
          </a:prstGeom>
          <a:noFill/>
        </p:spPr>
        <p:txBody>
          <a:bodyPr wrap="square" lIns="0" tIns="0" rIns="0" bIns="0" rtlCol="0" anchor="ctr" anchorCtr="0">
            <a:noAutofit/>
          </a:bodyPr>
          <a:lstStyle/>
          <a:p>
            <a:r>
              <a:rPr lang="en-US" sz="1050" dirty="0"/>
              <a:t>(</a:t>
            </a:r>
            <a:r>
              <a:rPr lang="en-US" sz="1050" b="1" dirty="0"/>
              <a:t>2</a:t>
            </a:r>
            <a:r>
              <a:rPr lang="en-US" sz="1050" dirty="0"/>
              <a:t>)</a:t>
            </a:r>
          </a:p>
        </p:txBody>
      </p:sp>
      <p:sp>
        <p:nvSpPr>
          <p:cNvPr id="46" name="TextBox 45"/>
          <p:cNvSpPr txBox="1"/>
          <p:nvPr/>
        </p:nvSpPr>
        <p:spPr>
          <a:xfrm>
            <a:off x="4089754" y="3827491"/>
            <a:ext cx="233717" cy="226350"/>
          </a:xfrm>
          <a:prstGeom prst="rect">
            <a:avLst/>
          </a:prstGeom>
          <a:noFill/>
        </p:spPr>
        <p:txBody>
          <a:bodyPr wrap="square" lIns="0" tIns="0" rIns="0" bIns="0" rtlCol="0" anchor="ctr" anchorCtr="0">
            <a:noAutofit/>
          </a:bodyPr>
          <a:lstStyle/>
          <a:p>
            <a:r>
              <a:rPr lang="en-US" sz="1050" dirty="0"/>
              <a:t>(</a:t>
            </a:r>
            <a:r>
              <a:rPr lang="en-US" sz="1050" b="1" dirty="0"/>
              <a:t>2</a:t>
            </a:r>
            <a:r>
              <a:rPr lang="en-US" sz="1050" dirty="0"/>
              <a:t>)</a:t>
            </a:r>
          </a:p>
        </p:txBody>
      </p:sp>
      <p:sp>
        <p:nvSpPr>
          <p:cNvPr id="47" name="TextBox 46"/>
          <p:cNvSpPr txBox="1"/>
          <p:nvPr/>
        </p:nvSpPr>
        <p:spPr>
          <a:xfrm>
            <a:off x="4851754" y="3827491"/>
            <a:ext cx="233717" cy="226350"/>
          </a:xfrm>
          <a:prstGeom prst="rect">
            <a:avLst/>
          </a:prstGeom>
          <a:noFill/>
        </p:spPr>
        <p:txBody>
          <a:bodyPr wrap="square" lIns="0" tIns="0" rIns="0" bIns="0" rtlCol="0" anchor="ctr" anchorCtr="0">
            <a:noAutofit/>
          </a:bodyPr>
          <a:lstStyle/>
          <a:p>
            <a:r>
              <a:rPr lang="en-US" sz="1050" dirty="0"/>
              <a:t>(</a:t>
            </a:r>
            <a:r>
              <a:rPr lang="en-US" sz="1050" b="1" dirty="0"/>
              <a:t>1</a:t>
            </a:r>
            <a:r>
              <a:rPr lang="en-US" sz="1050" dirty="0"/>
              <a:t>)</a:t>
            </a:r>
          </a:p>
        </p:txBody>
      </p:sp>
      <p:sp>
        <p:nvSpPr>
          <p:cNvPr id="49" name="TextBox 48"/>
          <p:cNvSpPr txBox="1"/>
          <p:nvPr/>
        </p:nvSpPr>
        <p:spPr>
          <a:xfrm>
            <a:off x="4147197" y="4452331"/>
            <a:ext cx="233717" cy="226350"/>
          </a:xfrm>
          <a:prstGeom prst="rect">
            <a:avLst/>
          </a:prstGeom>
          <a:noFill/>
        </p:spPr>
        <p:txBody>
          <a:bodyPr wrap="square" lIns="0" tIns="0" rIns="0" bIns="0" rtlCol="0" anchor="ctr" anchorCtr="0">
            <a:noAutofit/>
          </a:bodyPr>
          <a:lstStyle/>
          <a:p>
            <a:r>
              <a:rPr lang="en-US" sz="1050" dirty="0"/>
              <a:t>(</a:t>
            </a:r>
            <a:r>
              <a:rPr lang="en-US" sz="1050" b="1" dirty="0"/>
              <a:t>1</a:t>
            </a:r>
            <a:r>
              <a:rPr lang="en-US" sz="1050" dirty="0"/>
              <a:t>)</a:t>
            </a:r>
          </a:p>
        </p:txBody>
      </p:sp>
      <p:graphicFrame>
        <p:nvGraphicFramePr>
          <p:cNvPr id="50" name="Table 49"/>
          <p:cNvGraphicFramePr>
            <a:graphicFrameLocks noGrp="1"/>
          </p:cNvGraphicFramePr>
          <p:nvPr/>
        </p:nvGraphicFramePr>
        <p:xfrm>
          <a:off x="351694" y="5228493"/>
          <a:ext cx="3352799" cy="1257300"/>
        </p:xfrm>
        <a:graphic>
          <a:graphicData uri="http://schemas.openxmlformats.org/drawingml/2006/table">
            <a:tbl>
              <a:tblPr firstRow="1" bandRow="1">
                <a:tableStyleId>{5C22544A-7EE6-4342-B048-85BDC9FD1C3A}</a:tableStyleId>
              </a:tblPr>
              <a:tblGrid>
                <a:gridCol w="1043353">
                  <a:extLst>
                    <a:ext uri="{9D8B030D-6E8A-4147-A177-3AD203B41FA5}">
                      <a16:colId xmlns:a16="http://schemas.microsoft.com/office/drawing/2014/main" val="20000"/>
                    </a:ext>
                  </a:extLst>
                </a:gridCol>
                <a:gridCol w="328246">
                  <a:extLst>
                    <a:ext uri="{9D8B030D-6E8A-4147-A177-3AD203B41FA5}">
                      <a16:colId xmlns:a16="http://schemas.microsoft.com/office/drawing/2014/main" val="20001"/>
                    </a:ext>
                  </a:extLst>
                </a:gridCol>
                <a:gridCol w="316523">
                  <a:extLst>
                    <a:ext uri="{9D8B030D-6E8A-4147-A177-3AD203B41FA5}">
                      <a16:colId xmlns:a16="http://schemas.microsoft.com/office/drawing/2014/main" val="20002"/>
                    </a:ext>
                  </a:extLst>
                </a:gridCol>
                <a:gridCol w="1664677">
                  <a:extLst>
                    <a:ext uri="{9D8B030D-6E8A-4147-A177-3AD203B41FA5}">
                      <a16:colId xmlns:a16="http://schemas.microsoft.com/office/drawing/2014/main" val="20003"/>
                    </a:ext>
                  </a:extLst>
                </a:gridCol>
              </a:tblGrid>
              <a:tr h="229772">
                <a:tc>
                  <a:txBody>
                    <a:bodyPr/>
                    <a:lstStyle/>
                    <a:p>
                      <a:pPr algn="r"/>
                      <a:r>
                        <a:rPr lang="en-US" sz="1050" dirty="0"/>
                        <a:t>EIGRP</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FD</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AD</a:t>
                      </a:r>
                      <a:endParaRPr lang="en-US" sz="1050" b="1" dirty="0">
                        <a:latin typeface="Courier New" pitchFamily="49" charset="0"/>
                        <a:cs typeface="Courier New" pitchFamily="49" charset="0"/>
                      </a:endParaRPr>
                    </a:p>
                  </a:txBody>
                  <a:tcPr marL="45720" marR="45720" anchor="ctr"/>
                </a:tc>
                <a:tc>
                  <a:txBody>
                    <a:bodyPr/>
                    <a:lstStyle/>
                    <a:p>
                      <a:pPr algn="l"/>
                      <a:r>
                        <a:rPr lang="en-US" sz="1050" dirty="0"/>
                        <a:t>Topology</a:t>
                      </a:r>
                      <a:endParaRPr lang="en-US" sz="1050" b="1"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0"/>
                  </a:ext>
                </a:extLst>
              </a:tr>
              <a:tr h="229772">
                <a:tc>
                  <a:txBody>
                    <a:bodyPr/>
                    <a:lstStyle/>
                    <a:p>
                      <a:pPr algn="r"/>
                      <a:r>
                        <a:rPr lang="en-US" sz="1050" dirty="0"/>
                        <a:t>10.1.1.0 /24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50" dirty="0"/>
                        <a:t>***** Passive *****</a:t>
                      </a:r>
                      <a:endParaRPr lang="en-US" sz="1050" b="0" dirty="0">
                        <a:solidFill>
                          <a:schemeClr val="tx1"/>
                        </a:solidFill>
                        <a:latin typeface="Courier New" pitchFamily="49" charset="0"/>
                        <a:cs typeface="Courier New" pitchFamily="49" charset="0"/>
                      </a:endParaRPr>
                    </a:p>
                  </a:txBody>
                  <a:tcPr marL="45720" marR="45720" anchor="ctr"/>
                </a:tc>
                <a:extLst>
                  <a:ext uri="{0D108BD9-81ED-4DB2-BD59-A6C34878D82A}">
                    <a16:rowId xmlns:a16="http://schemas.microsoft.com/office/drawing/2014/main" val="10001"/>
                  </a:ext>
                </a:extLst>
              </a:tr>
              <a:tr h="229772">
                <a:tc>
                  <a:txBody>
                    <a:bodyPr/>
                    <a:lstStyle/>
                    <a:p>
                      <a:pPr algn="r"/>
                      <a:r>
                        <a:rPr lang="en-US" sz="1050" dirty="0"/>
                        <a:t>via B </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1</a:t>
                      </a:r>
                      <a:endParaRPr lang="en-US" sz="1050" dirty="0">
                        <a:latin typeface="Courier New" pitchFamily="49" charset="0"/>
                        <a:cs typeface="Courier New" pitchFamily="49" charset="0"/>
                      </a:endParaRPr>
                    </a:p>
                  </a:txBody>
                  <a:tcPr marL="45720" marR="45720" anchor="ctr"/>
                </a:tc>
                <a:tc>
                  <a:txBody>
                    <a:bodyPr/>
                    <a:lstStyle/>
                    <a:p>
                      <a:pPr algn="l"/>
                      <a:r>
                        <a:rPr lang="en-US" sz="1050" dirty="0"/>
                        <a:t>Successor</a:t>
                      </a:r>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2"/>
                  </a:ext>
                </a:extLst>
              </a:tr>
              <a:tr h="229772">
                <a:tc>
                  <a:txBody>
                    <a:bodyPr/>
                    <a:lstStyle/>
                    <a:p>
                      <a:pPr algn="r"/>
                      <a:r>
                        <a:rPr lang="en-US" sz="1050" dirty="0"/>
                        <a:t>via</a:t>
                      </a:r>
                      <a:r>
                        <a:rPr lang="en-US" sz="1050" baseline="0" dirty="0"/>
                        <a:t> D</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algn="l"/>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3"/>
                  </a:ext>
                </a:extLst>
              </a:tr>
              <a:tr h="229772">
                <a:tc>
                  <a:txBody>
                    <a:bodyPr/>
                    <a:lstStyle/>
                    <a:p>
                      <a:pPr algn="r"/>
                      <a:r>
                        <a:rPr lang="en-US" sz="1050" dirty="0"/>
                        <a:t>via E</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4"/>
                  </a:ext>
                </a:extLst>
              </a:tr>
            </a:tbl>
          </a:graphicData>
        </a:graphic>
      </p:graphicFrame>
      <p:sp>
        <p:nvSpPr>
          <p:cNvPr id="55" name="TextBox 54"/>
          <p:cNvSpPr txBox="1"/>
          <p:nvPr/>
        </p:nvSpPr>
        <p:spPr>
          <a:xfrm>
            <a:off x="304800" y="4911969"/>
            <a:ext cx="1050288" cy="313932"/>
          </a:xfrm>
          <a:prstGeom prst="rect">
            <a:avLst/>
          </a:prstGeom>
          <a:noFill/>
        </p:spPr>
        <p:txBody>
          <a:bodyPr wrap="none" rtlCol="0">
            <a:spAutoFit/>
          </a:bodyPr>
          <a:lstStyle/>
          <a:p>
            <a:r>
              <a:rPr lang="en-US" sz="1600" b="1" dirty="0"/>
              <a:t>Router C</a:t>
            </a:r>
          </a:p>
        </p:txBody>
      </p:sp>
      <p:graphicFrame>
        <p:nvGraphicFramePr>
          <p:cNvPr id="57" name="Table 56"/>
          <p:cNvGraphicFramePr>
            <a:graphicFrameLocks noGrp="1"/>
          </p:cNvGraphicFramePr>
          <p:nvPr/>
        </p:nvGraphicFramePr>
        <p:xfrm>
          <a:off x="5404331" y="5228494"/>
          <a:ext cx="3352799" cy="1005840"/>
        </p:xfrm>
        <a:graphic>
          <a:graphicData uri="http://schemas.openxmlformats.org/drawingml/2006/table">
            <a:tbl>
              <a:tblPr firstRow="1" bandRow="1">
                <a:tableStyleId>{5C22544A-7EE6-4342-B048-85BDC9FD1C3A}</a:tableStyleId>
              </a:tblPr>
              <a:tblGrid>
                <a:gridCol w="1043353">
                  <a:extLst>
                    <a:ext uri="{9D8B030D-6E8A-4147-A177-3AD203B41FA5}">
                      <a16:colId xmlns:a16="http://schemas.microsoft.com/office/drawing/2014/main" val="20000"/>
                    </a:ext>
                  </a:extLst>
                </a:gridCol>
                <a:gridCol w="328246">
                  <a:extLst>
                    <a:ext uri="{9D8B030D-6E8A-4147-A177-3AD203B41FA5}">
                      <a16:colId xmlns:a16="http://schemas.microsoft.com/office/drawing/2014/main" val="20001"/>
                    </a:ext>
                  </a:extLst>
                </a:gridCol>
                <a:gridCol w="316523">
                  <a:extLst>
                    <a:ext uri="{9D8B030D-6E8A-4147-A177-3AD203B41FA5}">
                      <a16:colId xmlns:a16="http://schemas.microsoft.com/office/drawing/2014/main" val="20002"/>
                    </a:ext>
                  </a:extLst>
                </a:gridCol>
                <a:gridCol w="1664677">
                  <a:extLst>
                    <a:ext uri="{9D8B030D-6E8A-4147-A177-3AD203B41FA5}">
                      <a16:colId xmlns:a16="http://schemas.microsoft.com/office/drawing/2014/main" val="20003"/>
                    </a:ext>
                  </a:extLst>
                </a:gridCol>
              </a:tblGrid>
              <a:tr h="229772">
                <a:tc>
                  <a:txBody>
                    <a:bodyPr/>
                    <a:lstStyle/>
                    <a:p>
                      <a:pPr algn="r"/>
                      <a:r>
                        <a:rPr lang="en-US" sz="1050" dirty="0"/>
                        <a:t>EIGRP</a:t>
                      </a:r>
                      <a:endParaRPr lang="en-US" sz="1050" b="1" dirty="0">
                        <a:latin typeface="+mn-lt"/>
                        <a:cs typeface="Courier New" pitchFamily="49" charset="0"/>
                      </a:endParaRPr>
                    </a:p>
                  </a:txBody>
                  <a:tcPr marL="45720" marR="45720" anchor="ctr"/>
                </a:tc>
                <a:tc>
                  <a:txBody>
                    <a:bodyPr/>
                    <a:lstStyle/>
                    <a:p>
                      <a:pPr algn="ctr"/>
                      <a:r>
                        <a:rPr lang="en-US" sz="1050" dirty="0"/>
                        <a:t>FD</a:t>
                      </a:r>
                      <a:endParaRPr lang="en-US" sz="1050" b="1" dirty="0">
                        <a:latin typeface="+mn-lt"/>
                        <a:cs typeface="Courier New" pitchFamily="49" charset="0"/>
                      </a:endParaRPr>
                    </a:p>
                  </a:txBody>
                  <a:tcPr marL="45720" marR="45720" anchor="ctr"/>
                </a:tc>
                <a:tc>
                  <a:txBody>
                    <a:bodyPr/>
                    <a:lstStyle/>
                    <a:p>
                      <a:pPr algn="ctr"/>
                      <a:r>
                        <a:rPr lang="en-US" sz="1050" dirty="0"/>
                        <a:t>AD</a:t>
                      </a:r>
                      <a:endParaRPr lang="en-US" sz="1050" b="1" dirty="0">
                        <a:latin typeface="+mn-lt"/>
                        <a:cs typeface="Courier New" pitchFamily="49" charset="0"/>
                      </a:endParaRPr>
                    </a:p>
                  </a:txBody>
                  <a:tcPr marL="45720" marR="45720" anchor="ctr"/>
                </a:tc>
                <a:tc>
                  <a:txBody>
                    <a:bodyPr/>
                    <a:lstStyle/>
                    <a:p>
                      <a:pPr algn="l"/>
                      <a:r>
                        <a:rPr lang="en-US" sz="1050" dirty="0"/>
                        <a:t>Topology</a:t>
                      </a:r>
                      <a:endParaRPr lang="en-US" sz="1050" b="1" dirty="0">
                        <a:latin typeface="+mn-lt"/>
                        <a:cs typeface="Courier New" pitchFamily="49" charset="0"/>
                      </a:endParaRPr>
                    </a:p>
                  </a:txBody>
                  <a:tcPr marL="45720" marR="45720" anchor="ctr"/>
                </a:tc>
                <a:extLst>
                  <a:ext uri="{0D108BD9-81ED-4DB2-BD59-A6C34878D82A}">
                    <a16:rowId xmlns:a16="http://schemas.microsoft.com/office/drawing/2014/main" val="10000"/>
                  </a:ext>
                </a:extLst>
              </a:tr>
              <a:tr h="229772">
                <a:tc>
                  <a:txBody>
                    <a:bodyPr/>
                    <a:lstStyle/>
                    <a:p>
                      <a:pPr algn="r"/>
                      <a:r>
                        <a:rPr lang="en-US" sz="1050" dirty="0"/>
                        <a:t>10.1.1.0 /24</a:t>
                      </a:r>
                      <a:endParaRPr lang="en-US" sz="1050" dirty="0">
                        <a:latin typeface="+mn-lt"/>
                        <a:cs typeface="Courier New" pitchFamily="49" charset="0"/>
                      </a:endParaRPr>
                    </a:p>
                  </a:txBody>
                  <a:tcPr marL="45720" marR="45720" anchor="ctr"/>
                </a:tc>
                <a:tc>
                  <a:txBody>
                    <a:bodyPr/>
                    <a:lstStyle/>
                    <a:p>
                      <a:pPr algn="ctr"/>
                      <a:r>
                        <a:rPr lang="en-US" sz="1050" dirty="0"/>
                        <a:t>-1</a:t>
                      </a:r>
                      <a:endParaRPr lang="en-US" sz="1050" b="1" dirty="0">
                        <a:solidFill>
                          <a:schemeClr val="accent6">
                            <a:lumMod val="75000"/>
                          </a:schemeClr>
                        </a:solidFill>
                        <a:latin typeface="+mn-lt"/>
                        <a:cs typeface="Courier New" pitchFamily="49" charset="0"/>
                      </a:endParaRPr>
                    </a:p>
                  </a:txBody>
                  <a:tcPr marL="45720" marR="45720" anchor="ctr"/>
                </a:tc>
                <a:tc>
                  <a:txBody>
                    <a:bodyPr/>
                    <a:lstStyle/>
                    <a:p>
                      <a:pPr algn="ctr"/>
                      <a:endParaRPr lang="en-US" sz="1050" dirty="0">
                        <a:latin typeface="+mn-lt"/>
                        <a:cs typeface="Courier New" pitchFamily="49" charset="0"/>
                      </a:endParaRPr>
                    </a:p>
                  </a:txBody>
                  <a:tcPr marL="45720" marR="4572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50" dirty="0">
                          <a:solidFill>
                            <a:srgbClr val="C00000"/>
                          </a:solidFill>
                        </a:rPr>
                        <a:t>***** ACTIVE ******</a:t>
                      </a:r>
                      <a:endParaRPr lang="en-US" sz="1050" b="1" dirty="0">
                        <a:solidFill>
                          <a:srgbClr val="C00000"/>
                        </a:solidFill>
                        <a:latin typeface="+mn-lt"/>
                        <a:cs typeface="Courier New" pitchFamily="49" charset="0"/>
                      </a:endParaRPr>
                    </a:p>
                  </a:txBody>
                  <a:tcPr marL="45720" marR="45720" anchor="ctr"/>
                </a:tc>
                <a:extLst>
                  <a:ext uri="{0D108BD9-81ED-4DB2-BD59-A6C34878D82A}">
                    <a16:rowId xmlns:a16="http://schemas.microsoft.com/office/drawing/2014/main" val="10001"/>
                  </a:ext>
                </a:extLst>
              </a:tr>
              <a:tr h="229772">
                <a:tc>
                  <a:txBody>
                    <a:bodyPr/>
                    <a:lstStyle/>
                    <a:p>
                      <a:pPr algn="r"/>
                      <a:r>
                        <a:rPr lang="en-US" sz="1050" dirty="0"/>
                        <a:t>via D </a:t>
                      </a:r>
                      <a:endParaRPr lang="en-US" sz="1050" dirty="0">
                        <a:latin typeface="+mn-lt"/>
                        <a:cs typeface="Courier New" pitchFamily="49" charset="0"/>
                      </a:endParaRPr>
                    </a:p>
                  </a:txBody>
                  <a:tcPr marL="45720" marR="45720" anchor="ctr"/>
                </a:tc>
                <a:tc>
                  <a:txBody>
                    <a:bodyPr/>
                    <a:lstStyle/>
                    <a:p>
                      <a:pPr algn="ctr"/>
                      <a:endParaRPr lang="en-US" sz="1050" dirty="0">
                        <a:latin typeface="+mn-lt"/>
                        <a:cs typeface="Courier New" pitchFamily="49" charset="0"/>
                      </a:endParaRPr>
                    </a:p>
                  </a:txBody>
                  <a:tcPr marL="45720" marR="45720" anchor="ctr"/>
                </a:tc>
                <a:tc>
                  <a:txBody>
                    <a:bodyPr/>
                    <a:lstStyle/>
                    <a:p>
                      <a:pPr algn="ctr"/>
                      <a:endParaRPr lang="en-US" sz="1050" dirty="0">
                        <a:latin typeface="+mn-lt"/>
                        <a:cs typeface="Courier New" pitchFamily="49" charset="0"/>
                      </a:endParaRPr>
                    </a:p>
                  </a:txBody>
                  <a:tcPr marL="45720" marR="45720" anchor="ctr"/>
                </a:tc>
                <a:tc>
                  <a:txBody>
                    <a:bodyPr/>
                    <a:lstStyle/>
                    <a:p>
                      <a:pPr algn="l"/>
                      <a:endParaRPr lang="en-US" sz="1050" dirty="0">
                        <a:latin typeface="+mn-lt"/>
                        <a:cs typeface="Courier New" pitchFamily="49" charset="0"/>
                      </a:endParaRPr>
                    </a:p>
                  </a:txBody>
                  <a:tcPr marL="45720" marR="45720" anchor="ctr"/>
                </a:tc>
                <a:extLst>
                  <a:ext uri="{0D108BD9-81ED-4DB2-BD59-A6C34878D82A}">
                    <a16:rowId xmlns:a16="http://schemas.microsoft.com/office/drawing/2014/main" val="10002"/>
                  </a:ext>
                </a:extLst>
              </a:tr>
              <a:tr h="229772">
                <a:tc>
                  <a:txBody>
                    <a:bodyPr/>
                    <a:lstStyle/>
                    <a:p>
                      <a:pPr algn="r"/>
                      <a:r>
                        <a:rPr lang="en-US" sz="1050" dirty="0"/>
                        <a:t>via</a:t>
                      </a:r>
                      <a:r>
                        <a:rPr lang="en-US" sz="1050" baseline="0" dirty="0"/>
                        <a:t> C</a:t>
                      </a:r>
                      <a:endParaRPr lang="en-US" sz="1050" dirty="0">
                        <a:latin typeface="+mn-lt"/>
                        <a:cs typeface="Courier New" pitchFamily="49" charset="0"/>
                      </a:endParaRPr>
                    </a:p>
                  </a:txBody>
                  <a:tcPr marL="45720" marR="45720" anchor="ctr"/>
                </a:tc>
                <a:tc>
                  <a:txBody>
                    <a:bodyPr/>
                    <a:lstStyle/>
                    <a:p>
                      <a:pPr algn="ctr"/>
                      <a:r>
                        <a:rPr lang="en-US" sz="1050" dirty="0"/>
                        <a:t>4</a:t>
                      </a:r>
                      <a:endParaRPr lang="en-US" sz="1050" dirty="0">
                        <a:latin typeface="+mn-lt"/>
                        <a:cs typeface="Courier New" pitchFamily="49" charset="0"/>
                      </a:endParaRPr>
                    </a:p>
                  </a:txBody>
                  <a:tcPr marL="45720" marR="45720" anchor="ctr"/>
                </a:tc>
                <a:tc>
                  <a:txBody>
                    <a:bodyPr/>
                    <a:lstStyle/>
                    <a:p>
                      <a:pPr algn="ctr"/>
                      <a:r>
                        <a:rPr lang="en-US" sz="1050" dirty="0"/>
                        <a:t>3</a:t>
                      </a:r>
                      <a:endParaRPr lang="en-US" sz="1050" dirty="0">
                        <a:latin typeface="+mn-lt"/>
                        <a:cs typeface="Courier New" pitchFamily="49" charset="0"/>
                      </a:endParaRPr>
                    </a:p>
                  </a:txBody>
                  <a:tcPr marL="45720" marR="4572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50" dirty="0"/>
                        <a:t>(Q) Query</a:t>
                      </a:r>
                      <a:endParaRPr lang="en-US" sz="1050" dirty="0">
                        <a:latin typeface="+mn-lt"/>
                        <a:cs typeface="Courier New" pitchFamily="49" charset="0"/>
                      </a:endParaRPr>
                    </a:p>
                  </a:txBody>
                  <a:tcPr marL="45720" marR="45720" anchor="ctr"/>
                </a:tc>
                <a:extLst>
                  <a:ext uri="{0D108BD9-81ED-4DB2-BD59-A6C34878D82A}">
                    <a16:rowId xmlns:a16="http://schemas.microsoft.com/office/drawing/2014/main" val="10003"/>
                  </a:ext>
                </a:extLst>
              </a:tr>
            </a:tbl>
          </a:graphicData>
        </a:graphic>
      </p:graphicFrame>
      <p:sp>
        <p:nvSpPr>
          <p:cNvPr id="58" name="TextBox 57"/>
          <p:cNvSpPr txBox="1"/>
          <p:nvPr/>
        </p:nvSpPr>
        <p:spPr>
          <a:xfrm>
            <a:off x="5357437" y="4911970"/>
            <a:ext cx="1039067" cy="313932"/>
          </a:xfrm>
          <a:prstGeom prst="rect">
            <a:avLst/>
          </a:prstGeom>
          <a:noFill/>
        </p:spPr>
        <p:txBody>
          <a:bodyPr wrap="none" rtlCol="0">
            <a:spAutoFit/>
          </a:bodyPr>
          <a:lstStyle/>
          <a:p>
            <a:r>
              <a:rPr lang="en-US" sz="1600" b="1" dirty="0"/>
              <a:t>Router E</a:t>
            </a:r>
          </a:p>
        </p:txBody>
      </p:sp>
      <p:graphicFrame>
        <p:nvGraphicFramePr>
          <p:cNvPr id="59" name="Table 58"/>
          <p:cNvGraphicFramePr>
            <a:graphicFrameLocks noGrp="1"/>
          </p:cNvGraphicFramePr>
          <p:nvPr/>
        </p:nvGraphicFramePr>
        <p:xfrm>
          <a:off x="5404332" y="1735041"/>
          <a:ext cx="3352799" cy="1005840"/>
        </p:xfrm>
        <a:graphic>
          <a:graphicData uri="http://schemas.openxmlformats.org/drawingml/2006/table">
            <a:tbl>
              <a:tblPr firstRow="1" bandRow="1">
                <a:tableStyleId>{5C22544A-7EE6-4342-B048-85BDC9FD1C3A}</a:tableStyleId>
              </a:tblPr>
              <a:tblGrid>
                <a:gridCol w="1043353">
                  <a:extLst>
                    <a:ext uri="{9D8B030D-6E8A-4147-A177-3AD203B41FA5}">
                      <a16:colId xmlns:a16="http://schemas.microsoft.com/office/drawing/2014/main" val="20000"/>
                    </a:ext>
                  </a:extLst>
                </a:gridCol>
                <a:gridCol w="328246">
                  <a:extLst>
                    <a:ext uri="{9D8B030D-6E8A-4147-A177-3AD203B41FA5}">
                      <a16:colId xmlns:a16="http://schemas.microsoft.com/office/drawing/2014/main" val="20001"/>
                    </a:ext>
                  </a:extLst>
                </a:gridCol>
                <a:gridCol w="316523">
                  <a:extLst>
                    <a:ext uri="{9D8B030D-6E8A-4147-A177-3AD203B41FA5}">
                      <a16:colId xmlns:a16="http://schemas.microsoft.com/office/drawing/2014/main" val="20002"/>
                    </a:ext>
                  </a:extLst>
                </a:gridCol>
                <a:gridCol w="1664677">
                  <a:extLst>
                    <a:ext uri="{9D8B030D-6E8A-4147-A177-3AD203B41FA5}">
                      <a16:colId xmlns:a16="http://schemas.microsoft.com/office/drawing/2014/main" val="20003"/>
                    </a:ext>
                  </a:extLst>
                </a:gridCol>
              </a:tblGrid>
              <a:tr h="229772">
                <a:tc>
                  <a:txBody>
                    <a:bodyPr/>
                    <a:lstStyle/>
                    <a:p>
                      <a:pPr algn="r"/>
                      <a:r>
                        <a:rPr lang="en-US" sz="1050" dirty="0"/>
                        <a:t>EIGRP</a:t>
                      </a:r>
                      <a:endParaRPr lang="en-US" sz="1050" b="1" dirty="0">
                        <a:latin typeface="Arial" pitchFamily="34" charset="0"/>
                        <a:cs typeface="Arial" pitchFamily="34" charset="0"/>
                      </a:endParaRPr>
                    </a:p>
                  </a:txBody>
                  <a:tcPr marL="45720" marR="45720" anchor="ctr"/>
                </a:tc>
                <a:tc>
                  <a:txBody>
                    <a:bodyPr/>
                    <a:lstStyle/>
                    <a:p>
                      <a:pPr algn="ctr"/>
                      <a:r>
                        <a:rPr lang="en-US" sz="1050" dirty="0"/>
                        <a:t>FD</a:t>
                      </a:r>
                      <a:endParaRPr lang="en-US" sz="1050" b="1" dirty="0">
                        <a:latin typeface="Arial" pitchFamily="34" charset="0"/>
                        <a:cs typeface="Arial" pitchFamily="34" charset="0"/>
                      </a:endParaRPr>
                    </a:p>
                  </a:txBody>
                  <a:tcPr marL="45720" marR="45720" anchor="ctr"/>
                </a:tc>
                <a:tc>
                  <a:txBody>
                    <a:bodyPr/>
                    <a:lstStyle/>
                    <a:p>
                      <a:pPr algn="ctr"/>
                      <a:r>
                        <a:rPr lang="en-US" sz="1050" dirty="0"/>
                        <a:t>AD</a:t>
                      </a:r>
                      <a:endParaRPr lang="en-US" sz="1050" b="1" dirty="0">
                        <a:latin typeface="Arial" pitchFamily="34" charset="0"/>
                        <a:cs typeface="Arial" pitchFamily="34" charset="0"/>
                      </a:endParaRPr>
                    </a:p>
                  </a:txBody>
                  <a:tcPr marL="45720" marR="45720" anchor="ctr"/>
                </a:tc>
                <a:tc>
                  <a:txBody>
                    <a:bodyPr/>
                    <a:lstStyle/>
                    <a:p>
                      <a:pPr algn="l"/>
                      <a:r>
                        <a:rPr lang="en-US" sz="1050" dirty="0"/>
                        <a:t>Topology</a:t>
                      </a:r>
                      <a:endParaRPr lang="en-US" sz="1050" b="1" dirty="0">
                        <a:latin typeface="Arial" pitchFamily="34" charset="0"/>
                        <a:cs typeface="Arial" pitchFamily="34" charset="0"/>
                      </a:endParaRPr>
                    </a:p>
                  </a:txBody>
                  <a:tcPr marL="45720" marR="45720" anchor="ctr"/>
                </a:tc>
                <a:extLst>
                  <a:ext uri="{0D108BD9-81ED-4DB2-BD59-A6C34878D82A}">
                    <a16:rowId xmlns:a16="http://schemas.microsoft.com/office/drawing/2014/main" val="10000"/>
                  </a:ext>
                </a:extLst>
              </a:tr>
              <a:tr h="229772">
                <a:tc>
                  <a:txBody>
                    <a:bodyPr/>
                    <a:lstStyle/>
                    <a:p>
                      <a:pPr algn="r"/>
                      <a:r>
                        <a:rPr lang="en-US" sz="1050" dirty="0"/>
                        <a:t>10.1.1.0 /24</a:t>
                      </a:r>
                      <a:endParaRPr lang="en-US" sz="1050" dirty="0">
                        <a:latin typeface="Arial" pitchFamily="34" charset="0"/>
                        <a:cs typeface="Arial" pitchFamily="34" charset="0"/>
                      </a:endParaRPr>
                    </a:p>
                  </a:txBody>
                  <a:tcPr marL="45720" marR="45720" anchor="ctr"/>
                </a:tc>
                <a:tc>
                  <a:txBody>
                    <a:bodyPr/>
                    <a:lstStyle/>
                    <a:p>
                      <a:pPr algn="ctr"/>
                      <a:r>
                        <a:rPr lang="en-US" sz="1050" kern="1200" dirty="0"/>
                        <a:t>-1</a:t>
                      </a:r>
                      <a:endParaRPr lang="en-US" sz="1050" b="1" kern="1200" dirty="0">
                        <a:solidFill>
                          <a:schemeClr val="accent6">
                            <a:lumMod val="75000"/>
                          </a:schemeClr>
                        </a:solidFill>
                        <a:latin typeface="Arial" pitchFamily="34" charset="0"/>
                        <a:ea typeface="+mn-ea"/>
                        <a:cs typeface="Arial" pitchFamily="34" charset="0"/>
                      </a:endParaRPr>
                    </a:p>
                  </a:txBody>
                  <a:tcPr marL="45720" marR="45720" anchor="ctr"/>
                </a:tc>
                <a:tc>
                  <a:txBody>
                    <a:bodyPr/>
                    <a:lstStyle/>
                    <a:p>
                      <a:pPr algn="ctr"/>
                      <a:endParaRPr lang="en-US" sz="1050" dirty="0">
                        <a:latin typeface="Arial" pitchFamily="34" charset="0"/>
                        <a:cs typeface="Arial" pitchFamily="34" charset="0"/>
                      </a:endParaRPr>
                    </a:p>
                  </a:txBody>
                  <a:tcPr marL="45720" marR="45720" anchor="ctr"/>
                </a:tc>
                <a:tc>
                  <a:txBody>
                    <a:bodyPr/>
                    <a:lstStyle/>
                    <a:p>
                      <a:pPr algn="l"/>
                      <a:r>
                        <a:rPr lang="en-US" sz="1050" dirty="0"/>
                        <a:t>***** ACTIVE ******</a:t>
                      </a:r>
                      <a:endParaRPr lang="en-US" sz="1050" b="1" dirty="0">
                        <a:solidFill>
                          <a:schemeClr val="accent6"/>
                        </a:solidFill>
                        <a:latin typeface="Arial" pitchFamily="34" charset="0"/>
                        <a:cs typeface="Arial" pitchFamily="34" charset="0"/>
                      </a:endParaRPr>
                    </a:p>
                  </a:txBody>
                  <a:tcPr marL="45720" marR="45720" anchor="ctr"/>
                </a:tc>
                <a:extLst>
                  <a:ext uri="{0D108BD9-81ED-4DB2-BD59-A6C34878D82A}">
                    <a16:rowId xmlns:a16="http://schemas.microsoft.com/office/drawing/2014/main" val="10001"/>
                  </a:ext>
                </a:extLst>
              </a:tr>
              <a:tr h="229772">
                <a:tc>
                  <a:txBody>
                    <a:bodyPr/>
                    <a:lstStyle/>
                    <a:p>
                      <a:pPr algn="r"/>
                      <a:r>
                        <a:rPr lang="en-US" sz="1050" dirty="0"/>
                        <a:t>via E </a:t>
                      </a:r>
                      <a:endParaRPr lang="en-US" sz="1050" dirty="0">
                        <a:latin typeface="Arial" pitchFamily="34" charset="0"/>
                        <a:cs typeface="Arial" pitchFamily="34" charset="0"/>
                      </a:endParaRPr>
                    </a:p>
                  </a:txBody>
                  <a:tcPr marL="45720" marR="45720" anchor="ctr"/>
                </a:tc>
                <a:tc>
                  <a:txBody>
                    <a:bodyPr/>
                    <a:lstStyle/>
                    <a:p>
                      <a:pPr algn="ctr"/>
                      <a:endParaRPr lang="en-US" sz="1050" dirty="0">
                        <a:latin typeface="Arial" pitchFamily="34" charset="0"/>
                        <a:cs typeface="Arial" pitchFamily="34" charset="0"/>
                      </a:endParaRPr>
                    </a:p>
                  </a:txBody>
                  <a:tcPr marL="45720" marR="45720" anchor="ctr"/>
                </a:tc>
                <a:tc>
                  <a:txBody>
                    <a:bodyPr/>
                    <a:lstStyle/>
                    <a:p>
                      <a:pPr algn="ctr"/>
                      <a:endParaRPr lang="en-US" sz="1050" dirty="0">
                        <a:latin typeface="Arial" pitchFamily="34" charset="0"/>
                        <a:cs typeface="Arial" pitchFamily="34" charset="0"/>
                      </a:endParaRPr>
                    </a:p>
                  </a:txBody>
                  <a:tcPr marL="45720" marR="45720" anchor="ctr"/>
                </a:tc>
                <a:tc>
                  <a:txBody>
                    <a:bodyPr/>
                    <a:lstStyle/>
                    <a:p>
                      <a:pPr algn="l"/>
                      <a:r>
                        <a:rPr lang="en-US" sz="1050" dirty="0"/>
                        <a:t>(Q) Query</a:t>
                      </a:r>
                      <a:endParaRPr lang="en-US" sz="1050" dirty="0">
                        <a:latin typeface="Arial" pitchFamily="34" charset="0"/>
                        <a:cs typeface="Arial" pitchFamily="34" charset="0"/>
                      </a:endParaRPr>
                    </a:p>
                  </a:txBody>
                  <a:tcPr marL="45720" marR="45720" anchor="ctr"/>
                </a:tc>
                <a:extLst>
                  <a:ext uri="{0D108BD9-81ED-4DB2-BD59-A6C34878D82A}">
                    <a16:rowId xmlns:a16="http://schemas.microsoft.com/office/drawing/2014/main" val="10002"/>
                  </a:ext>
                </a:extLst>
              </a:tr>
              <a:tr h="229772">
                <a:tc>
                  <a:txBody>
                    <a:bodyPr/>
                    <a:lstStyle/>
                    <a:p>
                      <a:pPr algn="r"/>
                      <a:r>
                        <a:rPr lang="en-US" sz="1050" dirty="0"/>
                        <a:t>via</a:t>
                      </a:r>
                      <a:r>
                        <a:rPr lang="en-US" sz="1050" baseline="0" dirty="0"/>
                        <a:t> C</a:t>
                      </a:r>
                      <a:endParaRPr lang="en-US" sz="1050" dirty="0">
                        <a:latin typeface="Arial" pitchFamily="34" charset="0"/>
                        <a:cs typeface="Arial" pitchFamily="34" charset="0"/>
                      </a:endParaRPr>
                    </a:p>
                  </a:txBody>
                  <a:tcPr marL="45720" marR="45720" anchor="ctr"/>
                </a:tc>
                <a:tc>
                  <a:txBody>
                    <a:bodyPr/>
                    <a:lstStyle/>
                    <a:p>
                      <a:pPr algn="ctr"/>
                      <a:r>
                        <a:rPr lang="en-US" sz="1050" dirty="0"/>
                        <a:t>5</a:t>
                      </a:r>
                      <a:endParaRPr lang="en-US" sz="1050" dirty="0">
                        <a:latin typeface="Arial" pitchFamily="34" charset="0"/>
                        <a:cs typeface="Arial" pitchFamily="34" charset="0"/>
                      </a:endParaRPr>
                    </a:p>
                  </a:txBody>
                  <a:tcPr marL="45720" marR="45720" anchor="ctr"/>
                </a:tc>
                <a:tc>
                  <a:txBody>
                    <a:bodyPr/>
                    <a:lstStyle/>
                    <a:p>
                      <a:pPr algn="ctr"/>
                      <a:r>
                        <a:rPr lang="en-US" sz="1050" dirty="0"/>
                        <a:t>3</a:t>
                      </a:r>
                      <a:endParaRPr lang="en-US" sz="1050" dirty="0">
                        <a:latin typeface="Arial" pitchFamily="34" charset="0"/>
                        <a:cs typeface="Arial" pitchFamily="34" charset="0"/>
                      </a:endParaRPr>
                    </a:p>
                  </a:txBody>
                  <a:tcPr marL="45720" marR="45720" anchor="ctr"/>
                </a:tc>
                <a:tc>
                  <a:txBody>
                    <a:bodyPr/>
                    <a:lstStyle/>
                    <a:p>
                      <a:pPr algn="l"/>
                      <a:endParaRPr lang="en-US" sz="1050" kern="1200" dirty="0">
                        <a:solidFill>
                          <a:schemeClr val="dk1"/>
                        </a:solidFill>
                        <a:latin typeface="Arial" pitchFamily="34" charset="0"/>
                        <a:ea typeface="+mn-ea"/>
                        <a:cs typeface="Arial" pitchFamily="34" charset="0"/>
                      </a:endParaRPr>
                    </a:p>
                  </a:txBody>
                  <a:tcPr marL="45720" marR="45720" anchor="ctr"/>
                </a:tc>
                <a:extLst>
                  <a:ext uri="{0D108BD9-81ED-4DB2-BD59-A6C34878D82A}">
                    <a16:rowId xmlns:a16="http://schemas.microsoft.com/office/drawing/2014/main" val="10003"/>
                  </a:ext>
                </a:extLst>
              </a:tr>
            </a:tbl>
          </a:graphicData>
        </a:graphic>
      </p:graphicFrame>
      <p:sp>
        <p:nvSpPr>
          <p:cNvPr id="60" name="TextBox 59"/>
          <p:cNvSpPr txBox="1"/>
          <p:nvPr/>
        </p:nvSpPr>
        <p:spPr>
          <a:xfrm>
            <a:off x="5357438" y="1418517"/>
            <a:ext cx="1050288" cy="313932"/>
          </a:xfrm>
          <a:prstGeom prst="rect">
            <a:avLst/>
          </a:prstGeom>
          <a:noFill/>
        </p:spPr>
        <p:txBody>
          <a:bodyPr wrap="none" rtlCol="0">
            <a:spAutoFit/>
          </a:bodyPr>
          <a:lstStyle/>
          <a:p>
            <a:r>
              <a:rPr lang="en-US" sz="1600" b="1" dirty="0"/>
              <a:t>Router D</a:t>
            </a:r>
          </a:p>
        </p:txBody>
      </p:sp>
      <p:sp>
        <p:nvSpPr>
          <p:cNvPr id="39" name="Octagon 38"/>
          <p:cNvSpPr/>
          <p:nvPr/>
        </p:nvSpPr>
        <p:spPr bwMode="auto">
          <a:xfrm>
            <a:off x="3739661" y="3903784"/>
            <a:ext cx="207380" cy="281607"/>
          </a:xfrm>
          <a:prstGeom prst="octagon">
            <a:avLst/>
          </a:prstGeom>
          <a:solidFill>
            <a:schemeClr val="bg1">
              <a:lumMod val="85000"/>
            </a:schemeClr>
          </a:solidFill>
          <a:ln w="9525" cap="flat" cmpd="sng" algn="ctr">
            <a:solidFill>
              <a:schemeClr val="tx1"/>
            </a:solidFill>
            <a:prstDash val="solid"/>
            <a:round/>
            <a:headEnd type="none" w="med" len="med"/>
            <a:tailEnd type="none" w="med" len="med"/>
          </a:ln>
          <a:effectLst/>
        </p:spPr>
        <p:txBody>
          <a:bodyPr vert="horz" wrap="none" lIns="0" tIns="0" rIns="0" bIns="0" numCol="1" rtlCol="0" anchor="ctr" anchorCtr="1" compatLnSpc="1">
            <a:prstTxWarp prst="textNoShape">
              <a:avLst/>
            </a:prstTxWarp>
            <a:spAutoFit/>
          </a:bodyPr>
          <a:lstStyle/>
          <a:p>
            <a:pPr marL="0" marR="0" indent="0" defTabSz="814388" rtl="0" eaLnBrk="0" fontAlgn="base" latinLnBrk="0" hangingPunct="0">
              <a:lnSpc>
                <a:spcPct val="90000"/>
              </a:lnSpc>
              <a:spcBef>
                <a:spcPct val="0"/>
              </a:spcBef>
              <a:spcAft>
                <a:spcPct val="0"/>
              </a:spcAft>
              <a:buClrTx/>
              <a:buSzTx/>
              <a:buFontTx/>
              <a:buNone/>
              <a:tabLst/>
            </a:pPr>
            <a:r>
              <a:rPr kumimoji="0" lang="en-US" sz="1600" b="1" i="0" u="none" strike="noStrike" cap="none" normalizeH="0" baseline="0" dirty="0">
                <a:ln>
                  <a:noFill/>
                </a:ln>
                <a:solidFill>
                  <a:srgbClr val="006600"/>
                </a:solidFill>
                <a:effectLst>
                  <a:outerShdw blurRad="38100" dist="38100" dir="2700000" algn="tl">
                    <a:srgbClr val="000000">
                      <a:alpha val="43137"/>
                    </a:srgbClr>
                  </a:outerShdw>
                </a:effectLst>
                <a:latin typeface="Arial" charset="0"/>
              </a:rPr>
              <a:t>R</a:t>
            </a:r>
          </a:p>
        </p:txBody>
      </p:sp>
      <p:sp>
        <p:nvSpPr>
          <p:cNvPr id="51" name="Octagon 50"/>
          <p:cNvSpPr/>
          <p:nvPr/>
        </p:nvSpPr>
        <p:spPr bwMode="auto">
          <a:xfrm>
            <a:off x="4736123" y="4876800"/>
            <a:ext cx="225413" cy="285893"/>
          </a:xfrm>
          <a:prstGeom prst="octagon">
            <a:avLst/>
          </a:prstGeom>
          <a:solidFill>
            <a:schemeClr val="bg1">
              <a:lumMod val="85000"/>
            </a:schemeClr>
          </a:solidFill>
          <a:ln w="9525" cap="flat" cmpd="sng" algn="ctr">
            <a:solidFill>
              <a:schemeClr val="tx1"/>
            </a:solidFill>
            <a:prstDash val="solid"/>
            <a:round/>
            <a:headEnd type="none" w="med" len="med"/>
            <a:tailEnd type="none" w="med" len="med"/>
          </a:ln>
          <a:effectLst/>
        </p:spPr>
        <p:txBody>
          <a:bodyPr vert="horz" wrap="none" lIns="0" tIns="0" rIns="0" bIns="0" numCol="1" rtlCol="0" anchor="ctr" anchorCtr="1"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r>
              <a:rPr kumimoji="0" lang="en-US" sz="1600" b="1" i="0" u="none" strike="noStrike" cap="none" normalizeH="0" baseline="0" dirty="0">
                <a:ln>
                  <a:noFill/>
                </a:ln>
                <a:solidFill>
                  <a:schemeClr val="accent6">
                    <a:lumMod val="75000"/>
                  </a:schemeClr>
                </a:solidFill>
                <a:effectLst>
                  <a:outerShdw blurRad="38100" dist="38100" dir="2700000" algn="tl">
                    <a:srgbClr val="000000">
                      <a:alpha val="43137"/>
                    </a:srgbClr>
                  </a:outerShdw>
                </a:effectLst>
                <a:latin typeface="Arial" charset="0"/>
              </a:rPr>
              <a:t>Q</a:t>
            </a:r>
          </a:p>
        </p:txBody>
      </p:sp>
      <p:sp>
        <p:nvSpPr>
          <p:cNvPr id="54" name="Octagon 53"/>
          <p:cNvSpPr/>
          <p:nvPr/>
        </p:nvSpPr>
        <p:spPr bwMode="auto">
          <a:xfrm>
            <a:off x="6893169" y="3387969"/>
            <a:ext cx="225413" cy="285893"/>
          </a:xfrm>
          <a:prstGeom prst="octagon">
            <a:avLst/>
          </a:prstGeom>
          <a:solidFill>
            <a:schemeClr val="bg1">
              <a:lumMod val="85000"/>
            </a:schemeClr>
          </a:solidFill>
          <a:ln w="9525" cap="flat" cmpd="sng" algn="ctr">
            <a:solidFill>
              <a:schemeClr val="tx1"/>
            </a:solidFill>
            <a:prstDash val="solid"/>
            <a:round/>
            <a:headEnd type="none" w="med" len="med"/>
            <a:tailEnd type="none" w="med" len="med"/>
          </a:ln>
          <a:effectLst/>
        </p:spPr>
        <p:txBody>
          <a:bodyPr vert="horz" wrap="none" lIns="0" tIns="0" rIns="0" bIns="0" numCol="1" rtlCol="0" anchor="ctr" anchorCtr="1" compatLnSpc="1">
            <a:prstTxWarp prst="textNoShape">
              <a:avLst/>
            </a:prstTxWarp>
            <a:spAutoFit/>
          </a:bodyPr>
          <a:lstStyle/>
          <a:p>
            <a:pPr defTabSz="814388"/>
            <a:r>
              <a:rPr lang="en-US" sz="1600" b="1" dirty="0">
                <a:solidFill>
                  <a:schemeClr val="accent6">
                    <a:lumMod val="75000"/>
                  </a:schemeClr>
                </a:solidFill>
                <a:effectLst>
                  <a:outerShdw blurRad="38100" dist="38100" dir="2700000" algn="tl">
                    <a:srgbClr val="000000">
                      <a:alpha val="43137"/>
                    </a:srgbClr>
                  </a:outerShdw>
                </a:effectLst>
              </a:rPr>
              <a:t>Q</a:t>
            </a:r>
          </a:p>
        </p:txBody>
      </p:sp>
      <p:sp>
        <p:nvSpPr>
          <p:cNvPr id="56" name="TextBox 55"/>
          <p:cNvSpPr txBox="1"/>
          <p:nvPr/>
        </p:nvSpPr>
        <p:spPr>
          <a:xfrm>
            <a:off x="7186246" y="3376246"/>
            <a:ext cx="825867" cy="286232"/>
          </a:xfrm>
          <a:prstGeom prst="rect">
            <a:avLst/>
          </a:prstGeom>
          <a:noFill/>
        </p:spPr>
        <p:txBody>
          <a:bodyPr wrap="none" rtlCol="0">
            <a:spAutoFit/>
          </a:bodyPr>
          <a:lstStyle/>
          <a:p>
            <a:r>
              <a:rPr lang="en-US" sz="1400" dirty="0"/>
              <a:t>= Query</a:t>
            </a:r>
          </a:p>
        </p:txBody>
      </p:sp>
      <p:cxnSp>
        <p:nvCxnSpPr>
          <p:cNvPr id="62" name="Straight Connector 61"/>
          <p:cNvCxnSpPr/>
          <p:nvPr/>
        </p:nvCxnSpPr>
        <p:spPr bwMode="auto">
          <a:xfrm>
            <a:off x="996462" y="6365629"/>
            <a:ext cx="1043353" cy="2"/>
          </a:xfrm>
          <a:prstGeom prst="line">
            <a:avLst/>
          </a:prstGeom>
          <a:solidFill>
            <a:schemeClr val="accent1"/>
          </a:solidFill>
          <a:ln w="19050" cap="flat" cmpd="sng" algn="ctr">
            <a:solidFill>
              <a:schemeClr val="accent6"/>
            </a:solidFill>
            <a:prstDash val="solid"/>
            <a:round/>
            <a:headEnd type="none" w="med" len="med"/>
            <a:tailEnd type="none" w="med" len="med"/>
          </a:ln>
          <a:effectLst/>
        </p:spPr>
      </p:cxnSp>
      <p:sp>
        <p:nvSpPr>
          <p:cNvPr id="65" name="Octagon 64"/>
          <p:cNvSpPr/>
          <p:nvPr/>
        </p:nvSpPr>
        <p:spPr bwMode="auto">
          <a:xfrm>
            <a:off x="6893168" y="3727938"/>
            <a:ext cx="207380" cy="281607"/>
          </a:xfrm>
          <a:prstGeom prst="octagon">
            <a:avLst/>
          </a:prstGeom>
          <a:solidFill>
            <a:schemeClr val="bg1">
              <a:lumMod val="85000"/>
            </a:schemeClr>
          </a:solidFill>
          <a:ln w="9525" cap="flat" cmpd="sng" algn="ctr">
            <a:solidFill>
              <a:schemeClr val="tx1"/>
            </a:solidFill>
            <a:prstDash val="solid"/>
            <a:round/>
            <a:headEnd type="none" w="med" len="med"/>
            <a:tailEnd type="none" w="med" len="med"/>
          </a:ln>
          <a:effectLst/>
        </p:spPr>
        <p:txBody>
          <a:bodyPr vert="horz" wrap="none" lIns="0" tIns="0" rIns="0" bIns="0" numCol="1" rtlCol="0" anchor="ctr" anchorCtr="1" compatLnSpc="1">
            <a:prstTxWarp prst="textNoShape">
              <a:avLst/>
            </a:prstTxWarp>
            <a:spAutoFit/>
          </a:bodyPr>
          <a:lstStyle/>
          <a:p>
            <a:pPr defTabSz="814388"/>
            <a:r>
              <a:rPr lang="en-US" sz="1600" b="1" dirty="0">
                <a:solidFill>
                  <a:srgbClr val="006600"/>
                </a:solidFill>
                <a:effectLst>
                  <a:outerShdw blurRad="38100" dist="38100" dir="2700000" algn="tl">
                    <a:srgbClr val="000000">
                      <a:alpha val="43137"/>
                    </a:srgbClr>
                  </a:outerShdw>
                </a:effectLst>
              </a:rPr>
              <a:t>R</a:t>
            </a:r>
          </a:p>
        </p:txBody>
      </p:sp>
      <p:sp>
        <p:nvSpPr>
          <p:cNvPr id="66" name="TextBox 65"/>
          <p:cNvSpPr txBox="1"/>
          <p:nvPr/>
        </p:nvSpPr>
        <p:spPr>
          <a:xfrm>
            <a:off x="7186247" y="3727937"/>
            <a:ext cx="797013" cy="286232"/>
          </a:xfrm>
          <a:prstGeom prst="rect">
            <a:avLst/>
          </a:prstGeom>
          <a:noFill/>
        </p:spPr>
        <p:txBody>
          <a:bodyPr wrap="none" rtlCol="0">
            <a:spAutoFit/>
          </a:bodyPr>
          <a:lstStyle/>
          <a:p>
            <a:r>
              <a:rPr lang="en-US" sz="1400" dirty="0"/>
              <a:t>= Reply</a:t>
            </a:r>
          </a:p>
        </p:txBody>
      </p:sp>
    </p:spTree>
    <p:extLst>
      <p:ext uri="{BB962C8B-B14F-4D97-AF65-F5344CB8AC3E}">
        <p14:creationId xmlns:p14="http://schemas.microsoft.com/office/powerpoint/2010/main" val="33022925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8" name="Straight Arrow Connector 67"/>
          <p:cNvCxnSpPr/>
          <p:nvPr/>
        </p:nvCxnSpPr>
        <p:spPr bwMode="auto">
          <a:xfrm rot="10800000">
            <a:off x="3692767" y="5017477"/>
            <a:ext cx="879231" cy="1588"/>
          </a:xfrm>
          <a:prstGeom prst="straightConnector1">
            <a:avLst/>
          </a:prstGeom>
          <a:solidFill>
            <a:schemeClr val="accent1"/>
          </a:solidFill>
          <a:ln w="28575" cap="flat" cmpd="sng" algn="ctr">
            <a:solidFill>
              <a:srgbClr val="006600"/>
            </a:solidFill>
            <a:prstDash val="solid"/>
            <a:round/>
            <a:headEnd type="arrow" w="med" len="med"/>
            <a:tailEnd type="arrow"/>
          </a:ln>
          <a:effectLst/>
        </p:spPr>
      </p:cxnSp>
      <p:cxnSp>
        <p:nvCxnSpPr>
          <p:cNvPr id="38" name="Straight Connector 37"/>
          <p:cNvCxnSpPr>
            <a:stCxn id="34" idx="0"/>
            <a:endCxn id="24" idx="3"/>
          </p:cNvCxnSpPr>
          <p:nvPr/>
        </p:nvCxnSpPr>
        <p:spPr bwMode="auto">
          <a:xfrm rot="16200000" flipH="1" flipV="1">
            <a:off x="3540845" y="3220308"/>
            <a:ext cx="1582332" cy="1528753"/>
          </a:xfrm>
          <a:prstGeom prst="line">
            <a:avLst/>
          </a:prstGeom>
          <a:solidFill>
            <a:schemeClr val="accent1"/>
          </a:solidFill>
          <a:ln w="22225" cap="flat" cmpd="sng" algn="ctr">
            <a:solidFill>
              <a:schemeClr val="tx1"/>
            </a:solidFill>
            <a:prstDash val="solid"/>
            <a:round/>
            <a:headEnd type="none" w="med" len="med"/>
            <a:tailEnd type="none" w="med" len="med"/>
          </a:ln>
          <a:effectLst/>
        </p:spPr>
      </p:cxnSp>
      <p:sp>
        <p:nvSpPr>
          <p:cNvPr id="61" name="Title 60"/>
          <p:cNvSpPr>
            <a:spLocks noGrp="1"/>
          </p:cNvSpPr>
          <p:nvPr>
            <p:ph type="title"/>
          </p:nvPr>
        </p:nvSpPr>
        <p:spPr>
          <a:xfrm>
            <a:off x="1976832" y="38223"/>
            <a:ext cx="4808163" cy="866547"/>
          </a:xfrm>
        </p:spPr>
        <p:txBody>
          <a:bodyPr/>
          <a:lstStyle/>
          <a:p>
            <a:r>
              <a:rPr lang="en-US" sz="3600" dirty="0"/>
              <a:t>DUAL Example</a:t>
            </a:r>
          </a:p>
        </p:txBody>
      </p:sp>
      <p:sp>
        <p:nvSpPr>
          <p:cNvPr id="9" name="TextBox 8"/>
          <p:cNvSpPr txBox="1"/>
          <p:nvPr/>
        </p:nvSpPr>
        <p:spPr>
          <a:xfrm>
            <a:off x="3164217" y="2387311"/>
            <a:ext cx="233717" cy="226350"/>
          </a:xfrm>
          <a:prstGeom prst="rect">
            <a:avLst/>
          </a:prstGeom>
          <a:noFill/>
        </p:spPr>
        <p:txBody>
          <a:bodyPr wrap="square" lIns="0" tIns="0" rIns="0" bIns="0" rtlCol="0" anchor="ctr" anchorCtr="0">
            <a:noAutofit/>
          </a:bodyPr>
          <a:lstStyle/>
          <a:p>
            <a:r>
              <a:rPr lang="en-US" sz="1050" dirty="0"/>
              <a:t>(</a:t>
            </a:r>
            <a:r>
              <a:rPr lang="en-US" sz="1050" b="1" dirty="0"/>
              <a:t>1</a:t>
            </a:r>
            <a:r>
              <a:rPr lang="en-US" sz="1050" dirty="0"/>
              <a:t>)</a:t>
            </a:r>
          </a:p>
        </p:txBody>
      </p:sp>
      <p:cxnSp>
        <p:nvCxnSpPr>
          <p:cNvPr id="11" name="Straight Connector 10"/>
          <p:cNvCxnSpPr/>
          <p:nvPr/>
        </p:nvCxnSpPr>
        <p:spPr bwMode="auto">
          <a:xfrm rot="5400000">
            <a:off x="3260112" y="1543044"/>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12" name="Straight Connector 11"/>
          <p:cNvCxnSpPr/>
          <p:nvPr/>
        </p:nvCxnSpPr>
        <p:spPr bwMode="auto">
          <a:xfrm rot="10800000">
            <a:off x="3148741" y="1363029"/>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sp>
        <p:nvSpPr>
          <p:cNvPr id="15" name="TextBox 14"/>
          <p:cNvSpPr txBox="1"/>
          <p:nvPr/>
        </p:nvSpPr>
        <p:spPr>
          <a:xfrm>
            <a:off x="2916955" y="1134224"/>
            <a:ext cx="1013551" cy="165253"/>
          </a:xfrm>
          <a:prstGeom prst="rect">
            <a:avLst/>
          </a:prstGeom>
          <a:noFill/>
        </p:spPr>
        <p:txBody>
          <a:bodyPr wrap="square" lIns="0" tIns="0" rIns="0" bIns="0" rtlCol="0" anchor="ctr" anchorCtr="0">
            <a:noAutofit/>
          </a:bodyPr>
          <a:lstStyle/>
          <a:p>
            <a:r>
              <a:rPr lang="en-US" sz="1200" b="1" dirty="0"/>
              <a:t>10.1.1.0 /24</a:t>
            </a:r>
          </a:p>
        </p:txBody>
      </p:sp>
      <p:pic>
        <p:nvPicPr>
          <p:cNvPr id="5" name="Picture 37"/>
          <p:cNvPicPr>
            <a:picLocks noChangeArrowheads="1"/>
          </p:cNvPicPr>
          <p:nvPr/>
        </p:nvPicPr>
        <p:blipFill>
          <a:blip r:embed="rId3"/>
          <a:srcRect/>
          <a:stretch>
            <a:fillRect/>
          </a:stretch>
        </p:blipFill>
        <p:spPr bwMode="auto">
          <a:xfrm>
            <a:off x="2975004" y="1566702"/>
            <a:ext cx="870351" cy="451691"/>
          </a:xfrm>
          <a:prstGeom prst="rect">
            <a:avLst/>
          </a:prstGeom>
          <a:noFill/>
          <a:ln w="9525">
            <a:noFill/>
            <a:miter lim="800000"/>
            <a:headEnd/>
            <a:tailEnd/>
          </a:ln>
        </p:spPr>
      </p:pic>
      <p:sp>
        <p:nvSpPr>
          <p:cNvPr id="13" name="TextBox 12"/>
          <p:cNvSpPr txBox="1"/>
          <p:nvPr/>
        </p:nvSpPr>
        <p:spPr>
          <a:xfrm>
            <a:off x="3250437" y="1787039"/>
            <a:ext cx="295273" cy="258532"/>
          </a:xfrm>
          <a:prstGeom prst="rect">
            <a:avLst/>
          </a:prstGeom>
          <a:noFill/>
        </p:spPr>
        <p:txBody>
          <a:bodyPr wrap="none" rtlCol="0">
            <a:spAutoFit/>
          </a:bodyPr>
          <a:lstStyle/>
          <a:p>
            <a:r>
              <a:rPr lang="en-US" sz="1200" b="1" dirty="0">
                <a:solidFill>
                  <a:schemeClr val="bg1"/>
                </a:solidFill>
              </a:rPr>
              <a:t>A</a:t>
            </a:r>
          </a:p>
        </p:txBody>
      </p:sp>
      <p:pic>
        <p:nvPicPr>
          <p:cNvPr id="23" name="Picture 37"/>
          <p:cNvPicPr>
            <a:picLocks noChangeArrowheads="1"/>
          </p:cNvPicPr>
          <p:nvPr/>
        </p:nvPicPr>
        <p:blipFill>
          <a:blip r:embed="rId3"/>
          <a:srcRect/>
          <a:stretch>
            <a:fillRect/>
          </a:stretch>
        </p:blipFill>
        <p:spPr bwMode="auto">
          <a:xfrm>
            <a:off x="2976706" y="4428086"/>
            <a:ext cx="870351" cy="451691"/>
          </a:xfrm>
          <a:prstGeom prst="rect">
            <a:avLst/>
          </a:prstGeom>
          <a:noFill/>
          <a:ln w="9525">
            <a:noFill/>
            <a:miter lim="800000"/>
            <a:headEnd/>
            <a:tailEnd/>
          </a:ln>
        </p:spPr>
      </p:pic>
      <p:sp>
        <p:nvSpPr>
          <p:cNvPr id="24" name="TextBox 23"/>
          <p:cNvSpPr txBox="1"/>
          <p:nvPr/>
        </p:nvSpPr>
        <p:spPr>
          <a:xfrm>
            <a:off x="3272361" y="4646585"/>
            <a:ext cx="295273" cy="258532"/>
          </a:xfrm>
          <a:prstGeom prst="rect">
            <a:avLst/>
          </a:prstGeom>
          <a:noFill/>
        </p:spPr>
        <p:txBody>
          <a:bodyPr wrap="none" rtlCol="0">
            <a:spAutoFit/>
          </a:bodyPr>
          <a:lstStyle/>
          <a:p>
            <a:r>
              <a:rPr lang="en-US" sz="1200" b="1" dirty="0">
                <a:solidFill>
                  <a:schemeClr val="bg1"/>
                </a:solidFill>
              </a:rPr>
              <a:t>C</a:t>
            </a:r>
          </a:p>
        </p:txBody>
      </p:sp>
      <p:cxnSp>
        <p:nvCxnSpPr>
          <p:cNvPr id="25" name="Straight Connector 24"/>
          <p:cNvCxnSpPr>
            <a:stCxn id="5" idx="2"/>
            <a:endCxn id="23" idx="0"/>
          </p:cNvCxnSpPr>
          <p:nvPr/>
        </p:nvCxnSpPr>
        <p:spPr bwMode="auto">
          <a:xfrm rot="16200000" flipH="1">
            <a:off x="2206185" y="3222388"/>
            <a:ext cx="2409693" cy="1702"/>
          </a:xfrm>
          <a:prstGeom prst="line">
            <a:avLst/>
          </a:prstGeom>
          <a:solidFill>
            <a:schemeClr val="accent1"/>
          </a:solidFill>
          <a:ln w="22225" cap="flat" cmpd="sng" algn="ctr">
            <a:solidFill>
              <a:schemeClr val="tx1"/>
            </a:solidFill>
            <a:prstDash val="solid"/>
            <a:round/>
            <a:headEnd type="none" w="med" len="med"/>
            <a:tailEnd type="none" w="med" len="med"/>
          </a:ln>
          <a:effectLst/>
        </p:spPr>
      </p:cxnSp>
      <p:pic>
        <p:nvPicPr>
          <p:cNvPr id="6" name="Picture 37"/>
          <p:cNvPicPr>
            <a:picLocks noChangeArrowheads="1"/>
          </p:cNvPicPr>
          <p:nvPr/>
        </p:nvPicPr>
        <p:blipFill>
          <a:blip r:embed="rId3"/>
          <a:srcRect/>
          <a:stretch>
            <a:fillRect/>
          </a:stretch>
        </p:blipFill>
        <p:spPr bwMode="auto">
          <a:xfrm>
            <a:off x="2976705" y="2950987"/>
            <a:ext cx="870351" cy="451691"/>
          </a:xfrm>
          <a:prstGeom prst="rect">
            <a:avLst/>
          </a:prstGeom>
          <a:noFill/>
          <a:ln w="9525">
            <a:noFill/>
            <a:miter lim="800000"/>
            <a:headEnd/>
            <a:tailEnd/>
          </a:ln>
        </p:spPr>
      </p:pic>
      <p:sp>
        <p:nvSpPr>
          <p:cNvPr id="14" name="TextBox 13"/>
          <p:cNvSpPr txBox="1"/>
          <p:nvPr/>
        </p:nvSpPr>
        <p:spPr>
          <a:xfrm>
            <a:off x="3272360" y="3192932"/>
            <a:ext cx="295273" cy="258532"/>
          </a:xfrm>
          <a:prstGeom prst="rect">
            <a:avLst/>
          </a:prstGeom>
          <a:noFill/>
        </p:spPr>
        <p:txBody>
          <a:bodyPr wrap="none" rtlCol="0">
            <a:spAutoFit/>
          </a:bodyPr>
          <a:lstStyle/>
          <a:p>
            <a:r>
              <a:rPr lang="en-US" sz="1200" b="1" dirty="0">
                <a:solidFill>
                  <a:schemeClr val="bg1"/>
                </a:solidFill>
              </a:rPr>
              <a:t>B</a:t>
            </a:r>
          </a:p>
        </p:txBody>
      </p:sp>
      <p:pic>
        <p:nvPicPr>
          <p:cNvPr id="30" name="Picture 37"/>
          <p:cNvPicPr>
            <a:picLocks noChangeArrowheads="1"/>
          </p:cNvPicPr>
          <p:nvPr/>
        </p:nvPicPr>
        <p:blipFill>
          <a:blip r:embed="rId3"/>
          <a:srcRect/>
          <a:stretch>
            <a:fillRect/>
          </a:stretch>
        </p:blipFill>
        <p:spPr bwMode="auto">
          <a:xfrm>
            <a:off x="4653096" y="4428673"/>
            <a:ext cx="870351" cy="451691"/>
          </a:xfrm>
          <a:prstGeom prst="rect">
            <a:avLst/>
          </a:prstGeom>
          <a:noFill/>
          <a:ln w="9525">
            <a:noFill/>
            <a:miter lim="800000"/>
            <a:headEnd/>
            <a:tailEnd/>
          </a:ln>
        </p:spPr>
      </p:pic>
      <p:sp>
        <p:nvSpPr>
          <p:cNvPr id="31" name="TextBox 30"/>
          <p:cNvSpPr txBox="1"/>
          <p:nvPr/>
        </p:nvSpPr>
        <p:spPr>
          <a:xfrm>
            <a:off x="4948751" y="4647172"/>
            <a:ext cx="295273" cy="258532"/>
          </a:xfrm>
          <a:prstGeom prst="rect">
            <a:avLst/>
          </a:prstGeom>
          <a:noFill/>
        </p:spPr>
        <p:txBody>
          <a:bodyPr wrap="none" rtlCol="0">
            <a:spAutoFit/>
          </a:bodyPr>
          <a:lstStyle/>
          <a:p>
            <a:r>
              <a:rPr lang="en-US" sz="1200" b="1" dirty="0">
                <a:solidFill>
                  <a:schemeClr val="bg1"/>
                </a:solidFill>
              </a:rPr>
              <a:t>E</a:t>
            </a:r>
          </a:p>
        </p:txBody>
      </p:sp>
      <p:cxnSp>
        <p:nvCxnSpPr>
          <p:cNvPr id="32" name="Straight Connector 31"/>
          <p:cNvCxnSpPr>
            <a:stCxn id="34" idx="0"/>
            <a:endCxn id="30" idx="0"/>
          </p:cNvCxnSpPr>
          <p:nvPr/>
        </p:nvCxnSpPr>
        <p:spPr bwMode="auto">
          <a:xfrm rot="16200000" flipH="1" flipV="1">
            <a:off x="4474753" y="3807038"/>
            <a:ext cx="1235154" cy="8115"/>
          </a:xfrm>
          <a:prstGeom prst="line">
            <a:avLst/>
          </a:prstGeom>
          <a:solidFill>
            <a:schemeClr val="accent1"/>
          </a:solidFill>
          <a:ln w="22225" cap="flat" cmpd="sng" algn="ctr">
            <a:solidFill>
              <a:schemeClr val="tx1"/>
            </a:solidFill>
            <a:prstDash val="solid"/>
            <a:round/>
            <a:headEnd type="none" w="med" len="med"/>
            <a:tailEnd type="none" w="med" len="med"/>
          </a:ln>
          <a:effectLst/>
        </p:spPr>
      </p:cxnSp>
      <p:pic>
        <p:nvPicPr>
          <p:cNvPr id="33" name="Picture 37"/>
          <p:cNvPicPr>
            <a:picLocks noChangeArrowheads="1"/>
          </p:cNvPicPr>
          <p:nvPr/>
        </p:nvPicPr>
        <p:blipFill>
          <a:blip r:embed="rId3"/>
          <a:srcRect/>
          <a:stretch>
            <a:fillRect/>
          </a:stretch>
        </p:blipFill>
        <p:spPr bwMode="auto">
          <a:xfrm>
            <a:off x="4653095" y="2951574"/>
            <a:ext cx="870351" cy="451691"/>
          </a:xfrm>
          <a:prstGeom prst="rect">
            <a:avLst/>
          </a:prstGeom>
          <a:noFill/>
          <a:ln w="9525">
            <a:noFill/>
            <a:miter lim="800000"/>
            <a:headEnd/>
            <a:tailEnd/>
          </a:ln>
        </p:spPr>
      </p:pic>
      <p:sp>
        <p:nvSpPr>
          <p:cNvPr id="34" name="TextBox 33"/>
          <p:cNvSpPr txBox="1"/>
          <p:nvPr/>
        </p:nvSpPr>
        <p:spPr>
          <a:xfrm>
            <a:off x="4948750" y="3193519"/>
            <a:ext cx="295273" cy="258532"/>
          </a:xfrm>
          <a:prstGeom prst="rect">
            <a:avLst/>
          </a:prstGeom>
          <a:noFill/>
        </p:spPr>
        <p:txBody>
          <a:bodyPr wrap="none" rtlCol="0">
            <a:spAutoFit/>
          </a:bodyPr>
          <a:lstStyle/>
          <a:p>
            <a:r>
              <a:rPr lang="en-US" sz="1200" b="1" dirty="0">
                <a:solidFill>
                  <a:schemeClr val="bg1"/>
                </a:solidFill>
              </a:rPr>
              <a:t>D</a:t>
            </a:r>
          </a:p>
        </p:txBody>
      </p:sp>
      <p:cxnSp>
        <p:nvCxnSpPr>
          <p:cNvPr id="37" name="Straight Connector 36"/>
          <p:cNvCxnSpPr>
            <a:stCxn id="30" idx="1"/>
            <a:endCxn id="23" idx="3"/>
          </p:cNvCxnSpPr>
          <p:nvPr/>
        </p:nvCxnSpPr>
        <p:spPr bwMode="auto">
          <a:xfrm rot="10800000">
            <a:off x="3847058" y="4653933"/>
            <a:ext cx="806039" cy="587"/>
          </a:xfrm>
          <a:prstGeom prst="line">
            <a:avLst/>
          </a:prstGeom>
          <a:solidFill>
            <a:schemeClr val="accent1"/>
          </a:solidFill>
          <a:ln w="22225" cap="flat" cmpd="sng" algn="ctr">
            <a:solidFill>
              <a:schemeClr val="tx1"/>
            </a:solidFill>
            <a:prstDash val="solid"/>
            <a:round/>
            <a:headEnd type="none" w="med" len="med"/>
            <a:tailEnd type="none" w="med" len="med"/>
          </a:ln>
          <a:effectLst/>
        </p:spPr>
      </p:cxnSp>
      <p:sp>
        <p:nvSpPr>
          <p:cNvPr id="45" name="TextBox 44"/>
          <p:cNvSpPr txBox="1"/>
          <p:nvPr/>
        </p:nvSpPr>
        <p:spPr>
          <a:xfrm>
            <a:off x="3164217" y="3812251"/>
            <a:ext cx="233717" cy="226350"/>
          </a:xfrm>
          <a:prstGeom prst="rect">
            <a:avLst/>
          </a:prstGeom>
          <a:noFill/>
        </p:spPr>
        <p:txBody>
          <a:bodyPr wrap="square" lIns="0" tIns="0" rIns="0" bIns="0" rtlCol="0" anchor="ctr" anchorCtr="0">
            <a:noAutofit/>
          </a:bodyPr>
          <a:lstStyle/>
          <a:p>
            <a:r>
              <a:rPr lang="en-US" sz="1050" dirty="0"/>
              <a:t>(</a:t>
            </a:r>
            <a:r>
              <a:rPr lang="en-US" sz="1050" b="1" dirty="0"/>
              <a:t>2</a:t>
            </a:r>
            <a:r>
              <a:rPr lang="en-US" sz="1050" dirty="0"/>
              <a:t>)</a:t>
            </a:r>
          </a:p>
        </p:txBody>
      </p:sp>
      <p:sp>
        <p:nvSpPr>
          <p:cNvPr id="46" name="TextBox 45"/>
          <p:cNvSpPr txBox="1"/>
          <p:nvPr/>
        </p:nvSpPr>
        <p:spPr>
          <a:xfrm>
            <a:off x="4089754" y="3827491"/>
            <a:ext cx="233717" cy="226350"/>
          </a:xfrm>
          <a:prstGeom prst="rect">
            <a:avLst/>
          </a:prstGeom>
          <a:noFill/>
        </p:spPr>
        <p:txBody>
          <a:bodyPr wrap="square" lIns="0" tIns="0" rIns="0" bIns="0" rtlCol="0" anchor="ctr" anchorCtr="0">
            <a:noAutofit/>
          </a:bodyPr>
          <a:lstStyle/>
          <a:p>
            <a:r>
              <a:rPr lang="en-US" sz="1050" dirty="0"/>
              <a:t>(</a:t>
            </a:r>
            <a:r>
              <a:rPr lang="en-US" sz="1050" b="1" dirty="0"/>
              <a:t>2</a:t>
            </a:r>
            <a:r>
              <a:rPr lang="en-US" sz="1050" dirty="0"/>
              <a:t>)</a:t>
            </a:r>
          </a:p>
        </p:txBody>
      </p:sp>
      <p:sp>
        <p:nvSpPr>
          <p:cNvPr id="47" name="TextBox 46"/>
          <p:cNvSpPr txBox="1"/>
          <p:nvPr/>
        </p:nvSpPr>
        <p:spPr>
          <a:xfrm>
            <a:off x="4851754" y="3827491"/>
            <a:ext cx="233717" cy="226350"/>
          </a:xfrm>
          <a:prstGeom prst="rect">
            <a:avLst/>
          </a:prstGeom>
          <a:noFill/>
        </p:spPr>
        <p:txBody>
          <a:bodyPr wrap="square" lIns="0" tIns="0" rIns="0" bIns="0" rtlCol="0" anchor="ctr" anchorCtr="0">
            <a:noAutofit/>
          </a:bodyPr>
          <a:lstStyle/>
          <a:p>
            <a:r>
              <a:rPr lang="en-US" sz="1050" dirty="0"/>
              <a:t>(</a:t>
            </a:r>
            <a:r>
              <a:rPr lang="en-US" sz="1050" b="1" dirty="0"/>
              <a:t>1</a:t>
            </a:r>
            <a:r>
              <a:rPr lang="en-US" sz="1050" dirty="0"/>
              <a:t>)</a:t>
            </a:r>
          </a:p>
        </p:txBody>
      </p:sp>
      <p:sp>
        <p:nvSpPr>
          <p:cNvPr id="49" name="TextBox 48"/>
          <p:cNvSpPr txBox="1"/>
          <p:nvPr/>
        </p:nvSpPr>
        <p:spPr>
          <a:xfrm>
            <a:off x="4147197" y="4452331"/>
            <a:ext cx="233717" cy="226350"/>
          </a:xfrm>
          <a:prstGeom prst="rect">
            <a:avLst/>
          </a:prstGeom>
          <a:noFill/>
        </p:spPr>
        <p:txBody>
          <a:bodyPr wrap="square" lIns="0" tIns="0" rIns="0" bIns="0" rtlCol="0" anchor="ctr" anchorCtr="0">
            <a:noAutofit/>
          </a:bodyPr>
          <a:lstStyle/>
          <a:p>
            <a:r>
              <a:rPr lang="en-US" sz="1050" dirty="0"/>
              <a:t>(</a:t>
            </a:r>
            <a:r>
              <a:rPr lang="en-US" sz="1050" b="1" dirty="0"/>
              <a:t>1</a:t>
            </a:r>
            <a:r>
              <a:rPr lang="en-US" sz="1050" dirty="0"/>
              <a:t>)</a:t>
            </a:r>
          </a:p>
        </p:txBody>
      </p:sp>
      <p:graphicFrame>
        <p:nvGraphicFramePr>
          <p:cNvPr id="50" name="Table 49"/>
          <p:cNvGraphicFramePr>
            <a:graphicFrameLocks noGrp="1"/>
          </p:cNvGraphicFramePr>
          <p:nvPr/>
        </p:nvGraphicFramePr>
        <p:xfrm>
          <a:off x="351694" y="5228493"/>
          <a:ext cx="3352799" cy="1257300"/>
        </p:xfrm>
        <a:graphic>
          <a:graphicData uri="http://schemas.openxmlformats.org/drawingml/2006/table">
            <a:tbl>
              <a:tblPr firstRow="1" bandRow="1">
                <a:tableStyleId>{5C22544A-7EE6-4342-B048-85BDC9FD1C3A}</a:tableStyleId>
              </a:tblPr>
              <a:tblGrid>
                <a:gridCol w="1043353">
                  <a:extLst>
                    <a:ext uri="{9D8B030D-6E8A-4147-A177-3AD203B41FA5}">
                      <a16:colId xmlns:a16="http://schemas.microsoft.com/office/drawing/2014/main" val="20000"/>
                    </a:ext>
                  </a:extLst>
                </a:gridCol>
                <a:gridCol w="328246">
                  <a:extLst>
                    <a:ext uri="{9D8B030D-6E8A-4147-A177-3AD203B41FA5}">
                      <a16:colId xmlns:a16="http://schemas.microsoft.com/office/drawing/2014/main" val="20001"/>
                    </a:ext>
                  </a:extLst>
                </a:gridCol>
                <a:gridCol w="316523">
                  <a:extLst>
                    <a:ext uri="{9D8B030D-6E8A-4147-A177-3AD203B41FA5}">
                      <a16:colId xmlns:a16="http://schemas.microsoft.com/office/drawing/2014/main" val="20002"/>
                    </a:ext>
                  </a:extLst>
                </a:gridCol>
                <a:gridCol w="1664677">
                  <a:extLst>
                    <a:ext uri="{9D8B030D-6E8A-4147-A177-3AD203B41FA5}">
                      <a16:colId xmlns:a16="http://schemas.microsoft.com/office/drawing/2014/main" val="20003"/>
                    </a:ext>
                  </a:extLst>
                </a:gridCol>
              </a:tblGrid>
              <a:tr h="229772">
                <a:tc>
                  <a:txBody>
                    <a:bodyPr/>
                    <a:lstStyle/>
                    <a:p>
                      <a:pPr algn="r"/>
                      <a:r>
                        <a:rPr lang="en-US" sz="1050" dirty="0"/>
                        <a:t>EIGRP</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FD</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AD</a:t>
                      </a:r>
                      <a:endParaRPr lang="en-US" sz="1050" b="1" dirty="0">
                        <a:latin typeface="Courier New" pitchFamily="49" charset="0"/>
                        <a:cs typeface="Courier New" pitchFamily="49" charset="0"/>
                      </a:endParaRPr>
                    </a:p>
                  </a:txBody>
                  <a:tcPr marL="45720" marR="45720" anchor="ctr"/>
                </a:tc>
                <a:tc>
                  <a:txBody>
                    <a:bodyPr/>
                    <a:lstStyle/>
                    <a:p>
                      <a:pPr algn="l"/>
                      <a:r>
                        <a:rPr lang="en-US" sz="1050" dirty="0"/>
                        <a:t>Topology</a:t>
                      </a:r>
                      <a:endParaRPr lang="en-US" sz="1050" b="1"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0"/>
                  </a:ext>
                </a:extLst>
              </a:tr>
              <a:tr h="229772">
                <a:tc>
                  <a:txBody>
                    <a:bodyPr/>
                    <a:lstStyle/>
                    <a:p>
                      <a:pPr algn="r"/>
                      <a:r>
                        <a:rPr lang="en-US" sz="1050" dirty="0"/>
                        <a:t>10.1.1.0 /24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50" dirty="0"/>
                        <a:t>***** Passive *****</a:t>
                      </a:r>
                      <a:endParaRPr lang="en-US" sz="1050" b="0" dirty="0">
                        <a:solidFill>
                          <a:schemeClr val="tx1"/>
                        </a:solidFill>
                        <a:latin typeface="Courier New" pitchFamily="49" charset="0"/>
                        <a:cs typeface="Courier New" pitchFamily="49" charset="0"/>
                      </a:endParaRPr>
                    </a:p>
                  </a:txBody>
                  <a:tcPr marL="45720" marR="45720" anchor="ctr"/>
                </a:tc>
                <a:extLst>
                  <a:ext uri="{0D108BD9-81ED-4DB2-BD59-A6C34878D82A}">
                    <a16:rowId xmlns:a16="http://schemas.microsoft.com/office/drawing/2014/main" val="10001"/>
                  </a:ext>
                </a:extLst>
              </a:tr>
              <a:tr h="229772">
                <a:tc>
                  <a:txBody>
                    <a:bodyPr/>
                    <a:lstStyle/>
                    <a:p>
                      <a:pPr algn="r"/>
                      <a:r>
                        <a:rPr lang="en-US" sz="1050" dirty="0"/>
                        <a:t>via B </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1</a:t>
                      </a:r>
                      <a:endParaRPr lang="en-US" sz="1050" dirty="0">
                        <a:latin typeface="Courier New" pitchFamily="49" charset="0"/>
                        <a:cs typeface="Courier New" pitchFamily="49" charset="0"/>
                      </a:endParaRPr>
                    </a:p>
                  </a:txBody>
                  <a:tcPr marL="45720" marR="45720" anchor="ctr"/>
                </a:tc>
                <a:tc>
                  <a:txBody>
                    <a:bodyPr/>
                    <a:lstStyle/>
                    <a:p>
                      <a:pPr algn="l"/>
                      <a:r>
                        <a:rPr lang="en-US" sz="1050" dirty="0"/>
                        <a:t>Successor</a:t>
                      </a:r>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2"/>
                  </a:ext>
                </a:extLst>
              </a:tr>
              <a:tr h="229772">
                <a:tc>
                  <a:txBody>
                    <a:bodyPr/>
                    <a:lstStyle/>
                    <a:p>
                      <a:pPr algn="r"/>
                      <a:r>
                        <a:rPr lang="en-US" sz="1050" dirty="0"/>
                        <a:t>via</a:t>
                      </a:r>
                      <a:r>
                        <a:rPr lang="en-US" sz="1050" baseline="0" dirty="0"/>
                        <a:t> D</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algn="l"/>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3"/>
                  </a:ext>
                </a:extLst>
              </a:tr>
              <a:tr h="229772">
                <a:tc>
                  <a:txBody>
                    <a:bodyPr/>
                    <a:lstStyle/>
                    <a:p>
                      <a:pPr algn="r"/>
                      <a:r>
                        <a:rPr lang="en-US" sz="1050" dirty="0"/>
                        <a:t>via E</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4"/>
                  </a:ext>
                </a:extLst>
              </a:tr>
            </a:tbl>
          </a:graphicData>
        </a:graphic>
      </p:graphicFrame>
      <p:sp>
        <p:nvSpPr>
          <p:cNvPr id="55" name="TextBox 54"/>
          <p:cNvSpPr txBox="1"/>
          <p:nvPr/>
        </p:nvSpPr>
        <p:spPr>
          <a:xfrm>
            <a:off x="304800" y="4911969"/>
            <a:ext cx="1050288" cy="313932"/>
          </a:xfrm>
          <a:prstGeom prst="rect">
            <a:avLst/>
          </a:prstGeom>
          <a:noFill/>
        </p:spPr>
        <p:txBody>
          <a:bodyPr wrap="none" rtlCol="0">
            <a:spAutoFit/>
          </a:bodyPr>
          <a:lstStyle/>
          <a:p>
            <a:r>
              <a:rPr lang="en-US" sz="1600" b="1" dirty="0"/>
              <a:t>Router C</a:t>
            </a:r>
          </a:p>
        </p:txBody>
      </p:sp>
      <p:graphicFrame>
        <p:nvGraphicFramePr>
          <p:cNvPr id="57" name="Table 56"/>
          <p:cNvGraphicFramePr>
            <a:graphicFrameLocks noGrp="1"/>
          </p:cNvGraphicFramePr>
          <p:nvPr/>
        </p:nvGraphicFramePr>
        <p:xfrm>
          <a:off x="5404331" y="5228494"/>
          <a:ext cx="3352799" cy="1005840"/>
        </p:xfrm>
        <a:graphic>
          <a:graphicData uri="http://schemas.openxmlformats.org/drawingml/2006/table">
            <a:tbl>
              <a:tblPr firstRow="1" bandRow="1">
                <a:tableStyleId>{5C22544A-7EE6-4342-B048-85BDC9FD1C3A}</a:tableStyleId>
              </a:tblPr>
              <a:tblGrid>
                <a:gridCol w="1043353">
                  <a:extLst>
                    <a:ext uri="{9D8B030D-6E8A-4147-A177-3AD203B41FA5}">
                      <a16:colId xmlns:a16="http://schemas.microsoft.com/office/drawing/2014/main" val="20000"/>
                    </a:ext>
                  </a:extLst>
                </a:gridCol>
                <a:gridCol w="328246">
                  <a:extLst>
                    <a:ext uri="{9D8B030D-6E8A-4147-A177-3AD203B41FA5}">
                      <a16:colId xmlns:a16="http://schemas.microsoft.com/office/drawing/2014/main" val="20001"/>
                    </a:ext>
                  </a:extLst>
                </a:gridCol>
                <a:gridCol w="316523">
                  <a:extLst>
                    <a:ext uri="{9D8B030D-6E8A-4147-A177-3AD203B41FA5}">
                      <a16:colId xmlns:a16="http://schemas.microsoft.com/office/drawing/2014/main" val="20002"/>
                    </a:ext>
                  </a:extLst>
                </a:gridCol>
                <a:gridCol w="1664677">
                  <a:extLst>
                    <a:ext uri="{9D8B030D-6E8A-4147-A177-3AD203B41FA5}">
                      <a16:colId xmlns:a16="http://schemas.microsoft.com/office/drawing/2014/main" val="20003"/>
                    </a:ext>
                  </a:extLst>
                </a:gridCol>
              </a:tblGrid>
              <a:tr h="229772">
                <a:tc>
                  <a:txBody>
                    <a:bodyPr/>
                    <a:lstStyle/>
                    <a:p>
                      <a:pPr algn="r"/>
                      <a:r>
                        <a:rPr lang="en-US" sz="1050" dirty="0"/>
                        <a:t>EIGRP</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FD</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AD</a:t>
                      </a:r>
                      <a:endParaRPr lang="en-US" sz="1050" b="1" dirty="0">
                        <a:latin typeface="Courier New" pitchFamily="49" charset="0"/>
                        <a:cs typeface="Courier New" pitchFamily="49" charset="0"/>
                      </a:endParaRPr>
                    </a:p>
                  </a:txBody>
                  <a:tcPr marL="45720" marR="45720" anchor="ctr"/>
                </a:tc>
                <a:tc>
                  <a:txBody>
                    <a:bodyPr/>
                    <a:lstStyle/>
                    <a:p>
                      <a:pPr algn="l"/>
                      <a:r>
                        <a:rPr lang="en-US" sz="1050" dirty="0"/>
                        <a:t>Topology</a:t>
                      </a:r>
                      <a:endParaRPr lang="en-US" sz="1050" b="1"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0"/>
                  </a:ext>
                </a:extLst>
              </a:tr>
              <a:tr h="229772">
                <a:tc>
                  <a:txBody>
                    <a:bodyPr/>
                    <a:lstStyle/>
                    <a:p>
                      <a:pPr algn="r"/>
                      <a:r>
                        <a:rPr lang="en-US" sz="1050" dirty="0"/>
                        <a:t>10.1.1.0 /24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4</a:t>
                      </a:r>
                      <a:endParaRPr lang="en-US" sz="1050" b="0" dirty="0">
                        <a:solidFill>
                          <a:schemeClr val="tx1"/>
                        </a:solidFill>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50" dirty="0">
                          <a:solidFill>
                            <a:srgbClr val="C00000"/>
                          </a:solidFill>
                        </a:rPr>
                        <a:t>***** Passive *****</a:t>
                      </a:r>
                      <a:endParaRPr lang="en-US" sz="1050" b="0" dirty="0">
                        <a:solidFill>
                          <a:srgbClr val="C00000"/>
                        </a:solidFill>
                        <a:latin typeface="Courier New" pitchFamily="49" charset="0"/>
                        <a:cs typeface="Courier New" pitchFamily="49" charset="0"/>
                      </a:endParaRPr>
                    </a:p>
                  </a:txBody>
                  <a:tcPr marL="45720" marR="45720" anchor="ctr"/>
                </a:tc>
                <a:extLst>
                  <a:ext uri="{0D108BD9-81ED-4DB2-BD59-A6C34878D82A}">
                    <a16:rowId xmlns:a16="http://schemas.microsoft.com/office/drawing/2014/main" val="10001"/>
                  </a:ext>
                </a:extLst>
              </a:tr>
              <a:tr h="229772">
                <a:tc>
                  <a:txBody>
                    <a:bodyPr/>
                    <a:lstStyle/>
                    <a:p>
                      <a:pPr algn="r"/>
                      <a:r>
                        <a:rPr lang="en-US" sz="1050" dirty="0"/>
                        <a:t>via C </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50" kern="1200" dirty="0"/>
                        <a:t>Successor</a:t>
                      </a:r>
                      <a:endParaRPr lang="en-US" sz="1050" kern="1200" dirty="0">
                        <a:solidFill>
                          <a:schemeClr val="dk1"/>
                        </a:solidFill>
                        <a:latin typeface="+mn-lt"/>
                        <a:ea typeface="+mn-ea"/>
                        <a:cs typeface="+mn-cs"/>
                      </a:endParaRPr>
                    </a:p>
                  </a:txBody>
                  <a:tcPr marL="45720" marR="45720" anchor="ctr"/>
                </a:tc>
                <a:extLst>
                  <a:ext uri="{0D108BD9-81ED-4DB2-BD59-A6C34878D82A}">
                    <a16:rowId xmlns:a16="http://schemas.microsoft.com/office/drawing/2014/main" val="10002"/>
                  </a:ext>
                </a:extLst>
              </a:tr>
              <a:tr h="229772">
                <a:tc>
                  <a:txBody>
                    <a:bodyPr/>
                    <a:lstStyle/>
                    <a:p>
                      <a:pPr algn="r"/>
                      <a:r>
                        <a:rPr lang="en-US" sz="1050" dirty="0"/>
                        <a:t>via</a:t>
                      </a:r>
                      <a:r>
                        <a:rPr lang="en-US" sz="1050" baseline="0" dirty="0"/>
                        <a:t> D</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3"/>
                  </a:ext>
                </a:extLst>
              </a:tr>
            </a:tbl>
          </a:graphicData>
        </a:graphic>
      </p:graphicFrame>
      <p:sp>
        <p:nvSpPr>
          <p:cNvPr id="58" name="TextBox 57"/>
          <p:cNvSpPr txBox="1"/>
          <p:nvPr/>
        </p:nvSpPr>
        <p:spPr>
          <a:xfrm>
            <a:off x="5357437" y="4911970"/>
            <a:ext cx="1039067" cy="313932"/>
          </a:xfrm>
          <a:prstGeom prst="rect">
            <a:avLst/>
          </a:prstGeom>
          <a:noFill/>
        </p:spPr>
        <p:txBody>
          <a:bodyPr wrap="none" rtlCol="0">
            <a:spAutoFit/>
          </a:bodyPr>
          <a:lstStyle/>
          <a:p>
            <a:r>
              <a:rPr lang="en-US" sz="1600" b="1" dirty="0"/>
              <a:t>Router E</a:t>
            </a:r>
          </a:p>
        </p:txBody>
      </p:sp>
      <p:graphicFrame>
        <p:nvGraphicFramePr>
          <p:cNvPr id="59" name="Table 58"/>
          <p:cNvGraphicFramePr>
            <a:graphicFrameLocks noGrp="1"/>
          </p:cNvGraphicFramePr>
          <p:nvPr/>
        </p:nvGraphicFramePr>
        <p:xfrm>
          <a:off x="5404332" y="1735041"/>
          <a:ext cx="3352799" cy="1005840"/>
        </p:xfrm>
        <a:graphic>
          <a:graphicData uri="http://schemas.openxmlformats.org/drawingml/2006/table">
            <a:tbl>
              <a:tblPr firstRow="1" bandRow="1">
                <a:tableStyleId>{5C22544A-7EE6-4342-B048-85BDC9FD1C3A}</a:tableStyleId>
              </a:tblPr>
              <a:tblGrid>
                <a:gridCol w="1043353">
                  <a:extLst>
                    <a:ext uri="{9D8B030D-6E8A-4147-A177-3AD203B41FA5}">
                      <a16:colId xmlns:a16="http://schemas.microsoft.com/office/drawing/2014/main" val="20000"/>
                    </a:ext>
                  </a:extLst>
                </a:gridCol>
                <a:gridCol w="328246">
                  <a:extLst>
                    <a:ext uri="{9D8B030D-6E8A-4147-A177-3AD203B41FA5}">
                      <a16:colId xmlns:a16="http://schemas.microsoft.com/office/drawing/2014/main" val="20001"/>
                    </a:ext>
                  </a:extLst>
                </a:gridCol>
                <a:gridCol w="316523">
                  <a:extLst>
                    <a:ext uri="{9D8B030D-6E8A-4147-A177-3AD203B41FA5}">
                      <a16:colId xmlns:a16="http://schemas.microsoft.com/office/drawing/2014/main" val="20002"/>
                    </a:ext>
                  </a:extLst>
                </a:gridCol>
                <a:gridCol w="1664677">
                  <a:extLst>
                    <a:ext uri="{9D8B030D-6E8A-4147-A177-3AD203B41FA5}">
                      <a16:colId xmlns:a16="http://schemas.microsoft.com/office/drawing/2014/main" val="20003"/>
                    </a:ext>
                  </a:extLst>
                </a:gridCol>
              </a:tblGrid>
              <a:tr h="229772">
                <a:tc>
                  <a:txBody>
                    <a:bodyPr/>
                    <a:lstStyle/>
                    <a:p>
                      <a:pPr algn="r"/>
                      <a:r>
                        <a:rPr lang="en-US" sz="1050" dirty="0"/>
                        <a:t>EIGRP</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FD</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AD</a:t>
                      </a:r>
                      <a:endParaRPr lang="en-US" sz="1050" b="1" dirty="0">
                        <a:latin typeface="Courier New" pitchFamily="49" charset="0"/>
                        <a:cs typeface="Courier New" pitchFamily="49" charset="0"/>
                      </a:endParaRPr>
                    </a:p>
                  </a:txBody>
                  <a:tcPr marL="45720" marR="45720" anchor="ctr"/>
                </a:tc>
                <a:tc>
                  <a:txBody>
                    <a:bodyPr/>
                    <a:lstStyle/>
                    <a:p>
                      <a:pPr algn="l"/>
                      <a:r>
                        <a:rPr lang="en-US" sz="1050" dirty="0"/>
                        <a:t>Topology</a:t>
                      </a:r>
                      <a:endParaRPr lang="en-US" sz="1050" b="1"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0"/>
                  </a:ext>
                </a:extLst>
              </a:tr>
              <a:tr h="229772">
                <a:tc>
                  <a:txBody>
                    <a:bodyPr/>
                    <a:lstStyle/>
                    <a:p>
                      <a:pPr algn="r"/>
                      <a:r>
                        <a:rPr lang="en-US" sz="1050" dirty="0"/>
                        <a:t>10.1.1.0 /24</a:t>
                      </a:r>
                      <a:endParaRPr lang="en-US" sz="1050" dirty="0">
                        <a:latin typeface="Courier New" pitchFamily="49" charset="0"/>
                        <a:cs typeface="Courier New" pitchFamily="49" charset="0"/>
                      </a:endParaRPr>
                    </a:p>
                  </a:txBody>
                  <a:tcPr marL="45720" marR="45720" anchor="ctr"/>
                </a:tc>
                <a:tc>
                  <a:txBody>
                    <a:bodyPr/>
                    <a:lstStyle/>
                    <a:p>
                      <a:pPr algn="ctr"/>
                      <a:r>
                        <a:rPr lang="en-US" sz="1050" kern="1200" dirty="0"/>
                        <a:t>-1</a:t>
                      </a:r>
                      <a:endParaRPr lang="en-US" sz="1050" b="1" kern="1200" dirty="0">
                        <a:solidFill>
                          <a:schemeClr val="accent6">
                            <a:lumMod val="75000"/>
                          </a:schemeClr>
                        </a:solidFill>
                        <a:latin typeface="+mn-lt"/>
                        <a:ea typeface="+mn-ea"/>
                        <a:cs typeface="+mn-cs"/>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algn="l"/>
                      <a:r>
                        <a:rPr lang="en-US" sz="1050" dirty="0"/>
                        <a:t>***** ACTIVE ******</a:t>
                      </a:r>
                      <a:endParaRPr lang="en-US" sz="1050" b="1" dirty="0">
                        <a:solidFill>
                          <a:schemeClr val="accent6"/>
                        </a:solidFill>
                        <a:latin typeface="Courier New" pitchFamily="49" charset="0"/>
                        <a:cs typeface="Courier New" pitchFamily="49" charset="0"/>
                      </a:endParaRPr>
                    </a:p>
                  </a:txBody>
                  <a:tcPr marL="45720" marR="45720" anchor="ctr"/>
                </a:tc>
                <a:extLst>
                  <a:ext uri="{0D108BD9-81ED-4DB2-BD59-A6C34878D82A}">
                    <a16:rowId xmlns:a16="http://schemas.microsoft.com/office/drawing/2014/main" val="10001"/>
                  </a:ext>
                </a:extLst>
              </a:tr>
              <a:tr h="229772">
                <a:tc>
                  <a:txBody>
                    <a:bodyPr/>
                    <a:lstStyle/>
                    <a:p>
                      <a:pPr algn="r"/>
                      <a:r>
                        <a:rPr lang="en-US" sz="1050" dirty="0"/>
                        <a:t>via E </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algn="l"/>
                      <a:r>
                        <a:rPr lang="en-US" sz="1050" dirty="0"/>
                        <a:t>(Q) Query</a:t>
                      </a:r>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2"/>
                  </a:ext>
                </a:extLst>
              </a:tr>
              <a:tr h="229772">
                <a:tc>
                  <a:txBody>
                    <a:bodyPr/>
                    <a:lstStyle/>
                    <a:p>
                      <a:pPr algn="r"/>
                      <a:r>
                        <a:rPr lang="en-US" sz="1050" dirty="0"/>
                        <a:t>via</a:t>
                      </a:r>
                      <a:r>
                        <a:rPr lang="en-US" sz="1050" baseline="0" dirty="0"/>
                        <a:t> C</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5</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l"/>
                      <a:endParaRPr lang="en-US" sz="1050" kern="1200" dirty="0">
                        <a:solidFill>
                          <a:schemeClr val="dk1"/>
                        </a:solidFill>
                        <a:latin typeface="+mn-lt"/>
                        <a:ea typeface="+mn-ea"/>
                        <a:cs typeface="+mn-cs"/>
                      </a:endParaRPr>
                    </a:p>
                  </a:txBody>
                  <a:tcPr marL="45720" marR="45720" anchor="ctr"/>
                </a:tc>
                <a:extLst>
                  <a:ext uri="{0D108BD9-81ED-4DB2-BD59-A6C34878D82A}">
                    <a16:rowId xmlns:a16="http://schemas.microsoft.com/office/drawing/2014/main" val="10003"/>
                  </a:ext>
                </a:extLst>
              </a:tr>
            </a:tbl>
          </a:graphicData>
        </a:graphic>
      </p:graphicFrame>
      <p:sp>
        <p:nvSpPr>
          <p:cNvPr id="60" name="TextBox 59"/>
          <p:cNvSpPr txBox="1"/>
          <p:nvPr/>
        </p:nvSpPr>
        <p:spPr>
          <a:xfrm>
            <a:off x="5357438" y="1418517"/>
            <a:ext cx="1050288" cy="313932"/>
          </a:xfrm>
          <a:prstGeom prst="rect">
            <a:avLst/>
          </a:prstGeom>
          <a:noFill/>
        </p:spPr>
        <p:txBody>
          <a:bodyPr wrap="none" rtlCol="0">
            <a:spAutoFit/>
          </a:bodyPr>
          <a:lstStyle/>
          <a:p>
            <a:r>
              <a:rPr lang="en-US" sz="1600" b="1" dirty="0"/>
              <a:t>Router D</a:t>
            </a:r>
          </a:p>
        </p:txBody>
      </p:sp>
      <p:sp>
        <p:nvSpPr>
          <p:cNvPr id="39" name="Octagon 38"/>
          <p:cNvSpPr/>
          <p:nvPr/>
        </p:nvSpPr>
        <p:spPr bwMode="auto">
          <a:xfrm>
            <a:off x="3563814" y="4865076"/>
            <a:ext cx="207380" cy="281607"/>
          </a:xfrm>
          <a:prstGeom prst="octagon">
            <a:avLst/>
          </a:prstGeom>
          <a:solidFill>
            <a:schemeClr val="bg1">
              <a:lumMod val="85000"/>
            </a:schemeClr>
          </a:solidFill>
          <a:ln w="9525" cap="flat" cmpd="sng" algn="ctr">
            <a:solidFill>
              <a:schemeClr val="tx1"/>
            </a:solidFill>
            <a:prstDash val="solid"/>
            <a:round/>
            <a:headEnd type="none" w="med" len="med"/>
            <a:tailEnd type="none" w="med" len="med"/>
          </a:ln>
          <a:effectLst/>
        </p:spPr>
        <p:txBody>
          <a:bodyPr vert="horz" wrap="none" lIns="0" tIns="0" rIns="0" bIns="0" numCol="1" rtlCol="0" anchor="ctr" anchorCtr="1"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r>
              <a:rPr kumimoji="0" lang="en-US" sz="1600" b="1" i="0" u="none" strike="noStrike" cap="none" normalizeH="0" baseline="0" dirty="0">
                <a:ln>
                  <a:noFill/>
                </a:ln>
                <a:solidFill>
                  <a:srgbClr val="006600"/>
                </a:solidFill>
                <a:effectLst>
                  <a:outerShdw blurRad="38100" dist="38100" dir="2700000" algn="tl">
                    <a:srgbClr val="000000">
                      <a:alpha val="43137"/>
                    </a:srgbClr>
                  </a:outerShdw>
                </a:effectLst>
                <a:latin typeface="Arial" charset="0"/>
              </a:rPr>
              <a:t>R</a:t>
            </a:r>
          </a:p>
        </p:txBody>
      </p:sp>
      <p:sp>
        <p:nvSpPr>
          <p:cNvPr id="54" name="Octagon 53"/>
          <p:cNvSpPr/>
          <p:nvPr/>
        </p:nvSpPr>
        <p:spPr bwMode="auto">
          <a:xfrm>
            <a:off x="6893169" y="3387969"/>
            <a:ext cx="225413" cy="285893"/>
          </a:xfrm>
          <a:prstGeom prst="octagon">
            <a:avLst/>
          </a:prstGeom>
          <a:solidFill>
            <a:schemeClr val="bg1">
              <a:lumMod val="85000"/>
            </a:schemeClr>
          </a:solidFill>
          <a:ln w="9525" cap="flat" cmpd="sng" algn="ctr">
            <a:solidFill>
              <a:schemeClr val="tx1"/>
            </a:solidFill>
            <a:prstDash val="solid"/>
            <a:round/>
            <a:headEnd type="none" w="med" len="med"/>
            <a:tailEnd type="none" w="med" len="med"/>
          </a:ln>
          <a:effectLst/>
        </p:spPr>
        <p:txBody>
          <a:bodyPr vert="horz" wrap="none" lIns="0" tIns="0" rIns="0" bIns="0" numCol="1" rtlCol="0" anchor="ctr" anchorCtr="1" compatLnSpc="1">
            <a:prstTxWarp prst="textNoShape">
              <a:avLst/>
            </a:prstTxWarp>
            <a:spAutoFit/>
          </a:bodyPr>
          <a:lstStyle/>
          <a:p>
            <a:pPr defTabSz="814388"/>
            <a:r>
              <a:rPr lang="en-US" sz="1600" b="1" dirty="0">
                <a:solidFill>
                  <a:schemeClr val="accent6">
                    <a:lumMod val="75000"/>
                  </a:schemeClr>
                </a:solidFill>
                <a:effectLst>
                  <a:outerShdw blurRad="38100" dist="38100" dir="2700000" algn="tl">
                    <a:srgbClr val="000000">
                      <a:alpha val="43137"/>
                    </a:srgbClr>
                  </a:outerShdw>
                </a:effectLst>
              </a:rPr>
              <a:t>Q</a:t>
            </a:r>
          </a:p>
        </p:txBody>
      </p:sp>
      <p:sp>
        <p:nvSpPr>
          <p:cNvPr id="56" name="TextBox 55"/>
          <p:cNvSpPr txBox="1"/>
          <p:nvPr/>
        </p:nvSpPr>
        <p:spPr>
          <a:xfrm>
            <a:off x="7186246" y="3376246"/>
            <a:ext cx="825867" cy="286232"/>
          </a:xfrm>
          <a:prstGeom prst="rect">
            <a:avLst/>
          </a:prstGeom>
          <a:noFill/>
        </p:spPr>
        <p:txBody>
          <a:bodyPr wrap="none" rtlCol="0">
            <a:spAutoFit/>
          </a:bodyPr>
          <a:lstStyle/>
          <a:p>
            <a:r>
              <a:rPr lang="en-US" sz="1400" dirty="0"/>
              <a:t>= Query</a:t>
            </a:r>
          </a:p>
        </p:txBody>
      </p:sp>
      <p:sp>
        <p:nvSpPr>
          <p:cNvPr id="65" name="Octagon 64"/>
          <p:cNvSpPr/>
          <p:nvPr/>
        </p:nvSpPr>
        <p:spPr bwMode="auto">
          <a:xfrm>
            <a:off x="6893168" y="3727938"/>
            <a:ext cx="207380" cy="281607"/>
          </a:xfrm>
          <a:prstGeom prst="octagon">
            <a:avLst/>
          </a:prstGeom>
          <a:solidFill>
            <a:schemeClr val="bg1">
              <a:lumMod val="85000"/>
            </a:schemeClr>
          </a:solidFill>
          <a:ln w="9525" cap="flat" cmpd="sng" algn="ctr">
            <a:solidFill>
              <a:schemeClr val="tx1"/>
            </a:solidFill>
            <a:prstDash val="solid"/>
            <a:round/>
            <a:headEnd type="none" w="med" len="med"/>
            <a:tailEnd type="none" w="med" len="med"/>
          </a:ln>
          <a:effectLst/>
        </p:spPr>
        <p:txBody>
          <a:bodyPr vert="horz" wrap="none" lIns="0" tIns="0" rIns="0" bIns="0" numCol="1" rtlCol="0" anchor="ctr" anchorCtr="1" compatLnSpc="1">
            <a:prstTxWarp prst="textNoShape">
              <a:avLst/>
            </a:prstTxWarp>
            <a:spAutoFit/>
          </a:bodyPr>
          <a:lstStyle/>
          <a:p>
            <a:pPr defTabSz="814388"/>
            <a:r>
              <a:rPr lang="en-US" sz="1600" b="1" dirty="0">
                <a:solidFill>
                  <a:srgbClr val="006600"/>
                </a:solidFill>
                <a:effectLst>
                  <a:outerShdw blurRad="38100" dist="38100" dir="2700000" algn="tl">
                    <a:srgbClr val="000000">
                      <a:alpha val="43137"/>
                    </a:srgbClr>
                  </a:outerShdw>
                </a:effectLst>
              </a:rPr>
              <a:t>R</a:t>
            </a:r>
          </a:p>
        </p:txBody>
      </p:sp>
      <p:sp>
        <p:nvSpPr>
          <p:cNvPr id="66" name="TextBox 65"/>
          <p:cNvSpPr txBox="1"/>
          <p:nvPr/>
        </p:nvSpPr>
        <p:spPr>
          <a:xfrm>
            <a:off x="7186247" y="3727937"/>
            <a:ext cx="797013" cy="286232"/>
          </a:xfrm>
          <a:prstGeom prst="rect">
            <a:avLst/>
          </a:prstGeom>
          <a:noFill/>
        </p:spPr>
        <p:txBody>
          <a:bodyPr wrap="none" rtlCol="0">
            <a:spAutoFit/>
          </a:bodyPr>
          <a:lstStyle/>
          <a:p>
            <a:r>
              <a:rPr lang="en-US" sz="1400" dirty="0"/>
              <a:t>= Reply</a:t>
            </a:r>
          </a:p>
        </p:txBody>
      </p:sp>
    </p:spTree>
    <p:extLst>
      <p:ext uri="{BB962C8B-B14F-4D97-AF65-F5344CB8AC3E}">
        <p14:creationId xmlns:p14="http://schemas.microsoft.com/office/powerpoint/2010/main" val="24295009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2" name="Straight Arrow Connector 41"/>
          <p:cNvCxnSpPr/>
          <p:nvPr/>
        </p:nvCxnSpPr>
        <p:spPr bwMode="auto">
          <a:xfrm rot="16200000" flipV="1">
            <a:off x="5134709" y="3798277"/>
            <a:ext cx="656493" cy="1"/>
          </a:xfrm>
          <a:prstGeom prst="straightConnector1">
            <a:avLst/>
          </a:prstGeom>
          <a:solidFill>
            <a:schemeClr val="accent1"/>
          </a:solidFill>
          <a:ln w="28575" cap="flat" cmpd="sng" algn="ctr">
            <a:solidFill>
              <a:srgbClr val="006600"/>
            </a:solidFill>
            <a:prstDash val="solid"/>
            <a:round/>
            <a:headEnd type="none" w="med" len="med"/>
            <a:tailEnd type="arrow"/>
          </a:ln>
          <a:effectLst/>
        </p:spPr>
      </p:cxnSp>
      <p:cxnSp>
        <p:nvCxnSpPr>
          <p:cNvPr id="38" name="Straight Connector 37"/>
          <p:cNvCxnSpPr>
            <a:stCxn id="34" idx="0"/>
            <a:endCxn id="24" idx="3"/>
          </p:cNvCxnSpPr>
          <p:nvPr/>
        </p:nvCxnSpPr>
        <p:spPr bwMode="auto">
          <a:xfrm rot="16200000" flipH="1" flipV="1">
            <a:off x="3540845" y="3220308"/>
            <a:ext cx="1582332" cy="1528753"/>
          </a:xfrm>
          <a:prstGeom prst="line">
            <a:avLst/>
          </a:prstGeom>
          <a:solidFill>
            <a:schemeClr val="accent1"/>
          </a:solidFill>
          <a:ln w="22225" cap="flat" cmpd="sng" algn="ctr">
            <a:solidFill>
              <a:schemeClr val="tx1"/>
            </a:solidFill>
            <a:prstDash val="solid"/>
            <a:round/>
            <a:headEnd type="none" w="med" len="med"/>
            <a:tailEnd type="none" w="med" len="med"/>
          </a:ln>
          <a:effectLst/>
        </p:spPr>
      </p:cxnSp>
      <p:sp>
        <p:nvSpPr>
          <p:cNvPr id="61" name="Title 60"/>
          <p:cNvSpPr>
            <a:spLocks noGrp="1"/>
          </p:cNvSpPr>
          <p:nvPr>
            <p:ph type="title"/>
          </p:nvPr>
        </p:nvSpPr>
        <p:spPr>
          <a:xfrm>
            <a:off x="2406605" y="262490"/>
            <a:ext cx="4302479" cy="709992"/>
          </a:xfrm>
        </p:spPr>
        <p:txBody>
          <a:bodyPr/>
          <a:lstStyle/>
          <a:p>
            <a:r>
              <a:rPr lang="en-US" sz="3600" dirty="0"/>
              <a:t>DUAL Example</a:t>
            </a:r>
          </a:p>
        </p:txBody>
      </p:sp>
      <p:sp>
        <p:nvSpPr>
          <p:cNvPr id="9" name="TextBox 8"/>
          <p:cNvSpPr txBox="1"/>
          <p:nvPr/>
        </p:nvSpPr>
        <p:spPr>
          <a:xfrm>
            <a:off x="3164217" y="2387311"/>
            <a:ext cx="233717" cy="226350"/>
          </a:xfrm>
          <a:prstGeom prst="rect">
            <a:avLst/>
          </a:prstGeom>
          <a:noFill/>
        </p:spPr>
        <p:txBody>
          <a:bodyPr wrap="square" lIns="0" tIns="0" rIns="0" bIns="0" rtlCol="0" anchor="ctr" anchorCtr="0">
            <a:noAutofit/>
          </a:bodyPr>
          <a:lstStyle/>
          <a:p>
            <a:r>
              <a:rPr lang="en-US" sz="1050" dirty="0"/>
              <a:t>(</a:t>
            </a:r>
            <a:r>
              <a:rPr lang="en-US" sz="1050" b="1" dirty="0"/>
              <a:t>1</a:t>
            </a:r>
            <a:r>
              <a:rPr lang="en-US" sz="1050" dirty="0"/>
              <a:t>)</a:t>
            </a:r>
          </a:p>
        </p:txBody>
      </p:sp>
      <p:cxnSp>
        <p:nvCxnSpPr>
          <p:cNvPr id="11" name="Straight Connector 10"/>
          <p:cNvCxnSpPr/>
          <p:nvPr/>
        </p:nvCxnSpPr>
        <p:spPr bwMode="auto">
          <a:xfrm rot="5400000">
            <a:off x="3260112" y="1543044"/>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12" name="Straight Connector 11"/>
          <p:cNvCxnSpPr/>
          <p:nvPr/>
        </p:nvCxnSpPr>
        <p:spPr bwMode="auto">
          <a:xfrm rot="10800000">
            <a:off x="3148741" y="1363029"/>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sp>
        <p:nvSpPr>
          <p:cNvPr id="15" name="TextBox 14"/>
          <p:cNvSpPr txBox="1"/>
          <p:nvPr/>
        </p:nvSpPr>
        <p:spPr>
          <a:xfrm>
            <a:off x="2916955" y="1134224"/>
            <a:ext cx="1013551" cy="165253"/>
          </a:xfrm>
          <a:prstGeom prst="rect">
            <a:avLst/>
          </a:prstGeom>
          <a:noFill/>
        </p:spPr>
        <p:txBody>
          <a:bodyPr wrap="square" lIns="0" tIns="0" rIns="0" bIns="0" rtlCol="0" anchor="ctr" anchorCtr="0">
            <a:noAutofit/>
          </a:bodyPr>
          <a:lstStyle/>
          <a:p>
            <a:r>
              <a:rPr lang="en-US" sz="1200" b="1" dirty="0"/>
              <a:t>10.1.1.0 /24</a:t>
            </a:r>
          </a:p>
        </p:txBody>
      </p:sp>
      <p:pic>
        <p:nvPicPr>
          <p:cNvPr id="5" name="Picture 37"/>
          <p:cNvPicPr>
            <a:picLocks noChangeArrowheads="1"/>
          </p:cNvPicPr>
          <p:nvPr/>
        </p:nvPicPr>
        <p:blipFill>
          <a:blip r:embed="rId3"/>
          <a:srcRect/>
          <a:stretch>
            <a:fillRect/>
          </a:stretch>
        </p:blipFill>
        <p:spPr bwMode="auto">
          <a:xfrm>
            <a:off x="2975004" y="1566702"/>
            <a:ext cx="870351" cy="451691"/>
          </a:xfrm>
          <a:prstGeom prst="rect">
            <a:avLst/>
          </a:prstGeom>
          <a:noFill/>
          <a:ln w="9525">
            <a:noFill/>
            <a:miter lim="800000"/>
            <a:headEnd/>
            <a:tailEnd/>
          </a:ln>
        </p:spPr>
      </p:pic>
      <p:sp>
        <p:nvSpPr>
          <p:cNvPr id="13" name="TextBox 12"/>
          <p:cNvSpPr txBox="1"/>
          <p:nvPr/>
        </p:nvSpPr>
        <p:spPr>
          <a:xfrm>
            <a:off x="3250437" y="1787039"/>
            <a:ext cx="295273" cy="258532"/>
          </a:xfrm>
          <a:prstGeom prst="rect">
            <a:avLst/>
          </a:prstGeom>
          <a:noFill/>
        </p:spPr>
        <p:txBody>
          <a:bodyPr wrap="none" rtlCol="0">
            <a:spAutoFit/>
          </a:bodyPr>
          <a:lstStyle/>
          <a:p>
            <a:r>
              <a:rPr lang="en-US" sz="1200" b="1" dirty="0">
                <a:solidFill>
                  <a:schemeClr val="bg1"/>
                </a:solidFill>
              </a:rPr>
              <a:t>A</a:t>
            </a:r>
          </a:p>
        </p:txBody>
      </p:sp>
      <p:pic>
        <p:nvPicPr>
          <p:cNvPr id="23" name="Picture 37"/>
          <p:cNvPicPr>
            <a:picLocks noChangeArrowheads="1"/>
          </p:cNvPicPr>
          <p:nvPr/>
        </p:nvPicPr>
        <p:blipFill>
          <a:blip r:embed="rId3"/>
          <a:srcRect/>
          <a:stretch>
            <a:fillRect/>
          </a:stretch>
        </p:blipFill>
        <p:spPr bwMode="auto">
          <a:xfrm>
            <a:off x="2976706" y="4428086"/>
            <a:ext cx="870351" cy="451691"/>
          </a:xfrm>
          <a:prstGeom prst="rect">
            <a:avLst/>
          </a:prstGeom>
          <a:noFill/>
          <a:ln w="9525">
            <a:noFill/>
            <a:miter lim="800000"/>
            <a:headEnd/>
            <a:tailEnd/>
          </a:ln>
        </p:spPr>
      </p:pic>
      <p:sp>
        <p:nvSpPr>
          <p:cNvPr id="24" name="TextBox 23"/>
          <p:cNvSpPr txBox="1"/>
          <p:nvPr/>
        </p:nvSpPr>
        <p:spPr>
          <a:xfrm>
            <a:off x="3272361" y="4646585"/>
            <a:ext cx="295273" cy="258532"/>
          </a:xfrm>
          <a:prstGeom prst="rect">
            <a:avLst/>
          </a:prstGeom>
          <a:noFill/>
        </p:spPr>
        <p:txBody>
          <a:bodyPr wrap="none" rtlCol="0">
            <a:spAutoFit/>
          </a:bodyPr>
          <a:lstStyle/>
          <a:p>
            <a:r>
              <a:rPr lang="en-US" sz="1200" b="1" dirty="0">
                <a:solidFill>
                  <a:schemeClr val="bg1"/>
                </a:solidFill>
              </a:rPr>
              <a:t>C</a:t>
            </a:r>
          </a:p>
        </p:txBody>
      </p:sp>
      <p:cxnSp>
        <p:nvCxnSpPr>
          <p:cNvPr id="25" name="Straight Connector 24"/>
          <p:cNvCxnSpPr>
            <a:stCxn id="5" idx="2"/>
            <a:endCxn id="23" idx="0"/>
          </p:cNvCxnSpPr>
          <p:nvPr/>
        </p:nvCxnSpPr>
        <p:spPr bwMode="auto">
          <a:xfrm rot="16200000" flipH="1">
            <a:off x="2206185" y="3222388"/>
            <a:ext cx="2409693" cy="1702"/>
          </a:xfrm>
          <a:prstGeom prst="line">
            <a:avLst/>
          </a:prstGeom>
          <a:solidFill>
            <a:schemeClr val="accent1"/>
          </a:solidFill>
          <a:ln w="22225" cap="flat" cmpd="sng" algn="ctr">
            <a:solidFill>
              <a:schemeClr val="tx1"/>
            </a:solidFill>
            <a:prstDash val="solid"/>
            <a:round/>
            <a:headEnd type="none" w="med" len="med"/>
            <a:tailEnd type="none" w="med" len="med"/>
          </a:ln>
          <a:effectLst/>
        </p:spPr>
      </p:cxnSp>
      <p:pic>
        <p:nvPicPr>
          <p:cNvPr id="6" name="Picture 37"/>
          <p:cNvPicPr>
            <a:picLocks noChangeArrowheads="1"/>
          </p:cNvPicPr>
          <p:nvPr/>
        </p:nvPicPr>
        <p:blipFill>
          <a:blip r:embed="rId3"/>
          <a:srcRect/>
          <a:stretch>
            <a:fillRect/>
          </a:stretch>
        </p:blipFill>
        <p:spPr bwMode="auto">
          <a:xfrm>
            <a:off x="2976705" y="2950987"/>
            <a:ext cx="870351" cy="451691"/>
          </a:xfrm>
          <a:prstGeom prst="rect">
            <a:avLst/>
          </a:prstGeom>
          <a:noFill/>
          <a:ln w="9525">
            <a:noFill/>
            <a:miter lim="800000"/>
            <a:headEnd/>
            <a:tailEnd/>
          </a:ln>
        </p:spPr>
      </p:pic>
      <p:sp>
        <p:nvSpPr>
          <p:cNvPr id="14" name="TextBox 13"/>
          <p:cNvSpPr txBox="1"/>
          <p:nvPr/>
        </p:nvSpPr>
        <p:spPr>
          <a:xfrm>
            <a:off x="3272360" y="3192932"/>
            <a:ext cx="295273" cy="258532"/>
          </a:xfrm>
          <a:prstGeom prst="rect">
            <a:avLst/>
          </a:prstGeom>
          <a:noFill/>
        </p:spPr>
        <p:txBody>
          <a:bodyPr wrap="none" rtlCol="0">
            <a:spAutoFit/>
          </a:bodyPr>
          <a:lstStyle/>
          <a:p>
            <a:r>
              <a:rPr lang="en-US" sz="1200" b="1" dirty="0">
                <a:solidFill>
                  <a:schemeClr val="bg1"/>
                </a:solidFill>
              </a:rPr>
              <a:t>B</a:t>
            </a:r>
          </a:p>
        </p:txBody>
      </p:sp>
      <p:pic>
        <p:nvPicPr>
          <p:cNvPr id="30" name="Picture 37"/>
          <p:cNvPicPr>
            <a:picLocks noChangeArrowheads="1"/>
          </p:cNvPicPr>
          <p:nvPr/>
        </p:nvPicPr>
        <p:blipFill>
          <a:blip r:embed="rId3"/>
          <a:srcRect/>
          <a:stretch>
            <a:fillRect/>
          </a:stretch>
        </p:blipFill>
        <p:spPr bwMode="auto">
          <a:xfrm>
            <a:off x="4653096" y="4428673"/>
            <a:ext cx="870351" cy="451691"/>
          </a:xfrm>
          <a:prstGeom prst="rect">
            <a:avLst/>
          </a:prstGeom>
          <a:noFill/>
          <a:ln w="9525">
            <a:noFill/>
            <a:miter lim="800000"/>
            <a:headEnd/>
            <a:tailEnd/>
          </a:ln>
        </p:spPr>
      </p:pic>
      <p:sp>
        <p:nvSpPr>
          <p:cNvPr id="31" name="TextBox 30"/>
          <p:cNvSpPr txBox="1"/>
          <p:nvPr/>
        </p:nvSpPr>
        <p:spPr>
          <a:xfrm>
            <a:off x="4948751" y="4647172"/>
            <a:ext cx="295273" cy="258532"/>
          </a:xfrm>
          <a:prstGeom prst="rect">
            <a:avLst/>
          </a:prstGeom>
          <a:noFill/>
        </p:spPr>
        <p:txBody>
          <a:bodyPr wrap="none" rtlCol="0">
            <a:spAutoFit/>
          </a:bodyPr>
          <a:lstStyle/>
          <a:p>
            <a:r>
              <a:rPr lang="en-US" sz="1200" b="1" dirty="0">
                <a:solidFill>
                  <a:schemeClr val="bg1"/>
                </a:solidFill>
              </a:rPr>
              <a:t>E</a:t>
            </a:r>
          </a:p>
        </p:txBody>
      </p:sp>
      <p:cxnSp>
        <p:nvCxnSpPr>
          <p:cNvPr id="32" name="Straight Connector 31"/>
          <p:cNvCxnSpPr>
            <a:stCxn id="34" idx="0"/>
            <a:endCxn id="30" idx="0"/>
          </p:cNvCxnSpPr>
          <p:nvPr/>
        </p:nvCxnSpPr>
        <p:spPr bwMode="auto">
          <a:xfrm rot="16200000" flipH="1" flipV="1">
            <a:off x="4474753" y="3807038"/>
            <a:ext cx="1235154" cy="8115"/>
          </a:xfrm>
          <a:prstGeom prst="line">
            <a:avLst/>
          </a:prstGeom>
          <a:solidFill>
            <a:schemeClr val="accent1"/>
          </a:solidFill>
          <a:ln w="22225" cap="flat" cmpd="sng" algn="ctr">
            <a:solidFill>
              <a:schemeClr val="tx1"/>
            </a:solidFill>
            <a:prstDash val="solid"/>
            <a:round/>
            <a:headEnd type="none" w="med" len="med"/>
            <a:tailEnd type="none" w="med" len="med"/>
          </a:ln>
          <a:effectLst/>
        </p:spPr>
      </p:cxnSp>
      <p:pic>
        <p:nvPicPr>
          <p:cNvPr id="33" name="Picture 37"/>
          <p:cNvPicPr>
            <a:picLocks noChangeArrowheads="1"/>
          </p:cNvPicPr>
          <p:nvPr/>
        </p:nvPicPr>
        <p:blipFill>
          <a:blip r:embed="rId3"/>
          <a:srcRect/>
          <a:stretch>
            <a:fillRect/>
          </a:stretch>
        </p:blipFill>
        <p:spPr bwMode="auto">
          <a:xfrm>
            <a:off x="4653095" y="2951574"/>
            <a:ext cx="870351" cy="451691"/>
          </a:xfrm>
          <a:prstGeom prst="rect">
            <a:avLst/>
          </a:prstGeom>
          <a:noFill/>
          <a:ln w="9525">
            <a:noFill/>
            <a:miter lim="800000"/>
            <a:headEnd/>
            <a:tailEnd/>
          </a:ln>
        </p:spPr>
      </p:pic>
      <p:sp>
        <p:nvSpPr>
          <p:cNvPr id="34" name="TextBox 33"/>
          <p:cNvSpPr txBox="1"/>
          <p:nvPr/>
        </p:nvSpPr>
        <p:spPr>
          <a:xfrm>
            <a:off x="4948750" y="3193519"/>
            <a:ext cx="295273" cy="258532"/>
          </a:xfrm>
          <a:prstGeom prst="rect">
            <a:avLst/>
          </a:prstGeom>
          <a:noFill/>
        </p:spPr>
        <p:txBody>
          <a:bodyPr wrap="none" rtlCol="0">
            <a:spAutoFit/>
          </a:bodyPr>
          <a:lstStyle/>
          <a:p>
            <a:r>
              <a:rPr lang="en-US" sz="1200" b="1" dirty="0">
                <a:solidFill>
                  <a:schemeClr val="bg1"/>
                </a:solidFill>
              </a:rPr>
              <a:t>D</a:t>
            </a:r>
          </a:p>
        </p:txBody>
      </p:sp>
      <p:cxnSp>
        <p:nvCxnSpPr>
          <p:cNvPr id="37" name="Straight Connector 36"/>
          <p:cNvCxnSpPr>
            <a:stCxn id="30" idx="1"/>
            <a:endCxn id="23" idx="3"/>
          </p:cNvCxnSpPr>
          <p:nvPr/>
        </p:nvCxnSpPr>
        <p:spPr bwMode="auto">
          <a:xfrm rot="10800000">
            <a:off x="3847058" y="4653933"/>
            <a:ext cx="806039" cy="587"/>
          </a:xfrm>
          <a:prstGeom prst="line">
            <a:avLst/>
          </a:prstGeom>
          <a:solidFill>
            <a:schemeClr val="accent1"/>
          </a:solidFill>
          <a:ln w="22225" cap="flat" cmpd="sng" algn="ctr">
            <a:solidFill>
              <a:schemeClr val="tx1"/>
            </a:solidFill>
            <a:prstDash val="solid"/>
            <a:round/>
            <a:headEnd type="none" w="med" len="med"/>
            <a:tailEnd type="none" w="med" len="med"/>
          </a:ln>
          <a:effectLst/>
        </p:spPr>
      </p:cxnSp>
      <p:sp>
        <p:nvSpPr>
          <p:cNvPr id="45" name="TextBox 44"/>
          <p:cNvSpPr txBox="1"/>
          <p:nvPr/>
        </p:nvSpPr>
        <p:spPr>
          <a:xfrm>
            <a:off x="3164217" y="3812251"/>
            <a:ext cx="233717" cy="226350"/>
          </a:xfrm>
          <a:prstGeom prst="rect">
            <a:avLst/>
          </a:prstGeom>
          <a:noFill/>
        </p:spPr>
        <p:txBody>
          <a:bodyPr wrap="square" lIns="0" tIns="0" rIns="0" bIns="0" rtlCol="0" anchor="ctr" anchorCtr="0">
            <a:noAutofit/>
          </a:bodyPr>
          <a:lstStyle/>
          <a:p>
            <a:r>
              <a:rPr lang="en-US" sz="1050" dirty="0"/>
              <a:t>(</a:t>
            </a:r>
            <a:r>
              <a:rPr lang="en-US" sz="1050" b="1" dirty="0"/>
              <a:t>2</a:t>
            </a:r>
            <a:r>
              <a:rPr lang="en-US" sz="1050" dirty="0"/>
              <a:t>)</a:t>
            </a:r>
          </a:p>
        </p:txBody>
      </p:sp>
      <p:sp>
        <p:nvSpPr>
          <p:cNvPr id="46" name="TextBox 45"/>
          <p:cNvSpPr txBox="1"/>
          <p:nvPr/>
        </p:nvSpPr>
        <p:spPr>
          <a:xfrm>
            <a:off x="4089754" y="3827491"/>
            <a:ext cx="233717" cy="226350"/>
          </a:xfrm>
          <a:prstGeom prst="rect">
            <a:avLst/>
          </a:prstGeom>
          <a:noFill/>
        </p:spPr>
        <p:txBody>
          <a:bodyPr wrap="square" lIns="0" tIns="0" rIns="0" bIns="0" rtlCol="0" anchor="ctr" anchorCtr="0">
            <a:noAutofit/>
          </a:bodyPr>
          <a:lstStyle/>
          <a:p>
            <a:r>
              <a:rPr lang="en-US" sz="1050" dirty="0"/>
              <a:t>(</a:t>
            </a:r>
            <a:r>
              <a:rPr lang="en-US" sz="1050" b="1" dirty="0"/>
              <a:t>2</a:t>
            </a:r>
            <a:r>
              <a:rPr lang="en-US" sz="1050" dirty="0"/>
              <a:t>)</a:t>
            </a:r>
          </a:p>
        </p:txBody>
      </p:sp>
      <p:sp>
        <p:nvSpPr>
          <p:cNvPr id="47" name="TextBox 46"/>
          <p:cNvSpPr txBox="1"/>
          <p:nvPr/>
        </p:nvSpPr>
        <p:spPr>
          <a:xfrm>
            <a:off x="4851754" y="3827491"/>
            <a:ext cx="233717" cy="226350"/>
          </a:xfrm>
          <a:prstGeom prst="rect">
            <a:avLst/>
          </a:prstGeom>
          <a:noFill/>
        </p:spPr>
        <p:txBody>
          <a:bodyPr wrap="square" lIns="0" tIns="0" rIns="0" bIns="0" rtlCol="0" anchor="ctr" anchorCtr="0">
            <a:noAutofit/>
          </a:bodyPr>
          <a:lstStyle/>
          <a:p>
            <a:r>
              <a:rPr lang="en-US" sz="1050" dirty="0"/>
              <a:t>(</a:t>
            </a:r>
            <a:r>
              <a:rPr lang="en-US" sz="1050" b="1" dirty="0"/>
              <a:t>1</a:t>
            </a:r>
            <a:r>
              <a:rPr lang="en-US" sz="1050" dirty="0"/>
              <a:t>)</a:t>
            </a:r>
          </a:p>
        </p:txBody>
      </p:sp>
      <p:sp>
        <p:nvSpPr>
          <p:cNvPr id="49" name="TextBox 48"/>
          <p:cNvSpPr txBox="1"/>
          <p:nvPr/>
        </p:nvSpPr>
        <p:spPr>
          <a:xfrm>
            <a:off x="4147197" y="4452331"/>
            <a:ext cx="233717" cy="226350"/>
          </a:xfrm>
          <a:prstGeom prst="rect">
            <a:avLst/>
          </a:prstGeom>
          <a:noFill/>
        </p:spPr>
        <p:txBody>
          <a:bodyPr wrap="square" lIns="0" tIns="0" rIns="0" bIns="0" rtlCol="0" anchor="ctr" anchorCtr="0">
            <a:noAutofit/>
          </a:bodyPr>
          <a:lstStyle/>
          <a:p>
            <a:r>
              <a:rPr lang="en-US" sz="1050" dirty="0"/>
              <a:t>(</a:t>
            </a:r>
            <a:r>
              <a:rPr lang="en-US" sz="1050" b="1" dirty="0"/>
              <a:t>1</a:t>
            </a:r>
            <a:r>
              <a:rPr lang="en-US" sz="1050" dirty="0"/>
              <a:t>)</a:t>
            </a:r>
          </a:p>
        </p:txBody>
      </p:sp>
      <p:graphicFrame>
        <p:nvGraphicFramePr>
          <p:cNvPr id="50" name="Table 49"/>
          <p:cNvGraphicFramePr>
            <a:graphicFrameLocks noGrp="1"/>
          </p:cNvGraphicFramePr>
          <p:nvPr/>
        </p:nvGraphicFramePr>
        <p:xfrm>
          <a:off x="351694" y="5228493"/>
          <a:ext cx="3352799" cy="1257300"/>
        </p:xfrm>
        <a:graphic>
          <a:graphicData uri="http://schemas.openxmlformats.org/drawingml/2006/table">
            <a:tbl>
              <a:tblPr firstRow="1" bandRow="1">
                <a:tableStyleId>{5C22544A-7EE6-4342-B048-85BDC9FD1C3A}</a:tableStyleId>
              </a:tblPr>
              <a:tblGrid>
                <a:gridCol w="1043353">
                  <a:extLst>
                    <a:ext uri="{9D8B030D-6E8A-4147-A177-3AD203B41FA5}">
                      <a16:colId xmlns:a16="http://schemas.microsoft.com/office/drawing/2014/main" val="20000"/>
                    </a:ext>
                  </a:extLst>
                </a:gridCol>
                <a:gridCol w="328246">
                  <a:extLst>
                    <a:ext uri="{9D8B030D-6E8A-4147-A177-3AD203B41FA5}">
                      <a16:colId xmlns:a16="http://schemas.microsoft.com/office/drawing/2014/main" val="20001"/>
                    </a:ext>
                  </a:extLst>
                </a:gridCol>
                <a:gridCol w="316523">
                  <a:extLst>
                    <a:ext uri="{9D8B030D-6E8A-4147-A177-3AD203B41FA5}">
                      <a16:colId xmlns:a16="http://schemas.microsoft.com/office/drawing/2014/main" val="20002"/>
                    </a:ext>
                  </a:extLst>
                </a:gridCol>
                <a:gridCol w="1664677">
                  <a:extLst>
                    <a:ext uri="{9D8B030D-6E8A-4147-A177-3AD203B41FA5}">
                      <a16:colId xmlns:a16="http://schemas.microsoft.com/office/drawing/2014/main" val="20003"/>
                    </a:ext>
                  </a:extLst>
                </a:gridCol>
              </a:tblGrid>
              <a:tr h="229772">
                <a:tc>
                  <a:txBody>
                    <a:bodyPr/>
                    <a:lstStyle/>
                    <a:p>
                      <a:pPr algn="r"/>
                      <a:r>
                        <a:rPr lang="en-US" sz="1050" dirty="0"/>
                        <a:t>EIGRP</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FD</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AD</a:t>
                      </a:r>
                      <a:endParaRPr lang="en-US" sz="1050" b="1" dirty="0">
                        <a:latin typeface="Courier New" pitchFamily="49" charset="0"/>
                        <a:cs typeface="Courier New" pitchFamily="49" charset="0"/>
                      </a:endParaRPr>
                    </a:p>
                  </a:txBody>
                  <a:tcPr marL="45720" marR="45720" anchor="ctr"/>
                </a:tc>
                <a:tc>
                  <a:txBody>
                    <a:bodyPr/>
                    <a:lstStyle/>
                    <a:p>
                      <a:pPr algn="l"/>
                      <a:r>
                        <a:rPr lang="en-US" sz="1050" dirty="0"/>
                        <a:t>Topology</a:t>
                      </a:r>
                      <a:endParaRPr lang="en-US" sz="1050" b="1"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0"/>
                  </a:ext>
                </a:extLst>
              </a:tr>
              <a:tr h="229772">
                <a:tc>
                  <a:txBody>
                    <a:bodyPr/>
                    <a:lstStyle/>
                    <a:p>
                      <a:pPr algn="r"/>
                      <a:r>
                        <a:rPr lang="en-US" sz="1050" dirty="0"/>
                        <a:t>10.1.1.0 /24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50" dirty="0"/>
                        <a:t>***** Passive *****</a:t>
                      </a:r>
                      <a:endParaRPr lang="en-US" sz="1050" b="0" dirty="0">
                        <a:solidFill>
                          <a:schemeClr val="tx1"/>
                        </a:solidFill>
                        <a:latin typeface="Courier New" pitchFamily="49" charset="0"/>
                        <a:cs typeface="Courier New" pitchFamily="49" charset="0"/>
                      </a:endParaRPr>
                    </a:p>
                  </a:txBody>
                  <a:tcPr marL="45720" marR="45720" anchor="ctr"/>
                </a:tc>
                <a:extLst>
                  <a:ext uri="{0D108BD9-81ED-4DB2-BD59-A6C34878D82A}">
                    <a16:rowId xmlns:a16="http://schemas.microsoft.com/office/drawing/2014/main" val="10001"/>
                  </a:ext>
                </a:extLst>
              </a:tr>
              <a:tr h="229772">
                <a:tc>
                  <a:txBody>
                    <a:bodyPr/>
                    <a:lstStyle/>
                    <a:p>
                      <a:pPr algn="r"/>
                      <a:r>
                        <a:rPr lang="en-US" sz="1050" dirty="0"/>
                        <a:t>via B </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1</a:t>
                      </a:r>
                      <a:endParaRPr lang="en-US" sz="1050" dirty="0">
                        <a:latin typeface="Courier New" pitchFamily="49" charset="0"/>
                        <a:cs typeface="Courier New" pitchFamily="49" charset="0"/>
                      </a:endParaRPr>
                    </a:p>
                  </a:txBody>
                  <a:tcPr marL="45720" marR="45720" anchor="ctr"/>
                </a:tc>
                <a:tc>
                  <a:txBody>
                    <a:bodyPr/>
                    <a:lstStyle/>
                    <a:p>
                      <a:pPr algn="l"/>
                      <a:r>
                        <a:rPr lang="en-US" sz="1050" dirty="0"/>
                        <a:t>Successor</a:t>
                      </a:r>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2"/>
                  </a:ext>
                </a:extLst>
              </a:tr>
              <a:tr h="229772">
                <a:tc>
                  <a:txBody>
                    <a:bodyPr/>
                    <a:lstStyle/>
                    <a:p>
                      <a:pPr algn="r"/>
                      <a:r>
                        <a:rPr lang="en-US" sz="1050" dirty="0"/>
                        <a:t>via</a:t>
                      </a:r>
                      <a:r>
                        <a:rPr lang="en-US" sz="1050" baseline="0" dirty="0"/>
                        <a:t> D</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algn="l"/>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3"/>
                  </a:ext>
                </a:extLst>
              </a:tr>
              <a:tr h="229772">
                <a:tc>
                  <a:txBody>
                    <a:bodyPr/>
                    <a:lstStyle/>
                    <a:p>
                      <a:pPr algn="r"/>
                      <a:r>
                        <a:rPr lang="en-US" sz="1050" dirty="0"/>
                        <a:t>via E</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4"/>
                  </a:ext>
                </a:extLst>
              </a:tr>
            </a:tbl>
          </a:graphicData>
        </a:graphic>
      </p:graphicFrame>
      <p:sp>
        <p:nvSpPr>
          <p:cNvPr id="55" name="TextBox 54"/>
          <p:cNvSpPr txBox="1"/>
          <p:nvPr/>
        </p:nvSpPr>
        <p:spPr>
          <a:xfrm>
            <a:off x="304800" y="4911969"/>
            <a:ext cx="1050288" cy="313932"/>
          </a:xfrm>
          <a:prstGeom prst="rect">
            <a:avLst/>
          </a:prstGeom>
          <a:noFill/>
        </p:spPr>
        <p:txBody>
          <a:bodyPr wrap="none" rtlCol="0">
            <a:spAutoFit/>
          </a:bodyPr>
          <a:lstStyle/>
          <a:p>
            <a:r>
              <a:rPr lang="en-US" sz="1600" b="1" dirty="0"/>
              <a:t>Router C</a:t>
            </a:r>
          </a:p>
        </p:txBody>
      </p:sp>
      <p:graphicFrame>
        <p:nvGraphicFramePr>
          <p:cNvPr id="57" name="Table 56"/>
          <p:cNvGraphicFramePr>
            <a:graphicFrameLocks noGrp="1"/>
          </p:cNvGraphicFramePr>
          <p:nvPr/>
        </p:nvGraphicFramePr>
        <p:xfrm>
          <a:off x="5404331" y="5228494"/>
          <a:ext cx="3352799" cy="1005840"/>
        </p:xfrm>
        <a:graphic>
          <a:graphicData uri="http://schemas.openxmlformats.org/drawingml/2006/table">
            <a:tbl>
              <a:tblPr firstRow="1" bandRow="1">
                <a:tableStyleId>{5C22544A-7EE6-4342-B048-85BDC9FD1C3A}</a:tableStyleId>
              </a:tblPr>
              <a:tblGrid>
                <a:gridCol w="1043353">
                  <a:extLst>
                    <a:ext uri="{9D8B030D-6E8A-4147-A177-3AD203B41FA5}">
                      <a16:colId xmlns:a16="http://schemas.microsoft.com/office/drawing/2014/main" val="20000"/>
                    </a:ext>
                  </a:extLst>
                </a:gridCol>
                <a:gridCol w="328246">
                  <a:extLst>
                    <a:ext uri="{9D8B030D-6E8A-4147-A177-3AD203B41FA5}">
                      <a16:colId xmlns:a16="http://schemas.microsoft.com/office/drawing/2014/main" val="20001"/>
                    </a:ext>
                  </a:extLst>
                </a:gridCol>
                <a:gridCol w="316523">
                  <a:extLst>
                    <a:ext uri="{9D8B030D-6E8A-4147-A177-3AD203B41FA5}">
                      <a16:colId xmlns:a16="http://schemas.microsoft.com/office/drawing/2014/main" val="20002"/>
                    </a:ext>
                  </a:extLst>
                </a:gridCol>
                <a:gridCol w="1664677">
                  <a:extLst>
                    <a:ext uri="{9D8B030D-6E8A-4147-A177-3AD203B41FA5}">
                      <a16:colId xmlns:a16="http://schemas.microsoft.com/office/drawing/2014/main" val="20003"/>
                    </a:ext>
                  </a:extLst>
                </a:gridCol>
              </a:tblGrid>
              <a:tr h="229772">
                <a:tc>
                  <a:txBody>
                    <a:bodyPr/>
                    <a:lstStyle/>
                    <a:p>
                      <a:pPr algn="r"/>
                      <a:r>
                        <a:rPr lang="en-US" sz="1050" dirty="0"/>
                        <a:t>EIGRP</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FD</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AD</a:t>
                      </a:r>
                      <a:endParaRPr lang="en-US" sz="1050" b="1" dirty="0">
                        <a:latin typeface="Courier New" pitchFamily="49" charset="0"/>
                        <a:cs typeface="Courier New" pitchFamily="49" charset="0"/>
                      </a:endParaRPr>
                    </a:p>
                  </a:txBody>
                  <a:tcPr marL="45720" marR="45720" anchor="ctr"/>
                </a:tc>
                <a:tc>
                  <a:txBody>
                    <a:bodyPr/>
                    <a:lstStyle/>
                    <a:p>
                      <a:pPr algn="l"/>
                      <a:r>
                        <a:rPr lang="en-US" sz="1050" dirty="0"/>
                        <a:t>Topology</a:t>
                      </a:r>
                      <a:endParaRPr lang="en-US" sz="1050" b="1"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0"/>
                  </a:ext>
                </a:extLst>
              </a:tr>
              <a:tr h="229772">
                <a:tc>
                  <a:txBody>
                    <a:bodyPr/>
                    <a:lstStyle/>
                    <a:p>
                      <a:pPr algn="r"/>
                      <a:r>
                        <a:rPr lang="en-US" sz="1050" dirty="0"/>
                        <a:t>10.1.1.0 /24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4</a:t>
                      </a:r>
                      <a:endParaRPr lang="en-US" sz="1050" b="0" dirty="0">
                        <a:solidFill>
                          <a:schemeClr val="tx1"/>
                        </a:solidFill>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50" dirty="0"/>
                        <a:t>***** Passive *****</a:t>
                      </a:r>
                      <a:endParaRPr lang="en-US" sz="1050" b="0" dirty="0">
                        <a:solidFill>
                          <a:schemeClr val="tx1"/>
                        </a:solidFill>
                        <a:latin typeface="Courier New" pitchFamily="49" charset="0"/>
                        <a:cs typeface="Courier New" pitchFamily="49" charset="0"/>
                      </a:endParaRPr>
                    </a:p>
                  </a:txBody>
                  <a:tcPr marL="45720" marR="45720" anchor="ctr"/>
                </a:tc>
                <a:extLst>
                  <a:ext uri="{0D108BD9-81ED-4DB2-BD59-A6C34878D82A}">
                    <a16:rowId xmlns:a16="http://schemas.microsoft.com/office/drawing/2014/main" val="10001"/>
                  </a:ext>
                </a:extLst>
              </a:tr>
              <a:tr h="229772">
                <a:tc>
                  <a:txBody>
                    <a:bodyPr/>
                    <a:lstStyle/>
                    <a:p>
                      <a:pPr algn="r"/>
                      <a:r>
                        <a:rPr lang="en-US" sz="1050" dirty="0"/>
                        <a:t>via C </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50" kern="1200" dirty="0"/>
                        <a:t>Successor</a:t>
                      </a:r>
                      <a:endParaRPr lang="en-US" sz="1050" kern="1200" dirty="0">
                        <a:solidFill>
                          <a:schemeClr val="dk1"/>
                        </a:solidFill>
                        <a:latin typeface="+mn-lt"/>
                        <a:ea typeface="+mn-ea"/>
                        <a:cs typeface="+mn-cs"/>
                      </a:endParaRPr>
                    </a:p>
                  </a:txBody>
                  <a:tcPr marL="45720" marR="45720" anchor="ctr"/>
                </a:tc>
                <a:extLst>
                  <a:ext uri="{0D108BD9-81ED-4DB2-BD59-A6C34878D82A}">
                    <a16:rowId xmlns:a16="http://schemas.microsoft.com/office/drawing/2014/main" val="10002"/>
                  </a:ext>
                </a:extLst>
              </a:tr>
              <a:tr h="229772">
                <a:tc>
                  <a:txBody>
                    <a:bodyPr/>
                    <a:lstStyle/>
                    <a:p>
                      <a:pPr algn="r"/>
                      <a:r>
                        <a:rPr lang="en-US" sz="1050" dirty="0"/>
                        <a:t>via</a:t>
                      </a:r>
                      <a:r>
                        <a:rPr lang="en-US" sz="1050" baseline="0" dirty="0"/>
                        <a:t> D</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3"/>
                  </a:ext>
                </a:extLst>
              </a:tr>
            </a:tbl>
          </a:graphicData>
        </a:graphic>
      </p:graphicFrame>
      <p:sp>
        <p:nvSpPr>
          <p:cNvPr id="58" name="TextBox 57"/>
          <p:cNvSpPr txBox="1"/>
          <p:nvPr/>
        </p:nvSpPr>
        <p:spPr>
          <a:xfrm>
            <a:off x="5357437" y="4911970"/>
            <a:ext cx="1039067" cy="313932"/>
          </a:xfrm>
          <a:prstGeom prst="rect">
            <a:avLst/>
          </a:prstGeom>
          <a:noFill/>
        </p:spPr>
        <p:txBody>
          <a:bodyPr wrap="none" rtlCol="0">
            <a:spAutoFit/>
          </a:bodyPr>
          <a:lstStyle/>
          <a:p>
            <a:r>
              <a:rPr lang="en-US" sz="1600" b="1" dirty="0"/>
              <a:t>Router E</a:t>
            </a:r>
          </a:p>
        </p:txBody>
      </p:sp>
      <p:graphicFrame>
        <p:nvGraphicFramePr>
          <p:cNvPr id="59" name="Table 58"/>
          <p:cNvGraphicFramePr>
            <a:graphicFrameLocks noGrp="1"/>
          </p:cNvGraphicFramePr>
          <p:nvPr/>
        </p:nvGraphicFramePr>
        <p:xfrm>
          <a:off x="5404332" y="1735041"/>
          <a:ext cx="3352799" cy="1005840"/>
        </p:xfrm>
        <a:graphic>
          <a:graphicData uri="http://schemas.openxmlformats.org/drawingml/2006/table">
            <a:tbl>
              <a:tblPr firstRow="1" bandRow="1">
                <a:tableStyleId>{5C22544A-7EE6-4342-B048-85BDC9FD1C3A}</a:tableStyleId>
              </a:tblPr>
              <a:tblGrid>
                <a:gridCol w="1043353">
                  <a:extLst>
                    <a:ext uri="{9D8B030D-6E8A-4147-A177-3AD203B41FA5}">
                      <a16:colId xmlns:a16="http://schemas.microsoft.com/office/drawing/2014/main" val="20000"/>
                    </a:ext>
                  </a:extLst>
                </a:gridCol>
                <a:gridCol w="328246">
                  <a:extLst>
                    <a:ext uri="{9D8B030D-6E8A-4147-A177-3AD203B41FA5}">
                      <a16:colId xmlns:a16="http://schemas.microsoft.com/office/drawing/2014/main" val="20001"/>
                    </a:ext>
                  </a:extLst>
                </a:gridCol>
                <a:gridCol w="316523">
                  <a:extLst>
                    <a:ext uri="{9D8B030D-6E8A-4147-A177-3AD203B41FA5}">
                      <a16:colId xmlns:a16="http://schemas.microsoft.com/office/drawing/2014/main" val="20002"/>
                    </a:ext>
                  </a:extLst>
                </a:gridCol>
                <a:gridCol w="1664677">
                  <a:extLst>
                    <a:ext uri="{9D8B030D-6E8A-4147-A177-3AD203B41FA5}">
                      <a16:colId xmlns:a16="http://schemas.microsoft.com/office/drawing/2014/main" val="20003"/>
                    </a:ext>
                  </a:extLst>
                </a:gridCol>
              </a:tblGrid>
              <a:tr h="229772">
                <a:tc>
                  <a:txBody>
                    <a:bodyPr/>
                    <a:lstStyle/>
                    <a:p>
                      <a:pPr algn="r"/>
                      <a:r>
                        <a:rPr lang="en-US" sz="1050" dirty="0"/>
                        <a:t>EIGRP</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FD</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AD</a:t>
                      </a:r>
                      <a:endParaRPr lang="en-US" sz="1050" b="1" dirty="0">
                        <a:latin typeface="Courier New" pitchFamily="49" charset="0"/>
                        <a:cs typeface="Courier New" pitchFamily="49" charset="0"/>
                      </a:endParaRPr>
                    </a:p>
                  </a:txBody>
                  <a:tcPr marL="45720" marR="45720" anchor="ctr"/>
                </a:tc>
                <a:tc>
                  <a:txBody>
                    <a:bodyPr/>
                    <a:lstStyle/>
                    <a:p>
                      <a:pPr algn="l"/>
                      <a:r>
                        <a:rPr lang="en-US" sz="1050" dirty="0"/>
                        <a:t>Topology</a:t>
                      </a:r>
                      <a:endParaRPr lang="en-US" sz="1050" b="1"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0"/>
                  </a:ext>
                </a:extLst>
              </a:tr>
              <a:tr h="229772">
                <a:tc>
                  <a:txBody>
                    <a:bodyPr/>
                    <a:lstStyle/>
                    <a:p>
                      <a:pPr algn="r"/>
                      <a:r>
                        <a:rPr lang="en-US" sz="1050" dirty="0"/>
                        <a:t>10.1.1.0 /24</a:t>
                      </a:r>
                      <a:endParaRPr lang="en-US" sz="1050" dirty="0">
                        <a:latin typeface="Courier New" pitchFamily="49" charset="0"/>
                        <a:cs typeface="Courier New" pitchFamily="49" charset="0"/>
                      </a:endParaRPr>
                    </a:p>
                  </a:txBody>
                  <a:tcPr marL="45720" marR="45720" anchor="ctr"/>
                </a:tc>
                <a:tc>
                  <a:txBody>
                    <a:bodyPr/>
                    <a:lstStyle/>
                    <a:p>
                      <a:pPr algn="ctr"/>
                      <a:r>
                        <a:rPr lang="en-US" sz="1050" kern="1200" dirty="0"/>
                        <a:t>5</a:t>
                      </a:r>
                      <a:endParaRPr lang="en-US" sz="1050" b="0" kern="1200" dirty="0">
                        <a:solidFill>
                          <a:schemeClr val="tx1"/>
                        </a:solidFill>
                        <a:latin typeface="+mn-lt"/>
                        <a:ea typeface="+mn-ea"/>
                        <a:cs typeface="+mn-cs"/>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50" dirty="0">
                          <a:solidFill>
                            <a:srgbClr val="C00000"/>
                          </a:solidFill>
                        </a:rPr>
                        <a:t>***** Passive *****</a:t>
                      </a:r>
                      <a:endParaRPr lang="en-US" sz="1050" b="0" dirty="0">
                        <a:solidFill>
                          <a:srgbClr val="C00000"/>
                        </a:solidFill>
                        <a:latin typeface="Courier New" pitchFamily="49" charset="0"/>
                        <a:cs typeface="Courier New" pitchFamily="49" charset="0"/>
                      </a:endParaRPr>
                    </a:p>
                  </a:txBody>
                  <a:tcPr marL="45720" marR="45720" anchor="ctr"/>
                </a:tc>
                <a:extLst>
                  <a:ext uri="{0D108BD9-81ED-4DB2-BD59-A6C34878D82A}">
                    <a16:rowId xmlns:a16="http://schemas.microsoft.com/office/drawing/2014/main" val="10001"/>
                  </a:ext>
                </a:extLst>
              </a:tr>
              <a:tr h="229772">
                <a:tc>
                  <a:txBody>
                    <a:bodyPr/>
                    <a:lstStyle/>
                    <a:p>
                      <a:pPr algn="r"/>
                      <a:r>
                        <a:rPr lang="en-US" sz="1050" dirty="0"/>
                        <a:t>via C </a:t>
                      </a:r>
                      <a:endParaRPr lang="en-US" sz="1050" dirty="0">
                        <a:latin typeface="+mn-lt"/>
                        <a:cs typeface="Courier New" pitchFamily="49" charset="0"/>
                      </a:endParaRPr>
                    </a:p>
                  </a:txBody>
                  <a:tcPr marL="45720" marR="45720" anchor="ctr"/>
                </a:tc>
                <a:tc>
                  <a:txBody>
                    <a:bodyPr/>
                    <a:lstStyle/>
                    <a:p>
                      <a:pPr algn="ctr"/>
                      <a:r>
                        <a:rPr lang="en-US" sz="1050" dirty="0"/>
                        <a:t>5</a:t>
                      </a:r>
                      <a:endParaRPr lang="en-US" sz="1050" dirty="0">
                        <a:latin typeface="+mn-lt"/>
                        <a:cs typeface="Courier New" pitchFamily="49" charset="0"/>
                      </a:endParaRPr>
                    </a:p>
                  </a:txBody>
                  <a:tcPr marL="45720" marR="45720" anchor="ctr"/>
                </a:tc>
                <a:tc>
                  <a:txBody>
                    <a:bodyPr/>
                    <a:lstStyle/>
                    <a:p>
                      <a:pPr algn="ctr"/>
                      <a:r>
                        <a:rPr lang="en-US" sz="1050" dirty="0"/>
                        <a:t>3</a:t>
                      </a:r>
                      <a:endParaRPr lang="en-US" sz="1050" dirty="0">
                        <a:latin typeface="+mn-lt"/>
                        <a:cs typeface="Courier New" pitchFamily="49" charset="0"/>
                      </a:endParaRPr>
                    </a:p>
                  </a:txBody>
                  <a:tcPr marL="45720" marR="45720" anchor="ctr"/>
                </a:tc>
                <a:tc>
                  <a:txBody>
                    <a:bodyPr/>
                    <a:lstStyle/>
                    <a:p>
                      <a:pPr algn="l"/>
                      <a:r>
                        <a:rPr lang="en-US" sz="1050" dirty="0"/>
                        <a:t>Successor</a:t>
                      </a:r>
                      <a:endParaRPr lang="en-US" sz="1050" dirty="0">
                        <a:latin typeface="+mn-lt"/>
                        <a:cs typeface="Courier New" pitchFamily="49" charset="0"/>
                      </a:endParaRPr>
                    </a:p>
                  </a:txBody>
                  <a:tcPr marL="45720" marR="45720" anchor="ctr"/>
                </a:tc>
                <a:extLst>
                  <a:ext uri="{0D108BD9-81ED-4DB2-BD59-A6C34878D82A}">
                    <a16:rowId xmlns:a16="http://schemas.microsoft.com/office/drawing/2014/main" val="10002"/>
                  </a:ext>
                </a:extLst>
              </a:tr>
              <a:tr h="229772">
                <a:tc>
                  <a:txBody>
                    <a:bodyPr/>
                    <a:lstStyle/>
                    <a:p>
                      <a:pPr algn="r"/>
                      <a:r>
                        <a:rPr lang="en-US" sz="1050" dirty="0"/>
                        <a:t>via</a:t>
                      </a:r>
                      <a:r>
                        <a:rPr lang="en-US" sz="1050" baseline="0" dirty="0"/>
                        <a:t> E</a:t>
                      </a:r>
                      <a:endParaRPr lang="en-US" sz="1050" dirty="0">
                        <a:latin typeface="+mn-lt"/>
                        <a:cs typeface="Courier New" pitchFamily="49" charset="0"/>
                      </a:endParaRPr>
                    </a:p>
                  </a:txBody>
                  <a:tcPr marL="45720" marR="45720" anchor="ctr"/>
                </a:tc>
                <a:tc>
                  <a:txBody>
                    <a:bodyPr/>
                    <a:lstStyle/>
                    <a:p>
                      <a:pPr algn="ctr"/>
                      <a:r>
                        <a:rPr lang="en-US" sz="1050" dirty="0"/>
                        <a:t>5</a:t>
                      </a:r>
                      <a:endParaRPr lang="en-US" sz="1050" dirty="0">
                        <a:latin typeface="+mn-lt"/>
                        <a:cs typeface="Courier New" pitchFamily="49" charset="0"/>
                      </a:endParaRPr>
                    </a:p>
                  </a:txBody>
                  <a:tcPr marL="45720" marR="45720" anchor="ctr"/>
                </a:tc>
                <a:tc>
                  <a:txBody>
                    <a:bodyPr/>
                    <a:lstStyle/>
                    <a:p>
                      <a:pPr algn="ctr"/>
                      <a:r>
                        <a:rPr lang="en-US" sz="1050" dirty="0"/>
                        <a:t>4</a:t>
                      </a:r>
                      <a:endParaRPr lang="en-US" sz="1050" dirty="0">
                        <a:latin typeface="+mn-lt"/>
                        <a:cs typeface="Courier New" pitchFamily="49" charset="0"/>
                      </a:endParaRPr>
                    </a:p>
                  </a:txBody>
                  <a:tcPr marL="45720" marR="45720" anchor="ctr"/>
                </a:tc>
                <a:tc>
                  <a:txBody>
                    <a:bodyPr/>
                    <a:lstStyle/>
                    <a:p>
                      <a:pPr algn="l"/>
                      <a:r>
                        <a:rPr lang="en-US" sz="1050" kern="1200" dirty="0"/>
                        <a:t>Successor</a:t>
                      </a:r>
                      <a:endParaRPr lang="en-US" sz="1050" kern="1200" dirty="0">
                        <a:solidFill>
                          <a:schemeClr val="dk1"/>
                        </a:solidFill>
                        <a:latin typeface="+mn-lt"/>
                        <a:ea typeface="+mn-ea"/>
                        <a:cs typeface="+mn-cs"/>
                      </a:endParaRPr>
                    </a:p>
                  </a:txBody>
                  <a:tcPr marL="45720" marR="45720" anchor="ctr"/>
                </a:tc>
                <a:extLst>
                  <a:ext uri="{0D108BD9-81ED-4DB2-BD59-A6C34878D82A}">
                    <a16:rowId xmlns:a16="http://schemas.microsoft.com/office/drawing/2014/main" val="10003"/>
                  </a:ext>
                </a:extLst>
              </a:tr>
            </a:tbl>
          </a:graphicData>
        </a:graphic>
      </p:graphicFrame>
      <p:sp>
        <p:nvSpPr>
          <p:cNvPr id="60" name="TextBox 59"/>
          <p:cNvSpPr txBox="1"/>
          <p:nvPr/>
        </p:nvSpPr>
        <p:spPr>
          <a:xfrm>
            <a:off x="5357438" y="1418517"/>
            <a:ext cx="1050288" cy="313932"/>
          </a:xfrm>
          <a:prstGeom prst="rect">
            <a:avLst/>
          </a:prstGeom>
          <a:noFill/>
        </p:spPr>
        <p:txBody>
          <a:bodyPr wrap="none" rtlCol="0">
            <a:spAutoFit/>
          </a:bodyPr>
          <a:lstStyle/>
          <a:p>
            <a:r>
              <a:rPr lang="en-US" sz="1600" b="1" dirty="0"/>
              <a:t>Router D</a:t>
            </a:r>
          </a:p>
        </p:txBody>
      </p:sp>
      <p:sp>
        <p:nvSpPr>
          <p:cNvPr id="39" name="Octagon 38"/>
          <p:cNvSpPr/>
          <p:nvPr/>
        </p:nvSpPr>
        <p:spPr bwMode="auto">
          <a:xfrm>
            <a:off x="5334000" y="4021015"/>
            <a:ext cx="207380" cy="281607"/>
          </a:xfrm>
          <a:prstGeom prst="octagon">
            <a:avLst/>
          </a:prstGeom>
          <a:solidFill>
            <a:schemeClr val="bg1">
              <a:lumMod val="85000"/>
            </a:schemeClr>
          </a:solidFill>
          <a:ln w="9525" cap="flat" cmpd="sng" algn="ctr">
            <a:solidFill>
              <a:schemeClr val="tx1"/>
            </a:solidFill>
            <a:prstDash val="solid"/>
            <a:round/>
            <a:headEnd type="none" w="med" len="med"/>
            <a:tailEnd type="none" w="med" len="med"/>
          </a:ln>
          <a:effectLst/>
        </p:spPr>
        <p:txBody>
          <a:bodyPr vert="horz" wrap="none" lIns="0" tIns="0" rIns="0" bIns="0" numCol="1" rtlCol="0" anchor="ctr" anchorCtr="1"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r>
              <a:rPr kumimoji="0" lang="en-US" sz="1600" b="1" i="0" u="none" strike="noStrike" cap="none" normalizeH="0" baseline="0" dirty="0">
                <a:ln>
                  <a:noFill/>
                </a:ln>
                <a:solidFill>
                  <a:srgbClr val="006600"/>
                </a:solidFill>
                <a:effectLst>
                  <a:outerShdw blurRad="38100" dist="38100" dir="2700000" algn="tl">
                    <a:srgbClr val="000000">
                      <a:alpha val="43137"/>
                    </a:srgbClr>
                  </a:outerShdw>
                </a:effectLst>
                <a:latin typeface="Arial" charset="0"/>
              </a:rPr>
              <a:t>R</a:t>
            </a:r>
          </a:p>
        </p:txBody>
      </p:sp>
      <p:sp>
        <p:nvSpPr>
          <p:cNvPr id="54" name="Octagon 53"/>
          <p:cNvSpPr/>
          <p:nvPr/>
        </p:nvSpPr>
        <p:spPr bwMode="auto">
          <a:xfrm>
            <a:off x="6893169" y="3387969"/>
            <a:ext cx="225413" cy="285893"/>
          </a:xfrm>
          <a:prstGeom prst="octagon">
            <a:avLst/>
          </a:prstGeom>
          <a:solidFill>
            <a:schemeClr val="bg1">
              <a:lumMod val="85000"/>
            </a:schemeClr>
          </a:solidFill>
          <a:ln w="9525" cap="flat" cmpd="sng" algn="ctr">
            <a:solidFill>
              <a:schemeClr val="tx1"/>
            </a:solidFill>
            <a:prstDash val="solid"/>
            <a:round/>
            <a:headEnd type="none" w="med" len="med"/>
            <a:tailEnd type="none" w="med" len="med"/>
          </a:ln>
          <a:effectLst/>
        </p:spPr>
        <p:txBody>
          <a:bodyPr vert="horz" wrap="none" lIns="0" tIns="0" rIns="0" bIns="0" numCol="1" rtlCol="0" anchor="ctr" anchorCtr="1" compatLnSpc="1">
            <a:prstTxWarp prst="textNoShape">
              <a:avLst/>
            </a:prstTxWarp>
            <a:spAutoFit/>
          </a:bodyPr>
          <a:lstStyle/>
          <a:p>
            <a:pPr defTabSz="814388"/>
            <a:r>
              <a:rPr lang="en-US" sz="1600" b="1" dirty="0">
                <a:solidFill>
                  <a:schemeClr val="accent6">
                    <a:lumMod val="75000"/>
                  </a:schemeClr>
                </a:solidFill>
                <a:effectLst>
                  <a:outerShdw blurRad="38100" dist="38100" dir="2700000" algn="tl">
                    <a:srgbClr val="000000">
                      <a:alpha val="43137"/>
                    </a:srgbClr>
                  </a:outerShdw>
                </a:effectLst>
              </a:rPr>
              <a:t>Q</a:t>
            </a:r>
          </a:p>
        </p:txBody>
      </p:sp>
      <p:sp>
        <p:nvSpPr>
          <p:cNvPr id="56" name="TextBox 55"/>
          <p:cNvSpPr txBox="1"/>
          <p:nvPr/>
        </p:nvSpPr>
        <p:spPr>
          <a:xfrm>
            <a:off x="7186246" y="3376246"/>
            <a:ext cx="825867" cy="286232"/>
          </a:xfrm>
          <a:prstGeom prst="rect">
            <a:avLst/>
          </a:prstGeom>
          <a:noFill/>
        </p:spPr>
        <p:txBody>
          <a:bodyPr wrap="none" rtlCol="0">
            <a:spAutoFit/>
          </a:bodyPr>
          <a:lstStyle/>
          <a:p>
            <a:r>
              <a:rPr lang="en-US" sz="1400" dirty="0"/>
              <a:t>= Query</a:t>
            </a:r>
          </a:p>
        </p:txBody>
      </p:sp>
      <p:sp>
        <p:nvSpPr>
          <p:cNvPr id="65" name="Octagon 64"/>
          <p:cNvSpPr/>
          <p:nvPr/>
        </p:nvSpPr>
        <p:spPr bwMode="auto">
          <a:xfrm>
            <a:off x="6893168" y="3727938"/>
            <a:ext cx="207380" cy="281607"/>
          </a:xfrm>
          <a:prstGeom prst="octagon">
            <a:avLst/>
          </a:prstGeom>
          <a:solidFill>
            <a:schemeClr val="bg1">
              <a:lumMod val="85000"/>
            </a:schemeClr>
          </a:solidFill>
          <a:ln w="9525" cap="flat" cmpd="sng" algn="ctr">
            <a:solidFill>
              <a:schemeClr val="tx1"/>
            </a:solidFill>
            <a:prstDash val="solid"/>
            <a:round/>
            <a:headEnd type="none" w="med" len="med"/>
            <a:tailEnd type="none" w="med" len="med"/>
          </a:ln>
          <a:effectLst/>
        </p:spPr>
        <p:txBody>
          <a:bodyPr vert="horz" wrap="none" lIns="0" tIns="0" rIns="0" bIns="0" numCol="1" rtlCol="0" anchor="ctr" anchorCtr="1" compatLnSpc="1">
            <a:prstTxWarp prst="textNoShape">
              <a:avLst/>
            </a:prstTxWarp>
            <a:spAutoFit/>
          </a:bodyPr>
          <a:lstStyle/>
          <a:p>
            <a:pPr defTabSz="814388"/>
            <a:r>
              <a:rPr lang="en-US" sz="1600" b="1" dirty="0">
                <a:solidFill>
                  <a:srgbClr val="006600"/>
                </a:solidFill>
                <a:effectLst>
                  <a:outerShdw blurRad="38100" dist="38100" dir="2700000" algn="tl">
                    <a:srgbClr val="000000">
                      <a:alpha val="43137"/>
                    </a:srgbClr>
                  </a:outerShdw>
                </a:effectLst>
              </a:rPr>
              <a:t>R</a:t>
            </a:r>
          </a:p>
        </p:txBody>
      </p:sp>
      <p:sp>
        <p:nvSpPr>
          <p:cNvPr id="66" name="TextBox 65"/>
          <p:cNvSpPr txBox="1"/>
          <p:nvPr/>
        </p:nvSpPr>
        <p:spPr>
          <a:xfrm>
            <a:off x="7186247" y="3727937"/>
            <a:ext cx="797013" cy="286232"/>
          </a:xfrm>
          <a:prstGeom prst="rect">
            <a:avLst/>
          </a:prstGeom>
          <a:noFill/>
        </p:spPr>
        <p:txBody>
          <a:bodyPr wrap="none" rtlCol="0">
            <a:spAutoFit/>
          </a:bodyPr>
          <a:lstStyle/>
          <a:p>
            <a:r>
              <a:rPr lang="en-US" sz="1400" dirty="0"/>
              <a:t>= Reply</a:t>
            </a:r>
          </a:p>
        </p:txBody>
      </p:sp>
    </p:spTree>
    <p:extLst>
      <p:ext uri="{BB962C8B-B14F-4D97-AF65-F5344CB8AC3E}">
        <p14:creationId xmlns:p14="http://schemas.microsoft.com/office/powerpoint/2010/main" val="16677319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8" name="Straight Connector 37"/>
          <p:cNvCxnSpPr>
            <a:stCxn id="34" idx="0"/>
            <a:endCxn id="24" idx="3"/>
          </p:cNvCxnSpPr>
          <p:nvPr/>
        </p:nvCxnSpPr>
        <p:spPr bwMode="auto">
          <a:xfrm rot="16200000" flipH="1" flipV="1">
            <a:off x="3540845" y="3220308"/>
            <a:ext cx="1582332" cy="1528753"/>
          </a:xfrm>
          <a:prstGeom prst="line">
            <a:avLst/>
          </a:prstGeom>
          <a:solidFill>
            <a:schemeClr val="accent1"/>
          </a:solidFill>
          <a:ln w="22225" cap="flat" cmpd="sng" algn="ctr">
            <a:solidFill>
              <a:schemeClr val="tx1"/>
            </a:solidFill>
            <a:prstDash val="solid"/>
            <a:round/>
            <a:headEnd type="none" w="med" len="med"/>
            <a:tailEnd type="none" w="med" len="med"/>
          </a:ln>
          <a:effectLst/>
        </p:spPr>
      </p:cxnSp>
      <p:sp>
        <p:nvSpPr>
          <p:cNvPr id="61" name="Title 60"/>
          <p:cNvSpPr>
            <a:spLocks noGrp="1"/>
          </p:cNvSpPr>
          <p:nvPr>
            <p:ph type="title"/>
          </p:nvPr>
        </p:nvSpPr>
        <p:spPr>
          <a:xfrm>
            <a:off x="1976832" y="123867"/>
            <a:ext cx="4808163" cy="779572"/>
          </a:xfrm>
        </p:spPr>
        <p:txBody>
          <a:bodyPr/>
          <a:lstStyle/>
          <a:p>
            <a:r>
              <a:rPr lang="en-US" sz="3600" dirty="0"/>
              <a:t>DUAL Example</a:t>
            </a:r>
          </a:p>
        </p:txBody>
      </p:sp>
      <p:sp>
        <p:nvSpPr>
          <p:cNvPr id="9" name="TextBox 8"/>
          <p:cNvSpPr txBox="1"/>
          <p:nvPr/>
        </p:nvSpPr>
        <p:spPr>
          <a:xfrm>
            <a:off x="3164217" y="2387311"/>
            <a:ext cx="233717" cy="226350"/>
          </a:xfrm>
          <a:prstGeom prst="rect">
            <a:avLst/>
          </a:prstGeom>
          <a:noFill/>
        </p:spPr>
        <p:txBody>
          <a:bodyPr wrap="square" lIns="0" tIns="0" rIns="0" bIns="0" rtlCol="0" anchor="ctr" anchorCtr="0">
            <a:noAutofit/>
          </a:bodyPr>
          <a:lstStyle/>
          <a:p>
            <a:r>
              <a:rPr lang="en-US" sz="1050" dirty="0"/>
              <a:t>(</a:t>
            </a:r>
            <a:r>
              <a:rPr lang="en-US" sz="1050" b="1" dirty="0"/>
              <a:t>1</a:t>
            </a:r>
            <a:r>
              <a:rPr lang="en-US" sz="1050" dirty="0"/>
              <a:t>)</a:t>
            </a:r>
          </a:p>
        </p:txBody>
      </p:sp>
      <p:cxnSp>
        <p:nvCxnSpPr>
          <p:cNvPr id="11" name="Straight Connector 10"/>
          <p:cNvCxnSpPr/>
          <p:nvPr/>
        </p:nvCxnSpPr>
        <p:spPr bwMode="auto">
          <a:xfrm rot="5400000">
            <a:off x="3260112" y="1543044"/>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12" name="Straight Connector 11"/>
          <p:cNvCxnSpPr/>
          <p:nvPr/>
        </p:nvCxnSpPr>
        <p:spPr bwMode="auto">
          <a:xfrm rot="10800000">
            <a:off x="3148741" y="1363029"/>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sp>
        <p:nvSpPr>
          <p:cNvPr id="15" name="TextBox 14"/>
          <p:cNvSpPr txBox="1"/>
          <p:nvPr/>
        </p:nvSpPr>
        <p:spPr>
          <a:xfrm>
            <a:off x="2916955" y="1134224"/>
            <a:ext cx="1013551" cy="165253"/>
          </a:xfrm>
          <a:prstGeom prst="rect">
            <a:avLst/>
          </a:prstGeom>
          <a:noFill/>
        </p:spPr>
        <p:txBody>
          <a:bodyPr wrap="square" lIns="0" tIns="0" rIns="0" bIns="0" rtlCol="0" anchor="ctr" anchorCtr="0">
            <a:noAutofit/>
          </a:bodyPr>
          <a:lstStyle/>
          <a:p>
            <a:r>
              <a:rPr lang="en-US" sz="1200" b="1" dirty="0"/>
              <a:t>10.1.1.0 /24</a:t>
            </a:r>
          </a:p>
        </p:txBody>
      </p:sp>
      <p:pic>
        <p:nvPicPr>
          <p:cNvPr id="5" name="Picture 37"/>
          <p:cNvPicPr>
            <a:picLocks noChangeArrowheads="1"/>
          </p:cNvPicPr>
          <p:nvPr/>
        </p:nvPicPr>
        <p:blipFill>
          <a:blip r:embed="rId3"/>
          <a:srcRect/>
          <a:stretch>
            <a:fillRect/>
          </a:stretch>
        </p:blipFill>
        <p:spPr bwMode="auto">
          <a:xfrm>
            <a:off x="2975004" y="1566702"/>
            <a:ext cx="870351" cy="451691"/>
          </a:xfrm>
          <a:prstGeom prst="rect">
            <a:avLst/>
          </a:prstGeom>
          <a:noFill/>
          <a:ln w="9525">
            <a:noFill/>
            <a:miter lim="800000"/>
            <a:headEnd/>
            <a:tailEnd/>
          </a:ln>
        </p:spPr>
      </p:pic>
      <p:sp>
        <p:nvSpPr>
          <p:cNvPr id="13" name="TextBox 12"/>
          <p:cNvSpPr txBox="1"/>
          <p:nvPr/>
        </p:nvSpPr>
        <p:spPr>
          <a:xfrm>
            <a:off x="3250437" y="1787039"/>
            <a:ext cx="295273" cy="258532"/>
          </a:xfrm>
          <a:prstGeom prst="rect">
            <a:avLst/>
          </a:prstGeom>
          <a:noFill/>
        </p:spPr>
        <p:txBody>
          <a:bodyPr wrap="none" rtlCol="0">
            <a:spAutoFit/>
          </a:bodyPr>
          <a:lstStyle/>
          <a:p>
            <a:r>
              <a:rPr lang="en-US" sz="1200" b="1" dirty="0">
                <a:solidFill>
                  <a:schemeClr val="bg1"/>
                </a:solidFill>
              </a:rPr>
              <a:t>A</a:t>
            </a:r>
          </a:p>
        </p:txBody>
      </p:sp>
      <p:pic>
        <p:nvPicPr>
          <p:cNvPr id="23" name="Picture 37"/>
          <p:cNvPicPr>
            <a:picLocks noChangeArrowheads="1"/>
          </p:cNvPicPr>
          <p:nvPr/>
        </p:nvPicPr>
        <p:blipFill>
          <a:blip r:embed="rId3"/>
          <a:srcRect/>
          <a:stretch>
            <a:fillRect/>
          </a:stretch>
        </p:blipFill>
        <p:spPr bwMode="auto">
          <a:xfrm>
            <a:off x="2976706" y="4428086"/>
            <a:ext cx="870351" cy="451691"/>
          </a:xfrm>
          <a:prstGeom prst="rect">
            <a:avLst/>
          </a:prstGeom>
          <a:noFill/>
          <a:ln w="9525">
            <a:noFill/>
            <a:miter lim="800000"/>
            <a:headEnd/>
            <a:tailEnd/>
          </a:ln>
        </p:spPr>
      </p:pic>
      <p:sp>
        <p:nvSpPr>
          <p:cNvPr id="24" name="TextBox 23"/>
          <p:cNvSpPr txBox="1"/>
          <p:nvPr/>
        </p:nvSpPr>
        <p:spPr>
          <a:xfrm>
            <a:off x="3272361" y="4646585"/>
            <a:ext cx="295273" cy="258532"/>
          </a:xfrm>
          <a:prstGeom prst="rect">
            <a:avLst/>
          </a:prstGeom>
          <a:noFill/>
        </p:spPr>
        <p:txBody>
          <a:bodyPr wrap="none" rtlCol="0">
            <a:spAutoFit/>
          </a:bodyPr>
          <a:lstStyle/>
          <a:p>
            <a:r>
              <a:rPr lang="en-US" sz="1200" b="1" dirty="0">
                <a:solidFill>
                  <a:schemeClr val="bg1"/>
                </a:solidFill>
              </a:rPr>
              <a:t>C</a:t>
            </a:r>
          </a:p>
        </p:txBody>
      </p:sp>
      <p:cxnSp>
        <p:nvCxnSpPr>
          <p:cNvPr id="25" name="Straight Connector 24"/>
          <p:cNvCxnSpPr>
            <a:stCxn id="5" idx="2"/>
            <a:endCxn id="23" idx="0"/>
          </p:cNvCxnSpPr>
          <p:nvPr/>
        </p:nvCxnSpPr>
        <p:spPr bwMode="auto">
          <a:xfrm rot="16200000" flipH="1">
            <a:off x="2206185" y="3222388"/>
            <a:ext cx="2409693" cy="1702"/>
          </a:xfrm>
          <a:prstGeom prst="line">
            <a:avLst/>
          </a:prstGeom>
          <a:solidFill>
            <a:schemeClr val="accent1"/>
          </a:solidFill>
          <a:ln w="22225" cap="flat" cmpd="sng" algn="ctr">
            <a:solidFill>
              <a:schemeClr val="tx1"/>
            </a:solidFill>
            <a:prstDash val="solid"/>
            <a:round/>
            <a:headEnd type="none" w="med" len="med"/>
            <a:tailEnd type="none" w="med" len="med"/>
          </a:ln>
          <a:effectLst/>
        </p:spPr>
      </p:cxnSp>
      <p:pic>
        <p:nvPicPr>
          <p:cNvPr id="6" name="Picture 37"/>
          <p:cNvPicPr>
            <a:picLocks noChangeArrowheads="1"/>
          </p:cNvPicPr>
          <p:nvPr/>
        </p:nvPicPr>
        <p:blipFill>
          <a:blip r:embed="rId3"/>
          <a:srcRect/>
          <a:stretch>
            <a:fillRect/>
          </a:stretch>
        </p:blipFill>
        <p:spPr bwMode="auto">
          <a:xfrm>
            <a:off x="2976705" y="2950987"/>
            <a:ext cx="870351" cy="451691"/>
          </a:xfrm>
          <a:prstGeom prst="rect">
            <a:avLst/>
          </a:prstGeom>
          <a:noFill/>
          <a:ln w="9525">
            <a:noFill/>
            <a:miter lim="800000"/>
            <a:headEnd/>
            <a:tailEnd/>
          </a:ln>
        </p:spPr>
      </p:pic>
      <p:sp>
        <p:nvSpPr>
          <p:cNvPr id="14" name="TextBox 13"/>
          <p:cNvSpPr txBox="1"/>
          <p:nvPr/>
        </p:nvSpPr>
        <p:spPr>
          <a:xfrm>
            <a:off x="3272360" y="3192932"/>
            <a:ext cx="295273" cy="258532"/>
          </a:xfrm>
          <a:prstGeom prst="rect">
            <a:avLst/>
          </a:prstGeom>
          <a:noFill/>
        </p:spPr>
        <p:txBody>
          <a:bodyPr wrap="none" rtlCol="0">
            <a:spAutoFit/>
          </a:bodyPr>
          <a:lstStyle/>
          <a:p>
            <a:r>
              <a:rPr lang="en-US" sz="1200" b="1" dirty="0">
                <a:solidFill>
                  <a:schemeClr val="bg1"/>
                </a:solidFill>
              </a:rPr>
              <a:t>B</a:t>
            </a:r>
          </a:p>
        </p:txBody>
      </p:sp>
      <p:pic>
        <p:nvPicPr>
          <p:cNvPr id="30" name="Picture 37"/>
          <p:cNvPicPr>
            <a:picLocks noChangeArrowheads="1"/>
          </p:cNvPicPr>
          <p:nvPr/>
        </p:nvPicPr>
        <p:blipFill>
          <a:blip r:embed="rId3"/>
          <a:srcRect/>
          <a:stretch>
            <a:fillRect/>
          </a:stretch>
        </p:blipFill>
        <p:spPr bwMode="auto">
          <a:xfrm>
            <a:off x="4653096" y="4428673"/>
            <a:ext cx="870351" cy="451691"/>
          </a:xfrm>
          <a:prstGeom prst="rect">
            <a:avLst/>
          </a:prstGeom>
          <a:noFill/>
          <a:ln w="9525">
            <a:noFill/>
            <a:miter lim="800000"/>
            <a:headEnd/>
            <a:tailEnd/>
          </a:ln>
        </p:spPr>
      </p:pic>
      <p:sp>
        <p:nvSpPr>
          <p:cNvPr id="31" name="TextBox 30"/>
          <p:cNvSpPr txBox="1"/>
          <p:nvPr/>
        </p:nvSpPr>
        <p:spPr>
          <a:xfrm>
            <a:off x="4948751" y="4647172"/>
            <a:ext cx="295273" cy="258532"/>
          </a:xfrm>
          <a:prstGeom prst="rect">
            <a:avLst/>
          </a:prstGeom>
          <a:noFill/>
        </p:spPr>
        <p:txBody>
          <a:bodyPr wrap="none" rtlCol="0">
            <a:spAutoFit/>
          </a:bodyPr>
          <a:lstStyle/>
          <a:p>
            <a:r>
              <a:rPr lang="en-US" sz="1200" b="1" dirty="0">
                <a:solidFill>
                  <a:schemeClr val="bg1"/>
                </a:solidFill>
              </a:rPr>
              <a:t>E</a:t>
            </a:r>
          </a:p>
        </p:txBody>
      </p:sp>
      <p:cxnSp>
        <p:nvCxnSpPr>
          <p:cNvPr id="32" name="Straight Connector 31"/>
          <p:cNvCxnSpPr>
            <a:stCxn id="34" idx="0"/>
            <a:endCxn id="30" idx="0"/>
          </p:cNvCxnSpPr>
          <p:nvPr/>
        </p:nvCxnSpPr>
        <p:spPr bwMode="auto">
          <a:xfrm rot="16200000" flipH="1" flipV="1">
            <a:off x="4474753" y="3807038"/>
            <a:ext cx="1235154" cy="8115"/>
          </a:xfrm>
          <a:prstGeom prst="line">
            <a:avLst/>
          </a:prstGeom>
          <a:solidFill>
            <a:schemeClr val="accent1"/>
          </a:solidFill>
          <a:ln w="22225" cap="flat" cmpd="sng" algn="ctr">
            <a:solidFill>
              <a:schemeClr val="tx1"/>
            </a:solidFill>
            <a:prstDash val="solid"/>
            <a:round/>
            <a:headEnd type="none" w="med" len="med"/>
            <a:tailEnd type="none" w="med" len="med"/>
          </a:ln>
          <a:effectLst/>
        </p:spPr>
      </p:cxnSp>
      <p:pic>
        <p:nvPicPr>
          <p:cNvPr id="33" name="Picture 37"/>
          <p:cNvPicPr>
            <a:picLocks noChangeArrowheads="1"/>
          </p:cNvPicPr>
          <p:nvPr/>
        </p:nvPicPr>
        <p:blipFill>
          <a:blip r:embed="rId3"/>
          <a:srcRect/>
          <a:stretch>
            <a:fillRect/>
          </a:stretch>
        </p:blipFill>
        <p:spPr bwMode="auto">
          <a:xfrm>
            <a:off x="4653095" y="2951574"/>
            <a:ext cx="870351" cy="451691"/>
          </a:xfrm>
          <a:prstGeom prst="rect">
            <a:avLst/>
          </a:prstGeom>
          <a:noFill/>
          <a:ln w="9525">
            <a:noFill/>
            <a:miter lim="800000"/>
            <a:headEnd/>
            <a:tailEnd/>
          </a:ln>
        </p:spPr>
      </p:pic>
      <p:sp>
        <p:nvSpPr>
          <p:cNvPr id="34" name="TextBox 33"/>
          <p:cNvSpPr txBox="1"/>
          <p:nvPr/>
        </p:nvSpPr>
        <p:spPr>
          <a:xfrm>
            <a:off x="4948750" y="3193519"/>
            <a:ext cx="295273" cy="258532"/>
          </a:xfrm>
          <a:prstGeom prst="rect">
            <a:avLst/>
          </a:prstGeom>
          <a:noFill/>
        </p:spPr>
        <p:txBody>
          <a:bodyPr wrap="none" rtlCol="0">
            <a:spAutoFit/>
          </a:bodyPr>
          <a:lstStyle/>
          <a:p>
            <a:r>
              <a:rPr lang="en-US" sz="1200" b="1" dirty="0">
                <a:solidFill>
                  <a:schemeClr val="bg1"/>
                </a:solidFill>
              </a:rPr>
              <a:t>D</a:t>
            </a:r>
          </a:p>
        </p:txBody>
      </p:sp>
      <p:cxnSp>
        <p:nvCxnSpPr>
          <p:cNvPr id="37" name="Straight Connector 36"/>
          <p:cNvCxnSpPr>
            <a:stCxn id="30" idx="1"/>
            <a:endCxn id="23" idx="3"/>
          </p:cNvCxnSpPr>
          <p:nvPr/>
        </p:nvCxnSpPr>
        <p:spPr bwMode="auto">
          <a:xfrm rot="10800000">
            <a:off x="3847058" y="4653933"/>
            <a:ext cx="806039" cy="587"/>
          </a:xfrm>
          <a:prstGeom prst="line">
            <a:avLst/>
          </a:prstGeom>
          <a:solidFill>
            <a:schemeClr val="accent1"/>
          </a:solidFill>
          <a:ln w="22225" cap="flat" cmpd="sng" algn="ctr">
            <a:solidFill>
              <a:schemeClr val="tx1"/>
            </a:solidFill>
            <a:prstDash val="solid"/>
            <a:round/>
            <a:headEnd type="none" w="med" len="med"/>
            <a:tailEnd type="none" w="med" len="med"/>
          </a:ln>
          <a:effectLst/>
        </p:spPr>
      </p:cxnSp>
      <p:sp>
        <p:nvSpPr>
          <p:cNvPr id="45" name="TextBox 44"/>
          <p:cNvSpPr txBox="1"/>
          <p:nvPr/>
        </p:nvSpPr>
        <p:spPr>
          <a:xfrm>
            <a:off x="3164217" y="3812251"/>
            <a:ext cx="233717" cy="226350"/>
          </a:xfrm>
          <a:prstGeom prst="rect">
            <a:avLst/>
          </a:prstGeom>
          <a:noFill/>
        </p:spPr>
        <p:txBody>
          <a:bodyPr wrap="square" lIns="0" tIns="0" rIns="0" bIns="0" rtlCol="0" anchor="ctr" anchorCtr="0">
            <a:noAutofit/>
          </a:bodyPr>
          <a:lstStyle/>
          <a:p>
            <a:r>
              <a:rPr lang="en-US" sz="1050" dirty="0"/>
              <a:t>(</a:t>
            </a:r>
            <a:r>
              <a:rPr lang="en-US" sz="1050" b="1" dirty="0"/>
              <a:t>2</a:t>
            </a:r>
            <a:r>
              <a:rPr lang="en-US" sz="1050" dirty="0"/>
              <a:t>)</a:t>
            </a:r>
          </a:p>
        </p:txBody>
      </p:sp>
      <p:sp>
        <p:nvSpPr>
          <p:cNvPr id="46" name="TextBox 45"/>
          <p:cNvSpPr txBox="1"/>
          <p:nvPr/>
        </p:nvSpPr>
        <p:spPr>
          <a:xfrm>
            <a:off x="4089754" y="3827491"/>
            <a:ext cx="233717" cy="226350"/>
          </a:xfrm>
          <a:prstGeom prst="rect">
            <a:avLst/>
          </a:prstGeom>
          <a:noFill/>
        </p:spPr>
        <p:txBody>
          <a:bodyPr wrap="square" lIns="0" tIns="0" rIns="0" bIns="0" rtlCol="0" anchor="ctr" anchorCtr="0">
            <a:noAutofit/>
          </a:bodyPr>
          <a:lstStyle/>
          <a:p>
            <a:r>
              <a:rPr lang="en-US" sz="1050" dirty="0"/>
              <a:t>(</a:t>
            </a:r>
            <a:r>
              <a:rPr lang="en-US" sz="1050" b="1" dirty="0"/>
              <a:t>2</a:t>
            </a:r>
            <a:r>
              <a:rPr lang="en-US" sz="1050" dirty="0"/>
              <a:t>)</a:t>
            </a:r>
          </a:p>
        </p:txBody>
      </p:sp>
      <p:sp>
        <p:nvSpPr>
          <p:cNvPr id="47" name="TextBox 46"/>
          <p:cNvSpPr txBox="1"/>
          <p:nvPr/>
        </p:nvSpPr>
        <p:spPr>
          <a:xfrm>
            <a:off x="4851754" y="3827491"/>
            <a:ext cx="233717" cy="226350"/>
          </a:xfrm>
          <a:prstGeom prst="rect">
            <a:avLst/>
          </a:prstGeom>
          <a:noFill/>
        </p:spPr>
        <p:txBody>
          <a:bodyPr wrap="square" lIns="0" tIns="0" rIns="0" bIns="0" rtlCol="0" anchor="ctr" anchorCtr="0">
            <a:noAutofit/>
          </a:bodyPr>
          <a:lstStyle/>
          <a:p>
            <a:r>
              <a:rPr lang="en-US" sz="1050" dirty="0"/>
              <a:t>(</a:t>
            </a:r>
            <a:r>
              <a:rPr lang="en-US" sz="1050" b="1" dirty="0"/>
              <a:t>1</a:t>
            </a:r>
            <a:r>
              <a:rPr lang="en-US" sz="1050" dirty="0"/>
              <a:t>)</a:t>
            </a:r>
          </a:p>
        </p:txBody>
      </p:sp>
      <p:sp>
        <p:nvSpPr>
          <p:cNvPr id="49" name="TextBox 48"/>
          <p:cNvSpPr txBox="1"/>
          <p:nvPr/>
        </p:nvSpPr>
        <p:spPr>
          <a:xfrm>
            <a:off x="4147197" y="4452331"/>
            <a:ext cx="233717" cy="226350"/>
          </a:xfrm>
          <a:prstGeom prst="rect">
            <a:avLst/>
          </a:prstGeom>
          <a:noFill/>
        </p:spPr>
        <p:txBody>
          <a:bodyPr wrap="square" lIns="0" tIns="0" rIns="0" bIns="0" rtlCol="0" anchor="ctr" anchorCtr="0">
            <a:noAutofit/>
          </a:bodyPr>
          <a:lstStyle/>
          <a:p>
            <a:r>
              <a:rPr lang="en-US" sz="1050" dirty="0"/>
              <a:t>(</a:t>
            </a:r>
            <a:r>
              <a:rPr lang="en-US" sz="1050" b="1" dirty="0"/>
              <a:t>1</a:t>
            </a:r>
            <a:r>
              <a:rPr lang="en-US" sz="1050" dirty="0"/>
              <a:t>)</a:t>
            </a:r>
          </a:p>
        </p:txBody>
      </p:sp>
      <p:graphicFrame>
        <p:nvGraphicFramePr>
          <p:cNvPr id="50" name="Table 49"/>
          <p:cNvGraphicFramePr>
            <a:graphicFrameLocks noGrp="1"/>
          </p:cNvGraphicFramePr>
          <p:nvPr/>
        </p:nvGraphicFramePr>
        <p:xfrm>
          <a:off x="351694" y="5228493"/>
          <a:ext cx="3352799" cy="1257300"/>
        </p:xfrm>
        <a:graphic>
          <a:graphicData uri="http://schemas.openxmlformats.org/drawingml/2006/table">
            <a:tbl>
              <a:tblPr firstRow="1" bandRow="1">
                <a:tableStyleId>{5C22544A-7EE6-4342-B048-85BDC9FD1C3A}</a:tableStyleId>
              </a:tblPr>
              <a:tblGrid>
                <a:gridCol w="1043353">
                  <a:extLst>
                    <a:ext uri="{9D8B030D-6E8A-4147-A177-3AD203B41FA5}">
                      <a16:colId xmlns:a16="http://schemas.microsoft.com/office/drawing/2014/main" val="20000"/>
                    </a:ext>
                  </a:extLst>
                </a:gridCol>
                <a:gridCol w="328246">
                  <a:extLst>
                    <a:ext uri="{9D8B030D-6E8A-4147-A177-3AD203B41FA5}">
                      <a16:colId xmlns:a16="http://schemas.microsoft.com/office/drawing/2014/main" val="20001"/>
                    </a:ext>
                  </a:extLst>
                </a:gridCol>
                <a:gridCol w="316523">
                  <a:extLst>
                    <a:ext uri="{9D8B030D-6E8A-4147-A177-3AD203B41FA5}">
                      <a16:colId xmlns:a16="http://schemas.microsoft.com/office/drawing/2014/main" val="20002"/>
                    </a:ext>
                  </a:extLst>
                </a:gridCol>
                <a:gridCol w="1664677">
                  <a:extLst>
                    <a:ext uri="{9D8B030D-6E8A-4147-A177-3AD203B41FA5}">
                      <a16:colId xmlns:a16="http://schemas.microsoft.com/office/drawing/2014/main" val="20003"/>
                    </a:ext>
                  </a:extLst>
                </a:gridCol>
              </a:tblGrid>
              <a:tr h="229772">
                <a:tc>
                  <a:txBody>
                    <a:bodyPr/>
                    <a:lstStyle/>
                    <a:p>
                      <a:pPr algn="r"/>
                      <a:r>
                        <a:rPr lang="en-US" sz="1050" dirty="0"/>
                        <a:t>EIGRP</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FD</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AD</a:t>
                      </a:r>
                      <a:endParaRPr lang="en-US" sz="1050" b="1" dirty="0">
                        <a:latin typeface="Courier New" pitchFamily="49" charset="0"/>
                        <a:cs typeface="Courier New" pitchFamily="49" charset="0"/>
                      </a:endParaRPr>
                    </a:p>
                  </a:txBody>
                  <a:tcPr marL="45720" marR="45720" anchor="ctr"/>
                </a:tc>
                <a:tc>
                  <a:txBody>
                    <a:bodyPr/>
                    <a:lstStyle/>
                    <a:p>
                      <a:pPr algn="l"/>
                      <a:r>
                        <a:rPr lang="en-US" sz="1050" dirty="0"/>
                        <a:t>Topology</a:t>
                      </a:r>
                      <a:endParaRPr lang="en-US" sz="1050" b="1"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0"/>
                  </a:ext>
                </a:extLst>
              </a:tr>
              <a:tr h="229772">
                <a:tc>
                  <a:txBody>
                    <a:bodyPr/>
                    <a:lstStyle/>
                    <a:p>
                      <a:pPr algn="r"/>
                      <a:r>
                        <a:rPr lang="en-US" sz="1050" dirty="0"/>
                        <a:t>10.1.1.0 /24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50" dirty="0"/>
                        <a:t>***** Passive *****</a:t>
                      </a:r>
                      <a:endParaRPr lang="en-US" sz="1050" b="0" dirty="0">
                        <a:solidFill>
                          <a:schemeClr val="tx1"/>
                        </a:solidFill>
                        <a:latin typeface="Courier New" pitchFamily="49" charset="0"/>
                        <a:cs typeface="Courier New" pitchFamily="49" charset="0"/>
                      </a:endParaRPr>
                    </a:p>
                  </a:txBody>
                  <a:tcPr marL="45720" marR="45720" anchor="ctr"/>
                </a:tc>
                <a:extLst>
                  <a:ext uri="{0D108BD9-81ED-4DB2-BD59-A6C34878D82A}">
                    <a16:rowId xmlns:a16="http://schemas.microsoft.com/office/drawing/2014/main" val="10001"/>
                  </a:ext>
                </a:extLst>
              </a:tr>
              <a:tr h="229772">
                <a:tc>
                  <a:txBody>
                    <a:bodyPr/>
                    <a:lstStyle/>
                    <a:p>
                      <a:pPr algn="r"/>
                      <a:r>
                        <a:rPr lang="en-US" sz="1050" dirty="0"/>
                        <a:t>via B </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1</a:t>
                      </a:r>
                      <a:endParaRPr lang="en-US" sz="1050" dirty="0">
                        <a:latin typeface="Courier New" pitchFamily="49" charset="0"/>
                        <a:cs typeface="Courier New" pitchFamily="49" charset="0"/>
                      </a:endParaRPr>
                    </a:p>
                  </a:txBody>
                  <a:tcPr marL="45720" marR="45720" anchor="ctr"/>
                </a:tc>
                <a:tc>
                  <a:txBody>
                    <a:bodyPr/>
                    <a:lstStyle/>
                    <a:p>
                      <a:pPr algn="l"/>
                      <a:r>
                        <a:rPr lang="en-US" sz="1050" dirty="0"/>
                        <a:t>Successor</a:t>
                      </a:r>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2"/>
                  </a:ext>
                </a:extLst>
              </a:tr>
              <a:tr h="229772">
                <a:tc>
                  <a:txBody>
                    <a:bodyPr/>
                    <a:lstStyle/>
                    <a:p>
                      <a:pPr algn="r"/>
                      <a:r>
                        <a:rPr lang="en-US" sz="1050" dirty="0"/>
                        <a:t>via</a:t>
                      </a:r>
                      <a:r>
                        <a:rPr lang="en-US" sz="1050" baseline="0" dirty="0"/>
                        <a:t> D</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algn="l"/>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3"/>
                  </a:ext>
                </a:extLst>
              </a:tr>
              <a:tr h="229772">
                <a:tc>
                  <a:txBody>
                    <a:bodyPr/>
                    <a:lstStyle/>
                    <a:p>
                      <a:pPr algn="r"/>
                      <a:r>
                        <a:rPr lang="en-US" sz="1050" dirty="0"/>
                        <a:t>via E</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4"/>
                  </a:ext>
                </a:extLst>
              </a:tr>
            </a:tbl>
          </a:graphicData>
        </a:graphic>
      </p:graphicFrame>
      <p:sp>
        <p:nvSpPr>
          <p:cNvPr id="55" name="TextBox 54"/>
          <p:cNvSpPr txBox="1"/>
          <p:nvPr/>
        </p:nvSpPr>
        <p:spPr>
          <a:xfrm>
            <a:off x="304800" y="4911969"/>
            <a:ext cx="1050288" cy="313932"/>
          </a:xfrm>
          <a:prstGeom prst="rect">
            <a:avLst/>
          </a:prstGeom>
          <a:noFill/>
        </p:spPr>
        <p:txBody>
          <a:bodyPr wrap="none" rtlCol="0">
            <a:spAutoFit/>
          </a:bodyPr>
          <a:lstStyle/>
          <a:p>
            <a:r>
              <a:rPr lang="en-US" sz="1600" b="1" dirty="0"/>
              <a:t>Router C</a:t>
            </a:r>
          </a:p>
        </p:txBody>
      </p:sp>
      <p:graphicFrame>
        <p:nvGraphicFramePr>
          <p:cNvPr id="57" name="Table 56"/>
          <p:cNvGraphicFramePr>
            <a:graphicFrameLocks noGrp="1"/>
          </p:cNvGraphicFramePr>
          <p:nvPr/>
        </p:nvGraphicFramePr>
        <p:xfrm>
          <a:off x="5404331" y="5228494"/>
          <a:ext cx="3352799" cy="1005840"/>
        </p:xfrm>
        <a:graphic>
          <a:graphicData uri="http://schemas.openxmlformats.org/drawingml/2006/table">
            <a:tbl>
              <a:tblPr firstRow="1" bandRow="1">
                <a:tableStyleId>{5C22544A-7EE6-4342-B048-85BDC9FD1C3A}</a:tableStyleId>
              </a:tblPr>
              <a:tblGrid>
                <a:gridCol w="1043353">
                  <a:extLst>
                    <a:ext uri="{9D8B030D-6E8A-4147-A177-3AD203B41FA5}">
                      <a16:colId xmlns:a16="http://schemas.microsoft.com/office/drawing/2014/main" val="20000"/>
                    </a:ext>
                  </a:extLst>
                </a:gridCol>
                <a:gridCol w="328246">
                  <a:extLst>
                    <a:ext uri="{9D8B030D-6E8A-4147-A177-3AD203B41FA5}">
                      <a16:colId xmlns:a16="http://schemas.microsoft.com/office/drawing/2014/main" val="20001"/>
                    </a:ext>
                  </a:extLst>
                </a:gridCol>
                <a:gridCol w="316523">
                  <a:extLst>
                    <a:ext uri="{9D8B030D-6E8A-4147-A177-3AD203B41FA5}">
                      <a16:colId xmlns:a16="http://schemas.microsoft.com/office/drawing/2014/main" val="20002"/>
                    </a:ext>
                  </a:extLst>
                </a:gridCol>
                <a:gridCol w="1664677">
                  <a:extLst>
                    <a:ext uri="{9D8B030D-6E8A-4147-A177-3AD203B41FA5}">
                      <a16:colId xmlns:a16="http://schemas.microsoft.com/office/drawing/2014/main" val="20003"/>
                    </a:ext>
                  </a:extLst>
                </a:gridCol>
              </a:tblGrid>
              <a:tr h="229772">
                <a:tc>
                  <a:txBody>
                    <a:bodyPr/>
                    <a:lstStyle/>
                    <a:p>
                      <a:pPr algn="r"/>
                      <a:r>
                        <a:rPr lang="en-US" sz="1050" dirty="0"/>
                        <a:t>EIGRP</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FD</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AD</a:t>
                      </a:r>
                      <a:endParaRPr lang="en-US" sz="1050" b="1" dirty="0">
                        <a:latin typeface="Courier New" pitchFamily="49" charset="0"/>
                        <a:cs typeface="Courier New" pitchFamily="49" charset="0"/>
                      </a:endParaRPr>
                    </a:p>
                  </a:txBody>
                  <a:tcPr marL="45720" marR="45720" anchor="ctr"/>
                </a:tc>
                <a:tc>
                  <a:txBody>
                    <a:bodyPr/>
                    <a:lstStyle/>
                    <a:p>
                      <a:pPr algn="l"/>
                      <a:r>
                        <a:rPr lang="en-US" sz="1050" dirty="0"/>
                        <a:t>Topology</a:t>
                      </a:r>
                      <a:endParaRPr lang="en-US" sz="1050" b="1"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0"/>
                  </a:ext>
                </a:extLst>
              </a:tr>
              <a:tr h="229772">
                <a:tc>
                  <a:txBody>
                    <a:bodyPr/>
                    <a:lstStyle/>
                    <a:p>
                      <a:pPr algn="r"/>
                      <a:r>
                        <a:rPr lang="en-US" sz="1050" dirty="0"/>
                        <a:t>10.1.1.0 /24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4</a:t>
                      </a:r>
                      <a:endParaRPr lang="en-US" sz="1050" b="0" dirty="0">
                        <a:solidFill>
                          <a:schemeClr val="tx1"/>
                        </a:solidFill>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50" dirty="0"/>
                        <a:t>***** Passive *****</a:t>
                      </a:r>
                      <a:endParaRPr lang="en-US" sz="1050" b="0" dirty="0">
                        <a:solidFill>
                          <a:schemeClr val="tx1"/>
                        </a:solidFill>
                        <a:latin typeface="Courier New" pitchFamily="49" charset="0"/>
                        <a:cs typeface="Courier New" pitchFamily="49" charset="0"/>
                      </a:endParaRPr>
                    </a:p>
                  </a:txBody>
                  <a:tcPr marL="45720" marR="45720" anchor="ctr"/>
                </a:tc>
                <a:extLst>
                  <a:ext uri="{0D108BD9-81ED-4DB2-BD59-A6C34878D82A}">
                    <a16:rowId xmlns:a16="http://schemas.microsoft.com/office/drawing/2014/main" val="10001"/>
                  </a:ext>
                </a:extLst>
              </a:tr>
              <a:tr h="229772">
                <a:tc>
                  <a:txBody>
                    <a:bodyPr/>
                    <a:lstStyle/>
                    <a:p>
                      <a:pPr algn="r"/>
                      <a:r>
                        <a:rPr lang="en-US" sz="1050" dirty="0"/>
                        <a:t>via C </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4</a:t>
                      </a:r>
                      <a:endParaRPr lang="en-US" sz="1050" dirty="0">
                        <a:latin typeface="Courier New" pitchFamily="49" charset="0"/>
                        <a:cs typeface="Courier New" pitchFamily="49" charset="0"/>
                      </a:endParaRPr>
                    </a:p>
                  </a:txBody>
                  <a:tcPr marL="45720" marR="45720" anchor="ctr"/>
                </a:tc>
                <a:tc>
                  <a:txBody>
                    <a:bodyPr/>
                    <a:lstStyle/>
                    <a:p>
                      <a:pPr algn="ctr"/>
                      <a:r>
                        <a:rPr lang="en-US" sz="1050" dirty="0"/>
                        <a:t>3</a:t>
                      </a:r>
                      <a:endParaRPr lang="en-US" sz="1050" dirty="0">
                        <a:latin typeface="Courier New" pitchFamily="49" charset="0"/>
                        <a:cs typeface="Courier New" pitchFamily="49" charset="0"/>
                      </a:endParaRPr>
                    </a:p>
                  </a:txBody>
                  <a:tcPr marL="45720" marR="4572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50" kern="1200" dirty="0"/>
                        <a:t>Successor</a:t>
                      </a:r>
                      <a:endParaRPr lang="en-US" sz="1050" kern="1200" dirty="0">
                        <a:solidFill>
                          <a:schemeClr val="dk1"/>
                        </a:solidFill>
                        <a:latin typeface="+mn-lt"/>
                        <a:ea typeface="+mn-ea"/>
                        <a:cs typeface="+mn-cs"/>
                      </a:endParaRPr>
                    </a:p>
                  </a:txBody>
                  <a:tcPr marL="45720" marR="45720" anchor="ctr"/>
                </a:tc>
                <a:extLst>
                  <a:ext uri="{0D108BD9-81ED-4DB2-BD59-A6C34878D82A}">
                    <a16:rowId xmlns:a16="http://schemas.microsoft.com/office/drawing/2014/main" val="10002"/>
                  </a:ext>
                </a:extLst>
              </a:tr>
              <a:tr h="229772">
                <a:tc>
                  <a:txBody>
                    <a:bodyPr/>
                    <a:lstStyle/>
                    <a:p>
                      <a:pPr algn="r"/>
                      <a:r>
                        <a:rPr lang="en-US" sz="1050" dirty="0"/>
                        <a:t>via</a:t>
                      </a:r>
                      <a:r>
                        <a:rPr lang="en-US" sz="1050" baseline="0" dirty="0"/>
                        <a:t> D</a:t>
                      </a: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050"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3"/>
                  </a:ext>
                </a:extLst>
              </a:tr>
            </a:tbl>
          </a:graphicData>
        </a:graphic>
      </p:graphicFrame>
      <p:sp>
        <p:nvSpPr>
          <p:cNvPr id="58" name="TextBox 57"/>
          <p:cNvSpPr txBox="1"/>
          <p:nvPr/>
        </p:nvSpPr>
        <p:spPr>
          <a:xfrm>
            <a:off x="5357437" y="4911970"/>
            <a:ext cx="1039067" cy="313932"/>
          </a:xfrm>
          <a:prstGeom prst="rect">
            <a:avLst/>
          </a:prstGeom>
          <a:noFill/>
        </p:spPr>
        <p:txBody>
          <a:bodyPr wrap="none" rtlCol="0">
            <a:spAutoFit/>
          </a:bodyPr>
          <a:lstStyle/>
          <a:p>
            <a:r>
              <a:rPr lang="en-US" sz="1600" b="1" dirty="0"/>
              <a:t>Router E</a:t>
            </a:r>
          </a:p>
        </p:txBody>
      </p:sp>
      <p:graphicFrame>
        <p:nvGraphicFramePr>
          <p:cNvPr id="59" name="Table 58"/>
          <p:cNvGraphicFramePr>
            <a:graphicFrameLocks noGrp="1"/>
          </p:cNvGraphicFramePr>
          <p:nvPr/>
        </p:nvGraphicFramePr>
        <p:xfrm>
          <a:off x="5404332" y="1735041"/>
          <a:ext cx="3352799" cy="1005840"/>
        </p:xfrm>
        <a:graphic>
          <a:graphicData uri="http://schemas.openxmlformats.org/drawingml/2006/table">
            <a:tbl>
              <a:tblPr firstRow="1" bandRow="1">
                <a:tableStyleId>{5C22544A-7EE6-4342-B048-85BDC9FD1C3A}</a:tableStyleId>
              </a:tblPr>
              <a:tblGrid>
                <a:gridCol w="1043353">
                  <a:extLst>
                    <a:ext uri="{9D8B030D-6E8A-4147-A177-3AD203B41FA5}">
                      <a16:colId xmlns:a16="http://schemas.microsoft.com/office/drawing/2014/main" val="20000"/>
                    </a:ext>
                  </a:extLst>
                </a:gridCol>
                <a:gridCol w="328246">
                  <a:extLst>
                    <a:ext uri="{9D8B030D-6E8A-4147-A177-3AD203B41FA5}">
                      <a16:colId xmlns:a16="http://schemas.microsoft.com/office/drawing/2014/main" val="20001"/>
                    </a:ext>
                  </a:extLst>
                </a:gridCol>
                <a:gridCol w="316523">
                  <a:extLst>
                    <a:ext uri="{9D8B030D-6E8A-4147-A177-3AD203B41FA5}">
                      <a16:colId xmlns:a16="http://schemas.microsoft.com/office/drawing/2014/main" val="20002"/>
                    </a:ext>
                  </a:extLst>
                </a:gridCol>
                <a:gridCol w="1664677">
                  <a:extLst>
                    <a:ext uri="{9D8B030D-6E8A-4147-A177-3AD203B41FA5}">
                      <a16:colId xmlns:a16="http://schemas.microsoft.com/office/drawing/2014/main" val="20003"/>
                    </a:ext>
                  </a:extLst>
                </a:gridCol>
              </a:tblGrid>
              <a:tr h="229772">
                <a:tc>
                  <a:txBody>
                    <a:bodyPr/>
                    <a:lstStyle/>
                    <a:p>
                      <a:pPr algn="r"/>
                      <a:r>
                        <a:rPr lang="en-US" sz="1050" dirty="0"/>
                        <a:t>EIGRP</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FD</a:t>
                      </a:r>
                      <a:endParaRPr lang="en-US" sz="1050" b="1" dirty="0">
                        <a:latin typeface="Courier New" pitchFamily="49" charset="0"/>
                        <a:cs typeface="Courier New" pitchFamily="49" charset="0"/>
                      </a:endParaRPr>
                    </a:p>
                  </a:txBody>
                  <a:tcPr marL="45720" marR="45720" anchor="ctr"/>
                </a:tc>
                <a:tc>
                  <a:txBody>
                    <a:bodyPr/>
                    <a:lstStyle/>
                    <a:p>
                      <a:pPr algn="ctr"/>
                      <a:r>
                        <a:rPr lang="en-US" sz="1050" dirty="0"/>
                        <a:t>AD</a:t>
                      </a:r>
                      <a:endParaRPr lang="en-US" sz="1050" b="1" dirty="0">
                        <a:latin typeface="Courier New" pitchFamily="49" charset="0"/>
                        <a:cs typeface="Courier New" pitchFamily="49" charset="0"/>
                      </a:endParaRPr>
                    </a:p>
                  </a:txBody>
                  <a:tcPr marL="45720" marR="45720" anchor="ctr"/>
                </a:tc>
                <a:tc>
                  <a:txBody>
                    <a:bodyPr/>
                    <a:lstStyle/>
                    <a:p>
                      <a:pPr algn="l"/>
                      <a:r>
                        <a:rPr lang="en-US" sz="1050" dirty="0"/>
                        <a:t>Topology</a:t>
                      </a:r>
                      <a:endParaRPr lang="en-US" sz="1050" b="1" dirty="0">
                        <a:latin typeface="Courier New" pitchFamily="49" charset="0"/>
                        <a:cs typeface="Courier New" pitchFamily="49" charset="0"/>
                      </a:endParaRPr>
                    </a:p>
                  </a:txBody>
                  <a:tcPr marL="45720" marR="45720" anchor="ctr"/>
                </a:tc>
                <a:extLst>
                  <a:ext uri="{0D108BD9-81ED-4DB2-BD59-A6C34878D82A}">
                    <a16:rowId xmlns:a16="http://schemas.microsoft.com/office/drawing/2014/main" val="10000"/>
                  </a:ext>
                </a:extLst>
              </a:tr>
              <a:tr h="229772">
                <a:tc>
                  <a:txBody>
                    <a:bodyPr/>
                    <a:lstStyle/>
                    <a:p>
                      <a:pPr algn="r"/>
                      <a:r>
                        <a:rPr lang="en-US" sz="1050" dirty="0"/>
                        <a:t>10.1.1.0 /24</a:t>
                      </a:r>
                      <a:endParaRPr lang="en-US" sz="1050" dirty="0">
                        <a:latin typeface="Courier New" pitchFamily="49" charset="0"/>
                        <a:cs typeface="Courier New" pitchFamily="49" charset="0"/>
                      </a:endParaRPr>
                    </a:p>
                  </a:txBody>
                  <a:tcPr marL="45720" marR="45720" anchor="ctr"/>
                </a:tc>
                <a:tc>
                  <a:txBody>
                    <a:bodyPr/>
                    <a:lstStyle/>
                    <a:p>
                      <a:pPr algn="ctr"/>
                      <a:r>
                        <a:rPr lang="en-US" sz="1050" kern="1200" dirty="0"/>
                        <a:t>5</a:t>
                      </a:r>
                      <a:endParaRPr lang="en-US" sz="1050" b="0" kern="1200" dirty="0">
                        <a:solidFill>
                          <a:schemeClr val="tx1"/>
                        </a:solidFill>
                        <a:latin typeface="+mn-lt"/>
                        <a:ea typeface="+mn-ea"/>
                        <a:cs typeface="+mn-cs"/>
                      </a:endParaRPr>
                    </a:p>
                  </a:txBody>
                  <a:tcPr marL="45720" marR="45720" anchor="ctr"/>
                </a:tc>
                <a:tc>
                  <a:txBody>
                    <a:bodyPr/>
                    <a:lstStyle/>
                    <a:p>
                      <a:pPr algn="ctr"/>
                      <a:endParaRPr lang="en-US" sz="1050" dirty="0">
                        <a:latin typeface="Courier New" pitchFamily="49" charset="0"/>
                        <a:cs typeface="Courier New" pitchFamily="49" charset="0"/>
                      </a:endParaRPr>
                    </a:p>
                  </a:txBody>
                  <a:tcPr marL="45720" marR="4572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50" dirty="0"/>
                        <a:t>***** Passive *****</a:t>
                      </a:r>
                      <a:endParaRPr lang="en-US" sz="1050" b="0" dirty="0">
                        <a:solidFill>
                          <a:schemeClr val="tx1"/>
                        </a:solidFill>
                        <a:latin typeface="Courier New" pitchFamily="49" charset="0"/>
                        <a:cs typeface="Courier New" pitchFamily="49" charset="0"/>
                      </a:endParaRPr>
                    </a:p>
                  </a:txBody>
                  <a:tcPr marL="45720" marR="45720" anchor="ctr"/>
                </a:tc>
                <a:extLst>
                  <a:ext uri="{0D108BD9-81ED-4DB2-BD59-A6C34878D82A}">
                    <a16:rowId xmlns:a16="http://schemas.microsoft.com/office/drawing/2014/main" val="10001"/>
                  </a:ext>
                </a:extLst>
              </a:tr>
              <a:tr h="229772">
                <a:tc>
                  <a:txBody>
                    <a:bodyPr/>
                    <a:lstStyle/>
                    <a:p>
                      <a:pPr algn="r"/>
                      <a:r>
                        <a:rPr lang="en-US" sz="1050" dirty="0"/>
                        <a:t>via C </a:t>
                      </a:r>
                      <a:endParaRPr lang="en-US" sz="1050" dirty="0">
                        <a:latin typeface="+mn-lt"/>
                        <a:cs typeface="Courier New" pitchFamily="49" charset="0"/>
                      </a:endParaRPr>
                    </a:p>
                  </a:txBody>
                  <a:tcPr marL="45720" marR="45720" anchor="ctr"/>
                </a:tc>
                <a:tc>
                  <a:txBody>
                    <a:bodyPr/>
                    <a:lstStyle/>
                    <a:p>
                      <a:pPr algn="ctr"/>
                      <a:r>
                        <a:rPr lang="en-US" sz="1050" dirty="0"/>
                        <a:t>5</a:t>
                      </a:r>
                      <a:endParaRPr lang="en-US" sz="1050" dirty="0">
                        <a:latin typeface="+mn-lt"/>
                        <a:cs typeface="Courier New" pitchFamily="49" charset="0"/>
                      </a:endParaRPr>
                    </a:p>
                  </a:txBody>
                  <a:tcPr marL="45720" marR="45720" anchor="ctr"/>
                </a:tc>
                <a:tc>
                  <a:txBody>
                    <a:bodyPr/>
                    <a:lstStyle/>
                    <a:p>
                      <a:pPr algn="ctr"/>
                      <a:r>
                        <a:rPr lang="en-US" sz="1050" dirty="0"/>
                        <a:t>3</a:t>
                      </a:r>
                      <a:endParaRPr lang="en-US" sz="1050" dirty="0">
                        <a:latin typeface="+mn-lt"/>
                        <a:cs typeface="Courier New" pitchFamily="49" charset="0"/>
                      </a:endParaRPr>
                    </a:p>
                  </a:txBody>
                  <a:tcPr marL="45720" marR="45720" anchor="ctr"/>
                </a:tc>
                <a:tc>
                  <a:txBody>
                    <a:bodyPr/>
                    <a:lstStyle/>
                    <a:p>
                      <a:pPr algn="l"/>
                      <a:r>
                        <a:rPr lang="en-US" sz="1050" dirty="0"/>
                        <a:t>Successor</a:t>
                      </a:r>
                      <a:endParaRPr lang="en-US" sz="1050" dirty="0">
                        <a:latin typeface="+mn-lt"/>
                        <a:cs typeface="Courier New" pitchFamily="49" charset="0"/>
                      </a:endParaRPr>
                    </a:p>
                  </a:txBody>
                  <a:tcPr marL="45720" marR="45720" anchor="ctr"/>
                </a:tc>
                <a:extLst>
                  <a:ext uri="{0D108BD9-81ED-4DB2-BD59-A6C34878D82A}">
                    <a16:rowId xmlns:a16="http://schemas.microsoft.com/office/drawing/2014/main" val="10002"/>
                  </a:ext>
                </a:extLst>
              </a:tr>
              <a:tr h="229772">
                <a:tc>
                  <a:txBody>
                    <a:bodyPr/>
                    <a:lstStyle/>
                    <a:p>
                      <a:pPr algn="r"/>
                      <a:r>
                        <a:rPr lang="en-US" sz="1050" dirty="0"/>
                        <a:t>via</a:t>
                      </a:r>
                      <a:r>
                        <a:rPr lang="en-US" sz="1050" baseline="0" dirty="0"/>
                        <a:t> E</a:t>
                      </a:r>
                      <a:endParaRPr lang="en-US" sz="1050" dirty="0">
                        <a:latin typeface="+mn-lt"/>
                        <a:cs typeface="Courier New" pitchFamily="49" charset="0"/>
                      </a:endParaRPr>
                    </a:p>
                  </a:txBody>
                  <a:tcPr marL="45720" marR="45720" anchor="ctr"/>
                </a:tc>
                <a:tc>
                  <a:txBody>
                    <a:bodyPr/>
                    <a:lstStyle/>
                    <a:p>
                      <a:pPr algn="ctr"/>
                      <a:r>
                        <a:rPr lang="en-US" sz="1050" dirty="0"/>
                        <a:t>5</a:t>
                      </a:r>
                      <a:endParaRPr lang="en-US" sz="1050" dirty="0">
                        <a:latin typeface="+mn-lt"/>
                        <a:cs typeface="Courier New" pitchFamily="49" charset="0"/>
                      </a:endParaRPr>
                    </a:p>
                  </a:txBody>
                  <a:tcPr marL="45720" marR="45720" anchor="ctr"/>
                </a:tc>
                <a:tc>
                  <a:txBody>
                    <a:bodyPr/>
                    <a:lstStyle/>
                    <a:p>
                      <a:pPr algn="ctr"/>
                      <a:r>
                        <a:rPr lang="en-US" sz="1050" dirty="0"/>
                        <a:t>4</a:t>
                      </a:r>
                      <a:endParaRPr lang="en-US" sz="1050" dirty="0">
                        <a:latin typeface="+mn-lt"/>
                        <a:cs typeface="Courier New" pitchFamily="49" charset="0"/>
                      </a:endParaRPr>
                    </a:p>
                  </a:txBody>
                  <a:tcPr marL="45720" marR="45720" anchor="ctr"/>
                </a:tc>
                <a:tc>
                  <a:txBody>
                    <a:bodyPr/>
                    <a:lstStyle/>
                    <a:p>
                      <a:pPr algn="l"/>
                      <a:r>
                        <a:rPr lang="en-US" sz="1050" kern="1200" dirty="0"/>
                        <a:t>Successor</a:t>
                      </a:r>
                      <a:endParaRPr lang="en-US" sz="1050" kern="1200" dirty="0">
                        <a:solidFill>
                          <a:schemeClr val="dk1"/>
                        </a:solidFill>
                        <a:latin typeface="+mn-lt"/>
                        <a:ea typeface="+mn-ea"/>
                        <a:cs typeface="+mn-cs"/>
                      </a:endParaRPr>
                    </a:p>
                  </a:txBody>
                  <a:tcPr marL="45720" marR="45720" anchor="ctr"/>
                </a:tc>
                <a:extLst>
                  <a:ext uri="{0D108BD9-81ED-4DB2-BD59-A6C34878D82A}">
                    <a16:rowId xmlns:a16="http://schemas.microsoft.com/office/drawing/2014/main" val="10003"/>
                  </a:ext>
                </a:extLst>
              </a:tr>
            </a:tbl>
          </a:graphicData>
        </a:graphic>
      </p:graphicFrame>
      <p:sp>
        <p:nvSpPr>
          <p:cNvPr id="60" name="TextBox 59"/>
          <p:cNvSpPr txBox="1"/>
          <p:nvPr/>
        </p:nvSpPr>
        <p:spPr>
          <a:xfrm>
            <a:off x="5357438" y="1418517"/>
            <a:ext cx="1050288" cy="313932"/>
          </a:xfrm>
          <a:prstGeom prst="rect">
            <a:avLst/>
          </a:prstGeom>
          <a:noFill/>
        </p:spPr>
        <p:txBody>
          <a:bodyPr wrap="none" rtlCol="0">
            <a:spAutoFit/>
          </a:bodyPr>
          <a:lstStyle/>
          <a:p>
            <a:r>
              <a:rPr lang="en-US" sz="1600" b="1" dirty="0"/>
              <a:t>Router D</a:t>
            </a:r>
          </a:p>
        </p:txBody>
      </p:sp>
    </p:spTree>
    <p:extLst>
      <p:ext uri="{BB962C8B-B14F-4D97-AF65-F5344CB8AC3E}">
        <p14:creationId xmlns:p14="http://schemas.microsoft.com/office/powerpoint/2010/main" val="41926070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2016526" y="2068703"/>
            <a:ext cx="5008138" cy="1481138"/>
          </a:xfrm>
        </p:spPr>
        <p:txBody>
          <a:bodyPr/>
          <a:lstStyle/>
          <a:p>
            <a:r>
              <a:rPr lang="en-US" sz="3600" dirty="0"/>
              <a:t>Implement EIGRP for IPv4</a:t>
            </a:r>
          </a:p>
        </p:txBody>
      </p:sp>
    </p:spTree>
    <p:extLst>
      <p:ext uri="{BB962C8B-B14F-4D97-AF65-F5344CB8AC3E}">
        <p14:creationId xmlns:p14="http://schemas.microsoft.com/office/powerpoint/2010/main" val="1645473272"/>
      </p:ext>
    </p:extLst>
  </p:cSld>
  <p:clrMapOvr>
    <a:masterClrMapping/>
  </p:clrMapOvr>
  <p:transition>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a:defRPr/>
            </a:pPr>
            <a:r>
              <a:rPr lang="en-US" altLang="en-US" dirty="0">
                <a:solidFill>
                  <a:schemeClr val="tx1"/>
                </a:solidFill>
              </a:rPr>
              <a:t>To configure EIGRP, use the</a:t>
            </a:r>
            <a:r>
              <a:rPr lang="en-US" altLang="en-US" b="1" dirty="0">
                <a:solidFill>
                  <a:schemeClr val="tx1"/>
                </a:solidFill>
              </a:rPr>
              <a:t> router eigrp </a:t>
            </a:r>
            <a:r>
              <a:rPr lang="en-US" altLang="en-US" i="1" dirty="0">
                <a:solidFill>
                  <a:schemeClr val="tx1"/>
                </a:solidFill>
              </a:rPr>
              <a:t>AS-#</a:t>
            </a:r>
            <a:r>
              <a:rPr lang="en-US" altLang="en-US" b="1" i="1" dirty="0">
                <a:solidFill>
                  <a:schemeClr val="tx1"/>
                </a:solidFill>
              </a:rPr>
              <a:t> </a:t>
            </a:r>
            <a:r>
              <a:rPr lang="en-US" altLang="en-US" dirty="0">
                <a:solidFill>
                  <a:schemeClr val="tx1"/>
                </a:solidFill>
              </a:rPr>
              <a:t>command.</a:t>
            </a:r>
          </a:p>
          <a:p>
            <a:pPr lvl="1">
              <a:defRPr/>
            </a:pPr>
            <a:r>
              <a:rPr lang="en-US" altLang="en-US" dirty="0">
                <a:solidFill>
                  <a:schemeClr val="tx1"/>
                </a:solidFill>
              </a:rPr>
              <a:t>The </a:t>
            </a:r>
            <a:r>
              <a:rPr lang="en-US" altLang="en-US" i="1" dirty="0">
                <a:solidFill>
                  <a:schemeClr val="tx1"/>
                </a:solidFill>
              </a:rPr>
              <a:t>AS-#</a:t>
            </a:r>
            <a:r>
              <a:rPr lang="en-US" altLang="en-US" dirty="0">
                <a:solidFill>
                  <a:schemeClr val="tx1"/>
                </a:solidFill>
              </a:rPr>
              <a:t>  functions as a process ID. </a:t>
            </a:r>
          </a:p>
          <a:p>
            <a:pPr lvl="1">
              <a:defRPr/>
            </a:pPr>
            <a:r>
              <a:rPr lang="en-US" altLang="en-US" dirty="0">
                <a:solidFill>
                  <a:schemeClr val="tx1"/>
                </a:solidFill>
              </a:rPr>
              <a:t>The AS number used for EIGRP configuration is only significant to the EIGRP routing domain.</a:t>
            </a:r>
          </a:p>
          <a:p>
            <a:pPr lvl="1">
              <a:defRPr/>
            </a:pPr>
            <a:r>
              <a:rPr lang="en-US" dirty="0">
                <a:solidFill>
                  <a:schemeClr val="tx1"/>
                </a:solidFill>
              </a:rPr>
              <a:t>All routers in the EIGRP routing domain must use the same AS number (process ID number).</a:t>
            </a:r>
          </a:p>
          <a:p>
            <a:pPr marL="566738" lvl="1" indent="0">
              <a:buNone/>
              <a:defRPr/>
            </a:pPr>
            <a:endParaRPr lang="en-US" dirty="0">
              <a:solidFill>
                <a:schemeClr val="tx1"/>
              </a:solidFill>
            </a:endParaRPr>
          </a:p>
          <a:p>
            <a:pPr>
              <a:defRPr/>
            </a:pPr>
            <a:r>
              <a:rPr lang="en-US" b="1" dirty="0">
                <a:solidFill>
                  <a:schemeClr val="tx1"/>
                </a:solidFill>
              </a:rPr>
              <a:t>Note:</a:t>
            </a:r>
          </a:p>
          <a:p>
            <a:pPr lvl="1">
              <a:defRPr/>
            </a:pPr>
            <a:r>
              <a:rPr lang="en-US" dirty="0">
                <a:solidFill>
                  <a:schemeClr val="tx1"/>
                </a:solidFill>
              </a:rPr>
              <a:t>Do NOT configure multiple instances of EIGRP on the same router.</a:t>
            </a:r>
          </a:p>
        </p:txBody>
      </p:sp>
      <p:sp>
        <p:nvSpPr>
          <p:cNvPr id="21505" name="Rectangle 2"/>
          <p:cNvSpPr>
            <a:spLocks noGrp="1" noChangeArrowheads="1"/>
          </p:cNvSpPr>
          <p:nvPr>
            <p:ph type="title"/>
          </p:nvPr>
        </p:nvSpPr>
        <p:spPr/>
        <p:txBody>
          <a:bodyPr/>
          <a:lstStyle/>
          <a:p>
            <a:br>
              <a:rPr lang="en-US" dirty="0"/>
            </a:br>
            <a:r>
              <a:rPr lang="en-US" dirty="0"/>
              <a:t>Configure EIGRP with IPv4</a:t>
            </a:r>
          </a:p>
        </p:txBody>
      </p:sp>
    </p:spTree>
    <p:extLst>
      <p:ext uri="{BB962C8B-B14F-4D97-AF65-F5344CB8AC3E}">
        <p14:creationId xmlns:p14="http://schemas.microsoft.com/office/powerpoint/2010/main" val="167605847"/>
      </p:ext>
    </p:extLst>
  </p:cSld>
  <p:clrMapOvr>
    <a:masterClrMapping/>
  </p:clrMapOvr>
  <p:transition spd="med">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4065" y="1656195"/>
            <a:ext cx="3507748" cy="4155319"/>
          </a:xfrm>
        </p:spPr>
        <p:txBody>
          <a:bodyPr>
            <a:normAutofit fontScale="70000" lnSpcReduction="20000"/>
          </a:bodyPr>
          <a:lstStyle/>
          <a:p>
            <a:r>
              <a:rPr lang="en-US" dirty="0">
                <a:solidFill>
                  <a:schemeClr val="tx1"/>
                </a:solidFill>
              </a:rPr>
              <a:t>The EIGRP router ID is used to uniquely identify each router in the EIGRP routing domain. </a:t>
            </a:r>
          </a:p>
          <a:p>
            <a:r>
              <a:rPr lang="en-US" dirty="0">
                <a:solidFill>
                  <a:schemeClr val="tx1"/>
                </a:solidFill>
              </a:rPr>
              <a:t>Routers use the following three criteria to determine its router ID:</a:t>
            </a:r>
          </a:p>
          <a:p>
            <a:pPr marL="341313" lvl="1" indent="-198438">
              <a:buFont typeface="+mj-lt"/>
              <a:buAutoNum type="arabicPeriod"/>
            </a:pPr>
            <a:r>
              <a:rPr lang="en-US" dirty="0">
                <a:solidFill>
                  <a:schemeClr val="tx1"/>
                </a:solidFill>
              </a:rPr>
              <a:t>Use the address configured with the</a:t>
            </a:r>
            <a:r>
              <a:rPr lang="en-US" b="1" dirty="0">
                <a:solidFill>
                  <a:schemeClr val="tx1"/>
                </a:solidFill>
              </a:rPr>
              <a:t> eigrp router-id </a:t>
            </a:r>
            <a:r>
              <a:rPr lang="en-US" i="1" dirty="0">
                <a:solidFill>
                  <a:schemeClr val="tx1"/>
                </a:solidFill>
              </a:rPr>
              <a:t>ipv4-address </a:t>
            </a:r>
            <a:r>
              <a:rPr lang="en-US" dirty="0">
                <a:solidFill>
                  <a:schemeClr val="tx1"/>
                </a:solidFill>
              </a:rPr>
              <a:t>router config command.</a:t>
            </a:r>
          </a:p>
          <a:p>
            <a:pPr marL="341313" lvl="1" indent="-198438">
              <a:buFont typeface="+mj-lt"/>
              <a:buAutoNum type="arabicPeriod"/>
            </a:pPr>
            <a:r>
              <a:rPr lang="en-US" dirty="0">
                <a:solidFill>
                  <a:schemeClr val="tx1"/>
                </a:solidFill>
              </a:rPr>
              <a:t>If the router ID is not configured, choose the highest IPv4 address of any of its loopback interfaces.</a:t>
            </a:r>
          </a:p>
          <a:p>
            <a:pPr marL="341313" lvl="1" indent="-198438">
              <a:buFont typeface="+mj-lt"/>
              <a:buAutoNum type="arabicPeriod"/>
            </a:pPr>
            <a:r>
              <a:rPr lang="en-US" dirty="0">
                <a:solidFill>
                  <a:schemeClr val="tx1"/>
                </a:solidFill>
              </a:rPr>
              <a:t>If no loopback interfaces are configured, choose the highest active IPv4 address of any of its physical interfaces.</a:t>
            </a:r>
          </a:p>
          <a:p>
            <a:endParaRPr lang="en-US" dirty="0">
              <a:solidFill>
                <a:schemeClr val="tx1"/>
              </a:solidFill>
            </a:endParaRPr>
          </a:p>
        </p:txBody>
      </p:sp>
      <p:sp>
        <p:nvSpPr>
          <p:cNvPr id="21505" name="Rectangle 2"/>
          <p:cNvSpPr>
            <a:spLocks noGrp="1" noChangeArrowheads="1"/>
          </p:cNvSpPr>
          <p:nvPr>
            <p:ph type="title"/>
          </p:nvPr>
        </p:nvSpPr>
        <p:spPr/>
        <p:txBody>
          <a:bodyPr/>
          <a:lstStyle/>
          <a:p>
            <a:br>
              <a:rPr lang="en-US" dirty="0"/>
            </a:br>
            <a:r>
              <a:rPr lang="en-US" dirty="0"/>
              <a:t>Configure EIGRP with IPv4</a:t>
            </a:r>
          </a:p>
        </p:txBody>
      </p:sp>
      <p:pic>
        <p:nvPicPr>
          <p:cNvPr id="3" name="Picture 2"/>
          <p:cNvPicPr>
            <a:picLocks noChangeAspect="1"/>
          </p:cNvPicPr>
          <p:nvPr/>
        </p:nvPicPr>
        <p:blipFill>
          <a:blip r:embed="rId3"/>
          <a:stretch>
            <a:fillRect/>
          </a:stretch>
        </p:blipFill>
        <p:spPr>
          <a:xfrm>
            <a:off x="3883906" y="1917419"/>
            <a:ext cx="5046840" cy="3455341"/>
          </a:xfrm>
          <a:prstGeom prst="rect">
            <a:avLst/>
          </a:prstGeom>
        </p:spPr>
      </p:pic>
    </p:spTree>
    <p:extLst>
      <p:ext uri="{BB962C8B-B14F-4D97-AF65-F5344CB8AC3E}">
        <p14:creationId xmlns:p14="http://schemas.microsoft.com/office/powerpoint/2010/main" val="3241802207"/>
      </p:ext>
    </p:extLst>
  </p:cSld>
  <p:clrMapOvr>
    <a:masterClrMapping/>
  </p:clrMapOvr>
  <p:transition spd="med">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br>
              <a:rPr lang="en-US" dirty="0"/>
            </a:br>
            <a:r>
              <a:rPr lang="en-US" dirty="0"/>
              <a:t>Configure EIGRP with IPv4</a:t>
            </a:r>
          </a:p>
        </p:txBody>
      </p:sp>
      <p:pic>
        <p:nvPicPr>
          <p:cNvPr id="4" name="Picture 3"/>
          <p:cNvPicPr>
            <a:picLocks noChangeAspect="1"/>
          </p:cNvPicPr>
          <p:nvPr/>
        </p:nvPicPr>
        <p:blipFill>
          <a:blip r:embed="rId3"/>
          <a:stretch>
            <a:fillRect/>
          </a:stretch>
        </p:blipFill>
        <p:spPr>
          <a:xfrm>
            <a:off x="4790164" y="3504567"/>
            <a:ext cx="4096284" cy="2804539"/>
          </a:xfrm>
          <a:prstGeom prst="rect">
            <a:avLst/>
          </a:prstGeom>
        </p:spPr>
      </p:pic>
      <p:pic>
        <p:nvPicPr>
          <p:cNvPr id="3" name="Picture 2"/>
          <p:cNvPicPr>
            <a:picLocks noChangeAspect="1"/>
          </p:cNvPicPr>
          <p:nvPr/>
        </p:nvPicPr>
        <p:blipFill>
          <a:blip r:embed="rId4"/>
          <a:stretch>
            <a:fillRect/>
          </a:stretch>
        </p:blipFill>
        <p:spPr>
          <a:xfrm>
            <a:off x="572512" y="1595025"/>
            <a:ext cx="3469740" cy="779134"/>
          </a:xfrm>
          <a:prstGeom prst="rect">
            <a:avLst/>
          </a:prstGeom>
        </p:spPr>
      </p:pic>
      <p:pic>
        <p:nvPicPr>
          <p:cNvPr id="5" name="Picture 4"/>
          <p:cNvPicPr>
            <a:picLocks noChangeAspect="1"/>
          </p:cNvPicPr>
          <p:nvPr/>
        </p:nvPicPr>
        <p:blipFill>
          <a:blip r:embed="rId5"/>
          <a:stretch>
            <a:fillRect/>
          </a:stretch>
        </p:blipFill>
        <p:spPr>
          <a:xfrm>
            <a:off x="4683176" y="2084982"/>
            <a:ext cx="3712348" cy="779134"/>
          </a:xfrm>
          <a:prstGeom prst="rect">
            <a:avLst/>
          </a:prstGeom>
        </p:spPr>
      </p:pic>
      <p:pic>
        <p:nvPicPr>
          <p:cNvPr id="6" name="Picture 5"/>
          <p:cNvPicPr>
            <a:picLocks noChangeAspect="1"/>
          </p:cNvPicPr>
          <p:nvPr/>
        </p:nvPicPr>
        <p:blipFill>
          <a:blip r:embed="rId6"/>
          <a:stretch>
            <a:fillRect/>
          </a:stretch>
        </p:blipFill>
        <p:spPr>
          <a:xfrm>
            <a:off x="614901" y="2580853"/>
            <a:ext cx="3521093" cy="3909569"/>
          </a:xfrm>
          <a:prstGeom prst="rect">
            <a:avLst/>
          </a:prstGeom>
        </p:spPr>
      </p:pic>
    </p:spTree>
    <p:extLst>
      <p:ext uri="{BB962C8B-B14F-4D97-AF65-F5344CB8AC3E}">
        <p14:creationId xmlns:p14="http://schemas.microsoft.com/office/powerpoint/2010/main" val="4066825853"/>
      </p:ext>
    </p:extLst>
  </p:cSld>
  <p:clrMapOvr>
    <a:masterClrMapping/>
  </p:clrMapOvr>
  <p:transition spd="med">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000" dirty="0">
                <a:solidFill>
                  <a:schemeClr val="tx1"/>
                </a:solidFill>
              </a:rPr>
              <a:t>Use the </a:t>
            </a:r>
            <a:r>
              <a:rPr lang="en-US" sz="2000" b="1" dirty="0">
                <a:solidFill>
                  <a:schemeClr val="tx1"/>
                </a:solidFill>
              </a:rPr>
              <a:t>network </a:t>
            </a:r>
            <a:r>
              <a:rPr lang="en-US" sz="2000" i="1" dirty="0">
                <a:solidFill>
                  <a:schemeClr val="tx1"/>
                </a:solidFill>
              </a:rPr>
              <a:t>network-number </a:t>
            </a:r>
            <a:r>
              <a:rPr lang="en-US" sz="2000" dirty="0">
                <a:solidFill>
                  <a:schemeClr val="tx1"/>
                </a:solidFill>
              </a:rPr>
              <a:t>[</a:t>
            </a:r>
            <a:r>
              <a:rPr lang="en-US" sz="2000" i="1" dirty="0">
                <a:solidFill>
                  <a:schemeClr val="tx1"/>
                </a:solidFill>
              </a:rPr>
              <a:t>wildcard-mask</a:t>
            </a:r>
            <a:r>
              <a:rPr lang="en-US" sz="2000" dirty="0">
                <a:solidFill>
                  <a:schemeClr val="tx1"/>
                </a:solidFill>
              </a:rPr>
              <a:t>] router config command to enable and advertise a network in EIGRP.</a:t>
            </a:r>
          </a:p>
          <a:p>
            <a:pPr lvl="1"/>
            <a:r>
              <a:rPr lang="en-US" sz="2000" dirty="0">
                <a:solidFill>
                  <a:schemeClr val="tx1"/>
                </a:solidFill>
              </a:rPr>
              <a:t>It enables the interfaces configured for that network address to begin transmitting &amp; receiving EIGRP updates</a:t>
            </a:r>
          </a:p>
          <a:p>
            <a:pPr lvl="1"/>
            <a:r>
              <a:rPr lang="en-US" sz="2000" dirty="0">
                <a:solidFill>
                  <a:schemeClr val="tx1"/>
                </a:solidFill>
              </a:rPr>
              <a:t>Includes network or subnet in EIGRP updates</a:t>
            </a:r>
          </a:p>
        </p:txBody>
      </p:sp>
      <p:sp>
        <p:nvSpPr>
          <p:cNvPr id="21505" name="Rectangle 2"/>
          <p:cNvSpPr>
            <a:spLocks noGrp="1" noChangeArrowheads="1"/>
          </p:cNvSpPr>
          <p:nvPr>
            <p:ph type="title"/>
          </p:nvPr>
        </p:nvSpPr>
        <p:spPr/>
        <p:txBody>
          <a:bodyPr/>
          <a:lstStyle/>
          <a:p>
            <a:br>
              <a:rPr lang="en-US" dirty="0"/>
            </a:br>
            <a:r>
              <a:rPr lang="en-US" dirty="0"/>
              <a:t>Configure EIGRP with IPv4</a:t>
            </a:r>
          </a:p>
        </p:txBody>
      </p:sp>
      <p:pic>
        <p:nvPicPr>
          <p:cNvPr id="3" name="Picture 2"/>
          <p:cNvPicPr>
            <a:picLocks noChangeAspect="1"/>
          </p:cNvPicPr>
          <p:nvPr/>
        </p:nvPicPr>
        <p:blipFill>
          <a:blip r:embed="rId3"/>
          <a:stretch>
            <a:fillRect/>
          </a:stretch>
        </p:blipFill>
        <p:spPr>
          <a:xfrm>
            <a:off x="824726" y="3645488"/>
            <a:ext cx="7862801" cy="2649422"/>
          </a:xfrm>
          <a:prstGeom prst="rect">
            <a:avLst/>
          </a:prstGeom>
        </p:spPr>
      </p:pic>
    </p:spTree>
    <p:extLst>
      <p:ext uri="{BB962C8B-B14F-4D97-AF65-F5344CB8AC3E}">
        <p14:creationId xmlns:p14="http://schemas.microsoft.com/office/powerpoint/2010/main" val="1689216362"/>
      </p:ext>
    </p:extLst>
  </p:cSld>
  <p:clrMapOvr>
    <a:masterClrMapping/>
  </p:clrMapOvr>
  <p:transition spd="med">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solidFill>
                  <a:schemeClr val="tx1"/>
                </a:solidFill>
              </a:rPr>
              <a:t>A wildcard mask is similar to a subnet mask but is calculated by subtracting a SNM from 255.255.255.255.</a:t>
            </a:r>
          </a:p>
          <a:p>
            <a:endParaRPr lang="en-US" dirty="0">
              <a:solidFill>
                <a:schemeClr val="tx1"/>
              </a:solidFill>
            </a:endParaRPr>
          </a:p>
        </p:txBody>
      </p:sp>
      <p:sp>
        <p:nvSpPr>
          <p:cNvPr id="21505" name="Rectangle 2"/>
          <p:cNvSpPr>
            <a:spLocks noGrp="1" noChangeArrowheads="1"/>
          </p:cNvSpPr>
          <p:nvPr>
            <p:ph type="title"/>
          </p:nvPr>
        </p:nvSpPr>
        <p:spPr/>
        <p:txBody>
          <a:bodyPr/>
          <a:lstStyle/>
          <a:p>
            <a:br>
              <a:rPr lang="en-US" sz="1600" dirty="0"/>
            </a:br>
            <a:r>
              <a:rPr lang="en-US" dirty="0"/>
              <a:t>Configure EIGRP with IPv4</a:t>
            </a:r>
          </a:p>
        </p:txBody>
      </p:sp>
      <p:pic>
        <p:nvPicPr>
          <p:cNvPr id="3" name="Picture 2"/>
          <p:cNvPicPr>
            <a:picLocks noChangeAspect="1"/>
          </p:cNvPicPr>
          <p:nvPr/>
        </p:nvPicPr>
        <p:blipFill>
          <a:blip r:embed="rId3"/>
          <a:stretch>
            <a:fillRect/>
          </a:stretch>
        </p:blipFill>
        <p:spPr>
          <a:xfrm>
            <a:off x="4482932" y="3955011"/>
            <a:ext cx="4288005" cy="1684204"/>
          </a:xfrm>
          <a:prstGeom prst="rect">
            <a:avLst/>
          </a:prstGeom>
        </p:spPr>
      </p:pic>
      <p:pic>
        <p:nvPicPr>
          <p:cNvPr id="5" name="Picture 4"/>
          <p:cNvPicPr>
            <a:picLocks noChangeAspect="1"/>
          </p:cNvPicPr>
          <p:nvPr/>
        </p:nvPicPr>
        <p:blipFill>
          <a:blip r:embed="rId4"/>
          <a:stretch>
            <a:fillRect/>
          </a:stretch>
        </p:blipFill>
        <p:spPr>
          <a:xfrm>
            <a:off x="4482932" y="2848539"/>
            <a:ext cx="4288006" cy="633206"/>
          </a:xfrm>
          <a:prstGeom prst="rect">
            <a:avLst/>
          </a:prstGeom>
        </p:spPr>
      </p:pic>
      <p:sp>
        <p:nvSpPr>
          <p:cNvPr id="9" name="Content Placeholder 1"/>
          <p:cNvSpPr txBox="1">
            <a:spLocks/>
          </p:cNvSpPr>
          <p:nvPr/>
        </p:nvSpPr>
        <p:spPr bwMode="auto">
          <a:xfrm>
            <a:off x="144065" y="3165142"/>
            <a:ext cx="4338866" cy="3136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r>
              <a:rPr lang="en-US" sz="1400" dirty="0">
                <a:solidFill>
                  <a:schemeClr val="tx1"/>
                </a:solidFill>
              </a:rPr>
              <a:t>For example, if the SNM is 255.255.255.252:</a:t>
            </a:r>
          </a:p>
          <a:p>
            <a:pPr lvl="1"/>
            <a:r>
              <a:rPr lang="en-US" dirty="0">
                <a:solidFill>
                  <a:schemeClr val="tx1"/>
                </a:solidFill>
              </a:rPr>
              <a:t>    </a:t>
            </a:r>
            <a:r>
              <a:rPr lang="en-US" dirty="0">
                <a:solidFill>
                  <a:schemeClr val="tx1"/>
                </a:solidFill>
                <a:cs typeface="Courier New" panose="02070309020205020404" pitchFamily="49" charset="0"/>
              </a:rPr>
              <a:t>255.255.255.255</a:t>
            </a:r>
          </a:p>
          <a:p>
            <a:pPr lvl="1"/>
            <a:r>
              <a:rPr lang="en-US" u="sng" dirty="0">
                <a:solidFill>
                  <a:schemeClr val="tx1"/>
                </a:solidFill>
                <a:cs typeface="Courier New" panose="02070309020205020404" pitchFamily="49" charset="0"/>
              </a:rPr>
              <a:t>- 255.255.255.252</a:t>
            </a:r>
            <a:r>
              <a:rPr lang="en-US" dirty="0">
                <a:solidFill>
                  <a:schemeClr val="tx1"/>
                </a:solidFill>
              </a:rPr>
              <a:t>  </a:t>
            </a:r>
          </a:p>
          <a:p>
            <a:pPr lvl="1"/>
            <a:r>
              <a:rPr lang="en-US" dirty="0">
                <a:solidFill>
                  <a:schemeClr val="tx1"/>
                </a:solidFill>
                <a:cs typeface="Courier New" panose="02070309020205020404" pitchFamily="49" charset="0"/>
              </a:rPr>
              <a:t>    0.  0.  0.  3</a:t>
            </a:r>
            <a:r>
              <a:rPr lang="en-US" dirty="0">
                <a:solidFill>
                  <a:schemeClr val="tx1"/>
                </a:solidFill>
              </a:rPr>
              <a:t>   Wildcard mask</a:t>
            </a:r>
          </a:p>
          <a:p>
            <a:endParaRPr lang="en-US" sz="1400" dirty="0">
              <a:solidFill>
                <a:schemeClr val="tx1"/>
              </a:solidFill>
            </a:endParaRPr>
          </a:p>
          <a:p>
            <a:r>
              <a:rPr lang="en-US" sz="1400" dirty="0">
                <a:solidFill>
                  <a:schemeClr val="tx1"/>
                </a:solidFill>
              </a:rPr>
              <a:t>EIGRP also automatically converts a subnet mask to its wildcard mask equivalent.</a:t>
            </a:r>
          </a:p>
          <a:p>
            <a:pPr lvl="1"/>
            <a:r>
              <a:rPr lang="en-US" dirty="0">
                <a:solidFill>
                  <a:schemeClr val="tx1"/>
                </a:solidFill>
              </a:rPr>
              <a:t>E.g., entering 192.168.10.8 </a:t>
            </a:r>
            <a:r>
              <a:rPr lang="en-US" b="1" dirty="0">
                <a:solidFill>
                  <a:schemeClr val="tx1"/>
                </a:solidFill>
              </a:rPr>
              <a:t>255.255.255.252</a:t>
            </a:r>
            <a:r>
              <a:rPr lang="en-US" dirty="0">
                <a:solidFill>
                  <a:schemeClr val="tx1"/>
                </a:solidFill>
              </a:rPr>
              <a:t> automatically converts to 192.168.10.8 </a:t>
            </a:r>
            <a:r>
              <a:rPr lang="en-US" b="1" dirty="0">
                <a:solidFill>
                  <a:schemeClr val="tx1"/>
                </a:solidFill>
              </a:rPr>
              <a:t>0.0.0.3</a:t>
            </a:r>
          </a:p>
        </p:txBody>
      </p:sp>
    </p:spTree>
    <p:extLst>
      <p:ext uri="{BB962C8B-B14F-4D97-AF65-F5344CB8AC3E}">
        <p14:creationId xmlns:p14="http://schemas.microsoft.com/office/powerpoint/2010/main" val="3673524227"/>
      </p:ext>
    </p:extLst>
  </p:cSld>
  <p:clrMapOvr>
    <a:masterClrMapping/>
  </p:clrMapOvr>
  <p:transition spd="med">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4066" y="1656195"/>
            <a:ext cx="5221221" cy="4155319"/>
          </a:xfrm>
        </p:spPr>
        <p:txBody>
          <a:bodyPr>
            <a:normAutofit fontScale="70000" lnSpcReduction="20000"/>
          </a:bodyPr>
          <a:lstStyle/>
          <a:p>
            <a:r>
              <a:rPr lang="en-US" dirty="0">
                <a:solidFill>
                  <a:schemeClr val="tx1"/>
                </a:solidFill>
              </a:rPr>
              <a:t>Passive interfaces prevent EIGRP updates out a specified router interface.</a:t>
            </a:r>
          </a:p>
          <a:p>
            <a:endParaRPr lang="en-US" dirty="0">
              <a:solidFill>
                <a:schemeClr val="tx1"/>
              </a:solidFill>
            </a:endParaRPr>
          </a:p>
          <a:p>
            <a:endParaRPr lang="en-US" dirty="0">
              <a:solidFill>
                <a:schemeClr val="tx1"/>
              </a:solidFill>
            </a:endParaRPr>
          </a:p>
          <a:p>
            <a:endParaRPr lang="en-US" dirty="0">
              <a:solidFill>
                <a:schemeClr val="tx1"/>
              </a:solidFill>
            </a:endParaRPr>
          </a:p>
          <a:p>
            <a:r>
              <a:rPr lang="en-US" dirty="0">
                <a:solidFill>
                  <a:schemeClr val="tx1"/>
                </a:solidFill>
              </a:rPr>
              <a:t>Set a particular interface or all router interfaces to passive.</a:t>
            </a:r>
          </a:p>
          <a:p>
            <a:pPr lvl="1"/>
            <a:r>
              <a:rPr lang="en-US" dirty="0">
                <a:solidFill>
                  <a:schemeClr val="tx1"/>
                </a:solidFill>
              </a:rPr>
              <a:t>The</a:t>
            </a:r>
            <a:r>
              <a:rPr lang="en-US" b="1" dirty="0">
                <a:solidFill>
                  <a:schemeClr val="tx1"/>
                </a:solidFill>
                <a:cs typeface="Courier New" panose="02070309020205020404" pitchFamily="49" charset="0"/>
              </a:rPr>
              <a:t> default </a:t>
            </a:r>
            <a:r>
              <a:rPr lang="en-US" dirty="0">
                <a:solidFill>
                  <a:schemeClr val="tx1"/>
                </a:solidFill>
              </a:rPr>
              <a:t>option sets all router interfaces to passive.</a:t>
            </a:r>
          </a:p>
          <a:p>
            <a:pPr lvl="1"/>
            <a:r>
              <a:rPr lang="en-US" dirty="0">
                <a:solidFill>
                  <a:schemeClr val="tx1"/>
                </a:solidFill>
              </a:rPr>
              <a:t>Prevents neighbor relationships from being established.</a:t>
            </a:r>
          </a:p>
          <a:p>
            <a:pPr lvl="1"/>
            <a:r>
              <a:rPr lang="en-US" dirty="0">
                <a:solidFill>
                  <a:schemeClr val="tx1"/>
                </a:solidFill>
              </a:rPr>
              <a:t>Routing updates from a neighbor are ignored.</a:t>
            </a:r>
          </a:p>
        </p:txBody>
      </p:sp>
      <p:sp>
        <p:nvSpPr>
          <p:cNvPr id="21505" name="Rectangle 2"/>
          <p:cNvSpPr>
            <a:spLocks noGrp="1" noChangeArrowheads="1"/>
          </p:cNvSpPr>
          <p:nvPr>
            <p:ph type="title"/>
          </p:nvPr>
        </p:nvSpPr>
        <p:spPr/>
        <p:txBody>
          <a:bodyPr/>
          <a:lstStyle/>
          <a:p>
            <a:br>
              <a:rPr lang="en-US" dirty="0"/>
            </a:br>
            <a:r>
              <a:rPr lang="en-US" dirty="0"/>
              <a:t>Configure EIGRP with IPv4</a:t>
            </a:r>
          </a:p>
        </p:txBody>
      </p:sp>
      <p:graphicFrame>
        <p:nvGraphicFramePr>
          <p:cNvPr id="4" name="Table 3"/>
          <p:cNvGraphicFramePr>
            <a:graphicFrameLocks noGrp="1"/>
          </p:cNvGraphicFramePr>
          <p:nvPr>
            <p:extLst>
              <p:ext uri="{D42A27DB-BD31-4B8C-83A1-F6EECF244321}">
                <p14:modId xmlns:p14="http://schemas.microsoft.com/office/powerpoint/2010/main" val="1548609690"/>
              </p:ext>
            </p:extLst>
          </p:nvPr>
        </p:nvGraphicFramePr>
        <p:xfrm>
          <a:off x="438662" y="2592297"/>
          <a:ext cx="3641445" cy="744355"/>
        </p:xfrm>
        <a:graphic>
          <a:graphicData uri="http://schemas.openxmlformats.org/drawingml/2006/table">
            <a:tbl>
              <a:tblPr firstRow="1" bandRow="1">
                <a:tableStyleId>{5C22544A-7EE6-4342-B048-85BDC9FD1C3A}</a:tableStyleId>
              </a:tblPr>
              <a:tblGrid>
                <a:gridCol w="3641445">
                  <a:extLst>
                    <a:ext uri="{9D8B030D-6E8A-4147-A177-3AD203B41FA5}">
                      <a16:colId xmlns:a16="http://schemas.microsoft.com/office/drawing/2014/main" val="20000"/>
                    </a:ext>
                  </a:extLst>
                </a:gridCol>
              </a:tblGrid>
              <a:tr h="370840">
                <a:tc>
                  <a:txBody>
                    <a:bodyPr/>
                    <a:lstStyle/>
                    <a:p>
                      <a:r>
                        <a:rPr lang="en-US" sz="1100" b="0" dirty="0">
                          <a:solidFill>
                            <a:schemeClr val="tx1"/>
                          </a:solidFill>
                          <a:latin typeface="Courier New" panose="02070309020205020404" pitchFamily="49" charset="0"/>
                          <a:cs typeface="Courier New" panose="02070309020205020404" pitchFamily="49" charset="0"/>
                        </a:rPr>
                        <a:t>Router(config-router)#</a:t>
                      </a: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3515">
                <a:tc>
                  <a:txBody>
                    <a:bodyPr/>
                    <a:lstStyle/>
                    <a:p>
                      <a:r>
                        <a:rPr lang="en-US" sz="1100" b="1" dirty="0">
                          <a:solidFill>
                            <a:schemeClr val="tx1"/>
                          </a:solidFill>
                          <a:latin typeface="Courier New" panose="02070309020205020404" pitchFamily="49" charset="0"/>
                          <a:cs typeface="Courier New" panose="02070309020205020404" pitchFamily="49" charset="0"/>
                        </a:rPr>
                        <a:t>passive-interface </a:t>
                      </a:r>
                      <a:r>
                        <a:rPr lang="en-US" sz="1100" b="0" i="1" dirty="0">
                          <a:solidFill>
                            <a:schemeClr val="tx1"/>
                          </a:solidFill>
                          <a:latin typeface="Courier New" panose="02070309020205020404" pitchFamily="49" charset="0"/>
                          <a:cs typeface="Courier New" panose="02070309020205020404" pitchFamily="49" charset="0"/>
                        </a:rPr>
                        <a:t>type number </a:t>
                      </a:r>
                      <a:r>
                        <a:rPr lang="en-US" sz="1100" b="1" dirty="0">
                          <a:solidFill>
                            <a:schemeClr val="tx1"/>
                          </a:solidFill>
                          <a:latin typeface="Courier New" panose="02070309020205020404" pitchFamily="49" charset="0"/>
                          <a:cs typeface="Courier New" panose="02070309020205020404" pitchFamily="49" charset="0"/>
                        </a:rPr>
                        <a:t>[default]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pic>
        <p:nvPicPr>
          <p:cNvPr id="3" name="Picture 2"/>
          <p:cNvPicPr>
            <a:picLocks noChangeAspect="1"/>
          </p:cNvPicPr>
          <p:nvPr/>
        </p:nvPicPr>
        <p:blipFill>
          <a:blip r:embed="rId3"/>
          <a:stretch>
            <a:fillRect/>
          </a:stretch>
        </p:blipFill>
        <p:spPr>
          <a:xfrm>
            <a:off x="4572001" y="2259102"/>
            <a:ext cx="4362450" cy="457200"/>
          </a:xfrm>
          <a:prstGeom prst="rect">
            <a:avLst/>
          </a:prstGeom>
        </p:spPr>
      </p:pic>
      <p:pic>
        <p:nvPicPr>
          <p:cNvPr id="5" name="Picture 4"/>
          <p:cNvPicPr>
            <a:picLocks noChangeAspect="1"/>
          </p:cNvPicPr>
          <p:nvPr/>
        </p:nvPicPr>
        <p:blipFill>
          <a:blip r:embed="rId4"/>
          <a:stretch>
            <a:fillRect/>
          </a:stretch>
        </p:blipFill>
        <p:spPr>
          <a:xfrm>
            <a:off x="5648327" y="2868289"/>
            <a:ext cx="3286125" cy="2943225"/>
          </a:xfrm>
          <a:prstGeom prst="rect">
            <a:avLst/>
          </a:prstGeom>
        </p:spPr>
      </p:pic>
    </p:spTree>
    <p:extLst>
      <p:ext uri="{BB962C8B-B14F-4D97-AF65-F5344CB8AC3E}">
        <p14:creationId xmlns:p14="http://schemas.microsoft.com/office/powerpoint/2010/main" val="1691807229"/>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278EC-B78D-4238-AA45-FD8EEDAE39A5}"/>
              </a:ext>
            </a:extLst>
          </p:cNvPr>
          <p:cNvSpPr>
            <a:spLocks noGrp="1"/>
          </p:cNvSpPr>
          <p:nvPr>
            <p:ph type="title"/>
          </p:nvPr>
        </p:nvSpPr>
        <p:spPr/>
        <p:txBody>
          <a:bodyPr/>
          <a:lstStyle/>
          <a:p>
            <a:r>
              <a:rPr lang="en-GB" dirty="0"/>
              <a:t>Fine Tuning</a:t>
            </a:r>
          </a:p>
        </p:txBody>
      </p:sp>
      <p:sp>
        <p:nvSpPr>
          <p:cNvPr id="3" name="Text Placeholder 2">
            <a:extLst>
              <a:ext uri="{FF2B5EF4-FFF2-40B4-BE49-F238E27FC236}">
                <a16:creationId xmlns:a16="http://schemas.microsoft.com/office/drawing/2014/main" id="{A5D83576-90AA-4CE4-9B4B-253A195FF7F0}"/>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31963217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473201" y="925039"/>
            <a:ext cx="7450667" cy="757238"/>
          </a:xfrm>
        </p:spPr>
        <p:txBody>
          <a:bodyPr/>
          <a:lstStyle/>
          <a:p>
            <a:br>
              <a:rPr lang="en-US" dirty="0">
                <a:solidFill>
                  <a:schemeClr val="tx1"/>
                </a:solidFill>
              </a:rPr>
            </a:br>
            <a:r>
              <a:rPr lang="en-US" dirty="0"/>
              <a:t>Configuring EIGRP Automatic Summarization </a:t>
            </a:r>
            <a:endParaRPr lang="en-CA" altLang="en-US" dirty="0">
              <a:solidFill>
                <a:srgbClr val="367187"/>
              </a:solidFill>
              <a:cs typeface="Arial"/>
            </a:endParaRPr>
          </a:p>
        </p:txBody>
      </p:sp>
      <p:sp>
        <p:nvSpPr>
          <p:cNvPr id="13315" name="Content Placeholder 2"/>
          <p:cNvSpPr>
            <a:spLocks noGrp="1"/>
          </p:cNvSpPr>
          <p:nvPr>
            <p:ph idx="1"/>
          </p:nvPr>
        </p:nvSpPr>
        <p:spPr>
          <a:xfrm>
            <a:off x="5163179" y="1898120"/>
            <a:ext cx="3760689" cy="4034841"/>
          </a:xfrm>
        </p:spPr>
        <p:txBody>
          <a:bodyPr>
            <a:normAutofit fontScale="92500" lnSpcReduction="10000"/>
          </a:bodyPr>
          <a:lstStyle/>
          <a:p>
            <a:pPr marL="169545" indent="-169545"/>
            <a:r>
              <a:rPr lang="en-US" altLang="en-US" sz="1600" dirty="0">
                <a:solidFill>
                  <a:schemeClr val="tx1"/>
                </a:solidFill>
              </a:rPr>
              <a:t>Automatic summarization is disabled by default for EIGRP IPv4 beginning with Cisco IOS Release 15.0(1)M and 12.2(33).</a:t>
            </a:r>
          </a:p>
          <a:p>
            <a:pPr marL="169545" indent="-169545"/>
            <a:r>
              <a:rPr lang="en-CA" altLang="en-US" sz="1600" dirty="0">
                <a:solidFill>
                  <a:schemeClr val="tx1"/>
                </a:solidFill>
                <a:cs typeface="Arial"/>
              </a:rPr>
              <a:t>Use the </a:t>
            </a:r>
            <a:r>
              <a:rPr lang="en-CA" altLang="en-US" sz="1600" b="1" dirty="0">
                <a:solidFill>
                  <a:schemeClr val="tx1"/>
                </a:solidFill>
                <a:cs typeface="Arial"/>
              </a:rPr>
              <a:t>show </a:t>
            </a:r>
            <a:r>
              <a:rPr lang="en-CA" altLang="en-US" sz="1600" b="1" dirty="0" err="1">
                <a:solidFill>
                  <a:schemeClr val="tx1"/>
                </a:solidFill>
                <a:cs typeface="Arial"/>
              </a:rPr>
              <a:t>ip</a:t>
            </a:r>
            <a:r>
              <a:rPr lang="en-CA" altLang="en-US" sz="1600" b="1" dirty="0">
                <a:solidFill>
                  <a:schemeClr val="tx1"/>
                </a:solidFill>
                <a:cs typeface="Arial"/>
              </a:rPr>
              <a:t> protocols </a:t>
            </a:r>
            <a:r>
              <a:rPr lang="en-CA" altLang="en-US" sz="1600" dirty="0">
                <a:solidFill>
                  <a:schemeClr val="tx1"/>
                </a:solidFill>
                <a:cs typeface="Arial"/>
              </a:rPr>
              <a:t>command to determine if EIGRP automatic summarization is disabled.</a:t>
            </a:r>
          </a:p>
          <a:p>
            <a:pPr marL="169545" indent="-169545"/>
            <a:r>
              <a:rPr lang="en-CA" altLang="en-US" sz="1600" dirty="0">
                <a:solidFill>
                  <a:schemeClr val="tx1"/>
                </a:solidFill>
                <a:cs typeface="Arial"/>
              </a:rPr>
              <a:t>To enable automatic summarization for EIGRP, use the </a:t>
            </a:r>
            <a:r>
              <a:rPr lang="en-CA" altLang="en-US" sz="1600" b="1" dirty="0">
                <a:solidFill>
                  <a:schemeClr val="tx1"/>
                </a:solidFill>
                <a:cs typeface="Arial"/>
              </a:rPr>
              <a:t>auto-summary</a:t>
            </a:r>
            <a:r>
              <a:rPr lang="en-CA" altLang="en-US" sz="1600" dirty="0">
                <a:solidFill>
                  <a:schemeClr val="tx1"/>
                </a:solidFill>
                <a:cs typeface="Arial"/>
              </a:rPr>
              <a:t> command in router configuration mode as shown in the figure to the left.</a:t>
            </a:r>
          </a:p>
          <a:p>
            <a:pPr marL="169545" indent="-169545"/>
            <a:r>
              <a:rPr lang="en-CA" altLang="en-US" sz="1600" dirty="0">
                <a:solidFill>
                  <a:schemeClr val="tx1"/>
                </a:solidFill>
                <a:cs typeface="Arial"/>
              </a:rPr>
              <a:t>Use the command </a:t>
            </a:r>
            <a:r>
              <a:rPr lang="en-CA" altLang="en-US" sz="1600" b="1" dirty="0">
                <a:solidFill>
                  <a:schemeClr val="tx1"/>
                </a:solidFill>
                <a:cs typeface="Arial"/>
              </a:rPr>
              <a:t>no auto-summary </a:t>
            </a:r>
            <a:r>
              <a:rPr lang="en-CA" altLang="en-US" sz="1600" dirty="0">
                <a:solidFill>
                  <a:schemeClr val="tx1"/>
                </a:solidFill>
                <a:cs typeface="Arial"/>
              </a:rPr>
              <a:t>to disable automatic summarization</a:t>
            </a:r>
          </a:p>
          <a:p>
            <a:pPr lvl="1"/>
            <a:endParaRPr lang="en-CA" altLang="en-US" sz="1600" dirty="0">
              <a:solidFill>
                <a:schemeClr val="tx1"/>
              </a:solidFill>
              <a:cs typeface="Arial"/>
            </a:endParaRPr>
          </a:p>
        </p:txBody>
      </p:sp>
      <p:pic>
        <p:nvPicPr>
          <p:cNvPr id="3" name="Picture 2"/>
          <p:cNvPicPr>
            <a:picLocks noChangeAspect="1"/>
          </p:cNvPicPr>
          <p:nvPr/>
        </p:nvPicPr>
        <p:blipFill>
          <a:blip r:embed="rId3"/>
          <a:stretch>
            <a:fillRect/>
          </a:stretch>
        </p:blipFill>
        <p:spPr>
          <a:xfrm>
            <a:off x="148061" y="2883700"/>
            <a:ext cx="4962890" cy="2900254"/>
          </a:xfrm>
          <a:prstGeom prst="rect">
            <a:avLst/>
          </a:prstGeom>
        </p:spPr>
      </p:pic>
    </p:spTree>
    <p:extLst>
      <p:ext uri="{BB962C8B-B14F-4D97-AF65-F5344CB8AC3E}">
        <p14:creationId xmlns:p14="http://schemas.microsoft.com/office/powerpoint/2010/main" val="1511446987"/>
      </p:ext>
    </p:extLst>
  </p:cSld>
  <p:clrMapOvr>
    <a:masterClrMapping/>
  </p:clrMapOvr>
  <p:transition spd="slow">
    <p:wip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792466" y="525607"/>
            <a:ext cx="7586077" cy="757238"/>
          </a:xfrm>
        </p:spPr>
        <p:txBody>
          <a:bodyPr/>
          <a:lstStyle/>
          <a:p>
            <a:br>
              <a:rPr lang="en-US" dirty="0">
                <a:solidFill>
                  <a:schemeClr val="tx1"/>
                </a:solidFill>
              </a:rPr>
            </a:br>
            <a:r>
              <a:rPr lang="en-US" dirty="0"/>
              <a:t>Propagating a Default Static Route </a:t>
            </a:r>
            <a:endParaRPr lang="en-CA" altLang="en-US" dirty="0">
              <a:solidFill>
                <a:srgbClr val="367187"/>
              </a:solidFill>
              <a:cs typeface="Arial"/>
            </a:endParaRPr>
          </a:p>
        </p:txBody>
      </p:sp>
      <p:sp>
        <p:nvSpPr>
          <p:cNvPr id="13315" name="Content Placeholder 2"/>
          <p:cNvSpPr>
            <a:spLocks noGrp="1"/>
          </p:cNvSpPr>
          <p:nvPr>
            <p:ph idx="1"/>
          </p:nvPr>
        </p:nvSpPr>
        <p:spPr>
          <a:xfrm>
            <a:off x="4820160" y="1570409"/>
            <a:ext cx="4225366" cy="4939391"/>
          </a:xfrm>
        </p:spPr>
        <p:txBody>
          <a:bodyPr>
            <a:normAutofit fontScale="70000" lnSpcReduction="20000"/>
          </a:bodyPr>
          <a:lstStyle/>
          <a:p>
            <a:pPr marL="169545" indent="-169545"/>
            <a:r>
              <a:rPr lang="en-US" altLang="en-US" dirty="0">
                <a:solidFill>
                  <a:schemeClr val="tx1"/>
                </a:solidFill>
              </a:rPr>
              <a:t>Using a static route to 0.0.0.0/0 as a default route is not routing protocol-dependent.  </a:t>
            </a:r>
          </a:p>
          <a:p>
            <a:pPr marL="169545" indent="-169545"/>
            <a:r>
              <a:rPr lang="en-US" altLang="en-US" dirty="0">
                <a:solidFill>
                  <a:schemeClr val="tx1"/>
                </a:solidFill>
              </a:rPr>
              <a:t>The “quad zero” default static route can be used with any currently supported routing protocols.</a:t>
            </a:r>
          </a:p>
          <a:p>
            <a:pPr marL="169545" indent="-169545"/>
            <a:r>
              <a:rPr lang="en-US" altLang="en-US" dirty="0">
                <a:solidFill>
                  <a:schemeClr val="tx1"/>
                </a:solidFill>
              </a:rPr>
              <a:t>The default static route is typically configured on the router that has a connection to a network out of the EIGRP routing domain; for example, to an ISP.</a:t>
            </a:r>
          </a:p>
          <a:p>
            <a:pPr marL="169545" indent="-169545"/>
            <a:r>
              <a:rPr lang="en-US" altLang="en-US" dirty="0">
                <a:solidFill>
                  <a:schemeClr val="tx1"/>
                </a:solidFill>
              </a:rPr>
              <a:t>The </a:t>
            </a:r>
            <a:r>
              <a:rPr lang="en-US" altLang="en-US" b="1" dirty="0">
                <a:solidFill>
                  <a:schemeClr val="tx1"/>
                </a:solidFill>
              </a:rPr>
              <a:t>redistribute static </a:t>
            </a:r>
            <a:r>
              <a:rPr lang="en-US" altLang="en-US" dirty="0">
                <a:solidFill>
                  <a:schemeClr val="tx1"/>
                </a:solidFill>
              </a:rPr>
              <a:t>command as shown in the figure to the left tells EIGRP to include static routes in its EIGRP updates to other routers.</a:t>
            </a:r>
          </a:p>
          <a:p>
            <a:pPr marL="169545" indent="-169545"/>
            <a:r>
              <a:rPr lang="en-US" altLang="en-US" dirty="0">
                <a:solidFill>
                  <a:schemeClr val="tx1"/>
                </a:solidFill>
              </a:rPr>
              <a:t>Use the </a:t>
            </a:r>
            <a:r>
              <a:rPr lang="en-US" altLang="en-US" b="1" dirty="0">
                <a:solidFill>
                  <a:schemeClr val="tx1"/>
                </a:solidFill>
              </a:rPr>
              <a:t>show </a:t>
            </a:r>
            <a:r>
              <a:rPr lang="en-US" altLang="en-US" b="1" dirty="0" err="1">
                <a:solidFill>
                  <a:schemeClr val="tx1"/>
                </a:solidFill>
              </a:rPr>
              <a:t>ip</a:t>
            </a:r>
            <a:r>
              <a:rPr lang="en-US" altLang="en-US" b="1" dirty="0">
                <a:solidFill>
                  <a:schemeClr val="tx1"/>
                </a:solidFill>
              </a:rPr>
              <a:t> protocols </a:t>
            </a:r>
            <a:r>
              <a:rPr lang="en-US" altLang="en-US" dirty="0">
                <a:solidFill>
                  <a:schemeClr val="tx1"/>
                </a:solidFill>
              </a:rPr>
              <a:t>command to verify.</a:t>
            </a:r>
          </a:p>
          <a:p>
            <a:pPr marL="169545" indent="-169545"/>
            <a:endParaRPr lang="en-CA" altLang="en-US" dirty="0">
              <a:solidFill>
                <a:schemeClr val="tx1"/>
              </a:solidFill>
              <a:cs typeface="Arial"/>
            </a:endParaRPr>
          </a:p>
        </p:txBody>
      </p:sp>
      <p:pic>
        <p:nvPicPr>
          <p:cNvPr id="2" name="Picture 1"/>
          <p:cNvPicPr>
            <a:picLocks noChangeAspect="1"/>
          </p:cNvPicPr>
          <p:nvPr/>
        </p:nvPicPr>
        <p:blipFill>
          <a:blip r:embed="rId3"/>
          <a:stretch>
            <a:fillRect/>
          </a:stretch>
        </p:blipFill>
        <p:spPr>
          <a:xfrm>
            <a:off x="227014" y="1704023"/>
            <a:ext cx="4593147" cy="3807354"/>
          </a:xfrm>
          <a:prstGeom prst="rect">
            <a:avLst/>
          </a:prstGeom>
        </p:spPr>
      </p:pic>
    </p:spTree>
    <p:extLst>
      <p:ext uri="{BB962C8B-B14F-4D97-AF65-F5344CB8AC3E}">
        <p14:creationId xmlns:p14="http://schemas.microsoft.com/office/powerpoint/2010/main" val="3819019316"/>
      </p:ext>
    </p:extLst>
  </p:cSld>
  <p:clrMapOvr>
    <a:masterClrMapping/>
  </p:clrMapOvr>
  <p:transition spd="slow">
    <p:wip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587395" y="710800"/>
            <a:ext cx="8156933" cy="757238"/>
          </a:xfrm>
        </p:spPr>
        <p:txBody>
          <a:bodyPr/>
          <a:lstStyle/>
          <a:p>
            <a:br>
              <a:rPr lang="en-US" dirty="0">
                <a:solidFill>
                  <a:schemeClr val="tx1"/>
                </a:solidFill>
              </a:rPr>
            </a:br>
            <a:r>
              <a:rPr lang="en-US" dirty="0"/>
              <a:t>EIGRP Bandwidth Utilization</a:t>
            </a:r>
            <a:endParaRPr lang="en-CA" altLang="en-US" dirty="0">
              <a:solidFill>
                <a:srgbClr val="367187"/>
              </a:solidFill>
              <a:cs typeface="Arial"/>
            </a:endParaRPr>
          </a:p>
        </p:txBody>
      </p:sp>
      <p:sp>
        <p:nvSpPr>
          <p:cNvPr id="13315" name="Content Placeholder 2"/>
          <p:cNvSpPr>
            <a:spLocks noGrp="1"/>
          </p:cNvSpPr>
          <p:nvPr>
            <p:ph idx="1"/>
          </p:nvPr>
        </p:nvSpPr>
        <p:spPr>
          <a:xfrm>
            <a:off x="4893734" y="1808714"/>
            <a:ext cx="4131734" cy="4515379"/>
          </a:xfrm>
        </p:spPr>
        <p:txBody>
          <a:bodyPr>
            <a:normAutofit fontScale="70000" lnSpcReduction="20000"/>
          </a:bodyPr>
          <a:lstStyle/>
          <a:p>
            <a:pPr marL="169545" indent="-169545"/>
            <a:r>
              <a:rPr lang="en-US" altLang="en-US" dirty="0">
                <a:solidFill>
                  <a:schemeClr val="tx1"/>
                </a:solidFill>
                <a:cs typeface="Arial"/>
              </a:rPr>
              <a:t>By default, EIGRP uses only up to 50 percent of an interface’s bandwidth for EIGRP information in order to prevent it from over-utilizing a link.</a:t>
            </a:r>
          </a:p>
          <a:p>
            <a:pPr marL="169545" indent="-169545"/>
            <a:r>
              <a:rPr lang="en-US" altLang="en-US" dirty="0">
                <a:solidFill>
                  <a:schemeClr val="tx1"/>
                </a:solidFill>
                <a:cs typeface="Arial"/>
              </a:rPr>
              <a:t>In interface </a:t>
            </a:r>
            <a:r>
              <a:rPr lang="en-US" altLang="en-US" dirty="0" err="1">
                <a:solidFill>
                  <a:schemeClr val="tx1"/>
                </a:solidFill>
                <a:cs typeface="Arial"/>
              </a:rPr>
              <a:t>config</a:t>
            </a:r>
            <a:r>
              <a:rPr lang="en-US" altLang="en-US" dirty="0">
                <a:solidFill>
                  <a:schemeClr val="tx1"/>
                </a:solidFill>
                <a:cs typeface="Arial"/>
              </a:rPr>
              <a:t> mode, use the </a:t>
            </a:r>
            <a:r>
              <a:rPr lang="en-US" altLang="en-US" b="1" dirty="0" err="1">
                <a:solidFill>
                  <a:schemeClr val="tx1"/>
                </a:solidFill>
                <a:cs typeface="Arial"/>
              </a:rPr>
              <a:t>ip</a:t>
            </a:r>
            <a:r>
              <a:rPr lang="en-US" altLang="en-US" b="1" dirty="0">
                <a:solidFill>
                  <a:schemeClr val="tx1"/>
                </a:solidFill>
                <a:cs typeface="Arial"/>
              </a:rPr>
              <a:t> bandwidth-percent </a:t>
            </a:r>
            <a:r>
              <a:rPr lang="en-US" altLang="en-US" b="1" dirty="0" err="1">
                <a:solidFill>
                  <a:schemeClr val="tx1"/>
                </a:solidFill>
                <a:cs typeface="Arial"/>
              </a:rPr>
              <a:t>eigrp</a:t>
            </a:r>
            <a:r>
              <a:rPr lang="en-US" altLang="en-US" b="1" dirty="0">
                <a:solidFill>
                  <a:schemeClr val="tx1"/>
                </a:solidFill>
                <a:cs typeface="Arial"/>
              </a:rPr>
              <a:t> </a:t>
            </a:r>
            <a:r>
              <a:rPr lang="en-US" altLang="en-US" i="1" dirty="0">
                <a:solidFill>
                  <a:schemeClr val="tx1"/>
                </a:solidFill>
                <a:cs typeface="Arial"/>
              </a:rPr>
              <a:t>as-number percent</a:t>
            </a:r>
            <a:r>
              <a:rPr lang="en-US" altLang="en-US" b="1" i="1" dirty="0">
                <a:solidFill>
                  <a:schemeClr val="tx1"/>
                </a:solidFill>
                <a:cs typeface="Arial"/>
              </a:rPr>
              <a:t> </a:t>
            </a:r>
            <a:r>
              <a:rPr lang="en-US" altLang="en-US" dirty="0">
                <a:solidFill>
                  <a:schemeClr val="tx1"/>
                </a:solidFill>
                <a:cs typeface="Arial"/>
              </a:rPr>
              <a:t>command to configure the percentage of bandwidth that can be used by EIGRP on an interface.</a:t>
            </a:r>
          </a:p>
          <a:p>
            <a:pPr marL="169545" indent="-169545"/>
            <a:r>
              <a:rPr lang="en-US" altLang="en-US" dirty="0">
                <a:solidFill>
                  <a:schemeClr val="tx1"/>
                </a:solidFill>
                <a:cs typeface="Arial"/>
              </a:rPr>
              <a:t>To restore the default value, use the </a:t>
            </a:r>
            <a:r>
              <a:rPr lang="en-US" altLang="en-US" b="1" dirty="0">
                <a:solidFill>
                  <a:schemeClr val="tx1"/>
                </a:solidFill>
                <a:cs typeface="Arial"/>
              </a:rPr>
              <a:t>no</a:t>
            </a:r>
            <a:r>
              <a:rPr lang="en-US" altLang="en-US" dirty="0">
                <a:solidFill>
                  <a:schemeClr val="tx1"/>
                </a:solidFill>
                <a:cs typeface="Arial"/>
              </a:rPr>
              <a:t> form of this command.  </a:t>
            </a:r>
          </a:p>
          <a:p>
            <a:pPr marL="169545" indent="-169545"/>
            <a:r>
              <a:rPr lang="en-US" altLang="en-US" dirty="0">
                <a:solidFill>
                  <a:schemeClr val="tx1"/>
                </a:solidFill>
                <a:cs typeface="Arial"/>
              </a:rPr>
              <a:t>To configure the percentage of bandwidth that can be used by EIGRP for IPv6 on an interface, use </a:t>
            </a:r>
            <a:r>
              <a:rPr lang="en-US" altLang="en-US" b="1" dirty="0">
                <a:solidFill>
                  <a:schemeClr val="tx1"/>
                </a:solidFill>
                <a:cs typeface="Arial"/>
              </a:rPr>
              <a:t>the ipv6 bandwidth-percent </a:t>
            </a:r>
            <a:r>
              <a:rPr lang="en-US" altLang="en-US" b="1" dirty="0" err="1">
                <a:solidFill>
                  <a:schemeClr val="tx1"/>
                </a:solidFill>
                <a:cs typeface="Arial"/>
              </a:rPr>
              <a:t>eigrp</a:t>
            </a:r>
            <a:r>
              <a:rPr lang="en-US" altLang="en-US" b="1" dirty="0">
                <a:solidFill>
                  <a:schemeClr val="tx1"/>
                </a:solidFill>
                <a:cs typeface="Arial"/>
              </a:rPr>
              <a:t> </a:t>
            </a:r>
            <a:r>
              <a:rPr lang="en-US" altLang="en-US" dirty="0">
                <a:solidFill>
                  <a:schemeClr val="tx1"/>
                </a:solidFill>
                <a:cs typeface="Arial"/>
              </a:rPr>
              <a:t>command.  </a:t>
            </a:r>
            <a:endParaRPr lang="en-CA" altLang="en-US" dirty="0">
              <a:solidFill>
                <a:schemeClr val="tx1"/>
              </a:solidFill>
              <a:cs typeface="Arial"/>
            </a:endParaRPr>
          </a:p>
        </p:txBody>
      </p:sp>
      <p:pic>
        <p:nvPicPr>
          <p:cNvPr id="4" name="Picture 3"/>
          <p:cNvPicPr>
            <a:picLocks noChangeAspect="1"/>
          </p:cNvPicPr>
          <p:nvPr/>
        </p:nvPicPr>
        <p:blipFill>
          <a:blip r:embed="rId3"/>
          <a:stretch>
            <a:fillRect/>
          </a:stretch>
        </p:blipFill>
        <p:spPr>
          <a:xfrm>
            <a:off x="169333" y="2991482"/>
            <a:ext cx="4664830" cy="2684288"/>
          </a:xfrm>
          <a:prstGeom prst="rect">
            <a:avLst/>
          </a:prstGeom>
        </p:spPr>
      </p:pic>
    </p:spTree>
    <p:extLst>
      <p:ext uri="{BB962C8B-B14F-4D97-AF65-F5344CB8AC3E}">
        <p14:creationId xmlns:p14="http://schemas.microsoft.com/office/powerpoint/2010/main" val="1346939399"/>
      </p:ext>
    </p:extLst>
  </p:cSld>
  <p:clrMapOvr>
    <a:masterClrMapping/>
  </p:clrMapOvr>
  <p:transition spd="slow">
    <p:wip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059734" y="412746"/>
            <a:ext cx="7884430" cy="757238"/>
          </a:xfrm>
        </p:spPr>
        <p:txBody>
          <a:bodyPr/>
          <a:lstStyle/>
          <a:p>
            <a:br>
              <a:rPr lang="en-US" dirty="0">
                <a:solidFill>
                  <a:schemeClr val="tx1"/>
                </a:solidFill>
              </a:rPr>
            </a:br>
            <a:r>
              <a:rPr lang="en-US" dirty="0"/>
              <a:t>Hello and Hold Timers</a:t>
            </a:r>
            <a:endParaRPr lang="en-CA" altLang="en-US" dirty="0">
              <a:solidFill>
                <a:srgbClr val="367187"/>
              </a:solidFill>
              <a:cs typeface="Arial"/>
            </a:endParaRPr>
          </a:p>
        </p:txBody>
      </p:sp>
      <p:sp>
        <p:nvSpPr>
          <p:cNvPr id="13315" name="Content Placeholder 2"/>
          <p:cNvSpPr>
            <a:spLocks noGrp="1"/>
          </p:cNvSpPr>
          <p:nvPr>
            <p:ph idx="1"/>
          </p:nvPr>
        </p:nvSpPr>
        <p:spPr>
          <a:xfrm>
            <a:off x="5201011" y="1350701"/>
            <a:ext cx="3811753" cy="4715934"/>
          </a:xfrm>
        </p:spPr>
        <p:txBody>
          <a:bodyPr>
            <a:noAutofit/>
          </a:bodyPr>
          <a:lstStyle/>
          <a:p>
            <a:pPr marL="169545" indent="-169545"/>
            <a:r>
              <a:rPr lang="en-US" altLang="en-US" sz="1400" dirty="0">
                <a:solidFill>
                  <a:schemeClr val="tx1"/>
                </a:solidFill>
                <a:cs typeface="Arial"/>
              </a:rPr>
              <a:t>EIGRP uses a lightweight Hello protocol to establish and monitor the connection status of its neighbor.</a:t>
            </a:r>
          </a:p>
          <a:p>
            <a:pPr marL="169545" indent="-169545"/>
            <a:r>
              <a:rPr lang="en-US" altLang="en-US" sz="1400" dirty="0">
                <a:solidFill>
                  <a:schemeClr val="tx1"/>
                </a:solidFill>
                <a:cs typeface="Arial"/>
              </a:rPr>
              <a:t>The hold time tells the router the maximum time the router should wait to receive the next Hello before declaring that neighbor unreachable.</a:t>
            </a:r>
          </a:p>
          <a:p>
            <a:pPr marL="169545" indent="-169545"/>
            <a:r>
              <a:rPr lang="en-US" altLang="en-US" sz="1400" dirty="0">
                <a:solidFill>
                  <a:schemeClr val="tx1"/>
                </a:solidFill>
                <a:cs typeface="Arial"/>
              </a:rPr>
              <a:t>Use the </a:t>
            </a:r>
            <a:r>
              <a:rPr lang="en-US" altLang="en-US" sz="1400" b="1" dirty="0" err="1">
                <a:solidFill>
                  <a:schemeClr val="tx1"/>
                </a:solidFill>
                <a:cs typeface="Arial"/>
              </a:rPr>
              <a:t>ip</a:t>
            </a:r>
            <a:r>
              <a:rPr lang="en-US" altLang="en-US" sz="1400" b="1" dirty="0">
                <a:solidFill>
                  <a:schemeClr val="tx1"/>
                </a:solidFill>
                <a:cs typeface="Arial"/>
              </a:rPr>
              <a:t> hello-interval </a:t>
            </a:r>
            <a:r>
              <a:rPr lang="en-US" altLang="en-US" sz="1400" b="1" dirty="0" err="1">
                <a:solidFill>
                  <a:schemeClr val="tx1"/>
                </a:solidFill>
                <a:cs typeface="Arial"/>
              </a:rPr>
              <a:t>eigrp</a:t>
            </a:r>
            <a:r>
              <a:rPr lang="en-US" altLang="en-US" sz="1400" b="1" dirty="0">
                <a:solidFill>
                  <a:schemeClr val="tx1"/>
                </a:solidFill>
                <a:cs typeface="Arial"/>
              </a:rPr>
              <a:t> </a:t>
            </a:r>
            <a:r>
              <a:rPr lang="en-US" altLang="en-US" sz="1400" i="1" dirty="0">
                <a:solidFill>
                  <a:schemeClr val="tx1"/>
                </a:solidFill>
                <a:cs typeface="Arial"/>
              </a:rPr>
              <a:t>as-number seconds</a:t>
            </a:r>
            <a:r>
              <a:rPr lang="en-US" altLang="en-US" sz="1400" dirty="0">
                <a:solidFill>
                  <a:schemeClr val="tx1"/>
                </a:solidFill>
                <a:cs typeface="Arial"/>
              </a:rPr>
              <a:t> command to configure a different Hello interval.</a:t>
            </a:r>
          </a:p>
          <a:p>
            <a:pPr marL="169545" indent="-169545"/>
            <a:r>
              <a:rPr lang="en-US" altLang="en-US" sz="1400" dirty="0">
                <a:solidFill>
                  <a:schemeClr val="tx1"/>
                </a:solidFill>
                <a:cs typeface="Arial"/>
              </a:rPr>
              <a:t>Use the </a:t>
            </a:r>
            <a:r>
              <a:rPr lang="en-US" altLang="en-US" sz="1400" b="1" dirty="0" err="1">
                <a:solidFill>
                  <a:schemeClr val="tx1"/>
                </a:solidFill>
                <a:cs typeface="Arial"/>
              </a:rPr>
              <a:t>ip</a:t>
            </a:r>
            <a:r>
              <a:rPr lang="en-US" altLang="en-US" sz="1400" b="1" dirty="0">
                <a:solidFill>
                  <a:schemeClr val="tx1"/>
                </a:solidFill>
                <a:cs typeface="Arial"/>
              </a:rPr>
              <a:t> hold-time </a:t>
            </a:r>
            <a:r>
              <a:rPr lang="en-US" altLang="en-US" sz="1400" b="1" dirty="0" err="1">
                <a:solidFill>
                  <a:schemeClr val="tx1"/>
                </a:solidFill>
                <a:cs typeface="Arial"/>
              </a:rPr>
              <a:t>eigrp</a:t>
            </a:r>
            <a:r>
              <a:rPr lang="en-US" altLang="en-US" sz="1400" b="1" dirty="0">
                <a:solidFill>
                  <a:schemeClr val="tx1"/>
                </a:solidFill>
                <a:cs typeface="Arial"/>
              </a:rPr>
              <a:t> </a:t>
            </a:r>
            <a:r>
              <a:rPr lang="en-US" altLang="en-US" sz="1400" i="1" dirty="0">
                <a:solidFill>
                  <a:schemeClr val="tx1"/>
                </a:solidFill>
                <a:cs typeface="Arial"/>
              </a:rPr>
              <a:t>as-number seconds </a:t>
            </a:r>
            <a:r>
              <a:rPr lang="en-US" altLang="en-US" sz="1400" dirty="0">
                <a:solidFill>
                  <a:schemeClr val="tx1"/>
                </a:solidFill>
                <a:cs typeface="Arial"/>
              </a:rPr>
              <a:t>command to configure a different hold time.</a:t>
            </a:r>
          </a:p>
          <a:p>
            <a:pPr marL="169545" indent="-169545"/>
            <a:r>
              <a:rPr lang="en-US" altLang="en-US" sz="1400" dirty="0">
                <a:solidFill>
                  <a:schemeClr val="tx1"/>
                </a:solidFill>
                <a:cs typeface="Arial"/>
              </a:rPr>
              <a:t>Hello intervals and hold times are configured on a per-interface basis and do not have to match with other EIGRP routers to establish or maintain adjacencies</a:t>
            </a:r>
          </a:p>
        </p:txBody>
      </p:sp>
      <p:pic>
        <p:nvPicPr>
          <p:cNvPr id="2" name="Picture 1"/>
          <p:cNvPicPr>
            <a:picLocks noChangeAspect="1"/>
          </p:cNvPicPr>
          <p:nvPr/>
        </p:nvPicPr>
        <p:blipFill>
          <a:blip r:embed="rId3"/>
          <a:stretch>
            <a:fillRect/>
          </a:stretch>
        </p:blipFill>
        <p:spPr>
          <a:xfrm>
            <a:off x="131236" y="1896004"/>
            <a:ext cx="4949438" cy="2297114"/>
          </a:xfrm>
          <a:prstGeom prst="rect">
            <a:avLst/>
          </a:prstGeom>
        </p:spPr>
      </p:pic>
      <p:pic>
        <p:nvPicPr>
          <p:cNvPr id="3" name="Picture 2"/>
          <p:cNvPicPr>
            <a:picLocks noChangeAspect="1"/>
          </p:cNvPicPr>
          <p:nvPr/>
        </p:nvPicPr>
        <p:blipFill>
          <a:blip r:embed="rId4"/>
          <a:stretch>
            <a:fillRect/>
          </a:stretch>
        </p:blipFill>
        <p:spPr>
          <a:xfrm>
            <a:off x="131235" y="4303183"/>
            <a:ext cx="4067175" cy="1028700"/>
          </a:xfrm>
          <a:prstGeom prst="rect">
            <a:avLst/>
          </a:prstGeom>
        </p:spPr>
      </p:pic>
    </p:spTree>
    <p:extLst>
      <p:ext uri="{BB962C8B-B14F-4D97-AF65-F5344CB8AC3E}">
        <p14:creationId xmlns:p14="http://schemas.microsoft.com/office/powerpoint/2010/main" val="3756082091"/>
      </p:ext>
    </p:extLst>
  </p:cSld>
  <p:clrMapOvr>
    <a:masterClrMapping/>
  </p:clrMapOvr>
  <p:transition spd="slow">
    <p:wip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7D4A42-ADFF-46FE-B944-95E875644163}"/>
              </a:ext>
            </a:extLst>
          </p:cNvPr>
          <p:cNvSpPr>
            <a:spLocks noGrp="1"/>
          </p:cNvSpPr>
          <p:nvPr>
            <p:ph type="title"/>
          </p:nvPr>
        </p:nvSpPr>
        <p:spPr/>
        <p:txBody>
          <a:bodyPr/>
          <a:lstStyle/>
          <a:p>
            <a:r>
              <a:rPr lang="en-GB" dirty="0"/>
              <a:t>EIGRP for IPv6</a:t>
            </a:r>
          </a:p>
        </p:txBody>
      </p:sp>
    </p:spTree>
    <p:extLst>
      <p:ext uri="{BB962C8B-B14F-4D97-AF65-F5344CB8AC3E}">
        <p14:creationId xmlns:p14="http://schemas.microsoft.com/office/powerpoint/2010/main" val="41895447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br>
              <a:rPr lang="en-US" dirty="0"/>
            </a:br>
            <a:r>
              <a:rPr lang="en-US" dirty="0"/>
              <a:t>EIGRP for IPv6</a:t>
            </a:r>
          </a:p>
        </p:txBody>
      </p:sp>
      <p:sp>
        <p:nvSpPr>
          <p:cNvPr id="2" name="Content Placeholder 1"/>
          <p:cNvSpPr>
            <a:spLocks noGrp="1"/>
          </p:cNvSpPr>
          <p:nvPr>
            <p:ph idx="1"/>
          </p:nvPr>
        </p:nvSpPr>
        <p:spPr>
          <a:xfrm>
            <a:off x="144066" y="1656195"/>
            <a:ext cx="3678635" cy="4155319"/>
          </a:xfrm>
        </p:spPr>
        <p:txBody>
          <a:bodyPr>
            <a:noAutofit/>
          </a:bodyPr>
          <a:lstStyle/>
          <a:p>
            <a:r>
              <a:rPr lang="en-US" sz="1600" dirty="0">
                <a:solidFill>
                  <a:schemeClr val="tx1"/>
                </a:solidFill>
              </a:rPr>
              <a:t>EIGRP for IPv6 is a distance-vector routing protocol.</a:t>
            </a:r>
          </a:p>
          <a:p>
            <a:pPr lvl="1"/>
            <a:r>
              <a:rPr lang="en-US" sz="1600" dirty="0">
                <a:solidFill>
                  <a:schemeClr val="tx1"/>
                </a:solidFill>
              </a:rPr>
              <a:t>The configuration and operation is similar to EIGRP for IPv4. </a:t>
            </a:r>
          </a:p>
          <a:p>
            <a:r>
              <a:rPr lang="en-US" sz="1600" dirty="0">
                <a:solidFill>
                  <a:schemeClr val="tx1"/>
                </a:solidFill>
              </a:rPr>
              <a:t>The following remained the same as EIGRP for IPv4:</a:t>
            </a:r>
          </a:p>
          <a:p>
            <a:pPr lvl="1"/>
            <a:r>
              <a:rPr lang="en-US" sz="1600" dirty="0">
                <a:solidFill>
                  <a:schemeClr val="tx1"/>
                </a:solidFill>
              </a:rPr>
              <a:t>Uses the same protocol number (88) </a:t>
            </a:r>
          </a:p>
          <a:p>
            <a:pPr lvl="1"/>
            <a:r>
              <a:rPr lang="en-US" sz="1600" dirty="0">
                <a:solidFill>
                  <a:schemeClr val="tx1"/>
                </a:solidFill>
              </a:rPr>
              <a:t>Maintains a topology table and queries if no feasible successors are available. </a:t>
            </a:r>
          </a:p>
          <a:p>
            <a:pPr lvl="1"/>
            <a:r>
              <a:rPr lang="en-US" sz="1600" dirty="0">
                <a:solidFill>
                  <a:schemeClr val="tx1"/>
                </a:solidFill>
              </a:rPr>
              <a:t>Uses DUAL to calculate the successor routes</a:t>
            </a:r>
          </a:p>
          <a:p>
            <a:endParaRPr lang="en-US" sz="1600" dirty="0">
              <a:solidFill>
                <a:schemeClr val="tx1"/>
              </a:solidFill>
            </a:endParaRPr>
          </a:p>
        </p:txBody>
      </p:sp>
      <p:pic>
        <p:nvPicPr>
          <p:cNvPr id="3" name="Picture 2"/>
          <p:cNvPicPr>
            <a:picLocks noChangeAspect="1"/>
          </p:cNvPicPr>
          <p:nvPr/>
        </p:nvPicPr>
        <p:blipFill>
          <a:blip r:embed="rId3"/>
          <a:stretch>
            <a:fillRect/>
          </a:stretch>
        </p:blipFill>
        <p:spPr>
          <a:xfrm>
            <a:off x="4063011" y="1708151"/>
            <a:ext cx="4840681" cy="2795587"/>
          </a:xfrm>
          <a:prstGeom prst="rect">
            <a:avLst/>
          </a:prstGeom>
        </p:spPr>
      </p:pic>
    </p:spTree>
    <p:extLst>
      <p:ext uri="{BB962C8B-B14F-4D97-AF65-F5344CB8AC3E}">
        <p14:creationId xmlns:p14="http://schemas.microsoft.com/office/powerpoint/2010/main" val="3309485404"/>
      </p:ext>
    </p:extLst>
  </p:cSld>
  <p:clrMapOvr>
    <a:masterClrMapping/>
  </p:clrMapOvr>
  <p:transition spd="med">
    <p:wipe dir="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br>
              <a:rPr lang="en-US" dirty="0"/>
            </a:br>
            <a:r>
              <a:rPr lang="en-US" dirty="0"/>
              <a:t>EIGRP for IPv6</a:t>
            </a:r>
          </a:p>
        </p:txBody>
      </p:sp>
      <p:pic>
        <p:nvPicPr>
          <p:cNvPr id="3" name="Picture 2"/>
          <p:cNvPicPr>
            <a:picLocks noChangeAspect="1"/>
          </p:cNvPicPr>
          <p:nvPr/>
        </p:nvPicPr>
        <p:blipFill>
          <a:blip r:embed="rId3"/>
          <a:stretch>
            <a:fillRect/>
          </a:stretch>
        </p:blipFill>
        <p:spPr>
          <a:xfrm>
            <a:off x="214438" y="1704924"/>
            <a:ext cx="8711950" cy="3552918"/>
          </a:xfrm>
          <a:prstGeom prst="rect">
            <a:avLst/>
          </a:prstGeom>
          <a:ln>
            <a:solidFill>
              <a:srgbClr val="000000"/>
            </a:solidFill>
          </a:ln>
        </p:spPr>
      </p:pic>
    </p:spTree>
    <p:extLst>
      <p:ext uri="{BB962C8B-B14F-4D97-AF65-F5344CB8AC3E}">
        <p14:creationId xmlns:p14="http://schemas.microsoft.com/office/powerpoint/2010/main" val="3727291376"/>
      </p:ext>
    </p:extLst>
  </p:cSld>
  <p:clrMapOvr>
    <a:masterClrMapping/>
  </p:clrMapOvr>
  <p:transition spd="med">
    <p:wipe dir="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br>
              <a:rPr lang="en-US" dirty="0"/>
            </a:br>
            <a:r>
              <a:rPr lang="en-US" dirty="0"/>
              <a:t>Configure EIGRP for IPv6</a:t>
            </a:r>
          </a:p>
        </p:txBody>
      </p:sp>
      <p:sp>
        <p:nvSpPr>
          <p:cNvPr id="2" name="Content Placeholder 1"/>
          <p:cNvSpPr>
            <a:spLocks noGrp="1"/>
          </p:cNvSpPr>
          <p:nvPr>
            <p:ph idx="1"/>
          </p:nvPr>
        </p:nvSpPr>
        <p:spPr>
          <a:xfrm>
            <a:off x="144065" y="1656195"/>
            <a:ext cx="4689872" cy="4155319"/>
          </a:xfrm>
        </p:spPr>
        <p:txBody>
          <a:bodyPr>
            <a:normAutofit fontScale="62500" lnSpcReduction="20000"/>
          </a:bodyPr>
          <a:lstStyle/>
          <a:p>
            <a:r>
              <a:rPr lang="en-US" dirty="0">
                <a:solidFill>
                  <a:schemeClr val="tx1"/>
                </a:solidFill>
              </a:rPr>
              <a:t>The </a:t>
            </a:r>
            <a:r>
              <a:rPr lang="en-US" b="1" dirty="0">
                <a:solidFill>
                  <a:schemeClr val="tx1"/>
                </a:solidFill>
              </a:rPr>
              <a:t>ipv6 unicast-routing</a:t>
            </a:r>
            <a:r>
              <a:rPr lang="en-US" dirty="0">
                <a:solidFill>
                  <a:schemeClr val="tx1"/>
                </a:solidFill>
              </a:rPr>
              <a:t> global config mode command enables IPv6 routing on the router. </a:t>
            </a:r>
          </a:p>
          <a:p>
            <a:pPr lvl="1"/>
            <a:endParaRPr lang="en-US" dirty="0">
              <a:solidFill>
                <a:schemeClr val="tx1"/>
              </a:solidFill>
            </a:endParaRPr>
          </a:p>
          <a:p>
            <a:r>
              <a:rPr lang="en-US" dirty="0">
                <a:solidFill>
                  <a:schemeClr val="tx1"/>
                </a:solidFill>
              </a:rPr>
              <a:t>Use the </a:t>
            </a:r>
            <a:r>
              <a:rPr lang="en-US" b="1" dirty="0">
                <a:solidFill>
                  <a:schemeClr val="tx1"/>
                </a:solidFill>
              </a:rPr>
              <a:t>ipv6 router eigrp </a:t>
            </a:r>
            <a:r>
              <a:rPr lang="en-US" i="1" dirty="0">
                <a:solidFill>
                  <a:schemeClr val="tx1"/>
                </a:solidFill>
              </a:rPr>
              <a:t>autonomous-system </a:t>
            </a:r>
            <a:r>
              <a:rPr lang="en-US" dirty="0">
                <a:solidFill>
                  <a:schemeClr val="tx1"/>
                </a:solidFill>
              </a:rPr>
              <a:t>to enter EIGRP for IPv6 router configuration mode. </a:t>
            </a:r>
          </a:p>
          <a:p>
            <a:pPr lvl="1"/>
            <a:endParaRPr lang="en-US" dirty="0">
              <a:solidFill>
                <a:schemeClr val="tx1"/>
              </a:solidFill>
            </a:endParaRPr>
          </a:p>
          <a:p>
            <a:r>
              <a:rPr lang="en-US" dirty="0">
                <a:solidFill>
                  <a:schemeClr val="tx1"/>
                </a:solidFill>
              </a:rPr>
              <a:t>Use the </a:t>
            </a:r>
            <a:r>
              <a:rPr lang="en-US" b="1" dirty="0">
                <a:solidFill>
                  <a:schemeClr val="tx1"/>
                </a:solidFill>
              </a:rPr>
              <a:t>eigrp router-id </a:t>
            </a:r>
            <a:r>
              <a:rPr lang="en-US" i="1" dirty="0" err="1">
                <a:solidFill>
                  <a:schemeClr val="tx1"/>
                </a:solidFill>
              </a:rPr>
              <a:t>router-id</a:t>
            </a:r>
            <a:r>
              <a:rPr lang="en-US" i="1" dirty="0">
                <a:solidFill>
                  <a:schemeClr val="tx1"/>
                </a:solidFill>
              </a:rPr>
              <a:t> </a:t>
            </a:r>
            <a:r>
              <a:rPr lang="en-US" dirty="0">
                <a:solidFill>
                  <a:schemeClr val="tx1"/>
                </a:solidFill>
              </a:rPr>
              <a:t>command is used to configure the router ID.</a:t>
            </a:r>
          </a:p>
          <a:p>
            <a:pPr lvl="1"/>
            <a:endParaRPr lang="en-US" dirty="0">
              <a:solidFill>
                <a:schemeClr val="tx1"/>
              </a:solidFill>
            </a:endParaRPr>
          </a:p>
          <a:p>
            <a:r>
              <a:rPr lang="en-US" dirty="0">
                <a:solidFill>
                  <a:schemeClr val="tx1"/>
                </a:solidFill>
              </a:rPr>
              <a:t>By default, the EIGRP for IPv6 process is in a shutdown state and the</a:t>
            </a:r>
            <a:r>
              <a:rPr lang="en-US" b="1" dirty="0">
                <a:solidFill>
                  <a:schemeClr val="tx1"/>
                </a:solidFill>
              </a:rPr>
              <a:t> no shutdown </a:t>
            </a:r>
            <a:r>
              <a:rPr lang="en-US" dirty="0">
                <a:solidFill>
                  <a:schemeClr val="tx1"/>
                </a:solidFill>
              </a:rPr>
              <a:t>command is required to activate the EIGRP for IPv6 process.</a:t>
            </a:r>
          </a:p>
          <a:p>
            <a:pPr lvl="1"/>
            <a:endParaRPr lang="en-US" dirty="0">
              <a:solidFill>
                <a:schemeClr val="tx1"/>
              </a:solidFill>
            </a:endParaRPr>
          </a:p>
        </p:txBody>
      </p:sp>
      <p:pic>
        <p:nvPicPr>
          <p:cNvPr id="3" name="Picture 2"/>
          <p:cNvPicPr>
            <a:picLocks noChangeAspect="1"/>
          </p:cNvPicPr>
          <p:nvPr/>
        </p:nvPicPr>
        <p:blipFill>
          <a:blip r:embed="rId3"/>
          <a:stretch>
            <a:fillRect/>
          </a:stretch>
        </p:blipFill>
        <p:spPr>
          <a:xfrm>
            <a:off x="5065713" y="1747221"/>
            <a:ext cx="3718669" cy="1152431"/>
          </a:xfrm>
          <a:prstGeom prst="rect">
            <a:avLst/>
          </a:prstGeom>
        </p:spPr>
      </p:pic>
      <p:pic>
        <p:nvPicPr>
          <p:cNvPr id="5" name="Picture 4"/>
          <p:cNvPicPr>
            <a:picLocks noChangeAspect="1"/>
          </p:cNvPicPr>
          <p:nvPr/>
        </p:nvPicPr>
        <p:blipFill>
          <a:blip r:embed="rId4"/>
          <a:stretch>
            <a:fillRect/>
          </a:stretch>
        </p:blipFill>
        <p:spPr>
          <a:xfrm>
            <a:off x="5065713" y="3599815"/>
            <a:ext cx="4078287" cy="2729983"/>
          </a:xfrm>
          <a:prstGeom prst="rect">
            <a:avLst/>
          </a:prstGeom>
        </p:spPr>
      </p:pic>
    </p:spTree>
    <p:extLst>
      <p:ext uri="{BB962C8B-B14F-4D97-AF65-F5344CB8AC3E}">
        <p14:creationId xmlns:p14="http://schemas.microsoft.com/office/powerpoint/2010/main" val="1867911807"/>
      </p:ext>
    </p:extLst>
  </p:cSld>
  <p:clrMapOvr>
    <a:masterClrMapping/>
  </p:clrMapOvr>
  <p:transition spd="med">
    <p:wipe dir="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49275" y="1575513"/>
            <a:ext cx="8042276" cy="4343400"/>
          </a:xfrm>
        </p:spPr>
        <p:txBody>
          <a:bodyPr>
            <a:normAutofit/>
          </a:bodyPr>
          <a:lstStyle/>
          <a:p>
            <a:r>
              <a:rPr lang="en-US" sz="1800" dirty="0">
                <a:solidFill>
                  <a:schemeClr val="tx1"/>
                </a:solidFill>
              </a:rPr>
              <a:t>Unlike EIGRP for IPv4 which uses the </a:t>
            </a:r>
            <a:r>
              <a:rPr lang="en-US" sz="1800" b="1" dirty="0">
                <a:solidFill>
                  <a:schemeClr val="tx1"/>
                </a:solidFill>
              </a:rPr>
              <a:t>network</a:t>
            </a:r>
            <a:r>
              <a:rPr lang="en-US" sz="1800" dirty="0">
                <a:solidFill>
                  <a:schemeClr val="tx1"/>
                </a:solidFill>
              </a:rPr>
              <a:t> command, EIGRP for IPv6 is configured directly on the interface using the </a:t>
            </a:r>
            <a:r>
              <a:rPr lang="en-US" sz="1800" b="1" dirty="0">
                <a:solidFill>
                  <a:schemeClr val="tx1"/>
                </a:solidFill>
              </a:rPr>
              <a:t>ipv6 eigrp </a:t>
            </a:r>
            <a:r>
              <a:rPr lang="en-US" sz="1800" i="1" dirty="0">
                <a:solidFill>
                  <a:schemeClr val="tx1"/>
                </a:solidFill>
              </a:rPr>
              <a:t>autonomous-system</a:t>
            </a:r>
            <a:r>
              <a:rPr lang="en-US" sz="1800" dirty="0">
                <a:solidFill>
                  <a:schemeClr val="tx1"/>
                </a:solidFill>
              </a:rPr>
              <a:t> interface configuration command.</a:t>
            </a:r>
          </a:p>
        </p:txBody>
      </p:sp>
      <p:sp>
        <p:nvSpPr>
          <p:cNvPr id="21505" name="Rectangle 2"/>
          <p:cNvSpPr>
            <a:spLocks noGrp="1" noChangeArrowheads="1"/>
          </p:cNvSpPr>
          <p:nvPr>
            <p:ph type="title"/>
          </p:nvPr>
        </p:nvSpPr>
        <p:spPr>
          <a:xfrm>
            <a:off x="549275" y="785807"/>
            <a:ext cx="8042276" cy="679655"/>
          </a:xfrm>
        </p:spPr>
        <p:txBody>
          <a:bodyPr/>
          <a:lstStyle/>
          <a:p>
            <a:r>
              <a:rPr lang="en-US" dirty="0"/>
              <a:t>Configure EIGRP for IPv6</a:t>
            </a:r>
          </a:p>
        </p:txBody>
      </p:sp>
      <p:pic>
        <p:nvPicPr>
          <p:cNvPr id="3" name="Picture 2"/>
          <p:cNvPicPr>
            <a:picLocks noChangeAspect="1"/>
          </p:cNvPicPr>
          <p:nvPr/>
        </p:nvPicPr>
        <p:blipFill>
          <a:blip r:embed="rId3"/>
          <a:stretch>
            <a:fillRect/>
          </a:stretch>
        </p:blipFill>
        <p:spPr>
          <a:xfrm>
            <a:off x="256780" y="4572000"/>
            <a:ext cx="2800017" cy="2016961"/>
          </a:xfrm>
          <a:prstGeom prst="rect">
            <a:avLst/>
          </a:prstGeom>
        </p:spPr>
      </p:pic>
      <p:pic>
        <p:nvPicPr>
          <p:cNvPr id="6" name="Picture 5"/>
          <p:cNvPicPr>
            <a:picLocks noChangeAspect="1"/>
          </p:cNvPicPr>
          <p:nvPr/>
        </p:nvPicPr>
        <p:blipFill>
          <a:blip r:embed="rId4"/>
          <a:stretch>
            <a:fillRect/>
          </a:stretch>
        </p:blipFill>
        <p:spPr>
          <a:xfrm>
            <a:off x="6054750" y="3675767"/>
            <a:ext cx="2967931" cy="2227781"/>
          </a:xfrm>
          <a:prstGeom prst="rect">
            <a:avLst/>
          </a:prstGeom>
        </p:spPr>
      </p:pic>
      <p:pic>
        <p:nvPicPr>
          <p:cNvPr id="8" name="Picture 7"/>
          <p:cNvPicPr>
            <a:picLocks noChangeAspect="1"/>
          </p:cNvPicPr>
          <p:nvPr/>
        </p:nvPicPr>
        <p:blipFill rotWithShape="1">
          <a:blip r:embed="rId5"/>
          <a:srcRect l="6705" t="8587" r="42380"/>
          <a:stretch/>
        </p:blipFill>
        <p:spPr>
          <a:xfrm>
            <a:off x="3312066" y="3013208"/>
            <a:ext cx="2617483" cy="3145782"/>
          </a:xfrm>
          <a:prstGeom prst="rect">
            <a:avLst/>
          </a:prstGeom>
        </p:spPr>
      </p:pic>
      <p:sp>
        <p:nvSpPr>
          <p:cNvPr id="10" name="Rectangle 9"/>
          <p:cNvSpPr/>
          <p:nvPr/>
        </p:nvSpPr>
        <p:spPr>
          <a:xfrm>
            <a:off x="5993432" y="2617895"/>
            <a:ext cx="2744538" cy="415498"/>
          </a:xfrm>
          <a:prstGeom prst="rect">
            <a:avLst/>
          </a:prstGeom>
        </p:spPr>
        <p:txBody>
          <a:bodyPr wrap="square">
            <a:spAutoFit/>
          </a:bodyPr>
          <a:lstStyle/>
          <a:p>
            <a:r>
              <a:rPr lang="en-US" sz="1050" dirty="0">
                <a:solidFill>
                  <a:srgbClr val="333333"/>
                </a:solidFill>
                <a:latin typeface="CiscoSansTTLight"/>
              </a:rPr>
              <a:t>The same</a:t>
            </a:r>
            <a:r>
              <a:rPr lang="en-US" sz="1050" b="1" dirty="0">
                <a:solidFill>
                  <a:srgbClr val="333333"/>
                </a:solidFill>
                <a:latin typeface="CiscoSansTTLight"/>
              </a:rPr>
              <a:t> passive-interface </a:t>
            </a:r>
            <a:r>
              <a:rPr lang="en-US" sz="1050" dirty="0">
                <a:solidFill>
                  <a:srgbClr val="333333"/>
                </a:solidFill>
                <a:latin typeface="CiscoSansTTLight"/>
              </a:rPr>
              <a:t>command used for IPv4 is used with EIGRP for IPv6. </a:t>
            </a:r>
            <a:endParaRPr lang="en-US" sz="1050" dirty="0"/>
          </a:p>
        </p:txBody>
      </p:sp>
      <p:pic>
        <p:nvPicPr>
          <p:cNvPr id="5" name="Picture 4"/>
          <p:cNvPicPr>
            <a:picLocks noChangeAspect="1"/>
          </p:cNvPicPr>
          <p:nvPr/>
        </p:nvPicPr>
        <p:blipFill>
          <a:blip r:embed="rId6"/>
          <a:stretch>
            <a:fillRect/>
          </a:stretch>
        </p:blipFill>
        <p:spPr>
          <a:xfrm>
            <a:off x="748779" y="2559066"/>
            <a:ext cx="3065138" cy="1619318"/>
          </a:xfrm>
          <a:prstGeom prst="rect">
            <a:avLst/>
          </a:prstGeom>
        </p:spPr>
      </p:pic>
    </p:spTree>
    <p:extLst>
      <p:ext uri="{BB962C8B-B14F-4D97-AF65-F5344CB8AC3E}">
        <p14:creationId xmlns:p14="http://schemas.microsoft.com/office/powerpoint/2010/main" val="4194301770"/>
      </p:ext>
    </p:extLst>
  </p:cSld>
  <p:clrMapOvr>
    <a:masterClrMapping/>
  </p:clrMapOvr>
  <p:transition spd="med">
    <p:wipe dir="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74638" y="2340680"/>
            <a:ext cx="8145462" cy="838200"/>
          </a:xfrm>
        </p:spPr>
        <p:txBody>
          <a:bodyPr/>
          <a:lstStyle/>
          <a:p>
            <a:pPr eaLnBrk="1" hangingPunct="1"/>
            <a:r>
              <a:rPr lang="en-US" sz="4000" dirty="0">
                <a:ea typeface="ＭＳ Ｐゴシック" pitchFamily="34" charset="-128"/>
              </a:rPr>
              <a:t>Summary</a:t>
            </a:r>
          </a:p>
        </p:txBody>
      </p:sp>
    </p:spTree>
    <p:extLst>
      <p:ext uri="{BB962C8B-B14F-4D97-AF65-F5344CB8AC3E}">
        <p14:creationId xmlns:p14="http://schemas.microsoft.com/office/powerpoint/2010/main" val="119917307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eez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1962</TotalTime>
  <Words>5722</Words>
  <Application>Microsoft Office PowerPoint</Application>
  <PresentationFormat>On-screen Show (4:3)</PresentationFormat>
  <Paragraphs>823</Paragraphs>
  <Slides>47</Slides>
  <Notes>36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47</vt:i4>
      </vt:variant>
    </vt:vector>
  </HeadingPairs>
  <TitlesOfParts>
    <vt:vector size="56" baseType="lpstr">
      <vt:lpstr>Arial</vt:lpstr>
      <vt:lpstr>Calibri</vt:lpstr>
      <vt:lpstr>CiscoSansTTLight</vt:lpstr>
      <vt:lpstr>Courier New</vt:lpstr>
      <vt:lpstr>News Gothic MT</vt:lpstr>
      <vt:lpstr>Times New Roman</vt:lpstr>
      <vt:lpstr>Wingdings</vt:lpstr>
      <vt:lpstr>Wingdings 2</vt:lpstr>
      <vt:lpstr>Breeze</vt:lpstr>
      <vt:lpstr>Enhanced Interior Gateway Routing Protocol (EIGRP)</vt:lpstr>
      <vt:lpstr>Objectives</vt:lpstr>
      <vt:lpstr>EIGRP Characteristics</vt:lpstr>
      <vt:lpstr>EIGRP Features</vt:lpstr>
      <vt:lpstr>EIGRP Features</vt:lpstr>
      <vt:lpstr>EIGRP Key Components</vt:lpstr>
      <vt:lpstr>EIGRP Key Components</vt:lpstr>
      <vt:lpstr>EIGRP Terminology</vt:lpstr>
      <vt:lpstr>EIGRP Tables</vt:lpstr>
      <vt:lpstr>AD versus FD</vt:lpstr>
      <vt:lpstr>Successor and Feasible Successor</vt:lpstr>
      <vt:lpstr>EIGRP Packet Types</vt:lpstr>
      <vt:lpstr>Packet Types</vt:lpstr>
      <vt:lpstr>EIGRP Operation</vt:lpstr>
      <vt:lpstr>Initial Route Discovery </vt:lpstr>
      <vt:lpstr>EIGRP Operations</vt:lpstr>
      <vt:lpstr>Example: EIGRP Tables</vt:lpstr>
      <vt:lpstr>EIGRP Neighbor Table</vt:lpstr>
      <vt:lpstr>EIGRP Topology Table</vt:lpstr>
      <vt:lpstr>EIGRP Routing Table</vt:lpstr>
      <vt:lpstr>EIGRP Administrative Distance (AD)</vt:lpstr>
      <vt:lpstr>EIGRP Metric Calculation</vt:lpstr>
      <vt:lpstr>DUAL Example</vt:lpstr>
      <vt:lpstr>DUAL Example</vt:lpstr>
      <vt:lpstr>DUAL Example</vt:lpstr>
      <vt:lpstr>DUAL Example</vt:lpstr>
      <vt:lpstr>DUAL Example</vt:lpstr>
      <vt:lpstr>DUAL Example</vt:lpstr>
      <vt:lpstr>DUAL Example</vt:lpstr>
      <vt:lpstr>Implement EIGRP for IPv4</vt:lpstr>
      <vt:lpstr> Configure EIGRP with IPv4</vt:lpstr>
      <vt:lpstr> Configure EIGRP with IPv4</vt:lpstr>
      <vt:lpstr> Configure EIGRP with IPv4</vt:lpstr>
      <vt:lpstr> Configure EIGRP with IPv4</vt:lpstr>
      <vt:lpstr> Configure EIGRP with IPv4</vt:lpstr>
      <vt:lpstr> Configure EIGRP with IPv4</vt:lpstr>
      <vt:lpstr>Fine Tuning</vt:lpstr>
      <vt:lpstr> Configuring EIGRP Automatic Summarization </vt:lpstr>
      <vt:lpstr> Propagating a Default Static Route </vt:lpstr>
      <vt:lpstr> EIGRP Bandwidth Utilization</vt:lpstr>
      <vt:lpstr> Hello and Hold Timers</vt:lpstr>
      <vt:lpstr>EIGRP for IPv6</vt:lpstr>
      <vt:lpstr> EIGRP for IPv6</vt:lpstr>
      <vt:lpstr> EIGRP for IPv6</vt:lpstr>
      <vt:lpstr> Configure EIGRP for IPv6</vt:lpstr>
      <vt:lpstr>Configure EIGRP for IPv6</vt:lpstr>
      <vt:lpstr>Summary</vt:lpstr>
    </vt:vector>
  </TitlesOfParts>
  <Company>Swansea Metropolitan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Kapilan Radhakrishnan</dc:creator>
  <cp:lastModifiedBy>Kapilan Radhakrishnan</cp:lastModifiedBy>
  <cp:revision>295</cp:revision>
  <dcterms:created xsi:type="dcterms:W3CDTF">2011-10-03T10:20:59Z</dcterms:created>
  <dcterms:modified xsi:type="dcterms:W3CDTF">2019-11-06T22:11:44Z</dcterms:modified>
</cp:coreProperties>
</file>