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70" r:id="rId4"/>
    <p:sldId id="271" r:id="rId5"/>
    <p:sldId id="277" r:id="rId6"/>
    <p:sldId id="257" r:id="rId7"/>
    <p:sldId id="272" r:id="rId8"/>
    <p:sldId id="258" r:id="rId9"/>
    <p:sldId id="259" r:id="rId10"/>
    <p:sldId id="260" r:id="rId11"/>
    <p:sldId id="261" r:id="rId12"/>
    <p:sldId id="263" r:id="rId13"/>
    <p:sldId id="267" r:id="rId14"/>
    <p:sldId id="262" r:id="rId15"/>
    <p:sldId id="264" r:id="rId16"/>
    <p:sldId id="265" r:id="rId17"/>
    <p:sldId id="266" r:id="rId18"/>
    <p:sldId id="275" r:id="rId19"/>
    <p:sldId id="276" r:id="rId20"/>
    <p:sldId id="268" r:id="rId21"/>
    <p:sldId id="273" r:id="rId22"/>
    <p:sldId id="279" r:id="rId23"/>
    <p:sldId id="280" r:id="rId24"/>
    <p:sldId id="281" r:id="rId25"/>
    <p:sldId id="278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2" r:id="rId36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8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5E8E6-3680-7D42-A260-6C69E1C47257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vardmunch.org/the-scream.jsp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QJFWhn1R_w" TargetMode="External"/><Relationship Id="rId2" Type="http://schemas.openxmlformats.org/officeDocument/2006/relationships/hyperlink" Target="https://www.youtube.com/watch?v=4KycFC3Xjx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-828KqtTkA&amp;t=2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co.uk/books?hl=en&amp;lr=&amp;id=ck2EBAAAQBAJ&amp;oi=fnd&amp;pg=PP1&amp;dq=brecht&amp;ots=n_RHAL2eil&amp;sig=Lup3N81MRi582S0B4p0R0qHMfVQ%23v=onepage&amp;q=brecht&amp;f=fals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S8hEj37CrA" TargetMode="External"/><Relationship Id="rId2" Type="http://schemas.openxmlformats.org/officeDocument/2006/relationships/hyperlink" Target="https://www.youtube.com/watch?v=CNuQVS7q7-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Cp4I1Vf8Y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co.uk/books?hl=en&amp;lr=&amp;id=ck2EBAAAQBAJ&amp;oi=fnd&amp;pg=PP1&amp;dq=brecht&amp;ots=n_RHAL2eil&amp;sig=Lup3N81MRi582S0B4p0R0qHMfVQ#v=onepage&amp;q=brecht&amp;f=fal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Brecht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Expressionism and theatre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expressionism?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325" y="1382400"/>
            <a:ext cx="4336675" cy="5475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2442729"/>
            <a:ext cx="3605499" cy="19697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This is a copy of The Scream by </a:t>
            </a:r>
          </a:p>
          <a:p>
            <a:r>
              <a:rPr lang="en-US" dirty="0" err="1" smtClean="0"/>
              <a:t>Edvard</a:t>
            </a:r>
            <a:r>
              <a:rPr lang="en-US" dirty="0" smtClean="0"/>
              <a:t> Munch painted in 1893.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More info if you’re interested:</a:t>
            </a:r>
          </a:p>
          <a:p>
            <a:endParaRPr lang="en-US" dirty="0" smtClean="0"/>
          </a:p>
          <a:p>
            <a:r>
              <a:rPr lang="en-US" sz="1400" dirty="0" smtClean="0">
                <a:hlinkClick r:id="rId3"/>
              </a:rPr>
              <a:t>https://www.edvardmunch.org/the-scream.jsp</a:t>
            </a:r>
            <a:r>
              <a:rPr lang="en-US" sz="1400" dirty="0" smtClean="0"/>
              <a:t> 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expressionism?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err="1" smtClean="0"/>
              <a:t>Exxx</a:t>
            </a: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2400"/>
            <a:ext cx="4336675" cy="5475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93875" y="1417638"/>
            <a:ext cx="435012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Expressionism in art – a reaction to impressionism (Think about work by Van Gough or Monet)</a:t>
            </a:r>
          </a:p>
          <a:p>
            <a:endParaRPr lang="en-US" sz="2400" dirty="0" smtClean="0"/>
          </a:p>
          <a:p>
            <a:r>
              <a:rPr lang="en-US" dirty="0" smtClean="0"/>
              <a:t>‘a style of painting in which the artist seeks to express emotional experience rather than impressions of the physical world; hence a similar style or movement in literature, drama, music, etc’ </a:t>
            </a:r>
          </a:p>
          <a:p>
            <a:endParaRPr lang="en-US" sz="2400" dirty="0" smtClean="0"/>
          </a:p>
          <a:p>
            <a:r>
              <a:rPr lang="en-US" sz="2400" dirty="0" smtClean="0"/>
              <a:t>Expressionism ‘aimed…at the spiritual regeneration of mankind’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did expressionism look like?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In the theatre, expressionism tackled taboo subjects head on, and issues such as sex, conflict, power and class all were used to tell real stories about real people. </a:t>
            </a:r>
          </a:p>
          <a:p>
            <a:endParaRPr lang="en-US" dirty="0" smtClean="0"/>
          </a:p>
          <a:p>
            <a:r>
              <a:rPr lang="en-US" dirty="0" smtClean="0"/>
              <a:t>The main character or protagonist may be the only character with a name, with other characters reduced to functional roles (a ‘banker’ would be called ‘Banker’).</a:t>
            </a:r>
          </a:p>
          <a:p>
            <a:endParaRPr lang="en-US" dirty="0" smtClean="0"/>
          </a:p>
          <a:p>
            <a:r>
              <a:rPr lang="en-US" dirty="0" smtClean="0"/>
              <a:t>Often disjointed scenes play out a quest rather than a plot or story – but there is much variation in style. 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did expressionism look like?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‘A strong directional hand would light for atmosphere, stage crowd scenes, block for jagged lines, </a:t>
            </a:r>
            <a:r>
              <a:rPr lang="en-US" dirty="0" err="1" smtClean="0"/>
              <a:t>colour</a:t>
            </a:r>
            <a:r>
              <a:rPr lang="en-US" dirty="0" smtClean="0"/>
              <a:t> garishly, and distort the architecture. Staircases, revolves, treadmills, traps and bridges extended the domain of the stage.’ </a:t>
            </a:r>
            <a:r>
              <a:rPr lang="en-US" sz="1800" dirty="0" smtClean="0"/>
              <a:t>(</a:t>
            </a:r>
            <a:r>
              <a:rPr lang="en-US" sz="1800" dirty="0" err="1" smtClean="0"/>
              <a:t>Banham</a:t>
            </a:r>
            <a:r>
              <a:rPr lang="en-US" sz="1800" dirty="0" smtClean="0"/>
              <a:t>, 1992:333)</a:t>
            </a:r>
          </a:p>
          <a:p>
            <a:endParaRPr lang="en-US" sz="1800" dirty="0" smtClean="0"/>
          </a:p>
          <a:p>
            <a:r>
              <a:rPr lang="en-US" sz="3000" dirty="0" smtClean="0"/>
              <a:t>Actors would not try to convince an audience that they were true characters but would often wear unnatural makeup and speak in overly impassioned, strident  voices. 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</a:t>
            </a:r>
            <a:r>
              <a:rPr lang="en-US" dirty="0" err="1" smtClean="0"/>
              <a:t>Bertolt</a:t>
            </a:r>
            <a:r>
              <a:rPr lang="en-US" dirty="0" smtClean="0"/>
              <a:t> Brecht?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4800"/>
            <a:ext cx="3917636" cy="5713200"/>
          </a:xfrm>
          <a:prstGeom prst="rect">
            <a:avLst/>
          </a:prstGeom>
        </p:spPr>
      </p:pic>
      <p:pic>
        <p:nvPicPr>
          <p:cNvPr id="5" name="Picture 4"/>
          <p:cNvPicPr preferRelativeResize="0">
            <a:picLocks/>
          </p:cNvPicPr>
          <p:nvPr/>
        </p:nvPicPr>
        <p:blipFill>
          <a:blip r:embed="rId3"/>
          <a:srcRect l="5669" r="15118"/>
          <a:stretch>
            <a:fillRect/>
          </a:stretch>
        </p:blipFill>
        <p:spPr>
          <a:xfrm>
            <a:off x="3917637" y="1417639"/>
            <a:ext cx="5226364" cy="544036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</a:t>
            </a:r>
            <a:r>
              <a:rPr lang="en-US" dirty="0" err="1" smtClean="0"/>
              <a:t>Bertolt</a:t>
            </a:r>
            <a:r>
              <a:rPr lang="en-US" dirty="0" smtClean="0"/>
              <a:t> Brecht?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Brecht was a dramatist, director, dramaturge, political thinker and poet from Germany.</a:t>
            </a:r>
          </a:p>
          <a:p>
            <a:endParaRPr lang="en-US" dirty="0" smtClean="0"/>
          </a:p>
          <a:p>
            <a:r>
              <a:rPr lang="en-US" dirty="0" smtClean="0"/>
              <a:t>He lived to be 58, passing away in 1956.</a:t>
            </a:r>
          </a:p>
          <a:p>
            <a:endParaRPr lang="en-US" dirty="0" smtClean="0"/>
          </a:p>
          <a:p>
            <a:r>
              <a:rPr lang="en-US" dirty="0" smtClean="0"/>
              <a:t>His work and influence on the theatre have been wide reaching and significant.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</a:t>
            </a:r>
            <a:r>
              <a:rPr lang="en-US" dirty="0" err="1" smtClean="0"/>
              <a:t>Bertolt</a:t>
            </a:r>
            <a:r>
              <a:rPr lang="en-US" dirty="0" smtClean="0"/>
              <a:t> Brecht?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His work spans many topics but shares similar themes.</a:t>
            </a:r>
          </a:p>
          <a:p>
            <a:endParaRPr lang="en-US" dirty="0" smtClean="0"/>
          </a:p>
          <a:p>
            <a:r>
              <a:rPr lang="en-US" dirty="0" smtClean="0"/>
              <a:t>Key styles related to Brecht are:</a:t>
            </a:r>
          </a:p>
          <a:p>
            <a:r>
              <a:rPr lang="en-US" dirty="0" smtClean="0"/>
              <a:t>Expressionism</a:t>
            </a:r>
          </a:p>
          <a:p>
            <a:r>
              <a:rPr lang="en-US" dirty="0" smtClean="0"/>
              <a:t>Epic Theatre</a:t>
            </a:r>
          </a:p>
          <a:p>
            <a:r>
              <a:rPr lang="en-US" dirty="0" smtClean="0"/>
              <a:t>Political theatre, and (for the time)</a:t>
            </a:r>
          </a:p>
          <a:p>
            <a:r>
              <a:rPr lang="en-US" dirty="0" smtClean="0"/>
              <a:t>Unconventional staging methods.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Musical Works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Brecht wrote, created and adapted works which used music to entertain, but which didn’t allow the audience to be succumbed by the tricks of theatre (think of </a:t>
            </a:r>
            <a:r>
              <a:rPr lang="en-US" dirty="0" err="1" smtClean="0"/>
              <a:t>Artaud</a:t>
            </a:r>
            <a:r>
              <a:rPr lang="en-US" dirty="0" smtClean="0"/>
              <a:t> trying to do the same thing but with a different manifesto).</a:t>
            </a:r>
          </a:p>
          <a:p>
            <a:endParaRPr lang="en-US" dirty="0" smtClean="0"/>
          </a:p>
          <a:p>
            <a:r>
              <a:rPr lang="en-US" dirty="0" smtClean="0"/>
              <a:t>Do you know any Brecht songs…?</a:t>
            </a:r>
          </a:p>
          <a:p>
            <a:r>
              <a:rPr lang="en-US" sz="1730" dirty="0" smtClean="0">
                <a:hlinkClick r:id="rId2"/>
              </a:rPr>
              <a:t>https://www.youtube.com/watch?v=4KycFC3Xjx4</a:t>
            </a:r>
            <a:endParaRPr lang="en-US" sz="1730" dirty="0" smtClean="0"/>
          </a:p>
          <a:p>
            <a:r>
              <a:rPr lang="en-US" sz="1730" dirty="0" smtClean="0">
                <a:hlinkClick r:id="rId3"/>
              </a:rPr>
              <a:t>https://www.youtube.com/watch?v=pQJFWhn1R_w</a:t>
            </a:r>
            <a:r>
              <a:rPr lang="en-US" sz="1730" dirty="0" smtClean="0"/>
              <a:t> </a:t>
            </a:r>
            <a:endParaRPr lang="en-US" sz="17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Alienation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‘With musicians on stage, the use of placards to give spectators an objective perspective on the action, the separation of dialog from song and a harshly cynical presentation of the material to prevent emotional empathy, these operas were designed as the antithesis to Wagner.’122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Distancing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Many of Brecht’s staging techniques retain their German nouns in theatrical conversation and writing.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Verfremdungseffekt</a:t>
            </a:r>
            <a:r>
              <a:rPr lang="en-US" dirty="0" smtClean="0"/>
              <a:t>’ or ‘distancing’ is the method of performance where actors ‘demonstrate the actions of a character instead of identifying with their roles.’ 122 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does distancing do?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a reaction to mainstream theatre which ‘depended on middle class interest and capitalist support’ </a:t>
            </a:r>
            <a:r>
              <a:rPr lang="en-US" sz="1800" dirty="0" smtClean="0"/>
              <a:t>(Willet,1959 :148)</a:t>
            </a:r>
            <a:r>
              <a:rPr lang="en-US" dirty="0" smtClean="0"/>
              <a:t>, Brecht developed a staging system in which ‘it became impossible for the actors to do more than demonstrate and illustrate; the audience could no longer be ‘carried away’.’ </a:t>
            </a:r>
            <a:r>
              <a:rPr lang="en-US" sz="1800" dirty="0" smtClean="0"/>
              <a:t>(ibid) 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‘Forget about settings’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‘Let’s have a platform, and on this platform we’ll put chairs, tables, partitions – whatever the actors need. For hanging a curtain give me a wooden pole or a metal bar; for hanging a picture a piece of wood. And I’ll want a large projection screen… let’s be aware of the natural textures of wood and metal… We’ll place two grand pianos visibly at one side of the stage; the play must have the quality of a concert as well as that of a drama… And we’ll show the lighting units as they dim on and off, playing over the scene.’ </a:t>
            </a:r>
            <a:r>
              <a:rPr lang="en-US" sz="1946" dirty="0" smtClean="0"/>
              <a:t>(Willet, 1959:149)</a:t>
            </a:r>
            <a:endParaRPr lang="en-US" sz="1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nouns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Although we shouldn’t reduce Brecht’s influence to a collection of staging gimmicks or traits – we cannot deny that his ‘traits’ are highly influential in modern theatre. Here are some more that you will come across when reading about – or watching – theatre influenced by expressionism and Brecht:</a:t>
            </a:r>
          </a:p>
          <a:p>
            <a:r>
              <a:rPr lang="en-US" dirty="0" err="1" smtClean="0"/>
              <a:t>Spass</a:t>
            </a:r>
            <a:endParaRPr lang="en-US" dirty="0" smtClean="0"/>
          </a:p>
          <a:p>
            <a:r>
              <a:rPr lang="en-US" dirty="0" err="1" smtClean="0"/>
              <a:t>Gestus</a:t>
            </a:r>
            <a:endParaRPr lang="en-US" dirty="0" smtClean="0"/>
          </a:p>
          <a:p>
            <a:r>
              <a:rPr lang="en-US" dirty="0" smtClean="0"/>
              <a:t>V-effect (Another term for </a:t>
            </a:r>
            <a:r>
              <a:rPr lang="en-US" dirty="0" err="1" smtClean="0"/>
              <a:t>Verfremdungseffeckt</a:t>
            </a:r>
            <a:r>
              <a:rPr lang="en-US" dirty="0" smtClean="0"/>
              <a:t>)</a:t>
            </a:r>
          </a:p>
          <a:p>
            <a:r>
              <a:rPr lang="en-US" dirty="0" smtClean="0"/>
              <a:t>Alienation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Brecht’s more famous dramatic works: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Caucasian Chalk Circle</a:t>
            </a:r>
          </a:p>
          <a:p>
            <a:r>
              <a:rPr lang="en-US" dirty="0" smtClean="0"/>
              <a:t>Mother Courage</a:t>
            </a:r>
          </a:p>
          <a:p>
            <a:r>
              <a:rPr lang="en-US" dirty="0" smtClean="0"/>
              <a:t>The </a:t>
            </a:r>
            <a:r>
              <a:rPr lang="en-US" dirty="0" err="1" smtClean="0"/>
              <a:t>Threepenny</a:t>
            </a:r>
            <a:r>
              <a:rPr lang="en-US" dirty="0" smtClean="0"/>
              <a:t> Opera</a:t>
            </a:r>
          </a:p>
          <a:p>
            <a:r>
              <a:rPr lang="en-US" dirty="0" smtClean="0"/>
              <a:t>The Rise and Fall of the City of </a:t>
            </a:r>
            <a:r>
              <a:rPr lang="en-US" dirty="0" err="1" smtClean="0"/>
              <a:t>Mahagonnay</a:t>
            </a:r>
            <a:r>
              <a:rPr lang="en-US" dirty="0" smtClean="0"/>
              <a:t> </a:t>
            </a:r>
          </a:p>
          <a:p>
            <a:r>
              <a:rPr lang="en-US" dirty="0" smtClean="0"/>
              <a:t>Baal</a:t>
            </a:r>
          </a:p>
          <a:p>
            <a:r>
              <a:rPr lang="en-US" dirty="0" smtClean="0"/>
              <a:t>Galileo </a:t>
            </a:r>
          </a:p>
          <a:p>
            <a:r>
              <a:rPr lang="en-US" dirty="0" smtClean="0"/>
              <a:t>The Good Person of Szechwan </a:t>
            </a:r>
            <a:r>
              <a:rPr lang="en-US" sz="2000" dirty="0" smtClean="0"/>
              <a:t>(also know as the ‘good woman…’ in some translations)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Basics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Willet writes that we should not reduce Brecht’s dramatic style to a series of buzz words, and that we should go further to understand why he veered away from traditional or conventional production and dramatic styles. </a:t>
            </a:r>
            <a:r>
              <a:rPr lang="en-US" sz="1946" dirty="0" smtClean="0"/>
              <a:t>(Willet,1959:165)</a:t>
            </a:r>
          </a:p>
          <a:p>
            <a:endParaRPr lang="en-US" dirty="0" smtClean="0"/>
          </a:p>
          <a:p>
            <a:r>
              <a:rPr lang="en-US" dirty="0" smtClean="0"/>
              <a:t>We (in 2018) must also be aware that nearly all theatrical work that we view has been influenced by Brecht in some way or another. 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did he want to change things?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‘The basis of Brecht’s theoretical writings is his strong dislike of the orthodox theatre, and especially of the ranting and pretentious German classical stage’</a:t>
            </a:r>
          </a:p>
          <a:p>
            <a:r>
              <a:rPr lang="en-US" dirty="0" smtClean="0"/>
              <a:t>..where:</a:t>
            </a:r>
          </a:p>
          <a:p>
            <a:r>
              <a:rPr lang="en-US" dirty="0" smtClean="0"/>
              <a:t>‘..the delights of art </a:t>
            </a:r>
            <a:r>
              <a:rPr lang="en-US" dirty="0" err="1" smtClean="0"/>
              <a:t>subserve</a:t>
            </a:r>
            <a:r>
              <a:rPr lang="en-US" dirty="0" smtClean="0"/>
              <a:t> education, and by learning we understand not an enjoyable process of finding out but the forcible shoving of one’s nose into things’ </a:t>
            </a:r>
            <a:r>
              <a:rPr lang="en-US" sz="1800" dirty="0" smtClean="0"/>
              <a:t>(Willet, 1959: 165)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does this mean?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Brecht challenged the ‘status quo’ by not accepting the normal expectations of the theatre of his time.</a:t>
            </a:r>
          </a:p>
          <a:p>
            <a:endParaRPr lang="en-US" dirty="0" smtClean="0"/>
          </a:p>
          <a:p>
            <a:r>
              <a:rPr lang="en-US" dirty="0" smtClean="0"/>
              <a:t>He wanted his audiences to notice inequality which lead to power abuse, political difference and injustice. Rather than passively viewing </a:t>
            </a:r>
            <a:r>
              <a:rPr lang="en-US" dirty="0" err="1" smtClean="0"/>
              <a:t>idealised</a:t>
            </a:r>
            <a:r>
              <a:rPr lang="en-US" dirty="0" smtClean="0"/>
              <a:t> stories from higher class perspectives, he wanted the audience to feel that they should be responsible for and be able to change their social and political world. </a:t>
            </a: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this called?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Emancipation is a good word to cover the freeing of the mind to the potentials of an improved existence.</a:t>
            </a:r>
          </a:p>
          <a:p>
            <a:endParaRPr lang="en-US" dirty="0" smtClean="0"/>
          </a:p>
          <a:p>
            <a:r>
              <a:rPr lang="en-US" dirty="0" smtClean="0"/>
              <a:t>Marxism also influences Brecht.</a:t>
            </a:r>
          </a:p>
          <a:p>
            <a:endParaRPr lang="en-US" dirty="0" smtClean="0"/>
          </a:p>
          <a:p>
            <a:r>
              <a:rPr lang="en-US" dirty="0" smtClean="0"/>
              <a:t>Look for traits of these factors when watching and reading the next sources: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Short video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>
              <a:hlinkClick r:id="rId2"/>
            </a:endParaRPr>
          </a:p>
          <a:p>
            <a:r>
              <a:rPr lang="en-US" dirty="0" smtClean="0"/>
              <a:t>Really good brief introduction from the National Theatre:</a:t>
            </a:r>
            <a:endParaRPr lang="en-US" dirty="0" smtClean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https://www.youtube.com/watch?v=l-828KqtTkA&amp;t=2s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little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On the handout (to the Google Scholar link below) please read pages 16- 18, the ‘Theatrical Practice’ section by Steve Giles and note what conventions you consider to be ‘normal’ practice by today’s standards.</a:t>
            </a:r>
            <a:endParaRPr lang="en-US" dirty="0" smtClean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r>
              <a:rPr lang="en-US" sz="2118" dirty="0" smtClean="0">
                <a:hlinkClick r:id="rId2"/>
              </a:rPr>
              <a:t>https://books.google.co.uk/books?hl=en&amp;lr=&amp;id=ck2EBAAAQBAJ&amp;oi=fnd&amp;pg=PP1&amp;dq=brecht&amp;ots=n_RHAL2eil&amp;sig=Lup3N81MRi582S0B4p0R0qHMfVQ#v=onepage&amp;q=brecht&amp;f=false</a:t>
            </a:r>
            <a:endParaRPr lang="en-US" sz="2118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839" t="44064" r="39289" b="22319"/>
          <a:stretch/>
        </p:blipFill>
        <p:spPr>
          <a:xfrm>
            <a:off x="457200" y="1417638"/>
            <a:ext cx="7977351" cy="473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4074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059" t="37098" r="38636" b="17387"/>
          <a:stretch/>
        </p:blipFill>
        <p:spPr>
          <a:xfrm>
            <a:off x="667407" y="0"/>
            <a:ext cx="8019393" cy="6775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0841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0798" t="40116" r="39158" b="15297"/>
          <a:stretch/>
        </p:blipFill>
        <p:spPr>
          <a:xfrm>
            <a:off x="641130" y="584195"/>
            <a:ext cx="7861739" cy="6562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42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361" t="31525" r="38243" b="16458"/>
          <a:stretch/>
        </p:blipFill>
        <p:spPr>
          <a:xfrm>
            <a:off x="898071" y="39918"/>
            <a:ext cx="7548585" cy="681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344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Hans-</a:t>
            </a:r>
            <a:r>
              <a:rPr lang="en-GB" dirty="0" err="1" smtClean="0"/>
              <a:t>Thies</a:t>
            </a:r>
            <a:r>
              <a:rPr lang="en-GB" dirty="0" smtClean="0"/>
              <a:t> Lehmann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Postdramatic</a:t>
            </a:r>
            <a:r>
              <a:rPr lang="en-GB" dirty="0" smtClean="0"/>
              <a:t> theatre shifts focus from the drama as text </a:t>
            </a:r>
            <a:r>
              <a:rPr lang="en-GB" dirty="0"/>
              <a:t>in itself, </a:t>
            </a:r>
            <a:r>
              <a:rPr lang="en-GB" dirty="0" smtClean="0"/>
              <a:t>and evolves </a:t>
            </a:r>
            <a:r>
              <a:rPr lang="en-GB" dirty="0"/>
              <a:t>a </a:t>
            </a:r>
            <a:r>
              <a:rPr lang="en-GB" dirty="0" smtClean="0"/>
              <a:t>‘performative aesthetic’ where the </a:t>
            </a:r>
            <a:r>
              <a:rPr lang="en-GB" dirty="0"/>
              <a:t>text of the performance is </a:t>
            </a:r>
            <a:r>
              <a:rPr lang="en-GB" dirty="0" smtClean="0"/>
              <a:t>positioned </a:t>
            </a:r>
            <a:r>
              <a:rPr lang="en-GB" dirty="0"/>
              <a:t>in a special </a:t>
            </a:r>
            <a:r>
              <a:rPr lang="en-GB" dirty="0" smtClean="0"/>
              <a:t>relationship </a:t>
            </a:r>
            <a:r>
              <a:rPr lang="en-GB" dirty="0"/>
              <a:t>to the </a:t>
            </a:r>
            <a:r>
              <a:rPr lang="en-GB" dirty="0" smtClean="0"/>
              <a:t>physical </a:t>
            </a:r>
            <a:r>
              <a:rPr lang="en-GB" dirty="0"/>
              <a:t>situation of </a:t>
            </a:r>
            <a:r>
              <a:rPr lang="en-GB" dirty="0" smtClean="0"/>
              <a:t>performance </a:t>
            </a:r>
            <a:r>
              <a:rPr lang="en-GB" dirty="0"/>
              <a:t>and </a:t>
            </a:r>
            <a:r>
              <a:rPr lang="en-GB" dirty="0" smtClean="0"/>
              <a:t>stage.</a:t>
            </a:r>
          </a:p>
          <a:p>
            <a:endParaRPr lang="en-GB" dirty="0"/>
          </a:p>
          <a:p>
            <a:r>
              <a:rPr lang="en-GB" dirty="0" smtClean="0"/>
              <a:t>What does that mean? It is a reaction to an over-reliance on text. </a:t>
            </a:r>
          </a:p>
          <a:p>
            <a:endParaRPr lang="en-GB" dirty="0"/>
          </a:p>
          <a:p>
            <a:r>
              <a:rPr lang="en-GB" dirty="0" err="1" smtClean="0"/>
              <a:t>Postdramatic</a:t>
            </a:r>
            <a:r>
              <a:rPr lang="en-GB" dirty="0" smtClean="0"/>
              <a:t> </a:t>
            </a:r>
            <a:r>
              <a:rPr lang="en-GB" dirty="0"/>
              <a:t>theatre is </a:t>
            </a:r>
            <a:r>
              <a:rPr lang="en-GB" dirty="0" smtClean="0"/>
              <a:t>an attempt to produce </a:t>
            </a:r>
            <a:r>
              <a:rPr lang="en-GB" dirty="0"/>
              <a:t>an effect amongst the spectators </a:t>
            </a:r>
            <a:r>
              <a:rPr lang="en-GB" dirty="0" smtClean="0"/>
              <a:t>rather than remain </a:t>
            </a:r>
            <a:r>
              <a:rPr lang="en-GB" dirty="0"/>
              <a:t>true to </a:t>
            </a:r>
            <a:r>
              <a:rPr lang="en-GB" dirty="0" smtClean="0"/>
              <a:t>a specific text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This is Lehmann’s ‘new </a:t>
            </a:r>
            <a:r>
              <a:rPr lang="en-GB" dirty="0"/>
              <a:t>theatre' </a:t>
            </a:r>
            <a:r>
              <a:rPr lang="en-GB" dirty="0" smtClean="0"/>
              <a:t>which he considers to be </a:t>
            </a:r>
            <a:r>
              <a:rPr lang="en-GB" dirty="0"/>
              <a:t>part of 'a simultaneous and multi-perspectival form of </a:t>
            </a:r>
            <a:r>
              <a:rPr lang="en-GB" dirty="0" smtClean="0"/>
              <a:t>perceiving’.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9965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dramatic theatre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</a:t>
            </a:r>
            <a:r>
              <a:rPr lang="en-GB" dirty="0" smtClean="0"/>
              <a:t>might this </a:t>
            </a:r>
            <a:r>
              <a:rPr lang="en-GB" dirty="0" smtClean="0"/>
              <a:t>idea impact your reading of:</a:t>
            </a:r>
          </a:p>
          <a:p>
            <a:r>
              <a:rPr lang="en-GB" dirty="0" smtClean="0"/>
              <a:t>Hamlet Machine?</a:t>
            </a:r>
            <a:endParaRPr lang="en-GB" dirty="0" smtClean="0"/>
          </a:p>
          <a:p>
            <a:r>
              <a:rPr lang="en-GB" dirty="0" smtClean="0"/>
              <a:t>Your chosen drama?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And does it change the framing </a:t>
            </a:r>
            <a:r>
              <a:rPr lang="en-GB" dirty="0" smtClean="0"/>
              <a:t>of </a:t>
            </a:r>
            <a:r>
              <a:rPr lang="en-GB" dirty="0" smtClean="0"/>
              <a:t>the </a:t>
            </a:r>
            <a:r>
              <a:rPr lang="en-GB" dirty="0" smtClean="0"/>
              <a:t>Voice and Body production and the Digital Arts work </a:t>
            </a:r>
            <a:r>
              <a:rPr lang="en-GB" dirty="0" smtClean="0"/>
              <a:t>that you </a:t>
            </a:r>
            <a:r>
              <a:rPr lang="en-GB" dirty="0" smtClean="0"/>
              <a:t>created?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201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Incredible Resource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Director </a:t>
            </a:r>
            <a:r>
              <a:rPr lang="en-GB" dirty="0" err="1" smtClean="0"/>
              <a:t>Wim</a:t>
            </a:r>
            <a:r>
              <a:rPr lang="en-GB" dirty="0" smtClean="0"/>
              <a:t> Wenders had planned to made a feature documentary with Bausch but she died suddenly in 2009 one month before filming began.</a:t>
            </a:r>
          </a:p>
          <a:p>
            <a:r>
              <a:rPr lang="en-GB" dirty="0" smtClean="0"/>
              <a:t>The director continued with the project when some of Bausch’s dancers requested he filmed them talking about their work and their experiences with the inspirational choreographer. </a:t>
            </a:r>
            <a:endParaRPr lang="en-GB" dirty="0"/>
          </a:p>
          <a:p>
            <a:r>
              <a:rPr lang="en-GB" dirty="0" smtClean="0"/>
              <a:t>Trailer</a:t>
            </a:r>
            <a:r>
              <a:rPr lang="en-GB" dirty="0" smtClean="0">
                <a:hlinkClick r:id="rId2"/>
              </a:rPr>
              <a:t> 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www.youtube.com/watch?v=CNuQVS7q7-A</a:t>
            </a:r>
            <a:r>
              <a:rPr lang="en-GB" dirty="0" smtClean="0"/>
              <a:t> </a:t>
            </a:r>
          </a:p>
          <a:p>
            <a:r>
              <a:rPr lang="en-GB" dirty="0"/>
              <a:t>Fall Dance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www.youtube.com/watch?v=zS8hEj37CrA</a:t>
            </a:r>
            <a:r>
              <a:rPr lang="en-GB" dirty="0" smtClean="0"/>
              <a:t> </a:t>
            </a:r>
          </a:p>
          <a:p>
            <a:r>
              <a:rPr lang="en-GB" dirty="0"/>
              <a:t>Seasons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www.youtube.com/watch?v=QCp4I1Vf8Yg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1893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Bausch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‘Bausch begins with the individual expression of her dancers who maintain their personal perspective in surrounding an idea with various approaches to its representations.’ </a:t>
            </a:r>
            <a:r>
              <a:rPr lang="en-GB" sz="1350" dirty="0"/>
              <a:t>(</a:t>
            </a:r>
            <a:r>
              <a:rPr lang="en-GB" sz="1350" dirty="0" err="1"/>
              <a:t>Climenhaga</a:t>
            </a:r>
            <a:r>
              <a:rPr lang="en-GB" sz="1350" dirty="0"/>
              <a:t>, 2009:14)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‘Bausch took… collage techniques, pedestrian movement, repetition, and borrowing from other media – but maintained her interest in the subject to arrive not just at a new technique into which the dancer’s body as artistic material might be placed, but at a new form in which human experience is expressed in bodily terms.’ </a:t>
            </a:r>
            <a:r>
              <a:rPr lang="en-GB" sz="1350" dirty="0"/>
              <a:t>(ibid)</a:t>
            </a:r>
          </a:p>
        </p:txBody>
      </p:sp>
    </p:spTree>
    <p:extLst>
      <p:ext uri="{BB962C8B-B14F-4D97-AF65-F5344CB8AC3E}">
        <p14:creationId xmlns:p14="http://schemas.microsoft.com/office/powerpoint/2010/main" val="31071266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Bausch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‘Rather than using (principles of dance construction and theatrical methods) to tell an audience something, she creates an open metaphor for the audience to complete.’ </a:t>
            </a:r>
            <a:r>
              <a:rPr lang="en-GB" sz="1350" dirty="0"/>
              <a:t>(</a:t>
            </a:r>
            <a:r>
              <a:rPr lang="en-GB" sz="1350" dirty="0" err="1"/>
              <a:t>Climenhaga</a:t>
            </a:r>
            <a:r>
              <a:rPr lang="en-GB" sz="1350" dirty="0"/>
              <a:t>, 2009:99)</a:t>
            </a:r>
          </a:p>
          <a:p>
            <a:endParaRPr lang="en-GB" dirty="0"/>
          </a:p>
          <a:p>
            <a:r>
              <a:rPr lang="en-GB" dirty="0" smtClean="0"/>
              <a:t>She considers the initial impulse for create creation is ‘a person in a specific situation’ </a:t>
            </a:r>
            <a:r>
              <a:rPr lang="en-GB" sz="1350" dirty="0"/>
              <a:t>(</a:t>
            </a:r>
            <a:r>
              <a:rPr lang="en-GB" sz="1350" dirty="0" err="1"/>
              <a:t>Climenhaga</a:t>
            </a:r>
            <a:r>
              <a:rPr lang="en-GB" sz="1350" dirty="0"/>
              <a:t>, 2009:99)</a:t>
            </a:r>
          </a:p>
        </p:txBody>
      </p:sp>
    </p:spTree>
    <p:extLst>
      <p:ext uri="{BB962C8B-B14F-4D97-AF65-F5344CB8AC3E}">
        <p14:creationId xmlns:p14="http://schemas.microsoft.com/office/powerpoint/2010/main" val="7007271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Practical: Time </a:t>
            </a:r>
            <a:r>
              <a:rPr lang="en-GB" dirty="0" smtClean="0"/>
              <a:t>and Space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Initial grid work.</a:t>
            </a:r>
          </a:p>
          <a:p>
            <a:r>
              <a:rPr lang="en-GB" dirty="0" smtClean="0"/>
              <a:t>Four corners 8 paces apart</a:t>
            </a:r>
          </a:p>
          <a:p>
            <a:r>
              <a:rPr lang="en-GB" dirty="0" smtClean="0"/>
              <a:t>Move in a 4/4 rhythm and in 8 paces around the whole grid in a specific repeatable pattern. </a:t>
            </a:r>
          </a:p>
          <a:p>
            <a:endParaRPr lang="en-GB" dirty="0"/>
          </a:p>
          <a:p>
            <a:r>
              <a:rPr lang="en-GB" dirty="0" smtClean="0"/>
              <a:t>Development 1</a:t>
            </a:r>
          </a:p>
          <a:p>
            <a:r>
              <a:rPr lang="en-GB" dirty="0" smtClean="0"/>
              <a:t>Keeping your 8 pace rhythm, break out of the grid shape and return to the grid within 8 paces.</a:t>
            </a:r>
          </a:p>
          <a:p>
            <a:endParaRPr lang="en-GB" dirty="0"/>
          </a:p>
          <a:p>
            <a:r>
              <a:rPr lang="en-GB" dirty="0" smtClean="0"/>
              <a:t>Without looking directly at each other, maintain an awareness of the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556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Practical: Time </a:t>
            </a:r>
            <a:r>
              <a:rPr lang="en-GB" dirty="0" smtClean="0"/>
              <a:t>and Space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 smtClean="0"/>
              <a:t>Development </a:t>
            </a:r>
            <a:r>
              <a:rPr lang="en-GB" sz="3000" dirty="0" smtClean="0"/>
              <a:t>2</a:t>
            </a:r>
          </a:p>
          <a:p>
            <a:r>
              <a:rPr lang="en-GB" dirty="0" smtClean="0"/>
              <a:t>Within your new paths, be open to meeting other movers.</a:t>
            </a:r>
          </a:p>
          <a:p>
            <a:r>
              <a:rPr lang="en-GB" dirty="0" smtClean="0"/>
              <a:t>Greet them with a facial expression but continue onwards with your rhythm.</a:t>
            </a:r>
          </a:p>
          <a:p>
            <a:r>
              <a:rPr lang="en-GB" dirty="0" smtClean="0"/>
              <a:t>What happens if the other person is getting in your way? Negotiate your space in your 8 pace rhythm.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5086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Practical: Time </a:t>
            </a:r>
            <a:r>
              <a:rPr lang="en-GB" dirty="0"/>
              <a:t>and Space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Development 3</a:t>
            </a:r>
          </a:p>
          <a:p>
            <a:endParaRPr lang="en-GB" dirty="0"/>
          </a:p>
          <a:p>
            <a:r>
              <a:rPr lang="en-GB" dirty="0" smtClean="0"/>
              <a:t>What happens when you work within the pace/ rhythm structure, but increase the speed of your walk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E.g. Eight pace rhythm and:</a:t>
            </a:r>
          </a:p>
          <a:p>
            <a:r>
              <a:rPr lang="en-GB" dirty="0" smtClean="0"/>
              <a:t>8 paces or steps</a:t>
            </a:r>
          </a:p>
          <a:p>
            <a:r>
              <a:rPr lang="en-GB" dirty="0" smtClean="0"/>
              <a:t>4 paces </a:t>
            </a:r>
            <a:r>
              <a:rPr lang="en-GB" dirty="0"/>
              <a:t>or steps</a:t>
            </a:r>
          </a:p>
          <a:p>
            <a:r>
              <a:rPr lang="en-GB" dirty="0" smtClean="0"/>
              <a:t>16 paces </a:t>
            </a:r>
            <a:r>
              <a:rPr lang="en-GB" dirty="0"/>
              <a:t>or steps</a:t>
            </a:r>
          </a:p>
          <a:p>
            <a:r>
              <a:rPr lang="en-GB" dirty="0" smtClean="0"/>
              <a:t>32 paces </a:t>
            </a:r>
            <a:r>
              <a:rPr lang="en-GB" dirty="0"/>
              <a:t>or steps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768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Stillness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Using the whole space, walk in straight lines, changing direction when you encounter an object or a person.</a:t>
            </a:r>
          </a:p>
          <a:p>
            <a:endParaRPr lang="en-GB" dirty="0"/>
          </a:p>
          <a:p>
            <a:r>
              <a:rPr lang="en-GB" dirty="0" smtClean="0"/>
              <a:t>When you hear a clap, stop.</a:t>
            </a:r>
          </a:p>
          <a:p>
            <a:r>
              <a:rPr lang="en-GB" dirty="0" smtClean="0"/>
              <a:t>On the next clap, start again.</a:t>
            </a:r>
          </a:p>
          <a:p>
            <a:r>
              <a:rPr lang="en-GB" dirty="0" smtClean="0"/>
              <a:t>Stay focused in your movement and widen your sphere of awareness to know where the other movers are. </a:t>
            </a:r>
          </a:p>
          <a:p>
            <a:endParaRPr lang="en-GB" dirty="0"/>
          </a:p>
          <a:p>
            <a:r>
              <a:rPr lang="en-GB" dirty="0" smtClean="0"/>
              <a:t>What dynamics or rules can you apply to develop this simple work?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8231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Banham, M. (</a:t>
            </a:r>
            <a:r>
              <a:rPr lang="en-US" sz="2000" dirty="0" err="1"/>
              <a:t>ed</a:t>
            </a:r>
            <a:r>
              <a:rPr lang="en-US" sz="2000" dirty="0"/>
              <a:t>) 1992. </a:t>
            </a:r>
            <a:r>
              <a:rPr lang="en-US" sz="2000" i="1" dirty="0"/>
              <a:t>The Cambridge Guide to Theatre</a:t>
            </a:r>
            <a:r>
              <a:rPr lang="en-US" sz="2000" dirty="0"/>
              <a:t>. Cambridge University Press: Cambridge.</a:t>
            </a:r>
          </a:p>
          <a:p>
            <a:r>
              <a:rPr lang="en-GB" sz="2000" dirty="0" err="1" smtClean="0"/>
              <a:t>Climenhaga</a:t>
            </a:r>
            <a:r>
              <a:rPr lang="en-GB" sz="2000" dirty="0"/>
              <a:t>, R. 2009. </a:t>
            </a:r>
            <a:r>
              <a:rPr lang="en-GB" sz="2000" i="1" dirty="0"/>
              <a:t>Pina Bausch</a:t>
            </a:r>
            <a:r>
              <a:rPr lang="en-GB" sz="2000" dirty="0"/>
              <a:t>. Oxen: Routledge.</a:t>
            </a:r>
          </a:p>
          <a:p>
            <a:r>
              <a:rPr lang="en-GB" sz="2000" dirty="0"/>
              <a:t>Lehmann, H. 2006. </a:t>
            </a:r>
            <a:r>
              <a:rPr lang="en-GB" sz="2000" i="1" dirty="0" err="1"/>
              <a:t>Postdramatic</a:t>
            </a:r>
            <a:r>
              <a:rPr lang="en-GB" sz="2000" i="1" dirty="0"/>
              <a:t> Theatre</a:t>
            </a:r>
            <a:r>
              <a:rPr lang="en-GB" sz="2000" dirty="0"/>
              <a:t>. London: Routledge.</a:t>
            </a:r>
          </a:p>
          <a:p>
            <a:r>
              <a:rPr lang="en-US" sz="2000" dirty="0"/>
              <a:t>Silberman, M., Giles, S., </a:t>
            </a:r>
            <a:r>
              <a:rPr lang="en-US" sz="2000" dirty="0" err="1"/>
              <a:t>Kuhn,T</a:t>
            </a:r>
            <a:r>
              <a:rPr lang="en-US" sz="2000" dirty="0"/>
              <a:t>. (</a:t>
            </a:r>
            <a:r>
              <a:rPr lang="en-US" sz="2000" dirty="0" err="1"/>
              <a:t>Eds</a:t>
            </a:r>
            <a:r>
              <a:rPr lang="en-US" sz="2000" dirty="0"/>
              <a:t>) 2015. </a:t>
            </a:r>
            <a:r>
              <a:rPr lang="en-US" sz="2000" i="1" dirty="0"/>
              <a:t>Brecht on Theatre. </a:t>
            </a:r>
            <a:r>
              <a:rPr lang="en-US" sz="2000" dirty="0"/>
              <a:t>Bloomsbury Press, London. Available on-line at:</a:t>
            </a:r>
          </a:p>
          <a:p>
            <a:pPr marL="400050" lvl="1" indent="0">
              <a:buNone/>
            </a:pPr>
            <a:r>
              <a:rPr lang="en-US" sz="1600" dirty="0" smtClean="0">
                <a:hlinkClick r:id="rId2"/>
              </a:rPr>
              <a:t>https</a:t>
            </a:r>
            <a:r>
              <a:rPr lang="en-US" sz="1600" dirty="0">
                <a:hlinkClick r:id="rId2"/>
              </a:rPr>
              <a:t>://books.google.co.uk/books?hl=en&amp;lr=&amp;id=ck2EBAAAQBAJ&amp;oi=fnd&amp;pg=PP1&amp;dq=brecht&amp;ots=n_RHAL2eil&amp;sig=Lup3N81MRi582S0B4p0R0qHMfVQ#v=onepage&amp;q=brecht&amp;f=false</a:t>
            </a:r>
            <a:r>
              <a:rPr lang="en-US" sz="1600" dirty="0"/>
              <a:t> Accessed 02/03/2020</a:t>
            </a:r>
          </a:p>
          <a:p>
            <a:r>
              <a:rPr lang="en-US" sz="2000" dirty="0"/>
              <a:t>Williams, R. 1952. </a:t>
            </a:r>
            <a:r>
              <a:rPr lang="en-US" sz="2000" i="1" dirty="0"/>
              <a:t>Drama from Ibsen to Brecht</a:t>
            </a:r>
            <a:r>
              <a:rPr lang="en-US" sz="2000" dirty="0"/>
              <a:t>. The Hogarth Press: London.</a:t>
            </a:r>
          </a:p>
          <a:p>
            <a:r>
              <a:rPr lang="en-US" sz="2000" dirty="0" smtClean="0"/>
              <a:t>Willet, J. 1959. </a:t>
            </a:r>
            <a:r>
              <a:rPr lang="en-US" sz="2000" i="1" dirty="0" smtClean="0"/>
              <a:t>The Theatre of </a:t>
            </a:r>
            <a:r>
              <a:rPr lang="en-US" sz="2000" i="1" dirty="0" err="1" smtClean="0"/>
              <a:t>Bertolt</a:t>
            </a:r>
            <a:r>
              <a:rPr lang="en-US" sz="2000" i="1" dirty="0" smtClean="0"/>
              <a:t> Brecht</a:t>
            </a:r>
            <a:r>
              <a:rPr lang="en-US" sz="2000" dirty="0" smtClean="0"/>
              <a:t>. Methuen: London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12227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1046</TotalTime>
  <Words>1866</Words>
  <Application>Microsoft Office PowerPoint</Application>
  <PresentationFormat>On-screen Show (4:3)</PresentationFormat>
  <Paragraphs>167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Calibri</vt:lpstr>
      <vt:lpstr>Office Theme</vt:lpstr>
      <vt:lpstr>Brecht</vt:lpstr>
      <vt:lpstr>What is expressionism?</vt:lpstr>
      <vt:lpstr>What is expressionism?</vt:lpstr>
      <vt:lpstr>What did expressionism look like?</vt:lpstr>
      <vt:lpstr>What did expressionism look like?</vt:lpstr>
      <vt:lpstr>Who is Bertolt Brecht?</vt:lpstr>
      <vt:lpstr>Who is Bertolt Brecht?</vt:lpstr>
      <vt:lpstr>Who is Bertolt Brecht?</vt:lpstr>
      <vt:lpstr>Musical Works</vt:lpstr>
      <vt:lpstr>Alienation </vt:lpstr>
      <vt:lpstr>Distancing</vt:lpstr>
      <vt:lpstr>What does distancing do?</vt:lpstr>
      <vt:lpstr>‘Forget about settings’</vt:lpstr>
      <vt:lpstr>More nouns</vt:lpstr>
      <vt:lpstr>Brecht’s more famous dramatic works:</vt:lpstr>
      <vt:lpstr>The Basics</vt:lpstr>
      <vt:lpstr>Why did he want to change things?</vt:lpstr>
      <vt:lpstr>What does this mean?</vt:lpstr>
      <vt:lpstr>What is this called?</vt:lpstr>
      <vt:lpstr>Short video</vt:lpstr>
      <vt:lpstr>A little reading</vt:lpstr>
      <vt:lpstr>PowerPoint Presentation</vt:lpstr>
      <vt:lpstr>PowerPoint Presentation</vt:lpstr>
      <vt:lpstr>PowerPoint Presentation</vt:lpstr>
      <vt:lpstr>PowerPoint Presentation</vt:lpstr>
      <vt:lpstr>Hans-Thies Lehmann</vt:lpstr>
      <vt:lpstr>Post dramatic theatre </vt:lpstr>
      <vt:lpstr>Incredible Resource </vt:lpstr>
      <vt:lpstr>Bausch</vt:lpstr>
      <vt:lpstr>Bausch</vt:lpstr>
      <vt:lpstr>Practical: Time and Space exercises</vt:lpstr>
      <vt:lpstr>Practical: Time and Space exercises</vt:lpstr>
      <vt:lpstr>Practical: Time and Space exercises</vt:lpstr>
      <vt:lpstr>Stillness </vt:lpstr>
      <vt:lpstr>Bibliography</vt:lpstr>
    </vt:vector>
  </TitlesOfParts>
  <Company>UoW:Trinity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Jonathan Pugh</cp:lastModifiedBy>
  <cp:revision>17</cp:revision>
  <cp:lastPrinted>2020-03-02T17:59:58Z</cp:lastPrinted>
  <dcterms:created xsi:type="dcterms:W3CDTF">2018-02-28T19:09:12Z</dcterms:created>
  <dcterms:modified xsi:type="dcterms:W3CDTF">2020-03-02T18:21:11Z</dcterms:modified>
</cp:coreProperties>
</file>