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33"/>
  </p:notesMasterIdLst>
  <p:sldIdLst>
    <p:sldId id="256" r:id="rId5"/>
    <p:sldId id="282" r:id="rId6"/>
    <p:sldId id="283" r:id="rId7"/>
    <p:sldId id="284" r:id="rId8"/>
    <p:sldId id="287" r:id="rId9"/>
    <p:sldId id="288" r:id="rId10"/>
    <p:sldId id="277" r:id="rId11"/>
    <p:sldId id="278" r:id="rId12"/>
    <p:sldId id="279" r:id="rId13"/>
    <p:sldId id="280" r:id="rId14"/>
    <p:sldId id="281" r:id="rId15"/>
    <p:sldId id="259" r:id="rId16"/>
    <p:sldId id="260" r:id="rId17"/>
    <p:sldId id="262" r:id="rId18"/>
    <p:sldId id="263" r:id="rId19"/>
    <p:sldId id="289" r:id="rId20"/>
    <p:sldId id="265" r:id="rId21"/>
    <p:sldId id="270" r:id="rId22"/>
    <p:sldId id="272" r:id="rId23"/>
    <p:sldId id="286" r:id="rId24"/>
    <p:sldId id="273" r:id="rId25"/>
    <p:sldId id="274" r:id="rId26"/>
    <p:sldId id="275" r:id="rId27"/>
    <p:sldId id="285" r:id="rId28"/>
    <p:sldId id="268" r:id="rId29"/>
    <p:sldId id="264" r:id="rId30"/>
    <p:sldId id="276" r:id="rId31"/>
    <p:sldId id="257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84DF140-7116-3335-B8C6-A156C0FA2CA9}" v="20" dt="2023-04-23T13:12:35.024"/>
    <p1510:client id="{384E1F3B-C884-F410-DDB3-A10F989BA5D2}" v="2" dt="2023-04-23T16:06:15.987"/>
    <p1510:client id="{3BCCFE4C-34C0-E74F-AF33-95446A5CE085}" v="363" dt="2023-04-23T13:46:49.064"/>
    <p1510:client id="{AEA8C6BF-9DA1-465B-93D5-6E2AF83DA1EA}" v="145" dt="2023-04-23T19:22:06.050"/>
    <p1510:client id="{C1D97F97-8AC2-AE16-930E-770C794A5C9F}" v="576" dt="2023-04-23T09:07:03.099"/>
    <p1510:client id="{FA5411F7-AA97-AC49-89C0-DC05B1E16427}" v="366" dt="2023-04-23T15:49:27.8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10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notesMaster" Target="notesMasters/notesMaster1.xml"/><Relationship Id="rId38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36F5C3-D9F1-F846-BBF5-FC3CFFC51619}" type="datetimeFigureOut">
              <a:rPr lang="en-US" smtClean="0"/>
              <a:t>4/23/2023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B7FC5E-8C61-654C-9CF6-0CADE77E9F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03637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B7FC5E-8C61-654C-9CF6-0CADE77E9F75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93719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B7FC5E-8C61-654C-9CF6-0CADE77E9F75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39390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04527F-B16F-D4BB-79A9-925EC789B9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B9442F-ABD9-731C-04C7-8776F5564C0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326513-5F80-DE2F-A6A6-2C60AF7BB5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A7E72-9DDD-9A44-86A5-4B0156B933D2}" type="datetimeFigureOut">
              <a:rPr lang="en-US" smtClean="0"/>
              <a:t>4/23/2023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B40C03-F926-46F2-353F-B1114EA7AD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92A9DA-2A98-1878-F3C0-6A8D464E94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68FBC-49DB-E842-8E16-ACA9C66D14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1167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Tm="20000"/>
    </mc:Choice>
    <mc:Fallback>
      <p:transition advTm="20000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7657B3-4D02-DBD1-270A-A419B540A3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8548C9-8DA5-35C1-B4E5-C83292888F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598F03-2997-FCA2-E028-87389A740E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A7E72-9DDD-9A44-86A5-4B0156B933D2}" type="datetimeFigureOut">
              <a:rPr lang="en-US" smtClean="0"/>
              <a:t>4/23/2023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CB407D-CA78-7DF2-78D1-45F553C8D2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C9AD11-417C-7D7F-89EE-707FE927CB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68FBC-49DB-E842-8E16-ACA9C66D14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14776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Tm="20000"/>
    </mc:Choice>
    <mc:Fallback>
      <p:transition advTm="20000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E34083-553D-4819-B00F-15B0015E76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FDBE0D-04A5-6D6B-2A26-182FF5729A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EA96B5-F949-B039-7470-415A73BBC9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A7E72-9DDD-9A44-86A5-4B0156B933D2}" type="datetimeFigureOut">
              <a:rPr lang="en-US" smtClean="0"/>
              <a:t>4/23/2023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6CA75B-4986-0AA3-7337-82BCD68D07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A0966B-8D7B-F1D9-B3D8-52B32B01A0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68FBC-49DB-E842-8E16-ACA9C66D14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54720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Tm="20000"/>
    </mc:Choice>
    <mc:Fallback>
      <p:transition advTm="20000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C6E289-37AE-C516-AAAF-E3DDBF94FB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A79FB9-6906-284A-CE89-9E11C0E4769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E23BAB-D90D-09D5-EB14-AFEF5A1A12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E54A02-D6DB-ADAD-30E2-9D2AC40108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A7E72-9DDD-9A44-86A5-4B0156B933D2}" type="datetimeFigureOut">
              <a:rPr lang="en-US" smtClean="0"/>
              <a:t>4/23/2023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AB37B0-EB9D-9604-FC52-E290A15356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20BB9E-8F4B-E19C-EA32-DC9A5B2DB3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68FBC-49DB-E842-8E16-ACA9C66D14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12441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Tm="20000"/>
    </mc:Choice>
    <mc:Fallback>
      <p:transition advTm="20000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118B02-86E2-4B77-0523-EF6385B002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F4FB90-819F-7B11-05B7-37F4C77BDA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947CE3-C0F6-942D-D9B6-0C0AD641DD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3EBE414-D96A-6D1F-04BD-D1D25AC592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FE20630-AB80-C4FE-4417-6EA35D430FE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A2F5B1-7762-ECE4-F6E4-702D50EC40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A7E72-9DDD-9A44-86A5-4B0156B933D2}" type="datetimeFigureOut">
              <a:rPr lang="en-US" smtClean="0"/>
              <a:t>4/23/2023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24ED3D8-64A7-7C3E-CC1C-176CFA8163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BCC14A0-83AD-7EF2-771C-9D80E9221E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68FBC-49DB-E842-8E16-ACA9C66D14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49643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Tm="20000"/>
    </mc:Choice>
    <mc:Fallback>
      <p:transition advTm="20000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DB5405-97A4-2AD9-957E-CAECF4FF8C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21B29C8-40F8-6E77-F359-A968DF379C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A7E72-9DDD-9A44-86A5-4B0156B933D2}" type="datetimeFigureOut">
              <a:rPr lang="en-US" smtClean="0"/>
              <a:t>4/23/2023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32333B2-D161-D9BE-EFC2-80BFEB41DE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5D74CFA-E112-F0D4-1C06-560D97C007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68FBC-49DB-E842-8E16-ACA9C66D14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20972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Tm="20000"/>
    </mc:Choice>
    <mc:Fallback>
      <p:transition advTm="20000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241F2C4-FA1A-7F85-8D0E-64A712DF2A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A7E72-9DDD-9A44-86A5-4B0156B933D2}" type="datetimeFigureOut">
              <a:rPr lang="en-US" smtClean="0"/>
              <a:t>4/23/2023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4662178-34E7-9769-FFB7-1D4BBEFDD1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070E6F-2AD6-5063-5F8E-296F25E95C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68FBC-49DB-E842-8E16-ACA9C66D14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42937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Tm="20000"/>
    </mc:Choice>
    <mc:Fallback>
      <p:transition advTm="20000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1114E-BA93-C0FB-1B3C-5E5F118011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3839AA-0D39-6D5C-820E-C8267800DC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0BEA5BA-87DD-D8BC-EB89-AF4D4B41FB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0F399C-CD0D-BE76-EE0A-3AD38D1F89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A7E72-9DDD-9A44-86A5-4B0156B933D2}" type="datetimeFigureOut">
              <a:rPr lang="en-US" smtClean="0"/>
              <a:t>4/23/2023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F993CB-A628-8B5F-C57F-99E7E76F1A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BB2602-EA6F-3FEF-ABE5-5CF043163D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68FBC-49DB-E842-8E16-ACA9C66D14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86492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Tm="20000"/>
    </mc:Choice>
    <mc:Fallback>
      <p:transition advTm="20000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91BE7C-600E-35CD-81DE-AE593572A9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A6D63BC-6335-F992-8AF2-D7890C4D11D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7F7814-950B-D537-50B5-C9812DA55E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47AD94-A3FF-2E5C-7465-CB707A9C39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A7E72-9DDD-9A44-86A5-4B0156B933D2}" type="datetimeFigureOut">
              <a:rPr lang="en-US" smtClean="0"/>
              <a:t>4/23/2023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F4FFF2-79BA-EC9B-341A-8DCE56EED9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0A58AE-16E9-8586-E9B8-22CC421033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68FBC-49DB-E842-8E16-ACA9C66D14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90305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Tm="20000"/>
    </mc:Choice>
    <mc:Fallback>
      <p:transition advTm="20000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6C0F0-D11C-F128-20DB-0E95CCC4A5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5B24111-9A10-D88E-788E-5E0E9F354B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A2E1A7-68AA-58C5-70C1-62446AEC41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A7E72-9DDD-9A44-86A5-4B0156B933D2}" type="datetimeFigureOut">
              <a:rPr lang="en-US" smtClean="0"/>
              <a:t>4/23/2023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18B230-748D-C3E3-EA17-D86D2FC6B6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AD2E6C-B4DC-F574-E449-311379685A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68FBC-49DB-E842-8E16-ACA9C66D14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9468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Tm="20000"/>
    </mc:Choice>
    <mc:Fallback>
      <p:transition advTm="20000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F7AF392-F330-E134-5002-7BFD538961D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96E70AB-B503-78C3-8394-21798E50C2F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83D758-CE57-D3D0-5F2E-6DDE18B90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A7E72-9DDD-9A44-86A5-4B0156B933D2}" type="datetimeFigureOut">
              <a:rPr lang="en-US" smtClean="0"/>
              <a:t>4/23/2023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A0F200-46A3-12A0-39ED-5962F9C012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014AC2-32A6-9CB1-6355-F71A68D5C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68FBC-49DB-E842-8E16-ACA9C66D14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41750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Tm="20000"/>
    </mc:Choice>
    <mc:Fallback>
      <p:transition advTm="20000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8C800CF-08D8-3B40-C83A-64AB82C788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3B217E-358A-5421-88E5-9145878AA3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AB0B62-1D82-C248-36A7-BBEC5969A2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2A7E72-9DDD-9A44-86A5-4B0156B933D2}" type="datetimeFigureOut">
              <a:rPr lang="en-US" smtClean="0"/>
              <a:t>4/23/2023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E39D89-AE1C-E5C6-BE43-1383D9CF464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4DF5A9-1F56-8CC0-D83B-F202258324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168FBC-49DB-E842-8E16-ACA9C66D14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43817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p14:dur="0" advTm="20000"/>
    </mc:Choice>
    <mc:Fallback>
      <p:transition advTm="20000"/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ytimes.com/2011/10/23/technology/at-waldorf-school-in-silicon-valley-technology-can-wait.html" TargetMode="External"/><Relationship Id="rId2" Type="http://schemas.openxmlformats.org/officeDocument/2006/relationships/hyperlink" Target="https://www.viewsonic.com/library/education/5-disadvantages-of-technology-in-the-classroom-and-how-to-overcome-them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newsroom.lamresearch.com/Technology-in-Education-Changing-the-Way-Kids-Learn" TargetMode="External"/><Relationship Id="rId4" Type="http://schemas.openxmlformats.org/officeDocument/2006/relationships/hyperlink" Target="https://www.verywellfamily.com/an-overview-of-waldorf-schools-4768249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englishteaching101.com/fun-classroom-activities-using-technology/" TargetMode="External"/><Relationship Id="rId2" Type="http://schemas.openxmlformats.org/officeDocument/2006/relationships/hyperlink" Target="https://chestnuthillplantation.org/digital-kids-how-to-click-with-young-techie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newswebsite.com/the-positive-effects-of-technology/" TargetMode="External"/><Relationship Id="rId5" Type="http://schemas.openxmlformats.org/officeDocument/2006/relationships/hyperlink" Target="https://sites.google.com/site/sharmiladasmtl/edu-5053/reflection-2" TargetMode="External"/><Relationship Id="rId4" Type="http://schemas.openxmlformats.org/officeDocument/2006/relationships/hyperlink" Target="https://www.eschoolnews.com/district-management/2016/06/21/the-best-byod-tech-tools-for-the-common-core-classroom/" TargetMode="Externa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reepik.com/free-vector/hand-drawn-idea-concept_20286063.htm#query=idea%20illustration&amp;position=4&amp;from_view=keyword&amp;track=ais" TargetMode="External"/><Relationship Id="rId3" Type="http://schemas.openxmlformats.org/officeDocument/2006/relationships/hyperlink" Target="https://www.apple.com/uk/newsroom/2021/12/app-store-awards-honor-the-best-apps-and-games-of-2021/" TargetMode="External"/><Relationship Id="rId7" Type="http://schemas.openxmlformats.org/officeDocument/2006/relationships/hyperlink" Target="https://www.becauseisaidsobaby.com/2020/03/hands-on-activities-for-4-year-olds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reepik.com/free-vector/character-playing-videogame_8142133.htm#query=playing%20video%20games&amp;position=3&amp;from_view=keyword&amp;track=ais" TargetMode="External"/><Relationship Id="rId5" Type="http://schemas.openxmlformats.org/officeDocument/2006/relationships/hyperlink" Target="https://novoresume.com/career-blog/extracurricular-activities" TargetMode="External"/><Relationship Id="rId4" Type="http://schemas.openxmlformats.org/officeDocument/2006/relationships/hyperlink" Target="https://www.pinterest.co.uk/pin/780741285374058299/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uowtsd-my.sharepoint.com/personal/2200405_student_uwtsd_ac_uk/Documents/pecha%20kucha.docx#_top" TargetMode="External"/><Relationship Id="rId2" Type="http://schemas.openxmlformats.org/officeDocument/2006/relationships/hyperlink" Target="https://www.amazon.co.uk/kids-timer/s?k=kids+timer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slidemodel.com/templates/back-to-school-powerpoint-template/school-editable-timetable-powerpoint-template/" TargetMode="External"/><Relationship Id="rId4" Type="http://schemas.openxmlformats.org/officeDocument/2006/relationships/hyperlink" Target="http://www.lifeblogger.it/wp/maria-montessori-metodo/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nricodolfing.com/2018/05/understanding-your-problem-is-half.html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8A94871E-96FC-4ADE-815B-41A636E34F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0D4337-512A-309F-71A1-76840C451A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320040"/>
            <a:ext cx="6692827" cy="3892669"/>
          </a:xfrm>
        </p:spPr>
        <p:txBody>
          <a:bodyPr>
            <a:normAutofit/>
          </a:bodyPr>
          <a:lstStyle/>
          <a:p>
            <a:pPr algn="l"/>
            <a:r>
              <a:rPr lang="en-US" sz="6600"/>
              <a:t>Heriau Cyfoes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1BB1B4-4BE1-B5B6-20EB-3DC36273F7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631161"/>
            <a:ext cx="6692827" cy="1569486"/>
          </a:xfrm>
        </p:spPr>
        <p:txBody>
          <a:bodyPr>
            <a:normAutofit/>
          </a:bodyPr>
          <a:lstStyle/>
          <a:p>
            <a:pPr algn="l"/>
            <a:r>
              <a:rPr lang="en-US" sz="1900">
                <a:cs typeface="Calibri"/>
              </a:rPr>
              <a:t>Amelia Williams- 1811617</a:t>
            </a:r>
          </a:p>
          <a:p>
            <a:pPr algn="l"/>
            <a:r>
              <a:rPr lang="en-GB" sz="1900"/>
              <a:t>Hanna-Non </a:t>
            </a:r>
            <a:r>
              <a:rPr lang="en-GB" sz="1900" err="1"/>
              <a:t>Cordingley</a:t>
            </a:r>
            <a:r>
              <a:rPr lang="en-GB" sz="1900"/>
              <a:t> – 2200405</a:t>
            </a:r>
            <a:endParaRPr lang="en-GB" sz="1900">
              <a:cs typeface="Calibri"/>
            </a:endParaRPr>
          </a:p>
          <a:p>
            <a:pPr algn="l"/>
            <a:r>
              <a:rPr lang="en-US" sz="1900">
                <a:cs typeface="Calibri"/>
              </a:rPr>
              <a:t>Asher Morris – 2213089 </a:t>
            </a:r>
          </a:p>
          <a:p>
            <a:pPr algn="l"/>
            <a:r>
              <a:rPr lang="en-US" sz="1900">
                <a:cs typeface="Calibri"/>
              </a:rPr>
              <a:t>Beth Williams- 2203326</a:t>
            </a:r>
          </a:p>
        </p:txBody>
      </p:sp>
      <p:sp>
        <p:nvSpPr>
          <p:cNvPr id="1033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562" y="440926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89B95CD0-1F14-AD7B-8641-D7BF9549B6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42783" y="97618"/>
            <a:ext cx="6910761" cy="6910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E35CBEB-AEDF-4768-222A-D5A807F8DE76}"/>
              </a:ext>
            </a:extLst>
          </p:cNvPr>
          <p:cNvSpPr txBox="1"/>
          <p:nvPr/>
        </p:nvSpPr>
        <p:spPr>
          <a:xfrm>
            <a:off x="9786552" y="5865940"/>
            <a:ext cx="2261286" cy="36933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US" err="1"/>
              <a:t>Henricodolfing</a:t>
            </a:r>
            <a:r>
              <a:rPr lang="en-US"/>
              <a:t> (2018)</a:t>
            </a:r>
          </a:p>
        </p:txBody>
      </p:sp>
    </p:spTree>
    <p:extLst>
      <p:ext uri="{BB962C8B-B14F-4D97-AF65-F5344CB8AC3E}">
        <p14:creationId xmlns:p14="http://schemas.microsoft.com/office/powerpoint/2010/main" val="2565330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 advTm="0"/>
    </mc:Choice>
    <mc:Fallback xmlns="">
      <p:transition advClick="0" advTm="0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115C9B8C-889F-24BA-7547-431428B11B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1666" y="0"/>
            <a:ext cx="11768667" cy="6858000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D6D72C0-9D57-7EF7-93A0-5198FB871766}"/>
              </a:ext>
            </a:extLst>
          </p:cNvPr>
          <p:cNvSpPr txBox="1"/>
          <p:nvPr/>
        </p:nvSpPr>
        <p:spPr>
          <a:xfrm>
            <a:off x="446313" y="6488668"/>
            <a:ext cx="29705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/>
              <a:t>Bethan Williams 2203326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F0C4EA5-2EE3-E2BA-1111-92102BEB7D81}"/>
              </a:ext>
            </a:extLst>
          </p:cNvPr>
          <p:cNvSpPr txBox="1"/>
          <p:nvPr/>
        </p:nvSpPr>
        <p:spPr>
          <a:xfrm>
            <a:off x="9850362" y="6488668"/>
            <a:ext cx="29705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/>
              <a:t>LAM Research 2017</a:t>
            </a:r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5020B91-C2BE-07CD-CCC4-46DAA4066893}"/>
              </a:ext>
            </a:extLst>
          </p:cNvPr>
          <p:cNvSpPr txBox="1"/>
          <p:nvPr/>
        </p:nvSpPr>
        <p:spPr>
          <a:xfrm>
            <a:off x="4804833" y="6488668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/>
              <a:t>[llun 1]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6159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20000"/>
    </mc:Choice>
    <mc:Fallback xmlns="">
      <p:transition advTm="20000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55B11D81-AD8D-4CA0-5621-D8B6CEF5F9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87687"/>
            <a:ext cx="12039999" cy="694568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B89AEE1-8092-14BE-FBB5-1FD88218E794}"/>
              </a:ext>
            </a:extLst>
          </p:cNvPr>
          <p:cNvSpPr txBox="1"/>
          <p:nvPr/>
        </p:nvSpPr>
        <p:spPr>
          <a:xfrm>
            <a:off x="567266" y="5405362"/>
            <a:ext cx="39079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/>
              <a:t>Bethan Williams 2203326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915B1A4-7874-E998-8BDE-31BDE682D2AB}"/>
              </a:ext>
            </a:extLst>
          </p:cNvPr>
          <p:cNvSpPr txBox="1"/>
          <p:nvPr/>
        </p:nvSpPr>
        <p:spPr>
          <a:xfrm>
            <a:off x="10363200" y="5464328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/>
              <a:t>NY Times 2011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0046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20000"/>
    </mc:Choice>
    <mc:Fallback xmlns="">
      <p:transition advTm="20000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638A73-4F35-8DD0-199E-DF2BB5D287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DE195ADD-9723-C980-6791-73BB32CC9C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68603"/>
            <a:ext cx="12192000" cy="699520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EA7B94E-AAE3-58E7-39F5-D4B8C3127A85}"/>
              </a:ext>
            </a:extLst>
          </p:cNvPr>
          <p:cNvSpPr txBox="1"/>
          <p:nvPr/>
        </p:nvSpPr>
        <p:spPr>
          <a:xfrm>
            <a:off x="2048933" y="6280269"/>
            <a:ext cx="27891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/>
              <a:t>Bethan Williams 2203326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FD14097-D95A-7E31-23AA-622CC0286F27}"/>
              </a:ext>
            </a:extLst>
          </p:cNvPr>
          <p:cNvSpPr txBox="1"/>
          <p:nvPr/>
        </p:nvSpPr>
        <p:spPr>
          <a:xfrm>
            <a:off x="9525000" y="6326435"/>
            <a:ext cx="2667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/>
              <a:t>Very well family 2020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3130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20000"/>
    </mc:Choice>
    <mc:Fallback xmlns="">
      <p:transition advTm="20000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92AE96-98C3-0982-4BE5-1218221E95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B4DCC5F9-F9AD-6C00-0F22-2789A7FA0F2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1955923" cy="6858000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8B537F7-0137-8482-13C0-B51B67599AE2}"/>
              </a:ext>
            </a:extLst>
          </p:cNvPr>
          <p:cNvSpPr txBox="1"/>
          <p:nvPr/>
        </p:nvSpPr>
        <p:spPr>
          <a:xfrm>
            <a:off x="338667" y="6488668"/>
            <a:ext cx="31822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/>
              <a:t>Bethan Williams 2203326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420E66-2D58-FEE5-6839-2A259B573547}"/>
              </a:ext>
            </a:extLst>
          </p:cNvPr>
          <p:cNvSpPr txBox="1"/>
          <p:nvPr/>
        </p:nvSpPr>
        <p:spPr>
          <a:xfrm>
            <a:off x="7726438" y="6304002"/>
            <a:ext cx="28871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/>
              <a:t>LAM Research 2017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FD66295-2EB4-DE24-C5C2-3B42921FE03E}"/>
              </a:ext>
            </a:extLst>
          </p:cNvPr>
          <p:cNvSpPr txBox="1"/>
          <p:nvPr/>
        </p:nvSpPr>
        <p:spPr>
          <a:xfrm>
            <a:off x="5469686" y="6488668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/>
              <a:t>[llun 4]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6864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20000"/>
    </mc:Choice>
    <mc:Fallback xmlns="">
      <p:transition advTm="20000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999FD3-C737-4EE3-36F2-1098275BFD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DCF37269-0154-593A-80ED-1F4FBE89E45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-1" r="-26785" b="36739"/>
          <a:stretch/>
        </p:blipFill>
        <p:spPr>
          <a:xfrm>
            <a:off x="-1" y="0"/>
            <a:ext cx="8347163" cy="6858000"/>
          </a:xfr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F2271DE9-10F3-BA5B-D223-A13820CB1F6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2198" r="-90956"/>
          <a:stretch/>
        </p:blipFill>
        <p:spPr>
          <a:xfrm>
            <a:off x="5769606" y="1085547"/>
            <a:ext cx="12139022" cy="468690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F91A123-4A22-89B6-E791-F43B8D4F8B79}"/>
              </a:ext>
            </a:extLst>
          </p:cNvPr>
          <p:cNvSpPr txBox="1"/>
          <p:nvPr/>
        </p:nvSpPr>
        <p:spPr>
          <a:xfrm>
            <a:off x="4855206" y="6308208"/>
            <a:ext cx="69839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/>
              <a:t>Bethan Williams 2203326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919AC7E-B7A7-5680-1F47-6670851E235F}"/>
              </a:ext>
            </a:extLst>
          </p:cNvPr>
          <p:cNvSpPr txBox="1"/>
          <p:nvPr/>
        </p:nvSpPr>
        <p:spPr>
          <a:xfrm>
            <a:off x="10363200" y="6308208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/>
              <a:t>ViewSonic 2020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0276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20000"/>
    </mc:Choice>
    <mc:Fallback xmlns="">
      <p:transition advTm="20000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>
            <a:extLst>
              <a:ext uri="{FF2B5EF4-FFF2-40B4-BE49-F238E27FC236}">
                <a16:creationId xmlns:a16="http://schemas.microsoft.com/office/drawing/2014/main" id="{96A0E4FB-98A7-FF2F-3ED6-BED0B5A9D5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907" y="3147"/>
            <a:ext cx="12199815" cy="684193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57565C-FA5D-352E-787A-2A2B662918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5664932"/>
            <a:ext cx="10515600" cy="512031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0" indent="0">
              <a:buNone/>
            </a:pPr>
            <a:r>
              <a:rPr lang="en-US" sz="2000" dirty="0">
                <a:cs typeface="Calibri"/>
              </a:rPr>
              <a:t>Asher Morris 2213089                                                                                               </a:t>
            </a:r>
            <a:r>
              <a:rPr lang="en-US" sz="2000" dirty="0" err="1">
                <a:cs typeface="Calibri"/>
              </a:rPr>
              <a:t>ChestnutHillPlantation</a:t>
            </a:r>
            <a:r>
              <a:rPr lang="en-US" sz="2000" dirty="0">
                <a:cs typeface="Calibri"/>
              </a:rPr>
              <a:t> (2020)</a:t>
            </a:r>
          </a:p>
        </p:txBody>
      </p:sp>
    </p:spTree>
    <p:extLst>
      <p:ext uri="{BB962C8B-B14F-4D97-AF65-F5344CB8AC3E}">
        <p14:creationId xmlns:p14="http://schemas.microsoft.com/office/powerpoint/2010/main" val="636060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20000"/>
    </mc:Choice>
    <mc:Fallback xmlns="">
      <p:transition advTm="20000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D90258A7-05DE-9D76-2F7A-FE1AF6A450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907" y="37123"/>
            <a:ext cx="12209583" cy="612921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22D6BD-D14E-6BCF-CB70-D1278AD8BE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5713778"/>
            <a:ext cx="10515600" cy="463185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US" sz="2000" dirty="0">
                <a:cs typeface="Calibri" panose="020F0502020204030204"/>
              </a:rPr>
              <a:t>Asher Morris 2213089</a:t>
            </a:r>
            <a:r>
              <a:rPr lang="en-US" dirty="0">
                <a:cs typeface="Calibri" panose="020F0502020204030204"/>
              </a:rPr>
              <a:t>                                                                 </a:t>
            </a:r>
            <a:r>
              <a:rPr lang="en-US" sz="2200" dirty="0">
                <a:cs typeface="Calibri" panose="020F0502020204030204"/>
              </a:rPr>
              <a:t> Hillary </a:t>
            </a:r>
            <a:r>
              <a:rPr lang="en-US" sz="2200" err="1">
                <a:cs typeface="Calibri" panose="020F0502020204030204"/>
              </a:rPr>
              <a:t>Uzomba</a:t>
            </a:r>
            <a:r>
              <a:rPr lang="en-US" sz="2200" dirty="0">
                <a:cs typeface="Calibri" panose="020F0502020204030204"/>
              </a:rPr>
              <a:t> (2020)</a:t>
            </a:r>
          </a:p>
        </p:txBody>
      </p:sp>
    </p:spTree>
    <p:extLst>
      <p:ext uri="{BB962C8B-B14F-4D97-AF65-F5344CB8AC3E}">
        <p14:creationId xmlns:p14="http://schemas.microsoft.com/office/powerpoint/2010/main" val="3724464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20000"/>
    </mc:Choice>
    <mc:Fallback xmlns="">
      <p:transition advTm="20000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text, person, indoor, group&#10;&#10;Description automatically generated">
            <a:extLst>
              <a:ext uri="{FF2B5EF4-FFF2-40B4-BE49-F238E27FC236}">
                <a16:creationId xmlns:a16="http://schemas.microsoft.com/office/drawing/2014/main" id="{55E699F1-7D9A-E341-9F40-E64E40E2DF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907" y="43477"/>
            <a:ext cx="12101101" cy="678271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6E6BC3-2110-B751-9351-DE76724A27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3412" y="6423725"/>
            <a:ext cx="10515600" cy="49249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 dirty="0">
                <a:cs typeface="Calibri"/>
              </a:rPr>
              <a:t>Asher Morris 2213089                                                                                   </a:t>
            </a:r>
            <a:r>
              <a:rPr lang="en-US" sz="2000" dirty="0" err="1">
                <a:cs typeface="Calibri"/>
              </a:rPr>
              <a:t>TechnologyAndTeachers</a:t>
            </a:r>
            <a:r>
              <a:rPr lang="en-US" sz="2000" dirty="0">
                <a:cs typeface="Calibri"/>
              </a:rPr>
              <a:t> (2015)</a:t>
            </a:r>
          </a:p>
        </p:txBody>
      </p:sp>
    </p:spTree>
    <p:extLst>
      <p:ext uri="{BB962C8B-B14F-4D97-AF65-F5344CB8AC3E}">
        <p14:creationId xmlns:p14="http://schemas.microsoft.com/office/powerpoint/2010/main" val="2858502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20000"/>
    </mc:Choice>
    <mc:Fallback xmlns="">
      <p:transition advTm="20000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text, computer, person, computer&#10;&#10;Description automatically generated">
            <a:extLst>
              <a:ext uri="{FF2B5EF4-FFF2-40B4-BE49-F238E27FC236}">
                <a16:creationId xmlns:a16="http://schemas.microsoft.com/office/drawing/2014/main" id="{2A838195-AEB8-08C1-3101-B7CDF5A2FA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906" y="-133304"/>
            <a:ext cx="12277965" cy="701715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3FEF9B-4AAD-A487-676C-327D5255F2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9124" y="6524625"/>
            <a:ext cx="10515600" cy="45341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 dirty="0">
                <a:cs typeface="Calibri" panose="020F0502020204030204"/>
              </a:rPr>
              <a:t>Asher Morris 2213089                                                                                         EnglishTeaching101 (2018)</a:t>
            </a:r>
          </a:p>
        </p:txBody>
      </p:sp>
    </p:spTree>
    <p:extLst>
      <p:ext uri="{BB962C8B-B14F-4D97-AF65-F5344CB8AC3E}">
        <p14:creationId xmlns:p14="http://schemas.microsoft.com/office/powerpoint/2010/main" val="56103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20000"/>
    </mc:Choice>
    <mc:Fallback xmlns="">
      <p:transition advTm="20000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48E5B161-0D7B-7CE8-18FC-88347E5037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23177" y="-2853"/>
            <a:ext cx="12462415" cy="686443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A34327-2288-ACBD-359E-51AF7BFC4D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902" y="6092446"/>
            <a:ext cx="11436823" cy="903382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US" sz="2200" dirty="0">
                <a:cs typeface="Calibri"/>
              </a:rPr>
              <a:t>Asher Morris 2213089                                                                                                    </a:t>
            </a:r>
            <a:r>
              <a:rPr lang="en-US" sz="2200" dirty="0" err="1">
                <a:cs typeface="Calibri"/>
              </a:rPr>
              <a:t>eschoolnews</a:t>
            </a:r>
            <a:r>
              <a:rPr lang="en-US" sz="2200" dirty="0">
                <a:cs typeface="Calibri"/>
              </a:rPr>
              <a:t> (2026)       </a:t>
            </a:r>
            <a:r>
              <a:rPr lang="en-US" sz="4300" dirty="0">
                <a:cs typeface="Calibri"/>
              </a:rPr>
              <a:t> </a:t>
            </a:r>
            <a:r>
              <a:rPr lang="en-US" dirty="0">
                <a:cs typeface="Calibri"/>
              </a:rPr>
              <a:t>                                      </a:t>
            </a:r>
          </a:p>
        </p:txBody>
      </p:sp>
    </p:spTree>
    <p:extLst>
      <p:ext uri="{BB962C8B-B14F-4D97-AF65-F5344CB8AC3E}">
        <p14:creationId xmlns:p14="http://schemas.microsoft.com/office/powerpoint/2010/main" val="1220850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20000"/>
    </mc:Choice>
    <mc:Fallback xmlns="">
      <p:transition advTm="20000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group of people&#10;&#10;Description automatically generated with low confidence">
            <a:extLst>
              <a:ext uri="{FF2B5EF4-FFF2-40B4-BE49-F238E27FC236}">
                <a16:creationId xmlns:a16="http://schemas.microsoft.com/office/drawing/2014/main" id="{FC455AE5-8017-2E7B-4CFE-B3B31D4405F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10466" y="643466"/>
            <a:ext cx="5571067" cy="557106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E5645CF-1503-0B32-2F1E-91901B92C078}"/>
              </a:ext>
            </a:extLst>
          </p:cNvPr>
          <p:cNvSpPr txBox="1"/>
          <p:nvPr/>
        </p:nvSpPr>
        <p:spPr>
          <a:xfrm>
            <a:off x="9721793" y="5948293"/>
            <a:ext cx="320337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err="1"/>
              <a:t>Pikisuperstar</a:t>
            </a:r>
            <a:r>
              <a:rPr lang="en-US" sz="2000" dirty="0"/>
              <a:t> (</a:t>
            </a:r>
            <a:r>
              <a:rPr lang="en-US" sz="2000" dirty="0" err="1"/>
              <a:t>d.d</a:t>
            </a:r>
            <a:r>
              <a:rPr lang="en-US" sz="2000" dirty="0"/>
              <a:t>)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7E3A3D8-F93A-E649-DD35-F5CFB2E01E28}"/>
              </a:ext>
            </a:extLst>
          </p:cNvPr>
          <p:cNvSpPr txBox="1"/>
          <p:nvPr/>
        </p:nvSpPr>
        <p:spPr>
          <a:xfrm>
            <a:off x="107091" y="5931243"/>
            <a:ext cx="609805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/>
              <a:t>Amelia Williams 1811617</a:t>
            </a:r>
          </a:p>
        </p:txBody>
      </p:sp>
    </p:spTree>
    <p:extLst>
      <p:ext uri="{BB962C8B-B14F-4D97-AF65-F5344CB8AC3E}">
        <p14:creationId xmlns:p14="http://schemas.microsoft.com/office/powerpoint/2010/main" val="2777227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20000"/>
    </mc:Choice>
    <mc:Fallback xmlns="">
      <p:transition advTm="20000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picture containing text, blue&#10;&#10;Description automatically generated">
            <a:extLst>
              <a:ext uri="{FF2B5EF4-FFF2-40B4-BE49-F238E27FC236}">
                <a16:creationId xmlns:a16="http://schemas.microsoft.com/office/drawing/2014/main" id="{2C21003C-9AF4-FBA0-F4D0-3C6EB33129F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7D51019-76CD-9C98-5CAC-F5DAA5F9BF57}"/>
              </a:ext>
            </a:extLst>
          </p:cNvPr>
          <p:cNvSpPr txBox="1"/>
          <p:nvPr/>
        </p:nvSpPr>
        <p:spPr>
          <a:xfrm>
            <a:off x="10050292" y="6016370"/>
            <a:ext cx="328936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Apple (2021)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CD09DAB-6E04-5EA2-2CED-8A695A4B6A66}"/>
              </a:ext>
            </a:extLst>
          </p:cNvPr>
          <p:cNvSpPr txBox="1"/>
          <p:nvPr/>
        </p:nvSpPr>
        <p:spPr>
          <a:xfrm>
            <a:off x="329643" y="6016370"/>
            <a:ext cx="328936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Amelia Williams 1811617</a:t>
            </a:r>
          </a:p>
        </p:txBody>
      </p:sp>
    </p:spTree>
    <p:extLst>
      <p:ext uri="{BB962C8B-B14F-4D97-AF65-F5344CB8AC3E}">
        <p14:creationId xmlns:p14="http://schemas.microsoft.com/office/powerpoint/2010/main" val="14615711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20000"/>
    </mc:Choice>
    <mc:Fallback xmlns="">
      <p:transition advTm="20000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picture containing person, indoor, toothbrush, little&#10;&#10;Description automatically generated">
            <a:extLst>
              <a:ext uri="{FF2B5EF4-FFF2-40B4-BE49-F238E27FC236}">
                <a16:creationId xmlns:a16="http://schemas.microsoft.com/office/drawing/2014/main" id="{114A7147-3B12-69F5-5D8D-A20182F9DE5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8473" b="19655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730B692-D89E-4A38-0DF0-EFE681991753}"/>
              </a:ext>
            </a:extLst>
          </p:cNvPr>
          <p:cNvSpPr txBox="1"/>
          <p:nvPr/>
        </p:nvSpPr>
        <p:spPr>
          <a:xfrm>
            <a:off x="10460182" y="6068291"/>
            <a:ext cx="23968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Marla (2020)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0F914C6-6FD8-B8DA-6D4A-7F3A6969D506}"/>
              </a:ext>
            </a:extLst>
          </p:cNvPr>
          <p:cNvSpPr txBox="1"/>
          <p:nvPr/>
        </p:nvSpPr>
        <p:spPr>
          <a:xfrm>
            <a:off x="0" y="6068291"/>
            <a:ext cx="643169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2000" dirty="0"/>
              <a:t>Amelia Williams 1811617</a:t>
            </a:r>
          </a:p>
        </p:txBody>
      </p:sp>
    </p:spTree>
    <p:extLst>
      <p:ext uri="{BB962C8B-B14F-4D97-AF65-F5344CB8AC3E}">
        <p14:creationId xmlns:p14="http://schemas.microsoft.com/office/powerpoint/2010/main" val="760311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20000"/>
    </mc:Choice>
    <mc:Fallback xmlns="">
      <p:transition advTm="20000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1" name="Content Placeholder 10" descr="A picture containing toy, LEGO, vector graphics&#10;&#10;Description automatically generated">
            <a:extLst>
              <a:ext uri="{FF2B5EF4-FFF2-40B4-BE49-F238E27FC236}">
                <a16:creationId xmlns:a16="http://schemas.microsoft.com/office/drawing/2014/main" id="{A5701E5D-6145-746E-A541-EC62FA26A69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0197" r="899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B1E0BD2-A724-6D16-D66B-5530C57CF376}"/>
              </a:ext>
            </a:extLst>
          </p:cNvPr>
          <p:cNvSpPr txBox="1"/>
          <p:nvPr/>
        </p:nvSpPr>
        <p:spPr>
          <a:xfrm>
            <a:off x="235527" y="6109855"/>
            <a:ext cx="38377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Amelia Williams 1811617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DD02265-EA1C-77C0-FE48-D712553A4D97}"/>
              </a:ext>
            </a:extLst>
          </p:cNvPr>
          <p:cNvSpPr txBox="1"/>
          <p:nvPr/>
        </p:nvSpPr>
        <p:spPr>
          <a:xfrm>
            <a:off x="9173581" y="6109855"/>
            <a:ext cx="38377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err="1"/>
              <a:t>Careerblog</a:t>
            </a:r>
            <a:r>
              <a:rPr lang="en-US" sz="2000" dirty="0"/>
              <a:t> (2023) </a:t>
            </a:r>
          </a:p>
        </p:txBody>
      </p:sp>
    </p:spTree>
    <p:extLst>
      <p:ext uri="{BB962C8B-B14F-4D97-AF65-F5344CB8AC3E}">
        <p14:creationId xmlns:p14="http://schemas.microsoft.com/office/powerpoint/2010/main" val="3269037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20000"/>
    </mc:Choice>
    <mc:Fallback xmlns="">
      <p:transition advTm="20000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DEAD947-0519-4653-851D-0228B494F456}"/>
              </a:ext>
            </a:extLst>
          </p:cNvPr>
          <p:cNvSpPr txBox="1"/>
          <p:nvPr/>
        </p:nvSpPr>
        <p:spPr>
          <a:xfrm>
            <a:off x="9434513" y="6056742"/>
            <a:ext cx="275748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err="1"/>
              <a:t>Freepik</a:t>
            </a:r>
            <a:r>
              <a:rPr lang="en-US" sz="2000"/>
              <a:t> (</a:t>
            </a:r>
            <a:r>
              <a:rPr lang="en-US" sz="2000" err="1"/>
              <a:t>d.d.</a:t>
            </a:r>
            <a:r>
              <a:rPr lang="en-US" sz="2000"/>
              <a:t>)</a:t>
            </a:r>
          </a:p>
        </p:txBody>
      </p:sp>
      <p:pic>
        <p:nvPicPr>
          <p:cNvPr id="12" name="Content Placeholder 11" descr="A person sitting in front of a computer&#10;&#10;Description automatically generated with low confidence">
            <a:extLst>
              <a:ext uri="{FF2B5EF4-FFF2-40B4-BE49-F238E27FC236}">
                <a16:creationId xmlns:a16="http://schemas.microsoft.com/office/drawing/2014/main" id="{F9A78ABD-EDC9-175E-BB51-DC3D6E221BB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17852" y="21431"/>
            <a:ext cx="6815137" cy="6815137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61655CE-5A02-2699-27B1-4FB5C9D08E51}"/>
              </a:ext>
            </a:extLst>
          </p:cNvPr>
          <p:cNvSpPr txBox="1"/>
          <p:nvPr/>
        </p:nvSpPr>
        <p:spPr>
          <a:xfrm>
            <a:off x="160638" y="6056742"/>
            <a:ext cx="28916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/>
              <a:t>Amelia Williams 1811617</a:t>
            </a:r>
          </a:p>
        </p:txBody>
      </p:sp>
    </p:spTree>
    <p:extLst>
      <p:ext uri="{BB962C8B-B14F-4D97-AF65-F5344CB8AC3E}">
        <p14:creationId xmlns:p14="http://schemas.microsoft.com/office/powerpoint/2010/main" val="2868513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20000"/>
    </mc:Choice>
    <mc:Fallback xmlns="">
      <p:transition advTm="20000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FDE805B2-BF8D-E009-AF04-B7EE54CA5CED}"/>
              </a:ext>
            </a:extLst>
          </p:cNvPr>
          <p:cNvSpPr txBox="1"/>
          <p:nvPr/>
        </p:nvSpPr>
        <p:spPr>
          <a:xfrm>
            <a:off x="114579" y="6274763"/>
            <a:ext cx="348909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Amelia Williams 1811617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3B0D2A2-D941-5782-06EA-B9AB6B4937C3}"/>
              </a:ext>
            </a:extLst>
          </p:cNvPr>
          <p:cNvSpPr txBox="1"/>
          <p:nvPr/>
        </p:nvSpPr>
        <p:spPr>
          <a:xfrm>
            <a:off x="9980140" y="6290086"/>
            <a:ext cx="60960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/>
              <a:t>Busy Izzy </a:t>
            </a:r>
            <a:r>
              <a:rPr lang="en-GB" sz="2000" dirty="0"/>
              <a:t>(</a:t>
            </a:r>
            <a:r>
              <a:rPr lang="en-GB" sz="2000" err="1"/>
              <a:t>d.d</a:t>
            </a:r>
            <a:r>
              <a:rPr lang="en-GB" sz="2000" dirty="0"/>
              <a:t>)</a:t>
            </a:r>
          </a:p>
        </p:txBody>
      </p:sp>
      <p:pic>
        <p:nvPicPr>
          <p:cNvPr id="7" name="Content Placeholder 6" descr="A picture containing shape&#10;&#10;Description automatically generated">
            <a:extLst>
              <a:ext uri="{FF2B5EF4-FFF2-40B4-BE49-F238E27FC236}">
                <a16:creationId xmlns:a16="http://schemas.microsoft.com/office/drawing/2014/main" id="{611EEB03-EEB9-373A-5BE4-BCD45C376EF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02050" y="91431"/>
            <a:ext cx="9685398" cy="6198655"/>
          </a:xfrm>
        </p:spPr>
      </p:pic>
    </p:spTree>
    <p:extLst>
      <p:ext uri="{BB962C8B-B14F-4D97-AF65-F5344CB8AC3E}">
        <p14:creationId xmlns:p14="http://schemas.microsoft.com/office/powerpoint/2010/main" val="4079181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20000"/>
    </mc:Choice>
    <mc:Fallback xmlns="">
      <p:transition advTm="20000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4E8BD99-C587-95AC-CB33-E3E1035F34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2243073"/>
            <a:ext cx="10905066" cy="237185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0899BB4-718D-1543-FDA9-77DEE57DE9DE}"/>
              </a:ext>
            </a:extLst>
          </p:cNvPr>
          <p:cNvSpPr txBox="1"/>
          <p:nvPr/>
        </p:nvSpPr>
        <p:spPr>
          <a:xfrm>
            <a:off x="104530" y="6290086"/>
            <a:ext cx="348909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Hanna-Non Cordingley 2200405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F1B48B-439A-2C24-0BA7-84A759DC2F77}"/>
              </a:ext>
            </a:extLst>
          </p:cNvPr>
          <p:cNvSpPr txBox="1"/>
          <p:nvPr/>
        </p:nvSpPr>
        <p:spPr>
          <a:xfrm>
            <a:off x="9980140" y="6290086"/>
            <a:ext cx="60960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 err="1"/>
              <a:t>Techlearning</a:t>
            </a:r>
            <a:r>
              <a:rPr lang="en-GB" sz="2000" dirty="0"/>
              <a:t> (2022) </a:t>
            </a:r>
          </a:p>
        </p:txBody>
      </p:sp>
    </p:spTree>
    <p:extLst>
      <p:ext uri="{BB962C8B-B14F-4D97-AF65-F5344CB8AC3E}">
        <p14:creationId xmlns:p14="http://schemas.microsoft.com/office/powerpoint/2010/main" val="2488754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20000"/>
    </mc:Choice>
    <mc:Fallback xmlns="">
      <p:transition advTm="20000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FF32567-B219-4DE6-9853-B84C7F3BD4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0899BB4-718D-1543-FDA9-77DEE57DE9DE}"/>
              </a:ext>
            </a:extLst>
          </p:cNvPr>
          <p:cNvSpPr txBox="1"/>
          <p:nvPr/>
        </p:nvSpPr>
        <p:spPr>
          <a:xfrm>
            <a:off x="104530" y="6290086"/>
            <a:ext cx="348909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Hanna-Non Cordingley 2200405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F1B48B-439A-2C24-0BA7-84A759DC2F77}"/>
              </a:ext>
            </a:extLst>
          </p:cNvPr>
          <p:cNvSpPr txBox="1"/>
          <p:nvPr/>
        </p:nvSpPr>
        <p:spPr>
          <a:xfrm>
            <a:off x="9708833" y="6290086"/>
            <a:ext cx="60960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 err="1"/>
              <a:t>huffpost</a:t>
            </a:r>
            <a:r>
              <a:rPr lang="en-GB" sz="2000" dirty="0"/>
              <a:t> (2018) </a:t>
            </a:r>
          </a:p>
        </p:txBody>
      </p:sp>
    </p:spTree>
    <p:extLst>
      <p:ext uri="{BB962C8B-B14F-4D97-AF65-F5344CB8AC3E}">
        <p14:creationId xmlns:p14="http://schemas.microsoft.com/office/powerpoint/2010/main" val="2848754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20000"/>
    </mc:Choice>
    <mc:Fallback xmlns="">
      <p:transition advTm="20000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0899BB4-718D-1543-FDA9-77DEE57DE9DE}"/>
              </a:ext>
            </a:extLst>
          </p:cNvPr>
          <p:cNvSpPr txBox="1"/>
          <p:nvPr/>
        </p:nvSpPr>
        <p:spPr>
          <a:xfrm>
            <a:off x="104530" y="6290086"/>
            <a:ext cx="348909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Hanna-Non Cordingley 2200405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F1B48B-439A-2C24-0BA7-84A759DC2F77}"/>
              </a:ext>
            </a:extLst>
          </p:cNvPr>
          <p:cNvSpPr txBox="1"/>
          <p:nvPr/>
        </p:nvSpPr>
        <p:spPr>
          <a:xfrm>
            <a:off x="9708833" y="6290086"/>
            <a:ext cx="60960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/>
              <a:t>Amazon (2020)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5FB9D1E-DAF8-EF79-3EBC-F8ACD2FA8C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653" b="94828" l="10000" r="96375">
                        <a14:foregroundMark x1="29625" y1="5172" x2="29625" y2="5172"/>
                        <a14:foregroundMark x1="47875" y1="2653" x2="47875" y2="2653"/>
                        <a14:foregroundMark x1="47875" y1="3183" x2="47875" y2="3183"/>
                        <a14:foregroundMark x1="47750" y1="45225" x2="47750" y2="45225"/>
                        <a14:foregroundMark x1="88375" y1="38064" x2="88375" y2="38064"/>
                        <a14:foregroundMark x1="88375" y1="38064" x2="88375" y2="38064"/>
                        <a14:foregroundMark x1="88375" y1="38064" x2="88375" y2="38064"/>
                        <a14:foregroundMark x1="88375" y1="38064" x2="88375" y2="38064"/>
                        <a14:foregroundMark x1="88375" y1="38064" x2="88375" y2="38064"/>
                        <a14:foregroundMark x1="88375" y1="38064" x2="88375" y2="38064"/>
                        <a14:foregroundMark x1="16250" y1="23740" x2="18125" y2="31167"/>
                        <a14:foregroundMark x1="18125" y1="31167" x2="17500" y2="41247"/>
                        <a14:foregroundMark x1="20375" y1="13793" x2="18875" y2="29178"/>
                        <a14:foregroundMark x1="23000" y1="7029" x2="17250" y2="13793"/>
                        <a14:foregroundMark x1="17250" y1="13793" x2="17125" y2="14589"/>
                        <a14:foregroundMark x1="24125" y1="4111" x2="44625" y2="2653"/>
                        <a14:foregroundMark x1="44625" y1="2653" x2="52625" y2="5040"/>
                        <a14:foregroundMark x1="59250" y1="6897" x2="78500" y2="10875"/>
                        <a14:foregroundMark x1="85375" y1="12865" x2="96000" y2="36207"/>
                        <a14:foregroundMark x1="96000" y1="36207" x2="96375" y2="45889"/>
                        <a14:foregroundMark x1="93875" y1="55172" x2="91500" y2="75597"/>
                        <a14:foregroundMark x1="91500" y1="75597" x2="90375" y2="78117"/>
                        <a14:foregroundMark x1="76125" y1="91512" x2="65000" y2="94828"/>
                        <a14:foregroundMark x1="65000" y1="94828" x2="53750" y2="90981"/>
                        <a14:foregroundMark x1="80250" y1="48939" x2="78750" y2="57958"/>
                        <a14:foregroundMark x1="79375" y1="32228" x2="79125" y2="35013"/>
                        <a14:foregroundMark x1="89750" y1="47480" x2="89750" y2="47480"/>
                        <a14:foregroundMark x1="77125" y1="30769" x2="77375" y2="33554"/>
                        <a14:foregroundMark x1="96000" y1="22281" x2="91750" y2="21220"/>
                        <a14:foregroundMark x1="47500" y1="50398" x2="47750" y2="43767"/>
                        <a14:foregroundMark x1="72875" y1="63528" x2="71375" y2="70557"/>
                        <a14:foregroundMark x1="71375" y1="70557" x2="76625" y2="71088"/>
                        <a14:foregroundMark x1="86750" y1="41645" x2="87500" y2="77851"/>
                        <a14:foregroundMark x1="87500" y1="77851" x2="87375" y2="78117"/>
                        <a14:foregroundMark x1="13375" y1="59416" x2="16125" y2="7732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57803" y="0"/>
            <a:ext cx="727639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397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20000"/>
    </mc:Choice>
    <mc:Fallback xmlns="">
      <p:transition advTm="20000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AC25FB0-63F4-25C3-C656-70F8F622D8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0899BB4-718D-1543-FDA9-77DEE57DE9DE}"/>
              </a:ext>
            </a:extLst>
          </p:cNvPr>
          <p:cNvSpPr txBox="1"/>
          <p:nvPr/>
        </p:nvSpPr>
        <p:spPr>
          <a:xfrm>
            <a:off x="94482" y="6457890"/>
            <a:ext cx="348909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accent2">
                    <a:lumMod val="75000"/>
                  </a:schemeClr>
                </a:solidFill>
              </a:rPr>
              <a:t>Hanna-Non Cordingley 2200405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F1B48B-439A-2C24-0BA7-84A759DC2F77}"/>
              </a:ext>
            </a:extLst>
          </p:cNvPr>
          <p:cNvSpPr txBox="1"/>
          <p:nvPr/>
        </p:nvSpPr>
        <p:spPr>
          <a:xfrm>
            <a:off x="9970090" y="6457890"/>
            <a:ext cx="60960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 err="1"/>
              <a:t>teamsatchel</a:t>
            </a:r>
            <a:r>
              <a:rPr lang="en-GB" sz="2000" dirty="0"/>
              <a:t> (2018) </a:t>
            </a:r>
          </a:p>
        </p:txBody>
      </p:sp>
    </p:spTree>
    <p:extLst>
      <p:ext uri="{BB962C8B-B14F-4D97-AF65-F5344CB8AC3E}">
        <p14:creationId xmlns:p14="http://schemas.microsoft.com/office/powerpoint/2010/main" val="2058296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20000"/>
    </mc:Choice>
    <mc:Fallback xmlns="">
      <p:transition advTm="20000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E7D73A4-218C-779D-A02F-A755021431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1F1B48B-439A-2C24-0BA7-84A759DC2F77}"/>
              </a:ext>
            </a:extLst>
          </p:cNvPr>
          <p:cNvSpPr txBox="1"/>
          <p:nvPr/>
        </p:nvSpPr>
        <p:spPr>
          <a:xfrm>
            <a:off x="9970090" y="6457890"/>
            <a:ext cx="60960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 err="1">
                <a:solidFill>
                  <a:schemeClr val="bg1"/>
                </a:solidFill>
              </a:rPr>
              <a:t>lifeblogger</a:t>
            </a:r>
            <a:r>
              <a:rPr lang="en-GB" sz="2000" dirty="0">
                <a:solidFill>
                  <a:schemeClr val="bg1"/>
                </a:solidFill>
              </a:rPr>
              <a:t> (2016)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0899BB4-718D-1543-FDA9-77DEE57DE9DE}"/>
              </a:ext>
            </a:extLst>
          </p:cNvPr>
          <p:cNvSpPr txBox="1"/>
          <p:nvPr/>
        </p:nvSpPr>
        <p:spPr>
          <a:xfrm>
            <a:off x="94482" y="6457890"/>
            <a:ext cx="348909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Hanna-Non Cordingley 2200405</a:t>
            </a:r>
          </a:p>
        </p:txBody>
      </p:sp>
    </p:spTree>
    <p:extLst>
      <p:ext uri="{BB962C8B-B14F-4D97-AF65-F5344CB8AC3E}">
        <p14:creationId xmlns:p14="http://schemas.microsoft.com/office/powerpoint/2010/main" val="3493013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20000"/>
    </mc:Choice>
    <mc:Fallback xmlns="">
      <p:transition advTm="20000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A9C1CD9-F433-60C0-E337-45FBD831FF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" y="0"/>
            <a:ext cx="12182475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1F1B48B-439A-2C24-0BA7-84A759DC2F77}"/>
              </a:ext>
            </a:extLst>
          </p:cNvPr>
          <p:cNvSpPr txBox="1"/>
          <p:nvPr/>
        </p:nvSpPr>
        <p:spPr>
          <a:xfrm>
            <a:off x="9970090" y="6457890"/>
            <a:ext cx="60960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/>
              <a:t>Slidemodel</a:t>
            </a:r>
            <a:r>
              <a:rPr lang="en-GB" sz="2000" dirty="0"/>
              <a:t> (2016)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0899BB4-718D-1543-FDA9-77DEE57DE9DE}"/>
              </a:ext>
            </a:extLst>
          </p:cNvPr>
          <p:cNvSpPr txBox="1"/>
          <p:nvPr/>
        </p:nvSpPr>
        <p:spPr>
          <a:xfrm>
            <a:off x="94482" y="6457890"/>
            <a:ext cx="348909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Hanna-Non Cordingley 2200405</a:t>
            </a:r>
          </a:p>
        </p:txBody>
      </p:sp>
    </p:spTree>
    <p:extLst>
      <p:ext uri="{BB962C8B-B14F-4D97-AF65-F5344CB8AC3E}">
        <p14:creationId xmlns:p14="http://schemas.microsoft.com/office/powerpoint/2010/main" val="2494447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20000"/>
    </mc:Choice>
    <mc:Fallback xmlns="">
      <p:transition advTm="20000"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F0E7EB-4391-6048-4318-690BC3DF2C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448" y="-718375"/>
            <a:ext cx="10515600" cy="2744328"/>
          </a:xfrm>
        </p:spPr>
        <p:txBody>
          <a:bodyPr/>
          <a:lstStyle/>
          <a:p>
            <a:r>
              <a:rPr lang="en-GB"/>
              <a:t>Rhestr Cyfeirnodi Bethan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35C423-4AE8-4CD1-4FE9-C1234FCE9D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591" y="1228044"/>
            <a:ext cx="10515600" cy="5629956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US"/>
              <a:t>5 Disadvantages of Technology in the Classroom (And How to Overcome Them) [llun] (2020), chwefror 25 2020, View Sonic Education, </a:t>
            </a:r>
            <a:r>
              <a:rPr lang="en-GB"/>
              <a:t>(</a:t>
            </a:r>
            <a:r>
              <a:rPr lang="en-US"/>
              <a:t>ar Gael ar </a:t>
            </a:r>
            <a:r>
              <a:rPr lang="en-US">
                <a:hlinkClick r:id="rId2"/>
              </a:rPr>
              <a:t>https://www.viewsonic.com/library/education/5-disadvantages-of-technology-in-the-classroom-and-how-to-overcome-them/</a:t>
            </a:r>
            <a:r>
              <a:rPr lang="en-GB"/>
              <a:t>) </a:t>
            </a:r>
            <a:r>
              <a:rPr lang="en-US"/>
              <a:t>Cynyrchwyd ebrill 18 2023</a:t>
            </a:r>
            <a:endParaRPr lang="en-GB"/>
          </a:p>
          <a:p>
            <a:r>
              <a:rPr lang="en-US"/>
              <a:t>A Silicon Valley school that doesn’t compete[</a:t>
            </a:r>
            <a:r>
              <a:rPr lang="en-US" err="1"/>
              <a:t>Llun</a:t>
            </a:r>
            <a:r>
              <a:rPr lang="en-US"/>
              <a:t>], Matt Richtel </a:t>
            </a:r>
            <a:r>
              <a:rPr lang="en-US" err="1"/>
              <a:t>yn</a:t>
            </a:r>
            <a:r>
              <a:rPr lang="en-US"/>
              <a:t> </a:t>
            </a:r>
            <a:r>
              <a:rPr lang="en-US" err="1"/>
              <a:t>ysgrifennu</a:t>
            </a:r>
            <a:r>
              <a:rPr lang="en-US"/>
              <a:t> am </a:t>
            </a:r>
            <a:r>
              <a:rPr lang="en-US" err="1"/>
              <a:t>yr</a:t>
            </a:r>
            <a:r>
              <a:rPr lang="en-US"/>
              <a:t> New York Times, </a:t>
            </a:r>
            <a:r>
              <a:rPr lang="en-US" err="1"/>
              <a:t>hydref</a:t>
            </a:r>
            <a:r>
              <a:rPr lang="en-US"/>
              <a:t> 2011, (</a:t>
            </a:r>
            <a:r>
              <a:rPr lang="en-US" err="1"/>
              <a:t>ar</a:t>
            </a:r>
            <a:r>
              <a:rPr lang="en-US"/>
              <a:t> Gael </a:t>
            </a:r>
            <a:r>
              <a:rPr lang="en-US" err="1"/>
              <a:t>ar</a:t>
            </a:r>
            <a:r>
              <a:rPr lang="en-US"/>
              <a:t> </a:t>
            </a:r>
            <a:r>
              <a:rPr lang="en-US">
                <a:hlinkClick r:id="rId3"/>
              </a:rPr>
              <a:t>https://www.nytimes.com/2011/10/23/technology/at-waldorf-school-in-silicon-valley-technology-can-wait.html</a:t>
            </a:r>
            <a:r>
              <a:rPr lang="en-US"/>
              <a:t>)</a:t>
            </a:r>
            <a:r>
              <a:rPr lang="en-US" err="1"/>
              <a:t>Cynyrchwyd</a:t>
            </a:r>
            <a:r>
              <a:rPr lang="en-US"/>
              <a:t> </a:t>
            </a:r>
            <a:r>
              <a:rPr lang="en-US" err="1"/>
              <a:t>ebrill</a:t>
            </a:r>
            <a:r>
              <a:rPr lang="en-US"/>
              <a:t> 16 2023</a:t>
            </a:r>
            <a:endParaRPr lang="en-GB">
              <a:cs typeface="Calibri" panose="020F0502020204030204"/>
            </a:endParaRPr>
          </a:p>
          <a:p>
            <a:r>
              <a:rPr lang="en-GB"/>
              <a:t>A</a:t>
            </a:r>
            <a:r>
              <a:rPr lang="en-US"/>
              <a:t>n overview of Waldorf schools [Llun] Wendy wistner yn ysgrifennu am VerywellFamily.com, medi 20 2020, (ar Gael ar </a:t>
            </a:r>
            <a:r>
              <a:rPr lang="en-US">
                <a:hlinkClick r:id="rId4"/>
              </a:rPr>
              <a:t>https://www.verywellfamily.com/an-overview-of-waldorf-schools-4768249</a:t>
            </a:r>
            <a:r>
              <a:rPr lang="en-US"/>
              <a:t>)</a:t>
            </a:r>
            <a:r>
              <a:rPr lang="en-GB"/>
              <a:t> </a:t>
            </a:r>
            <a:r>
              <a:rPr lang="en-US"/>
              <a:t>Cynyrchwyd ebrill 18 2023</a:t>
            </a:r>
            <a:endParaRPr lang="en-GB"/>
          </a:p>
          <a:p>
            <a:r>
              <a:rPr lang="en-GB"/>
              <a:t>T</a:t>
            </a:r>
            <a:r>
              <a:rPr lang="en-US"/>
              <a:t>echnology in Education: Changing the Way Kids Learn [llun</a:t>
            </a:r>
            <a:r>
              <a:rPr lang="en-GB"/>
              <a:t> 1</a:t>
            </a:r>
            <a:r>
              <a:rPr lang="en-US"/>
              <a:t>] , hydref 17 2017, Deborah Hong, </a:t>
            </a:r>
            <a:r>
              <a:rPr lang="en-GB"/>
              <a:t>(</a:t>
            </a:r>
            <a:r>
              <a:rPr lang="en-US"/>
              <a:t>ar Gael ar </a:t>
            </a:r>
            <a:r>
              <a:rPr lang="en-US">
                <a:hlinkClick r:id="rId5"/>
              </a:rPr>
              <a:t>https://newsroom.lamresearch.com/Technology-in-Education-Changing-the-Way-Kids-Learn</a:t>
            </a:r>
            <a:r>
              <a:rPr lang="en-GB"/>
              <a:t>) </a:t>
            </a:r>
            <a:r>
              <a:rPr lang="en-US"/>
              <a:t>Cynyrchwyd Ebrill 16 2023</a:t>
            </a:r>
            <a:endParaRPr lang="en-GB"/>
          </a:p>
          <a:p>
            <a:r>
              <a:rPr lang="en-US"/>
              <a:t>Technology in Education: Changing the Way Kids Learn[Llun</a:t>
            </a:r>
            <a:r>
              <a:rPr lang="en-GB"/>
              <a:t>4 </a:t>
            </a:r>
            <a:r>
              <a:rPr lang="en-US"/>
              <a:t>] hydref 17 2017, Deborah Hong, (ar Gael ar </a:t>
            </a:r>
            <a:r>
              <a:rPr lang="en-US">
                <a:hlinkClick r:id="rId5"/>
              </a:rPr>
              <a:t>https://newsroom.lamresearch.com/Technology-in-Education-Changing-the-Way-Kids-Learn</a:t>
            </a:r>
            <a:r>
              <a:rPr lang="en-US"/>
              <a:t>)</a:t>
            </a:r>
            <a:r>
              <a:rPr lang="en-GB"/>
              <a:t> </a:t>
            </a:r>
            <a:r>
              <a:rPr lang="en-US"/>
              <a:t>Cynyrchwyd Ebrill 16 2023</a:t>
            </a:r>
          </a:p>
        </p:txBody>
      </p:sp>
    </p:spTree>
    <p:extLst>
      <p:ext uri="{BB962C8B-B14F-4D97-AF65-F5344CB8AC3E}">
        <p14:creationId xmlns:p14="http://schemas.microsoft.com/office/powerpoint/2010/main" val="3520565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20000"/>
    </mc:Choice>
    <mc:Fallback xmlns="">
      <p:transition advTm="20000"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0739B0-5917-7E4A-0E27-190ABB3DAF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>
                <a:cs typeface="Calibri Light"/>
              </a:rPr>
              <a:t>Rhestr</a:t>
            </a:r>
            <a:r>
              <a:rPr lang="en-US" dirty="0">
                <a:cs typeface="Calibri Light"/>
              </a:rPr>
              <a:t> </a:t>
            </a:r>
            <a:r>
              <a:rPr lang="en-US" dirty="0" err="1">
                <a:cs typeface="Calibri Light"/>
              </a:rPr>
              <a:t>Cyferinodi</a:t>
            </a:r>
            <a:r>
              <a:rPr lang="en-US" dirty="0">
                <a:cs typeface="Calibri Light"/>
              </a:rPr>
              <a:t> Asher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1CFDBA-C284-A947-4F3C-97ECC0408E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906369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900" dirty="0" err="1">
                <a:cs typeface="Calibri"/>
              </a:rPr>
              <a:t>ChestnutHillPlantaion</a:t>
            </a:r>
            <a:r>
              <a:rPr lang="en-US" sz="1900" dirty="0">
                <a:cs typeface="Calibri"/>
              </a:rPr>
              <a:t> (2020) [</a:t>
            </a:r>
            <a:r>
              <a:rPr lang="en-US" sz="1900" dirty="0" err="1">
                <a:cs typeface="Calibri"/>
              </a:rPr>
              <a:t>Llun</a:t>
            </a:r>
            <a:r>
              <a:rPr lang="en-US" sz="1900" dirty="0">
                <a:cs typeface="Calibri"/>
              </a:rPr>
              <a:t>] </a:t>
            </a:r>
            <a:r>
              <a:rPr lang="en-US" sz="1900" dirty="0" err="1">
                <a:cs typeface="Calibri"/>
              </a:rPr>
              <a:t>Ar</a:t>
            </a:r>
            <a:r>
              <a:rPr lang="en-US" sz="1900" dirty="0">
                <a:cs typeface="Calibri"/>
              </a:rPr>
              <a:t> </a:t>
            </a:r>
            <a:r>
              <a:rPr lang="en-US" sz="1900" dirty="0" err="1">
                <a:cs typeface="Calibri"/>
              </a:rPr>
              <a:t>gael</a:t>
            </a:r>
            <a:r>
              <a:rPr lang="en-US" sz="1900" dirty="0">
                <a:cs typeface="Calibri"/>
              </a:rPr>
              <a:t> </a:t>
            </a:r>
            <a:r>
              <a:rPr lang="en-US" sz="1900" dirty="0" err="1">
                <a:cs typeface="Calibri"/>
              </a:rPr>
              <a:t>yn</a:t>
            </a:r>
            <a:r>
              <a:rPr lang="en-US" sz="1900" dirty="0">
                <a:cs typeface="Calibri"/>
              </a:rPr>
              <a:t>: </a:t>
            </a:r>
            <a:r>
              <a:rPr lang="en-US" sz="1900" dirty="0">
                <a:cs typeface="Calibri"/>
                <a:hlinkClick r:id="rId2"/>
              </a:rPr>
              <a:t>https://chestnuthillplantation.org/digital-kids-how-to-click-with-young-techies/(</a:t>
            </a:r>
            <a:r>
              <a:rPr lang="en-US" sz="1900" err="1">
                <a:cs typeface="Calibri"/>
              </a:rPr>
              <a:t>Cyrchwyd</a:t>
            </a:r>
            <a:r>
              <a:rPr lang="en-US" sz="1900" dirty="0">
                <a:cs typeface="Calibri"/>
              </a:rPr>
              <a:t>: 20 </a:t>
            </a:r>
            <a:r>
              <a:rPr lang="en-US" sz="1900" err="1">
                <a:cs typeface="Calibri"/>
              </a:rPr>
              <a:t>Ebrill</a:t>
            </a:r>
            <a:r>
              <a:rPr lang="en-US" sz="1900" dirty="0">
                <a:cs typeface="Calibri"/>
              </a:rPr>
              <a:t> 2023) </a:t>
            </a:r>
            <a:endParaRPr lang="en-US" sz="2000" dirty="0">
              <a:cs typeface="Calibri"/>
            </a:endParaRPr>
          </a:p>
          <a:p>
            <a:pPr marL="0" indent="0">
              <a:buNone/>
            </a:pPr>
            <a:r>
              <a:rPr lang="en-US" sz="1900" dirty="0">
                <a:cs typeface="Calibri"/>
              </a:rPr>
              <a:t>EnglishTeaching101 (2018) [</a:t>
            </a:r>
            <a:r>
              <a:rPr lang="en-US" sz="1900" dirty="0" err="1">
                <a:cs typeface="Calibri"/>
              </a:rPr>
              <a:t>Llun</a:t>
            </a:r>
            <a:r>
              <a:rPr lang="en-US" sz="1900" dirty="0">
                <a:cs typeface="Calibri"/>
              </a:rPr>
              <a:t>] </a:t>
            </a:r>
            <a:r>
              <a:rPr lang="en-US" sz="1900" dirty="0" err="1">
                <a:cs typeface="Calibri"/>
              </a:rPr>
              <a:t>Ar</a:t>
            </a:r>
            <a:r>
              <a:rPr lang="en-US" sz="1900" dirty="0">
                <a:cs typeface="Calibri"/>
              </a:rPr>
              <a:t> </a:t>
            </a:r>
            <a:r>
              <a:rPr lang="en-US" sz="1900" dirty="0" err="1">
                <a:cs typeface="Calibri"/>
              </a:rPr>
              <a:t>gael</a:t>
            </a:r>
            <a:r>
              <a:rPr lang="en-US" sz="1900" dirty="0">
                <a:cs typeface="Calibri"/>
              </a:rPr>
              <a:t> </a:t>
            </a:r>
            <a:r>
              <a:rPr lang="en-US" sz="1900" dirty="0" err="1">
                <a:cs typeface="Calibri"/>
              </a:rPr>
              <a:t>yn</a:t>
            </a:r>
            <a:r>
              <a:rPr lang="en-US" sz="1900" dirty="0">
                <a:cs typeface="Calibri"/>
              </a:rPr>
              <a:t>: </a:t>
            </a:r>
            <a:r>
              <a:rPr lang="en-US" sz="1900" dirty="0">
                <a:solidFill>
                  <a:srgbClr val="0563C1"/>
                </a:solidFill>
                <a:cs typeface="Calibri"/>
                <a:hlinkClick r:id="rId3"/>
              </a:rPr>
              <a:t>https://englishteaching101.com/fun-classroom-activities-using-technology/</a:t>
            </a:r>
            <a:r>
              <a:rPr lang="en-US" sz="1900" dirty="0">
                <a:cs typeface="Calibri"/>
              </a:rPr>
              <a:t> (</a:t>
            </a:r>
            <a:r>
              <a:rPr lang="en-US" sz="1900" dirty="0" err="1">
                <a:cs typeface="Calibri"/>
              </a:rPr>
              <a:t>Cyrchwyd</a:t>
            </a:r>
            <a:r>
              <a:rPr lang="en-US" sz="1900" dirty="0">
                <a:cs typeface="Calibri"/>
              </a:rPr>
              <a:t>: 20 </a:t>
            </a:r>
            <a:r>
              <a:rPr lang="en-US" sz="1900" err="1">
                <a:cs typeface="Calibri"/>
              </a:rPr>
              <a:t>Ebrill</a:t>
            </a:r>
            <a:r>
              <a:rPr lang="en-US" sz="1900" dirty="0">
                <a:cs typeface="Calibri"/>
              </a:rPr>
              <a:t> 2023)</a:t>
            </a:r>
            <a:endParaRPr lang="en-US" dirty="0"/>
          </a:p>
          <a:p>
            <a:pPr marL="0" indent="0">
              <a:buNone/>
            </a:pPr>
            <a:r>
              <a:rPr lang="en-US" sz="1900" dirty="0" err="1">
                <a:cs typeface="Calibri"/>
              </a:rPr>
              <a:t>Eschoolnews</a:t>
            </a:r>
            <a:r>
              <a:rPr lang="en-US" sz="1900" dirty="0">
                <a:cs typeface="Calibri"/>
              </a:rPr>
              <a:t> (2016) [</a:t>
            </a:r>
            <a:r>
              <a:rPr lang="en-US" sz="1900" dirty="0" err="1">
                <a:cs typeface="Calibri"/>
              </a:rPr>
              <a:t>Lllun</a:t>
            </a:r>
            <a:r>
              <a:rPr lang="en-US" sz="1900" dirty="0">
                <a:cs typeface="Calibri"/>
              </a:rPr>
              <a:t>] </a:t>
            </a:r>
            <a:r>
              <a:rPr lang="en-US" sz="1900" dirty="0" err="1">
                <a:cs typeface="Calibri"/>
              </a:rPr>
              <a:t>Ar</a:t>
            </a:r>
            <a:r>
              <a:rPr lang="en-US" sz="1900" dirty="0">
                <a:cs typeface="Calibri"/>
              </a:rPr>
              <a:t> </a:t>
            </a:r>
            <a:r>
              <a:rPr lang="en-US" sz="1900" dirty="0" err="1">
                <a:cs typeface="Calibri"/>
              </a:rPr>
              <a:t>gael</a:t>
            </a:r>
            <a:r>
              <a:rPr lang="en-US" sz="1900" dirty="0">
                <a:cs typeface="Calibri"/>
              </a:rPr>
              <a:t> </a:t>
            </a:r>
            <a:r>
              <a:rPr lang="en-US" sz="1900" dirty="0" err="1">
                <a:cs typeface="Calibri"/>
              </a:rPr>
              <a:t>yn</a:t>
            </a:r>
            <a:r>
              <a:rPr lang="en-US" sz="1900" dirty="0">
                <a:cs typeface="Calibri"/>
              </a:rPr>
              <a:t>: </a:t>
            </a:r>
            <a:r>
              <a:rPr lang="en-US" sz="1900" dirty="0">
                <a:cs typeface="Calibri"/>
                <a:hlinkClick r:id="rId4"/>
              </a:rPr>
              <a:t>https://www.eschoolnews.com/district-management/2016/06/21/the-best-byod-tech-tools-for-the-common-core-classroom/</a:t>
            </a:r>
            <a:r>
              <a:rPr lang="en-US" sz="1900" dirty="0">
                <a:cs typeface="Calibri"/>
              </a:rPr>
              <a:t> (</a:t>
            </a:r>
            <a:r>
              <a:rPr lang="en-US" sz="1900" dirty="0" err="1">
                <a:cs typeface="Calibri"/>
              </a:rPr>
              <a:t>Cyrchwyd</a:t>
            </a:r>
            <a:r>
              <a:rPr lang="en-US" sz="1900" dirty="0">
                <a:cs typeface="Calibri"/>
              </a:rPr>
              <a:t>: 20 </a:t>
            </a:r>
            <a:r>
              <a:rPr lang="en-US" sz="1900" err="1">
                <a:cs typeface="Calibri"/>
              </a:rPr>
              <a:t>Ebrill</a:t>
            </a:r>
            <a:r>
              <a:rPr lang="en-US" sz="1900" dirty="0">
                <a:cs typeface="Calibri"/>
              </a:rPr>
              <a:t> 2023)</a:t>
            </a:r>
          </a:p>
          <a:p>
            <a:pPr>
              <a:buNone/>
            </a:pPr>
            <a:r>
              <a:rPr lang="en-US" sz="1900" dirty="0" err="1">
                <a:cs typeface="Calibri"/>
              </a:rPr>
              <a:t>TechnologyAndTeachers</a:t>
            </a:r>
            <a:r>
              <a:rPr lang="en-US" sz="1900" dirty="0">
                <a:cs typeface="Calibri"/>
              </a:rPr>
              <a:t> (2015)</a:t>
            </a:r>
            <a:r>
              <a:rPr lang="en-US" sz="1900">
                <a:cs typeface="Calibri"/>
              </a:rPr>
              <a:t> </a:t>
            </a:r>
            <a:r>
              <a:rPr lang="en-US" sz="1900" dirty="0">
                <a:cs typeface="Calibri"/>
              </a:rPr>
              <a:t>[</a:t>
            </a:r>
            <a:r>
              <a:rPr lang="en-US" sz="1900" dirty="0" err="1">
                <a:cs typeface="Calibri"/>
              </a:rPr>
              <a:t>Llun</a:t>
            </a:r>
            <a:r>
              <a:rPr lang="en-US" sz="1900" dirty="0">
                <a:cs typeface="Calibri"/>
              </a:rPr>
              <a:t>]</a:t>
            </a:r>
            <a:r>
              <a:rPr lang="en-US" sz="1900">
                <a:cs typeface="Calibri"/>
              </a:rPr>
              <a:t> </a:t>
            </a:r>
            <a:r>
              <a:rPr lang="en-US" sz="1900" dirty="0" err="1">
                <a:cs typeface="Calibri"/>
              </a:rPr>
              <a:t>Ar</a:t>
            </a:r>
            <a:r>
              <a:rPr lang="en-US" sz="1900">
                <a:cs typeface="Calibri"/>
              </a:rPr>
              <a:t> </a:t>
            </a:r>
            <a:r>
              <a:rPr lang="en-US" sz="1900" dirty="0" err="1">
                <a:cs typeface="Calibri"/>
              </a:rPr>
              <a:t>gael</a:t>
            </a:r>
            <a:r>
              <a:rPr lang="en-US" sz="1900">
                <a:cs typeface="Calibri"/>
              </a:rPr>
              <a:t> </a:t>
            </a:r>
            <a:r>
              <a:rPr lang="en-US" sz="1900" dirty="0" err="1">
                <a:cs typeface="Calibri"/>
              </a:rPr>
              <a:t>yn</a:t>
            </a:r>
            <a:r>
              <a:rPr lang="en-US" sz="1900" dirty="0">
                <a:cs typeface="Calibri"/>
              </a:rPr>
              <a:t>: </a:t>
            </a:r>
            <a:r>
              <a:rPr lang="en-US" sz="1900" dirty="0">
                <a:solidFill>
                  <a:srgbClr val="0563C1"/>
                </a:solidFill>
                <a:cs typeface="Calibri"/>
                <a:hlinkClick r:id="rId5"/>
              </a:rPr>
              <a:t>https://sites.google.com/site/sharmiladasmtl/edu-5053/reflection-2</a:t>
            </a:r>
            <a:r>
              <a:rPr lang="en-US" sz="1900" dirty="0">
                <a:cs typeface="Calibri"/>
              </a:rPr>
              <a:t> (</a:t>
            </a:r>
            <a:r>
              <a:rPr lang="en-US" sz="1900" dirty="0" err="1">
                <a:cs typeface="Calibri"/>
              </a:rPr>
              <a:t>Cyrchwyd</a:t>
            </a:r>
            <a:r>
              <a:rPr lang="en-US" sz="1900" dirty="0">
                <a:cs typeface="Calibri"/>
              </a:rPr>
              <a:t>: 20 </a:t>
            </a:r>
            <a:r>
              <a:rPr lang="en-US" sz="1900" err="1">
                <a:cs typeface="Calibri"/>
              </a:rPr>
              <a:t>Ebrill</a:t>
            </a:r>
            <a:r>
              <a:rPr lang="en-US" sz="1900" dirty="0">
                <a:cs typeface="Calibri"/>
              </a:rPr>
              <a:t> 2023)</a:t>
            </a:r>
          </a:p>
          <a:p>
            <a:pPr marL="0" indent="0">
              <a:buNone/>
            </a:pPr>
            <a:r>
              <a:rPr lang="en-US" sz="1900" dirty="0" err="1">
                <a:cs typeface="Calibri"/>
              </a:rPr>
              <a:t>Uzomba</a:t>
            </a:r>
            <a:r>
              <a:rPr lang="en-US" sz="1900" dirty="0">
                <a:cs typeface="Calibri"/>
              </a:rPr>
              <a:t>. H (2020) [</a:t>
            </a:r>
            <a:r>
              <a:rPr lang="en-US" sz="1900" dirty="0" err="1">
                <a:cs typeface="Calibri"/>
              </a:rPr>
              <a:t>Llun</a:t>
            </a:r>
            <a:r>
              <a:rPr lang="en-US" sz="1900" dirty="0">
                <a:cs typeface="Calibri"/>
              </a:rPr>
              <a:t>] </a:t>
            </a:r>
            <a:r>
              <a:rPr lang="en-US" sz="1900" dirty="0" err="1">
                <a:cs typeface="Calibri"/>
              </a:rPr>
              <a:t>Ar</a:t>
            </a:r>
            <a:r>
              <a:rPr lang="en-US" sz="1900" dirty="0">
                <a:cs typeface="Calibri"/>
              </a:rPr>
              <a:t> </a:t>
            </a:r>
            <a:r>
              <a:rPr lang="en-US" sz="1900" dirty="0" err="1">
                <a:cs typeface="Calibri"/>
              </a:rPr>
              <a:t>gael</a:t>
            </a:r>
            <a:r>
              <a:rPr lang="en-US" sz="1900" dirty="0">
                <a:cs typeface="Calibri"/>
              </a:rPr>
              <a:t> </a:t>
            </a:r>
            <a:r>
              <a:rPr lang="en-US" sz="1900" dirty="0" err="1">
                <a:cs typeface="Calibri"/>
              </a:rPr>
              <a:t>yn</a:t>
            </a:r>
            <a:r>
              <a:rPr lang="en-US" sz="1900" dirty="0">
                <a:cs typeface="Calibri"/>
              </a:rPr>
              <a:t>: </a:t>
            </a:r>
            <a:r>
              <a:rPr lang="en-US" sz="1900" dirty="0">
                <a:cs typeface="Calibri"/>
                <a:hlinkClick r:id="rId6"/>
              </a:rPr>
              <a:t>https://newswebsite.com/the-positive-effects-of-technology/</a:t>
            </a:r>
            <a:r>
              <a:rPr lang="en-US" sz="1900" dirty="0">
                <a:cs typeface="Calibri"/>
              </a:rPr>
              <a:t> (</a:t>
            </a:r>
            <a:r>
              <a:rPr lang="en-US" sz="1900" dirty="0" err="1">
                <a:cs typeface="Calibri"/>
              </a:rPr>
              <a:t>Cyrchwyd</a:t>
            </a:r>
            <a:r>
              <a:rPr lang="en-US" sz="1900" dirty="0">
                <a:cs typeface="Calibri"/>
              </a:rPr>
              <a:t>: 20 </a:t>
            </a:r>
            <a:r>
              <a:rPr lang="en-US" sz="1900" err="1">
                <a:cs typeface="Calibri"/>
              </a:rPr>
              <a:t>Ebrill</a:t>
            </a:r>
            <a:r>
              <a:rPr lang="en-US" sz="1900" dirty="0">
                <a:cs typeface="Calibri"/>
              </a:rPr>
              <a:t> 2023)</a:t>
            </a:r>
          </a:p>
          <a:p>
            <a:pPr marL="0" indent="0">
              <a:buNone/>
            </a:pPr>
            <a:endParaRPr lang="en-US" sz="1900" dirty="0">
              <a:cs typeface="Calibri"/>
            </a:endParaRPr>
          </a:p>
          <a:p>
            <a:pPr marL="0" indent="0">
              <a:buNone/>
            </a:pPr>
            <a:endParaRPr lang="en-US" sz="19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42271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20000"/>
    </mc:Choice>
    <mc:Fallback xmlns="">
      <p:transition advTm="20000"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6476E-8416-235E-74BA-17DC7A6543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Rhestr</a:t>
            </a:r>
            <a:r>
              <a:rPr lang="en-US" dirty="0"/>
              <a:t> </a:t>
            </a:r>
            <a:r>
              <a:rPr lang="en-US" dirty="0" err="1"/>
              <a:t>Cyfeirnodi</a:t>
            </a:r>
            <a:r>
              <a:rPr lang="en-US" dirty="0"/>
              <a:t> Amelia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F542FE-2671-5E57-6409-8B21D4636E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9556" y="1393138"/>
            <a:ext cx="11516497" cy="4760526"/>
          </a:xfrm>
        </p:spPr>
        <p:txBody>
          <a:bodyPr>
            <a:no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1800" kern="10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Apple (2021) [</a:t>
            </a:r>
            <a:r>
              <a:rPr lang="en-GB" sz="1800" kern="10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Llun</a:t>
            </a:r>
            <a:r>
              <a:rPr lang="en-GB" sz="1800" kern="10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] </a:t>
            </a:r>
            <a:r>
              <a:rPr lang="en-GB" sz="1800" kern="10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r>
              <a:rPr lang="en-GB" sz="1800" kern="10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gael</a:t>
            </a:r>
            <a:r>
              <a:rPr lang="en-GB" sz="1800" kern="10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800" kern="10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GB" sz="1800" u="sng" kern="100">
                <a:solidFill>
                  <a:srgbClr val="0563C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https://www.apple.com/uk/newsroom/2021/12/app-store-awards-honor-the-best-apps-and-games-of-2021/</a:t>
            </a:r>
            <a:r>
              <a:rPr lang="en-GB" sz="1800" kern="10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(</a:t>
            </a:r>
            <a:r>
              <a:rPr lang="en-GB" sz="1800" kern="10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Cyrchwyd</a:t>
            </a:r>
            <a:r>
              <a:rPr lang="en-GB" sz="1800" kern="10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: 19 </a:t>
            </a:r>
            <a:r>
              <a:rPr lang="en-GB" sz="1800" kern="10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Ebrill</a:t>
            </a:r>
            <a:r>
              <a:rPr lang="en-GB" sz="1800" kern="10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2023)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1800"/>
              <a:t>Busy Izzy (</a:t>
            </a:r>
            <a:r>
              <a:rPr lang="en-US" sz="1800" err="1"/>
              <a:t>d.d</a:t>
            </a:r>
            <a:r>
              <a:rPr lang="en-US" sz="1800"/>
              <a:t>) [</a:t>
            </a:r>
            <a:r>
              <a:rPr lang="en-US" sz="1800" err="1"/>
              <a:t>Llun</a:t>
            </a:r>
            <a:r>
              <a:rPr lang="en-US" sz="1800"/>
              <a:t>] </a:t>
            </a:r>
            <a:r>
              <a:rPr lang="en-US" sz="1800" err="1"/>
              <a:t>Ar</a:t>
            </a:r>
            <a:r>
              <a:rPr lang="en-US" sz="1800"/>
              <a:t> </a:t>
            </a:r>
            <a:r>
              <a:rPr lang="en-US" sz="1800" err="1"/>
              <a:t>gael</a:t>
            </a:r>
            <a:r>
              <a:rPr lang="en-US" sz="1800"/>
              <a:t> </a:t>
            </a:r>
            <a:r>
              <a:rPr lang="en-US" sz="1800" err="1"/>
              <a:t>yn</a:t>
            </a:r>
            <a:r>
              <a:rPr lang="en-US" sz="1800"/>
              <a:t>: </a:t>
            </a:r>
            <a:r>
              <a:rPr lang="en-US" sz="1800">
                <a:hlinkClick r:id="rId4"/>
              </a:rPr>
              <a:t>https://www.pinterest.co.uk/pin/780741285374058299/</a:t>
            </a:r>
            <a:r>
              <a:rPr lang="en-US" sz="1800"/>
              <a:t> (Cyrchwyd:23 </a:t>
            </a:r>
            <a:r>
              <a:rPr lang="en-US" sz="1800" err="1"/>
              <a:t>Ebrill</a:t>
            </a:r>
            <a:r>
              <a:rPr lang="en-US" sz="1800"/>
              <a:t> 2023) </a:t>
            </a:r>
            <a:endParaRPr lang="en-GB" sz="1800" kern="10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GB" sz="1800" kern="100" err="1">
                <a:ea typeface="Calibri" panose="020F0502020204030204" pitchFamily="34" charset="0"/>
                <a:cs typeface="Times New Roman" panose="02020603050405020304" pitchFamily="18" charset="0"/>
              </a:rPr>
              <a:t>Careerblog</a:t>
            </a:r>
            <a:r>
              <a:rPr lang="en-GB" sz="1800" kern="100">
                <a:ea typeface="Calibri" panose="020F0502020204030204" pitchFamily="34" charset="0"/>
                <a:cs typeface="Times New Roman" panose="02020603050405020304" pitchFamily="18" charset="0"/>
              </a:rPr>
              <a:t> (2023) [</a:t>
            </a:r>
            <a:r>
              <a:rPr lang="en-GB" sz="1800" kern="100" err="1">
                <a:ea typeface="Calibri" panose="020F0502020204030204" pitchFamily="34" charset="0"/>
                <a:cs typeface="Times New Roman" panose="02020603050405020304" pitchFamily="18" charset="0"/>
              </a:rPr>
              <a:t>Llun</a:t>
            </a:r>
            <a:r>
              <a:rPr lang="en-GB" sz="1800" kern="100">
                <a:ea typeface="Calibri" panose="020F0502020204030204" pitchFamily="34" charset="0"/>
                <a:cs typeface="Times New Roman" panose="02020603050405020304" pitchFamily="18" charset="0"/>
              </a:rPr>
              <a:t>] </a:t>
            </a:r>
            <a:r>
              <a:rPr lang="en-GB" sz="1800" kern="100" err="1"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r>
              <a:rPr lang="en-GB" sz="1800" kern="10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err="1">
                <a:ea typeface="Calibri" panose="020F0502020204030204" pitchFamily="34" charset="0"/>
                <a:cs typeface="Times New Roman" panose="02020603050405020304" pitchFamily="18" charset="0"/>
              </a:rPr>
              <a:t>gael</a:t>
            </a:r>
            <a:r>
              <a:rPr lang="en-GB" sz="1800" kern="10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err="1"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800" kern="100"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GB" sz="1800" kern="100"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https://novoresume.com/career-blog/extracurricular-activities</a:t>
            </a:r>
            <a:r>
              <a:rPr lang="en-GB" sz="1800" kern="100">
                <a:ea typeface="Calibri" panose="020F0502020204030204" pitchFamily="34" charset="0"/>
                <a:cs typeface="Times New Roman" panose="02020603050405020304" pitchFamily="18" charset="0"/>
              </a:rPr>
              <a:t> (</a:t>
            </a:r>
            <a:r>
              <a:rPr lang="en-GB" sz="1800" kern="100" err="1">
                <a:ea typeface="Calibri" panose="020F0502020204030204" pitchFamily="34" charset="0"/>
                <a:cs typeface="Times New Roman" panose="02020603050405020304" pitchFamily="18" charset="0"/>
              </a:rPr>
              <a:t>Cyrchwyd</a:t>
            </a:r>
            <a:r>
              <a:rPr lang="en-GB" sz="1800" kern="100">
                <a:ea typeface="Calibri" panose="020F0502020204030204" pitchFamily="34" charset="0"/>
                <a:cs typeface="Times New Roman" panose="02020603050405020304" pitchFamily="18" charset="0"/>
              </a:rPr>
              <a:t>: 19 </a:t>
            </a:r>
            <a:r>
              <a:rPr lang="en-GB" sz="1800" kern="100" err="1">
                <a:ea typeface="Calibri" panose="020F0502020204030204" pitchFamily="34" charset="0"/>
                <a:cs typeface="Times New Roman" panose="02020603050405020304" pitchFamily="18" charset="0"/>
              </a:rPr>
              <a:t>Ebrill</a:t>
            </a:r>
            <a:r>
              <a:rPr lang="en-GB" sz="1800" kern="100">
                <a:ea typeface="Calibri" panose="020F0502020204030204" pitchFamily="34" charset="0"/>
                <a:cs typeface="Times New Roman" panose="02020603050405020304" pitchFamily="18" charset="0"/>
              </a:rPr>
              <a:t> 2023)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1800" kern="10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Freepik</a:t>
            </a:r>
            <a:r>
              <a:rPr lang="en-GB" sz="1800" kern="10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(</a:t>
            </a:r>
            <a:r>
              <a:rPr lang="en-GB" sz="1800" kern="10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d.d.</a:t>
            </a:r>
            <a:r>
              <a:rPr lang="en-GB" sz="1800" kern="10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) [</a:t>
            </a:r>
            <a:r>
              <a:rPr lang="en-GB" sz="1800" kern="10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Llun</a:t>
            </a:r>
            <a:r>
              <a:rPr lang="en-GB" sz="1800" kern="100">
                <a:ea typeface="Calibri" panose="020F0502020204030204" pitchFamily="34" charset="0"/>
                <a:cs typeface="Times New Roman" panose="02020603050405020304" pitchFamily="18" charset="0"/>
              </a:rPr>
              <a:t>] </a:t>
            </a:r>
            <a:r>
              <a:rPr lang="en-GB" sz="1800" kern="100" err="1"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r>
              <a:rPr lang="en-GB" sz="1800" kern="10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err="1">
                <a:ea typeface="Calibri" panose="020F0502020204030204" pitchFamily="34" charset="0"/>
                <a:cs typeface="Times New Roman" panose="02020603050405020304" pitchFamily="18" charset="0"/>
              </a:rPr>
              <a:t>gael</a:t>
            </a:r>
            <a:r>
              <a:rPr lang="en-GB" sz="1800" kern="10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err="1"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800" kern="100"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GB" sz="1800" kern="100"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https://www.freepik.com/free-vector/character-playing-videogame_8142133.htm#query=playing%20video%20games&amp;position=3&amp;from_view=keyword&amp;track=ais</a:t>
            </a:r>
            <a:r>
              <a:rPr lang="en-GB" sz="1800" kern="100">
                <a:ea typeface="Calibri" panose="020F0502020204030204" pitchFamily="34" charset="0"/>
                <a:cs typeface="Times New Roman" panose="02020603050405020304" pitchFamily="18" charset="0"/>
              </a:rPr>
              <a:t> (Cyrchwyd:23 </a:t>
            </a:r>
            <a:r>
              <a:rPr lang="en-GB" sz="1800" kern="100" err="1">
                <a:ea typeface="Calibri" panose="020F0502020204030204" pitchFamily="34" charset="0"/>
                <a:cs typeface="Times New Roman" panose="02020603050405020304" pitchFamily="18" charset="0"/>
              </a:rPr>
              <a:t>Ebrill</a:t>
            </a:r>
            <a:r>
              <a:rPr lang="en-GB" sz="1800" kern="100">
                <a:ea typeface="Calibri" panose="020F0502020204030204" pitchFamily="34" charset="0"/>
                <a:cs typeface="Times New Roman" panose="02020603050405020304" pitchFamily="18" charset="0"/>
              </a:rPr>
              <a:t> 2023)</a:t>
            </a:r>
            <a:endParaRPr lang="en-GB" sz="1800" kern="10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sz="1800"/>
              <a:t>Marla (2020) [</a:t>
            </a:r>
            <a:r>
              <a:rPr lang="en-US" sz="1800" err="1"/>
              <a:t>Llun</a:t>
            </a:r>
            <a:r>
              <a:rPr lang="en-US" sz="1800"/>
              <a:t>] </a:t>
            </a:r>
            <a:r>
              <a:rPr lang="en-US" sz="1800" err="1"/>
              <a:t>Ar</a:t>
            </a:r>
            <a:r>
              <a:rPr lang="en-US" sz="1800"/>
              <a:t> </a:t>
            </a:r>
            <a:r>
              <a:rPr lang="en-US" sz="1800" err="1"/>
              <a:t>gael</a:t>
            </a:r>
            <a:r>
              <a:rPr lang="en-US" sz="1800"/>
              <a:t> </a:t>
            </a:r>
            <a:r>
              <a:rPr lang="en-US" sz="1800" err="1"/>
              <a:t>yn</a:t>
            </a:r>
            <a:r>
              <a:rPr lang="en-US" sz="1800"/>
              <a:t>: </a:t>
            </a:r>
            <a:r>
              <a:rPr lang="en-US" sz="1800">
                <a:hlinkClick r:id="rId7"/>
              </a:rPr>
              <a:t>https://www.becauseisaidsobaby.com/2020/03/hands-on-activities-for-4-year-olds/</a:t>
            </a:r>
            <a:r>
              <a:rPr lang="en-US" sz="1800"/>
              <a:t> (</a:t>
            </a:r>
            <a:r>
              <a:rPr lang="en-US" sz="1800" err="1"/>
              <a:t>Cyrchwyd</a:t>
            </a:r>
            <a:r>
              <a:rPr lang="en-US" sz="1800"/>
              <a:t>: 19 </a:t>
            </a:r>
            <a:r>
              <a:rPr lang="en-US" sz="1800" err="1"/>
              <a:t>Ebrill</a:t>
            </a:r>
            <a:r>
              <a:rPr lang="en-US" sz="1800"/>
              <a:t> 2023)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1800" err="1"/>
              <a:t>Pikisuperstar</a:t>
            </a:r>
            <a:r>
              <a:rPr lang="en-US" sz="1800"/>
              <a:t> (</a:t>
            </a:r>
            <a:r>
              <a:rPr lang="en-US" sz="1800" err="1"/>
              <a:t>d.d</a:t>
            </a:r>
            <a:r>
              <a:rPr lang="en-US" sz="1800"/>
              <a:t>) [</a:t>
            </a:r>
            <a:r>
              <a:rPr lang="en-US" sz="1800" err="1"/>
              <a:t>Llun</a:t>
            </a:r>
            <a:r>
              <a:rPr lang="en-US" sz="1800"/>
              <a:t>] </a:t>
            </a:r>
            <a:r>
              <a:rPr lang="en-US" sz="1800" err="1"/>
              <a:t>Ar</a:t>
            </a:r>
            <a:r>
              <a:rPr lang="en-US" sz="1800"/>
              <a:t> </a:t>
            </a:r>
            <a:r>
              <a:rPr lang="en-US" sz="1800" err="1"/>
              <a:t>gael</a:t>
            </a:r>
            <a:r>
              <a:rPr lang="en-US" sz="1800"/>
              <a:t> </a:t>
            </a:r>
            <a:r>
              <a:rPr lang="en-US" sz="1800" err="1"/>
              <a:t>yn</a:t>
            </a:r>
            <a:r>
              <a:rPr lang="en-US" sz="1800"/>
              <a:t>: </a:t>
            </a:r>
            <a:r>
              <a:rPr lang="en-US" sz="1800">
                <a:hlinkClick r:id="rId8"/>
              </a:rPr>
              <a:t>https://www.freepik.com/free-vector/hand-drawn-idea-concept_20286063.htm#query=idea%20illustration&amp;position=4&amp;from_view=keyword&amp;track=ais</a:t>
            </a:r>
            <a:r>
              <a:rPr lang="en-US" sz="1800"/>
              <a:t> (</a:t>
            </a:r>
            <a:r>
              <a:rPr lang="en-US" sz="1800" err="1"/>
              <a:t>Cyrchwyd</a:t>
            </a:r>
            <a:r>
              <a:rPr lang="en-US" sz="1800"/>
              <a:t>: 19 </a:t>
            </a:r>
            <a:r>
              <a:rPr lang="en-US" sz="1800" err="1"/>
              <a:t>Ebrill</a:t>
            </a:r>
            <a:r>
              <a:rPr lang="en-US" sz="1800"/>
              <a:t> 2023) </a:t>
            </a:r>
          </a:p>
        </p:txBody>
      </p:sp>
    </p:spTree>
    <p:extLst>
      <p:ext uri="{BB962C8B-B14F-4D97-AF65-F5344CB8AC3E}">
        <p14:creationId xmlns:p14="http://schemas.microsoft.com/office/powerpoint/2010/main" val="2165962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20000"/>
    </mc:Choice>
    <mc:Fallback xmlns="">
      <p:transition advTm="20000"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4A5F0-A113-C2A6-EB5E-2FEA873A46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Rhestr</a:t>
            </a:r>
            <a:r>
              <a:rPr lang="en-GB" dirty="0"/>
              <a:t> </a:t>
            </a:r>
            <a:r>
              <a:rPr lang="en-GB" dirty="0" err="1"/>
              <a:t>Cyfeirnodi</a:t>
            </a:r>
            <a:r>
              <a:rPr lang="en-GB" dirty="0"/>
              <a:t> Hanna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07D106-463F-EF15-BBE9-5020D44C45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1063" y="1376624"/>
            <a:ext cx="11867104" cy="5295481"/>
          </a:xfrm>
        </p:spPr>
        <p:txBody>
          <a:bodyPr>
            <a:normAutofit lnSpcReduction="10000"/>
          </a:bodyPr>
          <a:lstStyle/>
          <a:p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Amazon (2020) [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Llun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]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Ar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gael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2"/>
              </a:rPr>
              <a:t>https://www.amazon.co.uk/kids-timer/s?k=kids+timer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Cyrchwyd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 21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Ebrill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2023) </a:t>
            </a: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Hance, M. (2019)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5 ways to keep students off their cell phones in the classroom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TeachHUB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TeachHUB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Ar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gael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 https://www.teachhub.com/technology-in-the-classroom/2019/07/5-ways-to-keep-students-off-their-cell-phones-in-the-classroom/ (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Cyrchwyd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 21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Ebrill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2023)</a:t>
            </a: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HuffPost (2018) [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Llun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]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Ar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gael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3"/>
              </a:rPr>
              <a:t>https://www.huffpost.com/archive/ca/entry/what-i-learned-this-week-always-sign-your-work_b_5893612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Cyrchwyd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 21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Ebrill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2023)</a:t>
            </a: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Jones, S. (D.D) [Blog] “Computers and Technology in Montessori Schools,”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Montessori for Today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Ar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gael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 https://montessorifortoday.com/computers-and-technology-in-montessori-schools/ (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Cyrchwyd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 21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Ebrill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2023)</a:t>
            </a:r>
          </a:p>
          <a:p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Lifeblogger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(2016) [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Llun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]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Ar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gael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4"/>
              </a:rPr>
              <a:t>http://www.lifeblogger.it/wp/maria-montessori-metodo/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Cyrchwyd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 21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Ebrill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2023)</a:t>
            </a: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Lynch, M. (2017)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How to manage cell phone use in your classroom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</a:t>
            </a:r>
            <a:r>
              <a:rPr lang="en-GB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Edvocate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The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Edvocate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.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Ar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gael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 https://www.theedadvocate.org/how-to-manage-cell-phone-use-in-your-classroom/#:~:text=How%20to%20Manage%20Cell%20Phone%20Use%20in%20Your,5%20Give%20Your%20Students%20a%20Tech%20Break%20 (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Cyrchwyd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 21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Ebrill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2023)</a:t>
            </a:r>
          </a:p>
          <a:p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Slidemodel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(2016) [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Llun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]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Ar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gael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5"/>
              </a:rPr>
              <a:t>https://slidemodel.com/templates/back-to-school-powerpoint-template/school-editable-timetable-powerpoint-template/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Cyrchwyd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 21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Ebrill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2023)</a:t>
            </a: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Team Satchel (2018) [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Llun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]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Ar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gael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3"/>
              </a:rPr>
              <a:t>https://www.teamsatchel.com/products/satchel-one.html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Cyrchwyd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 21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Ebrill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2023)</a:t>
            </a: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Tech &amp; Learning (2022) [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Llun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]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Ar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gael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yn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3"/>
              </a:rPr>
              <a:t>https://www.techlearning.com/how-to/what-is-socrative-and-how-does-it-work-best-tips-and-tricks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Cyrchwyd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 21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Ebrill</a:t>
            </a:r>
            <a:r>
              <a:rPr lang="en-GB" sz="180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2023)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4431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20000"/>
    </mc:Choice>
    <mc:Fallback xmlns="">
      <p:transition advTm="20000"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58B2E5-2AB0-AD9E-2EF1-FF3D69CA7B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err="1"/>
              <a:t>Rhestr</a:t>
            </a:r>
            <a:r>
              <a:rPr lang="en-US"/>
              <a:t> </a:t>
            </a:r>
            <a:r>
              <a:rPr lang="en-US" err="1"/>
              <a:t>Cyfeirnodi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48F5BE-C378-1F8C-4C93-BED013C1AA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err="1"/>
              <a:t>Henricodolfing</a:t>
            </a:r>
            <a:r>
              <a:rPr lang="en-US"/>
              <a:t> (2018) [</a:t>
            </a:r>
            <a:r>
              <a:rPr lang="en-US" err="1"/>
              <a:t>Llun</a:t>
            </a:r>
            <a:r>
              <a:rPr lang="en-US"/>
              <a:t>] </a:t>
            </a:r>
            <a:r>
              <a:rPr lang="en-US" err="1"/>
              <a:t>Ar</a:t>
            </a:r>
            <a:r>
              <a:rPr lang="en-US"/>
              <a:t> </a:t>
            </a:r>
            <a:r>
              <a:rPr lang="en-US" err="1"/>
              <a:t>gael</a:t>
            </a:r>
            <a:r>
              <a:rPr lang="en-US"/>
              <a:t> </a:t>
            </a:r>
            <a:r>
              <a:rPr lang="en-US" err="1"/>
              <a:t>yn</a:t>
            </a:r>
            <a:r>
              <a:rPr lang="en-US"/>
              <a:t>: </a:t>
            </a:r>
            <a:r>
              <a:rPr lang="en-US">
                <a:hlinkClick r:id="rId3"/>
              </a:rPr>
              <a:t>https://www.henricodolfing.com/2018/05/understanding-your-problem-is-half.html</a:t>
            </a:r>
            <a:r>
              <a:rPr lang="en-US"/>
              <a:t> (</a:t>
            </a:r>
            <a:r>
              <a:rPr lang="en-US" err="1"/>
              <a:t>Cyrchwyd</a:t>
            </a:r>
            <a:r>
              <a:rPr lang="en-US"/>
              <a:t>: 21 </a:t>
            </a:r>
            <a:r>
              <a:rPr lang="en-US" err="1"/>
              <a:t>Fawrth</a:t>
            </a:r>
            <a:r>
              <a:rPr lang="en-US"/>
              <a:t> 2023)</a:t>
            </a:r>
          </a:p>
        </p:txBody>
      </p:sp>
    </p:spTree>
    <p:extLst>
      <p:ext uri="{BB962C8B-B14F-4D97-AF65-F5344CB8AC3E}">
        <p14:creationId xmlns:p14="http://schemas.microsoft.com/office/powerpoint/2010/main" val="3854527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20000"/>
    </mc:Choice>
    <mc:Fallback xmlns="">
      <p:transition advTm="20000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D024FF986E86248B25DDBA3DBF998D1" ma:contentTypeVersion="14" ma:contentTypeDescription="Create a new document." ma:contentTypeScope="" ma:versionID="22d298f5255a5c8c2bb26d42f7b07f9b">
  <xsd:schema xmlns:xsd="http://www.w3.org/2001/XMLSchema" xmlns:xs="http://www.w3.org/2001/XMLSchema" xmlns:p="http://schemas.microsoft.com/office/2006/metadata/properties" xmlns:ns3="4055ddc6-ee7b-4b5b-b8fb-52871646f80e" xmlns:ns4="0338428b-3fc8-4989-9d03-78e16c931d9f" targetNamespace="http://schemas.microsoft.com/office/2006/metadata/properties" ma:root="true" ma:fieldsID="bba99cc8922d6ddb0d302ca97c1f87fd" ns3:_="" ns4:_="">
    <xsd:import namespace="4055ddc6-ee7b-4b5b-b8fb-52871646f80e"/>
    <xsd:import namespace="0338428b-3fc8-4989-9d03-78e16c931d9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ObjectDetectorVersions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55ddc6-ee7b-4b5b-b8fb-52871646f80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1" nillable="true" ma:displayName="_activity" ma:hidden="true" ma:internalName="_activity">
      <xsd:simpleType>
        <xsd:restriction base="dms:Note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2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338428b-3fc8-4989-9d03-78e16c931d9f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4055ddc6-ee7b-4b5b-b8fb-52871646f80e" xsi:nil="true"/>
  </documentManagement>
</p:properties>
</file>

<file path=customXml/itemProps1.xml><?xml version="1.0" encoding="utf-8"?>
<ds:datastoreItem xmlns:ds="http://schemas.openxmlformats.org/officeDocument/2006/customXml" ds:itemID="{5E79DD07-1934-47C4-9E5E-E8EC1786D59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055ddc6-ee7b-4b5b-b8fb-52871646f80e"/>
    <ds:schemaRef ds:uri="0338428b-3fc8-4989-9d03-78e16c931d9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CD8D7F9-BB51-4E33-B5B4-01FAA9A0F41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609BD17-AD87-4FAC-B46C-BC9E58244BD6}">
  <ds:schemaRefs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www.w3.org/XML/1998/namespace"/>
    <ds:schemaRef ds:uri="0338428b-3fc8-4989-9d03-78e16c931d9f"/>
    <ds:schemaRef ds:uri="4055ddc6-ee7b-4b5b-b8fb-52871646f80e"/>
    <ds:schemaRef ds:uri="http://purl.org/dc/dcmitype/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1201</Words>
  <Application>Microsoft Office PowerPoint</Application>
  <PresentationFormat>Widescreen</PresentationFormat>
  <Paragraphs>80</Paragraphs>
  <Slides>28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3" baseType="lpstr">
      <vt:lpstr>Arial</vt:lpstr>
      <vt:lpstr>Calibri</vt:lpstr>
      <vt:lpstr>Calibri Light</vt:lpstr>
      <vt:lpstr>Times New Roman</vt:lpstr>
      <vt:lpstr>Office Theme</vt:lpstr>
      <vt:lpstr>Heriau Cyfoes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Rhestr Cyfeirnodi Bethan</vt:lpstr>
      <vt:lpstr>Rhestr Cyferinodi Asher </vt:lpstr>
      <vt:lpstr>Rhestr Cyfeirnodi Amelia </vt:lpstr>
      <vt:lpstr>Rhestr Cyfeirnodi Hanna</vt:lpstr>
      <vt:lpstr>Rhestr Cyfeirnodi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Heriau Cyfoes </dc:title>
  <dc:creator>Amelia Williams (1811617)</dc:creator>
  <cp:lastModifiedBy>Hanna-Non Cordingley (2200405)</cp:lastModifiedBy>
  <cp:revision>2</cp:revision>
  <dcterms:created xsi:type="dcterms:W3CDTF">2023-03-21T11:37:56Z</dcterms:created>
  <dcterms:modified xsi:type="dcterms:W3CDTF">2023-04-23T19:22:06Z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0x010100BD024FF986E86248B25DDBA3DBF998D1</vt:lpwstr>
  </property>
</Properties>
</file>