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7" r:id="rId2"/>
    <p:sldId id="256" r:id="rId3"/>
    <p:sldId id="258" r:id="rId4"/>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2103"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1EAFFA-D9AD-4F96-A35A-9B8B9E9194A9}" type="datetimeFigureOut">
              <a:rPr lang="en-US" smtClean="0"/>
              <a:t>10/22/2026</a:t>
            </a:fld>
            <a:endParaRPr lang="en-US"/>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5CF71-7AA0-4139-B41E-A0A384C8DE7C}" type="slidenum">
              <a:rPr lang="en-US" smtClean="0"/>
              <a:t>‹#›</a:t>
            </a:fld>
            <a:endParaRPr lang="en-US"/>
          </a:p>
        </p:txBody>
      </p:sp>
    </p:spTree>
    <p:extLst>
      <p:ext uri="{BB962C8B-B14F-4D97-AF65-F5344CB8AC3E}">
        <p14:creationId xmlns:p14="http://schemas.microsoft.com/office/powerpoint/2010/main" val="1950671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E5CF71-7AA0-4139-B41E-A0A384C8DE7C}" type="slidenum">
              <a:rPr lang="en-US" smtClean="0"/>
              <a:t>2</a:t>
            </a:fld>
            <a:endParaRPr lang="en-US"/>
          </a:p>
        </p:txBody>
      </p:sp>
    </p:spTree>
    <p:extLst>
      <p:ext uri="{BB962C8B-B14F-4D97-AF65-F5344CB8AC3E}">
        <p14:creationId xmlns:p14="http://schemas.microsoft.com/office/powerpoint/2010/main" val="1672934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400666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1177150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3F077-4FAB-4FE5-9A4F-F81B7BBC8EAC}"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099961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F3F077-4FAB-4FE5-9A4F-F81B7BBC8EAC}"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054330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F3F077-4FAB-4FE5-9A4F-F81B7BBC8EAC}" type="datetimeFigureOut">
              <a:rPr lang="en-US" smtClean="0"/>
              <a:t>10/22/2026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3074193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F3F077-4FAB-4FE5-9A4F-F81B7BBC8EAC}" type="datetimeFigureOut">
              <a:rPr lang="en-US" smtClean="0"/>
              <a:t>10/22/2026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280011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3F077-4FAB-4FE5-9A4F-F81B7BBC8EAC}"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93523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DEF3F077-4FAB-4FE5-9A4F-F81B7BBC8EAC}"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346521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DEF3F077-4FAB-4FE5-9A4F-F81B7BBC8EAC}"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9855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326907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167289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DEF3F077-4FAB-4FE5-9A4F-F81B7BBC8EAC}" type="datetimeFigureOut">
              <a:rPr lang="en-US" smtClean="0"/>
              <a:t>10/22/2026</a:t>
            </a:fld>
            <a:endParaRPr lang="en-US"/>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12A85C2A-38B7-4F5F-B1AB-0E6C4EE2AE5B}" type="slidenum">
              <a:rPr lang="en-US" smtClean="0"/>
              <a:t>‹#›</a:t>
            </a:fld>
            <a:endParaRPr lang="en-US"/>
          </a:p>
        </p:txBody>
      </p:sp>
    </p:spTree>
    <p:extLst>
      <p:ext uri="{BB962C8B-B14F-4D97-AF65-F5344CB8AC3E}">
        <p14:creationId xmlns:p14="http://schemas.microsoft.com/office/powerpoint/2010/main" val="19525414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DDD5-57DD-4AB2-E5A8-5583748B2772}"/>
              </a:ext>
            </a:extLst>
          </p:cNvPr>
          <p:cNvSpPr>
            <a:spLocks noGrp="1"/>
          </p:cNvSpPr>
          <p:nvPr>
            <p:ph type="title"/>
          </p:nvPr>
        </p:nvSpPr>
        <p:spPr>
          <a:xfrm>
            <a:off x="660081" y="4618467"/>
            <a:ext cx="8281035" cy="5566830"/>
          </a:xfrm>
        </p:spPr>
        <p:txBody>
          <a:bodyPr>
            <a:noAutofit/>
          </a:bodyPr>
          <a:lstStyle/>
          <a:p>
            <a:pPr marL="0" marR="0" algn="ctr">
              <a:lnSpc>
                <a:spcPct val="150000"/>
              </a:lnSpc>
              <a:spcBef>
                <a:spcPts val="2400"/>
              </a:spcBef>
              <a:spcAft>
                <a:spcPts val="600"/>
              </a:spcAft>
            </a:pPr>
            <a:r>
              <a:rPr lang="en-US" sz="3000" b="1" i="1" kern="0" dirty="0">
                <a:solidFill>
                  <a:srgbClr val="000000"/>
                </a:solidFill>
                <a:effectLst/>
                <a:latin typeface="Times New Roman" panose="02020603050405020304" pitchFamily="18" charset="0"/>
                <a:ea typeface="Times New Roman" panose="02020603050405020304" pitchFamily="18" charset="0"/>
                <a:cs typeface="Play"/>
              </a:rPr>
              <a:t>Using Mobile Apps to Promote the Safe Use of Household Cleaning Chemicals in the UK</a:t>
            </a:r>
            <a:br>
              <a:rPr lang="en-US" sz="3000" b="1" i="1" kern="0" dirty="0">
                <a:solidFill>
                  <a:srgbClr val="000000"/>
                </a:solidFill>
                <a:effectLst/>
                <a:latin typeface="Times New Roman" panose="02020603050405020304" pitchFamily="18" charset="0"/>
                <a:ea typeface="Times New Roman" panose="02020603050405020304" pitchFamily="18" charset="0"/>
                <a:cs typeface="Play"/>
              </a:rPr>
            </a:br>
            <a:r>
              <a:rPr lang="en-US" sz="3000" b="1" i="1" kern="0" dirty="0">
                <a:solidFill>
                  <a:srgbClr val="000000"/>
                </a:solidFill>
                <a:effectLst/>
                <a:latin typeface="Times New Roman" panose="02020603050405020304" pitchFamily="18" charset="0"/>
                <a:ea typeface="Times New Roman" panose="02020603050405020304" pitchFamily="18" charset="0"/>
                <a:cs typeface="Play"/>
              </a:rPr>
              <a:t>MSc Public Health and Social Care in Practice</a:t>
            </a:r>
            <a:br>
              <a:rPr lang="en-US" sz="3000" b="1" i="1" kern="0" dirty="0">
                <a:solidFill>
                  <a:srgbClr val="000000"/>
                </a:solidFill>
                <a:effectLst/>
                <a:latin typeface="Times New Roman" panose="02020603050405020304" pitchFamily="18" charset="0"/>
                <a:ea typeface="Times New Roman" panose="02020603050405020304" pitchFamily="18" charset="0"/>
                <a:cs typeface="Play"/>
              </a:rPr>
            </a:br>
            <a:br>
              <a:rPr lang="en-US" sz="3000" b="1" i="1" kern="0" dirty="0">
                <a:solidFill>
                  <a:srgbClr val="000000"/>
                </a:solidFill>
                <a:effectLst/>
                <a:latin typeface="Times New Roman" panose="02020603050405020304" pitchFamily="18" charset="0"/>
                <a:ea typeface="Times New Roman" panose="02020603050405020304" pitchFamily="18" charset="0"/>
                <a:cs typeface="Play"/>
              </a:rPr>
            </a:br>
            <a:br>
              <a:rPr lang="en-US" sz="3000" b="1" i="1" kern="0" dirty="0">
                <a:solidFill>
                  <a:srgbClr val="000000"/>
                </a:solidFill>
                <a:effectLst/>
                <a:latin typeface="Times New Roman" panose="02020603050405020304" pitchFamily="18" charset="0"/>
                <a:ea typeface="Times New Roman" panose="02020603050405020304" pitchFamily="18" charset="0"/>
                <a:cs typeface="Play"/>
              </a:rPr>
            </a:br>
            <a:r>
              <a:rPr lang="en-US" sz="3000" b="1" kern="0" dirty="0">
                <a:solidFill>
                  <a:srgbClr val="000000"/>
                </a:solidFill>
                <a:effectLst/>
                <a:latin typeface="Times New Roman" panose="02020603050405020304" pitchFamily="18" charset="0"/>
                <a:ea typeface="Times New Roman" panose="02020603050405020304" pitchFamily="18" charset="0"/>
                <a:cs typeface="Play"/>
              </a:rPr>
              <a:t>Module Code: LCHS7009</a:t>
            </a:r>
            <a:br>
              <a:rPr lang="en-US" sz="3000" b="1" kern="0" dirty="0">
                <a:solidFill>
                  <a:srgbClr val="000000"/>
                </a:solidFill>
                <a:effectLst/>
                <a:latin typeface="Times New Roman" panose="02020603050405020304" pitchFamily="18" charset="0"/>
                <a:ea typeface="Times New Roman" panose="02020603050405020304" pitchFamily="18" charset="0"/>
                <a:cs typeface="Play"/>
              </a:rPr>
            </a:br>
            <a:r>
              <a:rPr lang="en-US" sz="3000" b="1" kern="0" dirty="0">
                <a:solidFill>
                  <a:srgbClr val="000000"/>
                </a:solidFill>
                <a:effectLst/>
                <a:latin typeface="Times New Roman" panose="02020603050405020304" pitchFamily="18" charset="0"/>
                <a:ea typeface="Times New Roman" panose="02020603050405020304" pitchFamily="18" charset="0"/>
                <a:cs typeface="Play"/>
              </a:rPr>
              <a:t>Module Title: Population Health and Digital Health Promotion</a:t>
            </a:r>
            <a:br>
              <a:rPr lang="en-US" sz="3000" b="1" kern="0" dirty="0">
                <a:solidFill>
                  <a:srgbClr val="000000"/>
                </a:solidFill>
                <a:effectLst/>
                <a:latin typeface="Times New Roman" panose="02020603050405020304" pitchFamily="18" charset="0"/>
                <a:ea typeface="Times New Roman" panose="02020603050405020304" pitchFamily="18" charset="0"/>
                <a:cs typeface="Play"/>
              </a:rPr>
            </a:br>
            <a:r>
              <a:rPr lang="en-US" sz="3000" b="1" kern="0" dirty="0">
                <a:solidFill>
                  <a:srgbClr val="000000"/>
                </a:solidFill>
                <a:effectLst/>
                <a:latin typeface="Times New Roman" panose="02020603050405020304" pitchFamily="18" charset="0"/>
                <a:ea typeface="Times New Roman" panose="02020603050405020304" pitchFamily="18" charset="0"/>
                <a:cs typeface="Play"/>
              </a:rPr>
              <a:t>Assessment: Component 2 – Poster </a:t>
            </a:r>
            <a:br>
              <a:rPr lang="en-US" sz="3000" b="1" i="1" kern="0" dirty="0">
                <a:solidFill>
                  <a:srgbClr val="000000"/>
                </a:solidFill>
                <a:effectLst/>
                <a:latin typeface="Times New Roman" panose="02020603050405020304" pitchFamily="18" charset="0"/>
                <a:ea typeface="Times New Roman" panose="02020603050405020304" pitchFamily="18" charset="0"/>
                <a:cs typeface="Play"/>
              </a:rPr>
            </a:br>
            <a:br>
              <a:rPr lang="en-US" sz="3000" dirty="0">
                <a:effectLst/>
                <a:latin typeface="Aptos" panose="020B0004020202020204" pitchFamily="34" charset="0"/>
                <a:ea typeface="Aptos" panose="020B0004020202020204" pitchFamily="34" charset="0"/>
                <a:cs typeface="Aptos" panose="020B0004020202020204" pitchFamily="34" charset="0"/>
              </a:rPr>
            </a:br>
            <a:br>
              <a:rPr lang="en-US" sz="3000" dirty="0">
                <a:effectLst/>
                <a:latin typeface="Aptos" panose="020B0004020202020204" pitchFamily="34" charset="0"/>
                <a:ea typeface="Aptos" panose="020B0004020202020204" pitchFamily="34" charset="0"/>
                <a:cs typeface="Aptos" panose="020B0004020202020204" pitchFamily="34" charset="0"/>
              </a:rPr>
            </a:br>
            <a:br>
              <a:rPr lang="en-US" sz="3000" dirty="0">
                <a:effectLst/>
                <a:latin typeface="Aptos" panose="020B0004020202020204" pitchFamily="34" charset="0"/>
                <a:ea typeface="Aptos" panose="020B0004020202020204" pitchFamily="34" charset="0"/>
                <a:cs typeface="Aptos" panose="020B0004020202020204" pitchFamily="34" charset="0"/>
              </a:rPr>
            </a:br>
            <a:br>
              <a:rPr lang="en-US" sz="3000" dirty="0">
                <a:effectLst/>
                <a:latin typeface="Aptos" panose="020B0004020202020204" pitchFamily="34" charset="0"/>
                <a:ea typeface="Aptos" panose="020B0004020202020204" pitchFamily="34" charset="0"/>
                <a:cs typeface="Aptos" panose="020B0004020202020204" pitchFamily="34" charset="0"/>
              </a:rPr>
            </a:br>
            <a:endParaRPr lang="en-US" sz="3000" dirty="0"/>
          </a:p>
        </p:txBody>
      </p:sp>
      <p:pic>
        <p:nvPicPr>
          <p:cNvPr id="4" name="Picture 3" descr="University of Wales Trinity Saint David launches new digital ...">
            <a:extLst>
              <a:ext uri="{FF2B5EF4-FFF2-40B4-BE49-F238E27FC236}">
                <a16:creationId xmlns:a16="http://schemas.microsoft.com/office/drawing/2014/main" id="{3F6D7186-5196-E33D-8C7C-D9B3A1333943}"/>
              </a:ext>
            </a:extLst>
          </p:cNvPr>
          <p:cNvPicPr>
            <a:picLocks noChangeAspect="1"/>
          </p:cNvPicPr>
          <p:nvPr/>
        </p:nvPicPr>
        <p:blipFill>
          <a:blip r:embed="rId2"/>
          <a:stretch>
            <a:fillRect/>
          </a:stretch>
        </p:blipFill>
        <p:spPr>
          <a:xfrm>
            <a:off x="3143249" y="681037"/>
            <a:ext cx="3314700" cy="1381125"/>
          </a:xfrm>
          <a:prstGeom prst="rect">
            <a:avLst/>
          </a:prstGeom>
        </p:spPr>
      </p:pic>
    </p:spTree>
    <p:extLst>
      <p:ext uri="{BB962C8B-B14F-4D97-AF65-F5344CB8AC3E}">
        <p14:creationId xmlns:p14="http://schemas.microsoft.com/office/powerpoint/2010/main" val="1202705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EAC51E52-7993-F8C7-B7A7-CA60834720A0}"/>
              </a:ext>
            </a:extLst>
          </p:cNvPr>
          <p:cNvSpPr/>
          <p:nvPr/>
        </p:nvSpPr>
        <p:spPr>
          <a:xfrm>
            <a:off x="5840" y="-18831"/>
            <a:ext cx="9601200" cy="1829221"/>
          </a:xfrm>
          <a:prstGeom prst="rect">
            <a:avLst/>
          </a:prstGeom>
          <a:solidFill>
            <a:schemeClr val="accent1"/>
          </a:solidFill>
          <a:ln/>
        </p:spPr>
      </p:sp>
      <p:sp>
        <p:nvSpPr>
          <p:cNvPr id="7" name="Text 1">
            <a:extLst>
              <a:ext uri="{FF2B5EF4-FFF2-40B4-BE49-F238E27FC236}">
                <a16:creationId xmlns:a16="http://schemas.microsoft.com/office/drawing/2014/main" id="{5126B22D-EAF7-6B6E-D5E9-63A75082E25B}"/>
              </a:ext>
            </a:extLst>
          </p:cNvPr>
          <p:cNvSpPr/>
          <p:nvPr/>
        </p:nvSpPr>
        <p:spPr>
          <a:xfrm>
            <a:off x="33919" y="984348"/>
            <a:ext cx="9601199" cy="674060"/>
          </a:xfrm>
          <a:prstGeom prst="rect">
            <a:avLst/>
          </a:prstGeom>
          <a:noFill/>
          <a:ln/>
        </p:spPr>
        <p:txBody>
          <a:bodyPr wrap="square" lIns="0" tIns="0" rIns="0" bIns="0" rtlCol="0" anchor="t">
            <a:noAutofit/>
          </a:bodyPr>
          <a:lstStyle/>
          <a:p>
            <a:pPr marL="0" indent="0" algn="ctr">
              <a:lnSpc>
                <a:spcPct val="96000"/>
              </a:lnSpc>
              <a:buNone/>
            </a:pPr>
            <a:r>
              <a:rPr lang="en-US" sz="2000" b="1" dirty="0">
                <a:solidFill>
                  <a:srgbClr val="FFFFFF"/>
                </a:solidFill>
                <a:latin typeface="Times New Roman" panose="02020603050405020304" pitchFamily="18" charset="0"/>
                <a:ea typeface="Frank Ruhl Libre Medium" pitchFamily="34" charset="-122"/>
                <a:cs typeface="Times New Roman" panose="02020603050405020304" pitchFamily="18" charset="0"/>
              </a:rPr>
              <a:t>Using Mobile Apps to Promote the Safe Use of Household Cleaning Chemicals in the UK</a:t>
            </a:r>
            <a:br>
              <a:rPr lang="en-US" sz="2000" b="1" dirty="0">
                <a:solidFill>
                  <a:srgbClr val="FFFFFF"/>
                </a:solidFill>
                <a:latin typeface="Times New Roman" panose="02020603050405020304" pitchFamily="18" charset="0"/>
                <a:ea typeface="Frank Ruhl Libre Medium" pitchFamily="34" charset="-122"/>
                <a:cs typeface="Times New Roman" panose="02020603050405020304" pitchFamily="18" charset="0"/>
              </a:rPr>
            </a:br>
            <a:r>
              <a:rPr lang="en-US" sz="2000" b="1" dirty="0">
                <a:solidFill>
                  <a:srgbClr val="FFFFFF"/>
                </a:solidFill>
                <a:latin typeface="Times New Roman" panose="02020603050405020304" pitchFamily="18" charset="0"/>
                <a:ea typeface="Frank Ruhl Libre Medium" pitchFamily="34" charset="-122"/>
                <a:cs typeface="Times New Roman" panose="02020603050405020304" pitchFamily="18" charset="0"/>
              </a:rPr>
              <a:t>MSc Public Health and Social Care in Practice</a:t>
            </a:r>
            <a:endParaRPr lang="en-US" sz="2000" b="1" dirty="0">
              <a:latin typeface="Times New Roman" panose="02020603050405020304" pitchFamily="18" charset="0"/>
              <a:cs typeface="Times New Roman" panose="02020603050405020304" pitchFamily="18" charset="0"/>
            </a:endParaRPr>
          </a:p>
        </p:txBody>
      </p:sp>
      <p:sp>
        <p:nvSpPr>
          <p:cNvPr id="15" name="Text 5">
            <a:extLst>
              <a:ext uri="{FF2B5EF4-FFF2-40B4-BE49-F238E27FC236}">
                <a16:creationId xmlns:a16="http://schemas.microsoft.com/office/drawing/2014/main" id="{DCA9D9CF-71AF-1C96-55DE-FE040BB3F53A}"/>
              </a:ext>
            </a:extLst>
          </p:cNvPr>
          <p:cNvSpPr/>
          <p:nvPr/>
        </p:nvSpPr>
        <p:spPr>
          <a:xfrm>
            <a:off x="346321" y="2030095"/>
            <a:ext cx="2827109" cy="139644"/>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1. Background and Public Health Problem </a:t>
            </a:r>
            <a:endParaRPr lang="en-US" sz="700" dirty="0">
              <a:latin typeface="Times New Roman" panose="02020603050405020304" pitchFamily="18" charset="0"/>
              <a:cs typeface="Times New Roman" panose="02020603050405020304" pitchFamily="18" charset="0"/>
            </a:endParaRPr>
          </a:p>
        </p:txBody>
      </p:sp>
      <p:sp>
        <p:nvSpPr>
          <p:cNvPr id="19" name="Text 7">
            <a:extLst>
              <a:ext uri="{FF2B5EF4-FFF2-40B4-BE49-F238E27FC236}">
                <a16:creationId xmlns:a16="http://schemas.microsoft.com/office/drawing/2014/main" id="{7ABB08BC-1AE6-709F-00C5-1CA35FE10294}"/>
              </a:ext>
            </a:extLst>
          </p:cNvPr>
          <p:cNvSpPr/>
          <p:nvPr/>
        </p:nvSpPr>
        <p:spPr>
          <a:xfrm>
            <a:off x="346321" y="2242062"/>
            <a:ext cx="4389221" cy="1226184"/>
          </a:xfrm>
          <a:prstGeom prst="rect">
            <a:avLst/>
          </a:prstGeom>
          <a:noFill/>
          <a:ln/>
        </p:spPr>
        <p:txBody>
          <a:bodyPr wrap="square" lIns="0" tIns="0" rIns="0" bIns="0" rtlCol="0" anchor="t">
            <a:noAutofit/>
          </a:bodyPr>
          <a:lstStyle/>
          <a:p>
            <a:pPr marL="0" indent="0" algn="just">
              <a:lnSpc>
                <a:spcPct val="114000"/>
              </a:lnSpc>
              <a:spcAft>
                <a:spcPts val="750"/>
              </a:spcAft>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Household products used for cleaning, including bleach, detergents, disinfectants, and drain cleaners, can be poisonous, burn skin, and irritate eyes and lungs when not used with care or stored safely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Ćupić</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et al., 2023). This is because young children are sometimes vulnerable as they tend to explore and accidentally ingest. A nationwide surveillance study of accidental childhood poisonings in the UK and Ireland identified 31 cases of severe accidental poisoning of which 5 (7.3 per million children under 2 years) were caused by a product in a household or industrial setting (King et al., 2025). Prevention measures already in place are product labels, child-resistant packaging, public education and NHS guidance. However, a mobile app will be a useful complement to these measures by delivering timely and readily available safety data.</a:t>
            </a:r>
            <a:endParaRPr lang="en-US" sz="700" dirty="0">
              <a:latin typeface="Times New Roman" panose="02020603050405020304" pitchFamily="18" charset="0"/>
              <a:cs typeface="Times New Roman" panose="02020603050405020304" pitchFamily="18" charset="0"/>
            </a:endParaRPr>
          </a:p>
        </p:txBody>
      </p:sp>
      <p:sp>
        <p:nvSpPr>
          <p:cNvPr id="21" name="Text 8">
            <a:extLst>
              <a:ext uri="{FF2B5EF4-FFF2-40B4-BE49-F238E27FC236}">
                <a16:creationId xmlns:a16="http://schemas.microsoft.com/office/drawing/2014/main" id="{295F146B-A193-38DB-B312-FB200DC851FC}"/>
              </a:ext>
            </a:extLst>
          </p:cNvPr>
          <p:cNvSpPr/>
          <p:nvPr/>
        </p:nvSpPr>
        <p:spPr>
          <a:xfrm>
            <a:off x="336862" y="3384467"/>
            <a:ext cx="2827109" cy="139644"/>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2. Health Promotion Values and Principles</a:t>
            </a:r>
            <a:endParaRPr lang="en-US" sz="700" dirty="0">
              <a:latin typeface="Times New Roman" panose="02020603050405020304" pitchFamily="18" charset="0"/>
              <a:cs typeface="Times New Roman" panose="02020603050405020304" pitchFamily="18" charset="0"/>
            </a:endParaRPr>
          </a:p>
        </p:txBody>
      </p:sp>
      <p:sp>
        <p:nvSpPr>
          <p:cNvPr id="25" name="Text 10">
            <a:extLst>
              <a:ext uri="{FF2B5EF4-FFF2-40B4-BE49-F238E27FC236}">
                <a16:creationId xmlns:a16="http://schemas.microsoft.com/office/drawing/2014/main" id="{FC167685-86D6-1AE2-D4E5-6DC557E99683}"/>
              </a:ext>
            </a:extLst>
          </p:cNvPr>
          <p:cNvSpPr/>
          <p:nvPr/>
        </p:nvSpPr>
        <p:spPr>
          <a:xfrm>
            <a:off x="336862" y="3576939"/>
            <a:ext cx="4457898" cy="937283"/>
          </a:xfrm>
          <a:prstGeom prst="rect">
            <a:avLst/>
          </a:prstGeom>
          <a:noFill/>
          <a:ln/>
        </p:spPr>
        <p:txBody>
          <a:bodyPr wrap="square" lIns="0" tIns="0" rIns="0" bIns="0" rtlCol="0" anchor="t">
            <a:noAutofit/>
          </a:bodyPr>
          <a:lstStyle/>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Health promotion is concerned with assisting individuals and communities to take control of their health and health determinants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Sibeudu</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2022). The development of the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SafeClean</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UK app would promote empowerment by providing information on chemical hazards, increase engagement by collecting user feedback, and foster equity by making the information accessible in multiple languages and user-friendly formats. It would be complementary to current public health education and product safety measures. However, environmental factors such as lack of health literacy and health storage capacity must be considered in health promotion efforts, not solely the responsibility of individuals (Islam et al., 2023). The intervention should therefore focus on a mixture of digital education and non-digital or community-based support.</a:t>
            </a:r>
            <a:endParaRPr lang="en-US" sz="700" dirty="0">
              <a:latin typeface="Times New Roman" panose="02020603050405020304" pitchFamily="18" charset="0"/>
              <a:cs typeface="Times New Roman" panose="02020603050405020304" pitchFamily="18" charset="0"/>
            </a:endParaRPr>
          </a:p>
        </p:txBody>
      </p:sp>
      <p:sp>
        <p:nvSpPr>
          <p:cNvPr id="27" name="Text 11">
            <a:extLst>
              <a:ext uri="{FF2B5EF4-FFF2-40B4-BE49-F238E27FC236}">
                <a16:creationId xmlns:a16="http://schemas.microsoft.com/office/drawing/2014/main" id="{7C629135-E33D-D234-33B4-853C5B9126DE}"/>
              </a:ext>
            </a:extLst>
          </p:cNvPr>
          <p:cNvSpPr/>
          <p:nvPr/>
        </p:nvSpPr>
        <p:spPr>
          <a:xfrm>
            <a:off x="346320" y="8523172"/>
            <a:ext cx="3275333" cy="69908"/>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4. Proposed Digital Intervention: </a:t>
            </a:r>
            <a:r>
              <a:rPr lang="en-US" sz="700" b="1" dirty="0" err="1">
                <a:solidFill>
                  <a:srgbClr val="173F33"/>
                </a:solidFill>
                <a:latin typeface="Times New Roman" panose="02020603050405020304" pitchFamily="18" charset="0"/>
                <a:ea typeface="Assistant Bold" pitchFamily="34" charset="-122"/>
                <a:cs typeface="Times New Roman" panose="02020603050405020304" pitchFamily="18" charset="0"/>
              </a:rPr>
              <a:t>SafeClean</a:t>
            </a: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 UK</a:t>
            </a:r>
            <a:endParaRPr lang="en-US" sz="700" dirty="0">
              <a:latin typeface="Times New Roman" panose="02020603050405020304" pitchFamily="18" charset="0"/>
              <a:cs typeface="Times New Roman" panose="02020603050405020304" pitchFamily="18" charset="0"/>
            </a:endParaRPr>
          </a:p>
        </p:txBody>
      </p:sp>
      <p:sp>
        <p:nvSpPr>
          <p:cNvPr id="45" name="Text 20">
            <a:extLst>
              <a:ext uri="{FF2B5EF4-FFF2-40B4-BE49-F238E27FC236}">
                <a16:creationId xmlns:a16="http://schemas.microsoft.com/office/drawing/2014/main" id="{39AAFD2C-FDE0-CE3D-1DD3-D29EA7AFD095}"/>
              </a:ext>
            </a:extLst>
          </p:cNvPr>
          <p:cNvSpPr/>
          <p:nvPr/>
        </p:nvSpPr>
        <p:spPr>
          <a:xfrm>
            <a:off x="5002283" y="3789846"/>
            <a:ext cx="2827109" cy="139644"/>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5. Digital Health Inequality and Inclusive Design</a:t>
            </a:r>
          </a:p>
        </p:txBody>
      </p:sp>
      <p:sp>
        <p:nvSpPr>
          <p:cNvPr id="49" name="Text 22">
            <a:extLst>
              <a:ext uri="{FF2B5EF4-FFF2-40B4-BE49-F238E27FC236}">
                <a16:creationId xmlns:a16="http://schemas.microsoft.com/office/drawing/2014/main" id="{98AF9109-DDAB-E55C-C3A8-E49882D544F3}"/>
              </a:ext>
            </a:extLst>
          </p:cNvPr>
          <p:cNvSpPr/>
          <p:nvPr/>
        </p:nvSpPr>
        <p:spPr>
          <a:xfrm>
            <a:off x="5002283" y="3985901"/>
            <a:ext cx="4182688" cy="1633435"/>
          </a:xfrm>
          <a:prstGeom prst="rect">
            <a:avLst/>
          </a:prstGeom>
          <a:noFill/>
          <a:ln/>
        </p:spPr>
        <p:txBody>
          <a:bodyPr wrap="square" lIns="0" tIns="0" rIns="0" bIns="0" rtlCol="0" anchor="t">
            <a:noAutofit/>
          </a:bodyPr>
          <a:lstStyle/>
          <a:p>
            <a:pPr marL="0" indent="0" algn="just">
              <a:lnSpc>
                <a:spcPct val="114000"/>
              </a:lnSpc>
              <a:spcAft>
                <a:spcPts val="750"/>
              </a:spcAft>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Digital health inequality is a term that describes disparities in access to, skills for and benefits from digital technologies. While mobile apps provide health education that's easily accessible, it doesn't mean it's equitably distributed. According to the UK Department for Science, Innovation and Technology, 95% of adults have used the internet in the last three months, and 76% of them believe that they are not hindered by performing most digital tasks (DSIT, 2026). These results align with inclusive design, as opposed to design which assumes that all homes are able to be accessed and used with confidence by all users.</a:t>
            </a:r>
          </a:p>
        </p:txBody>
      </p:sp>
      <p:sp>
        <p:nvSpPr>
          <p:cNvPr id="3" name="Text 8">
            <a:extLst>
              <a:ext uri="{FF2B5EF4-FFF2-40B4-BE49-F238E27FC236}">
                <a16:creationId xmlns:a16="http://schemas.microsoft.com/office/drawing/2014/main" id="{A55DE857-F7F6-CFB1-C2B8-A108FE687850}"/>
              </a:ext>
            </a:extLst>
          </p:cNvPr>
          <p:cNvSpPr/>
          <p:nvPr/>
        </p:nvSpPr>
        <p:spPr>
          <a:xfrm>
            <a:off x="336861" y="4593660"/>
            <a:ext cx="2827109" cy="139644"/>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3. </a:t>
            </a:r>
            <a:r>
              <a:rPr lang="en-US" sz="700" b="1" dirty="0" err="1">
                <a:solidFill>
                  <a:srgbClr val="173F33"/>
                </a:solidFill>
                <a:latin typeface="Times New Roman" panose="02020603050405020304" pitchFamily="18" charset="0"/>
                <a:ea typeface="Assistant Bold" pitchFamily="34" charset="-122"/>
                <a:cs typeface="Times New Roman" panose="02020603050405020304" pitchFamily="18" charset="0"/>
              </a:rPr>
              <a:t>Behavioural</a:t>
            </a: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 Change Theory: COM-B Model </a:t>
            </a:r>
            <a:endParaRPr lang="en-US" sz="700" dirty="0">
              <a:latin typeface="Times New Roman" panose="02020603050405020304" pitchFamily="18" charset="0"/>
              <a:cs typeface="Times New Roman" panose="02020603050405020304" pitchFamily="18" charset="0"/>
            </a:endParaRPr>
          </a:p>
        </p:txBody>
      </p:sp>
      <p:sp>
        <p:nvSpPr>
          <p:cNvPr id="6" name="Text 10">
            <a:extLst>
              <a:ext uri="{FF2B5EF4-FFF2-40B4-BE49-F238E27FC236}">
                <a16:creationId xmlns:a16="http://schemas.microsoft.com/office/drawing/2014/main" id="{78FF9717-D084-0B60-A6A3-8C070081B351}"/>
              </a:ext>
            </a:extLst>
          </p:cNvPr>
          <p:cNvSpPr/>
          <p:nvPr/>
        </p:nvSpPr>
        <p:spPr>
          <a:xfrm>
            <a:off x="311982" y="4802619"/>
            <a:ext cx="4457898" cy="937283"/>
          </a:xfrm>
          <a:prstGeom prst="rect">
            <a:avLst/>
          </a:prstGeom>
          <a:noFill/>
          <a:ln/>
        </p:spPr>
        <p:txBody>
          <a:bodyPr wrap="square" lIns="0" tIns="0" rIns="0" bIns="0" rtlCol="0" anchor="t">
            <a:noAutofit/>
          </a:bodyPr>
          <a:lstStyle/>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The model of Capability, Opportunity, Motivation and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Behaviour</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(COM-B) has been proposed by researchers as the result of the interaction between psychological and physical capability, opportunity from social and physical factors, and motivation from reflective and automatic factors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Khalilollahi</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et al., 2023).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SafeClean</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UK would build capability via short informational videos, hazard-symbol explanations and safe-handling instructions. Storage checklists, household reminders and information offline would all be useful to strengthen opportunity. Personalised reminders, feedback on progress and attainable safety targets would provide motivation.</a:t>
            </a:r>
          </a:p>
        </p:txBody>
      </p:sp>
      <p:sp>
        <p:nvSpPr>
          <p:cNvPr id="11" name="Text 10">
            <a:extLst>
              <a:ext uri="{FF2B5EF4-FFF2-40B4-BE49-F238E27FC236}">
                <a16:creationId xmlns:a16="http://schemas.microsoft.com/office/drawing/2014/main" id="{CD26EF2C-F1F4-38F5-B15D-F494FE6A8857}"/>
              </a:ext>
            </a:extLst>
          </p:cNvPr>
          <p:cNvSpPr/>
          <p:nvPr/>
        </p:nvSpPr>
        <p:spPr>
          <a:xfrm>
            <a:off x="5002283" y="2028011"/>
            <a:ext cx="4457898" cy="1633435"/>
          </a:xfrm>
          <a:prstGeom prst="rect">
            <a:avLst/>
          </a:prstGeom>
          <a:noFill/>
          <a:ln/>
        </p:spPr>
        <p:txBody>
          <a:bodyPr wrap="square" lIns="0" tIns="0" rIns="0" bIns="0" rtlCol="0" anchor="t">
            <a:noAutofit/>
          </a:bodyPr>
          <a:lstStyle/>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Feature 3: Interactive health education</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Short videos, illustrated demonstrations and scenario-based quizzes would help to explain the correct use of the product, ventilation, proper protective equipment, and the need to follow the label instructions. There should be feedback that would alert the user to making an unsafe practices and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recognise</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safer practices.</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Feature 4: Emergency guidance</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The app would give clear guidance on the way to do if they were exposed to COVID-19 and link them to NHS 111 or emergency services if they needed it. It would not try to diagnose poisoning or be used in lieu of professional assessment. Household cleaning products are known to cause poisoning, and the NHS advises against using cleaning products on or near children and also recommends that cleaning products are stored in the original containers (Nhs.uk, 2025).</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The design reflects WHO's definition of digital health interventions, which defines a digital application as delivering health information and supporting health-related decisions (WHO, 2023). However, until the effectiveness of the proposed app can be evaluated, it is still a hypothesis. It should complement, not supplant, labelling, child-resistant packaging, public health campaigns and professional advice.</a:t>
            </a:r>
          </a:p>
        </p:txBody>
      </p:sp>
      <p:graphicFrame>
        <p:nvGraphicFramePr>
          <p:cNvPr id="12" name="Table 11">
            <a:extLst>
              <a:ext uri="{FF2B5EF4-FFF2-40B4-BE49-F238E27FC236}">
                <a16:creationId xmlns:a16="http://schemas.microsoft.com/office/drawing/2014/main" id="{FA6DD0F8-79EB-05AA-A2B6-E9FD78030A34}"/>
              </a:ext>
            </a:extLst>
          </p:cNvPr>
          <p:cNvGraphicFramePr>
            <a:graphicFrameLocks noGrp="1"/>
          </p:cNvGraphicFramePr>
          <p:nvPr>
            <p:extLst>
              <p:ext uri="{D42A27DB-BD31-4B8C-83A1-F6EECF244321}">
                <p14:modId xmlns:p14="http://schemas.microsoft.com/office/powerpoint/2010/main" val="987738787"/>
              </p:ext>
            </p:extLst>
          </p:nvPr>
        </p:nvGraphicFramePr>
        <p:xfrm>
          <a:off x="555365" y="10559538"/>
          <a:ext cx="3867397" cy="1742440"/>
        </p:xfrm>
        <a:graphic>
          <a:graphicData uri="http://schemas.openxmlformats.org/drawingml/2006/table">
            <a:tbl>
              <a:tblPr>
                <a:tableStyleId>{5C22544A-7EE6-4342-B048-85BDC9FD1C3A}</a:tableStyleId>
              </a:tblPr>
              <a:tblGrid>
                <a:gridCol w="1621182">
                  <a:extLst>
                    <a:ext uri="{9D8B030D-6E8A-4147-A177-3AD203B41FA5}">
                      <a16:colId xmlns:a16="http://schemas.microsoft.com/office/drawing/2014/main" val="80693717"/>
                    </a:ext>
                  </a:extLst>
                </a:gridCol>
                <a:gridCol w="2246215">
                  <a:extLst>
                    <a:ext uri="{9D8B030D-6E8A-4147-A177-3AD203B41FA5}">
                      <a16:colId xmlns:a16="http://schemas.microsoft.com/office/drawing/2014/main" val="2747140151"/>
                    </a:ext>
                  </a:extLst>
                </a:gridCol>
              </a:tblGrid>
              <a:tr h="0">
                <a:tc>
                  <a:txBody>
                    <a:bodyPr/>
                    <a:lstStyle/>
                    <a:p>
                      <a:pPr algn="ctr"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Potential barrier</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Proposed solution</a:t>
                      </a:r>
                      <a:endParaRPr lang="en-US" sz="70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901523852"/>
                  </a:ext>
                </a:extLst>
              </a:tr>
              <a:tr h="203631">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Limited digital literacy</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Simple navigation, icons and short demonstrations</a:t>
                      </a:r>
                      <a:endParaRPr lang="en-US" sz="70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844198376"/>
                  </a:ext>
                </a:extLst>
              </a:tr>
              <a:tr h="0">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Language and literacy differences</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Multilingual content and plain English</a:t>
                      </a:r>
                      <a:endParaRPr lang="en-US" sz="70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633935670"/>
                  </a:ext>
                </a:extLst>
              </a:tr>
              <a:tr h="0">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Limited internet or data</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dirty="0">
                          <a:effectLst/>
                          <a:latin typeface="Times New Roman" panose="02020603050405020304" pitchFamily="18" charset="0"/>
                          <a:cs typeface="Times New Roman" panose="02020603050405020304" pitchFamily="18" charset="0"/>
                        </a:rPr>
                        <a:t>Offline safety information</a:t>
                      </a:r>
                      <a:endParaRPr lang="en-US" sz="7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796245875"/>
                  </a:ext>
                </a:extLst>
              </a:tr>
              <a:tr h="203631">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Disability or visual impairment</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dirty="0">
                          <a:effectLst/>
                          <a:latin typeface="Times New Roman" panose="02020603050405020304" pitchFamily="18" charset="0"/>
                          <a:cs typeface="Times New Roman" panose="02020603050405020304" pitchFamily="18" charset="0"/>
                        </a:rPr>
                        <a:t>Screen-reader support, audio and accessible contrast</a:t>
                      </a:r>
                      <a:endParaRPr lang="en-US" sz="7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46218101"/>
                  </a:ext>
                </a:extLst>
              </a:tr>
              <a:tr h="203631">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No smartphone or preference for non-digital information</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dirty="0">
                          <a:effectLst/>
                          <a:latin typeface="Times New Roman" panose="02020603050405020304" pitchFamily="18" charset="0"/>
                          <a:cs typeface="Times New Roman" panose="02020603050405020304" pitchFamily="18" charset="0"/>
                        </a:rPr>
                        <a:t>Printed guides, product labels and community education</a:t>
                      </a:r>
                      <a:endParaRPr lang="en-US" sz="7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945187338"/>
                  </a:ext>
                </a:extLst>
              </a:tr>
              <a:tr h="203631">
                <a:tc>
                  <a:txBody>
                    <a:bodyPr/>
                    <a:lstStyle/>
                    <a:p>
                      <a:pPr algn="just" rtl="0" fontAlgn="t">
                        <a:spcBef>
                          <a:spcPts val="1200"/>
                        </a:spcBef>
                        <a:spcAft>
                          <a:spcPts val="1200"/>
                        </a:spcAft>
                        <a:buNone/>
                      </a:pPr>
                      <a:r>
                        <a:rPr lang="en-US" sz="700" u="none" strike="noStrike">
                          <a:effectLst/>
                          <a:latin typeface="Times New Roman" panose="02020603050405020304" pitchFamily="18" charset="0"/>
                          <a:cs typeface="Times New Roman" panose="02020603050405020304" pitchFamily="18" charset="0"/>
                        </a:rPr>
                        <a:t>Limited trust or privacy concerns</a:t>
                      </a:r>
                      <a:endParaRPr lang="en-US" sz="7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US" sz="700" u="none" strike="noStrike" dirty="0">
                          <a:effectLst/>
                          <a:latin typeface="Times New Roman" panose="02020603050405020304" pitchFamily="18" charset="0"/>
                          <a:cs typeface="Times New Roman" panose="02020603050405020304" pitchFamily="18" charset="0"/>
                        </a:rPr>
                        <a:t>Transparent privacy policies and minimal data collection</a:t>
                      </a:r>
                      <a:endParaRPr lang="en-US" sz="7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610690408"/>
                  </a:ext>
                </a:extLst>
              </a:tr>
            </a:tbl>
          </a:graphicData>
        </a:graphic>
      </p:graphicFrame>
      <p:pic>
        <p:nvPicPr>
          <p:cNvPr id="13" name="Picture 12">
            <a:extLst>
              <a:ext uri="{FF2B5EF4-FFF2-40B4-BE49-F238E27FC236}">
                <a16:creationId xmlns:a16="http://schemas.microsoft.com/office/drawing/2014/main" id="{5146D2B7-CF45-2E91-298C-F78FC1E1E331}"/>
              </a:ext>
            </a:extLst>
          </p:cNvPr>
          <p:cNvPicPr>
            <a:picLocks noChangeAspect="1"/>
          </p:cNvPicPr>
          <p:nvPr/>
        </p:nvPicPr>
        <p:blipFill>
          <a:blip r:embed="rId3"/>
          <a:stretch>
            <a:fillRect/>
          </a:stretch>
        </p:blipFill>
        <p:spPr>
          <a:xfrm>
            <a:off x="346320" y="6261372"/>
            <a:ext cx="4285489" cy="2090148"/>
          </a:xfrm>
          <a:prstGeom prst="rect">
            <a:avLst/>
          </a:prstGeom>
        </p:spPr>
      </p:pic>
      <p:sp>
        <p:nvSpPr>
          <p:cNvPr id="16" name="TextBox 15">
            <a:extLst>
              <a:ext uri="{FF2B5EF4-FFF2-40B4-BE49-F238E27FC236}">
                <a16:creationId xmlns:a16="http://schemas.microsoft.com/office/drawing/2014/main" id="{BDA588D5-4321-9397-4150-A52B250D4BDE}"/>
              </a:ext>
            </a:extLst>
          </p:cNvPr>
          <p:cNvSpPr txBox="1"/>
          <p:nvPr/>
        </p:nvSpPr>
        <p:spPr>
          <a:xfrm>
            <a:off x="311982" y="8826351"/>
            <a:ext cx="4482778" cy="1556195"/>
          </a:xfrm>
          <a:prstGeom prst="rect">
            <a:avLst/>
          </a:prstGeom>
          <a:noFill/>
        </p:spPr>
        <p:txBody>
          <a:bodyPr wrap="square">
            <a:spAutoFit/>
          </a:bodyPr>
          <a:lstStyle/>
          <a:p>
            <a:pPr marL="0" indent="0" algn="just">
              <a:lnSpc>
                <a:spcPct val="114000"/>
              </a:lnSpc>
              <a:buNone/>
            </a:pPr>
            <a:r>
              <a:rPr lang="en-US" sz="700" b="1" dirty="0">
                <a:solidFill>
                  <a:srgbClr val="1E302A"/>
                </a:solidFill>
                <a:latin typeface="Times New Roman" panose="02020603050405020304" pitchFamily="18" charset="0"/>
                <a:ea typeface="Assistant" pitchFamily="34" charset="-122"/>
                <a:cs typeface="Times New Roman" panose="02020603050405020304" pitchFamily="18" charset="0"/>
              </a:rPr>
              <a:t>Feature 1: Product identification and hazard information</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The search function enabled users to search for cleaning products, and the QR code scanning function provided verified information on hazard symbols, manufacturer instructions, protective equipment and safe handling (El-Khateeb, 2022). If no barcode was available, users could search by product type and/or ingredient. Information would be provided on the reasons why mixing cleaning chemicals is not advisable, specifically bleach with acidic products and ammonia-containing cleaners. All applications should not assume that a product's composition is derived from an unreliable database and should refer users to the original label if it cannot be confirmed.</a:t>
            </a:r>
          </a:p>
          <a:p>
            <a:pPr marL="0" indent="0" algn="just">
              <a:lnSpc>
                <a:spcPct val="114000"/>
              </a:lnSpc>
              <a:buNone/>
            </a:pPr>
            <a:r>
              <a:rPr lang="en-US" sz="700" b="1" dirty="0">
                <a:solidFill>
                  <a:srgbClr val="1E302A"/>
                </a:solidFill>
                <a:latin typeface="Times New Roman" panose="02020603050405020304" pitchFamily="18" charset="0"/>
                <a:ea typeface="Assistant" pitchFamily="34" charset="-122"/>
                <a:cs typeface="Times New Roman" panose="02020603050405020304" pitchFamily="18" charset="0"/>
              </a:rPr>
              <a:t>Feature 2: Safe storage reminders</a:t>
            </a:r>
          </a:p>
          <a:p>
            <a:pPr marL="0" indent="0" algn="just">
              <a:lnSpc>
                <a:spcPct val="114000"/>
              </a:lnSpc>
              <a:buNone/>
            </a:pP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Reminders and checklists would remind the user to keep the chemicals in their container, use the lid tightly and keep products out of reach of children, preferably in locked cupboards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Bearth</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et al., 2022). A weekly home safety checklist was available for users to fill out. These would facilitate the repetition of protective </a:t>
            </a:r>
            <a:r>
              <a:rPr lang="en-US" sz="700" dirty="0" err="1">
                <a:solidFill>
                  <a:srgbClr val="1E302A"/>
                </a:solidFill>
                <a:latin typeface="Times New Roman" panose="02020603050405020304" pitchFamily="18" charset="0"/>
                <a:ea typeface="Assistant" pitchFamily="34" charset="-122"/>
                <a:cs typeface="Times New Roman" panose="02020603050405020304" pitchFamily="18" charset="0"/>
              </a:rPr>
              <a:t>behaviours</a:t>
            </a:r>
            <a:r>
              <a:rPr lang="en-US" sz="700" dirty="0">
                <a:solidFill>
                  <a:srgbClr val="1E302A"/>
                </a:solidFill>
                <a:latin typeface="Times New Roman" panose="02020603050405020304" pitchFamily="18" charset="0"/>
                <a:ea typeface="Assistant" pitchFamily="34" charset="-122"/>
                <a:cs typeface="Times New Roman" panose="02020603050405020304" pitchFamily="18" charset="0"/>
              </a:rPr>
              <a:t> and lessen the need for safety information to be recalled.</a:t>
            </a:r>
          </a:p>
        </p:txBody>
      </p:sp>
      <p:pic>
        <p:nvPicPr>
          <p:cNvPr id="18" name="Picture 17">
            <a:extLst>
              <a:ext uri="{FF2B5EF4-FFF2-40B4-BE49-F238E27FC236}">
                <a16:creationId xmlns:a16="http://schemas.microsoft.com/office/drawing/2014/main" id="{9814D4A0-0DF3-72B9-42DA-E2F7EC952DAC}"/>
              </a:ext>
            </a:extLst>
          </p:cNvPr>
          <p:cNvPicPr>
            <a:picLocks noChangeAspect="1"/>
          </p:cNvPicPr>
          <p:nvPr/>
        </p:nvPicPr>
        <p:blipFill>
          <a:blip r:embed="rId4"/>
          <a:stretch>
            <a:fillRect/>
          </a:stretch>
        </p:blipFill>
        <p:spPr>
          <a:xfrm>
            <a:off x="5235271" y="5627912"/>
            <a:ext cx="3451529" cy="2196428"/>
          </a:xfrm>
          <a:prstGeom prst="rect">
            <a:avLst/>
          </a:prstGeom>
        </p:spPr>
      </p:pic>
      <p:sp>
        <p:nvSpPr>
          <p:cNvPr id="24" name="Text 11">
            <a:extLst>
              <a:ext uri="{FF2B5EF4-FFF2-40B4-BE49-F238E27FC236}">
                <a16:creationId xmlns:a16="http://schemas.microsoft.com/office/drawing/2014/main" id="{98998B73-99E2-3EA4-7EF6-1BB7AD671F65}"/>
              </a:ext>
            </a:extLst>
          </p:cNvPr>
          <p:cNvSpPr/>
          <p:nvPr/>
        </p:nvSpPr>
        <p:spPr>
          <a:xfrm>
            <a:off x="5119447" y="7999088"/>
            <a:ext cx="3275333" cy="69908"/>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6. Evaluation and Measurement of Impact </a:t>
            </a:r>
            <a:endParaRPr lang="en-US" sz="700" dirty="0">
              <a:latin typeface="Times New Roman" panose="02020603050405020304" pitchFamily="18" charset="0"/>
              <a:cs typeface="Times New Roman" panose="02020603050405020304" pitchFamily="18" charset="0"/>
            </a:endParaRPr>
          </a:p>
        </p:txBody>
      </p:sp>
      <p:sp>
        <p:nvSpPr>
          <p:cNvPr id="28" name="Text 11">
            <a:extLst>
              <a:ext uri="{FF2B5EF4-FFF2-40B4-BE49-F238E27FC236}">
                <a16:creationId xmlns:a16="http://schemas.microsoft.com/office/drawing/2014/main" id="{8A2FD62A-2826-A600-6F83-8F8009991269}"/>
              </a:ext>
            </a:extLst>
          </p:cNvPr>
          <p:cNvSpPr/>
          <p:nvPr/>
        </p:nvSpPr>
        <p:spPr>
          <a:xfrm>
            <a:off x="5064582" y="10343554"/>
            <a:ext cx="3275333" cy="69908"/>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7. Expected Outcomes and Critical Discussion</a:t>
            </a:r>
          </a:p>
        </p:txBody>
      </p:sp>
      <p:sp>
        <p:nvSpPr>
          <p:cNvPr id="40" name="Text 11">
            <a:extLst>
              <a:ext uri="{FF2B5EF4-FFF2-40B4-BE49-F238E27FC236}">
                <a16:creationId xmlns:a16="http://schemas.microsoft.com/office/drawing/2014/main" id="{C5462FE2-DBA2-48D5-F70F-10AD10C4711C}"/>
              </a:ext>
            </a:extLst>
          </p:cNvPr>
          <p:cNvSpPr/>
          <p:nvPr/>
        </p:nvSpPr>
        <p:spPr>
          <a:xfrm>
            <a:off x="5064582" y="11489038"/>
            <a:ext cx="3275333" cy="69908"/>
          </a:xfrm>
          <a:prstGeom prst="rect">
            <a:avLst/>
          </a:prstGeom>
          <a:noFill/>
          <a:ln/>
        </p:spPr>
        <p:txBody>
          <a:bodyPr wrap="none" lIns="0" tIns="0" rIns="0" bIns="0" rtlCol="0" anchor="t"/>
          <a:lstStyle/>
          <a:p>
            <a:pPr marL="0" indent="0" algn="l">
              <a:lnSpc>
                <a:spcPct val="108000"/>
              </a:lnSpc>
              <a:buNone/>
            </a:pPr>
            <a:r>
              <a:rPr lang="en-US" sz="700" b="1" dirty="0">
                <a:solidFill>
                  <a:srgbClr val="173F33"/>
                </a:solidFill>
                <a:latin typeface="Times New Roman" panose="02020603050405020304" pitchFamily="18" charset="0"/>
                <a:ea typeface="Assistant Bold" pitchFamily="34" charset="-122"/>
                <a:cs typeface="Times New Roman" panose="02020603050405020304" pitchFamily="18" charset="0"/>
              </a:rPr>
              <a:t>8. Conclusion</a:t>
            </a:r>
          </a:p>
        </p:txBody>
      </p:sp>
    </p:spTree>
    <p:extLst>
      <p:ext uri="{BB962C8B-B14F-4D97-AF65-F5344CB8AC3E}">
        <p14:creationId xmlns:p14="http://schemas.microsoft.com/office/powerpoint/2010/main" val="389382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8134B3B1-7EE1-B049-D4AC-BD3186416D83}"/>
              </a:ext>
            </a:extLst>
          </p:cNvPr>
          <p:cNvSpPr/>
          <p:nvPr/>
        </p:nvSpPr>
        <p:spPr>
          <a:xfrm>
            <a:off x="0" y="568"/>
            <a:ext cx="9601200" cy="1829221"/>
          </a:xfrm>
          <a:prstGeom prst="rect">
            <a:avLst/>
          </a:prstGeom>
          <a:solidFill>
            <a:schemeClr val="accent5">
              <a:lumMod val="75000"/>
            </a:schemeClr>
          </a:solidFill>
          <a:ln/>
        </p:spPr>
      </p:sp>
      <p:sp>
        <p:nvSpPr>
          <p:cNvPr id="2" name="Title 1">
            <a:extLst>
              <a:ext uri="{FF2B5EF4-FFF2-40B4-BE49-F238E27FC236}">
                <a16:creationId xmlns:a16="http://schemas.microsoft.com/office/drawing/2014/main" id="{3B679DCE-3EDE-7BE1-3C20-F4F6638BA2E5}"/>
              </a:ext>
            </a:extLst>
          </p:cNvPr>
          <p:cNvSpPr>
            <a:spLocks noGrp="1"/>
          </p:cNvSpPr>
          <p:nvPr>
            <p:ph type="title"/>
          </p:nvPr>
        </p:nvSpPr>
        <p:spPr>
          <a:xfrm>
            <a:off x="660083" y="681570"/>
            <a:ext cx="8281035" cy="872910"/>
          </a:xfrm>
        </p:spPr>
        <p:txBody>
          <a:bodyPr>
            <a:normAutofit/>
          </a:bodyPr>
          <a:lstStyle/>
          <a:p>
            <a:pPr algn="ctr"/>
            <a:r>
              <a:rPr lang="en-US" sz="3000"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41962F7-3F48-2B5A-D062-F63035E17755}"/>
              </a:ext>
            </a:extLst>
          </p:cNvPr>
          <p:cNvSpPr>
            <a:spLocks noGrp="1"/>
          </p:cNvSpPr>
          <p:nvPr>
            <p:ph idx="1"/>
          </p:nvPr>
        </p:nvSpPr>
        <p:spPr>
          <a:xfrm>
            <a:off x="411481" y="1973581"/>
            <a:ext cx="8671720" cy="8712197"/>
          </a:xfrm>
        </p:spPr>
        <p:txBody>
          <a:bodyPr>
            <a:noAutofit/>
          </a:bodyPr>
          <a:lstStyle/>
          <a:p>
            <a:pPr algn="just">
              <a:lnSpc>
                <a:spcPct val="170000"/>
              </a:lnSpc>
            </a:pPr>
            <a:r>
              <a:rPr lang="en-US" sz="900" dirty="0">
                <a:latin typeface="Times New Roman" panose="02020603050405020304" pitchFamily="18" charset="0"/>
                <a:cs typeface="Times New Roman" panose="02020603050405020304" pitchFamily="18" charset="0"/>
              </a:rPr>
              <a:t>Aguiar, M., Trujillo, M., Chaves, D., Álvarez, R., and </a:t>
            </a:r>
            <a:r>
              <a:rPr lang="en-US" sz="900" dirty="0" err="1">
                <a:latin typeface="Times New Roman" panose="02020603050405020304" pitchFamily="18" charset="0"/>
                <a:cs typeface="Times New Roman" panose="02020603050405020304" pitchFamily="18" charset="0"/>
              </a:rPr>
              <a:t>Epelde</a:t>
            </a:r>
            <a:r>
              <a:rPr lang="en-US" sz="900" dirty="0">
                <a:latin typeface="Times New Roman" panose="02020603050405020304" pitchFamily="18" charset="0"/>
                <a:cs typeface="Times New Roman" panose="02020603050405020304" pitchFamily="18" charset="0"/>
              </a:rPr>
              <a:t>, G. (2022). mHealth apps using behavior change techniques to self-report data: systematic review. JMIR mHealth and </a:t>
            </a:r>
            <a:r>
              <a:rPr lang="en-US" sz="900" dirty="0" err="1">
                <a:latin typeface="Times New Roman" panose="02020603050405020304" pitchFamily="18" charset="0"/>
                <a:cs typeface="Times New Roman" panose="02020603050405020304" pitchFamily="18" charset="0"/>
              </a:rPr>
              <a:t>uHealth</a:t>
            </a:r>
            <a:r>
              <a:rPr lang="en-US" sz="900" dirty="0">
                <a:latin typeface="Times New Roman" panose="02020603050405020304" pitchFamily="18" charset="0"/>
                <a:cs typeface="Times New Roman" panose="02020603050405020304" pitchFamily="18" charset="0"/>
              </a:rPr>
              <a:t>, 10(9), e33247. Available at: https://doi.org/10.2196/33247</a:t>
            </a:r>
          </a:p>
          <a:p>
            <a:pPr algn="just">
              <a:lnSpc>
                <a:spcPct val="170000"/>
              </a:lnSpc>
            </a:pPr>
            <a:r>
              <a:rPr lang="en-US" sz="900" dirty="0">
                <a:latin typeface="Times New Roman" panose="02020603050405020304" pitchFamily="18" charset="0"/>
                <a:cs typeface="Times New Roman" panose="02020603050405020304" pitchFamily="18" charset="0"/>
              </a:rPr>
              <a:t>Ayeni, O., and </a:t>
            </a:r>
            <a:r>
              <a:rPr lang="en-US" sz="900" dirty="0" err="1">
                <a:latin typeface="Times New Roman" panose="02020603050405020304" pitchFamily="18" charset="0"/>
                <a:cs typeface="Times New Roman" panose="02020603050405020304" pitchFamily="18" charset="0"/>
              </a:rPr>
              <a:t>Olagoke</a:t>
            </a:r>
            <a:r>
              <a:rPr lang="en-US" sz="900" dirty="0">
                <a:latin typeface="Times New Roman" panose="02020603050405020304" pitchFamily="18" charset="0"/>
                <a:cs typeface="Times New Roman" panose="02020603050405020304" pitchFamily="18" charset="0"/>
              </a:rPr>
              <a:t>-Komolafe, O. E. (2024). Advancing chemical safety protocols in small and medium enterprises: A comprehensive guide. CRR Journals, 2(1), 47-60. https://crrjournals.com/crrms/sites/default/files/CRRMS-2024-0040.pdf</a:t>
            </a:r>
          </a:p>
          <a:p>
            <a:pPr algn="just">
              <a:lnSpc>
                <a:spcPct val="170000"/>
              </a:lnSpc>
            </a:pPr>
            <a:r>
              <a:rPr lang="en-US" sz="900" dirty="0" err="1">
                <a:latin typeface="Times New Roman" panose="02020603050405020304" pitchFamily="18" charset="0"/>
                <a:cs typeface="Times New Roman" panose="02020603050405020304" pitchFamily="18" charset="0"/>
              </a:rPr>
              <a:t>Bearth</a:t>
            </a:r>
            <a:r>
              <a:rPr lang="en-US" sz="900" dirty="0">
                <a:latin typeface="Times New Roman" panose="02020603050405020304" pitchFamily="18" charset="0"/>
                <a:cs typeface="Times New Roman" panose="02020603050405020304" pitchFamily="18" charset="0"/>
              </a:rPr>
              <a:t>, A., Bosshart, N., </a:t>
            </a:r>
            <a:r>
              <a:rPr lang="en-US" sz="900" dirty="0" err="1">
                <a:latin typeface="Times New Roman" panose="02020603050405020304" pitchFamily="18" charset="0"/>
                <a:cs typeface="Times New Roman" panose="02020603050405020304" pitchFamily="18" charset="0"/>
              </a:rPr>
              <a:t>Wermelinger</a:t>
            </a:r>
            <a:r>
              <a:rPr lang="en-US" sz="900" dirty="0">
                <a:latin typeface="Times New Roman" panose="02020603050405020304" pitchFamily="18" charset="0"/>
                <a:cs typeface="Times New Roman" panose="02020603050405020304" pitchFamily="18" charset="0"/>
              </a:rPr>
              <a:t>, S., Daum, M., and Siegrist, M. (2022). Household chemicals and </a:t>
            </a:r>
            <a:r>
              <a:rPr lang="en-US" sz="900" dirty="0" err="1">
                <a:latin typeface="Times New Roman" panose="02020603050405020304" pitchFamily="18" charset="0"/>
                <a:cs typeface="Times New Roman" panose="02020603050405020304" pitchFamily="18" charset="0"/>
              </a:rPr>
              <a:t>pre-schoolers</a:t>
            </a:r>
            <a:r>
              <a:rPr lang="en-US" sz="900" dirty="0">
                <a:latin typeface="Times New Roman" panose="02020603050405020304" pitchFamily="18" charset="0"/>
                <a:cs typeface="Times New Roman" panose="02020603050405020304" pitchFamily="18" charset="0"/>
              </a:rPr>
              <a:t>: Caretakers’ beliefs and perspectives on risks and responsibilities. Safety science, 154, 105864. https://www.sciencedirect.com/science/article/pii/S092575352200203X</a:t>
            </a:r>
          </a:p>
          <a:p>
            <a:pPr algn="just">
              <a:lnSpc>
                <a:spcPct val="170000"/>
              </a:lnSpc>
            </a:pPr>
            <a:r>
              <a:rPr lang="en-US" sz="900" dirty="0" err="1">
                <a:latin typeface="Times New Roman" panose="02020603050405020304" pitchFamily="18" charset="0"/>
                <a:cs typeface="Times New Roman" panose="02020603050405020304" pitchFamily="18" charset="0"/>
              </a:rPr>
              <a:t>Ćupić</a:t>
            </a:r>
            <a:r>
              <a:rPr lang="en-US" sz="900" dirty="0">
                <a:latin typeface="Times New Roman" panose="02020603050405020304" pitchFamily="18" charset="0"/>
                <a:cs typeface="Times New Roman" panose="02020603050405020304" pitchFamily="18" charset="0"/>
              </a:rPr>
              <a:t>, V. N., Bartula, M. M., Ivanović, S., Borozan, S., Mujezinović, I. A., and </a:t>
            </a:r>
            <a:r>
              <a:rPr lang="en-US" sz="900" dirty="0" err="1">
                <a:latin typeface="Times New Roman" panose="02020603050405020304" pitchFamily="18" charset="0"/>
                <a:cs typeface="Times New Roman" panose="02020603050405020304" pitchFamily="18" charset="0"/>
              </a:rPr>
              <a:t>Ćupić</a:t>
            </a:r>
            <a:r>
              <a:rPr lang="en-US" sz="900" dirty="0">
                <a:latin typeface="Times New Roman" panose="02020603050405020304" pitchFamily="18" charset="0"/>
                <a:cs typeface="Times New Roman" panose="02020603050405020304" pitchFamily="18" charset="0"/>
              </a:rPr>
              <a:t> Miladinović, D. (2023). Household chemicals as possible causes of poisoning and environmental pollution. Matica Srpska Journal for Natural Sciences, (145), 97-121. https://vet-erinar.vet.bg.ac.rs/handle/123456789/3815 </a:t>
            </a:r>
          </a:p>
          <a:p>
            <a:pPr algn="just">
              <a:lnSpc>
                <a:spcPct val="170000"/>
              </a:lnSpc>
            </a:pPr>
            <a:r>
              <a:rPr lang="en-US" sz="900" dirty="0">
                <a:latin typeface="Times New Roman" panose="02020603050405020304" pitchFamily="18" charset="0"/>
                <a:cs typeface="Times New Roman" panose="02020603050405020304" pitchFamily="18" charset="0"/>
              </a:rPr>
              <a:t>DSIT, (2026). DSIT Public Engagement Survey 2025/2026. Available at: https://www.gov.uk/government/statistics/dsit-public-engagement-survey-20252026/dsit-public-engagement-survey-20252026</a:t>
            </a:r>
          </a:p>
          <a:p>
            <a:pPr algn="just">
              <a:lnSpc>
                <a:spcPct val="170000"/>
              </a:lnSpc>
            </a:pPr>
            <a:r>
              <a:rPr lang="en-US" sz="900" dirty="0">
                <a:latin typeface="Times New Roman" panose="02020603050405020304" pitchFamily="18" charset="0"/>
                <a:cs typeface="Times New Roman" panose="02020603050405020304" pitchFamily="18" charset="0"/>
              </a:rPr>
              <a:t>El-Khateeb, M. (2022). Household hazardous waste: Handling, precaution and hazard reduction. Egyptian Journal of Chemistry, 65(8), 625-642. https://ejchem.journals.ekb.eg/article_213307.html</a:t>
            </a:r>
          </a:p>
          <a:p>
            <a:pPr algn="just">
              <a:lnSpc>
                <a:spcPct val="170000"/>
              </a:lnSpc>
            </a:pPr>
            <a:r>
              <a:rPr lang="en-US" sz="900" dirty="0">
                <a:latin typeface="Times New Roman" panose="02020603050405020304" pitchFamily="18" charset="0"/>
                <a:cs typeface="Times New Roman" panose="02020603050405020304" pitchFamily="18" charset="0"/>
              </a:rPr>
              <a:t>Islam, K. F., Awal, A., Mazumder, H., Munni, U. R., Majumder, K., Afroz, K., ... and Hossain, M. M. (2023). Social cognitive theory-based health promotion in primary care practice: A scoping review. </a:t>
            </a:r>
            <a:r>
              <a:rPr lang="en-US" sz="900" dirty="0" err="1">
                <a:latin typeface="Times New Roman" panose="02020603050405020304" pitchFamily="18" charset="0"/>
                <a:cs typeface="Times New Roman" panose="02020603050405020304" pitchFamily="18" charset="0"/>
              </a:rPr>
              <a:t>Heliyon</a:t>
            </a:r>
            <a:r>
              <a:rPr lang="en-US" sz="900" dirty="0">
                <a:latin typeface="Times New Roman" panose="02020603050405020304" pitchFamily="18" charset="0"/>
                <a:cs typeface="Times New Roman" panose="02020603050405020304" pitchFamily="18" charset="0"/>
              </a:rPr>
              <a:t>, 9(4). https://www.cell.com/heliyon/fulltext/S2405-8440(23)02096-0</a:t>
            </a:r>
          </a:p>
          <a:p>
            <a:pPr algn="just">
              <a:lnSpc>
                <a:spcPct val="170000"/>
              </a:lnSpc>
            </a:pPr>
            <a:r>
              <a:rPr lang="en-US" sz="900" dirty="0" err="1">
                <a:latin typeface="Times New Roman" panose="02020603050405020304" pitchFamily="18" charset="0"/>
                <a:cs typeface="Times New Roman" panose="02020603050405020304" pitchFamily="18" charset="0"/>
              </a:rPr>
              <a:t>Khalilollahi</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Kasraian</a:t>
            </a:r>
            <a:r>
              <a:rPr lang="en-US" sz="900" dirty="0">
                <a:latin typeface="Times New Roman" panose="02020603050405020304" pitchFamily="18" charset="0"/>
                <a:cs typeface="Times New Roman" panose="02020603050405020304" pitchFamily="18" charset="0"/>
              </a:rPr>
              <a:t>, D., Kemperman, A. D., and van </a:t>
            </a:r>
            <a:r>
              <a:rPr lang="en-US" sz="900" dirty="0" err="1">
                <a:latin typeface="Times New Roman" panose="02020603050405020304" pitchFamily="18" charset="0"/>
                <a:cs typeface="Times New Roman" panose="02020603050405020304" pitchFamily="18" charset="0"/>
              </a:rPr>
              <a:t>Wesemael</a:t>
            </a:r>
            <a:r>
              <a:rPr lang="en-US" sz="900" dirty="0">
                <a:latin typeface="Times New Roman" panose="02020603050405020304" pitchFamily="18" charset="0"/>
                <a:cs typeface="Times New Roman" panose="02020603050405020304" pitchFamily="18" charset="0"/>
              </a:rPr>
              <a:t>, P. (2023). Application of the COM-B model to the correlates of children’s outdoor playing and the potential role of digital interventions: A systematic literature review. Children's Geographies, 21(3), 442-458. Available at: https://doi.org/10.1080/14733285.2022.2075692</a:t>
            </a:r>
          </a:p>
          <a:p>
            <a:pPr algn="just">
              <a:lnSpc>
                <a:spcPct val="170000"/>
              </a:lnSpc>
            </a:pPr>
            <a:r>
              <a:rPr lang="en-US" sz="900" dirty="0">
                <a:latin typeface="Times New Roman" panose="02020603050405020304" pitchFamily="18" charset="0"/>
                <a:cs typeface="Times New Roman" panose="02020603050405020304" pitchFamily="18" charset="0"/>
              </a:rPr>
              <a:t>King, C., Anderson, M., Agarwal, A., </a:t>
            </a:r>
            <a:r>
              <a:rPr lang="en-US" sz="900" dirty="0" err="1">
                <a:latin typeface="Times New Roman" panose="02020603050405020304" pitchFamily="18" charset="0"/>
                <a:cs typeface="Times New Roman" panose="02020603050405020304" pitchFamily="18" charset="0"/>
              </a:rPr>
              <a:t>Fakis</a:t>
            </a:r>
            <a:r>
              <a:rPr lang="en-US" sz="900" dirty="0">
                <a:latin typeface="Times New Roman" panose="02020603050405020304" pitchFamily="18" charset="0"/>
                <a:cs typeface="Times New Roman" panose="02020603050405020304" pitchFamily="18" charset="0"/>
              </a:rPr>
              <a:t>, A., Parry, C. M., Lynn, R. M., ... and Starkey, E. S. (2025). Severe accidental poisonings in children: a British </a:t>
            </a:r>
            <a:r>
              <a:rPr lang="en-US" sz="900" dirty="0" err="1">
                <a:latin typeface="Times New Roman" panose="02020603050405020304" pitchFamily="18" charset="0"/>
                <a:cs typeface="Times New Roman" panose="02020603050405020304" pitchFamily="18" charset="0"/>
              </a:rPr>
              <a:t>Paediatric</a:t>
            </a:r>
            <a:r>
              <a:rPr lang="en-US" sz="900" dirty="0">
                <a:latin typeface="Times New Roman" panose="02020603050405020304" pitchFamily="18" charset="0"/>
                <a:cs typeface="Times New Roman" panose="02020603050405020304" pitchFamily="18" charset="0"/>
              </a:rPr>
              <a:t> Surveillance Unit nationwide prospective study. Archives of disease in childhood, 110(8), 597-602. Available at: https://doi.org/10.1136/archdischild-2024-328196</a:t>
            </a:r>
          </a:p>
          <a:p>
            <a:pPr algn="just">
              <a:lnSpc>
                <a:spcPct val="170000"/>
              </a:lnSpc>
            </a:pPr>
            <a:r>
              <a:rPr lang="en-US" sz="900" dirty="0">
                <a:latin typeface="Times New Roman" panose="02020603050405020304" pitchFamily="18" charset="0"/>
                <a:cs typeface="Times New Roman" panose="02020603050405020304" pitchFamily="18" charset="0"/>
              </a:rPr>
              <a:t>Mather, M., Pettigrew, L. M., and Navaratnam, S. (2022). Barriers and facilitators to clinical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 change by primary care practitioners: a theory-informed systematic review of reviews using the Theoretical Domains Framework and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 Change Wheel. Systematic reviews, 11(1), 180. Available at: https://doi.org/10.1186/s13643-022-02030-2</a:t>
            </a:r>
          </a:p>
          <a:p>
            <a:pPr algn="just">
              <a:lnSpc>
                <a:spcPct val="170000"/>
              </a:lnSpc>
            </a:pPr>
            <a:r>
              <a:rPr lang="en-US" sz="900" dirty="0">
                <a:latin typeface="Times New Roman" panose="02020603050405020304" pitchFamily="18" charset="0"/>
                <a:cs typeface="Times New Roman" panose="02020603050405020304" pitchFamily="18" charset="0"/>
              </a:rPr>
              <a:t>Milne-Ives, M., Homer, S. R., Andrade, J., and Meinert, E. (2023). Potential associations between behavior change techniques and engagement with mobile health apps: a systematic review. Frontiers in Psychology, 14, 1227443. Available at: https://doi.org/10.3389/fpsyg.2023.1227443</a:t>
            </a:r>
          </a:p>
          <a:p>
            <a:pPr algn="just">
              <a:lnSpc>
                <a:spcPct val="170000"/>
              </a:lnSpc>
            </a:pPr>
            <a:r>
              <a:rPr lang="en-US" sz="900" dirty="0">
                <a:latin typeface="Times New Roman" panose="02020603050405020304" pitchFamily="18" charset="0"/>
                <a:cs typeface="Times New Roman" panose="02020603050405020304" pitchFamily="18" charset="0"/>
              </a:rPr>
              <a:t>Nhs.uk, (2025). Poisoning. [online] nhs.uk. Available at: https://www.nhs.uk/conditions/poisoning/. </a:t>
            </a:r>
          </a:p>
          <a:p>
            <a:pPr algn="just">
              <a:lnSpc>
                <a:spcPct val="170000"/>
              </a:lnSpc>
            </a:pPr>
            <a:r>
              <a:rPr lang="en-US" sz="900" dirty="0" err="1">
                <a:latin typeface="Times New Roman" panose="02020603050405020304" pitchFamily="18" charset="0"/>
                <a:cs typeface="Times New Roman" panose="02020603050405020304" pitchFamily="18" charset="0"/>
              </a:rPr>
              <a:t>Roonnaphai</a:t>
            </a:r>
            <a:r>
              <a:rPr lang="en-US" sz="900" dirty="0">
                <a:latin typeface="Times New Roman" panose="02020603050405020304" pitchFamily="18" charset="0"/>
                <a:cs typeface="Times New Roman" panose="02020603050405020304" pitchFamily="18" charset="0"/>
              </a:rPr>
              <a:t>, K., Chiangmai, P. N., and </a:t>
            </a:r>
            <a:r>
              <a:rPr lang="en-US" sz="900" dirty="0" err="1">
                <a:latin typeface="Times New Roman" panose="02020603050405020304" pitchFamily="18" charset="0"/>
                <a:cs typeface="Times New Roman" panose="02020603050405020304" pitchFamily="18" charset="0"/>
              </a:rPr>
              <a:t>Bunchuailua</a:t>
            </a:r>
            <a:r>
              <a:rPr lang="en-US" sz="900" dirty="0">
                <a:latin typeface="Times New Roman" panose="02020603050405020304" pitchFamily="18" charset="0"/>
                <a:cs typeface="Times New Roman" panose="02020603050405020304" pitchFamily="18" charset="0"/>
              </a:rPr>
              <a:t>, W. (2025). Comprehension of labels of hazardous chemical household products among consumers. Science, Engineering and Health Studies. https://li01.tci-thaijo.org/index.php/sehs/article/view/263634</a:t>
            </a:r>
          </a:p>
          <a:p>
            <a:pPr algn="just">
              <a:lnSpc>
                <a:spcPct val="170000"/>
              </a:lnSpc>
            </a:pPr>
            <a:r>
              <a:rPr lang="en-US" sz="900" dirty="0" err="1">
                <a:latin typeface="Times New Roman" panose="02020603050405020304" pitchFamily="18" charset="0"/>
                <a:cs typeface="Times New Roman" panose="02020603050405020304" pitchFamily="18" charset="0"/>
              </a:rPr>
              <a:t>Sibeudu</a:t>
            </a:r>
            <a:r>
              <a:rPr lang="en-US" sz="900" dirty="0">
                <a:latin typeface="Times New Roman" panose="02020603050405020304" pitchFamily="18" charset="0"/>
                <a:cs typeface="Times New Roman" panose="02020603050405020304" pitchFamily="18" charset="0"/>
              </a:rPr>
              <a:t>, F. T. (2022). Health promotion. In Primary health care. </a:t>
            </a:r>
            <a:r>
              <a:rPr lang="en-US" sz="900" dirty="0" err="1">
                <a:latin typeface="Times New Roman" panose="02020603050405020304" pitchFamily="18" charset="0"/>
                <a:cs typeface="Times New Roman" panose="02020603050405020304" pitchFamily="18" charset="0"/>
              </a:rPr>
              <a:t>IntechOpen</a:t>
            </a:r>
            <a:r>
              <a:rPr lang="en-US" sz="900" dirty="0">
                <a:latin typeface="Times New Roman" panose="02020603050405020304" pitchFamily="18" charset="0"/>
                <a:cs typeface="Times New Roman" panose="02020603050405020304" pitchFamily="18" charset="0"/>
              </a:rPr>
              <a:t>. https://www.intechopen.com/chapters/80299</a:t>
            </a:r>
          </a:p>
          <a:p>
            <a:pPr algn="just">
              <a:lnSpc>
                <a:spcPct val="170000"/>
              </a:lnSpc>
            </a:pPr>
            <a:r>
              <a:rPr lang="en-US" sz="900" dirty="0">
                <a:latin typeface="Times New Roman" panose="02020603050405020304" pitchFamily="18" charset="0"/>
                <a:cs typeface="Times New Roman" panose="02020603050405020304" pitchFamily="18" charset="0"/>
              </a:rPr>
              <a:t>WHO, (2023). Classification of digital interventions, services and applications in health a shared language to describe the uses of digital technology for health. [online] World Health Organization. Available at: https://www.who.int/publications/i/item/9789240081949. </a:t>
            </a:r>
          </a:p>
          <a:p>
            <a:pPr algn="just">
              <a:lnSpc>
                <a:spcPct val="170000"/>
              </a:lnSpc>
            </a:pP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34532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37</TotalTime>
  <Words>1921</Words>
  <Application>Microsoft Office PowerPoint</Application>
  <PresentationFormat>A3 Paper (297x420 mm)</PresentationFormat>
  <Paragraphs>54</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Calibri</vt:lpstr>
      <vt:lpstr>Calibri Light</vt:lpstr>
      <vt:lpstr>Times New Roman</vt:lpstr>
      <vt:lpstr>Office Theme</vt:lpstr>
      <vt:lpstr>Using Mobile Apps to Promote the Safe Use of Household Cleaning Chemicals in the UK MSc Public Health and Social Care in Practice   Module Code: LCHS7009 Module Title: Population Health and Digital Health Promotion Assessment: Component 2 – Poster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work space</cp:lastModifiedBy>
  <cp:revision>2</cp:revision>
  <dcterms:created xsi:type="dcterms:W3CDTF">2026-10-06T18:37:27Z</dcterms:created>
  <dcterms:modified xsi:type="dcterms:W3CDTF">2026-10-22T16:04:19Z</dcterms:modified>
</cp:coreProperties>
</file>