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1"/>
  </p:sldMasterIdLst>
  <p:sldIdLst>
    <p:sldId id="256" r:id="rId2"/>
    <p:sldId id="263" r:id="rId3"/>
    <p:sldId id="257" r:id="rId4"/>
    <p:sldId id="258" r:id="rId5"/>
    <p:sldId id="259" r:id="rId6"/>
    <p:sldId id="260" r:id="rId7"/>
    <p:sldId id="264" r:id="rId8"/>
    <p:sldId id="265"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B65301-5C91-4EBF-9B0F-28621D9C192E}" v="6" dt="2020-02-17T20:30:30.1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7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reimnitz93@gmail.com" userId="aef81232789f6114" providerId="LiveId" clId="{5CB65301-5C91-4EBF-9B0F-28621D9C192E}"/>
    <pc:docChg chg="custSel modSld sldOrd">
      <pc:chgData name="luke.reimnitz93@gmail.com" userId="aef81232789f6114" providerId="LiveId" clId="{5CB65301-5C91-4EBF-9B0F-28621D9C192E}" dt="2020-02-18T11:13:18.009" v="2534" actId="20577"/>
      <pc:docMkLst>
        <pc:docMk/>
      </pc:docMkLst>
      <pc:sldChg chg="modSp">
        <pc:chgData name="luke.reimnitz93@gmail.com" userId="aef81232789f6114" providerId="LiveId" clId="{5CB65301-5C91-4EBF-9B0F-28621D9C192E}" dt="2020-02-17T20:23:41.320" v="1285" actId="1076"/>
        <pc:sldMkLst>
          <pc:docMk/>
          <pc:sldMk cId="3920796999" sldId="256"/>
        </pc:sldMkLst>
        <pc:spChg chg="mod">
          <ac:chgData name="luke.reimnitz93@gmail.com" userId="aef81232789f6114" providerId="LiveId" clId="{5CB65301-5C91-4EBF-9B0F-28621D9C192E}" dt="2020-02-17T20:23:41.320" v="1285" actId="1076"/>
          <ac:spMkLst>
            <pc:docMk/>
            <pc:sldMk cId="3920796999" sldId="256"/>
            <ac:spMk id="2" creationId="{188FA15F-6777-4DA4-B084-26682827285A}"/>
          </ac:spMkLst>
        </pc:spChg>
        <pc:spChg chg="mod">
          <ac:chgData name="luke.reimnitz93@gmail.com" userId="aef81232789f6114" providerId="LiveId" clId="{5CB65301-5C91-4EBF-9B0F-28621D9C192E}" dt="2020-02-17T20:22:53.118" v="1284" actId="27636"/>
          <ac:spMkLst>
            <pc:docMk/>
            <pc:sldMk cId="3920796999" sldId="256"/>
            <ac:spMk id="5" creationId="{3A99BB17-3491-4683-A82B-4D90FCD355E0}"/>
          </ac:spMkLst>
        </pc:spChg>
      </pc:sldChg>
      <pc:sldChg chg="modSp">
        <pc:chgData name="luke.reimnitz93@gmail.com" userId="aef81232789f6114" providerId="LiveId" clId="{5CB65301-5C91-4EBF-9B0F-28621D9C192E}" dt="2020-02-18T11:13:18.009" v="2534" actId="20577"/>
        <pc:sldMkLst>
          <pc:docMk/>
          <pc:sldMk cId="1088525911" sldId="257"/>
        </pc:sldMkLst>
        <pc:spChg chg="mod">
          <ac:chgData name="luke.reimnitz93@gmail.com" userId="aef81232789f6114" providerId="LiveId" clId="{5CB65301-5C91-4EBF-9B0F-28621D9C192E}" dt="2020-02-17T20:24:20.281" v="1332" actId="20577"/>
          <ac:spMkLst>
            <pc:docMk/>
            <pc:sldMk cId="1088525911" sldId="257"/>
            <ac:spMk id="2" creationId="{9A2C56D5-D3B4-467F-80A6-227CEE498910}"/>
          </ac:spMkLst>
        </pc:spChg>
        <pc:spChg chg="mod">
          <ac:chgData name="luke.reimnitz93@gmail.com" userId="aef81232789f6114" providerId="LiveId" clId="{5CB65301-5C91-4EBF-9B0F-28621D9C192E}" dt="2020-02-18T11:13:18.009" v="2534" actId="20577"/>
          <ac:spMkLst>
            <pc:docMk/>
            <pc:sldMk cId="1088525911" sldId="257"/>
            <ac:spMk id="3" creationId="{F0A6A1B1-7FB1-48D7-829E-8F0BC39773C7}"/>
          </ac:spMkLst>
        </pc:spChg>
      </pc:sldChg>
      <pc:sldChg chg="modSp">
        <pc:chgData name="luke.reimnitz93@gmail.com" userId="aef81232789f6114" providerId="LiveId" clId="{5CB65301-5C91-4EBF-9B0F-28621D9C192E}" dt="2020-02-18T11:13:08.962" v="2533" actId="20577"/>
        <pc:sldMkLst>
          <pc:docMk/>
          <pc:sldMk cId="1423746655" sldId="258"/>
        </pc:sldMkLst>
        <pc:spChg chg="mod">
          <ac:chgData name="luke.reimnitz93@gmail.com" userId="aef81232789f6114" providerId="LiveId" clId="{5CB65301-5C91-4EBF-9B0F-28621D9C192E}" dt="2020-02-18T11:13:08.962" v="2533" actId="20577"/>
          <ac:spMkLst>
            <pc:docMk/>
            <pc:sldMk cId="1423746655" sldId="258"/>
            <ac:spMk id="3" creationId="{D3B2F7AC-333A-4855-9F87-A9E7E35C481F}"/>
          </ac:spMkLst>
        </pc:spChg>
      </pc:sldChg>
      <pc:sldChg chg="modSp">
        <pc:chgData name="luke.reimnitz93@gmail.com" userId="aef81232789f6114" providerId="LiveId" clId="{5CB65301-5C91-4EBF-9B0F-28621D9C192E}" dt="2020-02-18T11:12:47.201" v="2528" actId="20577"/>
        <pc:sldMkLst>
          <pc:docMk/>
          <pc:sldMk cId="4252032591" sldId="259"/>
        </pc:sldMkLst>
        <pc:spChg chg="mod">
          <ac:chgData name="luke.reimnitz93@gmail.com" userId="aef81232789f6114" providerId="LiveId" clId="{5CB65301-5C91-4EBF-9B0F-28621D9C192E}" dt="2020-02-18T11:12:47.201" v="2528" actId="20577"/>
          <ac:spMkLst>
            <pc:docMk/>
            <pc:sldMk cId="4252032591" sldId="259"/>
            <ac:spMk id="3" creationId="{1DA2F262-9BDC-460E-8AF1-2A2580281388}"/>
          </ac:spMkLst>
        </pc:spChg>
        <pc:spChg chg="mod">
          <ac:chgData name="luke.reimnitz93@gmail.com" userId="aef81232789f6114" providerId="LiveId" clId="{5CB65301-5C91-4EBF-9B0F-28621D9C192E}" dt="2020-02-18T11:11:45.724" v="2520" actId="1076"/>
          <ac:spMkLst>
            <pc:docMk/>
            <pc:sldMk cId="4252032591" sldId="259"/>
            <ac:spMk id="5" creationId="{AA29DD87-93A2-4F04-B322-7734A4FB4E8C}"/>
          </ac:spMkLst>
        </pc:spChg>
      </pc:sldChg>
      <pc:sldChg chg="modSp ord">
        <pc:chgData name="luke.reimnitz93@gmail.com" userId="aef81232789f6114" providerId="LiveId" clId="{5CB65301-5C91-4EBF-9B0F-28621D9C192E}" dt="2020-02-17T20:30:30.195" v="1333"/>
        <pc:sldMkLst>
          <pc:docMk/>
          <pc:sldMk cId="3882251833" sldId="260"/>
        </pc:sldMkLst>
        <pc:spChg chg="mod">
          <ac:chgData name="luke.reimnitz93@gmail.com" userId="aef81232789f6114" providerId="LiveId" clId="{5CB65301-5C91-4EBF-9B0F-28621D9C192E}" dt="2020-02-17T20:22:42.375" v="1275" actId="27636"/>
          <ac:spMkLst>
            <pc:docMk/>
            <pc:sldMk cId="3882251833" sldId="260"/>
            <ac:spMk id="2" creationId="{34E5C27B-EE49-42CD-A489-20EBDA50B50E}"/>
          </ac:spMkLst>
        </pc:spChg>
        <pc:spChg chg="mod">
          <ac:chgData name="luke.reimnitz93@gmail.com" userId="aef81232789f6114" providerId="LiveId" clId="{5CB65301-5C91-4EBF-9B0F-28621D9C192E}" dt="2020-02-17T20:22:42.379" v="1276" actId="27636"/>
          <ac:spMkLst>
            <pc:docMk/>
            <pc:sldMk cId="3882251833" sldId="260"/>
            <ac:spMk id="3" creationId="{E501D8D9-17F4-480F-B066-AC61FF2F5EAA}"/>
          </ac:spMkLst>
        </pc:spChg>
      </pc:sldChg>
      <pc:sldChg chg="modSp">
        <pc:chgData name="luke.reimnitz93@gmail.com" userId="aef81232789f6114" providerId="LiveId" clId="{5CB65301-5C91-4EBF-9B0F-28621D9C192E}" dt="2020-02-17T20:35:10.366" v="1437" actId="20577"/>
        <pc:sldMkLst>
          <pc:docMk/>
          <pc:sldMk cId="1643561475" sldId="263"/>
        </pc:sldMkLst>
        <pc:spChg chg="mod">
          <ac:chgData name="luke.reimnitz93@gmail.com" userId="aef81232789f6114" providerId="LiveId" clId="{5CB65301-5C91-4EBF-9B0F-28621D9C192E}" dt="2020-02-17T20:22:52.423" v="1280" actId="27636"/>
          <ac:spMkLst>
            <pc:docMk/>
            <pc:sldMk cId="1643561475" sldId="263"/>
            <ac:spMk id="4" creationId="{E1BE20D3-F5A6-41F8-9B89-2D526656B6F1}"/>
          </ac:spMkLst>
        </pc:spChg>
        <pc:spChg chg="mod">
          <ac:chgData name="luke.reimnitz93@gmail.com" userId="aef81232789f6114" providerId="LiveId" clId="{5CB65301-5C91-4EBF-9B0F-28621D9C192E}" dt="2020-02-17T20:35:10.366" v="1437" actId="20577"/>
          <ac:spMkLst>
            <pc:docMk/>
            <pc:sldMk cId="1643561475" sldId="263"/>
            <ac:spMk id="6" creationId="{001D0EB4-9471-4D66-8E63-D8D0B1524320}"/>
          </ac:spMkLst>
        </pc:spChg>
      </pc:sldChg>
      <pc:sldChg chg="modSp">
        <pc:chgData name="luke.reimnitz93@gmail.com" userId="aef81232789f6114" providerId="LiveId" clId="{5CB65301-5C91-4EBF-9B0F-28621D9C192E}" dt="2020-02-18T11:12:34.628" v="2527" actId="20577"/>
        <pc:sldMkLst>
          <pc:docMk/>
          <pc:sldMk cId="168425303" sldId="264"/>
        </pc:sldMkLst>
        <pc:spChg chg="mod">
          <ac:chgData name="luke.reimnitz93@gmail.com" userId="aef81232789f6114" providerId="LiveId" clId="{5CB65301-5C91-4EBF-9B0F-28621D9C192E}" dt="2020-02-18T11:12:34.628" v="2527" actId="20577"/>
          <ac:spMkLst>
            <pc:docMk/>
            <pc:sldMk cId="168425303" sldId="264"/>
            <ac:spMk id="2" creationId="{0E296112-9C45-4421-BB5B-6B2B7AAE6724}"/>
          </ac:spMkLst>
        </pc:spChg>
        <pc:spChg chg="mod">
          <ac:chgData name="luke.reimnitz93@gmail.com" userId="aef81232789f6114" providerId="LiveId" clId="{5CB65301-5C91-4EBF-9B0F-28621D9C192E}" dt="2020-02-18T11:12:31.145" v="2525" actId="20577"/>
          <ac:spMkLst>
            <pc:docMk/>
            <pc:sldMk cId="168425303" sldId="264"/>
            <ac:spMk id="3" creationId="{8E737BFE-80E8-4C21-974F-EAC720FC38B6}"/>
          </ac:spMkLst>
        </pc:spChg>
      </pc:sldChg>
      <pc:sldChg chg="modSp">
        <pc:chgData name="luke.reimnitz93@gmail.com" userId="aef81232789f6114" providerId="LiveId" clId="{5CB65301-5C91-4EBF-9B0F-28621D9C192E}" dt="2020-02-17T20:22:42.401" v="1278" actId="27636"/>
        <pc:sldMkLst>
          <pc:docMk/>
          <pc:sldMk cId="3447303075" sldId="265"/>
        </pc:sldMkLst>
        <pc:spChg chg="mod">
          <ac:chgData name="luke.reimnitz93@gmail.com" userId="aef81232789f6114" providerId="LiveId" clId="{5CB65301-5C91-4EBF-9B0F-28621D9C192E}" dt="2020-02-17T20:22:42.401" v="1278" actId="27636"/>
          <ac:spMkLst>
            <pc:docMk/>
            <pc:sldMk cId="3447303075" sldId="265"/>
            <ac:spMk id="3" creationId="{648025A1-F54B-4373-83A1-0DC31AD8A33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E941769-AC07-40F4-9FC2-D3E43BF770A9}" type="datetimeFigureOut">
              <a:rPr lang="en-GB" smtClean="0"/>
              <a:t>17/02/2020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B31B40-D56A-4A9E-A47C-DA9408027430}" type="slidenum">
              <a:rPr lang="en-GB" smtClean="0"/>
              <a:t>‹#›</a:t>
            </a:fld>
            <a:endParaRPr lang="en-GB"/>
          </a:p>
        </p:txBody>
      </p:sp>
    </p:spTree>
    <p:extLst>
      <p:ext uri="{BB962C8B-B14F-4D97-AF65-F5344CB8AC3E}">
        <p14:creationId xmlns:p14="http://schemas.microsoft.com/office/powerpoint/2010/main" val="3407046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941769-AC07-40F4-9FC2-D3E43BF770A9}"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B31B40-D56A-4A9E-A47C-DA9408027430}" type="slidenum">
              <a:rPr lang="en-GB" smtClean="0"/>
              <a:t>‹#›</a:t>
            </a:fld>
            <a:endParaRPr lang="en-GB"/>
          </a:p>
        </p:txBody>
      </p:sp>
    </p:spTree>
    <p:extLst>
      <p:ext uri="{BB962C8B-B14F-4D97-AF65-F5344CB8AC3E}">
        <p14:creationId xmlns:p14="http://schemas.microsoft.com/office/powerpoint/2010/main" val="3660954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E941769-AC07-40F4-9FC2-D3E43BF770A9}"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B31B40-D56A-4A9E-A47C-DA9408027430}" type="slidenum">
              <a:rPr lang="en-GB" smtClean="0"/>
              <a:t>‹#›</a:t>
            </a:fld>
            <a:endParaRPr lang="en-GB"/>
          </a:p>
        </p:txBody>
      </p:sp>
    </p:spTree>
    <p:extLst>
      <p:ext uri="{BB962C8B-B14F-4D97-AF65-F5344CB8AC3E}">
        <p14:creationId xmlns:p14="http://schemas.microsoft.com/office/powerpoint/2010/main" val="137799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941769-AC07-40F4-9FC2-D3E43BF770A9}"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B31B40-D56A-4A9E-A47C-DA9408027430}" type="slidenum">
              <a:rPr lang="en-GB" smtClean="0"/>
              <a:t>‹#›</a:t>
            </a:fld>
            <a:endParaRPr lang="en-GB"/>
          </a:p>
        </p:txBody>
      </p:sp>
    </p:spTree>
    <p:extLst>
      <p:ext uri="{BB962C8B-B14F-4D97-AF65-F5344CB8AC3E}">
        <p14:creationId xmlns:p14="http://schemas.microsoft.com/office/powerpoint/2010/main" val="2331122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941769-AC07-40F4-9FC2-D3E43BF770A9}" type="datetimeFigureOut">
              <a:rPr lang="en-GB" smtClean="0"/>
              <a:t>17/02/2020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B31B40-D56A-4A9E-A47C-DA9408027430}" type="slidenum">
              <a:rPr lang="en-GB" smtClean="0"/>
              <a:t>‹#›</a:t>
            </a:fld>
            <a:endParaRPr lang="en-GB"/>
          </a:p>
        </p:txBody>
      </p:sp>
    </p:spTree>
    <p:extLst>
      <p:ext uri="{BB962C8B-B14F-4D97-AF65-F5344CB8AC3E}">
        <p14:creationId xmlns:p14="http://schemas.microsoft.com/office/powerpoint/2010/main" val="168285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E941769-AC07-40F4-9FC2-D3E43BF770A9}" type="datetimeFigureOut">
              <a:rPr lang="en-GB" smtClean="0"/>
              <a:t>17/02/2020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B31B40-D56A-4A9E-A47C-DA9408027430}" type="slidenum">
              <a:rPr lang="en-GB" smtClean="0"/>
              <a:t>‹#›</a:t>
            </a:fld>
            <a:endParaRPr lang="en-GB"/>
          </a:p>
        </p:txBody>
      </p:sp>
    </p:spTree>
    <p:extLst>
      <p:ext uri="{BB962C8B-B14F-4D97-AF65-F5344CB8AC3E}">
        <p14:creationId xmlns:p14="http://schemas.microsoft.com/office/powerpoint/2010/main" val="4185626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941769-AC07-40F4-9FC2-D3E43BF770A9}" type="datetimeFigureOut">
              <a:rPr lang="en-GB" smtClean="0"/>
              <a:t>17/02/2020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B31B40-D56A-4A9E-A47C-DA9408027430}" type="slidenum">
              <a:rPr lang="en-GB" smtClean="0"/>
              <a:t>‹#›</a:t>
            </a:fld>
            <a:endParaRPr lang="en-GB"/>
          </a:p>
        </p:txBody>
      </p:sp>
    </p:spTree>
    <p:extLst>
      <p:ext uri="{BB962C8B-B14F-4D97-AF65-F5344CB8AC3E}">
        <p14:creationId xmlns:p14="http://schemas.microsoft.com/office/powerpoint/2010/main" val="3526682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E941769-AC07-40F4-9FC2-D3E43BF770A9}"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B31B40-D56A-4A9E-A47C-DA9408027430}" type="slidenum">
              <a:rPr lang="en-GB" smtClean="0"/>
              <a:t>‹#›</a:t>
            </a:fld>
            <a:endParaRPr lang="en-GB"/>
          </a:p>
        </p:txBody>
      </p:sp>
    </p:spTree>
    <p:extLst>
      <p:ext uri="{BB962C8B-B14F-4D97-AF65-F5344CB8AC3E}">
        <p14:creationId xmlns:p14="http://schemas.microsoft.com/office/powerpoint/2010/main" val="1584836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E941769-AC07-40F4-9FC2-D3E43BF770A9}"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B31B40-D56A-4A9E-A47C-DA9408027430}" type="slidenum">
              <a:rPr lang="en-GB" smtClean="0"/>
              <a:t>‹#›</a:t>
            </a:fld>
            <a:endParaRPr lang="en-GB"/>
          </a:p>
        </p:txBody>
      </p:sp>
    </p:spTree>
    <p:extLst>
      <p:ext uri="{BB962C8B-B14F-4D97-AF65-F5344CB8AC3E}">
        <p14:creationId xmlns:p14="http://schemas.microsoft.com/office/powerpoint/2010/main" val="1999312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E941769-AC07-40F4-9FC2-D3E43BF770A9}"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B31B40-D56A-4A9E-A47C-DA9408027430}" type="slidenum">
              <a:rPr lang="en-GB" smtClean="0"/>
              <a:t>‹#›</a:t>
            </a:fld>
            <a:endParaRPr lang="en-GB"/>
          </a:p>
        </p:txBody>
      </p:sp>
    </p:spTree>
    <p:extLst>
      <p:ext uri="{BB962C8B-B14F-4D97-AF65-F5344CB8AC3E}">
        <p14:creationId xmlns:p14="http://schemas.microsoft.com/office/powerpoint/2010/main" val="2392161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E941769-AC07-40F4-9FC2-D3E43BF770A9}"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B31B40-D56A-4A9E-A47C-DA9408027430}" type="slidenum">
              <a:rPr lang="en-GB" smtClean="0"/>
              <a:t>‹#›</a:t>
            </a:fld>
            <a:endParaRPr lang="en-GB"/>
          </a:p>
        </p:txBody>
      </p:sp>
    </p:spTree>
    <p:extLst>
      <p:ext uri="{BB962C8B-B14F-4D97-AF65-F5344CB8AC3E}">
        <p14:creationId xmlns:p14="http://schemas.microsoft.com/office/powerpoint/2010/main" val="3080981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E941769-AC07-40F4-9FC2-D3E43BF770A9}"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B31B40-D56A-4A9E-A47C-DA9408027430}"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378746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E941769-AC07-40F4-9FC2-D3E43BF770A9}"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B31B40-D56A-4A9E-A47C-DA9408027430}" type="slidenum">
              <a:rPr lang="en-GB" smtClean="0"/>
              <a:t>‹#›</a:t>
            </a:fld>
            <a:endParaRPr lang="en-GB"/>
          </a:p>
        </p:txBody>
      </p:sp>
    </p:spTree>
    <p:extLst>
      <p:ext uri="{BB962C8B-B14F-4D97-AF65-F5344CB8AC3E}">
        <p14:creationId xmlns:p14="http://schemas.microsoft.com/office/powerpoint/2010/main" val="354253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E941769-AC07-40F4-9FC2-D3E43BF770A9}" type="datetimeFigureOut">
              <a:rPr lang="en-GB" smtClean="0"/>
              <a:t>17/02/2020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B31B40-D56A-4A9E-A47C-DA9408027430}" type="slidenum">
              <a:rPr lang="en-GB" smtClean="0"/>
              <a:t>‹#›</a:t>
            </a:fld>
            <a:endParaRPr lang="en-GB"/>
          </a:p>
        </p:txBody>
      </p:sp>
    </p:spTree>
    <p:extLst>
      <p:ext uri="{BB962C8B-B14F-4D97-AF65-F5344CB8AC3E}">
        <p14:creationId xmlns:p14="http://schemas.microsoft.com/office/powerpoint/2010/main" val="1415160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E941769-AC07-40F4-9FC2-D3E43BF770A9}" type="datetimeFigureOut">
              <a:rPr lang="en-GB" smtClean="0"/>
              <a:t>17/02/2020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B31B40-D56A-4A9E-A47C-DA9408027430}" type="slidenum">
              <a:rPr lang="en-GB" smtClean="0"/>
              <a:t>‹#›</a:t>
            </a:fld>
            <a:endParaRPr lang="en-GB"/>
          </a:p>
        </p:txBody>
      </p:sp>
    </p:spTree>
    <p:extLst>
      <p:ext uri="{BB962C8B-B14F-4D97-AF65-F5344CB8AC3E}">
        <p14:creationId xmlns:p14="http://schemas.microsoft.com/office/powerpoint/2010/main" val="19661558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941769-AC07-40F4-9FC2-D3E43BF770A9}"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B31B40-D56A-4A9E-A47C-DA9408027430}" type="slidenum">
              <a:rPr lang="en-GB" smtClean="0"/>
              <a:t>‹#›</a:t>
            </a:fld>
            <a:endParaRPr lang="en-GB"/>
          </a:p>
        </p:txBody>
      </p:sp>
    </p:spTree>
    <p:extLst>
      <p:ext uri="{BB962C8B-B14F-4D97-AF65-F5344CB8AC3E}">
        <p14:creationId xmlns:p14="http://schemas.microsoft.com/office/powerpoint/2010/main" val="21098631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941769-AC07-40F4-9FC2-D3E43BF770A9}"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B31B40-D56A-4A9E-A47C-DA9408027430}" type="slidenum">
              <a:rPr lang="en-GB" smtClean="0"/>
              <a:t>‹#›</a:t>
            </a:fld>
            <a:endParaRPr lang="en-GB"/>
          </a:p>
        </p:txBody>
      </p:sp>
    </p:spTree>
    <p:extLst>
      <p:ext uri="{BB962C8B-B14F-4D97-AF65-F5344CB8AC3E}">
        <p14:creationId xmlns:p14="http://schemas.microsoft.com/office/powerpoint/2010/main" val="1280933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EE941769-AC07-40F4-9FC2-D3E43BF770A9}" type="datetimeFigureOut">
              <a:rPr lang="en-GB" smtClean="0"/>
              <a:t>17/02/2020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2AB31B40-D56A-4A9E-A47C-DA9408027430}" type="slidenum">
              <a:rPr lang="en-GB" smtClean="0"/>
              <a:t>‹#›</a:t>
            </a:fld>
            <a:endParaRPr lang="en-GB"/>
          </a:p>
        </p:txBody>
      </p:sp>
    </p:spTree>
    <p:extLst>
      <p:ext uri="{BB962C8B-B14F-4D97-AF65-F5344CB8AC3E}">
        <p14:creationId xmlns:p14="http://schemas.microsoft.com/office/powerpoint/2010/main" val="2379835475"/>
      </p:ext>
    </p:extLst>
  </p:cSld>
  <p:clrMap bg1="dk1" tx1="lt1" bg2="dk2" tx2="lt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 id="2147483745"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news.bbc.co.uk/1/hi/business/8481534.stm" TargetMode="External"/><Relationship Id="rId7" Type="http://schemas.openxmlformats.org/officeDocument/2006/relationships/hyperlink" Target="https://gov.wales/sites/default/files/statistics-and-research/2019-04/flying-start-evaluation-educational-outcomes.pdf" TargetMode="External"/><Relationship Id="rId2" Type="http://schemas.openxmlformats.org/officeDocument/2006/relationships/hyperlink" Target="https://researchbriefings.files.parliament.uk/documents/CBP-7257/CBP-7257.pdf" TargetMode="External"/><Relationship Id="rId1" Type="http://schemas.openxmlformats.org/officeDocument/2006/relationships/slideLayout" Target="../slideLayouts/slideLayout2.xml"/><Relationship Id="rId6" Type="http://schemas.openxmlformats.org/officeDocument/2006/relationships/hyperlink" Target="https://gov.wales/sites/default/files/publications/2019-07/flying-start-strategy-guidance-for-local-authorities.pdf" TargetMode="External"/><Relationship Id="rId5" Type="http://schemas.openxmlformats.org/officeDocument/2006/relationships/hyperlink" Target="file:///C:\Users\luker\AppData\Local\Packages\Microsoft.MicrosoftEdge_8wekyb3d8bbwe\TempState\Downloads\wales_briefing%20(1).pdf" TargetMode="External"/><Relationship Id="rId4" Type="http://schemas.openxmlformats.org/officeDocument/2006/relationships/hyperlink" Target="https://assets.publishing.service.gov.uk/government/uploads/system/uploads/attachment_data/file/495329/The_impact_of_Sure_Start_local_programmes_on_7-year-olds_and_their_famili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FA15F-6777-4DA4-B084-26682827285A}"/>
              </a:ext>
            </a:extLst>
          </p:cNvPr>
          <p:cNvSpPr>
            <a:spLocks noGrp="1"/>
          </p:cNvSpPr>
          <p:nvPr>
            <p:ph type="ctrTitle"/>
          </p:nvPr>
        </p:nvSpPr>
        <p:spPr>
          <a:xfrm>
            <a:off x="2209799" y="1806150"/>
            <a:ext cx="9144000" cy="1641490"/>
          </a:xfrm>
        </p:spPr>
        <p:txBody>
          <a:bodyPr/>
          <a:lstStyle/>
          <a:p>
            <a:r>
              <a:rPr lang="en-GB" dirty="0"/>
              <a:t>Sure start/Flying start</a:t>
            </a:r>
          </a:p>
        </p:txBody>
      </p:sp>
      <p:sp>
        <p:nvSpPr>
          <p:cNvPr id="5" name="Subtitle 4">
            <a:extLst>
              <a:ext uri="{FF2B5EF4-FFF2-40B4-BE49-F238E27FC236}">
                <a16:creationId xmlns:a16="http://schemas.microsoft.com/office/drawing/2014/main" id="{3A99BB17-3491-4683-A82B-4D90FCD355E0}"/>
              </a:ext>
            </a:extLst>
          </p:cNvPr>
          <p:cNvSpPr>
            <a:spLocks noGrp="1"/>
          </p:cNvSpPr>
          <p:nvPr>
            <p:ph type="subTitle" idx="1"/>
          </p:nvPr>
        </p:nvSpPr>
        <p:spPr/>
        <p:txBody>
          <a:bodyPr>
            <a:normAutofit fontScale="92500" lnSpcReduction="20000"/>
          </a:bodyPr>
          <a:lstStyle/>
          <a:p>
            <a:r>
              <a:rPr lang="en-GB" dirty="0"/>
              <a:t>Has it been successful in reducing the gap between poverty and attainment?</a:t>
            </a:r>
          </a:p>
        </p:txBody>
      </p:sp>
    </p:spTree>
    <p:extLst>
      <p:ext uri="{BB962C8B-B14F-4D97-AF65-F5344CB8AC3E}">
        <p14:creationId xmlns:p14="http://schemas.microsoft.com/office/powerpoint/2010/main" val="3920796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94174B0-C758-4392-A773-CDDE21DD6A02}"/>
              </a:ext>
            </a:extLst>
          </p:cNvPr>
          <p:cNvSpPr>
            <a:spLocks noGrp="1"/>
          </p:cNvSpPr>
          <p:nvPr>
            <p:ph type="body" idx="1"/>
          </p:nvPr>
        </p:nvSpPr>
        <p:spPr>
          <a:xfrm>
            <a:off x="839787" y="573723"/>
            <a:ext cx="5157787" cy="823912"/>
          </a:xfrm>
        </p:spPr>
        <p:txBody>
          <a:bodyPr/>
          <a:lstStyle/>
          <a:p>
            <a:r>
              <a:rPr lang="en-GB" dirty="0"/>
              <a:t>What is poverty?</a:t>
            </a:r>
          </a:p>
        </p:txBody>
      </p:sp>
      <p:sp>
        <p:nvSpPr>
          <p:cNvPr id="4" name="Content Placeholder 3">
            <a:extLst>
              <a:ext uri="{FF2B5EF4-FFF2-40B4-BE49-F238E27FC236}">
                <a16:creationId xmlns:a16="http://schemas.microsoft.com/office/drawing/2014/main" id="{E1BE20D3-F5A6-41F8-9B89-2D526656B6F1}"/>
              </a:ext>
            </a:extLst>
          </p:cNvPr>
          <p:cNvSpPr>
            <a:spLocks noGrp="1"/>
          </p:cNvSpPr>
          <p:nvPr>
            <p:ph sz="half" idx="2"/>
          </p:nvPr>
        </p:nvSpPr>
        <p:spPr>
          <a:xfrm>
            <a:off x="839788" y="1595120"/>
            <a:ext cx="5157787" cy="4594543"/>
          </a:xfrm>
        </p:spPr>
        <p:txBody>
          <a:bodyPr>
            <a:normAutofit/>
          </a:bodyPr>
          <a:lstStyle/>
          <a:p>
            <a:r>
              <a:rPr lang="en-GB" sz="1800" dirty="0"/>
              <a:t>Poverty is not a term exclusively reserved for people living in developing countries. It must be considered relative to different societies. Whilst the UK is one of the wealthiest countries in the world, the disparity in wealth between those at the higher and lower ends of the economic spectrum is alarming and, according to the BBC (2010, citing the national equality panel), widened in the preceding 40 years.</a:t>
            </a:r>
          </a:p>
          <a:p>
            <a:r>
              <a:rPr lang="en-GB" sz="1800" dirty="0"/>
              <a:t>The Joseph Rowntree Foundation (2018) defines the poverty line in the UK as a household whose income after housing costs falls below 60% of the median income. </a:t>
            </a:r>
          </a:p>
          <a:p>
            <a:r>
              <a:rPr lang="en-GB" sz="1800" dirty="0"/>
              <a:t>According to Smith (2012), living in this kind of poverty has a detrimental affect on the ability of people to participate fully in society thus creating social exclusion. </a:t>
            </a:r>
          </a:p>
          <a:p>
            <a:endParaRPr lang="en-GB" sz="1400" dirty="0"/>
          </a:p>
          <a:p>
            <a:endParaRPr lang="en-GB" dirty="0"/>
          </a:p>
          <a:p>
            <a:endParaRPr lang="en-GB" dirty="0"/>
          </a:p>
          <a:p>
            <a:endParaRPr lang="en-GB" dirty="0"/>
          </a:p>
          <a:p>
            <a:endParaRPr lang="en-GB" dirty="0"/>
          </a:p>
          <a:p>
            <a:pPr marL="0" indent="0">
              <a:buNone/>
            </a:pPr>
            <a:endParaRPr lang="en-GB" dirty="0"/>
          </a:p>
        </p:txBody>
      </p:sp>
      <p:sp>
        <p:nvSpPr>
          <p:cNvPr id="5" name="Text Placeholder 4">
            <a:extLst>
              <a:ext uri="{FF2B5EF4-FFF2-40B4-BE49-F238E27FC236}">
                <a16:creationId xmlns:a16="http://schemas.microsoft.com/office/drawing/2014/main" id="{B63C619D-87CC-4C80-A94A-7B3DD98094E8}"/>
              </a:ext>
            </a:extLst>
          </p:cNvPr>
          <p:cNvSpPr>
            <a:spLocks noGrp="1"/>
          </p:cNvSpPr>
          <p:nvPr>
            <p:ph type="body" sz="quarter" idx="3"/>
          </p:nvPr>
        </p:nvSpPr>
        <p:spPr>
          <a:xfrm>
            <a:off x="6172200" y="573723"/>
            <a:ext cx="5183188" cy="823912"/>
          </a:xfrm>
        </p:spPr>
        <p:txBody>
          <a:bodyPr/>
          <a:lstStyle/>
          <a:p>
            <a:r>
              <a:rPr lang="en-GB" dirty="0"/>
              <a:t>What is attainment?</a:t>
            </a:r>
          </a:p>
        </p:txBody>
      </p:sp>
      <p:sp>
        <p:nvSpPr>
          <p:cNvPr id="6" name="Content Placeholder 5">
            <a:extLst>
              <a:ext uri="{FF2B5EF4-FFF2-40B4-BE49-F238E27FC236}">
                <a16:creationId xmlns:a16="http://schemas.microsoft.com/office/drawing/2014/main" id="{001D0EB4-9471-4D66-8E63-D8D0B1524320}"/>
              </a:ext>
            </a:extLst>
          </p:cNvPr>
          <p:cNvSpPr>
            <a:spLocks noGrp="1"/>
          </p:cNvSpPr>
          <p:nvPr>
            <p:ph sz="quarter" idx="4"/>
          </p:nvPr>
        </p:nvSpPr>
        <p:spPr>
          <a:xfrm>
            <a:off x="6172200" y="1595120"/>
            <a:ext cx="5183188" cy="4594543"/>
          </a:xfrm>
        </p:spPr>
        <p:txBody>
          <a:bodyPr>
            <a:normAutofit/>
          </a:bodyPr>
          <a:lstStyle/>
          <a:p>
            <a:r>
              <a:rPr lang="en-GB" sz="1800" dirty="0"/>
              <a:t>In terms of this topic, we must define attainment as improvement within the areas of life that are affected  by poverty.</a:t>
            </a:r>
          </a:p>
          <a:p>
            <a:r>
              <a:rPr lang="en-GB" sz="1800" dirty="0"/>
              <a:t>The Joseph Rowntree Foundation (2018) highlights these areas as being;</a:t>
            </a:r>
          </a:p>
          <a:p>
            <a:pPr lvl="1"/>
            <a:r>
              <a:rPr lang="en-GB" sz="1800" dirty="0"/>
              <a:t>Physical and mental health </a:t>
            </a:r>
          </a:p>
          <a:p>
            <a:pPr lvl="1"/>
            <a:r>
              <a:rPr lang="en-GB" sz="1800" dirty="0"/>
              <a:t>Family and relationships</a:t>
            </a:r>
          </a:p>
          <a:p>
            <a:pPr lvl="1"/>
            <a:r>
              <a:rPr lang="en-GB" sz="1800" dirty="0"/>
              <a:t>Educational achievement</a:t>
            </a:r>
          </a:p>
          <a:p>
            <a:pPr lvl="1"/>
            <a:r>
              <a:rPr lang="en-GB" sz="1800" dirty="0"/>
              <a:t>Poverty in perpetuity</a:t>
            </a:r>
          </a:p>
          <a:p>
            <a:pPr lvl="1"/>
            <a:r>
              <a:rPr lang="en-GB" sz="1800" dirty="0"/>
              <a:t>Teenage parenthood</a:t>
            </a:r>
          </a:p>
          <a:p>
            <a:pPr lvl="1"/>
            <a:r>
              <a:rPr lang="en-GB" sz="1800" dirty="0"/>
              <a:t>Homelessness</a:t>
            </a:r>
          </a:p>
          <a:p>
            <a:pPr lvl="1"/>
            <a:r>
              <a:rPr lang="en-GB" sz="1800" dirty="0"/>
              <a:t>Drug and alcohol problems</a:t>
            </a:r>
          </a:p>
          <a:p>
            <a:pPr lvl="1"/>
            <a:r>
              <a:rPr lang="en-GB" sz="1800" dirty="0"/>
              <a:t>Crime</a:t>
            </a:r>
          </a:p>
          <a:p>
            <a:pPr marL="0" indent="0">
              <a:buNone/>
            </a:pPr>
            <a:endParaRPr lang="en-GB" sz="1400" dirty="0"/>
          </a:p>
          <a:p>
            <a:endParaRPr lang="en-GB" sz="1400" dirty="0"/>
          </a:p>
        </p:txBody>
      </p:sp>
    </p:spTree>
    <p:extLst>
      <p:ext uri="{BB962C8B-B14F-4D97-AF65-F5344CB8AC3E}">
        <p14:creationId xmlns:p14="http://schemas.microsoft.com/office/powerpoint/2010/main" val="1643561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C56D5-D3B4-467F-80A6-227CEE498910}"/>
              </a:ext>
            </a:extLst>
          </p:cNvPr>
          <p:cNvSpPr>
            <a:spLocks noGrp="1"/>
          </p:cNvSpPr>
          <p:nvPr>
            <p:ph type="title"/>
          </p:nvPr>
        </p:nvSpPr>
        <p:spPr/>
        <p:txBody>
          <a:bodyPr/>
          <a:lstStyle/>
          <a:p>
            <a:r>
              <a:rPr lang="en-GB" dirty="0"/>
              <a:t>What is the programme?</a:t>
            </a:r>
          </a:p>
        </p:txBody>
      </p:sp>
      <p:sp>
        <p:nvSpPr>
          <p:cNvPr id="3" name="Content Placeholder 2">
            <a:extLst>
              <a:ext uri="{FF2B5EF4-FFF2-40B4-BE49-F238E27FC236}">
                <a16:creationId xmlns:a16="http://schemas.microsoft.com/office/drawing/2014/main" id="{F0A6A1B1-7FB1-48D7-829E-8F0BC39773C7}"/>
              </a:ext>
            </a:extLst>
          </p:cNvPr>
          <p:cNvSpPr>
            <a:spLocks noGrp="1"/>
          </p:cNvSpPr>
          <p:nvPr>
            <p:ph idx="1"/>
          </p:nvPr>
        </p:nvSpPr>
        <p:spPr/>
        <p:txBody>
          <a:bodyPr>
            <a:normAutofit fontScale="92500" lnSpcReduction="10000"/>
          </a:bodyPr>
          <a:lstStyle/>
          <a:p>
            <a:endParaRPr lang="en-GB" sz="1400" dirty="0"/>
          </a:p>
          <a:p>
            <a:r>
              <a:rPr lang="en-GB" sz="1800" dirty="0"/>
              <a:t>Operating under the name of Sure Start in England and Flying Start in Wales, the programme was introduced in 1998 by New Labour and aimed to provide equity of opportunity for children from the most impoverished areas of the UK which included half of all children living below the poverty line. It aimed to remedy the reality that children from these areas were found to do worse in education, struggled socially with both peers and figures of authority and suffered from significantly diminished prospects in life including employment and health (Department of Education, 2012).</a:t>
            </a:r>
          </a:p>
          <a:p>
            <a:r>
              <a:rPr lang="en-GB" sz="1800" dirty="0"/>
              <a:t>In its 2012 report on the impact of Sure Start programmes, the Department for Education states the goals of the programme were</a:t>
            </a:r>
          </a:p>
          <a:p>
            <a:pPr lvl="1"/>
            <a:r>
              <a:rPr lang="en-GB" sz="1800" dirty="0"/>
              <a:t>To tackle the lower standards of health and well being in children from disadvantaged areas</a:t>
            </a:r>
          </a:p>
          <a:p>
            <a:pPr lvl="1"/>
            <a:r>
              <a:rPr lang="en-GB" sz="1800" dirty="0"/>
              <a:t>To assure that their early developmental needs are met in order to be ready to learn when entering school</a:t>
            </a:r>
          </a:p>
          <a:p>
            <a:pPr lvl="1"/>
            <a:r>
              <a:rPr lang="en-GB" sz="1800" dirty="0"/>
              <a:t>To enhance the chances of deprived children to be academically successful</a:t>
            </a:r>
          </a:p>
          <a:p>
            <a:pPr lvl="1"/>
            <a:r>
              <a:rPr lang="en-GB" sz="1800" dirty="0"/>
              <a:t>To be socially successful within the community</a:t>
            </a:r>
          </a:p>
          <a:p>
            <a:pPr lvl="1"/>
            <a:r>
              <a:rPr lang="en-GB" sz="1800" dirty="0"/>
              <a:t>And to be occupationally successful in later life</a:t>
            </a:r>
          </a:p>
          <a:p>
            <a:pPr lvl="1"/>
            <a:r>
              <a:rPr lang="en-GB" sz="1800" dirty="0"/>
              <a:t>(Department of Education, 2012)</a:t>
            </a:r>
          </a:p>
        </p:txBody>
      </p:sp>
    </p:spTree>
    <p:extLst>
      <p:ext uri="{BB962C8B-B14F-4D97-AF65-F5344CB8AC3E}">
        <p14:creationId xmlns:p14="http://schemas.microsoft.com/office/powerpoint/2010/main" val="1088525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81B64-2B1E-4511-942F-2113E8FADF70}"/>
              </a:ext>
            </a:extLst>
          </p:cNvPr>
          <p:cNvSpPr>
            <a:spLocks noGrp="1"/>
          </p:cNvSpPr>
          <p:nvPr>
            <p:ph type="title"/>
          </p:nvPr>
        </p:nvSpPr>
        <p:spPr/>
        <p:txBody>
          <a:bodyPr/>
          <a:lstStyle/>
          <a:p>
            <a:r>
              <a:rPr lang="en-GB" dirty="0"/>
              <a:t>Implementation</a:t>
            </a:r>
          </a:p>
        </p:txBody>
      </p:sp>
      <p:sp>
        <p:nvSpPr>
          <p:cNvPr id="3" name="Content Placeholder 2">
            <a:extLst>
              <a:ext uri="{FF2B5EF4-FFF2-40B4-BE49-F238E27FC236}">
                <a16:creationId xmlns:a16="http://schemas.microsoft.com/office/drawing/2014/main" id="{D3B2F7AC-333A-4855-9F87-A9E7E35C481F}"/>
              </a:ext>
            </a:extLst>
          </p:cNvPr>
          <p:cNvSpPr>
            <a:spLocks noGrp="1"/>
          </p:cNvSpPr>
          <p:nvPr>
            <p:ph idx="1"/>
          </p:nvPr>
        </p:nvSpPr>
        <p:spPr/>
        <p:txBody>
          <a:bodyPr>
            <a:normAutofit/>
          </a:bodyPr>
          <a:lstStyle/>
          <a:p>
            <a:pPr marL="0" indent="0">
              <a:buNone/>
            </a:pPr>
            <a:r>
              <a:rPr lang="en-GB" sz="1600" dirty="0"/>
              <a:t>The flying start strategic guidance document (Welsh assembly government,2012) lays out the method for achieving these goals via 4 core elements.</a:t>
            </a:r>
          </a:p>
          <a:p>
            <a:pPr marL="0" indent="0">
              <a:buNone/>
            </a:pPr>
            <a:r>
              <a:rPr lang="en-GB" sz="1600" b="1" dirty="0"/>
              <a:t>Childcare</a:t>
            </a:r>
            <a:r>
              <a:rPr lang="en-GB" sz="1600" dirty="0"/>
              <a:t> – Offering 2.5 hours of free childcare 5 days a week linked to themes within the foundation stage in order to reduce disadvantage when starting school. Care is taken to be inclusive of children needing extra support such as those with ALN or special language needs including Welsh medium. </a:t>
            </a:r>
          </a:p>
          <a:p>
            <a:pPr marL="0" indent="0">
              <a:buNone/>
            </a:pPr>
            <a:r>
              <a:rPr lang="en-GB" sz="1600" b="1" dirty="0"/>
              <a:t>Health visiting and Midwifery </a:t>
            </a:r>
            <a:r>
              <a:rPr lang="en-GB" sz="1600" dirty="0"/>
              <a:t>-  Ensuring that support from programme specific health visitors meats a ratio of 1:110 cases within target areas working closely with local health boards midwifes in order to influence home life and parenting at a crucial time in child development.</a:t>
            </a:r>
          </a:p>
          <a:p>
            <a:pPr marL="0" indent="0">
              <a:buNone/>
            </a:pPr>
            <a:r>
              <a:rPr lang="en-GB" sz="1600" b="1" dirty="0"/>
              <a:t>Parenting support </a:t>
            </a:r>
            <a:r>
              <a:rPr lang="en-GB" sz="1600" dirty="0"/>
              <a:t>– Inclusive of perinatal and early years support, intervention programmes for vulnerable parents and positive parenting programmes provided by dedicated parenting teams.</a:t>
            </a:r>
          </a:p>
          <a:p>
            <a:pPr marL="0" indent="0">
              <a:buNone/>
            </a:pPr>
            <a:r>
              <a:rPr lang="en-GB" sz="1600" b="1" dirty="0"/>
              <a:t>Early language development </a:t>
            </a:r>
            <a:r>
              <a:rPr lang="en-GB" sz="1600" dirty="0"/>
              <a:t>– Provision of dedicated play groups with a focus on language development to ensure that the benefits of early language ability can been seen in later life in the areas of literacy, social skills and behaviour.</a:t>
            </a:r>
            <a:endParaRPr lang="en-GB" sz="1600" b="1" dirty="0"/>
          </a:p>
          <a:p>
            <a:endParaRPr lang="en-GB" dirty="0"/>
          </a:p>
          <a:p>
            <a:pPr marL="0" indent="0">
              <a:buNone/>
            </a:pPr>
            <a:r>
              <a:rPr lang="en-GB" sz="1400" dirty="0"/>
              <a:t>(Welsh assembly government, 2012)</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23746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2E815-CEB3-46F6-9487-439CE269F1E5}"/>
              </a:ext>
            </a:extLst>
          </p:cNvPr>
          <p:cNvSpPr>
            <a:spLocks noGrp="1"/>
          </p:cNvSpPr>
          <p:nvPr>
            <p:ph type="title"/>
          </p:nvPr>
        </p:nvSpPr>
        <p:spPr/>
        <p:txBody>
          <a:bodyPr/>
          <a:lstStyle/>
          <a:p>
            <a:r>
              <a:rPr lang="en-GB" dirty="0"/>
              <a:t>Impact</a:t>
            </a:r>
          </a:p>
        </p:txBody>
      </p:sp>
      <p:sp>
        <p:nvSpPr>
          <p:cNvPr id="3" name="Content Placeholder 2">
            <a:extLst>
              <a:ext uri="{FF2B5EF4-FFF2-40B4-BE49-F238E27FC236}">
                <a16:creationId xmlns:a16="http://schemas.microsoft.com/office/drawing/2014/main" id="{1DA2F262-9BDC-460E-8AF1-2A2580281388}"/>
              </a:ext>
            </a:extLst>
          </p:cNvPr>
          <p:cNvSpPr>
            <a:spLocks noGrp="1"/>
          </p:cNvSpPr>
          <p:nvPr>
            <p:ph idx="1"/>
          </p:nvPr>
        </p:nvSpPr>
        <p:spPr>
          <a:xfrm>
            <a:off x="838200" y="1825625"/>
            <a:ext cx="10515600" cy="2279015"/>
          </a:xfrm>
        </p:spPr>
        <p:txBody>
          <a:bodyPr>
            <a:noAutofit/>
          </a:bodyPr>
          <a:lstStyle/>
          <a:p>
            <a:r>
              <a:rPr lang="en-GB" sz="1600" dirty="0"/>
              <a:t>To measure the impact, in 2002 a National Evaluation of Sure Start (NESS) was set up to assess child and family functioning over a 10 year period measured at age intervals of 9 months, 3 years and 5 years old against a comparison group from similar areas that did not fall under Sure Start catchment.</a:t>
            </a:r>
          </a:p>
          <a:p>
            <a:r>
              <a:rPr lang="en-GB" sz="1600" dirty="0"/>
              <a:t>This evidences the first failure in the programmes influence on combating the effects of poverty in that the ability to establish a comparison group means that only a percentage of children living in poverty are actually able to benefit from the programmes due to the post code lottery nature of it’s implementation. As the Department of Education (2012) states, only just over half of children living in poverty are actually reached by the programme.</a:t>
            </a:r>
          </a:p>
          <a:p>
            <a:r>
              <a:rPr lang="en-GB" sz="1600" dirty="0"/>
              <a:t>The report highlighted a trend across all age groups evaluated that Sure Start influenced;</a:t>
            </a:r>
          </a:p>
          <a:p>
            <a:pPr lvl="1"/>
            <a:r>
              <a:rPr lang="en-GB" sz="1600" dirty="0"/>
              <a:t>A less chaotic home environment </a:t>
            </a:r>
          </a:p>
          <a:p>
            <a:pPr lvl="1"/>
            <a:r>
              <a:rPr lang="en-GB" sz="1600" dirty="0"/>
              <a:t>Less negative parenting – including less harsh disciplining </a:t>
            </a:r>
          </a:p>
          <a:p>
            <a:pPr lvl="1"/>
            <a:r>
              <a:rPr lang="en-GB" sz="1600" dirty="0"/>
              <a:t>Better social development by age 3 – specifically more positive social behaviour and self regulation</a:t>
            </a:r>
          </a:p>
          <a:p>
            <a:pPr lvl="1"/>
            <a:r>
              <a:rPr lang="en-GB" sz="1600" dirty="0"/>
              <a:t>Better physical health – including less likelihood of being overweight </a:t>
            </a:r>
          </a:p>
          <a:p>
            <a:pPr lvl="1"/>
            <a:r>
              <a:rPr lang="en-GB" sz="1600" dirty="0"/>
              <a:t>Better life satisfaction (lone parent and workless households only)</a:t>
            </a:r>
          </a:p>
          <a:p>
            <a:pPr marL="457200" lvl="1" indent="0">
              <a:buNone/>
            </a:pPr>
            <a:r>
              <a:rPr lang="en-GB" sz="1600" dirty="0"/>
              <a:t>(Bate and Foster, 2017)</a:t>
            </a:r>
          </a:p>
        </p:txBody>
      </p:sp>
      <p:sp>
        <p:nvSpPr>
          <p:cNvPr id="5" name="TextBox 4">
            <a:extLst>
              <a:ext uri="{FF2B5EF4-FFF2-40B4-BE49-F238E27FC236}">
                <a16:creationId xmlns:a16="http://schemas.microsoft.com/office/drawing/2014/main" id="{AA29DD87-93A2-4F04-B322-7734A4FB4E8C}"/>
              </a:ext>
            </a:extLst>
          </p:cNvPr>
          <p:cNvSpPr txBox="1"/>
          <p:nvPr/>
        </p:nvSpPr>
        <p:spPr>
          <a:xfrm>
            <a:off x="1082040" y="5720080"/>
            <a:ext cx="10368280" cy="584775"/>
          </a:xfrm>
          <a:prstGeom prst="rect">
            <a:avLst/>
          </a:prstGeom>
          <a:noFill/>
        </p:spPr>
        <p:txBody>
          <a:bodyPr wrap="square" rtlCol="0">
            <a:spAutoFit/>
          </a:bodyPr>
          <a:lstStyle/>
          <a:p>
            <a:r>
              <a:rPr lang="en-GB" sz="1600" dirty="0"/>
              <a:t>This indicates the programme is successful in attaining it’s goals of raising standards of health and well being and promoting social success likely to be influenced by parenting support and increased health visiting.</a:t>
            </a:r>
          </a:p>
        </p:txBody>
      </p:sp>
    </p:spTree>
    <p:extLst>
      <p:ext uri="{BB962C8B-B14F-4D97-AF65-F5344CB8AC3E}">
        <p14:creationId xmlns:p14="http://schemas.microsoft.com/office/powerpoint/2010/main" val="4252032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5C27B-EE49-42CD-A489-20EBDA50B50E}"/>
              </a:ext>
            </a:extLst>
          </p:cNvPr>
          <p:cNvSpPr>
            <a:spLocks noGrp="1"/>
          </p:cNvSpPr>
          <p:nvPr>
            <p:ph type="title"/>
          </p:nvPr>
        </p:nvSpPr>
        <p:spPr>
          <a:xfrm>
            <a:off x="1141413" y="609600"/>
            <a:ext cx="9905998" cy="690880"/>
          </a:xfrm>
        </p:spPr>
        <p:txBody>
          <a:bodyPr>
            <a:normAutofit fontScale="90000"/>
          </a:bodyPr>
          <a:lstStyle/>
          <a:p>
            <a:r>
              <a:rPr lang="en-GB" dirty="0"/>
              <a:t>Impact</a:t>
            </a:r>
          </a:p>
        </p:txBody>
      </p:sp>
      <p:sp>
        <p:nvSpPr>
          <p:cNvPr id="3" name="Content Placeholder 2">
            <a:extLst>
              <a:ext uri="{FF2B5EF4-FFF2-40B4-BE49-F238E27FC236}">
                <a16:creationId xmlns:a16="http://schemas.microsoft.com/office/drawing/2014/main" id="{E501D8D9-17F4-480F-B066-AC61FF2F5EAA}"/>
              </a:ext>
            </a:extLst>
          </p:cNvPr>
          <p:cNvSpPr>
            <a:spLocks noGrp="1"/>
          </p:cNvSpPr>
          <p:nvPr>
            <p:ph idx="1"/>
          </p:nvPr>
        </p:nvSpPr>
        <p:spPr>
          <a:xfrm>
            <a:off x="838200" y="1300481"/>
            <a:ext cx="10515600" cy="2128520"/>
          </a:xfrm>
        </p:spPr>
        <p:txBody>
          <a:bodyPr>
            <a:normAutofit/>
          </a:bodyPr>
          <a:lstStyle/>
          <a:p>
            <a:pPr lvl="1"/>
            <a:r>
              <a:rPr lang="en-GB" sz="1800" dirty="0"/>
              <a:t>In terms of addressing the disparity in educational attainment caused by poverty, reports on Sure Start indicate no measurable difference in the performance of children (Department of Education,2012). However, In Wales, levels of attainment in core skills display an encouraging improvement coinciding with the implementation of the Foundation Phase curriculum.</a:t>
            </a:r>
          </a:p>
          <a:p>
            <a:pPr lvl="1"/>
            <a:r>
              <a:rPr lang="en-GB" sz="1800" dirty="0"/>
              <a:t>This suggests that whilst poverty may cause lower levels of attainment, a more inclusive curriculum can better serve the needs of those both in and out of poverty than the early intervention measures of Sure Start and Flying Start (Welsh assembly government, 2017)</a:t>
            </a:r>
          </a:p>
        </p:txBody>
      </p:sp>
      <p:pic>
        <p:nvPicPr>
          <p:cNvPr id="4" name="Picture 3">
            <a:extLst>
              <a:ext uri="{FF2B5EF4-FFF2-40B4-BE49-F238E27FC236}">
                <a16:creationId xmlns:a16="http://schemas.microsoft.com/office/drawing/2014/main" id="{03BF1588-1B31-4575-BD9C-587C9141CD50}"/>
              </a:ext>
            </a:extLst>
          </p:cNvPr>
          <p:cNvPicPr>
            <a:picLocks noChangeAspect="1"/>
          </p:cNvPicPr>
          <p:nvPr/>
        </p:nvPicPr>
        <p:blipFill>
          <a:blip r:embed="rId2"/>
          <a:stretch>
            <a:fillRect/>
          </a:stretch>
        </p:blipFill>
        <p:spPr>
          <a:xfrm>
            <a:off x="3150856" y="3581461"/>
            <a:ext cx="5890287" cy="3010592"/>
          </a:xfrm>
          <a:prstGeom prst="rect">
            <a:avLst/>
          </a:prstGeom>
        </p:spPr>
      </p:pic>
      <p:sp>
        <p:nvSpPr>
          <p:cNvPr id="5" name="TextBox 4">
            <a:extLst>
              <a:ext uri="{FF2B5EF4-FFF2-40B4-BE49-F238E27FC236}">
                <a16:creationId xmlns:a16="http://schemas.microsoft.com/office/drawing/2014/main" id="{4F59C8A6-A94E-47F0-B83F-22597C173C8B}"/>
              </a:ext>
            </a:extLst>
          </p:cNvPr>
          <p:cNvSpPr txBox="1"/>
          <p:nvPr/>
        </p:nvSpPr>
        <p:spPr>
          <a:xfrm>
            <a:off x="9041143" y="6315054"/>
            <a:ext cx="2561577" cy="276999"/>
          </a:xfrm>
          <a:prstGeom prst="rect">
            <a:avLst/>
          </a:prstGeom>
          <a:noFill/>
        </p:spPr>
        <p:txBody>
          <a:bodyPr wrap="square" rtlCol="0">
            <a:spAutoFit/>
          </a:bodyPr>
          <a:lstStyle/>
          <a:p>
            <a:r>
              <a:rPr lang="en-GB" sz="1200" dirty="0"/>
              <a:t>(Welsh assembly government, 2017)</a:t>
            </a:r>
          </a:p>
        </p:txBody>
      </p:sp>
    </p:spTree>
    <p:extLst>
      <p:ext uri="{BB962C8B-B14F-4D97-AF65-F5344CB8AC3E}">
        <p14:creationId xmlns:p14="http://schemas.microsoft.com/office/powerpoint/2010/main" val="3882251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96112-9C45-4421-BB5B-6B2B7AAE6724}"/>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E737BFE-80E8-4C21-974F-EAC720FC38B6}"/>
              </a:ext>
            </a:extLst>
          </p:cNvPr>
          <p:cNvSpPr>
            <a:spLocks noGrp="1"/>
          </p:cNvSpPr>
          <p:nvPr>
            <p:ph idx="1"/>
          </p:nvPr>
        </p:nvSpPr>
        <p:spPr/>
        <p:txBody>
          <a:bodyPr>
            <a:normAutofit fontScale="70000" lnSpcReduction="20000"/>
          </a:bodyPr>
          <a:lstStyle/>
          <a:p>
            <a:r>
              <a:rPr lang="en-GB" dirty="0"/>
              <a:t>In conclusion, the Sure Start and Flying Start programmes have been successful in combating the effects of poverty during the early life of children and securing attainment in the areas of homelife and family relationships resulting in better social behaviours.</a:t>
            </a:r>
          </a:p>
          <a:p>
            <a:r>
              <a:rPr lang="en-GB" dirty="0"/>
              <a:t>They have also been successful in reducing the effect of poverty on health, evidenced by a lower likelihood of being overweight when involved with the programme.</a:t>
            </a:r>
          </a:p>
          <a:p>
            <a:r>
              <a:rPr lang="en-GB" dirty="0"/>
              <a:t>However, the programme should be more inclusive and not leave children behind because they do not live within the catchment area as poverty does not only occur in areas in which it is most prevalent.</a:t>
            </a:r>
          </a:p>
          <a:p>
            <a:r>
              <a:rPr lang="en-GB" dirty="0"/>
              <a:t>Whilst seeking to address the disparity in educational attainment caused by poverty, It is noted that measuring success in this field is difficult due to too many external factors such as curriculum change.</a:t>
            </a:r>
          </a:p>
          <a:p>
            <a:r>
              <a:rPr lang="en-GB" dirty="0"/>
              <a:t>Furthermore, in terms of the programmes goal of influencing occupational success, children who have been influenced by the programmes are not yet of working age, therefore, results in this field are yet to be seen. This problem is also apparent in assessing the programmes effect on many of the consequences of poverty defined by the Joseph Rowntree Foundation (2018) such as homelessness and future poverty.</a:t>
            </a:r>
          </a:p>
          <a:p>
            <a:endParaRPr lang="en-GB" dirty="0"/>
          </a:p>
        </p:txBody>
      </p:sp>
    </p:spTree>
    <p:extLst>
      <p:ext uri="{BB962C8B-B14F-4D97-AF65-F5344CB8AC3E}">
        <p14:creationId xmlns:p14="http://schemas.microsoft.com/office/powerpoint/2010/main" val="168425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D7FA1-352E-4F5B-B120-70360607FA7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48025A1-F54B-4373-83A1-0DC31AD8A33A}"/>
              </a:ext>
            </a:extLst>
          </p:cNvPr>
          <p:cNvSpPr>
            <a:spLocks noGrp="1"/>
          </p:cNvSpPr>
          <p:nvPr>
            <p:ph idx="1"/>
          </p:nvPr>
        </p:nvSpPr>
        <p:spPr/>
        <p:txBody>
          <a:bodyPr>
            <a:normAutofit/>
          </a:bodyPr>
          <a:lstStyle/>
          <a:p>
            <a:r>
              <a:rPr lang="en-GB" sz="1400" dirty="0"/>
              <a:t>Bate. A, Foster. D, 2017, Briefing Paper: Sure Start (England), </a:t>
            </a:r>
            <a:r>
              <a:rPr lang="en-GB" sz="1400" dirty="0">
                <a:hlinkClick r:id="rId2"/>
              </a:rPr>
              <a:t>https://researchbriefings.files.parliament.uk/documents/CBP-7257/CBP-7257.pdf</a:t>
            </a:r>
            <a:r>
              <a:rPr lang="en-GB" sz="1400" dirty="0"/>
              <a:t>, accessed 12/02/2020</a:t>
            </a:r>
          </a:p>
          <a:p>
            <a:r>
              <a:rPr lang="en-GB" sz="1400" dirty="0"/>
              <a:t>BBC, 2010, Rich poor divide “wider than 40 years ago”, </a:t>
            </a:r>
            <a:r>
              <a:rPr lang="en-GB" sz="1400" dirty="0">
                <a:hlinkClick r:id="rId3"/>
              </a:rPr>
              <a:t>http://news.bbc.co.uk/1/hi/business/8481534.stm</a:t>
            </a:r>
            <a:r>
              <a:rPr lang="en-GB" sz="1400" dirty="0"/>
              <a:t>, accessed 12/02/2020</a:t>
            </a:r>
          </a:p>
          <a:p>
            <a:r>
              <a:rPr lang="en-GB" sz="1400" dirty="0"/>
              <a:t>Department of Education, 2012, The impact of Sure Start Local Programmes on seven year olds and their families, </a:t>
            </a:r>
            <a:r>
              <a:rPr lang="en-GB" sz="1400" dirty="0">
                <a:hlinkClick r:id="rId4"/>
              </a:rPr>
              <a:t>https://assets.publishing.service.gov.uk/government/uploads/system/uploads/attachment_data/file/495329/The_impact_of_Sure_Start_local_programmes_on_7-year-olds_and_their_families.pdf</a:t>
            </a:r>
            <a:r>
              <a:rPr lang="en-GB" sz="1400" dirty="0"/>
              <a:t>, accessed 12/02/2020</a:t>
            </a:r>
          </a:p>
          <a:p>
            <a:r>
              <a:rPr lang="en-GB" sz="1400" dirty="0"/>
              <a:t>Joseph Rowntree Foundation, 2018, Briefing: Poverty in Wales 2018, </a:t>
            </a:r>
            <a:r>
              <a:rPr lang="en-GB" sz="1400" dirty="0">
                <a:hlinkClick r:id="rId5" action="ppaction://hlinkfile"/>
              </a:rPr>
              <a:t>file:///C:/Users/luker/AppData/Local/Packages/Microsoft.MicrosoftEdge_8wekyb3d8bbwe/TempState/Downloads/wales_briefing%20(1).pdf</a:t>
            </a:r>
            <a:r>
              <a:rPr lang="en-GB" sz="1400" dirty="0"/>
              <a:t>, accessed 12/02/2020</a:t>
            </a:r>
          </a:p>
          <a:p>
            <a:r>
              <a:rPr lang="en-GB" sz="1400" dirty="0"/>
              <a:t>Smith. E, 2012, Key issues in Education and Social Justice, London, Sage</a:t>
            </a:r>
          </a:p>
          <a:p>
            <a:r>
              <a:rPr lang="en-GB" sz="1400" dirty="0"/>
              <a:t>Welsh assembly government, 2012, Flying Start strategic guidance, </a:t>
            </a:r>
            <a:r>
              <a:rPr lang="en-GB" sz="1400" dirty="0">
                <a:hlinkClick r:id="rId6"/>
              </a:rPr>
              <a:t>https://gov.wales/sites/default/files/publications/2019-07/flying-start-strategy-guidance-for-local-authorities.pdf</a:t>
            </a:r>
            <a:r>
              <a:rPr lang="en-GB" sz="1400" dirty="0"/>
              <a:t>, accessed 12/02/2020</a:t>
            </a:r>
          </a:p>
          <a:p>
            <a:r>
              <a:rPr lang="en-GB" sz="1400" dirty="0"/>
              <a:t>Welsh assembly government, 2017, Flying Start Evaluation: Educational Outcomes, </a:t>
            </a:r>
            <a:r>
              <a:rPr lang="en-GB" sz="1400" dirty="0">
                <a:hlinkClick r:id="rId7"/>
              </a:rPr>
              <a:t>https://gov.wales/sites/default/files/statistics-and-research/2019-04/flying-start-evaluation-educational-outcomes.pdf</a:t>
            </a:r>
            <a:r>
              <a:rPr lang="en-GB" sz="1400" dirty="0"/>
              <a:t>, accessed 16/02/2020</a:t>
            </a:r>
          </a:p>
        </p:txBody>
      </p:sp>
    </p:spTree>
    <p:extLst>
      <p:ext uri="{BB962C8B-B14F-4D97-AF65-F5344CB8AC3E}">
        <p14:creationId xmlns:p14="http://schemas.microsoft.com/office/powerpoint/2010/main" val="3447303075"/>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docProps/app.xml><?xml version="1.0" encoding="utf-8"?>
<Properties xmlns="http://schemas.openxmlformats.org/officeDocument/2006/extended-properties" xmlns:vt="http://schemas.openxmlformats.org/officeDocument/2006/docPropsVTypes">
  <Template>TM04033923[[fn=Depth]]</Template>
  <TotalTime>10884</TotalTime>
  <Words>1471</Words>
  <Application>Microsoft Office PowerPoint</Application>
  <PresentationFormat>Widescreen</PresentationFormat>
  <Paragraphs>70</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Corbel</vt:lpstr>
      <vt:lpstr>Depth</vt:lpstr>
      <vt:lpstr>Sure start/Flying start</vt:lpstr>
      <vt:lpstr>PowerPoint Presentation</vt:lpstr>
      <vt:lpstr>What is the programme?</vt:lpstr>
      <vt:lpstr>Implementation</vt:lpstr>
      <vt:lpstr>Impact</vt:lpstr>
      <vt:lpstr>Impact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Sure start/Flying start</dc:title>
  <dc:creator>luke.reimnitz93@gmail.com</dc:creator>
  <cp:lastModifiedBy>luke.reimnitz93@gmail.com</cp:lastModifiedBy>
  <cp:revision>1</cp:revision>
  <dcterms:created xsi:type="dcterms:W3CDTF">2020-02-07T19:08:35Z</dcterms:created>
  <dcterms:modified xsi:type="dcterms:W3CDTF">2020-02-18T11:13:26Z</dcterms:modified>
</cp:coreProperties>
</file>