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7" r:id="rId13"/>
    <p:sldId id="268"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334A60-A026-4249-8431-DEDC9F272502}" v="761" dt="2023-04-01T20:49:42.631"/>
    <p1510:client id="{26656856-00DE-8527-1CC4-C2CE6BB30F40}" v="428" dt="2023-04-01T22:20:36.054"/>
    <p1510:client id="{940FBBE7-F28F-3BCA-C737-C1827546C75B}" v="128" dt="2023-04-01T22:32:23.851"/>
    <p1510:client id="{EFD3E342-0F6F-B0F6-D830-BE5B9C7F43F8}" v="230" dt="2023-04-02T15:37:29.4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EB95CE-20D0-47DE-97A1-51D1657B3294}" type="doc">
      <dgm:prSet loTypeId="urn:microsoft.com/office/officeart/2005/8/layout/hierarchy3" loCatId="hierarchy" qsTypeId="urn:microsoft.com/office/officeart/2005/8/quickstyle/simple1" qsCatId="simple" csTypeId="urn:microsoft.com/office/officeart/2005/8/colors/colorful1" csCatId="colorful"/>
      <dgm:spPr/>
      <dgm:t>
        <a:bodyPr/>
        <a:lstStyle/>
        <a:p>
          <a:endParaRPr lang="en-US"/>
        </a:p>
      </dgm:t>
    </dgm:pt>
    <dgm:pt modelId="{1900842F-D7AC-4441-86A9-96D4D0DA2086}">
      <dgm:prSet/>
      <dgm:spPr/>
      <dgm:t>
        <a:bodyPr/>
        <a:lstStyle/>
        <a:p>
          <a:r>
            <a:rPr lang="en-GB"/>
            <a:t>Group: Persistent mood [affective] disorders</a:t>
          </a:r>
          <a:endParaRPr lang="en-US"/>
        </a:p>
      </dgm:t>
    </dgm:pt>
    <dgm:pt modelId="{E526269E-C1CD-460E-A75C-781055560BD9}" type="parTrans" cxnId="{FE1F8C37-365C-4A91-A503-6A98AE30D7F1}">
      <dgm:prSet/>
      <dgm:spPr/>
      <dgm:t>
        <a:bodyPr/>
        <a:lstStyle/>
        <a:p>
          <a:endParaRPr lang="en-US"/>
        </a:p>
      </dgm:t>
    </dgm:pt>
    <dgm:pt modelId="{E1B93D4B-9F3C-4951-946A-6514B12AFFA3}" type="sibTrans" cxnId="{FE1F8C37-365C-4A91-A503-6A98AE30D7F1}">
      <dgm:prSet/>
      <dgm:spPr/>
      <dgm:t>
        <a:bodyPr/>
        <a:lstStyle/>
        <a:p>
          <a:endParaRPr lang="en-US"/>
        </a:p>
      </dgm:t>
    </dgm:pt>
    <dgm:pt modelId="{FDAB248B-2CFA-4843-81F7-9063D667436F}">
      <dgm:prSet/>
      <dgm:spPr/>
      <dgm:t>
        <a:bodyPr/>
        <a:lstStyle/>
        <a:p>
          <a:r>
            <a:rPr lang="en-GB"/>
            <a:t>(F30-F39)</a:t>
          </a:r>
          <a:endParaRPr lang="en-US"/>
        </a:p>
      </dgm:t>
    </dgm:pt>
    <dgm:pt modelId="{8E94FDFC-9266-46C7-9916-C2386E9D8423}" type="parTrans" cxnId="{994F4569-2EF6-4202-8CBE-EF9D1934AC73}">
      <dgm:prSet/>
      <dgm:spPr/>
      <dgm:t>
        <a:bodyPr/>
        <a:lstStyle/>
        <a:p>
          <a:endParaRPr lang="en-US"/>
        </a:p>
      </dgm:t>
    </dgm:pt>
    <dgm:pt modelId="{FD342300-D8F6-4A15-BAE6-902549CF901C}" type="sibTrans" cxnId="{994F4569-2EF6-4202-8CBE-EF9D1934AC73}">
      <dgm:prSet/>
      <dgm:spPr/>
      <dgm:t>
        <a:bodyPr/>
        <a:lstStyle/>
        <a:p>
          <a:endParaRPr lang="en-US"/>
        </a:p>
      </dgm:t>
    </dgm:pt>
    <dgm:pt modelId="{83E5A2E2-6ECB-4C0E-A81A-E748A3495BFD}">
      <dgm:prSet/>
      <dgm:spPr/>
      <dgm:t>
        <a:bodyPr/>
        <a:lstStyle/>
        <a:p>
          <a:r>
            <a:rPr lang="en-GB"/>
            <a:t>Classification: F34</a:t>
          </a:r>
          <a:endParaRPr lang="en-US"/>
        </a:p>
      </dgm:t>
    </dgm:pt>
    <dgm:pt modelId="{4248A4A1-FF98-42C0-A240-75C12F2A30B4}" type="parTrans" cxnId="{98FDEFAB-669D-416E-8CD1-515BE48831EA}">
      <dgm:prSet/>
      <dgm:spPr/>
      <dgm:t>
        <a:bodyPr/>
        <a:lstStyle/>
        <a:p>
          <a:endParaRPr lang="en-US"/>
        </a:p>
      </dgm:t>
    </dgm:pt>
    <dgm:pt modelId="{FA9C27B0-8553-4171-9EE0-411DD6A71847}" type="sibTrans" cxnId="{98FDEFAB-669D-416E-8CD1-515BE48831EA}">
      <dgm:prSet/>
      <dgm:spPr/>
      <dgm:t>
        <a:bodyPr/>
        <a:lstStyle/>
        <a:p>
          <a:endParaRPr lang="en-US"/>
        </a:p>
      </dgm:t>
    </dgm:pt>
    <dgm:pt modelId="{487823AF-3230-4A5A-8855-6F7DDB7F6AB7}" type="pres">
      <dgm:prSet presAssocID="{02EB95CE-20D0-47DE-97A1-51D1657B3294}" presName="diagram" presStyleCnt="0">
        <dgm:presLayoutVars>
          <dgm:chPref val="1"/>
          <dgm:dir/>
          <dgm:animOne val="branch"/>
          <dgm:animLvl val="lvl"/>
          <dgm:resizeHandles/>
        </dgm:presLayoutVars>
      </dgm:prSet>
      <dgm:spPr/>
    </dgm:pt>
    <dgm:pt modelId="{CEB5349A-E0FC-4429-8FD7-1F16BA96CD6B}" type="pres">
      <dgm:prSet presAssocID="{1900842F-D7AC-4441-86A9-96D4D0DA2086}" presName="root" presStyleCnt="0"/>
      <dgm:spPr/>
    </dgm:pt>
    <dgm:pt modelId="{E26E4D8C-FA61-4E93-98C4-76E11DDD868F}" type="pres">
      <dgm:prSet presAssocID="{1900842F-D7AC-4441-86A9-96D4D0DA2086}" presName="rootComposite" presStyleCnt="0"/>
      <dgm:spPr/>
    </dgm:pt>
    <dgm:pt modelId="{0FD9CD5E-7353-4957-BA72-01D9D2A67D60}" type="pres">
      <dgm:prSet presAssocID="{1900842F-D7AC-4441-86A9-96D4D0DA2086}" presName="rootText" presStyleLbl="node1" presStyleIdx="0" presStyleCnt="3"/>
      <dgm:spPr/>
    </dgm:pt>
    <dgm:pt modelId="{5277BBF5-58FC-41A6-A702-3355FAEA2A36}" type="pres">
      <dgm:prSet presAssocID="{1900842F-D7AC-4441-86A9-96D4D0DA2086}" presName="rootConnector" presStyleLbl="node1" presStyleIdx="0" presStyleCnt="3"/>
      <dgm:spPr/>
    </dgm:pt>
    <dgm:pt modelId="{51DB1835-2AFF-4D11-8B80-4A02C853D041}" type="pres">
      <dgm:prSet presAssocID="{1900842F-D7AC-4441-86A9-96D4D0DA2086}" presName="childShape" presStyleCnt="0"/>
      <dgm:spPr/>
    </dgm:pt>
    <dgm:pt modelId="{0D772087-B8E6-4F88-B889-2E48D856C712}" type="pres">
      <dgm:prSet presAssocID="{FDAB248B-2CFA-4843-81F7-9063D667436F}" presName="root" presStyleCnt="0"/>
      <dgm:spPr/>
    </dgm:pt>
    <dgm:pt modelId="{D2C49550-658E-4B31-B686-B7BC16F22FD6}" type="pres">
      <dgm:prSet presAssocID="{FDAB248B-2CFA-4843-81F7-9063D667436F}" presName="rootComposite" presStyleCnt="0"/>
      <dgm:spPr/>
    </dgm:pt>
    <dgm:pt modelId="{5B0A52D5-E496-4265-808B-5A5DA88B84E7}" type="pres">
      <dgm:prSet presAssocID="{FDAB248B-2CFA-4843-81F7-9063D667436F}" presName="rootText" presStyleLbl="node1" presStyleIdx="1" presStyleCnt="3"/>
      <dgm:spPr/>
    </dgm:pt>
    <dgm:pt modelId="{42BE4362-F96A-40A1-A725-B946F2100FB5}" type="pres">
      <dgm:prSet presAssocID="{FDAB248B-2CFA-4843-81F7-9063D667436F}" presName="rootConnector" presStyleLbl="node1" presStyleIdx="1" presStyleCnt="3"/>
      <dgm:spPr/>
    </dgm:pt>
    <dgm:pt modelId="{59D701ED-0C92-4868-8BD2-CBD67DC2D91F}" type="pres">
      <dgm:prSet presAssocID="{FDAB248B-2CFA-4843-81F7-9063D667436F}" presName="childShape" presStyleCnt="0"/>
      <dgm:spPr/>
    </dgm:pt>
    <dgm:pt modelId="{5822BD58-4612-4A59-9DD4-B8ACA4B7C5EC}" type="pres">
      <dgm:prSet presAssocID="{83E5A2E2-6ECB-4C0E-A81A-E748A3495BFD}" presName="root" presStyleCnt="0"/>
      <dgm:spPr/>
    </dgm:pt>
    <dgm:pt modelId="{B1AEDA13-6A07-46B0-B753-35153F09013A}" type="pres">
      <dgm:prSet presAssocID="{83E5A2E2-6ECB-4C0E-A81A-E748A3495BFD}" presName="rootComposite" presStyleCnt="0"/>
      <dgm:spPr/>
    </dgm:pt>
    <dgm:pt modelId="{AEF0578F-57D7-464E-B4F7-EDC4E55E7B49}" type="pres">
      <dgm:prSet presAssocID="{83E5A2E2-6ECB-4C0E-A81A-E748A3495BFD}" presName="rootText" presStyleLbl="node1" presStyleIdx="2" presStyleCnt="3"/>
      <dgm:spPr/>
    </dgm:pt>
    <dgm:pt modelId="{E8D5C1F9-97F9-420A-9688-20501432EC00}" type="pres">
      <dgm:prSet presAssocID="{83E5A2E2-6ECB-4C0E-A81A-E748A3495BFD}" presName="rootConnector" presStyleLbl="node1" presStyleIdx="2" presStyleCnt="3"/>
      <dgm:spPr/>
    </dgm:pt>
    <dgm:pt modelId="{0C7B3399-1634-4CB7-8C73-6D66789A3024}" type="pres">
      <dgm:prSet presAssocID="{83E5A2E2-6ECB-4C0E-A81A-E748A3495BFD}" presName="childShape" presStyleCnt="0"/>
      <dgm:spPr/>
    </dgm:pt>
  </dgm:ptLst>
  <dgm:cxnLst>
    <dgm:cxn modelId="{FE1F8C37-365C-4A91-A503-6A98AE30D7F1}" srcId="{02EB95CE-20D0-47DE-97A1-51D1657B3294}" destId="{1900842F-D7AC-4441-86A9-96D4D0DA2086}" srcOrd="0" destOrd="0" parTransId="{E526269E-C1CD-460E-A75C-781055560BD9}" sibTransId="{E1B93D4B-9F3C-4951-946A-6514B12AFFA3}"/>
    <dgm:cxn modelId="{994F4569-2EF6-4202-8CBE-EF9D1934AC73}" srcId="{02EB95CE-20D0-47DE-97A1-51D1657B3294}" destId="{FDAB248B-2CFA-4843-81F7-9063D667436F}" srcOrd="1" destOrd="0" parTransId="{8E94FDFC-9266-46C7-9916-C2386E9D8423}" sibTransId="{FD342300-D8F6-4A15-BAE6-902549CF901C}"/>
    <dgm:cxn modelId="{00043B7B-A20D-4649-95E3-50EF33F23C96}" type="presOf" srcId="{83E5A2E2-6ECB-4C0E-A81A-E748A3495BFD}" destId="{E8D5C1F9-97F9-420A-9688-20501432EC00}" srcOrd="1" destOrd="0" presId="urn:microsoft.com/office/officeart/2005/8/layout/hierarchy3"/>
    <dgm:cxn modelId="{1680A7A3-D2E9-4421-A335-D6DE3DD2E336}" type="presOf" srcId="{FDAB248B-2CFA-4843-81F7-9063D667436F}" destId="{42BE4362-F96A-40A1-A725-B946F2100FB5}" srcOrd="1" destOrd="0" presId="urn:microsoft.com/office/officeart/2005/8/layout/hierarchy3"/>
    <dgm:cxn modelId="{98FDEFAB-669D-416E-8CD1-515BE48831EA}" srcId="{02EB95CE-20D0-47DE-97A1-51D1657B3294}" destId="{83E5A2E2-6ECB-4C0E-A81A-E748A3495BFD}" srcOrd="2" destOrd="0" parTransId="{4248A4A1-FF98-42C0-A240-75C12F2A30B4}" sibTransId="{FA9C27B0-8553-4171-9EE0-411DD6A71847}"/>
    <dgm:cxn modelId="{9E146CAF-4C96-436A-945C-D59C4A1815EF}" type="presOf" srcId="{FDAB248B-2CFA-4843-81F7-9063D667436F}" destId="{5B0A52D5-E496-4265-808B-5A5DA88B84E7}" srcOrd="0" destOrd="0" presId="urn:microsoft.com/office/officeart/2005/8/layout/hierarchy3"/>
    <dgm:cxn modelId="{9BF66EBE-BA68-44DC-8E66-2EF87320FC84}" type="presOf" srcId="{02EB95CE-20D0-47DE-97A1-51D1657B3294}" destId="{487823AF-3230-4A5A-8855-6F7DDB7F6AB7}" srcOrd="0" destOrd="0" presId="urn:microsoft.com/office/officeart/2005/8/layout/hierarchy3"/>
    <dgm:cxn modelId="{FDEF53D2-CFE7-4A8B-8FEE-E8CA4648B7E6}" type="presOf" srcId="{1900842F-D7AC-4441-86A9-96D4D0DA2086}" destId="{0FD9CD5E-7353-4957-BA72-01D9D2A67D60}" srcOrd="0" destOrd="0" presId="urn:microsoft.com/office/officeart/2005/8/layout/hierarchy3"/>
    <dgm:cxn modelId="{1F08B7D3-C1A5-480D-8B3E-EB331D99FD4A}" type="presOf" srcId="{1900842F-D7AC-4441-86A9-96D4D0DA2086}" destId="{5277BBF5-58FC-41A6-A702-3355FAEA2A36}" srcOrd="1" destOrd="0" presId="urn:microsoft.com/office/officeart/2005/8/layout/hierarchy3"/>
    <dgm:cxn modelId="{CE7DE7F2-932E-4430-B74E-D817057F2048}" type="presOf" srcId="{83E5A2E2-6ECB-4C0E-A81A-E748A3495BFD}" destId="{AEF0578F-57D7-464E-B4F7-EDC4E55E7B49}" srcOrd="0" destOrd="0" presId="urn:microsoft.com/office/officeart/2005/8/layout/hierarchy3"/>
    <dgm:cxn modelId="{BE53743A-5287-4EBB-9584-818CADD3959E}" type="presParOf" srcId="{487823AF-3230-4A5A-8855-6F7DDB7F6AB7}" destId="{CEB5349A-E0FC-4429-8FD7-1F16BA96CD6B}" srcOrd="0" destOrd="0" presId="urn:microsoft.com/office/officeart/2005/8/layout/hierarchy3"/>
    <dgm:cxn modelId="{A027C082-61C9-4A80-978D-C270DE38BC5F}" type="presParOf" srcId="{CEB5349A-E0FC-4429-8FD7-1F16BA96CD6B}" destId="{E26E4D8C-FA61-4E93-98C4-76E11DDD868F}" srcOrd="0" destOrd="0" presId="urn:microsoft.com/office/officeart/2005/8/layout/hierarchy3"/>
    <dgm:cxn modelId="{3BFCDD83-1C42-413F-9BFB-D99970390316}" type="presParOf" srcId="{E26E4D8C-FA61-4E93-98C4-76E11DDD868F}" destId="{0FD9CD5E-7353-4957-BA72-01D9D2A67D60}" srcOrd="0" destOrd="0" presId="urn:microsoft.com/office/officeart/2005/8/layout/hierarchy3"/>
    <dgm:cxn modelId="{94485AB4-2D7E-4286-9F33-12B7867CA7F9}" type="presParOf" srcId="{E26E4D8C-FA61-4E93-98C4-76E11DDD868F}" destId="{5277BBF5-58FC-41A6-A702-3355FAEA2A36}" srcOrd="1" destOrd="0" presId="urn:microsoft.com/office/officeart/2005/8/layout/hierarchy3"/>
    <dgm:cxn modelId="{60D5ED43-E9EE-4E61-8AC1-EE4B2569FC26}" type="presParOf" srcId="{CEB5349A-E0FC-4429-8FD7-1F16BA96CD6B}" destId="{51DB1835-2AFF-4D11-8B80-4A02C853D041}" srcOrd="1" destOrd="0" presId="urn:microsoft.com/office/officeart/2005/8/layout/hierarchy3"/>
    <dgm:cxn modelId="{722AB59B-372D-4E09-98B2-FC808C0B56F4}" type="presParOf" srcId="{487823AF-3230-4A5A-8855-6F7DDB7F6AB7}" destId="{0D772087-B8E6-4F88-B889-2E48D856C712}" srcOrd="1" destOrd="0" presId="urn:microsoft.com/office/officeart/2005/8/layout/hierarchy3"/>
    <dgm:cxn modelId="{2F3711E7-998E-4E39-9B3D-DBDD06782226}" type="presParOf" srcId="{0D772087-B8E6-4F88-B889-2E48D856C712}" destId="{D2C49550-658E-4B31-B686-B7BC16F22FD6}" srcOrd="0" destOrd="0" presId="urn:microsoft.com/office/officeart/2005/8/layout/hierarchy3"/>
    <dgm:cxn modelId="{B00F9AF7-9C45-4FA9-B64D-AABB93C60A90}" type="presParOf" srcId="{D2C49550-658E-4B31-B686-B7BC16F22FD6}" destId="{5B0A52D5-E496-4265-808B-5A5DA88B84E7}" srcOrd="0" destOrd="0" presId="urn:microsoft.com/office/officeart/2005/8/layout/hierarchy3"/>
    <dgm:cxn modelId="{D47560AE-88A5-48F2-89BC-52A7757951D3}" type="presParOf" srcId="{D2C49550-658E-4B31-B686-B7BC16F22FD6}" destId="{42BE4362-F96A-40A1-A725-B946F2100FB5}" srcOrd="1" destOrd="0" presId="urn:microsoft.com/office/officeart/2005/8/layout/hierarchy3"/>
    <dgm:cxn modelId="{F090B74A-3352-4B74-9F14-932E8441A7CD}" type="presParOf" srcId="{0D772087-B8E6-4F88-B889-2E48D856C712}" destId="{59D701ED-0C92-4868-8BD2-CBD67DC2D91F}" srcOrd="1" destOrd="0" presId="urn:microsoft.com/office/officeart/2005/8/layout/hierarchy3"/>
    <dgm:cxn modelId="{267CDC52-21C6-4A67-BDEC-2B854EDFA883}" type="presParOf" srcId="{487823AF-3230-4A5A-8855-6F7DDB7F6AB7}" destId="{5822BD58-4612-4A59-9DD4-B8ACA4B7C5EC}" srcOrd="2" destOrd="0" presId="urn:microsoft.com/office/officeart/2005/8/layout/hierarchy3"/>
    <dgm:cxn modelId="{9C009543-232D-4A43-A788-662FC258C627}" type="presParOf" srcId="{5822BD58-4612-4A59-9DD4-B8ACA4B7C5EC}" destId="{B1AEDA13-6A07-46B0-B753-35153F09013A}" srcOrd="0" destOrd="0" presId="urn:microsoft.com/office/officeart/2005/8/layout/hierarchy3"/>
    <dgm:cxn modelId="{05AD67BD-EEDA-4A6A-95CC-172BD54B3721}" type="presParOf" srcId="{B1AEDA13-6A07-46B0-B753-35153F09013A}" destId="{AEF0578F-57D7-464E-B4F7-EDC4E55E7B49}" srcOrd="0" destOrd="0" presId="urn:microsoft.com/office/officeart/2005/8/layout/hierarchy3"/>
    <dgm:cxn modelId="{DCC96625-456C-42C1-86D2-FCEA5473CFDD}" type="presParOf" srcId="{B1AEDA13-6A07-46B0-B753-35153F09013A}" destId="{E8D5C1F9-97F9-420A-9688-20501432EC00}" srcOrd="1" destOrd="0" presId="urn:microsoft.com/office/officeart/2005/8/layout/hierarchy3"/>
    <dgm:cxn modelId="{A3C063F6-1DEE-4A24-88D1-9B0F92746D4E}" type="presParOf" srcId="{5822BD58-4612-4A59-9DD4-B8ACA4B7C5EC}" destId="{0C7B3399-1634-4CB7-8C73-6D66789A3024}" srcOrd="1"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9CD5E-7353-4957-BA72-01D9D2A67D60}">
      <dsp:nvSpPr>
        <dsp:cNvPr id="0" name=""/>
        <dsp:cNvSpPr/>
      </dsp:nvSpPr>
      <dsp:spPr>
        <a:xfrm>
          <a:off x="1235" y="1060445"/>
          <a:ext cx="2890539" cy="144526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38100" rIns="57150" bIns="38100" numCol="1" spcCol="1270" anchor="ctr" anchorCtr="0">
          <a:noAutofit/>
        </a:bodyPr>
        <a:lstStyle/>
        <a:p>
          <a:pPr marL="0" lvl="0" indent="0" algn="ctr" defTabSz="1333500">
            <a:lnSpc>
              <a:spcPct val="90000"/>
            </a:lnSpc>
            <a:spcBef>
              <a:spcPct val="0"/>
            </a:spcBef>
            <a:spcAft>
              <a:spcPct val="35000"/>
            </a:spcAft>
            <a:buNone/>
          </a:pPr>
          <a:r>
            <a:rPr lang="en-GB" sz="3000" kern="1200"/>
            <a:t>Group: Persistent mood [affective] disorders</a:t>
          </a:r>
          <a:endParaRPr lang="en-US" sz="3000" kern="1200"/>
        </a:p>
      </dsp:txBody>
      <dsp:txXfrm>
        <a:off x="43565" y="1102775"/>
        <a:ext cx="2805879" cy="1360609"/>
      </dsp:txXfrm>
    </dsp:sp>
    <dsp:sp modelId="{5B0A52D5-E496-4265-808B-5A5DA88B84E7}">
      <dsp:nvSpPr>
        <dsp:cNvPr id="0" name=""/>
        <dsp:cNvSpPr/>
      </dsp:nvSpPr>
      <dsp:spPr>
        <a:xfrm>
          <a:off x="3614410" y="1060445"/>
          <a:ext cx="2890539" cy="144526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38100" rIns="57150" bIns="38100" numCol="1" spcCol="1270" anchor="ctr" anchorCtr="0">
          <a:noAutofit/>
        </a:bodyPr>
        <a:lstStyle/>
        <a:p>
          <a:pPr marL="0" lvl="0" indent="0" algn="ctr" defTabSz="1333500">
            <a:lnSpc>
              <a:spcPct val="90000"/>
            </a:lnSpc>
            <a:spcBef>
              <a:spcPct val="0"/>
            </a:spcBef>
            <a:spcAft>
              <a:spcPct val="35000"/>
            </a:spcAft>
            <a:buNone/>
          </a:pPr>
          <a:r>
            <a:rPr lang="en-GB" sz="3000" kern="1200"/>
            <a:t>(F30-F39)</a:t>
          </a:r>
          <a:endParaRPr lang="en-US" sz="3000" kern="1200"/>
        </a:p>
      </dsp:txBody>
      <dsp:txXfrm>
        <a:off x="3656740" y="1102775"/>
        <a:ext cx="2805879" cy="1360609"/>
      </dsp:txXfrm>
    </dsp:sp>
    <dsp:sp modelId="{AEF0578F-57D7-464E-B4F7-EDC4E55E7B49}">
      <dsp:nvSpPr>
        <dsp:cNvPr id="0" name=""/>
        <dsp:cNvSpPr/>
      </dsp:nvSpPr>
      <dsp:spPr>
        <a:xfrm>
          <a:off x="7227584" y="1060445"/>
          <a:ext cx="2890539" cy="1445269"/>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38100" rIns="57150" bIns="38100" numCol="1" spcCol="1270" anchor="ctr" anchorCtr="0">
          <a:noAutofit/>
        </a:bodyPr>
        <a:lstStyle/>
        <a:p>
          <a:pPr marL="0" lvl="0" indent="0" algn="ctr" defTabSz="1333500">
            <a:lnSpc>
              <a:spcPct val="90000"/>
            </a:lnSpc>
            <a:spcBef>
              <a:spcPct val="0"/>
            </a:spcBef>
            <a:spcAft>
              <a:spcPct val="35000"/>
            </a:spcAft>
            <a:buNone/>
          </a:pPr>
          <a:r>
            <a:rPr lang="en-GB" sz="3000" kern="1200"/>
            <a:t>Classification: F34</a:t>
          </a:r>
          <a:endParaRPr lang="en-US" sz="3000" kern="1200"/>
        </a:p>
      </dsp:txBody>
      <dsp:txXfrm>
        <a:off x="7269914" y="1102775"/>
        <a:ext cx="2805879" cy="136060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02/04/2023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02/04/2023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02/04/2023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02/04/2023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02/04/2023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02/04/2023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02/04/2023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02/04/2023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7BD7FCF-A254-4A97-A15C-319B676226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52FFAF72-6204-4676-9C6F-9A4CC4D91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p:cNvSpPr>
            <a:spLocks noGrp="1"/>
          </p:cNvSpPr>
          <p:nvPr>
            <p:ph type="ctrTitle"/>
          </p:nvPr>
        </p:nvSpPr>
        <p:spPr>
          <a:xfrm>
            <a:off x="643468" y="643467"/>
            <a:ext cx="4620584" cy="4567137"/>
          </a:xfrm>
        </p:spPr>
        <p:txBody>
          <a:bodyPr>
            <a:normAutofit/>
          </a:bodyPr>
          <a:lstStyle/>
          <a:p>
            <a:pPr algn="l"/>
            <a:r>
              <a:rPr lang="en-GB" sz="2400" b="1" dirty="0">
                <a:latin typeface="Arial"/>
                <a:cs typeface="Calibri Light"/>
              </a:rPr>
              <a:t>Assessment Component 1</a:t>
            </a:r>
            <a:br>
              <a:rPr lang="en-GB" sz="2400" b="1" dirty="0">
                <a:latin typeface="Arial"/>
                <a:cs typeface="Calibri Light"/>
              </a:rPr>
            </a:br>
            <a:r>
              <a:rPr lang="en-GB" sz="2400" b="1" dirty="0">
                <a:latin typeface="Arial"/>
                <a:cs typeface="Calibri Light"/>
              </a:rPr>
              <a:t>Presentation</a:t>
            </a:r>
            <a:br>
              <a:rPr lang="en-GB" sz="2400" b="1" dirty="0">
                <a:latin typeface="Arial"/>
                <a:cs typeface="Calibri Light"/>
              </a:rPr>
            </a:br>
            <a:br>
              <a:rPr lang="en-GB" sz="2400" b="1" dirty="0">
                <a:latin typeface="Arial"/>
                <a:cs typeface="Calibri Light"/>
              </a:rPr>
            </a:br>
            <a:r>
              <a:rPr lang="en-GB" sz="2400" b="1" dirty="0">
                <a:latin typeface="Arial"/>
                <a:cs typeface="Calibri Light"/>
              </a:rPr>
              <a:t>Student Name: </a:t>
            </a:r>
            <a:r>
              <a:rPr lang="en-GB" sz="2400" dirty="0">
                <a:latin typeface="Arial"/>
                <a:cs typeface="Calibri Light"/>
              </a:rPr>
              <a:t>Audrey Asantewaa Boansi</a:t>
            </a:r>
            <a:br>
              <a:rPr lang="en-GB" sz="2400" b="1" dirty="0">
                <a:latin typeface="Arial"/>
                <a:cs typeface="Calibri Light"/>
              </a:rPr>
            </a:br>
            <a:r>
              <a:rPr lang="en-GB" sz="2400" b="1" dirty="0">
                <a:latin typeface="Arial"/>
                <a:cs typeface="Calibri Light"/>
              </a:rPr>
              <a:t>Student ID: </a:t>
            </a:r>
            <a:r>
              <a:rPr lang="en-GB" sz="2400" dirty="0">
                <a:latin typeface="Arial"/>
                <a:cs typeface="Calibri Light"/>
              </a:rPr>
              <a:t>2018137</a:t>
            </a:r>
            <a:br>
              <a:rPr lang="en-GB" sz="2400" b="1" dirty="0">
                <a:latin typeface="Arial"/>
                <a:cs typeface="Calibri Light"/>
              </a:rPr>
            </a:br>
            <a:r>
              <a:rPr lang="en-GB" sz="2400" b="1" dirty="0">
                <a:latin typeface="Arial"/>
                <a:cs typeface="Calibri Light"/>
              </a:rPr>
              <a:t>Module Name: Mental Disorders And Psychopathology</a:t>
            </a:r>
            <a:br>
              <a:rPr lang="en-GB" sz="2400" b="1" dirty="0">
                <a:latin typeface="Arial"/>
                <a:cs typeface="Calibri Light"/>
              </a:rPr>
            </a:br>
            <a:r>
              <a:rPr lang="en-GB" sz="2400" b="1" dirty="0">
                <a:latin typeface="Arial"/>
                <a:cs typeface="Calibri Light"/>
              </a:rPr>
              <a:t>Module Code: (BMHP6006)</a:t>
            </a:r>
            <a:br>
              <a:rPr lang="en-GB" sz="2400" b="1" dirty="0">
                <a:latin typeface="Arial"/>
                <a:cs typeface="Calibri Light"/>
              </a:rPr>
            </a:br>
            <a:r>
              <a:rPr lang="en-GB" sz="2400" b="1" dirty="0">
                <a:latin typeface="Arial"/>
                <a:cs typeface="Calibri Light"/>
              </a:rPr>
              <a:t>Lecturer: Dr. Samuel Abah</a:t>
            </a:r>
          </a:p>
        </p:txBody>
      </p:sp>
      <p:sp>
        <p:nvSpPr>
          <p:cNvPr id="3" name="Subtitle 2"/>
          <p:cNvSpPr>
            <a:spLocks noGrp="1"/>
          </p:cNvSpPr>
          <p:nvPr>
            <p:ph type="subTitle" idx="1"/>
          </p:nvPr>
        </p:nvSpPr>
        <p:spPr>
          <a:xfrm>
            <a:off x="643467" y="5277684"/>
            <a:ext cx="4620584" cy="775494"/>
          </a:xfrm>
        </p:spPr>
        <p:txBody>
          <a:bodyPr>
            <a:normAutofit/>
          </a:bodyPr>
          <a:lstStyle/>
          <a:p>
            <a:pPr algn="l"/>
            <a:endParaRPr lang="en-GB"/>
          </a:p>
        </p:txBody>
      </p:sp>
      <p:pic>
        <p:nvPicPr>
          <p:cNvPr id="4" name="Picture 4" descr="Text&#10;&#10;Description automatically generated">
            <a:extLst>
              <a:ext uri="{FF2B5EF4-FFF2-40B4-BE49-F238E27FC236}">
                <a16:creationId xmlns:a16="http://schemas.microsoft.com/office/drawing/2014/main" id="{7BB04D65-1DEA-889A-6107-D88B1320A767}"/>
              </a:ext>
            </a:extLst>
          </p:cNvPr>
          <p:cNvPicPr>
            <a:picLocks noChangeAspect="1"/>
          </p:cNvPicPr>
          <p:nvPr/>
        </p:nvPicPr>
        <p:blipFill>
          <a:blip r:embed="rId2"/>
          <a:stretch>
            <a:fillRect/>
          </a:stretch>
        </p:blipFill>
        <p:spPr>
          <a:xfrm>
            <a:off x="6606253" y="2489967"/>
            <a:ext cx="4942280" cy="1878066"/>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E82A393-B047-77AD-1A38-814CA34715C4}"/>
              </a:ext>
            </a:extLst>
          </p:cNvPr>
          <p:cNvSpPr>
            <a:spLocks noGrp="1"/>
          </p:cNvSpPr>
          <p:nvPr>
            <p:ph type="title"/>
          </p:nvPr>
        </p:nvSpPr>
        <p:spPr>
          <a:xfrm>
            <a:off x="643468" y="643467"/>
            <a:ext cx="4620584" cy="4567137"/>
          </a:xfrm>
        </p:spPr>
        <p:txBody>
          <a:bodyPr vert="horz" lIns="91440" tIns="45720" rIns="91440" bIns="45720" rtlCol="0" anchor="b">
            <a:normAutofit/>
          </a:bodyPr>
          <a:lstStyle/>
          <a:p>
            <a:r>
              <a:rPr lang="en-US" b="1"/>
              <a:t>TOPIC: Mood [affective] disorders (Dysthymia)</a:t>
            </a:r>
          </a:p>
        </p:txBody>
      </p:sp>
      <p:pic>
        <p:nvPicPr>
          <p:cNvPr id="4" name="Picture 3" descr="Person walking up a stairs">
            <a:extLst>
              <a:ext uri="{FF2B5EF4-FFF2-40B4-BE49-F238E27FC236}">
                <a16:creationId xmlns:a16="http://schemas.microsoft.com/office/drawing/2014/main" id="{9078B0CB-A783-4098-AF54-27BA4C08CF10}"/>
              </a:ext>
            </a:extLst>
          </p:cNvPr>
          <p:cNvPicPr>
            <a:picLocks noChangeAspect="1"/>
          </p:cNvPicPr>
          <p:nvPr/>
        </p:nvPicPr>
        <p:blipFill rotWithShape="1">
          <a:blip r:embed="rId2"/>
          <a:srcRect l="29996" r="12052" b="-3"/>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681842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a:extLst>
              <a:ext uri="{FF2B5EF4-FFF2-40B4-BE49-F238E27FC236}">
                <a16:creationId xmlns:a16="http://schemas.microsoft.com/office/drawing/2014/main" id="{CEEBB759-E34F-881A-26A3-25A1E10D2830}"/>
              </a:ext>
            </a:extLst>
          </p:cNvPr>
          <p:cNvSpPr>
            <a:spLocks noGrp="1"/>
          </p:cNvSpPr>
          <p:nvPr>
            <p:ph type="title"/>
          </p:nvPr>
        </p:nvSpPr>
        <p:spPr>
          <a:xfrm>
            <a:off x="804672" y="457200"/>
            <a:ext cx="10579608" cy="1188720"/>
          </a:xfrm>
        </p:spPr>
        <p:txBody>
          <a:bodyPr>
            <a:normAutofit/>
          </a:bodyPr>
          <a:lstStyle/>
          <a:p>
            <a:r>
              <a:rPr lang="en-GB" sz="4000" b="1">
                <a:solidFill>
                  <a:schemeClr val="tx2"/>
                </a:solidFill>
                <a:latin typeface="Arial"/>
                <a:cs typeface="Calibri Light"/>
              </a:rPr>
              <a:t>Dysthymia within the ICD-10 Manual</a:t>
            </a:r>
          </a:p>
        </p:txBody>
      </p:sp>
      <p:grpSp>
        <p:nvGrpSpPr>
          <p:cNvPr id="13" name="Group 12">
            <a:extLst>
              <a:ext uri="{FF2B5EF4-FFF2-40B4-BE49-F238E27FC236}">
                <a16:creationId xmlns:a16="http://schemas.microsoft.com/office/drawing/2014/main" id="{B441F8D5-EBCE-4FB9-91A9-3425971C1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262397" y="134260"/>
            <a:ext cx="3142400" cy="2716805"/>
            <a:chOff x="-305" y="-4155"/>
            <a:chExt cx="2514948" cy="2174333"/>
          </a:xfrm>
        </p:grpSpPr>
        <p:sp>
          <p:nvSpPr>
            <p:cNvPr id="14" name="Freeform: Shape 13">
              <a:extLst>
                <a:ext uri="{FF2B5EF4-FFF2-40B4-BE49-F238E27FC236}">
                  <a16:creationId xmlns:a16="http://schemas.microsoft.com/office/drawing/2014/main" id="{9A5E80E2-35F9-41F3-A2B8-A2F17D956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88BDEEE-0C30-49F3-8D05-B062EF890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F21E0C27-19E6-45DC-B154-49348020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17" name="Freeform: Shape 16">
              <a:extLst>
                <a:ext uri="{FF2B5EF4-FFF2-40B4-BE49-F238E27FC236}">
                  <a16:creationId xmlns:a16="http://schemas.microsoft.com/office/drawing/2014/main" id="{A3A55340-18E0-4A23-B406-BD1221643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9" name="Group 18">
            <a:extLst>
              <a:ext uri="{FF2B5EF4-FFF2-40B4-BE49-F238E27FC236}">
                <a16:creationId xmlns:a16="http://schemas.microsoft.com/office/drawing/2014/main" id="{08701F99-7E4C-4B92-A4B5-307CDFB7A4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5047906"/>
            <a:ext cx="2412221" cy="1810094"/>
            <a:chOff x="-305" y="-1"/>
            <a:chExt cx="3832880" cy="2876136"/>
          </a:xfrm>
        </p:grpSpPr>
        <p:sp>
          <p:nvSpPr>
            <p:cNvPr id="20" name="Freeform: Shape 19">
              <a:extLst>
                <a:ext uri="{FF2B5EF4-FFF2-40B4-BE49-F238E27FC236}">
                  <a16:creationId xmlns:a16="http://schemas.microsoft.com/office/drawing/2014/main" id="{441E616B-C319-43C1-9A9C-A2074B2E8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CC86BD2B-CA73-48DF-9CC8-0152EA6B1B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59C1AA9D-3FCF-4B84-94D1-51F0E1517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1D7CE92F-1DE7-4252-A62C-77ACF8C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 name="Content Placeholder 2">
            <a:extLst>
              <a:ext uri="{FF2B5EF4-FFF2-40B4-BE49-F238E27FC236}">
                <a16:creationId xmlns:a16="http://schemas.microsoft.com/office/drawing/2014/main" id="{21A49259-E019-288F-4803-E8CC51A95AFC}"/>
              </a:ext>
            </a:extLst>
          </p:cNvPr>
          <p:cNvGraphicFramePr>
            <a:graphicFrameLocks noGrp="1"/>
          </p:cNvGraphicFramePr>
          <p:nvPr>
            <p:ph idx="1"/>
            <p:extLst>
              <p:ext uri="{D42A27DB-BD31-4B8C-83A1-F6EECF244321}">
                <p14:modId xmlns:p14="http://schemas.microsoft.com/office/powerpoint/2010/main" val="2107450581"/>
              </p:ext>
            </p:extLst>
          </p:nvPr>
        </p:nvGraphicFramePr>
        <p:xfrm>
          <a:off x="1036320" y="2543633"/>
          <a:ext cx="10119360" cy="3566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993447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06B91E1-66B3-3A2F-BCAF-FE6F020D0E5F}"/>
              </a:ext>
            </a:extLst>
          </p:cNvPr>
          <p:cNvSpPr>
            <a:spLocks noGrp="1"/>
          </p:cNvSpPr>
          <p:nvPr>
            <p:ph type="title"/>
          </p:nvPr>
        </p:nvSpPr>
        <p:spPr>
          <a:xfrm>
            <a:off x="1137034" y="609597"/>
            <a:ext cx="9392421" cy="1330841"/>
          </a:xfrm>
        </p:spPr>
        <p:txBody>
          <a:bodyPr>
            <a:normAutofit/>
          </a:bodyPr>
          <a:lstStyle/>
          <a:p>
            <a:r>
              <a:rPr lang="en-GB" sz="2800" b="1" dirty="0">
                <a:latin typeface="Arial"/>
                <a:cs typeface="Calibri Light"/>
              </a:rPr>
              <a:t>Definition of Dysthymia</a:t>
            </a:r>
          </a:p>
        </p:txBody>
      </p:sp>
      <p:sp>
        <p:nvSpPr>
          <p:cNvPr id="3" name="Content Placeholder 2">
            <a:extLst>
              <a:ext uri="{FF2B5EF4-FFF2-40B4-BE49-F238E27FC236}">
                <a16:creationId xmlns:a16="http://schemas.microsoft.com/office/drawing/2014/main" id="{30BF1593-6759-E15E-20E7-DFD7D85F7C98}"/>
              </a:ext>
            </a:extLst>
          </p:cNvPr>
          <p:cNvSpPr>
            <a:spLocks noGrp="1"/>
          </p:cNvSpPr>
          <p:nvPr>
            <p:ph idx="1"/>
          </p:nvPr>
        </p:nvSpPr>
        <p:spPr>
          <a:xfrm>
            <a:off x="1137034" y="2198362"/>
            <a:ext cx="4958966" cy="3917773"/>
          </a:xfrm>
        </p:spPr>
        <p:txBody>
          <a:bodyPr vert="horz" lIns="91440" tIns="45720" rIns="91440" bIns="45720" rtlCol="0" anchor="t">
            <a:normAutofit/>
          </a:bodyPr>
          <a:lstStyle/>
          <a:p>
            <a:r>
              <a:rPr lang="en-GB" dirty="0">
                <a:latin typeface="Arial"/>
                <a:cs typeface="Calibri"/>
              </a:rPr>
              <a:t>A form of mild chronic depression </a:t>
            </a:r>
          </a:p>
          <a:p>
            <a:r>
              <a:rPr lang="en-GB" dirty="0">
                <a:latin typeface="Arial"/>
                <a:cs typeface="Calibri"/>
              </a:rPr>
              <a:t>Less severe than major depressive disorder but can have a negative impact on everyday life.</a:t>
            </a:r>
          </a:p>
          <a:p>
            <a:r>
              <a:rPr lang="en-GB" dirty="0">
                <a:latin typeface="Arial"/>
                <a:cs typeface="Calibri"/>
              </a:rPr>
              <a:t>Experienced by 1.5% of the UK population (Morken et.,2023)</a:t>
            </a:r>
          </a:p>
          <a:p>
            <a:endParaRPr lang="en-GB" sz="2400" dirty="0">
              <a:latin typeface="Arial"/>
              <a:cs typeface="Calibri"/>
            </a:endParaRPr>
          </a:p>
        </p:txBody>
      </p:sp>
      <p:pic>
        <p:nvPicPr>
          <p:cNvPr id="4" name="Picture 4" descr="Graphical user interface, website&#10;&#10;Description automatically generated">
            <a:extLst>
              <a:ext uri="{FF2B5EF4-FFF2-40B4-BE49-F238E27FC236}">
                <a16:creationId xmlns:a16="http://schemas.microsoft.com/office/drawing/2014/main" id="{82D9BF7F-A60E-66CB-82EB-EC6F24BBAB46}"/>
              </a:ext>
            </a:extLst>
          </p:cNvPr>
          <p:cNvPicPr>
            <a:picLocks noChangeAspect="1"/>
          </p:cNvPicPr>
          <p:nvPr/>
        </p:nvPicPr>
        <p:blipFill>
          <a:blip r:embed="rId2"/>
          <a:stretch>
            <a:fillRect/>
          </a:stretch>
        </p:blipFill>
        <p:spPr>
          <a:xfrm>
            <a:off x="6095913" y="1860890"/>
            <a:ext cx="6035413" cy="4278794"/>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4323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69B79B-239D-7256-50B8-B9BAD0A44899}"/>
              </a:ext>
            </a:extLst>
          </p:cNvPr>
          <p:cNvSpPr>
            <a:spLocks noGrp="1"/>
          </p:cNvSpPr>
          <p:nvPr>
            <p:ph type="title"/>
          </p:nvPr>
        </p:nvSpPr>
        <p:spPr>
          <a:xfrm>
            <a:off x="838201" y="365125"/>
            <a:ext cx="5262861" cy="687396"/>
          </a:xfrm>
        </p:spPr>
        <p:txBody>
          <a:bodyPr>
            <a:normAutofit/>
          </a:bodyPr>
          <a:lstStyle/>
          <a:p>
            <a:r>
              <a:rPr lang="en-GB" sz="2800" b="1" dirty="0">
                <a:latin typeface="Arial"/>
                <a:cs typeface="Calibri Light"/>
              </a:rPr>
              <a:t>Causes</a:t>
            </a:r>
            <a:endParaRPr lang="en-GB" sz="2800" b="1">
              <a:latin typeface="Arial"/>
              <a:cs typeface="Arial"/>
            </a:endParaRPr>
          </a:p>
        </p:txBody>
      </p:sp>
      <p:sp>
        <p:nvSpPr>
          <p:cNvPr id="3" name="Content Placeholder 2">
            <a:extLst>
              <a:ext uri="{FF2B5EF4-FFF2-40B4-BE49-F238E27FC236}">
                <a16:creationId xmlns:a16="http://schemas.microsoft.com/office/drawing/2014/main" id="{F18405EE-5173-1548-E1DB-08D890262DD6}"/>
              </a:ext>
            </a:extLst>
          </p:cNvPr>
          <p:cNvSpPr>
            <a:spLocks noGrp="1"/>
          </p:cNvSpPr>
          <p:nvPr>
            <p:ph idx="1"/>
          </p:nvPr>
        </p:nvSpPr>
        <p:spPr>
          <a:xfrm>
            <a:off x="272473" y="913207"/>
            <a:ext cx="10888802" cy="4120756"/>
          </a:xfrm>
        </p:spPr>
        <p:txBody>
          <a:bodyPr vert="horz" lIns="91440" tIns="45720" rIns="91440" bIns="45720" rtlCol="0" anchor="t">
            <a:noAutofit/>
          </a:bodyPr>
          <a:lstStyle/>
          <a:p>
            <a:r>
              <a:rPr lang="en-GB" sz="2400" dirty="0">
                <a:latin typeface="Arial"/>
                <a:cs typeface="Calibri"/>
              </a:rPr>
              <a:t>A mix of genetic, environmental, and psychological factors contribute to dysthymia.</a:t>
            </a:r>
          </a:p>
          <a:p>
            <a:r>
              <a:rPr lang="en-GB" sz="2400" dirty="0">
                <a:latin typeface="Arial"/>
                <a:cs typeface="Calibri"/>
              </a:rPr>
              <a:t>Long-term stress, trauma, and childhood adversity are environmental elements linked to a higher likelihood of dysthymia development.</a:t>
            </a:r>
          </a:p>
          <a:p>
            <a:r>
              <a:rPr lang="en-GB" sz="2400" dirty="0">
                <a:latin typeface="Arial"/>
                <a:cs typeface="Calibri"/>
              </a:rPr>
              <a:t>Low self-esteem, destructive thought habits, and a pessimistic attitude.</a:t>
            </a:r>
          </a:p>
          <a:p>
            <a:r>
              <a:rPr lang="en-GB" sz="2400" dirty="0">
                <a:latin typeface="Arial"/>
                <a:cs typeface="Calibri"/>
              </a:rPr>
              <a:t>Medical ailments, including chronic pain, sleep issues, and hormonal imbalances have also been associated with a higher chance of developing dysthymia (Lu</a:t>
            </a:r>
            <a:r>
              <a:rPr lang="en-GB" dirty="0">
                <a:latin typeface="Arial"/>
                <a:cs typeface="Calibri"/>
              </a:rPr>
              <a:t>,2021).</a:t>
            </a:r>
            <a:r>
              <a:rPr lang="en-GB" sz="2400" dirty="0">
                <a:latin typeface="Arial"/>
                <a:cs typeface="Calibri"/>
              </a:rPr>
              <a:t>  </a:t>
            </a:r>
          </a:p>
          <a:p>
            <a:endParaRPr lang="en-GB" sz="2400" dirty="0">
              <a:latin typeface="Arial"/>
              <a:cs typeface="Calibri"/>
            </a:endParaRPr>
          </a:p>
          <a:p>
            <a:endParaRPr lang="en-GB" sz="2400" dirty="0">
              <a:latin typeface="Arial"/>
              <a:cs typeface="Calibri"/>
            </a:endParaRPr>
          </a:p>
        </p:txBody>
      </p:sp>
      <p:pic>
        <p:nvPicPr>
          <p:cNvPr id="5" name="Picture 5" descr="Logo&#10;&#10;Description automatically generated">
            <a:extLst>
              <a:ext uri="{FF2B5EF4-FFF2-40B4-BE49-F238E27FC236}">
                <a16:creationId xmlns:a16="http://schemas.microsoft.com/office/drawing/2014/main" id="{2535FDD2-B9CC-E221-A7E9-6B8F970C0297}"/>
              </a:ext>
            </a:extLst>
          </p:cNvPr>
          <p:cNvPicPr>
            <a:picLocks noChangeAspect="1"/>
          </p:cNvPicPr>
          <p:nvPr/>
        </p:nvPicPr>
        <p:blipFill>
          <a:blip r:embed="rId2"/>
          <a:stretch>
            <a:fillRect/>
          </a:stretch>
        </p:blipFill>
        <p:spPr>
          <a:xfrm>
            <a:off x="6669233" y="3558887"/>
            <a:ext cx="5420589" cy="3203863"/>
          </a:xfrm>
          <a:prstGeom prst="rect">
            <a:avLst/>
          </a:prstGeom>
        </p:spPr>
      </p:pic>
    </p:spTree>
    <p:extLst>
      <p:ext uri="{BB962C8B-B14F-4D97-AF65-F5344CB8AC3E}">
        <p14:creationId xmlns:p14="http://schemas.microsoft.com/office/powerpoint/2010/main" val="769475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D672B-2576-04DD-AC64-BAFD4B21614F}"/>
              </a:ext>
            </a:extLst>
          </p:cNvPr>
          <p:cNvSpPr>
            <a:spLocks noGrp="1"/>
          </p:cNvSpPr>
          <p:nvPr>
            <p:ph type="title"/>
          </p:nvPr>
        </p:nvSpPr>
        <p:spPr/>
        <p:txBody>
          <a:bodyPr>
            <a:normAutofit/>
          </a:bodyPr>
          <a:lstStyle/>
          <a:p>
            <a:r>
              <a:rPr lang="en-GB" sz="2800" b="1" dirty="0">
                <a:latin typeface="Arial"/>
                <a:ea typeface="+mj-lt"/>
                <a:cs typeface="+mj-lt"/>
              </a:rPr>
              <a:t>Symptoms/signs of dysthymia</a:t>
            </a:r>
            <a:endParaRPr lang="en-US" sz="2800">
              <a:latin typeface="Arial"/>
              <a:cs typeface="Arial"/>
            </a:endParaRPr>
          </a:p>
        </p:txBody>
      </p:sp>
      <p:sp>
        <p:nvSpPr>
          <p:cNvPr id="3" name="Content Placeholder 2">
            <a:extLst>
              <a:ext uri="{FF2B5EF4-FFF2-40B4-BE49-F238E27FC236}">
                <a16:creationId xmlns:a16="http://schemas.microsoft.com/office/drawing/2014/main" id="{4E4DE50E-EE17-6586-54F7-161C998A4889}"/>
              </a:ext>
            </a:extLst>
          </p:cNvPr>
          <p:cNvSpPr>
            <a:spLocks noGrp="1"/>
          </p:cNvSpPr>
          <p:nvPr>
            <p:ph idx="1"/>
          </p:nvPr>
        </p:nvSpPr>
        <p:spPr/>
        <p:txBody>
          <a:bodyPr vert="horz" lIns="91440" tIns="45720" rIns="91440" bIns="45720" rtlCol="0" anchor="t">
            <a:normAutofit/>
          </a:bodyPr>
          <a:lstStyle/>
          <a:p>
            <a:pPr algn="just"/>
            <a:r>
              <a:rPr lang="en-GB" dirty="0">
                <a:ea typeface="+mn-lt"/>
                <a:cs typeface="+mn-lt"/>
              </a:rPr>
              <a:t>Low mood, irritability, exhaustion, changes in eating and sleep patterns, low self-esteem, decision-making challenges, and a lack of enthusiasm or enjoyment in activities are some symptoms</a:t>
            </a:r>
            <a:endParaRPr lang="en-GB" dirty="0">
              <a:cs typeface="Calibri" panose="020F0502020204030204"/>
            </a:endParaRPr>
          </a:p>
          <a:p>
            <a:pPr algn="just"/>
            <a:r>
              <a:rPr lang="en-GB" dirty="0">
                <a:ea typeface="+mn-lt"/>
                <a:cs typeface="+mn-lt"/>
              </a:rPr>
              <a:t>Physical symptoms include migraines, stomach aches, and persistent pain</a:t>
            </a:r>
            <a:endParaRPr lang="en-GB" dirty="0">
              <a:cs typeface="Calibri" panose="020F0502020204030204"/>
            </a:endParaRPr>
          </a:p>
          <a:p>
            <a:pPr algn="just"/>
            <a:r>
              <a:rPr lang="en-GB" dirty="0">
                <a:ea typeface="+mn-lt"/>
                <a:cs typeface="+mn-lt"/>
              </a:rPr>
              <a:t>Symptoms cannot be brought on by a medical condition or substance addiction Symptoms must significantly impair the individual's ability to function in daily life (Tromans </a:t>
            </a:r>
            <a:r>
              <a:rPr lang="en-GB" i="1" dirty="0">
                <a:ea typeface="+mn-lt"/>
                <a:cs typeface="+mn-lt"/>
              </a:rPr>
              <a:t>et al.</a:t>
            </a:r>
            <a:r>
              <a:rPr lang="en-GB" dirty="0">
                <a:ea typeface="+mn-lt"/>
                <a:cs typeface="+mn-lt"/>
              </a:rPr>
              <a:t>, 2020) </a:t>
            </a:r>
          </a:p>
          <a:p>
            <a:pPr algn="just"/>
            <a:endParaRPr lang="en-GB" dirty="0">
              <a:cs typeface="Calibri"/>
            </a:endParaRPr>
          </a:p>
          <a:p>
            <a:pPr algn="just"/>
            <a:endParaRPr lang="en-GB" dirty="0">
              <a:cs typeface="Calibri"/>
            </a:endParaRPr>
          </a:p>
          <a:p>
            <a:pPr algn="just"/>
            <a:endParaRPr lang="en-GB" dirty="0">
              <a:cs typeface="Calibri"/>
            </a:endParaRPr>
          </a:p>
          <a:p>
            <a:endParaRPr lang="en-GB" dirty="0">
              <a:cs typeface="Calibri"/>
            </a:endParaRPr>
          </a:p>
        </p:txBody>
      </p:sp>
      <p:pic>
        <p:nvPicPr>
          <p:cNvPr id="4" name="Picture 4" descr="A picture containing logo&#10;&#10;Description automatically generated">
            <a:extLst>
              <a:ext uri="{FF2B5EF4-FFF2-40B4-BE49-F238E27FC236}">
                <a16:creationId xmlns:a16="http://schemas.microsoft.com/office/drawing/2014/main" id="{4A3EDFAE-7B1D-F03F-B15B-CF2908872B00}"/>
              </a:ext>
            </a:extLst>
          </p:cNvPr>
          <p:cNvPicPr>
            <a:picLocks noChangeAspect="1"/>
          </p:cNvPicPr>
          <p:nvPr/>
        </p:nvPicPr>
        <p:blipFill>
          <a:blip r:embed="rId2"/>
          <a:stretch>
            <a:fillRect/>
          </a:stretch>
        </p:blipFill>
        <p:spPr>
          <a:xfrm flipH="1">
            <a:off x="7855528" y="4772891"/>
            <a:ext cx="3768435" cy="1870362"/>
          </a:xfrm>
          <a:prstGeom prst="rect">
            <a:avLst/>
          </a:prstGeom>
        </p:spPr>
      </p:pic>
    </p:spTree>
    <p:extLst>
      <p:ext uri="{BB962C8B-B14F-4D97-AF65-F5344CB8AC3E}">
        <p14:creationId xmlns:p14="http://schemas.microsoft.com/office/powerpoint/2010/main" val="4253702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9D2D0-E43B-2191-171D-0A075E3FAD43}"/>
              </a:ext>
            </a:extLst>
          </p:cNvPr>
          <p:cNvSpPr>
            <a:spLocks noGrp="1"/>
          </p:cNvSpPr>
          <p:nvPr>
            <p:ph type="title"/>
          </p:nvPr>
        </p:nvSpPr>
        <p:spPr/>
        <p:txBody>
          <a:bodyPr>
            <a:normAutofit/>
          </a:bodyPr>
          <a:lstStyle/>
          <a:p>
            <a:r>
              <a:rPr lang="en-GB" sz="2800" b="1" dirty="0">
                <a:latin typeface="Arial"/>
                <a:ea typeface="+mj-lt"/>
                <a:cs typeface="+mj-lt"/>
              </a:rPr>
              <a:t>Diagnosis of Dysthymia</a:t>
            </a:r>
            <a:endParaRPr lang="en-US" sz="2800">
              <a:latin typeface="Arial"/>
              <a:cs typeface="Arial"/>
            </a:endParaRPr>
          </a:p>
        </p:txBody>
      </p:sp>
      <p:sp>
        <p:nvSpPr>
          <p:cNvPr id="3" name="Content Placeholder 2">
            <a:extLst>
              <a:ext uri="{FF2B5EF4-FFF2-40B4-BE49-F238E27FC236}">
                <a16:creationId xmlns:a16="http://schemas.microsoft.com/office/drawing/2014/main" id="{4BF971CA-D943-1FED-A467-343FF1DD00E3}"/>
              </a:ext>
            </a:extLst>
          </p:cNvPr>
          <p:cNvSpPr>
            <a:spLocks noGrp="1"/>
          </p:cNvSpPr>
          <p:nvPr>
            <p:ph idx="1"/>
          </p:nvPr>
        </p:nvSpPr>
        <p:spPr/>
        <p:txBody>
          <a:bodyPr vert="horz" lIns="91440" tIns="45720" rIns="91440" bIns="45720" rtlCol="0" anchor="t">
            <a:noAutofit/>
          </a:bodyPr>
          <a:lstStyle/>
          <a:p>
            <a:pPr algn="just"/>
            <a:r>
              <a:rPr lang="en-GB" sz="2400" dirty="0">
                <a:latin typeface="Arial"/>
                <a:ea typeface="+mn-lt"/>
                <a:cs typeface="Arial"/>
              </a:rPr>
              <a:t>According to (Luty, 20202) this outlines the requirements for making a dysthymia diagnosis</a:t>
            </a:r>
            <a:endParaRPr lang="en-GB" sz="2400" dirty="0">
              <a:ea typeface="+mn-lt"/>
              <a:cs typeface="+mn-lt"/>
            </a:endParaRPr>
          </a:p>
          <a:p>
            <a:pPr algn="just"/>
            <a:r>
              <a:rPr lang="en-GB" sz="2400" dirty="0">
                <a:latin typeface="Arial"/>
                <a:ea typeface="+mn-lt"/>
                <a:cs typeface="+mn-lt"/>
              </a:rPr>
              <a:t>A physical examination and a battery of laboratory tests are usually</a:t>
            </a:r>
            <a:endParaRPr lang="en-GB" dirty="0">
              <a:cs typeface="Calibri"/>
            </a:endParaRPr>
          </a:p>
          <a:p>
            <a:pPr algn="just"/>
            <a:r>
              <a:rPr lang="en-GB" sz="2400" dirty="0">
                <a:latin typeface="Arial"/>
                <a:ea typeface="+mn-lt"/>
                <a:cs typeface="+mn-lt"/>
              </a:rPr>
              <a:t> conducted first to rule out any underlying medical disorders</a:t>
            </a:r>
            <a:endParaRPr lang="en-GB" sz="2400" dirty="0">
              <a:latin typeface="Arial"/>
              <a:cs typeface="Calibri" panose="020F0502020204030204"/>
            </a:endParaRPr>
          </a:p>
          <a:p>
            <a:pPr algn="just"/>
            <a:r>
              <a:rPr lang="en-GB" sz="2400" dirty="0">
                <a:latin typeface="Arial"/>
                <a:ea typeface="+mn-lt"/>
                <a:cs typeface="+mn-lt"/>
              </a:rPr>
              <a:t>A diagnostic interview is then conducted by a mental health specialist to assess the person's emotional state, thought patterns, and behaviours</a:t>
            </a:r>
            <a:endParaRPr lang="en-GB" sz="2400">
              <a:latin typeface="Arial"/>
              <a:cs typeface="Arial"/>
            </a:endParaRPr>
          </a:p>
          <a:p>
            <a:pPr algn="just"/>
            <a:r>
              <a:rPr lang="en-GB" sz="2400" dirty="0">
                <a:latin typeface="Arial"/>
                <a:ea typeface="+mn-lt"/>
                <a:cs typeface="+mn-lt"/>
              </a:rPr>
              <a:t>Symptoms must be present most of the time and for at least two years with no longer than two months without them to meet the diagnostic criteria</a:t>
            </a:r>
            <a:endParaRPr lang="en-GB" sz="2400">
              <a:latin typeface="Arial"/>
              <a:cs typeface="Arial"/>
            </a:endParaRPr>
          </a:p>
          <a:p>
            <a:pPr algn="just"/>
            <a:r>
              <a:rPr lang="en-GB" sz="2400" dirty="0">
                <a:latin typeface="Arial"/>
                <a:ea typeface="+mn-lt"/>
                <a:cs typeface="+mn-lt"/>
              </a:rPr>
              <a:t>Symptoms must significantly impair the individual's ability to function in daily life</a:t>
            </a:r>
            <a:endParaRPr lang="en-GB" sz="2400" dirty="0">
              <a:latin typeface="Arial"/>
              <a:cs typeface="Calibri"/>
            </a:endParaRPr>
          </a:p>
          <a:p>
            <a:pPr algn="just"/>
            <a:endParaRPr lang="en-GB" sz="2400" dirty="0">
              <a:latin typeface="Arial"/>
              <a:ea typeface="+mn-lt"/>
              <a:cs typeface="+mn-lt"/>
            </a:endParaRPr>
          </a:p>
          <a:p>
            <a:pPr algn="just"/>
            <a:endParaRPr lang="en-GB" sz="2400" dirty="0">
              <a:latin typeface="Arial"/>
              <a:cs typeface="Calibri"/>
            </a:endParaRPr>
          </a:p>
          <a:p>
            <a:endParaRPr lang="en-GB" sz="2400" dirty="0">
              <a:latin typeface="Arial"/>
              <a:cs typeface="Calibri"/>
            </a:endParaRPr>
          </a:p>
        </p:txBody>
      </p:sp>
    </p:spTree>
    <p:extLst>
      <p:ext uri="{BB962C8B-B14F-4D97-AF65-F5344CB8AC3E}">
        <p14:creationId xmlns:p14="http://schemas.microsoft.com/office/powerpoint/2010/main" val="69491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804FE-BDC9-2D23-DB1C-DFF565D95A8A}"/>
              </a:ext>
            </a:extLst>
          </p:cNvPr>
          <p:cNvSpPr>
            <a:spLocks noGrp="1"/>
          </p:cNvSpPr>
          <p:nvPr>
            <p:ph type="title"/>
          </p:nvPr>
        </p:nvSpPr>
        <p:spPr>
          <a:xfrm>
            <a:off x="284019" y="115742"/>
            <a:ext cx="11097489" cy="1173164"/>
          </a:xfrm>
        </p:spPr>
        <p:txBody>
          <a:bodyPr>
            <a:normAutofit/>
          </a:bodyPr>
          <a:lstStyle/>
          <a:p>
            <a:r>
              <a:rPr lang="en-GB" sz="2800" b="1" dirty="0">
                <a:latin typeface="Arial"/>
                <a:ea typeface="+mj-lt"/>
                <a:cs typeface="+mj-lt"/>
              </a:rPr>
              <a:t>Historical view and treatments for dysthymia</a:t>
            </a:r>
            <a:endParaRPr lang="en-US" sz="2800">
              <a:latin typeface="Arial"/>
              <a:cs typeface="Arial"/>
            </a:endParaRPr>
          </a:p>
        </p:txBody>
      </p:sp>
      <p:sp>
        <p:nvSpPr>
          <p:cNvPr id="3" name="Content Placeholder 2">
            <a:extLst>
              <a:ext uri="{FF2B5EF4-FFF2-40B4-BE49-F238E27FC236}">
                <a16:creationId xmlns:a16="http://schemas.microsoft.com/office/drawing/2014/main" id="{6D12BB63-333B-EB3B-748B-D9E690A95721}"/>
              </a:ext>
            </a:extLst>
          </p:cNvPr>
          <p:cNvSpPr>
            <a:spLocks noGrp="1"/>
          </p:cNvSpPr>
          <p:nvPr>
            <p:ph idx="1"/>
          </p:nvPr>
        </p:nvSpPr>
        <p:spPr>
          <a:xfrm>
            <a:off x="422564" y="980498"/>
            <a:ext cx="10945090" cy="5196465"/>
          </a:xfrm>
        </p:spPr>
        <p:txBody>
          <a:bodyPr vert="horz" lIns="91440" tIns="45720" rIns="91440" bIns="45720" rtlCol="0" anchor="t">
            <a:normAutofit/>
          </a:bodyPr>
          <a:lstStyle/>
          <a:p>
            <a:pPr algn="just"/>
            <a:r>
              <a:rPr lang="en-GB" sz="2400" dirty="0">
                <a:latin typeface="Arial"/>
                <a:ea typeface="+mn-lt"/>
                <a:cs typeface="+mn-lt"/>
              </a:rPr>
              <a:t>Dysthymia was poorly understood in the past and was primarily treated with moral and religious instruction</a:t>
            </a:r>
            <a:endParaRPr lang="en-GB" sz="2400">
              <a:latin typeface="Arial"/>
              <a:cs typeface="Calibri" panose="020F0502020204030204"/>
            </a:endParaRPr>
          </a:p>
          <a:p>
            <a:pPr algn="just"/>
            <a:r>
              <a:rPr lang="en-GB" sz="2400" dirty="0">
                <a:latin typeface="Arial"/>
                <a:ea typeface="+mn-lt"/>
                <a:cs typeface="+mn-lt"/>
              </a:rPr>
              <a:t>Psychoanalysis and other forms of psychotherapy were used in the middle of the 20th century</a:t>
            </a:r>
            <a:endParaRPr lang="en-GB" sz="2400">
              <a:latin typeface="Arial"/>
              <a:cs typeface="Arial"/>
            </a:endParaRPr>
          </a:p>
          <a:p>
            <a:pPr algn="just"/>
            <a:r>
              <a:rPr lang="en-GB" sz="2400" dirty="0">
                <a:latin typeface="Arial"/>
                <a:ea typeface="+mn-lt"/>
                <a:cs typeface="+mn-lt"/>
              </a:rPr>
              <a:t>The development of imipramine, the first antidepressant, represented a substantial improvement in the management of dysthymia in the 1950s</a:t>
            </a:r>
            <a:endParaRPr lang="en-GB" sz="2400" dirty="0">
              <a:latin typeface="Arial"/>
              <a:cs typeface="Arial"/>
            </a:endParaRPr>
          </a:p>
          <a:p>
            <a:pPr algn="just"/>
            <a:r>
              <a:rPr lang="en-GB" sz="2400" dirty="0">
                <a:latin typeface="Arial"/>
                <a:ea typeface="+mn-lt"/>
                <a:cs typeface="+mn-lt"/>
              </a:rPr>
              <a:t>The stigma associated with mental illness and lack of access to care remain important barriers to proper diagnosis and treatment of dysthymia</a:t>
            </a:r>
            <a:endParaRPr lang="en-GB" sz="2400">
              <a:latin typeface="Arial"/>
              <a:cs typeface="Arial"/>
            </a:endParaRPr>
          </a:p>
          <a:p>
            <a:pPr marL="0" indent="0" algn="just">
              <a:buNone/>
            </a:pPr>
            <a:r>
              <a:rPr lang="en-GB" sz="2400" dirty="0">
                <a:latin typeface="Arial"/>
                <a:cs typeface="Arial"/>
              </a:rPr>
              <a:t>(Schramm et al.,2020) </a:t>
            </a:r>
          </a:p>
          <a:p>
            <a:endParaRPr lang="en-GB" sz="2400" dirty="0">
              <a:latin typeface="Arial"/>
              <a:cs typeface="Calibri"/>
            </a:endParaRPr>
          </a:p>
        </p:txBody>
      </p:sp>
      <p:pic>
        <p:nvPicPr>
          <p:cNvPr id="4" name="Picture 4">
            <a:extLst>
              <a:ext uri="{FF2B5EF4-FFF2-40B4-BE49-F238E27FC236}">
                <a16:creationId xmlns:a16="http://schemas.microsoft.com/office/drawing/2014/main" id="{C3168CC7-762C-F3C2-840F-40D16C451274}"/>
              </a:ext>
            </a:extLst>
          </p:cNvPr>
          <p:cNvPicPr>
            <a:picLocks noChangeAspect="1"/>
          </p:cNvPicPr>
          <p:nvPr/>
        </p:nvPicPr>
        <p:blipFill>
          <a:blip r:embed="rId2"/>
          <a:stretch>
            <a:fillRect/>
          </a:stretch>
        </p:blipFill>
        <p:spPr>
          <a:xfrm>
            <a:off x="4738255" y="3997037"/>
            <a:ext cx="6636326" cy="2493817"/>
          </a:xfrm>
          <a:prstGeom prst="rect">
            <a:avLst/>
          </a:prstGeom>
        </p:spPr>
      </p:pic>
    </p:spTree>
    <p:extLst>
      <p:ext uri="{BB962C8B-B14F-4D97-AF65-F5344CB8AC3E}">
        <p14:creationId xmlns:p14="http://schemas.microsoft.com/office/powerpoint/2010/main" val="797578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04088-D229-4A21-CF11-07D606B05D5D}"/>
              </a:ext>
            </a:extLst>
          </p:cNvPr>
          <p:cNvSpPr>
            <a:spLocks noGrp="1"/>
          </p:cNvSpPr>
          <p:nvPr>
            <p:ph type="title"/>
          </p:nvPr>
        </p:nvSpPr>
        <p:spPr>
          <a:xfrm>
            <a:off x="838200" y="157307"/>
            <a:ext cx="10515600" cy="799090"/>
          </a:xfrm>
        </p:spPr>
        <p:txBody>
          <a:bodyPr/>
          <a:lstStyle/>
          <a:p>
            <a:r>
              <a:rPr lang="en-GB" b="1" dirty="0">
                <a:ea typeface="+mj-lt"/>
                <a:cs typeface="+mj-lt"/>
              </a:rPr>
              <a:t>Current treatments for dysthymia (NHS) </a:t>
            </a:r>
            <a:endParaRPr lang="en-US"/>
          </a:p>
        </p:txBody>
      </p:sp>
      <p:sp>
        <p:nvSpPr>
          <p:cNvPr id="3" name="Content Placeholder 2">
            <a:extLst>
              <a:ext uri="{FF2B5EF4-FFF2-40B4-BE49-F238E27FC236}">
                <a16:creationId xmlns:a16="http://schemas.microsoft.com/office/drawing/2014/main" id="{D7B61469-1D70-E67E-D49F-9B009CB7DB4A}"/>
              </a:ext>
            </a:extLst>
          </p:cNvPr>
          <p:cNvSpPr>
            <a:spLocks noGrp="1"/>
          </p:cNvSpPr>
          <p:nvPr>
            <p:ph idx="1"/>
          </p:nvPr>
        </p:nvSpPr>
        <p:spPr>
          <a:xfrm>
            <a:off x="838200" y="1022062"/>
            <a:ext cx="10515600" cy="5154901"/>
          </a:xfrm>
        </p:spPr>
        <p:txBody>
          <a:bodyPr vert="horz" lIns="91440" tIns="45720" rIns="91440" bIns="45720" rtlCol="0" anchor="t">
            <a:normAutofit/>
          </a:bodyPr>
          <a:lstStyle/>
          <a:p>
            <a:pPr algn="just"/>
            <a:r>
              <a:rPr lang="en-GB" sz="2400" dirty="0">
                <a:latin typeface="Arial"/>
                <a:ea typeface="+mn-lt"/>
                <a:cs typeface="+mn-lt"/>
              </a:rPr>
              <a:t>Antidepressant drugs such as tricyclic antidepressants and selective serotonin reuptake inhibitors are prescribed to manage symptoms and regulate mood</a:t>
            </a:r>
            <a:endParaRPr lang="en-GB" sz="2400" dirty="0">
              <a:latin typeface="Arial"/>
              <a:cs typeface="Calibri" panose="020F0502020204030204"/>
            </a:endParaRPr>
          </a:p>
          <a:p>
            <a:pPr algn="just"/>
            <a:r>
              <a:rPr lang="en-GB" sz="2400" dirty="0">
                <a:latin typeface="Arial"/>
                <a:ea typeface="+mn-lt"/>
                <a:cs typeface="+mn-lt"/>
              </a:rPr>
              <a:t>Self-help techniques like exercise, mindfulness, and a good diet may also be advised</a:t>
            </a:r>
            <a:endParaRPr lang="en-GB" sz="2400">
              <a:latin typeface="Arial"/>
              <a:cs typeface="Arial"/>
            </a:endParaRPr>
          </a:p>
          <a:p>
            <a:pPr algn="just"/>
            <a:r>
              <a:rPr lang="en-GB" sz="2400" dirty="0">
                <a:latin typeface="Arial"/>
                <a:ea typeface="+mn-lt"/>
                <a:cs typeface="+mn-lt"/>
              </a:rPr>
              <a:t>Individuals with dysthymia may be referred to specialised services or community mental health teams for additional assistant.</a:t>
            </a:r>
            <a:endParaRPr lang="en-GB" sz="2400" dirty="0">
              <a:latin typeface="Arial"/>
              <a:cs typeface="Arial"/>
            </a:endParaRPr>
          </a:p>
          <a:p>
            <a:pPr algn="just"/>
            <a:r>
              <a:rPr lang="en-GB" sz="2400" dirty="0">
                <a:latin typeface="Arial"/>
                <a:cs typeface="Arial"/>
              </a:rPr>
              <a:t>Psychotherapy such as cognitive-behavioural therapy assists people in recognising and altering harmful thought patterns and actions that contribute to their symptoms (Bone </a:t>
            </a:r>
            <a:r>
              <a:rPr lang="en-GB" sz="2400" i="1" dirty="0">
                <a:latin typeface="Arial"/>
                <a:cs typeface="Arial"/>
              </a:rPr>
              <a:t>et al</a:t>
            </a:r>
            <a:r>
              <a:rPr lang="en-GB" sz="2400" dirty="0">
                <a:latin typeface="Arial"/>
                <a:cs typeface="Arial"/>
              </a:rPr>
              <a:t>., 2021) </a:t>
            </a:r>
          </a:p>
          <a:p>
            <a:pPr algn="just"/>
            <a:endParaRPr lang="en-GB" sz="2400" dirty="0">
              <a:latin typeface="Arial"/>
              <a:cs typeface="Arial"/>
            </a:endParaRPr>
          </a:p>
          <a:p>
            <a:endParaRPr lang="en-GB" dirty="0">
              <a:cs typeface="Calibri"/>
            </a:endParaRPr>
          </a:p>
        </p:txBody>
      </p:sp>
      <p:pic>
        <p:nvPicPr>
          <p:cNvPr id="6" name="Picture 6" descr="A picture containing text&#10;&#10;Description automatically generated">
            <a:extLst>
              <a:ext uri="{FF2B5EF4-FFF2-40B4-BE49-F238E27FC236}">
                <a16:creationId xmlns:a16="http://schemas.microsoft.com/office/drawing/2014/main" id="{CB291C95-8877-A998-D980-5956F7405B6E}"/>
              </a:ext>
            </a:extLst>
          </p:cNvPr>
          <p:cNvPicPr>
            <a:picLocks noChangeAspect="1"/>
          </p:cNvPicPr>
          <p:nvPr/>
        </p:nvPicPr>
        <p:blipFill>
          <a:blip r:embed="rId2"/>
          <a:stretch>
            <a:fillRect/>
          </a:stretch>
        </p:blipFill>
        <p:spPr>
          <a:xfrm>
            <a:off x="5363872" y="4819275"/>
            <a:ext cx="6825963" cy="2041306"/>
          </a:xfrm>
          <a:prstGeom prst="rect">
            <a:avLst/>
          </a:prstGeom>
        </p:spPr>
      </p:pic>
    </p:spTree>
    <p:extLst>
      <p:ext uri="{BB962C8B-B14F-4D97-AF65-F5344CB8AC3E}">
        <p14:creationId xmlns:p14="http://schemas.microsoft.com/office/powerpoint/2010/main" val="24224306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4E9F5E66-B3F6-69E1-F4E9-EFA7D7862A9F}"/>
              </a:ext>
            </a:extLst>
          </p:cNvPr>
          <p:cNvSpPr>
            <a:spLocks noGrp="1"/>
          </p:cNvSpPr>
          <p:nvPr>
            <p:ph type="title"/>
          </p:nvPr>
        </p:nvSpPr>
        <p:spPr>
          <a:xfrm>
            <a:off x="838200" y="713312"/>
            <a:ext cx="4038600" cy="5431376"/>
          </a:xfrm>
        </p:spPr>
        <p:txBody>
          <a:bodyPr>
            <a:normAutofit/>
          </a:bodyPr>
          <a:lstStyle/>
          <a:p>
            <a:r>
              <a:rPr lang="en-GB" b="1" dirty="0">
                <a:ea typeface="+mj-lt"/>
                <a:cs typeface="+mj-lt"/>
              </a:rPr>
              <a:t>Principles when working with people with dysthymia</a:t>
            </a:r>
            <a:endParaRPr lang="en-US" dirty="0"/>
          </a:p>
        </p:txBody>
      </p:sp>
      <p:sp>
        <p:nvSpPr>
          <p:cNvPr id="13" name="Content Placeholder 2">
            <a:extLst>
              <a:ext uri="{FF2B5EF4-FFF2-40B4-BE49-F238E27FC236}">
                <a16:creationId xmlns:a16="http://schemas.microsoft.com/office/drawing/2014/main" id="{0BE65C4A-9B3E-011B-7F6C-FAADFFC97326}"/>
              </a:ext>
            </a:extLst>
          </p:cNvPr>
          <p:cNvSpPr>
            <a:spLocks noGrp="1"/>
          </p:cNvSpPr>
          <p:nvPr>
            <p:ph idx="1"/>
          </p:nvPr>
        </p:nvSpPr>
        <p:spPr>
          <a:xfrm>
            <a:off x="6095999" y="713313"/>
            <a:ext cx="5257801" cy="5431376"/>
          </a:xfrm>
        </p:spPr>
        <p:txBody>
          <a:bodyPr vert="horz" lIns="91440" tIns="45720" rIns="91440" bIns="45720" rtlCol="0" anchor="ctr">
            <a:normAutofit/>
          </a:bodyPr>
          <a:lstStyle/>
          <a:p>
            <a:r>
              <a:rPr lang="en-GB" sz="2400" dirty="0">
                <a:latin typeface="Arial"/>
                <a:ea typeface="+mn-lt"/>
                <a:cs typeface="+mn-lt"/>
              </a:rPr>
              <a:t>Maintain a person-centred approach</a:t>
            </a:r>
            <a:endParaRPr lang="en-GB" sz="2400">
              <a:latin typeface="Arial"/>
              <a:cs typeface="Calibri" panose="020F0502020204030204"/>
            </a:endParaRPr>
          </a:p>
          <a:p>
            <a:r>
              <a:rPr lang="en-GB" sz="2400" dirty="0">
                <a:latin typeface="Arial"/>
                <a:ea typeface="+mn-lt"/>
                <a:cs typeface="+mn-lt"/>
              </a:rPr>
              <a:t>Develop a strong therapeutic alliance base on mutual respect, trust, and empathy</a:t>
            </a:r>
          </a:p>
          <a:p>
            <a:r>
              <a:rPr lang="en-GB" sz="2400" dirty="0">
                <a:latin typeface="Arial"/>
                <a:ea typeface="+mn-lt"/>
                <a:cs typeface="+mn-lt"/>
              </a:rPr>
              <a:t>Adhere to best practice guidelines</a:t>
            </a:r>
          </a:p>
          <a:p>
            <a:r>
              <a:rPr lang="en-GB" sz="2400" dirty="0">
                <a:latin typeface="Arial"/>
                <a:ea typeface="+mn-lt"/>
                <a:cs typeface="+mn-lt"/>
              </a:rPr>
              <a:t>Consider cultural, linguistic, and religious diversity</a:t>
            </a:r>
          </a:p>
          <a:p>
            <a:r>
              <a:rPr lang="en-GB" sz="2400" dirty="0">
                <a:latin typeface="Arial"/>
                <a:ea typeface="+mn-lt"/>
                <a:cs typeface="+mn-lt"/>
              </a:rPr>
              <a:t>Take a collaborative approach to treatment (Ekkekakis, 2020).</a:t>
            </a:r>
            <a:endParaRPr lang="en-GB" sz="2400">
              <a:latin typeface="Arial"/>
              <a:cs typeface="Arial"/>
            </a:endParaRPr>
          </a:p>
          <a:p>
            <a:endParaRPr lang="en-GB" sz="2400" dirty="0">
              <a:latin typeface="Arial"/>
              <a:cs typeface="Calibri"/>
            </a:endParaRPr>
          </a:p>
          <a:p>
            <a:pPr marL="0" indent="0">
              <a:buNone/>
            </a:pPr>
            <a:r>
              <a:rPr lang="en-GB" sz="2400" dirty="0">
                <a:latin typeface="Arial"/>
                <a:cs typeface="Calibri"/>
              </a:rPr>
              <a:t>The NHS Provide a comprehensive service available to all </a:t>
            </a:r>
          </a:p>
        </p:txBody>
      </p:sp>
    </p:spTree>
    <p:extLst>
      <p:ext uri="{BB962C8B-B14F-4D97-AF65-F5344CB8AC3E}">
        <p14:creationId xmlns:p14="http://schemas.microsoft.com/office/powerpoint/2010/main" val="1092565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79630B-0F0B-446E-A637-38FA8F61D1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3437C99-FC8E-4311-B48A-F0C4C329B1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28" y="-1"/>
            <a:ext cx="12192000"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FC4811-75B4-3D37-068B-B47F84322DB8}"/>
              </a:ext>
            </a:extLst>
          </p:cNvPr>
          <p:cNvSpPr>
            <a:spLocks noGrp="1"/>
          </p:cNvSpPr>
          <p:nvPr>
            <p:ph type="title"/>
          </p:nvPr>
        </p:nvSpPr>
        <p:spPr>
          <a:xfrm>
            <a:off x="84091" y="138546"/>
            <a:ext cx="4648622" cy="1427821"/>
          </a:xfrm>
        </p:spPr>
        <p:txBody>
          <a:bodyPr>
            <a:normAutofit/>
          </a:bodyPr>
          <a:lstStyle/>
          <a:p>
            <a:r>
              <a:rPr lang="en-GB" sz="3400" b="1">
                <a:ea typeface="+mj-lt"/>
                <a:cs typeface="+mj-lt"/>
              </a:rPr>
              <a:t>Recommendations and Conclusion </a:t>
            </a:r>
            <a:endParaRPr lang="en-US" sz="3400"/>
          </a:p>
        </p:txBody>
      </p:sp>
      <p:sp>
        <p:nvSpPr>
          <p:cNvPr id="3" name="Content Placeholder 2">
            <a:extLst>
              <a:ext uri="{FF2B5EF4-FFF2-40B4-BE49-F238E27FC236}">
                <a16:creationId xmlns:a16="http://schemas.microsoft.com/office/drawing/2014/main" id="{8F233AD2-F500-018D-7B18-DF8D11DE49AF}"/>
              </a:ext>
            </a:extLst>
          </p:cNvPr>
          <p:cNvSpPr>
            <a:spLocks noGrp="1"/>
          </p:cNvSpPr>
          <p:nvPr>
            <p:ph idx="1"/>
          </p:nvPr>
        </p:nvSpPr>
        <p:spPr>
          <a:xfrm>
            <a:off x="278052" y="1376684"/>
            <a:ext cx="5735685" cy="5058513"/>
          </a:xfrm>
        </p:spPr>
        <p:txBody>
          <a:bodyPr vert="horz" lIns="91440" tIns="45720" rIns="91440" bIns="45720" rtlCol="0" anchor="t">
            <a:noAutofit/>
          </a:bodyPr>
          <a:lstStyle/>
          <a:p>
            <a:pPr marL="0" indent="0">
              <a:buNone/>
            </a:pPr>
            <a:endParaRPr lang="en-GB" sz="2000" dirty="0">
              <a:latin typeface="Arial"/>
              <a:cs typeface="Calibri" panose="020F0502020204030204"/>
            </a:endParaRPr>
          </a:p>
          <a:p>
            <a:r>
              <a:rPr lang="en-GB" sz="2400" dirty="0">
                <a:latin typeface="Arial"/>
                <a:ea typeface="+mn-lt"/>
                <a:cs typeface="+mn-lt"/>
              </a:rPr>
              <a:t>Support legislation that prioritises mental health and wellbeing</a:t>
            </a:r>
            <a:endParaRPr lang="en-GB" sz="2400">
              <a:latin typeface="Arial"/>
              <a:cs typeface="Arial"/>
            </a:endParaRPr>
          </a:p>
          <a:p>
            <a:r>
              <a:rPr lang="en-GB" sz="2400" dirty="0">
                <a:latin typeface="Arial"/>
                <a:ea typeface="+mn-lt"/>
                <a:cs typeface="+mn-lt"/>
              </a:rPr>
              <a:t>Create a welcoming, judgment-free environment when working with individuals with dysthymia</a:t>
            </a:r>
            <a:endParaRPr lang="en-GB" sz="2400">
              <a:latin typeface="Arial"/>
              <a:cs typeface="Arial"/>
            </a:endParaRPr>
          </a:p>
          <a:p>
            <a:r>
              <a:rPr lang="en-GB" sz="2400" dirty="0">
                <a:latin typeface="Arial"/>
                <a:ea typeface="+mn-lt"/>
                <a:cs typeface="+mn-lt"/>
              </a:rPr>
              <a:t>Collaborate with patients to create a personalised treatment plan</a:t>
            </a:r>
            <a:endParaRPr lang="en-GB" sz="2400" dirty="0">
              <a:latin typeface="Arial"/>
              <a:cs typeface="Arial"/>
            </a:endParaRPr>
          </a:p>
          <a:p>
            <a:r>
              <a:rPr lang="en-GB" sz="2400" dirty="0">
                <a:latin typeface="Arial"/>
                <a:cs typeface="Calibri"/>
              </a:rPr>
              <a:t>Raise awareness and reduce stigma surrounding mental health (Kaiya </a:t>
            </a:r>
            <a:r>
              <a:rPr lang="en-GB" sz="2400" i="1" dirty="0">
                <a:latin typeface="Arial"/>
                <a:cs typeface="Calibri"/>
              </a:rPr>
              <a:t>et al</a:t>
            </a:r>
            <a:r>
              <a:rPr lang="en-GB" sz="2400" dirty="0">
                <a:latin typeface="Arial"/>
                <a:cs typeface="Calibri"/>
              </a:rPr>
              <a:t>., 2021</a:t>
            </a:r>
            <a:r>
              <a:rPr lang="en-GB" sz="2000" dirty="0">
                <a:latin typeface="Arial"/>
                <a:cs typeface="Calibri"/>
              </a:rPr>
              <a:t>).</a:t>
            </a:r>
            <a:endParaRPr lang="en-GB" sz="2000" dirty="0">
              <a:latin typeface="Arial"/>
              <a:ea typeface="+mn-lt"/>
              <a:cs typeface="+mn-lt"/>
            </a:endParaRPr>
          </a:p>
          <a:p>
            <a:endParaRPr lang="en-GB" sz="2000" dirty="0">
              <a:latin typeface="Arial"/>
              <a:cs typeface="Calibri"/>
            </a:endParaRPr>
          </a:p>
          <a:p>
            <a:endParaRPr lang="en-GB" sz="1400">
              <a:latin typeface="Arial"/>
              <a:cs typeface="Calibri"/>
            </a:endParaRPr>
          </a:p>
          <a:p>
            <a:endParaRPr lang="en-GB" sz="1400">
              <a:cs typeface="Calibri"/>
            </a:endParaRPr>
          </a:p>
        </p:txBody>
      </p:sp>
      <p:pic>
        <p:nvPicPr>
          <p:cNvPr id="4" name="Picture 4" descr="Logo, company name&#10;&#10;Description automatically generated">
            <a:extLst>
              <a:ext uri="{FF2B5EF4-FFF2-40B4-BE49-F238E27FC236}">
                <a16:creationId xmlns:a16="http://schemas.microsoft.com/office/drawing/2014/main" id="{0ED46F4D-4C09-BECA-6B92-251EAF4DC4AF}"/>
              </a:ext>
            </a:extLst>
          </p:cNvPr>
          <p:cNvPicPr>
            <a:picLocks noChangeAspect="1"/>
          </p:cNvPicPr>
          <p:nvPr/>
        </p:nvPicPr>
        <p:blipFill rotWithShape="1">
          <a:blip r:embed="rId2"/>
          <a:srcRect t="5066"/>
          <a:stretch/>
        </p:blipFill>
        <p:spPr>
          <a:xfrm>
            <a:off x="5696333" y="1"/>
            <a:ext cx="5941486" cy="6109855"/>
          </a:xfrm>
          <a:custGeom>
            <a:avLst/>
            <a:gdLst/>
            <a:ahLst/>
            <a:cxnLst/>
            <a:rect l="l" t="t" r="r" b="b"/>
            <a:pathLst>
              <a:path w="7243812" h="6857999">
                <a:moveTo>
                  <a:pt x="609803" y="0"/>
                </a:moveTo>
                <a:lnTo>
                  <a:pt x="1222601" y="0"/>
                </a:lnTo>
                <a:lnTo>
                  <a:pt x="1223032" y="1645"/>
                </a:lnTo>
                <a:lnTo>
                  <a:pt x="1343371" y="1645"/>
                </a:lnTo>
                <a:lnTo>
                  <a:pt x="1343665" y="0"/>
                </a:lnTo>
                <a:lnTo>
                  <a:pt x="1884172" y="0"/>
                </a:lnTo>
                <a:lnTo>
                  <a:pt x="1884280" y="1645"/>
                </a:lnTo>
                <a:lnTo>
                  <a:pt x="7243812" y="1645"/>
                </a:lnTo>
                <a:lnTo>
                  <a:pt x="7243812" y="6857999"/>
                </a:lnTo>
                <a:lnTo>
                  <a:pt x="133676" y="6857999"/>
                </a:lnTo>
                <a:lnTo>
                  <a:pt x="114609" y="6843646"/>
                </a:lnTo>
                <a:cubicBezTo>
                  <a:pt x="106811" y="6836369"/>
                  <a:pt x="103243" y="6828354"/>
                  <a:pt x="111459" y="6817746"/>
                </a:cubicBezTo>
                <a:cubicBezTo>
                  <a:pt x="93943" y="6769544"/>
                  <a:pt x="97901" y="6796071"/>
                  <a:pt x="113412" y="6759582"/>
                </a:cubicBezTo>
                <a:cubicBezTo>
                  <a:pt x="110188" y="6732087"/>
                  <a:pt x="99653" y="6727133"/>
                  <a:pt x="100729" y="6705297"/>
                </a:cubicBezTo>
                <a:cubicBezTo>
                  <a:pt x="94563" y="6675394"/>
                  <a:pt x="99792" y="6669536"/>
                  <a:pt x="87662" y="6640957"/>
                </a:cubicBezTo>
                <a:cubicBezTo>
                  <a:pt x="74199" y="6591883"/>
                  <a:pt x="82185" y="6576319"/>
                  <a:pt x="83084" y="6541313"/>
                </a:cubicBezTo>
                <a:cubicBezTo>
                  <a:pt x="82225" y="6490855"/>
                  <a:pt x="67640" y="6422980"/>
                  <a:pt x="59444" y="6370251"/>
                </a:cubicBezTo>
                <a:cubicBezTo>
                  <a:pt x="51248" y="6317522"/>
                  <a:pt x="30729" y="6270972"/>
                  <a:pt x="33908" y="6224938"/>
                </a:cubicBezTo>
                <a:lnTo>
                  <a:pt x="30063" y="6089693"/>
                </a:lnTo>
                <a:cubicBezTo>
                  <a:pt x="25730" y="6032039"/>
                  <a:pt x="3474" y="5997051"/>
                  <a:pt x="29101" y="5973994"/>
                </a:cubicBezTo>
                <a:cubicBezTo>
                  <a:pt x="17018" y="5940131"/>
                  <a:pt x="41135" y="5955713"/>
                  <a:pt x="33855" y="5939847"/>
                </a:cubicBezTo>
                <a:lnTo>
                  <a:pt x="12982" y="5906467"/>
                </a:lnTo>
                <a:lnTo>
                  <a:pt x="8416" y="5862699"/>
                </a:lnTo>
                <a:cubicBezTo>
                  <a:pt x="7895" y="5838948"/>
                  <a:pt x="8409" y="5853058"/>
                  <a:pt x="12052" y="5823324"/>
                </a:cubicBezTo>
                <a:cubicBezTo>
                  <a:pt x="11631" y="5805291"/>
                  <a:pt x="11213" y="5787258"/>
                  <a:pt x="10793" y="5769225"/>
                </a:cubicBezTo>
                <a:cubicBezTo>
                  <a:pt x="17866" y="5738356"/>
                  <a:pt x="19121" y="5696311"/>
                  <a:pt x="25986" y="5667896"/>
                </a:cubicBezTo>
                <a:cubicBezTo>
                  <a:pt x="16329" y="5647975"/>
                  <a:pt x="42195" y="5619318"/>
                  <a:pt x="43687" y="5594585"/>
                </a:cubicBezTo>
                <a:cubicBezTo>
                  <a:pt x="32512" y="5517959"/>
                  <a:pt x="44052" y="5536542"/>
                  <a:pt x="40019" y="5464225"/>
                </a:cubicBezTo>
                <a:cubicBezTo>
                  <a:pt x="32676" y="5400671"/>
                  <a:pt x="26469" y="5311951"/>
                  <a:pt x="22904" y="5269726"/>
                </a:cubicBezTo>
                <a:cubicBezTo>
                  <a:pt x="19341" y="5227501"/>
                  <a:pt x="14742" y="5212581"/>
                  <a:pt x="18628" y="5210876"/>
                </a:cubicBezTo>
                <a:cubicBezTo>
                  <a:pt x="-20300" y="5161742"/>
                  <a:pt x="15511" y="5141336"/>
                  <a:pt x="5392" y="5111369"/>
                </a:cubicBezTo>
                <a:cubicBezTo>
                  <a:pt x="10662" y="5053859"/>
                  <a:pt x="15546" y="5034036"/>
                  <a:pt x="13324" y="5009272"/>
                </a:cubicBezTo>
                <a:cubicBezTo>
                  <a:pt x="25126" y="4982633"/>
                  <a:pt x="74251" y="4956261"/>
                  <a:pt x="48699" y="4925805"/>
                </a:cubicBezTo>
                <a:cubicBezTo>
                  <a:pt x="76704" y="4931200"/>
                  <a:pt x="39437" y="4888353"/>
                  <a:pt x="62925" y="4877992"/>
                </a:cubicBezTo>
                <a:cubicBezTo>
                  <a:pt x="82480" y="4871554"/>
                  <a:pt x="75731" y="4857054"/>
                  <a:pt x="79496" y="4844323"/>
                </a:cubicBezTo>
                <a:cubicBezTo>
                  <a:pt x="97657" y="4832308"/>
                  <a:pt x="110974" y="4752352"/>
                  <a:pt x="101400" y="4733115"/>
                </a:cubicBezTo>
                <a:cubicBezTo>
                  <a:pt x="108185" y="4679357"/>
                  <a:pt x="119720" y="4662889"/>
                  <a:pt x="111223" y="4625153"/>
                </a:cubicBezTo>
                <a:cubicBezTo>
                  <a:pt x="106592" y="4588197"/>
                  <a:pt x="114401" y="4567830"/>
                  <a:pt x="126359" y="4539168"/>
                </a:cubicBezTo>
                <a:cubicBezTo>
                  <a:pt x="126535" y="4522289"/>
                  <a:pt x="126710" y="4505410"/>
                  <a:pt x="126886" y="4488531"/>
                </a:cubicBezTo>
                <a:cubicBezTo>
                  <a:pt x="126165" y="4473140"/>
                  <a:pt x="132917" y="4437329"/>
                  <a:pt x="135099" y="4411258"/>
                </a:cubicBezTo>
                <a:cubicBezTo>
                  <a:pt x="107667" y="4345686"/>
                  <a:pt x="146840" y="4280033"/>
                  <a:pt x="132327" y="4219510"/>
                </a:cubicBezTo>
                <a:cubicBezTo>
                  <a:pt x="138549" y="4158987"/>
                  <a:pt x="124091" y="4192084"/>
                  <a:pt x="172424" y="4048117"/>
                </a:cubicBezTo>
                <a:cubicBezTo>
                  <a:pt x="167703" y="4015047"/>
                  <a:pt x="203806" y="3905047"/>
                  <a:pt x="177666" y="3878222"/>
                </a:cubicBezTo>
                <a:cubicBezTo>
                  <a:pt x="167714" y="3821305"/>
                  <a:pt x="183914" y="3845122"/>
                  <a:pt x="156982" y="3778166"/>
                </a:cubicBezTo>
                <a:cubicBezTo>
                  <a:pt x="160365" y="3760234"/>
                  <a:pt x="142791" y="3724716"/>
                  <a:pt x="142115" y="3707357"/>
                </a:cubicBezTo>
                <a:cubicBezTo>
                  <a:pt x="139253" y="3688591"/>
                  <a:pt x="140202" y="3672776"/>
                  <a:pt x="139805" y="3665569"/>
                </a:cubicBezTo>
                <a:cubicBezTo>
                  <a:pt x="139778" y="3665084"/>
                  <a:pt x="139750" y="3664599"/>
                  <a:pt x="139723" y="3664114"/>
                </a:cubicBezTo>
                <a:lnTo>
                  <a:pt x="134134" y="3653088"/>
                </a:lnTo>
                <a:lnTo>
                  <a:pt x="126568" y="3641228"/>
                </a:lnTo>
                <a:cubicBezTo>
                  <a:pt x="126560" y="3629488"/>
                  <a:pt x="126549" y="3617747"/>
                  <a:pt x="126540" y="3606007"/>
                </a:cubicBezTo>
                <a:lnTo>
                  <a:pt x="134645" y="3597336"/>
                </a:lnTo>
                <a:lnTo>
                  <a:pt x="131649" y="3586412"/>
                </a:lnTo>
                <a:lnTo>
                  <a:pt x="134221" y="3569719"/>
                </a:lnTo>
                <a:lnTo>
                  <a:pt x="133795" y="3568021"/>
                </a:lnTo>
                <a:lnTo>
                  <a:pt x="130189" y="3553678"/>
                </a:lnTo>
                <a:lnTo>
                  <a:pt x="129827" y="3552249"/>
                </a:lnTo>
                <a:lnTo>
                  <a:pt x="122183" y="3542019"/>
                </a:lnTo>
                <a:lnTo>
                  <a:pt x="112426" y="3531201"/>
                </a:lnTo>
                <a:lnTo>
                  <a:pt x="105626" y="3496391"/>
                </a:lnTo>
                <a:lnTo>
                  <a:pt x="111971" y="3486850"/>
                </a:lnTo>
                <a:lnTo>
                  <a:pt x="106910" y="3476412"/>
                </a:lnTo>
                <a:cubicBezTo>
                  <a:pt x="105781" y="3466028"/>
                  <a:pt x="105824" y="3433967"/>
                  <a:pt x="105209" y="3424545"/>
                </a:cubicBezTo>
                <a:lnTo>
                  <a:pt x="103215" y="3419880"/>
                </a:lnTo>
                <a:lnTo>
                  <a:pt x="104953" y="3415218"/>
                </a:lnTo>
                <a:lnTo>
                  <a:pt x="101255" y="3409825"/>
                </a:lnTo>
                <a:lnTo>
                  <a:pt x="103044" y="3407057"/>
                </a:lnTo>
                <a:lnTo>
                  <a:pt x="89764" y="3378959"/>
                </a:lnTo>
                <a:lnTo>
                  <a:pt x="83991" y="3362948"/>
                </a:lnTo>
                <a:lnTo>
                  <a:pt x="66858" y="3332072"/>
                </a:lnTo>
                <a:lnTo>
                  <a:pt x="69057" y="3325671"/>
                </a:lnTo>
                <a:lnTo>
                  <a:pt x="51631" y="3278130"/>
                </a:lnTo>
                <a:lnTo>
                  <a:pt x="53959" y="3277179"/>
                </a:lnTo>
                <a:lnTo>
                  <a:pt x="60205" y="3262610"/>
                </a:lnTo>
                <a:lnTo>
                  <a:pt x="58998" y="3258677"/>
                </a:lnTo>
                <a:cubicBezTo>
                  <a:pt x="46010" y="3210316"/>
                  <a:pt x="80872" y="3236545"/>
                  <a:pt x="45170" y="3180546"/>
                </a:cubicBezTo>
                <a:cubicBezTo>
                  <a:pt x="53643" y="3171780"/>
                  <a:pt x="52550" y="3163902"/>
                  <a:pt x="45228" y="3151828"/>
                </a:cubicBezTo>
                <a:cubicBezTo>
                  <a:pt x="39651" y="3128169"/>
                  <a:pt x="64667" y="3124610"/>
                  <a:pt x="45020" y="3103777"/>
                </a:cubicBezTo>
                <a:cubicBezTo>
                  <a:pt x="59127" y="3105196"/>
                  <a:pt x="41123" y="3057428"/>
                  <a:pt x="57092" y="3065434"/>
                </a:cubicBezTo>
                <a:cubicBezTo>
                  <a:pt x="55435" y="3051512"/>
                  <a:pt x="40803" y="3032637"/>
                  <a:pt x="35088" y="3020247"/>
                </a:cubicBezTo>
                <a:cubicBezTo>
                  <a:pt x="32503" y="3002537"/>
                  <a:pt x="18197" y="3001119"/>
                  <a:pt x="22803" y="2991092"/>
                </a:cubicBezTo>
                <a:cubicBezTo>
                  <a:pt x="24338" y="2987749"/>
                  <a:pt x="27975" y="2983455"/>
                  <a:pt x="34850" y="2977278"/>
                </a:cubicBezTo>
                <a:cubicBezTo>
                  <a:pt x="22587" y="2954448"/>
                  <a:pt x="35600" y="2946689"/>
                  <a:pt x="36223" y="2911749"/>
                </a:cubicBezTo>
                <a:cubicBezTo>
                  <a:pt x="35158" y="2886513"/>
                  <a:pt x="29761" y="2843788"/>
                  <a:pt x="28462" y="2825860"/>
                </a:cubicBezTo>
                <a:cubicBezTo>
                  <a:pt x="28449" y="2818634"/>
                  <a:pt x="28437" y="2811409"/>
                  <a:pt x="28424" y="2804183"/>
                </a:cubicBezTo>
                <a:lnTo>
                  <a:pt x="21292" y="2790136"/>
                </a:lnTo>
                <a:lnTo>
                  <a:pt x="16179" y="2760208"/>
                </a:lnTo>
                <a:lnTo>
                  <a:pt x="22858" y="2751112"/>
                </a:lnTo>
                <a:lnTo>
                  <a:pt x="18505" y="2740278"/>
                </a:lnTo>
                <a:lnTo>
                  <a:pt x="22482" y="2726489"/>
                </a:lnTo>
                <a:lnTo>
                  <a:pt x="18175" y="2725052"/>
                </a:lnTo>
                <a:lnTo>
                  <a:pt x="10521" y="2715895"/>
                </a:lnTo>
                <a:lnTo>
                  <a:pt x="25499" y="2665666"/>
                </a:lnTo>
                <a:lnTo>
                  <a:pt x="30658" y="2635351"/>
                </a:lnTo>
                <a:cubicBezTo>
                  <a:pt x="30723" y="2625597"/>
                  <a:pt x="30791" y="2615842"/>
                  <a:pt x="30857" y="2606088"/>
                </a:cubicBezTo>
                <a:lnTo>
                  <a:pt x="37532" y="2596456"/>
                </a:lnTo>
                <a:cubicBezTo>
                  <a:pt x="41239" y="2582253"/>
                  <a:pt x="34640" y="2564757"/>
                  <a:pt x="36511" y="2549900"/>
                </a:cubicBezTo>
                <a:lnTo>
                  <a:pt x="53712" y="2496499"/>
                </a:lnTo>
                <a:cubicBezTo>
                  <a:pt x="53527" y="2492743"/>
                  <a:pt x="64725" y="2449625"/>
                  <a:pt x="64540" y="2445869"/>
                </a:cubicBezTo>
                <a:cubicBezTo>
                  <a:pt x="61940" y="2441580"/>
                  <a:pt x="65575" y="2413465"/>
                  <a:pt x="64348" y="2408995"/>
                </a:cubicBezTo>
                <a:cubicBezTo>
                  <a:pt x="100333" y="2407546"/>
                  <a:pt x="71752" y="2329020"/>
                  <a:pt x="101725" y="2335735"/>
                </a:cubicBezTo>
                <a:cubicBezTo>
                  <a:pt x="120512" y="2299003"/>
                  <a:pt x="138791" y="2291744"/>
                  <a:pt x="147278" y="2260088"/>
                </a:cubicBezTo>
                <a:cubicBezTo>
                  <a:pt x="152668" y="2224200"/>
                  <a:pt x="143589" y="2220953"/>
                  <a:pt x="152643" y="2193455"/>
                </a:cubicBezTo>
                <a:cubicBezTo>
                  <a:pt x="152701" y="2159228"/>
                  <a:pt x="131577" y="2138038"/>
                  <a:pt x="161815" y="2107942"/>
                </a:cubicBezTo>
                <a:lnTo>
                  <a:pt x="168884" y="2024270"/>
                </a:lnTo>
                <a:lnTo>
                  <a:pt x="210800" y="1969445"/>
                </a:lnTo>
                <a:lnTo>
                  <a:pt x="215063" y="1961162"/>
                </a:lnTo>
                <a:lnTo>
                  <a:pt x="226767" y="1945112"/>
                </a:lnTo>
                <a:lnTo>
                  <a:pt x="225906" y="1942021"/>
                </a:lnTo>
                <a:lnTo>
                  <a:pt x="220555" y="1935584"/>
                </a:lnTo>
                <a:cubicBezTo>
                  <a:pt x="220179" y="1930292"/>
                  <a:pt x="223282" y="1914884"/>
                  <a:pt x="223648" y="1910265"/>
                </a:cubicBezTo>
                <a:cubicBezTo>
                  <a:pt x="221934" y="1909994"/>
                  <a:pt x="221895" y="1909162"/>
                  <a:pt x="222758" y="1907867"/>
                </a:cubicBezTo>
                <a:lnTo>
                  <a:pt x="229387" y="1899379"/>
                </a:lnTo>
                <a:lnTo>
                  <a:pt x="231548" y="1895114"/>
                </a:lnTo>
                <a:lnTo>
                  <a:pt x="216553" y="1892417"/>
                </a:lnTo>
                <a:cubicBezTo>
                  <a:pt x="209075" y="1884999"/>
                  <a:pt x="222114" y="1866643"/>
                  <a:pt x="209739" y="1861483"/>
                </a:cubicBezTo>
                <a:cubicBezTo>
                  <a:pt x="214584" y="1853278"/>
                  <a:pt x="219066" y="1844665"/>
                  <a:pt x="222950" y="1835810"/>
                </a:cubicBezTo>
                <a:lnTo>
                  <a:pt x="224812" y="1830569"/>
                </a:lnTo>
                <a:lnTo>
                  <a:pt x="224522" y="1830429"/>
                </a:lnTo>
                <a:cubicBezTo>
                  <a:pt x="224224" y="1829219"/>
                  <a:pt x="224571" y="1827468"/>
                  <a:pt x="225830" y="1824832"/>
                </a:cubicBezTo>
                <a:lnTo>
                  <a:pt x="228207" y="1821003"/>
                </a:lnTo>
                <a:lnTo>
                  <a:pt x="230878" y="1807109"/>
                </a:lnTo>
                <a:lnTo>
                  <a:pt x="227355" y="1805316"/>
                </a:lnTo>
                <a:lnTo>
                  <a:pt x="228132" y="1804434"/>
                </a:lnTo>
                <a:cubicBezTo>
                  <a:pt x="237533" y="1798221"/>
                  <a:pt x="248274" y="1797417"/>
                  <a:pt x="223762" y="1784314"/>
                </a:cubicBezTo>
                <a:cubicBezTo>
                  <a:pt x="240655" y="1769422"/>
                  <a:pt x="224912" y="1763793"/>
                  <a:pt x="226521" y="1740358"/>
                </a:cubicBezTo>
                <a:cubicBezTo>
                  <a:pt x="240385" y="1732435"/>
                  <a:pt x="239102" y="1724301"/>
                  <a:pt x="233164" y="1715685"/>
                </a:cubicBezTo>
                <a:cubicBezTo>
                  <a:pt x="245499" y="1694404"/>
                  <a:pt x="240415" y="1672675"/>
                  <a:pt x="245819" y="1647555"/>
                </a:cubicBezTo>
                <a:cubicBezTo>
                  <a:pt x="268668" y="1622803"/>
                  <a:pt x="248434" y="1605585"/>
                  <a:pt x="254317" y="1578752"/>
                </a:cubicBezTo>
                <a:lnTo>
                  <a:pt x="249918" y="1546022"/>
                </a:lnTo>
                <a:cubicBezTo>
                  <a:pt x="251996" y="1543635"/>
                  <a:pt x="248777" y="1521210"/>
                  <a:pt x="248927" y="1519929"/>
                </a:cubicBezTo>
                <a:lnTo>
                  <a:pt x="248704" y="1519731"/>
                </a:lnTo>
                <a:lnTo>
                  <a:pt x="252245" y="1514846"/>
                </a:lnTo>
                <a:cubicBezTo>
                  <a:pt x="255314" y="1501295"/>
                  <a:pt x="252199" y="1477394"/>
                  <a:pt x="254681" y="1463304"/>
                </a:cubicBezTo>
                <a:cubicBezTo>
                  <a:pt x="257024" y="1459891"/>
                  <a:pt x="268983" y="1432466"/>
                  <a:pt x="267138" y="1430305"/>
                </a:cubicBezTo>
                <a:lnTo>
                  <a:pt x="266110" y="1429568"/>
                </a:lnTo>
                <a:lnTo>
                  <a:pt x="286784" y="1404045"/>
                </a:lnTo>
                <a:lnTo>
                  <a:pt x="294521" y="1360879"/>
                </a:lnTo>
                <a:lnTo>
                  <a:pt x="324750" y="1301993"/>
                </a:lnTo>
                <a:lnTo>
                  <a:pt x="328780" y="1210776"/>
                </a:lnTo>
                <a:cubicBezTo>
                  <a:pt x="344171" y="1197232"/>
                  <a:pt x="343390" y="1192124"/>
                  <a:pt x="346123" y="1157176"/>
                </a:cubicBezTo>
                <a:cubicBezTo>
                  <a:pt x="359383" y="1110140"/>
                  <a:pt x="355619" y="1111028"/>
                  <a:pt x="349331" y="1063288"/>
                </a:cubicBezTo>
                <a:cubicBezTo>
                  <a:pt x="364194" y="1005331"/>
                  <a:pt x="362778" y="969963"/>
                  <a:pt x="431245" y="889417"/>
                </a:cubicBezTo>
                <a:lnTo>
                  <a:pt x="459477" y="816346"/>
                </a:lnTo>
                <a:cubicBezTo>
                  <a:pt x="465006" y="808083"/>
                  <a:pt x="496978" y="764380"/>
                  <a:pt x="489268" y="752692"/>
                </a:cubicBezTo>
                <a:lnTo>
                  <a:pt x="505368" y="724368"/>
                </a:lnTo>
                <a:lnTo>
                  <a:pt x="511178" y="722494"/>
                </a:lnTo>
                <a:lnTo>
                  <a:pt x="514451" y="717531"/>
                </a:lnTo>
                <a:cubicBezTo>
                  <a:pt x="514171" y="710761"/>
                  <a:pt x="513893" y="703992"/>
                  <a:pt x="513612" y="697222"/>
                </a:cubicBezTo>
                <a:cubicBezTo>
                  <a:pt x="513272" y="693376"/>
                  <a:pt x="513720" y="690905"/>
                  <a:pt x="514772" y="689289"/>
                </a:cubicBezTo>
                <a:lnTo>
                  <a:pt x="515249" y="689151"/>
                </a:lnTo>
                <a:cubicBezTo>
                  <a:pt x="515320" y="686637"/>
                  <a:pt x="515389" y="684122"/>
                  <a:pt x="515461" y="681608"/>
                </a:cubicBezTo>
                <a:cubicBezTo>
                  <a:pt x="522970" y="666964"/>
                  <a:pt x="551123" y="617831"/>
                  <a:pt x="560298" y="601285"/>
                </a:cubicBezTo>
                <a:cubicBezTo>
                  <a:pt x="558549" y="585107"/>
                  <a:pt x="540289" y="573171"/>
                  <a:pt x="570504" y="582332"/>
                </a:cubicBezTo>
                <a:cubicBezTo>
                  <a:pt x="570816" y="577121"/>
                  <a:pt x="573898" y="574271"/>
                  <a:pt x="578347" y="572511"/>
                </a:cubicBezTo>
                <a:lnTo>
                  <a:pt x="580375" y="572092"/>
                </a:lnTo>
                <a:lnTo>
                  <a:pt x="575722" y="536015"/>
                </a:lnTo>
                <a:lnTo>
                  <a:pt x="578705" y="531675"/>
                </a:lnTo>
                <a:lnTo>
                  <a:pt x="564084" y="491380"/>
                </a:lnTo>
                <a:cubicBezTo>
                  <a:pt x="560969" y="487340"/>
                  <a:pt x="560134" y="482008"/>
                  <a:pt x="564457" y="473782"/>
                </a:cubicBezTo>
                <a:lnTo>
                  <a:pt x="566413" y="472000"/>
                </a:lnTo>
                <a:lnTo>
                  <a:pt x="584600" y="354566"/>
                </a:lnTo>
                <a:cubicBezTo>
                  <a:pt x="586100" y="325288"/>
                  <a:pt x="584583" y="317533"/>
                  <a:pt x="588077" y="265704"/>
                </a:cubicBezTo>
                <a:cubicBezTo>
                  <a:pt x="588008" y="205530"/>
                  <a:pt x="578491" y="226511"/>
                  <a:pt x="580576" y="187093"/>
                </a:cubicBezTo>
                <a:cubicBezTo>
                  <a:pt x="579265" y="162458"/>
                  <a:pt x="569240" y="117589"/>
                  <a:pt x="587928" y="130336"/>
                </a:cubicBezTo>
                <a:cubicBezTo>
                  <a:pt x="552635" y="69804"/>
                  <a:pt x="604651" y="82036"/>
                  <a:pt x="593881" y="17287"/>
                </a:cubicBezTo>
                <a:cubicBezTo>
                  <a:pt x="600399" y="13784"/>
                  <a:pt x="605413" y="8440"/>
                  <a:pt x="609224" y="1705"/>
                </a:cubicBezTo>
                <a:close/>
              </a:path>
            </a:pathLst>
          </a:custGeom>
        </p:spPr>
      </p:pic>
    </p:spTree>
    <p:extLst>
      <p:ext uri="{BB962C8B-B14F-4D97-AF65-F5344CB8AC3E}">
        <p14:creationId xmlns:p14="http://schemas.microsoft.com/office/powerpoint/2010/main" val="7723108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0CE07-5698-EEB5-B2B4-026C30375B1C}"/>
              </a:ext>
            </a:extLst>
          </p:cNvPr>
          <p:cNvSpPr>
            <a:spLocks noGrp="1"/>
          </p:cNvSpPr>
          <p:nvPr>
            <p:ph type="title"/>
          </p:nvPr>
        </p:nvSpPr>
        <p:spPr>
          <a:xfrm>
            <a:off x="6928" y="268144"/>
            <a:ext cx="4114800" cy="937635"/>
          </a:xfrm>
        </p:spPr>
        <p:txBody>
          <a:bodyPr/>
          <a:lstStyle/>
          <a:p>
            <a:r>
              <a:rPr lang="en-GB" b="1" dirty="0">
                <a:ea typeface="+mj-lt"/>
                <a:cs typeface="+mj-lt"/>
              </a:rPr>
              <a:t>References </a:t>
            </a:r>
            <a:endParaRPr lang="en-US"/>
          </a:p>
        </p:txBody>
      </p:sp>
      <p:sp>
        <p:nvSpPr>
          <p:cNvPr id="3" name="Content Placeholder 2">
            <a:extLst>
              <a:ext uri="{FF2B5EF4-FFF2-40B4-BE49-F238E27FC236}">
                <a16:creationId xmlns:a16="http://schemas.microsoft.com/office/drawing/2014/main" id="{F4EA9205-780D-934D-A1BF-4CC8A0370CCB}"/>
              </a:ext>
            </a:extLst>
          </p:cNvPr>
          <p:cNvSpPr>
            <a:spLocks noGrp="1"/>
          </p:cNvSpPr>
          <p:nvPr>
            <p:ph idx="1"/>
          </p:nvPr>
        </p:nvSpPr>
        <p:spPr>
          <a:xfrm>
            <a:off x="83128" y="1084407"/>
            <a:ext cx="12039599" cy="5709083"/>
          </a:xfrm>
        </p:spPr>
        <p:txBody>
          <a:bodyPr vert="horz" lIns="91440" tIns="45720" rIns="91440" bIns="45720" rtlCol="0" anchor="t">
            <a:normAutofit fontScale="55000" lnSpcReduction="20000"/>
          </a:bodyPr>
          <a:lstStyle/>
          <a:p>
            <a:pPr algn="just">
              <a:buNone/>
            </a:pPr>
            <a:r>
              <a:rPr lang="en-GB" dirty="0">
                <a:ea typeface="+mn-lt"/>
                <a:cs typeface="+mn-lt"/>
              </a:rPr>
              <a:t>•</a:t>
            </a:r>
            <a:r>
              <a:rPr lang="en-GB" sz="3200" dirty="0">
                <a:latin typeface="Arial"/>
                <a:ea typeface="+mn-lt"/>
                <a:cs typeface="+mn-lt"/>
              </a:rPr>
              <a:t>Bone, C., Simmonds-Buckley, M., Thwaites, R., Sandford, D., Merzhvynska, M., Rubel, J., Deisenhofer, A.K., Lutz, W. and Delgadillo, J., 2021. Dynamic prediction of psychological treatment outcomes: development and validation of a prediction model using routinely collected symptom data. </a:t>
            </a:r>
            <a:r>
              <a:rPr lang="en-GB" sz="3200" i="1" dirty="0">
                <a:latin typeface="Arial"/>
                <a:ea typeface="+mn-lt"/>
                <a:cs typeface="+mn-lt"/>
              </a:rPr>
              <a:t>The Lancet Digital Health</a:t>
            </a:r>
            <a:r>
              <a:rPr lang="en-GB" sz="3200" dirty="0">
                <a:latin typeface="Arial"/>
                <a:ea typeface="+mn-lt"/>
                <a:cs typeface="+mn-lt"/>
              </a:rPr>
              <a:t>, </a:t>
            </a:r>
            <a:r>
              <a:rPr lang="en-GB" sz="3200" i="1" dirty="0">
                <a:latin typeface="Arial"/>
                <a:ea typeface="+mn-lt"/>
                <a:cs typeface="+mn-lt"/>
              </a:rPr>
              <a:t>3</a:t>
            </a:r>
            <a:r>
              <a:rPr lang="en-GB" sz="3200" dirty="0">
                <a:latin typeface="Arial"/>
                <a:ea typeface="+mn-lt"/>
                <a:cs typeface="+mn-lt"/>
              </a:rPr>
              <a:t>(4), pp.e231-e240.</a:t>
            </a:r>
            <a:endParaRPr lang="en-US" sz="3200">
              <a:latin typeface="Arial"/>
              <a:cs typeface="Arial"/>
            </a:endParaRPr>
          </a:p>
          <a:p>
            <a:pPr algn="just">
              <a:buNone/>
            </a:pPr>
            <a:r>
              <a:rPr lang="en-GB" sz="3200" dirty="0">
                <a:latin typeface="Arial"/>
                <a:ea typeface="+mn-lt"/>
                <a:cs typeface="+mn-lt"/>
              </a:rPr>
              <a:t>•Ekkekakis, P., 2020. Why Is exercise underutilized in clinical practice despite evidence it is effective? Lessons in pragmatism from the inclusion of exercise in guidelines for the treatment of depression in the British National Health Service. </a:t>
            </a:r>
            <a:r>
              <a:rPr lang="en-GB" sz="3200" i="1" dirty="0">
                <a:latin typeface="Arial"/>
                <a:ea typeface="+mn-lt"/>
                <a:cs typeface="+mn-lt"/>
              </a:rPr>
              <a:t>Kinesiology Review</a:t>
            </a:r>
            <a:r>
              <a:rPr lang="en-GB" sz="3200" dirty="0">
                <a:latin typeface="Arial"/>
                <a:ea typeface="+mn-lt"/>
                <a:cs typeface="+mn-lt"/>
              </a:rPr>
              <a:t>, </a:t>
            </a:r>
            <a:r>
              <a:rPr lang="en-GB" sz="3200" i="1" dirty="0">
                <a:latin typeface="Arial"/>
                <a:ea typeface="+mn-lt"/>
                <a:cs typeface="+mn-lt"/>
              </a:rPr>
              <a:t>10</a:t>
            </a:r>
            <a:r>
              <a:rPr lang="en-GB" sz="3200" dirty="0">
                <a:latin typeface="Arial"/>
                <a:ea typeface="+mn-lt"/>
                <a:cs typeface="+mn-lt"/>
              </a:rPr>
              <a:t>(1), pp.29-50.</a:t>
            </a:r>
            <a:endParaRPr lang="en-GB" sz="3200">
              <a:latin typeface="Arial"/>
              <a:cs typeface="Arial"/>
            </a:endParaRPr>
          </a:p>
          <a:p>
            <a:pPr algn="just">
              <a:buNone/>
            </a:pPr>
            <a:r>
              <a:rPr lang="en-GB" sz="3200" dirty="0">
                <a:latin typeface="Arial"/>
                <a:ea typeface="+mn-lt"/>
                <a:cs typeface="+mn-lt"/>
              </a:rPr>
              <a:t>•Kaiya, H., Hasegawa, A., Komatsu, C., Noda, S., Minami, F., Goldin, P. and Hasegawa, Y., 2021. Mindfulness Training led to Catharsis and Mindfulness-To-Meaning in a Patient with Social Anxiety Disorder Comorbid with Persistent Depressive Disorder (Dysthymia)-A Case Report with Patient's Personal Note.</a:t>
            </a:r>
            <a:endParaRPr lang="en-GB" sz="3200">
              <a:latin typeface="Arial"/>
              <a:cs typeface="Arial"/>
            </a:endParaRPr>
          </a:p>
          <a:p>
            <a:pPr algn="just">
              <a:buNone/>
            </a:pPr>
            <a:r>
              <a:rPr lang="en-GB" sz="3200" dirty="0">
                <a:latin typeface="Arial"/>
                <a:ea typeface="+mn-lt"/>
                <a:cs typeface="+mn-lt"/>
              </a:rPr>
              <a:t>•Lu, J., 2021, December. A Systematic Review of the History, Cause, and Treatment of Persistent Depressive Disorder. In </a:t>
            </a:r>
            <a:r>
              <a:rPr lang="en-GB" sz="3200" i="1" dirty="0">
                <a:latin typeface="Arial"/>
                <a:ea typeface="+mn-lt"/>
                <a:cs typeface="+mn-lt"/>
              </a:rPr>
              <a:t>2021 4th International Conference on Humanities Education and Social Sciences (ICHESS 2021)</a:t>
            </a:r>
            <a:r>
              <a:rPr lang="en-GB" sz="3200" dirty="0">
                <a:latin typeface="Arial"/>
                <a:ea typeface="+mn-lt"/>
                <a:cs typeface="+mn-lt"/>
              </a:rPr>
              <a:t> (pp. 2329-2334). Atlantis Press.</a:t>
            </a:r>
            <a:endParaRPr lang="en-GB" sz="3200">
              <a:latin typeface="Arial"/>
              <a:cs typeface="Arial"/>
            </a:endParaRPr>
          </a:p>
          <a:p>
            <a:pPr algn="just">
              <a:buNone/>
            </a:pPr>
            <a:r>
              <a:rPr lang="en-GB" sz="3200" dirty="0">
                <a:latin typeface="Arial"/>
                <a:ea typeface="+mn-lt"/>
                <a:cs typeface="+mn-lt"/>
              </a:rPr>
              <a:t>•Luty, J., 2020. Bordering on the bipolar: a review of criteria for ICD-11 and DSM-5 persistent mood disorders. </a:t>
            </a:r>
            <a:r>
              <a:rPr lang="en-GB" sz="3200" i="1" dirty="0">
                <a:latin typeface="Arial"/>
                <a:ea typeface="+mn-lt"/>
                <a:cs typeface="+mn-lt"/>
              </a:rPr>
              <a:t>BJPsych Advances</a:t>
            </a:r>
            <a:r>
              <a:rPr lang="en-GB" sz="3200" dirty="0">
                <a:latin typeface="Arial"/>
                <a:ea typeface="+mn-lt"/>
                <a:cs typeface="+mn-lt"/>
              </a:rPr>
              <a:t>, </a:t>
            </a:r>
            <a:r>
              <a:rPr lang="en-GB" sz="3200" i="1" dirty="0">
                <a:latin typeface="Arial"/>
                <a:ea typeface="+mn-lt"/>
                <a:cs typeface="+mn-lt"/>
              </a:rPr>
              <a:t>26</a:t>
            </a:r>
            <a:r>
              <a:rPr lang="en-GB" sz="3200" dirty="0">
                <a:latin typeface="Arial"/>
                <a:ea typeface="+mn-lt"/>
                <a:cs typeface="+mn-lt"/>
              </a:rPr>
              <a:t>(1), pp.50-57.</a:t>
            </a:r>
            <a:endParaRPr lang="en-GB" sz="3200">
              <a:latin typeface="Arial"/>
              <a:cs typeface="Arial"/>
            </a:endParaRPr>
          </a:p>
          <a:p>
            <a:pPr algn="just">
              <a:buNone/>
            </a:pPr>
            <a:r>
              <a:rPr lang="en-GB" sz="3200" dirty="0">
                <a:latin typeface="Arial"/>
                <a:ea typeface="+mn-lt"/>
                <a:cs typeface="+mn-lt"/>
              </a:rPr>
              <a:t>•Morken, I.S., Viddal, K.R., Von Soest, T. and Wichstrøm, L., 2023. Explaining the Female Preponderance in Adolescent Depression—A Four-Wave Cohort Study. </a:t>
            </a:r>
            <a:r>
              <a:rPr lang="en-GB" sz="3200" i="1" dirty="0">
                <a:latin typeface="Arial"/>
                <a:ea typeface="+mn-lt"/>
                <a:cs typeface="+mn-lt"/>
              </a:rPr>
              <a:t>Research on Child and Adolescent Psychopathology</a:t>
            </a:r>
            <a:r>
              <a:rPr lang="en-GB" sz="3200" dirty="0">
                <a:latin typeface="Arial"/>
                <a:ea typeface="+mn-lt"/>
                <a:cs typeface="+mn-lt"/>
              </a:rPr>
              <a:t>, pp.1-11.</a:t>
            </a:r>
            <a:endParaRPr lang="en-GB" sz="3200">
              <a:latin typeface="Arial"/>
              <a:cs typeface="Arial"/>
            </a:endParaRPr>
          </a:p>
          <a:p>
            <a:pPr algn="just">
              <a:buNone/>
            </a:pPr>
            <a:r>
              <a:rPr lang="en-GB" sz="3200" dirty="0">
                <a:latin typeface="Arial"/>
                <a:ea typeface="+mn-lt"/>
                <a:cs typeface="+mn-lt"/>
              </a:rPr>
              <a:t>•Schramm, E., Klein, D.N., Elsaesser, M., Furukawa, T.A. and Domschke, K., 2020. Review of dysthymia and persistent depressive disorder: history, correlates, and clinical implications. </a:t>
            </a:r>
            <a:r>
              <a:rPr lang="en-GB" sz="3200" i="1" dirty="0">
                <a:latin typeface="Arial"/>
                <a:ea typeface="+mn-lt"/>
                <a:cs typeface="+mn-lt"/>
              </a:rPr>
              <a:t>The Lancet Psychiatry</a:t>
            </a:r>
            <a:r>
              <a:rPr lang="en-GB" sz="3200" dirty="0">
                <a:latin typeface="Arial"/>
                <a:ea typeface="+mn-lt"/>
                <a:cs typeface="+mn-lt"/>
              </a:rPr>
              <a:t>, </a:t>
            </a:r>
            <a:r>
              <a:rPr lang="en-GB" sz="3200" i="1" dirty="0">
                <a:latin typeface="Arial"/>
                <a:ea typeface="+mn-lt"/>
                <a:cs typeface="+mn-lt"/>
              </a:rPr>
              <a:t>7</a:t>
            </a:r>
            <a:r>
              <a:rPr lang="en-GB" sz="3200" dirty="0">
                <a:latin typeface="Arial"/>
                <a:ea typeface="+mn-lt"/>
                <a:cs typeface="+mn-lt"/>
              </a:rPr>
              <a:t>(9), pp.801-812.</a:t>
            </a:r>
            <a:endParaRPr lang="en-GB" sz="3200">
              <a:latin typeface="Arial"/>
              <a:cs typeface="Arial"/>
            </a:endParaRPr>
          </a:p>
          <a:p>
            <a:pPr algn="just">
              <a:buNone/>
            </a:pPr>
            <a:r>
              <a:rPr lang="en-GB" sz="3200" dirty="0">
                <a:latin typeface="Arial"/>
                <a:ea typeface="+mn-lt"/>
                <a:cs typeface="+mn-lt"/>
              </a:rPr>
              <a:t>•Tromans, S., Umar, A., Torr, J., Alexander, R. and Bhaumik, S., 2020. Depressive disorders in people with intellectual disability. </a:t>
            </a:r>
            <a:r>
              <a:rPr lang="en-GB" sz="3200" i="1" dirty="0">
                <a:latin typeface="Arial"/>
                <a:ea typeface="+mn-lt"/>
                <a:cs typeface="+mn-lt"/>
              </a:rPr>
              <a:t>Oxford Textbook of the Psychiatry of Intellectual Disability</a:t>
            </a:r>
            <a:r>
              <a:rPr lang="en-GB" sz="3200" dirty="0">
                <a:latin typeface="Arial"/>
                <a:ea typeface="+mn-lt"/>
                <a:cs typeface="+mn-lt"/>
              </a:rPr>
              <a:t>, pp.105-116</a:t>
            </a:r>
            <a:endParaRPr lang="en-GB" sz="3200" dirty="0">
              <a:latin typeface="Arial"/>
              <a:cs typeface="Arial"/>
            </a:endParaRPr>
          </a:p>
          <a:p>
            <a:pPr algn="just">
              <a:buNone/>
            </a:pPr>
            <a:endParaRPr lang="en-GB" sz="3200" dirty="0">
              <a:latin typeface="Arial"/>
              <a:cs typeface="Calibri"/>
            </a:endParaRPr>
          </a:p>
        </p:txBody>
      </p:sp>
    </p:spTree>
    <p:extLst>
      <p:ext uri="{BB962C8B-B14F-4D97-AF65-F5344CB8AC3E}">
        <p14:creationId xmlns:p14="http://schemas.microsoft.com/office/powerpoint/2010/main" val="37082922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text, stationary, writing implement, pen&#10;&#10;Description automatically generated">
            <a:extLst>
              <a:ext uri="{FF2B5EF4-FFF2-40B4-BE49-F238E27FC236}">
                <a16:creationId xmlns:a16="http://schemas.microsoft.com/office/drawing/2014/main" id="{777A769A-B3A3-4E18-40F5-6A95EDA53E3B}"/>
              </a:ext>
            </a:extLst>
          </p:cNvPr>
          <p:cNvPicPr>
            <a:picLocks noChangeAspect="1"/>
          </p:cNvPicPr>
          <p:nvPr/>
        </p:nvPicPr>
        <p:blipFill>
          <a:blip r:embed="rId2"/>
          <a:stretch>
            <a:fillRect/>
          </a:stretch>
        </p:blipFill>
        <p:spPr>
          <a:xfrm>
            <a:off x="1884219" y="934283"/>
            <a:ext cx="8991598" cy="5765289"/>
          </a:xfrm>
          <a:prstGeom prst="rect">
            <a:avLst/>
          </a:prstGeom>
        </p:spPr>
      </p:pic>
    </p:spTree>
    <p:extLst>
      <p:ext uri="{BB962C8B-B14F-4D97-AF65-F5344CB8AC3E}">
        <p14:creationId xmlns:p14="http://schemas.microsoft.com/office/powerpoint/2010/main" val="327296138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Assessment Component 1 Presentation  Student Name: Audrey Asantewaa Boansi Student ID: 2018137 Module Name: Mental Disorders And Psychopathology Module Code: (BMHP6006) Lecturer: Dr. Samuel Abah</vt:lpstr>
      <vt:lpstr>TOPIC: Mood [affective] disorders (Dysthymia)</vt:lpstr>
      <vt:lpstr>Dysthymia within the ICD-10 Manual</vt:lpstr>
      <vt:lpstr>Definition of Dysthymia</vt:lpstr>
      <vt:lpstr>Causes</vt:lpstr>
      <vt:lpstr>Symptoms/signs of dysthymia</vt:lpstr>
      <vt:lpstr>Diagnosis of Dysthymia</vt:lpstr>
      <vt:lpstr>Historical view and treatments for dysthymia</vt:lpstr>
      <vt:lpstr>Current treatments for dysthymia (NHS) </vt:lpstr>
      <vt:lpstr>Principles when working with people with dysthymia</vt:lpstr>
      <vt:lpstr>Recommendations and Conclusion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614</cp:revision>
  <dcterms:created xsi:type="dcterms:W3CDTF">2023-04-01T17:42:43Z</dcterms:created>
  <dcterms:modified xsi:type="dcterms:W3CDTF">2023-04-02T15:48:00Z</dcterms:modified>
</cp:coreProperties>
</file>