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97" r:id="rId2"/>
  </p:sldMasterIdLst>
  <p:notesMasterIdLst>
    <p:notesMasterId r:id="rId19"/>
  </p:notesMasterIdLst>
  <p:sldIdLst>
    <p:sldId id="513" r:id="rId3"/>
    <p:sldId id="489" r:id="rId4"/>
    <p:sldId id="500" r:id="rId5"/>
    <p:sldId id="504" r:id="rId6"/>
    <p:sldId id="505" r:id="rId7"/>
    <p:sldId id="509" r:id="rId8"/>
    <p:sldId id="507" r:id="rId9"/>
    <p:sldId id="501" r:id="rId10"/>
    <p:sldId id="503" r:id="rId11"/>
    <p:sldId id="502" r:id="rId12"/>
    <p:sldId id="506" r:id="rId13"/>
    <p:sldId id="510" r:id="rId14"/>
    <p:sldId id="511" r:id="rId15"/>
    <p:sldId id="499" r:id="rId16"/>
    <p:sldId id="512" r:id="rId17"/>
    <p:sldId id="497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97218A3-8D86-4218-9C7A-7A8DF40D3D71}" v="5" dt="2026-10-14T11:41:26.24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70218" autoAdjust="0"/>
  </p:normalViewPr>
  <p:slideViewPr>
    <p:cSldViewPr snapToGrid="0">
      <p:cViewPr varScale="1">
        <p:scale>
          <a:sx n="77" d="100"/>
          <a:sy n="77" d="100"/>
        </p:scale>
        <p:origin x="191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microsoft.com/office/2015/10/relationships/revisionInfo" Target="revisionInfo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microsoft.com/office/2016/11/relationships/changesInfo" Target="changesInfos/changesInfo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lie Thomas" userId="2af13b6d24d29b42" providerId="LiveId" clId="{88C2DB11-0E9A-44FE-AE8B-2469165B3BF6}"/>
    <pc:docChg chg="custSel modSld sldOrd modMainMaster">
      <pc:chgData name="Julie Thomas" userId="2af13b6d24d29b42" providerId="LiveId" clId="{88C2DB11-0E9A-44FE-AE8B-2469165B3BF6}" dt="2026-10-16T15:52:45.463" v="73" actId="2711"/>
      <pc:docMkLst>
        <pc:docMk/>
      </pc:docMkLst>
      <pc:sldChg chg="modSp mod">
        <pc:chgData name="Julie Thomas" userId="2af13b6d24d29b42" providerId="LiveId" clId="{88C2DB11-0E9A-44FE-AE8B-2469165B3BF6}" dt="2026-10-16T15:47:22.529" v="46" actId="2711"/>
        <pc:sldMkLst>
          <pc:docMk/>
          <pc:sldMk cId="3935846614" sldId="489"/>
        </pc:sldMkLst>
        <pc:spChg chg="mod">
          <ac:chgData name="Julie Thomas" userId="2af13b6d24d29b42" providerId="LiveId" clId="{88C2DB11-0E9A-44FE-AE8B-2469165B3BF6}" dt="2026-10-16T15:47:22.529" v="46" actId="2711"/>
          <ac:spMkLst>
            <pc:docMk/>
            <pc:sldMk cId="3935846614" sldId="489"/>
            <ac:spMk id="2" creationId="{46A0F320-0915-9DF4-FAE5-419EEB0E4386}"/>
          </ac:spMkLst>
        </pc:spChg>
        <pc:spChg chg="mod">
          <ac:chgData name="Julie Thomas" userId="2af13b6d24d29b42" providerId="LiveId" clId="{88C2DB11-0E9A-44FE-AE8B-2469165B3BF6}" dt="2026-10-14T11:41:06.278" v="3"/>
          <ac:spMkLst>
            <pc:docMk/>
            <pc:sldMk cId="3935846614" sldId="489"/>
            <ac:spMk id="3" creationId="{4500EB40-5B8B-A13B-7B35-AB62B3CA5154}"/>
          </ac:spMkLst>
        </pc:spChg>
      </pc:sldChg>
      <pc:sldChg chg="modSp mod">
        <pc:chgData name="Julie Thomas" userId="2af13b6d24d29b42" providerId="LiveId" clId="{88C2DB11-0E9A-44FE-AE8B-2469165B3BF6}" dt="2026-10-16T15:52:45.463" v="73" actId="2711"/>
        <pc:sldMkLst>
          <pc:docMk/>
          <pc:sldMk cId="2671498478" sldId="497"/>
        </pc:sldMkLst>
        <pc:spChg chg="mod">
          <ac:chgData name="Julie Thomas" userId="2af13b6d24d29b42" providerId="LiveId" clId="{88C2DB11-0E9A-44FE-AE8B-2469165B3BF6}" dt="2026-10-16T15:52:45.463" v="73" actId="2711"/>
          <ac:spMkLst>
            <pc:docMk/>
            <pc:sldMk cId="2671498478" sldId="497"/>
            <ac:spMk id="2" creationId="{57EE773B-83CE-0664-8631-60C0AF015015}"/>
          </ac:spMkLst>
        </pc:spChg>
        <pc:spChg chg="mod">
          <ac:chgData name="Julie Thomas" userId="2af13b6d24d29b42" providerId="LiveId" clId="{88C2DB11-0E9A-44FE-AE8B-2469165B3BF6}" dt="2026-10-14T11:41:06.278" v="3"/>
          <ac:spMkLst>
            <pc:docMk/>
            <pc:sldMk cId="2671498478" sldId="497"/>
            <ac:spMk id="3" creationId="{76067740-1588-F309-7799-AE554BE59FB4}"/>
          </ac:spMkLst>
        </pc:spChg>
      </pc:sldChg>
      <pc:sldChg chg="modSp mod">
        <pc:chgData name="Julie Thomas" userId="2af13b6d24d29b42" providerId="LiveId" clId="{88C2DB11-0E9A-44FE-AE8B-2469165B3BF6}" dt="2026-10-16T15:51:46.684" v="67" actId="255"/>
        <pc:sldMkLst>
          <pc:docMk/>
          <pc:sldMk cId="3254248944" sldId="499"/>
        </pc:sldMkLst>
        <pc:spChg chg="mod">
          <ac:chgData name="Julie Thomas" userId="2af13b6d24d29b42" providerId="LiveId" clId="{88C2DB11-0E9A-44FE-AE8B-2469165B3BF6}" dt="2026-10-16T15:51:32.851" v="66" actId="2711"/>
          <ac:spMkLst>
            <pc:docMk/>
            <pc:sldMk cId="3254248944" sldId="499"/>
            <ac:spMk id="2" creationId="{81BDAE72-CD41-6AD0-30B9-0F33D2CBC54A}"/>
          </ac:spMkLst>
        </pc:spChg>
        <pc:spChg chg="mod">
          <ac:chgData name="Julie Thomas" userId="2af13b6d24d29b42" providerId="LiveId" clId="{88C2DB11-0E9A-44FE-AE8B-2469165B3BF6}" dt="2026-10-16T15:51:46.684" v="67" actId="255"/>
          <ac:spMkLst>
            <pc:docMk/>
            <pc:sldMk cId="3254248944" sldId="499"/>
            <ac:spMk id="3" creationId="{B05D9C21-16DD-4B45-08D8-473E89FE0CD0}"/>
          </ac:spMkLst>
        </pc:spChg>
      </pc:sldChg>
      <pc:sldChg chg="modSp mod">
        <pc:chgData name="Julie Thomas" userId="2af13b6d24d29b42" providerId="LiveId" clId="{88C2DB11-0E9A-44FE-AE8B-2469165B3BF6}" dt="2026-10-16T15:47:10.155" v="45" actId="20577"/>
        <pc:sldMkLst>
          <pc:docMk/>
          <pc:sldMk cId="2400736895" sldId="500"/>
        </pc:sldMkLst>
        <pc:spChg chg="mod">
          <ac:chgData name="Julie Thomas" userId="2af13b6d24d29b42" providerId="LiveId" clId="{88C2DB11-0E9A-44FE-AE8B-2469165B3BF6}" dt="2026-10-16T15:47:10.155" v="45" actId="20577"/>
          <ac:spMkLst>
            <pc:docMk/>
            <pc:sldMk cId="2400736895" sldId="500"/>
            <ac:spMk id="2" creationId="{3103F188-CAFD-8961-EA73-F54D19E68AE6}"/>
          </ac:spMkLst>
        </pc:spChg>
        <pc:spChg chg="mod">
          <ac:chgData name="Julie Thomas" userId="2af13b6d24d29b42" providerId="LiveId" clId="{88C2DB11-0E9A-44FE-AE8B-2469165B3BF6}" dt="2026-10-16T15:46:47.862" v="29" actId="27636"/>
          <ac:spMkLst>
            <pc:docMk/>
            <pc:sldMk cId="2400736895" sldId="500"/>
            <ac:spMk id="3" creationId="{EA288440-71DA-2137-7411-9889D37FB409}"/>
          </ac:spMkLst>
        </pc:spChg>
      </pc:sldChg>
      <pc:sldChg chg="modSp mod">
        <pc:chgData name="Julie Thomas" userId="2af13b6d24d29b42" providerId="LiveId" clId="{88C2DB11-0E9A-44FE-AE8B-2469165B3BF6}" dt="2026-10-16T15:49:18.932" v="57" actId="1076"/>
        <pc:sldMkLst>
          <pc:docMk/>
          <pc:sldMk cId="1476897776" sldId="501"/>
        </pc:sldMkLst>
        <pc:spChg chg="mod">
          <ac:chgData name="Julie Thomas" userId="2af13b6d24d29b42" providerId="LiveId" clId="{88C2DB11-0E9A-44FE-AE8B-2469165B3BF6}" dt="2026-10-16T15:49:05.280" v="56" actId="1076"/>
          <ac:spMkLst>
            <pc:docMk/>
            <pc:sldMk cId="1476897776" sldId="501"/>
            <ac:spMk id="2" creationId="{5F67AE35-DE93-0217-FFD9-BB567B852530}"/>
          </ac:spMkLst>
        </pc:spChg>
        <pc:spChg chg="mod">
          <ac:chgData name="Julie Thomas" userId="2af13b6d24d29b42" providerId="LiveId" clId="{88C2DB11-0E9A-44FE-AE8B-2469165B3BF6}" dt="2026-10-16T15:49:18.932" v="57" actId="1076"/>
          <ac:spMkLst>
            <pc:docMk/>
            <pc:sldMk cId="1476897776" sldId="501"/>
            <ac:spMk id="6" creationId="{577D260C-48C9-16F5-767F-635938C38E24}"/>
          </ac:spMkLst>
        </pc:spChg>
      </pc:sldChg>
      <pc:sldChg chg="modSp mod">
        <pc:chgData name="Julie Thomas" userId="2af13b6d24d29b42" providerId="LiveId" clId="{88C2DB11-0E9A-44FE-AE8B-2469165B3BF6}" dt="2026-10-16T15:49:35.330" v="59" actId="2711"/>
        <pc:sldMkLst>
          <pc:docMk/>
          <pc:sldMk cId="640524429" sldId="502"/>
        </pc:sldMkLst>
        <pc:spChg chg="mod">
          <ac:chgData name="Julie Thomas" userId="2af13b6d24d29b42" providerId="LiveId" clId="{88C2DB11-0E9A-44FE-AE8B-2469165B3BF6}" dt="2026-10-16T15:49:35.330" v="59" actId="2711"/>
          <ac:spMkLst>
            <pc:docMk/>
            <pc:sldMk cId="640524429" sldId="502"/>
            <ac:spMk id="2" creationId="{36AB67B6-526A-5D3F-4ADE-7E422FBA3DB8}"/>
          </ac:spMkLst>
        </pc:spChg>
        <pc:spChg chg="mod">
          <ac:chgData name="Julie Thomas" userId="2af13b6d24d29b42" providerId="LiveId" clId="{88C2DB11-0E9A-44FE-AE8B-2469165B3BF6}" dt="2026-10-14T11:41:06.278" v="3"/>
          <ac:spMkLst>
            <pc:docMk/>
            <pc:sldMk cId="640524429" sldId="502"/>
            <ac:spMk id="3" creationId="{0E977058-53C0-6646-41AB-30876BF6365A}"/>
          </ac:spMkLst>
        </pc:spChg>
      </pc:sldChg>
      <pc:sldChg chg="modSp mod">
        <pc:chgData name="Julie Thomas" userId="2af13b6d24d29b42" providerId="LiveId" clId="{88C2DB11-0E9A-44FE-AE8B-2469165B3BF6}" dt="2026-10-16T15:49:28.753" v="58" actId="2711"/>
        <pc:sldMkLst>
          <pc:docMk/>
          <pc:sldMk cId="985067337" sldId="503"/>
        </pc:sldMkLst>
        <pc:spChg chg="mod">
          <ac:chgData name="Julie Thomas" userId="2af13b6d24d29b42" providerId="LiveId" clId="{88C2DB11-0E9A-44FE-AE8B-2469165B3BF6}" dt="2026-10-16T15:49:28.753" v="58" actId="2711"/>
          <ac:spMkLst>
            <pc:docMk/>
            <pc:sldMk cId="985067337" sldId="503"/>
            <ac:spMk id="2" creationId="{7DE96214-D603-9953-8808-AFB815360FE3}"/>
          </ac:spMkLst>
        </pc:spChg>
        <pc:spChg chg="mod">
          <ac:chgData name="Julie Thomas" userId="2af13b6d24d29b42" providerId="LiveId" clId="{88C2DB11-0E9A-44FE-AE8B-2469165B3BF6}" dt="2026-10-14T11:41:06.278" v="3"/>
          <ac:spMkLst>
            <pc:docMk/>
            <pc:sldMk cId="985067337" sldId="503"/>
            <ac:spMk id="3" creationId="{C27935FA-1765-B1E6-28D7-AD1F34330C37}"/>
          </ac:spMkLst>
        </pc:spChg>
      </pc:sldChg>
      <pc:sldChg chg="modSp mod">
        <pc:chgData name="Julie Thomas" userId="2af13b6d24d29b42" providerId="LiveId" clId="{88C2DB11-0E9A-44FE-AE8B-2469165B3BF6}" dt="2026-10-16T15:47:35.008" v="48" actId="14100"/>
        <pc:sldMkLst>
          <pc:docMk/>
          <pc:sldMk cId="491595543" sldId="504"/>
        </pc:sldMkLst>
        <pc:spChg chg="mod">
          <ac:chgData name="Julie Thomas" userId="2af13b6d24d29b42" providerId="LiveId" clId="{88C2DB11-0E9A-44FE-AE8B-2469165B3BF6}" dt="2026-10-16T15:47:35.008" v="48" actId="14100"/>
          <ac:spMkLst>
            <pc:docMk/>
            <pc:sldMk cId="491595543" sldId="504"/>
            <ac:spMk id="2" creationId="{5262ED2F-E64F-D777-8E21-69F282A0FFDF}"/>
          </ac:spMkLst>
        </pc:spChg>
      </pc:sldChg>
      <pc:sldChg chg="modSp mod">
        <pc:chgData name="Julie Thomas" userId="2af13b6d24d29b42" providerId="LiveId" clId="{88C2DB11-0E9A-44FE-AE8B-2469165B3BF6}" dt="2026-10-16T15:48:10.503" v="52" actId="255"/>
        <pc:sldMkLst>
          <pc:docMk/>
          <pc:sldMk cId="1274669928" sldId="505"/>
        </pc:sldMkLst>
        <pc:spChg chg="mod">
          <ac:chgData name="Julie Thomas" userId="2af13b6d24d29b42" providerId="LiveId" clId="{88C2DB11-0E9A-44FE-AE8B-2469165B3BF6}" dt="2026-10-16T15:48:10.503" v="52" actId="255"/>
          <ac:spMkLst>
            <pc:docMk/>
            <pc:sldMk cId="1274669928" sldId="505"/>
            <ac:spMk id="2" creationId="{EA99FE7E-8EF6-2C08-C686-D62185BF428A}"/>
          </ac:spMkLst>
        </pc:spChg>
      </pc:sldChg>
      <pc:sldChg chg="modSp mod">
        <pc:chgData name="Julie Thomas" userId="2af13b6d24d29b42" providerId="LiveId" clId="{88C2DB11-0E9A-44FE-AE8B-2469165B3BF6}" dt="2026-10-16T15:50:40.457" v="60" actId="2711"/>
        <pc:sldMkLst>
          <pc:docMk/>
          <pc:sldMk cId="2302002553" sldId="506"/>
        </pc:sldMkLst>
        <pc:spChg chg="mod">
          <ac:chgData name="Julie Thomas" userId="2af13b6d24d29b42" providerId="LiveId" clId="{88C2DB11-0E9A-44FE-AE8B-2469165B3BF6}" dt="2026-10-16T15:50:40.457" v="60" actId="2711"/>
          <ac:spMkLst>
            <pc:docMk/>
            <pc:sldMk cId="2302002553" sldId="506"/>
            <ac:spMk id="2" creationId="{5A03B658-DDAC-6940-F168-0EBA4C27074D}"/>
          </ac:spMkLst>
        </pc:spChg>
        <pc:spChg chg="mod">
          <ac:chgData name="Julie Thomas" userId="2af13b6d24d29b42" providerId="LiveId" clId="{88C2DB11-0E9A-44FE-AE8B-2469165B3BF6}" dt="2026-10-14T11:41:06.278" v="3"/>
          <ac:spMkLst>
            <pc:docMk/>
            <pc:sldMk cId="2302002553" sldId="506"/>
            <ac:spMk id="3" creationId="{4F9E953A-4CA3-D09D-4B17-3816EA8C4489}"/>
          </ac:spMkLst>
        </pc:spChg>
      </pc:sldChg>
      <pc:sldChg chg="modSp mod">
        <pc:chgData name="Julie Thomas" userId="2af13b6d24d29b42" providerId="LiveId" clId="{88C2DB11-0E9A-44FE-AE8B-2469165B3BF6}" dt="2026-10-16T15:48:42.301" v="53" actId="2711"/>
        <pc:sldMkLst>
          <pc:docMk/>
          <pc:sldMk cId="1106614366" sldId="507"/>
        </pc:sldMkLst>
        <pc:spChg chg="mod">
          <ac:chgData name="Julie Thomas" userId="2af13b6d24d29b42" providerId="LiveId" clId="{88C2DB11-0E9A-44FE-AE8B-2469165B3BF6}" dt="2026-10-16T15:48:42.301" v="53" actId="2711"/>
          <ac:spMkLst>
            <pc:docMk/>
            <pc:sldMk cId="1106614366" sldId="507"/>
            <ac:spMk id="2" creationId="{BDC7EEF9-53D6-B6AC-C5B7-D8A89EF66E70}"/>
          </ac:spMkLst>
        </pc:spChg>
        <pc:spChg chg="mod">
          <ac:chgData name="Julie Thomas" userId="2af13b6d24d29b42" providerId="LiveId" clId="{88C2DB11-0E9A-44FE-AE8B-2469165B3BF6}" dt="2026-10-14T11:41:06.278" v="3"/>
          <ac:spMkLst>
            <pc:docMk/>
            <pc:sldMk cId="1106614366" sldId="507"/>
            <ac:spMk id="3" creationId="{7F403173-4B89-234F-9280-DC76DAB1BAD6}"/>
          </ac:spMkLst>
        </pc:spChg>
      </pc:sldChg>
      <pc:sldChg chg="modSp mod">
        <pc:chgData name="Julie Thomas" userId="2af13b6d24d29b42" providerId="LiveId" clId="{88C2DB11-0E9A-44FE-AE8B-2469165B3BF6}" dt="2026-10-16T15:50:56.251" v="63" actId="2711"/>
        <pc:sldMkLst>
          <pc:docMk/>
          <pc:sldMk cId="964527273" sldId="510"/>
        </pc:sldMkLst>
        <pc:spChg chg="mod">
          <ac:chgData name="Julie Thomas" userId="2af13b6d24d29b42" providerId="LiveId" clId="{88C2DB11-0E9A-44FE-AE8B-2469165B3BF6}" dt="2026-10-16T15:50:56.251" v="63" actId="2711"/>
          <ac:spMkLst>
            <pc:docMk/>
            <pc:sldMk cId="964527273" sldId="510"/>
            <ac:spMk id="2" creationId="{75A7A18F-2C49-6194-4D0A-58791932430E}"/>
          </ac:spMkLst>
        </pc:spChg>
      </pc:sldChg>
      <pc:sldChg chg="modSp mod">
        <pc:chgData name="Julie Thomas" userId="2af13b6d24d29b42" providerId="LiveId" clId="{88C2DB11-0E9A-44FE-AE8B-2469165B3BF6}" dt="2026-10-16T15:51:22.977" v="65" actId="1076"/>
        <pc:sldMkLst>
          <pc:docMk/>
          <pc:sldMk cId="476765248" sldId="511"/>
        </pc:sldMkLst>
        <pc:spChg chg="mod">
          <ac:chgData name="Julie Thomas" userId="2af13b6d24d29b42" providerId="LiveId" clId="{88C2DB11-0E9A-44FE-AE8B-2469165B3BF6}" dt="2026-10-16T15:51:11.422" v="64" actId="2711"/>
          <ac:spMkLst>
            <pc:docMk/>
            <pc:sldMk cId="476765248" sldId="511"/>
            <ac:spMk id="2" creationId="{1C84E452-C6FA-4137-DDD5-7BCD5111A15B}"/>
          </ac:spMkLst>
        </pc:spChg>
        <pc:picChg chg="mod">
          <ac:chgData name="Julie Thomas" userId="2af13b6d24d29b42" providerId="LiveId" clId="{88C2DB11-0E9A-44FE-AE8B-2469165B3BF6}" dt="2026-10-16T15:51:22.977" v="65" actId="1076"/>
          <ac:picMkLst>
            <pc:docMk/>
            <pc:sldMk cId="476765248" sldId="511"/>
            <ac:picMk id="5" creationId="{DFDA6586-DB67-D0FA-F69D-AF8854E24E61}"/>
          </ac:picMkLst>
        </pc:picChg>
      </pc:sldChg>
      <pc:sldChg chg="modSp mod">
        <pc:chgData name="Julie Thomas" userId="2af13b6d24d29b42" providerId="LiveId" clId="{88C2DB11-0E9A-44FE-AE8B-2469165B3BF6}" dt="2026-10-16T15:52:25.717" v="72" actId="1076"/>
        <pc:sldMkLst>
          <pc:docMk/>
          <pc:sldMk cId="1811651126" sldId="512"/>
        </pc:sldMkLst>
        <pc:spChg chg="mod">
          <ac:chgData name="Julie Thomas" userId="2af13b6d24d29b42" providerId="LiveId" clId="{88C2DB11-0E9A-44FE-AE8B-2469165B3BF6}" dt="2026-10-16T15:52:22.876" v="71" actId="14100"/>
          <ac:spMkLst>
            <pc:docMk/>
            <pc:sldMk cId="1811651126" sldId="512"/>
            <ac:spMk id="2" creationId="{A7E7C9C3-DD9F-2E61-5F24-0805A695B85D}"/>
          </ac:spMkLst>
        </pc:spChg>
        <pc:spChg chg="mod">
          <ac:chgData name="Julie Thomas" userId="2af13b6d24d29b42" providerId="LiveId" clId="{88C2DB11-0E9A-44FE-AE8B-2469165B3BF6}" dt="2026-10-16T15:52:25.717" v="72" actId="1076"/>
          <ac:spMkLst>
            <pc:docMk/>
            <pc:sldMk cId="1811651126" sldId="512"/>
            <ac:spMk id="3" creationId="{9CFAE823-26B7-D71C-3887-8D3A626BBD7B}"/>
          </ac:spMkLst>
        </pc:spChg>
      </pc:sldChg>
      <pc:sldChg chg="addSp modSp mod ord">
        <pc:chgData name="Julie Thomas" userId="2af13b6d24d29b42" providerId="LiveId" clId="{88C2DB11-0E9A-44FE-AE8B-2469165B3BF6}" dt="2026-10-16T15:46:15.573" v="14" actId="20577"/>
        <pc:sldMkLst>
          <pc:docMk/>
          <pc:sldMk cId="2175380920" sldId="513"/>
        </pc:sldMkLst>
        <pc:spChg chg="add mod">
          <ac:chgData name="Julie Thomas" userId="2af13b6d24d29b42" providerId="LiveId" clId="{88C2DB11-0E9A-44FE-AE8B-2469165B3BF6}" dt="2026-10-16T15:46:15.573" v="14" actId="20577"/>
          <ac:spMkLst>
            <pc:docMk/>
            <pc:sldMk cId="2175380920" sldId="513"/>
            <ac:spMk id="2" creationId="{9DFAFB73-B7B0-BC4B-59BF-73D8748F7DF3}"/>
          </ac:spMkLst>
        </pc:spChg>
      </pc:sldChg>
      <pc:sldMasterChg chg="addSp">
        <pc:chgData name="Julie Thomas" userId="2af13b6d24d29b42" providerId="LiveId" clId="{88C2DB11-0E9A-44FE-AE8B-2469165B3BF6}" dt="2026-10-14T11:41:04.017" v="2"/>
        <pc:sldMasterMkLst>
          <pc:docMk/>
          <pc:sldMasterMk cId="2237010450" sldId="2147483697"/>
        </pc:sldMasterMkLst>
        <pc:picChg chg="add">
          <ac:chgData name="Julie Thomas" userId="2af13b6d24d29b42" providerId="LiveId" clId="{88C2DB11-0E9A-44FE-AE8B-2469165B3BF6}" dt="2026-10-14T11:41:04.017" v="2"/>
          <ac:picMkLst>
            <pc:docMk/>
            <pc:sldMasterMk cId="2237010450" sldId="2147483697"/>
            <ac:picMk id="7" creationId="{BB9516FF-E624-6FBF-76B2-948EE0E8D8F6}"/>
          </ac:picMkLst>
        </pc:pic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E31152-8177-470B-8879-49BD83AEF9CF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DA3F90-F96C-475D-A791-AC273564C3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94798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DA3F90-F96C-475D-A791-AC273564C39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420790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DA3F90-F96C-475D-A791-AC273564C39E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72988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DA3F90-F96C-475D-A791-AC273564C39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089537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DA3F90-F96C-475D-A791-AC273564C39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047564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DA3F90-F96C-475D-A791-AC273564C39E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734238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DA3F90-F96C-475D-A791-AC273564C39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796300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7A82A2-4D0F-CBA8-A546-ED8CC765EB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D08C788-D432-C143-BA93-41E285552B4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9F7DB0C-CB1E-6533-8036-BA68AA4CBDD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523B224-955B-6E08-18CD-7ED740E71AD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2DA3F90-F96C-475D-A791-AC273564C39E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776262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DA3F90-F96C-475D-A791-AC273564C39E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245445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DA3F90-F96C-475D-A791-AC273564C39E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196360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DA3F90-F96C-475D-A791-AC273564C39E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677112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855D96-CB7E-C7EE-9F09-CBA7A75D53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4D48E6F-D841-FD9E-768D-B7290C79A76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E9A922B-A89B-D724-D817-808D4A623FC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CF1EC31-B332-5194-A372-58B586F892E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2DA3F90-F96C-475D-A791-AC273564C39E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7233405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Model emphasises that there is a range of styles, rather than categorising styles as either authoritarian or democratic. It shows that there is a continuum. The range goes from ‘tell’, to an approach that involves delegation. On the left hand side the manager exerts a high degree of control over decisions. On the right hand side the employees exert a high control. A movement from left to right indicates a reduction in a manager’s control. The style adopted will change depending on the circumstances.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DA3F90-F96C-475D-A791-AC273564C39E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996724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‘There are four basic leadership styles in an SLII</a:t>
            </a:r>
            <a:r>
              <a:rPr lang="en-GB" sz="1200" b="0" i="0" kern="1200" baseline="300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®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approach to leadership: </a:t>
            </a:r>
            <a:r>
              <a:rPr lang="en-GB" sz="1200" b="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directing, coaching, supporting,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and </a:t>
            </a:r>
            <a:r>
              <a:rPr lang="en-GB" sz="1200" b="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delegating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These correspond with the four basic development levels: </a:t>
            </a:r>
            <a:r>
              <a:rPr lang="en-GB" sz="1200" b="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Enthusiastic Beginner, Disillusioned Learner, Capable but Cautious Contributor 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and </a:t>
            </a:r>
            <a:r>
              <a:rPr lang="en-GB" sz="1200" b="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Self-Reliant Achiever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Enthusiastic Beginners need a </a:t>
            </a:r>
            <a:r>
              <a:rPr lang="en-GB" sz="1200" b="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directing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style, Disillusioned Learners need a </a:t>
            </a:r>
            <a:r>
              <a:rPr lang="en-GB" sz="1200" b="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coaching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style, Capable but Cautious Contributors need a </a:t>
            </a:r>
            <a:r>
              <a:rPr lang="en-GB" sz="1200" b="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supporting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style and Self-Reliant Achievers need a </a:t>
            </a:r>
            <a:r>
              <a:rPr lang="en-GB" sz="1200" b="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delegating 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style’ (Blanchard, 2019).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DA3F90-F96C-475D-A791-AC273564C39E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737128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DA3F90-F96C-475D-A791-AC273564C39E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568933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DA3F90-F96C-475D-A791-AC273564C39E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103413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DA3F90-F96C-475D-A791-AC273564C39E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82849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67630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63B6A318-EF11-49E8-E8AE-15107F6C178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88623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64673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0CB99F05-75D2-06B1-964A-A54B3F61314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0010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3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3" y="6525344"/>
            <a:ext cx="1294837" cy="218522"/>
          </a:xfrm>
        </p:spPr>
        <p:txBody>
          <a:bodyPr/>
          <a:lstStyle/>
          <a:p>
            <a:fld id="{6362E849-225B-4469-B30B-3AE583DB3C24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3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C8BF7-86D3-4E92-B92C-831E4EA602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32853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2E849-225B-4469-B30B-3AE583DB3C24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3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C8BF7-86D3-4E92-B92C-831E4EA602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46563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2E849-225B-4469-B30B-3AE583DB3C24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C8BF7-86D3-4E92-B92C-831E4EA602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23939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7"/>
            <a:ext cx="5386917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9" y="1535113"/>
            <a:ext cx="5389033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9" y="2174877"/>
            <a:ext cx="5389033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2E849-225B-4469-B30B-3AE583DB3C24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C8BF7-86D3-4E92-B92C-831E4EA602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28490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5689303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background with a logo&#10;&#10;Description automatically generated">
            <a:extLst>
              <a:ext uri="{FF2B5EF4-FFF2-40B4-BE49-F238E27FC236}">
                <a16:creationId xmlns:a16="http://schemas.microsoft.com/office/drawing/2014/main" id="{428A2852-A043-B582-AD32-FD952299B7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16342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AA46EE6A-794A-EBEE-BBD4-A789F25C35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259598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2E849-225B-4469-B30B-3AE583DB3C24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3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C8BF7-86D3-4E92-B92C-831E4EA602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80555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2E849-225B-4469-B30B-3AE583DB3C24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C8BF7-86D3-4E92-B92C-831E4EA602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421237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7"/>
            <a:ext cx="5386917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9" y="1535113"/>
            <a:ext cx="5389033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9" y="2174877"/>
            <a:ext cx="5389033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2E849-225B-4469-B30B-3AE583DB3C24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C8BF7-86D3-4E92-B92C-831E4EA602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191692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7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4080984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background with a logo&#10;&#10;Description automatically generated">
            <a:extLst>
              <a:ext uri="{FF2B5EF4-FFF2-40B4-BE49-F238E27FC236}">
                <a16:creationId xmlns:a16="http://schemas.microsoft.com/office/drawing/2014/main" id="{428A2852-A043-B582-AD32-FD952299B7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357258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AA46EE6A-794A-EBEE-BBD4-A789F25C35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983586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4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3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3" y="6525344"/>
            <a:ext cx="1294837" cy="218522"/>
          </a:xfrm>
        </p:spPr>
        <p:txBody>
          <a:bodyPr/>
          <a:lstStyle/>
          <a:p>
            <a:fld id="{6362E849-225B-4469-B30B-3AE583DB3C24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3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C8BF7-86D3-4E92-B92C-831E4EA602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099402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2E849-225B-4469-B30B-3AE583DB3C24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3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C8BF7-86D3-4E92-B92C-831E4EA602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392638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2E849-225B-4469-B30B-3AE583DB3C24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C8BF7-86D3-4E92-B92C-831E4EA602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253738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7"/>
            <a:ext cx="5386917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9" y="1535113"/>
            <a:ext cx="5389033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9" y="2174877"/>
            <a:ext cx="5389033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2E849-225B-4469-B30B-3AE583DB3C24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C8BF7-86D3-4E92-B92C-831E4EA602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77881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6.xml"/><Relationship Id="rId13" Type="http://schemas.openxmlformats.org/officeDocument/2006/relationships/slideLayout" Target="../slideLayouts/slideLayout21.xml"/><Relationship Id="rId3" Type="http://schemas.openxmlformats.org/officeDocument/2006/relationships/slideLayout" Target="../slideLayouts/slideLayout11.xml"/><Relationship Id="rId7" Type="http://schemas.openxmlformats.org/officeDocument/2006/relationships/slideLayout" Target="../slideLayouts/slideLayout15.xml"/><Relationship Id="rId12" Type="http://schemas.openxmlformats.org/officeDocument/2006/relationships/slideLayout" Target="../slideLayouts/slideLayout20.xml"/><Relationship Id="rId2" Type="http://schemas.openxmlformats.org/officeDocument/2006/relationships/slideLayout" Target="../slideLayouts/slideLayout10.xml"/><Relationship Id="rId16" Type="http://schemas.openxmlformats.org/officeDocument/2006/relationships/image" Target="../media/image1.png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11" Type="http://schemas.openxmlformats.org/officeDocument/2006/relationships/slideLayout" Target="../slideLayouts/slideLayout19.xml"/><Relationship Id="rId5" Type="http://schemas.openxmlformats.org/officeDocument/2006/relationships/slideLayout" Target="../slideLayouts/slideLayout13.xml"/><Relationship Id="rId15" Type="http://schemas.openxmlformats.org/officeDocument/2006/relationships/image" Target="../media/image6.png"/><Relationship Id="rId10" Type="http://schemas.openxmlformats.org/officeDocument/2006/relationships/slideLayout" Target="../slideLayouts/slideLayout18.xml"/><Relationship Id="rId4" Type="http://schemas.openxmlformats.org/officeDocument/2006/relationships/slideLayout" Target="../slideLayouts/slideLayout12.xml"/><Relationship Id="rId9" Type="http://schemas.openxmlformats.org/officeDocument/2006/relationships/slideLayout" Target="../slideLayouts/slideLayout17.xml"/><Relationship Id="rId14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84306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Picture 6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BB9516FF-E624-6FBF-76B2-948EE0E8D8F6}"/>
              </a:ext>
            </a:extLst>
          </p:cNvPr>
          <p:cNvPicPr>
            <a:picLocks noChangeAspect="1"/>
          </p:cNvPicPr>
          <p:nvPr userDrawn="1"/>
        </p:nvPicPr>
        <p:blipFill>
          <a:blip r:embed="rId1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70104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8" r:id="rId1"/>
    <p:sldLayoutId id="2147483699" r:id="rId2"/>
    <p:sldLayoutId id="2147483700" r:id="rId3"/>
    <p:sldLayoutId id="2147483702" r:id="rId4"/>
    <p:sldLayoutId id="2147483703" r:id="rId5"/>
    <p:sldLayoutId id="2147483704" r:id="rId6"/>
    <p:sldLayoutId id="2147483714" r:id="rId7"/>
    <p:sldLayoutId id="2147483715" r:id="rId8"/>
    <p:sldLayoutId id="2147483716" r:id="rId9"/>
    <p:sldLayoutId id="2147483717" r:id="rId10"/>
    <p:sldLayoutId id="2147483718" r:id="rId11"/>
    <p:sldLayoutId id="2147483719" r:id="rId12"/>
    <p:sldLayoutId id="2147483720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0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resources.blanchard.com/blanchard-leaderchat/a-situational-approach-to-effective-leadership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2.xml"/><Relationship Id="rId4" Type="http://schemas.openxmlformats.org/officeDocument/2006/relationships/hyperlink" Target="https://doi.org/10.1111/joms.13156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DFAFB73-B7B0-BC4B-59BF-73D8748F7DF3}"/>
              </a:ext>
            </a:extLst>
          </p:cNvPr>
          <p:cNvSpPr txBox="1"/>
          <p:nvPr/>
        </p:nvSpPr>
        <p:spPr>
          <a:xfrm>
            <a:off x="3344449" y="1578279"/>
            <a:ext cx="5887233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>
                <a:solidFill>
                  <a:schemeClr val="bg1"/>
                </a:solidFill>
              </a:rPr>
              <a:t>Leadership and Change</a:t>
            </a:r>
          </a:p>
          <a:p>
            <a:pPr algn="ctr"/>
            <a:r>
              <a:rPr lang="en-GB" sz="4000" dirty="0">
                <a:solidFill>
                  <a:schemeClr val="bg1"/>
                </a:solidFill>
              </a:rPr>
              <a:t>Week Four</a:t>
            </a:r>
          </a:p>
          <a:p>
            <a:pPr algn="ctr"/>
            <a:r>
              <a:rPr lang="en-GB" sz="4000" dirty="0">
                <a:solidFill>
                  <a:schemeClr val="bg1"/>
                </a:solidFill>
              </a:rPr>
              <a:t>Leadership Styles</a:t>
            </a:r>
          </a:p>
        </p:txBody>
      </p:sp>
    </p:spTree>
    <p:extLst>
      <p:ext uri="{BB962C8B-B14F-4D97-AF65-F5344CB8AC3E}">
        <p14:creationId xmlns:p14="http://schemas.microsoft.com/office/powerpoint/2010/main" val="21753809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A0F320-0915-9DF4-FAE5-419EEB0E43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>
                <a:latin typeface="+mn-lt"/>
              </a:rPr>
              <a:t>What we’ll cover today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00EB40-5B8B-A13B-7B35-AB62B3CA51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Skills needed for the modern workplace</a:t>
            </a:r>
          </a:p>
          <a:p>
            <a:r>
              <a:rPr lang="en-GB" sz="3600" dirty="0"/>
              <a:t>Different Approaches to Studying Leadership</a:t>
            </a:r>
          </a:p>
          <a:p>
            <a:r>
              <a:rPr lang="en-GB" sz="3600" dirty="0"/>
              <a:t>Leadership Traits and Styles</a:t>
            </a:r>
          </a:p>
          <a:p>
            <a:r>
              <a:rPr lang="en-GB" sz="3600" dirty="0"/>
              <a:t>Your Leadership Traits and Styles</a:t>
            </a:r>
          </a:p>
        </p:txBody>
      </p:sp>
    </p:spTree>
    <p:extLst>
      <p:ext uri="{BB962C8B-B14F-4D97-AF65-F5344CB8AC3E}">
        <p14:creationId xmlns:p14="http://schemas.microsoft.com/office/powerpoint/2010/main" val="39358466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03F188-CAFD-8961-EA73-F54D19E68A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784141"/>
          </a:xfrm>
        </p:spPr>
        <p:txBody>
          <a:bodyPr anchor="ctr">
            <a:normAutofit/>
          </a:bodyPr>
          <a:lstStyle/>
          <a:p>
            <a:r>
              <a:rPr lang="en-GB" b="1" dirty="0">
                <a:latin typeface="+mn-lt"/>
              </a:rPr>
              <a:t>Skills Needed in Times of Change (Reminder)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288440-71DA-2137-7411-9889D37FB40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97600" y="1203158"/>
            <a:ext cx="5384800" cy="438608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Resilience, change management (Half, 2025, as cited in Jackson, 2025)</a:t>
            </a:r>
          </a:p>
          <a:p>
            <a:pPr>
              <a:lnSpc>
                <a:spcPct val="90000"/>
              </a:lnSpc>
            </a:pPr>
            <a:r>
              <a:rPr lang="en-GB" dirty="0"/>
              <a:t>Self-awareness, emotional intelligence, business expertise and communication skills (CIPD, 2025)</a:t>
            </a:r>
          </a:p>
          <a:p>
            <a:pPr>
              <a:lnSpc>
                <a:spcPct val="90000"/>
              </a:lnSpc>
            </a:pPr>
            <a:r>
              <a:rPr lang="en-GB" dirty="0"/>
              <a:t>Strategic thinking, purposefulness (Vision, mission-driven) and ethical integrity</a:t>
            </a:r>
          </a:p>
          <a:p>
            <a:pPr marL="257175" marR="0" lvl="0" indent="-257175" algn="l" defTabSz="6858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In times of uncertainty people need empathy and compassion, a level of openness and consistency of values (Cheese, 2025)</a:t>
            </a:r>
          </a:p>
          <a:p>
            <a:pPr marL="257175" marR="0" lvl="0" indent="-257175" algn="l" defTabSz="6858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The pandemic sharpened the focus on human-first, people centric leadership (Jackson, 2025).</a:t>
            </a:r>
          </a:p>
          <a:p>
            <a:pPr>
              <a:lnSpc>
                <a:spcPct val="90000"/>
              </a:lnSpc>
            </a:pPr>
            <a:endParaRPr lang="en-GB" dirty="0"/>
          </a:p>
          <a:p>
            <a:pPr>
              <a:lnSpc>
                <a:spcPct val="90000"/>
              </a:lnSpc>
            </a:pPr>
            <a:endParaRPr lang="en-GB" dirty="0"/>
          </a:p>
        </p:txBody>
      </p:sp>
      <p:pic>
        <p:nvPicPr>
          <p:cNvPr id="5" name="Picture 4" descr="Persons talking to each other">
            <a:extLst>
              <a:ext uri="{FF2B5EF4-FFF2-40B4-BE49-F238E27FC236}">
                <a16:creationId xmlns:a16="http://schemas.microsoft.com/office/drawing/2014/main" id="{A43FE445-0BD7-F9B9-8834-A7E1BCB4FEA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893" b="-2"/>
          <a:stretch>
            <a:fillRect/>
          </a:stretch>
        </p:blipFill>
        <p:spPr>
          <a:xfrm>
            <a:off x="609600" y="1203158"/>
            <a:ext cx="5486400" cy="438608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4007368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62ED2F-E64F-D777-8E21-69F282A0FF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849900"/>
          </a:xfrm>
        </p:spPr>
        <p:txBody>
          <a:bodyPr>
            <a:normAutofit/>
          </a:bodyPr>
          <a:lstStyle/>
          <a:p>
            <a:r>
              <a:rPr lang="en-GB" sz="3600" b="1" dirty="0">
                <a:latin typeface="+mn-lt"/>
              </a:rPr>
              <a:t>Different Approaches to Studying Leadership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4BD914-CF94-E138-2EF0-09629DE667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340767"/>
            <a:ext cx="5486400" cy="4176466"/>
          </a:xfrm>
        </p:spPr>
        <p:txBody>
          <a:bodyPr>
            <a:normAutofit fontScale="85000" lnSpcReduction="10000"/>
          </a:bodyPr>
          <a:lstStyle/>
          <a:p>
            <a:r>
              <a:rPr lang="en-GB" sz="3200" dirty="0"/>
              <a:t>The qualities or traits approach – e.g. self-confidence, intelligence</a:t>
            </a:r>
          </a:p>
          <a:p>
            <a:r>
              <a:rPr lang="en-GB" sz="3200" dirty="0"/>
              <a:t>Leadership styles approach – based on particular behaviours, degree of decision-making</a:t>
            </a:r>
          </a:p>
          <a:p>
            <a:r>
              <a:rPr lang="en-GB" sz="3200" dirty="0"/>
              <a:t>Situational approach or contingency models – depends on circumstances</a:t>
            </a:r>
          </a:p>
          <a:p>
            <a:r>
              <a:rPr lang="en-GB" sz="3200" dirty="0"/>
              <a:t>Emergent approaches – more emphasis on relationships and processes – e.g. transformational leadership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D53592A-ABCA-7885-585C-1C34BF13215A}"/>
              </a:ext>
            </a:extLst>
          </p:cNvPr>
          <p:cNvSpPr txBox="1"/>
          <p:nvPr/>
        </p:nvSpPr>
        <p:spPr>
          <a:xfrm>
            <a:off x="6899564" y="1731818"/>
            <a:ext cx="4682836" cy="181588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800" dirty="0"/>
              <a:t>Trait theory asks: What makes someone a leader?</a:t>
            </a:r>
          </a:p>
          <a:p>
            <a:r>
              <a:rPr lang="en-GB" sz="2800" dirty="0"/>
              <a:t>Leadership styles ask: How does someone lead?</a:t>
            </a:r>
          </a:p>
        </p:txBody>
      </p:sp>
    </p:spTree>
    <p:extLst>
      <p:ext uri="{BB962C8B-B14F-4D97-AF65-F5344CB8AC3E}">
        <p14:creationId xmlns:p14="http://schemas.microsoft.com/office/powerpoint/2010/main" val="4915955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9FE7E-8EF6-2C08-C686-D62185BF42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0416" y="365125"/>
            <a:ext cx="11880748" cy="1325563"/>
          </a:xfrm>
        </p:spPr>
        <p:txBody>
          <a:bodyPr>
            <a:normAutofit/>
          </a:bodyPr>
          <a:lstStyle/>
          <a:p>
            <a:r>
              <a:rPr lang="en-GB" sz="3600" b="1" dirty="0">
                <a:latin typeface="+mn-lt"/>
              </a:rPr>
              <a:t>What qualities do these leaders have? How do they behave?</a:t>
            </a:r>
          </a:p>
        </p:txBody>
      </p:sp>
      <p:pic>
        <p:nvPicPr>
          <p:cNvPr id="5" name="Content Placeholder 4" descr="A person in a suit and tie&#10;&#10;AI-generated content may be incorrect.">
            <a:extLst>
              <a:ext uri="{FF2B5EF4-FFF2-40B4-BE49-F238E27FC236}">
                <a16:creationId xmlns:a16="http://schemas.microsoft.com/office/drawing/2014/main" id="{BD20FBAA-D4D5-411B-EE4C-FFD4CFA857E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18741" y="1515773"/>
            <a:ext cx="6962423" cy="3916363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0820919-6823-2869-66BD-4326FD7A1B7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59922" y="1515773"/>
            <a:ext cx="3375313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46699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676FA-1AC0-B11C-4C5C-D200538D43D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428208"/>
            <a:ext cx="5386917" cy="639762"/>
          </a:xfrm>
        </p:spPr>
        <p:txBody>
          <a:bodyPr>
            <a:normAutofit/>
          </a:bodyPr>
          <a:lstStyle/>
          <a:p>
            <a:pPr algn="ctr"/>
            <a:r>
              <a:rPr lang="en-GB" sz="3200" dirty="0"/>
              <a:t>Jacinda Ardern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475EEE9-7DAF-3E5C-C788-B68AF08AC72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1420898"/>
            <a:ext cx="5386917" cy="4190193"/>
          </a:xfrm>
          <a:ln>
            <a:solidFill>
              <a:schemeClr val="tx1"/>
            </a:solidFill>
          </a:ln>
        </p:spPr>
        <p:txBody>
          <a:bodyPr>
            <a:normAutofit fontScale="92500" lnSpcReduction="10000"/>
          </a:bodyPr>
          <a:lstStyle/>
          <a:p>
            <a:pPr marL="257175" marR="0" lvl="0" indent="-257175" algn="l" defTabSz="6858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Traits – articulate, perceptive, self-confident, trustworthy, friendly, sensitive, empathic</a:t>
            </a:r>
          </a:p>
          <a:p>
            <a:pPr marL="257175" marR="0" lvl="0" indent="-257175" algn="l" defTabSz="6858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Empathy, kindness and compassion demonstrated through her response to the Covid crisis and Christchurch attack</a:t>
            </a:r>
          </a:p>
          <a:p>
            <a:pPr marL="257175" marR="0" lvl="0" indent="-257175" algn="l" defTabSz="6858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Authenticity demonstrated through openness regarding challenges of balancing motherhood and a demanding job</a:t>
            </a:r>
          </a:p>
          <a:p>
            <a:pPr marL="257175" marR="0" lvl="0" indent="-257175" algn="l" defTabSz="6858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GB" sz="2400" dirty="0">
                <a:solidFill>
                  <a:prstClr val="black"/>
                </a:solidFill>
                <a:latin typeface="Myriad Pro"/>
              </a:rPr>
              <a:t>Styles – Compassionate, authentic, ethical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CD4F84A-1230-051D-499F-3945FDBA280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93367" y="428208"/>
            <a:ext cx="5389033" cy="639762"/>
          </a:xfrm>
        </p:spPr>
        <p:txBody>
          <a:bodyPr>
            <a:normAutofit/>
          </a:bodyPr>
          <a:lstStyle/>
          <a:p>
            <a:pPr algn="ctr"/>
            <a:r>
              <a:rPr lang="en-GB" sz="3200" dirty="0"/>
              <a:t>Donald Trump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963081B-A66B-29B0-2C90-A5CA5025926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93367" y="1420898"/>
            <a:ext cx="5389033" cy="4190193"/>
          </a:xfrm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en-GB" sz="2400" dirty="0"/>
              <a:t>Traits – Self-confident, self-assured, persistent, determined, ambitious, outgoing, disruptive</a:t>
            </a:r>
          </a:p>
          <a:p>
            <a:r>
              <a:rPr lang="en-GB" sz="2400" dirty="0"/>
              <a:t>Described as having characteristics of a ‘founder’ – visionary entrepreneur but lacking in operational discipline; personality as strategy (psychological dominance)</a:t>
            </a:r>
          </a:p>
          <a:p>
            <a:r>
              <a:rPr lang="en-GB" sz="2400" dirty="0"/>
              <a:t>Styles – charismatic, autocratic, populist (appealing to public sentiment)</a:t>
            </a:r>
          </a:p>
        </p:txBody>
      </p:sp>
    </p:spTree>
    <p:extLst>
      <p:ext uri="{BB962C8B-B14F-4D97-AF65-F5344CB8AC3E}">
        <p14:creationId xmlns:p14="http://schemas.microsoft.com/office/powerpoint/2010/main" val="11461860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7E5A68-B335-2D3C-5BF7-DAEFD245A7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C7EEF9-53D6-B6AC-C5B7-D8A89EF66E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 b="1" dirty="0">
                <a:latin typeface="+mn-lt"/>
              </a:rPr>
              <a:t>Leadership Traits Questionnaire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03173-4B89-234F-9280-DC76DAB1BAD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Complete the questionnaire</a:t>
            </a:r>
          </a:p>
          <a:p>
            <a:r>
              <a:rPr lang="en-GB" sz="2800" dirty="0"/>
              <a:t>Which traits are more dominant?</a:t>
            </a:r>
          </a:p>
          <a:p>
            <a:r>
              <a:rPr lang="en-GB" sz="2800" dirty="0"/>
              <a:t>How do your views compare to those of other people?</a:t>
            </a:r>
          </a:p>
          <a:p>
            <a:r>
              <a:rPr lang="en-GB" sz="2800" dirty="0"/>
              <a:t>What are your strengths and weaknesses?</a:t>
            </a:r>
          </a:p>
          <a:p>
            <a:r>
              <a:rPr lang="en-GB" sz="2800" dirty="0"/>
              <a:t>Which traits are useful to have as a leader in your organisation?</a:t>
            </a:r>
          </a:p>
        </p:txBody>
      </p:sp>
      <p:pic>
        <p:nvPicPr>
          <p:cNvPr id="5" name="Picture 4" descr="Cartoon checklist and pencil">
            <a:extLst>
              <a:ext uri="{FF2B5EF4-FFF2-40B4-BE49-F238E27FC236}">
                <a16:creationId xmlns:a16="http://schemas.microsoft.com/office/drawing/2014/main" id="{0053C6BA-71C1-F38B-64E5-7CDFB3A45E9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227"/>
          <a:stretch>
            <a:fillRect/>
          </a:stretch>
        </p:blipFill>
        <p:spPr>
          <a:xfrm>
            <a:off x="609600" y="1600201"/>
            <a:ext cx="5384800" cy="39890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1066143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67AE35-DE93-0217-FFD9-BB567B8525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473" y="216590"/>
            <a:ext cx="11901054" cy="973280"/>
          </a:xfrm>
        </p:spPr>
        <p:txBody>
          <a:bodyPr>
            <a:noAutofit/>
          </a:bodyPr>
          <a:lstStyle/>
          <a:p>
            <a:r>
              <a:rPr lang="en-GB" sz="4000" b="1" dirty="0">
                <a:latin typeface="+mn-lt"/>
              </a:rPr>
              <a:t>Different Leadership Styles</a:t>
            </a:r>
            <a:br>
              <a:rPr lang="en-GB" sz="4000" b="1" dirty="0">
                <a:latin typeface="+mn-lt"/>
              </a:rPr>
            </a:br>
            <a:r>
              <a:rPr lang="en-GB" sz="4000" b="1" dirty="0">
                <a:latin typeface="+mn-lt"/>
              </a:rPr>
              <a:t>How leaders and managers behave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061E02-BBB4-6031-576C-84C9AA0466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86635"/>
            <a:ext cx="3831771" cy="3268597"/>
          </a:xfrm>
        </p:spPr>
        <p:txBody>
          <a:bodyPr>
            <a:noAutofit/>
          </a:bodyPr>
          <a:lstStyle/>
          <a:p>
            <a:r>
              <a:rPr lang="en-GB" dirty="0"/>
              <a:t>Authoritarian</a:t>
            </a:r>
          </a:p>
          <a:p>
            <a:r>
              <a:rPr lang="en-GB" dirty="0"/>
              <a:t>Democratic</a:t>
            </a:r>
          </a:p>
          <a:p>
            <a:r>
              <a:rPr lang="en-GB" dirty="0"/>
              <a:t>Laissez-faire</a:t>
            </a:r>
          </a:p>
          <a:p>
            <a:r>
              <a:rPr lang="en-GB" dirty="0"/>
              <a:t>Transformational</a:t>
            </a:r>
          </a:p>
          <a:p>
            <a:r>
              <a:rPr lang="en-GB" dirty="0"/>
              <a:t>Participative</a:t>
            </a:r>
          </a:p>
          <a:p>
            <a:r>
              <a:rPr lang="en-GB" dirty="0"/>
              <a:t>Charismatic</a:t>
            </a:r>
          </a:p>
          <a:p>
            <a:r>
              <a:rPr lang="en-GB" dirty="0"/>
              <a:t>Ethical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EFA08D2-15E5-431C-AC8C-C853FF78F1A6}"/>
              </a:ext>
            </a:extLst>
          </p:cNvPr>
          <p:cNvSpPr txBox="1"/>
          <p:nvPr/>
        </p:nvSpPr>
        <p:spPr>
          <a:xfrm>
            <a:off x="3636818" y="1486635"/>
            <a:ext cx="482138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Authentic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Servant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Transactional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Destructive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Entrepreneurial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Instrumental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Paternalistic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Compassionate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77D260C-48C9-16F5-767F-635938C38E24}"/>
              </a:ext>
            </a:extLst>
          </p:cNvPr>
          <p:cNvSpPr txBox="1"/>
          <p:nvPr/>
        </p:nvSpPr>
        <p:spPr>
          <a:xfrm>
            <a:off x="7148946" y="1388441"/>
            <a:ext cx="4682836" cy="408111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lvl="0" defTabSz="685800">
              <a:spcBef>
                <a:spcPct val="20000"/>
              </a:spcBef>
              <a:defRPr/>
            </a:pPr>
            <a:r>
              <a:rPr lang="en-GB" sz="2400" dirty="0">
                <a:solidFill>
                  <a:prstClr val="black"/>
                </a:solidFill>
              </a:rPr>
              <a:t>Research each of these styles. </a:t>
            </a:r>
          </a:p>
          <a:p>
            <a:pPr lvl="0" defTabSz="685800">
              <a:spcBef>
                <a:spcPct val="20000"/>
              </a:spcBef>
              <a:defRPr/>
            </a:pPr>
            <a:r>
              <a:rPr lang="en-GB" sz="2400" dirty="0">
                <a:solidFill>
                  <a:prstClr val="black"/>
                </a:solidFill>
              </a:rPr>
              <a:t>Using credible sources decide which styles are generally appropriate for the modern workplace.</a:t>
            </a:r>
          </a:p>
          <a:p>
            <a:pPr lvl="0" defTabSz="685800">
              <a:spcBef>
                <a:spcPct val="20000"/>
              </a:spcBef>
              <a:defRPr/>
            </a:pPr>
            <a:r>
              <a:rPr lang="en-GB" sz="2400" dirty="0">
                <a:solidFill>
                  <a:prstClr val="black"/>
                </a:solidFill>
              </a:rPr>
              <a:t>If using AI, include ‘peer reviewed articles’ in your prompt.</a:t>
            </a:r>
          </a:p>
          <a:p>
            <a:pPr lvl="0" defTabSz="685800">
              <a:spcBef>
                <a:spcPct val="20000"/>
              </a:spcBef>
              <a:defRPr/>
            </a:pPr>
            <a:endParaRPr lang="en-GB" sz="2400" dirty="0">
              <a:solidFill>
                <a:prstClr val="black"/>
              </a:solidFill>
            </a:endParaRPr>
          </a:p>
          <a:p>
            <a:pPr lvl="0" defTabSz="685800">
              <a:spcBef>
                <a:spcPct val="20000"/>
              </a:spcBef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What are their similarities and differences?</a:t>
            </a:r>
            <a:endParaRPr lang="en-GB" sz="24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68977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E96214-D603-9953-8808-AFB815360F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 b="1" dirty="0">
                <a:latin typeface="+mn-lt"/>
              </a:rPr>
              <a:t>What’s your Leadership Style?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7935FA-1765-B1E6-28D7-AD1F34330C3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Complete the questionnaire</a:t>
            </a:r>
          </a:p>
          <a:p>
            <a:r>
              <a:rPr lang="en-GB" sz="2800" dirty="0"/>
              <a:t>Which leadership style is your most dominant?</a:t>
            </a:r>
          </a:p>
          <a:p>
            <a:r>
              <a:rPr lang="en-GB" sz="2800" dirty="0"/>
              <a:t>How appropriate is this for your workplace?</a:t>
            </a:r>
          </a:p>
        </p:txBody>
      </p:sp>
      <p:pic>
        <p:nvPicPr>
          <p:cNvPr id="5" name="Picture 4" descr="Cartoon checklist and pencil">
            <a:extLst>
              <a:ext uri="{FF2B5EF4-FFF2-40B4-BE49-F238E27FC236}">
                <a16:creationId xmlns:a16="http://schemas.microsoft.com/office/drawing/2014/main" id="{65DB3DAF-2047-EED0-894C-769318097C9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227"/>
          <a:stretch>
            <a:fillRect/>
          </a:stretch>
        </p:blipFill>
        <p:spPr>
          <a:xfrm>
            <a:off x="609600" y="1600201"/>
            <a:ext cx="5384800" cy="39890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9850673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AB67B6-526A-5D3F-4ADE-7E422FBA3D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 b="1" dirty="0">
                <a:latin typeface="+mn-lt"/>
              </a:rPr>
              <a:t>An Alternative 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977058-53C0-6646-41AB-30876BF6365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Rather than styles, focus on broad behaviours:</a:t>
            </a:r>
          </a:p>
          <a:p>
            <a:r>
              <a:rPr lang="en-GB" dirty="0"/>
              <a:t>Task</a:t>
            </a:r>
          </a:p>
          <a:p>
            <a:r>
              <a:rPr lang="en-GB" dirty="0"/>
              <a:t>Relation</a:t>
            </a:r>
          </a:p>
          <a:p>
            <a:r>
              <a:rPr lang="en-GB" dirty="0"/>
              <a:t>Change-orientated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This is because styles share features and there is considerable overlap. </a:t>
            </a:r>
          </a:p>
          <a:p>
            <a:pPr marL="0" indent="0">
              <a:buNone/>
            </a:pPr>
            <a:r>
              <a:rPr lang="en-GB" dirty="0"/>
              <a:t>Need to establish the most appropriate behaviours for your organisation. </a:t>
            </a:r>
          </a:p>
        </p:txBody>
      </p:sp>
      <p:pic>
        <p:nvPicPr>
          <p:cNvPr id="5" name="Picture 4" descr="Big and small arrows">
            <a:extLst>
              <a:ext uri="{FF2B5EF4-FFF2-40B4-BE49-F238E27FC236}">
                <a16:creationId xmlns:a16="http://schemas.microsoft.com/office/drawing/2014/main" id="{D7EC1DC6-D977-A2AF-B11E-B1727152A58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97600" y="1797544"/>
            <a:ext cx="5384800" cy="359435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6405244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019F3B-2CA2-0C3B-66DA-5D23316448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03B658-DDAC-6940-F168-0EBA4C2707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 b="1" dirty="0">
                <a:latin typeface="+mn-lt"/>
              </a:rPr>
              <a:t>Task vs Relationship Behaviours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9E953A-4CA3-D09D-4B17-3816EA8C448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Complete the questionnaire</a:t>
            </a:r>
          </a:p>
          <a:p>
            <a:r>
              <a:rPr lang="en-GB" sz="2800" dirty="0"/>
              <a:t>To what extent do you display task and relationship behaviours? Which style is more dominant?</a:t>
            </a:r>
          </a:p>
          <a:p>
            <a:r>
              <a:rPr lang="en-GB" sz="2800" dirty="0"/>
              <a:t>Is this a good balance for your organisation?</a:t>
            </a:r>
          </a:p>
        </p:txBody>
      </p:sp>
      <p:pic>
        <p:nvPicPr>
          <p:cNvPr id="5" name="Picture 4" descr="Cartoon checklist and pencil">
            <a:extLst>
              <a:ext uri="{FF2B5EF4-FFF2-40B4-BE49-F238E27FC236}">
                <a16:creationId xmlns:a16="http://schemas.microsoft.com/office/drawing/2014/main" id="{2F56980B-EFEE-F9BB-BAE3-7CBC7192877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227"/>
          <a:stretch>
            <a:fillRect/>
          </a:stretch>
        </p:blipFill>
        <p:spPr>
          <a:xfrm>
            <a:off x="609600" y="1600201"/>
            <a:ext cx="5384800" cy="39890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30200255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7A18F-2C49-6194-4D0A-5879193243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478446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+mn-lt"/>
              </a:rPr>
              <a:t>Tannenbaum-Schmidt Leadership Continuum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CDA80D4-94CC-0A17-AC7C-BE87766F507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051159" y="1102895"/>
            <a:ext cx="8089681" cy="391636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7F69440-4579-2C27-2DC5-6107615EEE9D}"/>
              </a:ext>
            </a:extLst>
          </p:cNvPr>
          <p:cNvSpPr txBox="1"/>
          <p:nvPr/>
        </p:nvSpPr>
        <p:spPr>
          <a:xfrm>
            <a:off x="10460182" y="1348549"/>
            <a:ext cx="1413163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AQA (2025)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B451008-5C75-63AF-9A74-042A0DE97B00}"/>
              </a:ext>
            </a:extLst>
          </p:cNvPr>
          <p:cNvSpPr txBox="1"/>
          <p:nvPr/>
        </p:nvSpPr>
        <p:spPr>
          <a:xfrm>
            <a:off x="2051159" y="5278582"/>
            <a:ext cx="14277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Autocratic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5FB0FC2-0F52-7DCC-13B5-3E8E9C3E250E}"/>
              </a:ext>
            </a:extLst>
          </p:cNvPr>
          <p:cNvSpPr txBox="1"/>
          <p:nvPr/>
        </p:nvSpPr>
        <p:spPr>
          <a:xfrm>
            <a:off x="5444107" y="5278582"/>
            <a:ext cx="1981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Democratic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43F58F2-6483-DAE0-C430-E89D7E8ADDBC}"/>
              </a:ext>
            </a:extLst>
          </p:cNvPr>
          <p:cNvSpPr txBox="1"/>
          <p:nvPr/>
        </p:nvSpPr>
        <p:spPr>
          <a:xfrm>
            <a:off x="8659091" y="5278582"/>
            <a:ext cx="1981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Laissez-faire</a:t>
            </a:r>
          </a:p>
        </p:txBody>
      </p:sp>
      <p:sp>
        <p:nvSpPr>
          <p:cNvPr id="10" name="Arrow: Right 9">
            <a:extLst>
              <a:ext uri="{FF2B5EF4-FFF2-40B4-BE49-F238E27FC236}">
                <a16:creationId xmlns:a16="http://schemas.microsoft.com/office/drawing/2014/main" id="{6A04B867-7066-FD54-2D4D-9B663F7B8AD6}"/>
              </a:ext>
            </a:extLst>
          </p:cNvPr>
          <p:cNvSpPr/>
          <p:nvPr/>
        </p:nvSpPr>
        <p:spPr>
          <a:xfrm>
            <a:off x="3636817" y="5278582"/>
            <a:ext cx="1427747" cy="36933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Arrow: Right 10">
            <a:extLst>
              <a:ext uri="{FF2B5EF4-FFF2-40B4-BE49-F238E27FC236}">
                <a16:creationId xmlns:a16="http://schemas.microsoft.com/office/drawing/2014/main" id="{A53CA587-73A8-9E3E-A676-5B5D463214F3}"/>
              </a:ext>
            </a:extLst>
          </p:cNvPr>
          <p:cNvSpPr/>
          <p:nvPr/>
        </p:nvSpPr>
        <p:spPr>
          <a:xfrm>
            <a:off x="7122694" y="5278582"/>
            <a:ext cx="1347537" cy="36933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452727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4E452-C6FA-4137-DDD5-7BCD5111A1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5583382" cy="768099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+mn-lt"/>
              </a:rPr>
              <a:t>Situational Approach to Effective Leadership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C1A0D2-9AA9-E62D-2829-CC31060310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11928" y="1704110"/>
            <a:ext cx="3219899" cy="2923309"/>
          </a:xfrm>
          <a:ln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en-GB" dirty="0"/>
              <a:t>‘The best leadership style is one that matches the developmental needs of the person you’re working with’ (Blanchard, 2019).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FDA6586-DB67-D0FA-F69D-AF8854E24E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09604" y="274638"/>
            <a:ext cx="5098473" cy="62092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676524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BDAE72-CD41-6AD0-30B9-0F33D2CBC5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 b="1" dirty="0">
                <a:latin typeface="+mn-lt"/>
              </a:rPr>
              <a:t>What have we learnt?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5D9C21-16DD-4B45-08D8-473E89FE0CD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257175" marR="0" lvl="0" indent="-257175" defTabSz="685800" rtl="0" eaLnBrk="1" fontAlgn="auto" latinLnBrk="0" hangingPunct="1"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</a:rPr>
              <a:t>Research has focussed on leadership ‘styles’ and the behaviours leaders need</a:t>
            </a:r>
          </a:p>
          <a:p>
            <a:pPr marL="257175" marR="0" lvl="0" indent="-257175" defTabSz="685800" rtl="0" eaLnBrk="1" fontAlgn="auto" latinLnBrk="0" hangingPunct="1"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GB" sz="2400" dirty="0"/>
              <a:t>There is no ‘perfect’ style – it will depend on your organisation and on the situation. </a:t>
            </a:r>
          </a:p>
          <a:p>
            <a:pPr marL="257175" marR="0" lvl="0" indent="-257175" defTabSz="685800" rtl="0" eaLnBrk="1" fontAlgn="auto" latinLnBrk="0" hangingPunct="1"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GB" sz="2400" dirty="0"/>
              <a:t>However, </a:t>
            </a:r>
            <a:r>
              <a:rPr lang="en-GB" sz="2400" dirty="0" err="1"/>
              <a:t>i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</a:rPr>
              <a:t>n a fast-paced world full of change, people generally seek empathy and compassion – the human side of leadership</a:t>
            </a:r>
          </a:p>
          <a:p>
            <a:endParaRPr lang="en-GB" dirty="0"/>
          </a:p>
        </p:txBody>
      </p:sp>
      <p:pic>
        <p:nvPicPr>
          <p:cNvPr id="5" name="Picture 4" descr="Colleagues high-fiving">
            <a:extLst>
              <a:ext uri="{FF2B5EF4-FFF2-40B4-BE49-F238E27FC236}">
                <a16:creationId xmlns:a16="http://schemas.microsoft.com/office/drawing/2014/main" id="{A27DDED4-AC39-54BD-B374-9EFA95B77B1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97600" y="1797544"/>
            <a:ext cx="5384800" cy="359435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25424894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E7C9C3-DD9F-2E61-5F24-0805A695B8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874952"/>
          </a:xfrm>
        </p:spPr>
        <p:txBody>
          <a:bodyPr/>
          <a:lstStyle/>
          <a:p>
            <a:r>
              <a:rPr lang="en-GB" b="1" dirty="0">
                <a:latin typeface="+mn-lt"/>
              </a:rPr>
              <a:t>Application to Assignment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FAE823-26B7-D71C-3887-8D3A626BBD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37363"/>
            <a:ext cx="10972800" cy="3512126"/>
          </a:xfrm>
        </p:spPr>
        <p:txBody>
          <a:bodyPr>
            <a:noAutofit/>
          </a:bodyPr>
          <a:lstStyle/>
          <a:p>
            <a:r>
              <a:rPr lang="en-GB" dirty="0"/>
              <a:t>Presentation – critically analyse the leadership style you possess and discuss why this type of leadership is necessary to navigate future challenges in your organisation</a:t>
            </a:r>
          </a:p>
          <a:p>
            <a:r>
              <a:rPr lang="en-GB" dirty="0"/>
              <a:t>Use the results from your questionnaires</a:t>
            </a:r>
          </a:p>
          <a:p>
            <a:r>
              <a:rPr lang="en-GB" dirty="0"/>
              <a:t>Use feedback from your manager and colleagues</a:t>
            </a:r>
          </a:p>
          <a:p>
            <a:pPr marL="257175" marR="0" lvl="0" indent="-257175" algn="l" defTabSz="6858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Include examples of when you have demonstrated desirable behaviours</a:t>
            </a:r>
            <a:endParaRPr lang="en-GB" dirty="0"/>
          </a:p>
          <a:p>
            <a:r>
              <a:rPr lang="en-GB" dirty="0"/>
              <a:t>Refer regularly to theories and models</a:t>
            </a:r>
          </a:p>
          <a:p>
            <a:r>
              <a:rPr lang="en-GB" dirty="0"/>
              <a:t>Include specific detail about your organisation, its culture and its challenges</a:t>
            </a:r>
          </a:p>
        </p:txBody>
      </p:sp>
    </p:spTree>
    <p:extLst>
      <p:ext uri="{BB962C8B-B14F-4D97-AF65-F5344CB8AC3E}">
        <p14:creationId xmlns:p14="http://schemas.microsoft.com/office/powerpoint/2010/main" val="181165112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EE773B-83CE-0664-8631-60C0AF0150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Useful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067740-1588-F309-7799-AE554BE59F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Blanchard, K. (2019) </a:t>
            </a:r>
            <a:r>
              <a:rPr lang="en-GB" i="1" dirty="0"/>
              <a:t>A Situational Approach to Effective Leadership</a:t>
            </a:r>
            <a:r>
              <a:rPr lang="en-GB" dirty="0"/>
              <a:t>. Available at: </a:t>
            </a:r>
            <a:r>
              <a:rPr lang="en-GB" dirty="0">
                <a:hlinkClick r:id="rId3"/>
              </a:rPr>
              <a:t>https://resources.blanchard.com/blanchard-leaderchat/a-situational-approach-to-effective-leadership</a:t>
            </a:r>
            <a:r>
              <a:rPr lang="en-GB" dirty="0"/>
              <a:t> (Accessed: 2 October 2025).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Eva, N., Howard, J.L., Liden, R.C., Morin, A.J.S. </a:t>
            </a:r>
            <a:r>
              <a:rPr lang="en-GB"/>
              <a:t>and Schwarz, G. </a:t>
            </a:r>
            <a:r>
              <a:rPr lang="en-GB" dirty="0"/>
              <a:t>(2024) ‘An Inconvenient Truth: A Comprehensive Examination of the Added Value (or Lack Thereof) of Leadership Measures’, </a:t>
            </a:r>
            <a:r>
              <a:rPr lang="en-GB" i="1" dirty="0"/>
              <a:t>Journal of management studies</a:t>
            </a:r>
            <a:r>
              <a:rPr lang="en-GB" dirty="0"/>
              <a:t> [Preprint]. Available at: </a:t>
            </a:r>
            <a:r>
              <a:rPr lang="en-GB" u="sng" dirty="0">
                <a:hlinkClick r:id="rId4"/>
              </a:rPr>
              <a:t>https://doi.org/10.1111/joms.13156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/>
              <a:t>Yukl, G.A. and Gardner, W.L. (2020) </a:t>
            </a:r>
            <a:r>
              <a:rPr lang="en-GB" i="1" dirty="0"/>
              <a:t>Leadership in organizations</a:t>
            </a:r>
            <a:r>
              <a:rPr lang="en-GB" dirty="0"/>
              <a:t>. 9th </a:t>
            </a:r>
            <a:r>
              <a:rPr lang="en-GB" dirty="0" err="1"/>
              <a:t>edn</a:t>
            </a:r>
            <a:r>
              <a:rPr lang="en-GB" dirty="0"/>
              <a:t>. Pearson Education Limited.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1498478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Theme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1" id="{8BC233C5-51EC-479D-9954-BB2F19622AD4}" vid="{1AF3CB73-3F68-4CB4-A7F5-70C4C3B8968D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814</TotalTime>
  <Words>1016</Words>
  <Application>Microsoft Office PowerPoint</Application>
  <PresentationFormat>Widescreen</PresentationFormat>
  <Paragraphs>117</Paragraphs>
  <Slides>16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16</vt:i4>
      </vt:variant>
    </vt:vector>
  </HeadingPairs>
  <TitlesOfParts>
    <vt:vector size="23" baseType="lpstr">
      <vt:lpstr>Aptos</vt:lpstr>
      <vt:lpstr>Arial</vt:lpstr>
      <vt:lpstr>Calibri</vt:lpstr>
      <vt:lpstr>Calibri Light</vt:lpstr>
      <vt:lpstr>Myriad Pro</vt:lpstr>
      <vt:lpstr>UWTSD Text 2</vt:lpstr>
      <vt:lpstr>1_Theme1</vt:lpstr>
      <vt:lpstr>PowerPoint Presentation</vt:lpstr>
      <vt:lpstr>What we’ll cover today</vt:lpstr>
      <vt:lpstr>Skills Needed in Times of Change (Reminder)</vt:lpstr>
      <vt:lpstr>Different Approaches to Studying Leadership</vt:lpstr>
      <vt:lpstr>What qualities do these leaders have? How do they behave?</vt:lpstr>
      <vt:lpstr>PowerPoint Presentation</vt:lpstr>
      <vt:lpstr>Leadership Traits Questionnaire</vt:lpstr>
      <vt:lpstr>Different Leadership Styles How leaders and managers behave</vt:lpstr>
      <vt:lpstr>What’s your Leadership Style?</vt:lpstr>
      <vt:lpstr>An Alternative View</vt:lpstr>
      <vt:lpstr>Task vs Relationship Behaviours</vt:lpstr>
      <vt:lpstr>Tannenbaum-Schmidt Leadership Continuum</vt:lpstr>
      <vt:lpstr>Situational Approach to Effective Leadership</vt:lpstr>
      <vt:lpstr>What have we learnt?</vt:lpstr>
      <vt:lpstr>Application to Assignment</vt:lpstr>
      <vt:lpstr>Useful 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Julie Thomas</dc:creator>
  <cp:lastModifiedBy>Julie Thomas</cp:lastModifiedBy>
  <cp:revision>2</cp:revision>
  <dcterms:created xsi:type="dcterms:W3CDTF">2025-09-18T13:55:01Z</dcterms:created>
  <dcterms:modified xsi:type="dcterms:W3CDTF">2026-10-16T15:52:54Z</dcterms:modified>
</cp:coreProperties>
</file>