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8" r:id="rId13"/>
    <p:sldId id="270" r:id="rId14"/>
  </p:sldIdLst>
  <p:sldSz cx="12192000" cy="6858000"/>
  <p:notesSz cx="6797675" cy="9926638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5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7210A-CD00-478B-9E23-59B5C8BC8D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4B38A6-7EBF-4EEC-870C-59A333EF61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117D9-0DE1-4D8E-8221-FD1B820AC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193D80-60ED-4D61-9A6E-502F20D83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AED3B0-0C98-4995-B7D5-DDD2C47BC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454702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288E2-AB91-4A3F-8C98-5213E1B39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E62C6A-2960-41F5-8F76-BC7C5FE5C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45DAB9-53F9-42C5-AAFB-C844D9FD4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E3CB2-8C7E-4BA6-82E2-9C0AD67EA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ABB31F-0CCC-4B6E-9BB8-8FEB4021F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7419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A72C9-3998-4FB8-9879-B8A434A68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9AB278-1D21-4E5F-8864-7EFF07D161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0CBA98-B292-48FE-9360-D3FE8248E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132F65-EA62-423F-9069-09860404E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8FFA6-83FB-4C78-9AF9-21E7409DB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51855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F8F7E-990E-444C-A1AA-3764CA478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F2B42-3140-489E-8750-388902ABDC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6B4B75-DEDF-471F-BE64-42DAFE15ED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7148BE-4CBD-47DA-B9E3-39C0B1F43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2547D7-3D1A-45F6-B288-ECEC5D534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74C29C-5356-406E-AEEB-2866E991F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95252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67BE-B9D3-4AE5-9F75-7F1E1C71C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858F16-21A6-439D-A1FC-0EA2D2FC1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89F6F-3D7C-419F-AFCF-FEA68F3C17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9D89D5-7A18-4530-A3E3-2956BFCAAF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0AB911-B316-43D2-A3A2-1F019D3E1D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1B93BD-DE68-4464-BB4B-D11360B6F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77E786-84DE-47A9-904A-EF58CE5F3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984F19-985A-441E-94CF-38D625155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261151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1DD74-D3A0-4848-9AE3-8CBB52932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F5559C-E234-4DC3-B823-387D309C1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0D6E4E-BCC9-4475-B923-D57B0CF56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0F62C7-D488-4FD6-B7EA-DD832AA40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2404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032F7C-8C64-42D4-A4B1-D2A07F637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D923D0-BBAE-4706-AA95-652AC443D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7E5D1A-3A02-40F9-9B04-0EB7068BE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82333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A4C0C-7756-4C7E-A53D-5242B372C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0EEB4D-B1A9-4F6D-B51A-3318845610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5E8DBA-12F9-4E7F-8374-802E82356A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72DBC-F70D-4E3B-B277-72512F0C9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1594F1-F5B2-4C1E-97C5-679A3FFC6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0BE50-3AA0-4F14-B082-4AA230490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675336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E4CD1-574F-4A46-87C7-F47C7A331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6A5A1C-C353-4E8C-8D2D-B689E84E9E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097158-4534-48D7-867B-1966F056BB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F513B-CB20-455B-A5D2-2ADD4B01F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6F8A0D-495A-4B18-A5DF-BD1452E56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E50F9A-605E-4E33-9831-1A5F87086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133167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B090E-0D74-4FF3-A33C-CDE557988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C1FBF7-F834-432E-AE05-D0F68C5EFF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E517F5-F090-4640-9BFE-6B6052AF2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50E148-90EF-447E-A3B0-55656CAD8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63815B-1FDA-4F99-A48B-8BFBA1F2D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95196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4E5C5C-879C-48DA-8FDA-90B1E75D6A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580789-2BAF-4F3C-8A44-380A166E36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A54D1-FE6B-43FF-9BA5-5B6DD780C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052048-BDF1-4CD9-BDFB-2AA0EFDFA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D9F73E-35B1-4283-A428-DB8885AA1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84425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1AD99C-B216-4938-95F8-EAC999146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94C335-C6DE-4466-B736-00BF76E6D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D9AA40-9C96-4310-B4AB-24B49BF00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7D5DB-551C-4DB6-B25A-2EEEC93A7BCD}" type="datetimeFigureOut">
              <a:rPr lang="cy-GB" smtClean="0"/>
              <a:t>16/10/2025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49CAF3-0DB7-4727-AE23-7E364FD7C9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52DB5-7009-4129-8678-D371A4FB55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C4844-6124-4367-8C30-515FF6BB33DA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856178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y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83FCC56-5130-4F5A-8B67-CDAA6599E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518" y="763572"/>
            <a:ext cx="8462172" cy="50003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0A915E0-3268-40FC-9DF0-85787E25A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9FFFAF-AC08-4EDC-A149-937D4AE7A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438534" cy="2397583"/>
          </a:xfrm>
        </p:spPr>
        <p:txBody>
          <a:bodyPr/>
          <a:lstStyle/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431327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1FF7D-B497-4956-B69F-ED755F130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186238" y="128137"/>
            <a:ext cx="4112768" cy="577017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36BFEB-0FE8-47BA-BCFB-FEDE87ACD6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8616" y="1037738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sz="6600" dirty="0"/>
          </a:p>
          <a:p>
            <a:pPr marL="0" indent="0">
              <a:buNone/>
            </a:pPr>
            <a:r>
              <a:rPr lang="en-GB" sz="5400" dirty="0" err="1">
                <a:latin typeface="Comic Sans MS" panose="030F0702030302020204" pitchFamily="66" charset="0"/>
              </a:rPr>
              <a:t>Rydw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r>
              <a:rPr lang="en-GB" sz="5400" dirty="0" err="1">
                <a:latin typeface="Comic Sans MS" panose="030F0702030302020204" pitchFamily="66" charset="0"/>
              </a:rPr>
              <a:t>i’n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r>
              <a:rPr lang="en-GB" sz="5400" dirty="0" err="1">
                <a:latin typeface="Comic Sans MS" panose="030F0702030302020204" pitchFamily="66" charset="0"/>
              </a:rPr>
              <a:t>hoffi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r>
              <a:rPr lang="en-GB" sz="5400" dirty="0" err="1">
                <a:latin typeface="Comic Sans MS" panose="030F0702030302020204" pitchFamily="66" charset="0"/>
              </a:rPr>
              <a:t>rhedeg</a:t>
            </a:r>
            <a:r>
              <a:rPr lang="en-GB" sz="54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cy-GB" sz="5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5400" dirty="0" err="1">
                <a:latin typeface="Comic Sans MS" panose="030F0702030302020204" pitchFamily="66" charset="0"/>
              </a:rPr>
              <a:t>Rydw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r>
              <a:rPr lang="en-GB" sz="5400" dirty="0" err="1">
                <a:latin typeface="Comic Sans MS" panose="030F0702030302020204" pitchFamily="66" charset="0"/>
              </a:rPr>
              <a:t>i’n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r>
              <a:rPr lang="en-GB" sz="5400" dirty="0" err="1">
                <a:latin typeface="Comic Sans MS" panose="030F0702030302020204" pitchFamily="66" charset="0"/>
              </a:rPr>
              <a:t>mwynhau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r>
              <a:rPr lang="en-GB" sz="5400" dirty="0" err="1">
                <a:latin typeface="Comic Sans MS" panose="030F0702030302020204" pitchFamily="66" charset="0"/>
              </a:rPr>
              <a:t>darllen</a:t>
            </a:r>
            <a:r>
              <a:rPr lang="en-GB" sz="6600" dirty="0"/>
              <a:t>.</a:t>
            </a:r>
            <a:endParaRPr lang="cy-GB" sz="6600" dirty="0"/>
          </a:p>
          <a:p>
            <a:endParaRPr lang="cy-GB" dirty="0"/>
          </a:p>
        </p:txBody>
      </p:sp>
      <p:pic>
        <p:nvPicPr>
          <p:cNvPr id="8200" name="Picture 8" descr="🙂 Slightly Smiling Face Emoji: Meaning ...">
            <a:extLst>
              <a:ext uri="{FF2B5EF4-FFF2-40B4-BE49-F238E27FC236}">
                <a16:creationId xmlns:a16="http://schemas.microsoft.com/office/drawing/2014/main" id="{23F043D5-182D-486A-BA37-7E05D6766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74" y="1857405"/>
            <a:ext cx="1195945" cy="119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D53D11-0CA4-4656-9644-DC7346E89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430" y="4071619"/>
            <a:ext cx="1503415" cy="110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96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D24D22C7-9B83-40B4-BB1F-0091384DD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037" y="3400198"/>
            <a:ext cx="3726614" cy="37266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807DA4C-E627-49A4-9CDE-CD950FB9D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035" y="969655"/>
            <a:ext cx="3497739" cy="34977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E165900-1CA8-40F7-ABC6-2FAF35189B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507" y="1263209"/>
            <a:ext cx="3689030" cy="368903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91E9F98-25B9-45B9-A2ED-3B60B918FBE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" r="-737"/>
          <a:stretch/>
        </p:blipFill>
        <p:spPr>
          <a:xfrm>
            <a:off x="60642" y="631605"/>
            <a:ext cx="3689030" cy="368903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56F6BD0-353B-43DC-B3B0-00AFB12646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8941" y="225306"/>
            <a:ext cx="9153426" cy="1752813"/>
          </a:xfrm>
        </p:spPr>
        <p:txBody>
          <a:bodyPr>
            <a:normAutofit fontScale="90000"/>
          </a:bodyPr>
          <a:lstStyle/>
          <a:p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r>
              <a:rPr lang="en-GB" sz="4000" dirty="0">
                <a:latin typeface="Comic Sans MS" panose="030F0702030302020204" pitchFamily="66" charset="0"/>
              </a:rPr>
              <a:t>Beth </a:t>
            </a:r>
            <a:r>
              <a:rPr lang="en-GB" sz="4000" dirty="0" err="1">
                <a:latin typeface="Comic Sans MS" panose="030F0702030302020204" pitchFamily="66" charset="0"/>
              </a:rPr>
              <a:t>rwyt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ti’n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mwynhaw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wneud</a:t>
            </a:r>
            <a:r>
              <a:rPr lang="en-GB" sz="4000" dirty="0">
                <a:latin typeface="Comic Sans MS" panose="030F0702030302020204" pitchFamily="66" charset="0"/>
              </a:rPr>
              <a:t>?</a:t>
            </a:r>
            <a:br>
              <a:rPr lang="en-GB" sz="4000" dirty="0">
                <a:latin typeface="Comic Sans MS" panose="030F0702030302020204" pitchFamily="66" charset="0"/>
              </a:rPr>
            </a:br>
            <a:endParaRPr lang="cy-GB" sz="4000" dirty="0">
              <a:latin typeface="Comic Sans MS" panose="030F0702030302020204" pitchFamily="66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04B08D2-2521-48A7-8B05-4B07D2396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y-GB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46A80DA-7DA0-41A9-9E1D-36CE33460A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y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982EB0-DAEF-4EDC-96F8-2EAA64D9A6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614" y="3479349"/>
            <a:ext cx="3689030" cy="36890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5C363F2-E080-4F06-92A3-A57BE52319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022" y="3965934"/>
            <a:ext cx="2892066" cy="289206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95E8D2E-57AA-4680-A813-CF69469686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1204" y="22217"/>
            <a:ext cx="1325954" cy="97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389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F305BE23-2F5F-4B2B-A1D8-2DAA47549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101" y="1704591"/>
            <a:ext cx="5496232" cy="651468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y-GB" altLang="cy-GB" sz="4400" dirty="0">
                <a:solidFill>
                  <a:srgbClr val="1F1F1F"/>
                </a:solidFill>
                <a:latin typeface="Comic Sans MS" panose="030F0702030302020204" pitchFamily="66" charset="0"/>
              </a:rPr>
              <a:t>B</a:t>
            </a:r>
            <a:r>
              <a:rPr kumimoji="0" lang="cy-GB" altLang="cy-GB" sz="4400" b="0" i="0" u="none" strike="noStrike" cap="none" normalizeH="0" baseline="0" dirty="0">
                <a:ln>
                  <a:noFill/>
                </a:ln>
                <a:solidFill>
                  <a:srgbClr val="1F1F1F"/>
                </a:solidFill>
                <a:effectLst/>
                <a:latin typeface="Comic Sans MS" panose="030F0702030302020204" pitchFamily="66" charset="0"/>
              </a:rPr>
              <a:t>eth sydd ar goll?</a:t>
            </a:r>
            <a:r>
              <a:rPr kumimoji="0" lang="cy-GB" altLang="cy-GB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82CBAB-A0CE-4552-9687-EAE0953819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3689030" cy="36890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D582CB-E9DA-4860-82E2-6EC92D2A28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69" y="3176779"/>
            <a:ext cx="3842449" cy="38424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A74947-3194-4035-AD8D-D09EB208B3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2918" y="17292"/>
            <a:ext cx="3689030" cy="36890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1EE3E9-7960-4819-8781-B87FD66EC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949" y="3329215"/>
            <a:ext cx="3497739" cy="34977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57F57A-7ACC-4666-9D66-BE331F4BD2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35" y="2517287"/>
            <a:ext cx="4340713" cy="434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84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478B35-9C03-425A-B134-C502F3D7F6C2}"/>
              </a:ext>
            </a:extLst>
          </p:cNvPr>
          <p:cNvSpPr/>
          <p:nvPr/>
        </p:nvSpPr>
        <p:spPr>
          <a:xfrm>
            <a:off x="3836775" y="2159497"/>
            <a:ext cx="51042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y-GB" altLang="cy-GB" sz="4400" dirty="0">
                <a:solidFill>
                  <a:srgbClr val="1F1F1F"/>
                </a:solidFill>
                <a:latin typeface="Comic Sans MS" panose="030F0702030302020204" pitchFamily="66" charset="0"/>
              </a:rPr>
              <a:t>Beth sydd ar goll?</a:t>
            </a:r>
            <a:r>
              <a:rPr lang="cy-GB" altLang="cy-GB" sz="44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F4D72B-F1F0-41A7-B7E7-8C8F987F8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923" y="2841523"/>
            <a:ext cx="3689030" cy="36890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544959-B4C1-4E4C-82DB-0861A46858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606" y="3282359"/>
            <a:ext cx="3185348" cy="31853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84E671-7FA3-4F50-A5FD-72A685BF54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36" y="132960"/>
            <a:ext cx="3742442" cy="37424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9E6D3C-C217-4726-B9D5-3D1CF9042F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133" y="2928938"/>
            <a:ext cx="2892066" cy="28920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FE77716-4B2D-4BAF-A580-2C47BCEAB0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2102" y="132960"/>
            <a:ext cx="3145708" cy="314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480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E874ED5-FCC9-4327-B17C-013F9831C0DD}"/>
              </a:ext>
            </a:extLst>
          </p:cNvPr>
          <p:cNvSpPr/>
          <p:nvPr/>
        </p:nvSpPr>
        <p:spPr>
          <a:xfrm>
            <a:off x="3903472" y="2141398"/>
            <a:ext cx="51042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y-GB" altLang="cy-GB" sz="4400" dirty="0">
                <a:solidFill>
                  <a:srgbClr val="1F1F1F"/>
                </a:solidFill>
                <a:latin typeface="Comic Sans MS" panose="030F0702030302020204" pitchFamily="66" charset="0"/>
              </a:rPr>
              <a:t>Beth sydd ar goll?</a:t>
            </a:r>
            <a:r>
              <a:rPr lang="cy-GB" altLang="cy-GB" sz="44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98D6D6-216F-467A-8E4D-2A7CCE894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57" y="3011205"/>
            <a:ext cx="3689030" cy="368903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C556F3-9B8B-4D16-BB2A-D3F85FA8BB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7511" y="122548"/>
            <a:ext cx="2978872" cy="29788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04B7C7-1053-480F-B11E-F5359EACF7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151" y="3011205"/>
            <a:ext cx="3689030" cy="36890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F479E7-DADA-4D9B-9C12-3901079984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17" y="274290"/>
            <a:ext cx="2827130" cy="28271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ADB626-F4F6-4294-98D1-3AD8339883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840" y="3101420"/>
            <a:ext cx="3547386" cy="354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336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7EDDB84-2A0F-4046-BD9B-DFDFDD42A128}"/>
              </a:ext>
            </a:extLst>
          </p:cNvPr>
          <p:cNvSpPr/>
          <p:nvPr/>
        </p:nvSpPr>
        <p:spPr>
          <a:xfrm>
            <a:off x="3978885" y="2235666"/>
            <a:ext cx="51042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y-GB" altLang="cy-GB" sz="4400" dirty="0">
                <a:solidFill>
                  <a:srgbClr val="1F1F1F"/>
                </a:solidFill>
                <a:latin typeface="Comic Sans MS" panose="030F0702030302020204" pitchFamily="66" charset="0"/>
              </a:rPr>
              <a:t>Beth sydd ar goll?</a:t>
            </a:r>
            <a:r>
              <a:rPr lang="cy-GB" altLang="cy-GB" sz="44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5C0601-CEDA-4479-A2FB-CED0E34CB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09" y="145636"/>
            <a:ext cx="2859471" cy="28594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A3E4FA-B895-4A79-96A0-08E628730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48" y="3315097"/>
            <a:ext cx="3087278" cy="30872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BD5A86-0CA9-43F1-9488-A1D5E7EF8E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457" y="3360261"/>
            <a:ext cx="3497739" cy="34977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CDB6AE-5955-47BD-AE6A-440666AAAA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0039" y="145636"/>
            <a:ext cx="2514652" cy="25146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9090E7-D885-40F2-AA63-79F3C70018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2003" y="3005107"/>
            <a:ext cx="3842449" cy="384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067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A6910F9-E095-4C3A-98E8-36675E2141F3}"/>
              </a:ext>
            </a:extLst>
          </p:cNvPr>
          <p:cNvSpPr/>
          <p:nvPr/>
        </p:nvSpPr>
        <p:spPr>
          <a:xfrm>
            <a:off x="4141319" y="2379147"/>
            <a:ext cx="51042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y-GB" altLang="cy-GB" sz="4400" dirty="0">
                <a:solidFill>
                  <a:srgbClr val="1F1F1F"/>
                </a:solidFill>
                <a:latin typeface="Comic Sans MS" panose="030F0702030302020204" pitchFamily="66" charset="0"/>
              </a:rPr>
              <a:t>Beth sydd ar goll?</a:t>
            </a:r>
            <a:r>
              <a:rPr lang="cy-GB" altLang="cy-GB" sz="44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11B8E2-5B7F-4A3B-A527-11998B554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365" y="3157336"/>
            <a:ext cx="3120273" cy="31202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5E0465-648A-4248-9272-2C5030B859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155" y="3126163"/>
            <a:ext cx="3497739" cy="34977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B2B112-E6A9-45BE-81DA-E7CE50B671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70" y="3288794"/>
            <a:ext cx="3194902" cy="31949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EF78D5-2BC1-484E-ABED-EE84A166E8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5" y="0"/>
            <a:ext cx="3842449" cy="38424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27D056-D166-40B6-AB45-5E47C51E8E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4889" y="50692"/>
            <a:ext cx="2965886" cy="296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273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99266-A999-420C-BFEA-05B6662E580E}"/>
              </a:ext>
            </a:extLst>
          </p:cNvPr>
          <p:cNvSpPr/>
          <p:nvPr/>
        </p:nvSpPr>
        <p:spPr>
          <a:xfrm>
            <a:off x="3436629" y="2275288"/>
            <a:ext cx="53347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y-GB" altLang="cy-GB" sz="4400" dirty="0">
                <a:solidFill>
                  <a:srgbClr val="1F1F1F"/>
                </a:solidFill>
                <a:latin typeface="Comic Sans MS" panose="030F0702030302020204" pitchFamily="66" charset="0"/>
              </a:rPr>
              <a:t>Beth sydd ar goll?</a:t>
            </a:r>
            <a:r>
              <a:rPr lang="cy-GB" altLang="cy-GB" sz="44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E693B9-DF6B-4BAD-B0D0-A145F46C09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109" y="3608423"/>
            <a:ext cx="2922130" cy="29221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9DA0DF6-C833-460F-B3F0-9BDF470E92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761" y="-50691"/>
            <a:ext cx="3006239" cy="30062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7A4CFB-6E1D-4914-8D3B-8B36831F0C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571" y="3608423"/>
            <a:ext cx="2892066" cy="28920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201B10-76DC-4B03-AC4F-DEB25739C1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64" y="225600"/>
            <a:ext cx="3120273" cy="31202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EB1A9C-F877-4A3C-96EC-DBF71409A9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6416" y="3307279"/>
            <a:ext cx="3490718" cy="349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15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D24D22C7-9B83-40B4-BB1F-0091384DD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037" y="3400198"/>
            <a:ext cx="3726614" cy="37266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807DA4C-E627-49A4-9CDE-CD950FB9D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954" y="993908"/>
            <a:ext cx="3497739" cy="34977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E165900-1CA8-40F7-ABC6-2FAF35189B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456" y="1456767"/>
            <a:ext cx="3689030" cy="368903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91E9F98-25B9-45B9-A2ED-3B60B918FB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1" y="802617"/>
            <a:ext cx="3689030" cy="368903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56F6BD0-353B-43DC-B3B0-00AFB12646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8941" y="225306"/>
            <a:ext cx="9153426" cy="1752813"/>
          </a:xfrm>
        </p:spPr>
        <p:txBody>
          <a:bodyPr>
            <a:normAutofit fontScale="90000"/>
          </a:bodyPr>
          <a:lstStyle/>
          <a:p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r>
              <a:rPr lang="en-GB" sz="4000" dirty="0">
                <a:latin typeface="Comic Sans MS" panose="030F0702030302020204" pitchFamily="66" charset="0"/>
              </a:rPr>
              <a:t>Beth </a:t>
            </a:r>
            <a:r>
              <a:rPr lang="en-GB" sz="4000" dirty="0" err="1">
                <a:latin typeface="Comic Sans MS" panose="030F0702030302020204" pitchFamily="66" charset="0"/>
              </a:rPr>
              <a:t>rwyt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ti’n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mwynhaw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wneud</a:t>
            </a:r>
            <a:r>
              <a:rPr lang="en-GB" sz="4000" dirty="0">
                <a:latin typeface="Comic Sans MS" panose="030F0702030302020204" pitchFamily="66" charset="0"/>
              </a:rPr>
              <a:t>?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 err="1">
                <a:latin typeface="Comic Sans MS" panose="030F0702030302020204" pitchFamily="66" charset="0"/>
              </a:rPr>
              <a:t>Rydw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i’n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mwynhau</a:t>
            </a:r>
            <a:r>
              <a:rPr lang="en-GB" sz="4000" dirty="0">
                <a:latin typeface="Comic Sans MS" panose="030F0702030302020204" pitchFamily="66" charset="0"/>
              </a:rPr>
              <a:t>…</a:t>
            </a:r>
            <a:endParaRPr lang="cy-GB" sz="4000" dirty="0">
              <a:latin typeface="Comic Sans MS" panose="030F0702030302020204" pitchFamily="66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04B08D2-2521-48A7-8B05-4B07D2396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y-GB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46A80DA-7DA0-41A9-9E1D-36CE33460A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y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982EB0-DAEF-4EDC-96F8-2EAA64D9A6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55" y="3682768"/>
            <a:ext cx="3689030" cy="36890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5C363F2-E080-4F06-92A3-A57BE52319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296" y="4223208"/>
            <a:ext cx="2634792" cy="263479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95E8D2E-57AA-4680-A813-CF69469686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1204" y="22217"/>
            <a:ext cx="1325954" cy="97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496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7F535-1CEA-4694-AA3A-B46A78D1BB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851554" y="2264318"/>
            <a:ext cx="2541082" cy="940271"/>
          </a:xfrm>
        </p:spPr>
        <p:txBody>
          <a:bodyPr/>
          <a:lstStyle/>
          <a:p>
            <a:endParaRPr lang="cy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78A93B-496D-4F68-B430-67E9F98C63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y-GB" dirty="0"/>
          </a:p>
        </p:txBody>
      </p:sp>
      <p:pic>
        <p:nvPicPr>
          <p:cNvPr id="9218" name="Picture 2" descr="https://m.media-amazon.com/images/I/6100ZqjuAoL._AC_SX679_.jpg">
            <a:extLst>
              <a:ext uri="{FF2B5EF4-FFF2-40B4-BE49-F238E27FC236}">
                <a16:creationId xmlns:a16="http://schemas.microsoft.com/office/drawing/2014/main" id="{7D96E8A1-A00B-46C2-8BD3-BAE2BC855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799" y="1743321"/>
            <a:ext cx="2468212" cy="270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A9469D-2491-4BCA-9BBD-A3DEF4BF26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078" y="1932495"/>
            <a:ext cx="697583" cy="6975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F3A021-FE53-48BC-B43A-DDDCEB8431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7290" y="777844"/>
            <a:ext cx="4877933" cy="39132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5BBB27-68FE-4238-89CE-8287AF136123}"/>
              </a:ext>
            </a:extLst>
          </p:cNvPr>
          <p:cNvSpPr txBox="1"/>
          <p:nvPr/>
        </p:nvSpPr>
        <p:spPr>
          <a:xfrm>
            <a:off x="4647414" y="1664153"/>
            <a:ext cx="4336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latin typeface="Bradley Hand ITC" panose="03070402050302030203" pitchFamily="66" charset="0"/>
              </a:rPr>
              <a:t>Rydw</a:t>
            </a:r>
            <a:r>
              <a:rPr lang="en-GB" sz="3600" dirty="0">
                <a:latin typeface="Bradley Hand ITC" panose="03070402050302030203" pitchFamily="66" charset="0"/>
              </a:rPr>
              <a:t> </a:t>
            </a:r>
            <a:r>
              <a:rPr lang="en-GB" sz="3600" dirty="0" err="1">
                <a:latin typeface="Bradley Hand ITC" panose="03070402050302030203" pitchFamily="66" charset="0"/>
              </a:rPr>
              <a:t>i’n</a:t>
            </a:r>
            <a:r>
              <a:rPr lang="en-GB" sz="3600" dirty="0">
                <a:latin typeface="Bradley Hand ITC" panose="03070402050302030203" pitchFamily="66" charset="0"/>
              </a:rPr>
              <a:t> </a:t>
            </a:r>
            <a:r>
              <a:rPr lang="en-GB" sz="3600" dirty="0" err="1">
                <a:latin typeface="Bradley Hand ITC" panose="03070402050302030203" pitchFamily="66" charset="0"/>
              </a:rPr>
              <a:t>mwynhau</a:t>
            </a:r>
            <a:r>
              <a:rPr lang="en-GB" sz="3600" dirty="0">
                <a:latin typeface="Bradley Hand ITC" panose="03070402050302030203" pitchFamily="66" charset="0"/>
              </a:rPr>
              <a:t> </a:t>
            </a:r>
            <a:r>
              <a:rPr lang="en-GB" sz="3600" dirty="0" err="1">
                <a:latin typeface="Bradley Hand ITC" panose="03070402050302030203" pitchFamily="66" charset="0"/>
              </a:rPr>
              <a:t>darllen</a:t>
            </a:r>
            <a:r>
              <a:rPr lang="en-GB" dirty="0">
                <a:latin typeface="Bradley Hand ITC" panose="03070402050302030203" pitchFamily="66" charset="0"/>
              </a:rPr>
              <a:t>. </a:t>
            </a:r>
            <a:endParaRPr lang="cy-GB" dirty="0">
              <a:latin typeface="Bradley Hand ITC" panose="03070402050302030203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BBA017-39F8-4E84-A15F-7D65D4148E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874" y="3061128"/>
            <a:ext cx="801840" cy="8018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D40C7E-041A-4FC5-8171-77700D0BE9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856" y="3002393"/>
            <a:ext cx="801841" cy="801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641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D24D22C7-9B83-40B4-BB1F-0091384DD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037" y="3400198"/>
            <a:ext cx="3726614" cy="37266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807DA4C-E627-49A4-9CDE-CD950FB9D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954" y="993908"/>
            <a:ext cx="3497739" cy="34977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E165900-1CA8-40F7-ABC6-2FAF35189B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456" y="1456767"/>
            <a:ext cx="3689030" cy="368903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91E9F98-25B9-45B9-A2ED-3B60B918FB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1" y="802617"/>
            <a:ext cx="3689030" cy="368903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56F6BD0-353B-43DC-B3B0-00AFB12646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8941" y="225306"/>
            <a:ext cx="9153426" cy="1752813"/>
          </a:xfrm>
        </p:spPr>
        <p:txBody>
          <a:bodyPr>
            <a:normAutofit fontScale="90000"/>
          </a:bodyPr>
          <a:lstStyle/>
          <a:p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r>
              <a:rPr lang="en-GB" sz="4000" dirty="0">
                <a:latin typeface="Comic Sans MS" panose="030F0702030302020204" pitchFamily="66" charset="0"/>
              </a:rPr>
              <a:t>Beth </a:t>
            </a:r>
            <a:r>
              <a:rPr lang="en-GB" sz="4000" dirty="0" err="1">
                <a:latin typeface="Comic Sans MS" panose="030F0702030302020204" pitchFamily="66" charset="0"/>
              </a:rPr>
              <a:t>rwyt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ti’n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mwynhaw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wneud</a:t>
            </a:r>
            <a:r>
              <a:rPr lang="en-GB" sz="4000" dirty="0">
                <a:latin typeface="Comic Sans MS" panose="030F0702030302020204" pitchFamily="66" charset="0"/>
              </a:rPr>
              <a:t>?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 err="1">
                <a:latin typeface="Comic Sans MS" panose="030F0702030302020204" pitchFamily="66" charset="0"/>
              </a:rPr>
              <a:t>Rydw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i’n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mwynhau</a:t>
            </a:r>
            <a:r>
              <a:rPr lang="en-GB" sz="4000" dirty="0">
                <a:latin typeface="Comic Sans MS" panose="030F0702030302020204" pitchFamily="66" charset="0"/>
              </a:rPr>
              <a:t>…</a:t>
            </a:r>
            <a:endParaRPr lang="cy-GB" sz="4000" dirty="0">
              <a:latin typeface="Comic Sans MS" panose="030F0702030302020204" pitchFamily="66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04B08D2-2521-48A7-8B05-4B07D2396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y-GB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46A80DA-7DA0-41A9-9E1D-36CE33460A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y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982EB0-DAEF-4EDC-96F8-2EAA64D9A6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55" y="3682768"/>
            <a:ext cx="3689030" cy="36890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5C363F2-E080-4F06-92A3-A57BE52319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296" y="4223208"/>
            <a:ext cx="2634792" cy="263479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95E8D2E-57AA-4680-A813-CF69469686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1204" y="22217"/>
            <a:ext cx="1325954" cy="97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836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C54EE1F4-9646-45BB-AE24-B9B9E5CDDC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76287" y="383512"/>
            <a:ext cx="3441569" cy="297523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cy-GB" altLang="cy-GB" sz="2100" dirty="0">
                <a:solidFill>
                  <a:srgbClr val="1F1F1F"/>
                </a:solidFill>
                <a:latin typeface="inherit"/>
              </a:rPr>
              <a:t>cardiau fflach / gêm dis</a:t>
            </a:r>
            <a:endParaRPr kumimoji="0" lang="cy-GB" altLang="cy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Content Placeholder 4" descr="\\bro-svr1\StaffNetHomes\jewilliams\Downloads\Untitled design (1).png">
            <a:extLst>
              <a:ext uri="{FF2B5EF4-FFF2-40B4-BE49-F238E27FC236}">
                <a16:creationId xmlns:a16="http://schemas.microsoft.com/office/drawing/2014/main" id="{3D946431-D225-4E53-AB6E-B1961964BFB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12" y="829796"/>
            <a:ext cx="2184217" cy="2128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3EBB95-8437-4FBD-9F2F-D06A44D9A6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594" y="681035"/>
            <a:ext cx="2081197" cy="20811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04B8CA-F863-4C81-9568-B4BB947730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490" y="127329"/>
            <a:ext cx="2487438" cy="24874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02014CC-570A-4946-80CE-2DD0494BAA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27" y="3661402"/>
            <a:ext cx="2295202" cy="22952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DBCB4AD-CDDA-4F3F-B191-417B11A305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220" y="3429000"/>
            <a:ext cx="2601946" cy="26019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609C2B-1B7F-4498-BB17-8395DCA886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490" y="3477289"/>
            <a:ext cx="2229439" cy="222943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61C6FCA-55DF-4971-BA7B-FB03A2A35FE6}"/>
              </a:ext>
            </a:extLst>
          </p:cNvPr>
          <p:cNvSpPr txBox="1"/>
          <p:nvPr/>
        </p:nvSpPr>
        <p:spPr>
          <a:xfrm>
            <a:off x="9219414" y="2019192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darllen</a:t>
            </a:r>
            <a:endParaRPr lang="cy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D3F4FF-03D0-44EC-B997-FC3C5C255F3B}"/>
              </a:ext>
            </a:extLst>
          </p:cNvPr>
          <p:cNvSpPr txBox="1"/>
          <p:nvPr/>
        </p:nvSpPr>
        <p:spPr>
          <a:xfrm>
            <a:off x="1648696" y="2541695"/>
            <a:ext cx="1564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nofio</a:t>
            </a:r>
            <a:endParaRPr lang="cy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281613-76CF-4557-8FDD-E7BE14134BF0}"/>
              </a:ext>
            </a:extLst>
          </p:cNvPr>
          <p:cNvSpPr txBox="1"/>
          <p:nvPr/>
        </p:nvSpPr>
        <p:spPr>
          <a:xfrm>
            <a:off x="5693790" y="2472960"/>
            <a:ext cx="2184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dawnsio</a:t>
            </a:r>
            <a:endParaRPr lang="cy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3D721E-F69D-4E5F-8F92-321A30552C8E}"/>
              </a:ext>
            </a:extLst>
          </p:cNvPr>
          <p:cNvSpPr txBox="1"/>
          <p:nvPr/>
        </p:nvSpPr>
        <p:spPr>
          <a:xfrm>
            <a:off x="1434072" y="5522062"/>
            <a:ext cx="1649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peintio</a:t>
            </a:r>
            <a:endParaRPr lang="cy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7AB64B0-7497-4ED7-8BB4-320FFBEC0AC4}"/>
              </a:ext>
            </a:extLst>
          </p:cNvPr>
          <p:cNvSpPr txBox="1"/>
          <p:nvPr/>
        </p:nvSpPr>
        <p:spPr>
          <a:xfrm>
            <a:off x="5241303" y="5484905"/>
            <a:ext cx="1470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pysgota</a:t>
            </a:r>
            <a:endParaRPr lang="cy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001C4E-BC29-4CC1-8DB4-9F5251272033}"/>
              </a:ext>
            </a:extLst>
          </p:cNvPr>
          <p:cNvSpPr txBox="1"/>
          <p:nvPr/>
        </p:nvSpPr>
        <p:spPr>
          <a:xfrm>
            <a:off x="8832915" y="5299593"/>
            <a:ext cx="2073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coginio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999118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2580</TotalTime>
  <Words>110</Words>
  <Application>Microsoft Office PowerPoint</Application>
  <PresentationFormat>Widescreen</PresentationFormat>
  <Paragraphs>22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Bradley Hand ITC</vt:lpstr>
      <vt:lpstr>Calibri</vt:lpstr>
      <vt:lpstr>Calibri Light</vt:lpstr>
      <vt:lpstr>Comic Sans MS</vt:lpstr>
      <vt:lpstr>inherit</vt:lpstr>
      <vt:lpstr>Office Theme</vt:lpstr>
      <vt:lpstr>PowerPoint Presentation</vt:lpstr>
      <vt:lpstr> </vt:lpstr>
      <vt:lpstr>        Beth rwyt ti’n mwynhaw wneud?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Beth rwyt ti’n mwynhaw wneud? Rydw i’n mwynhau…</vt:lpstr>
      <vt:lpstr>PowerPoint Presentation</vt:lpstr>
      <vt:lpstr>        Beth rwyt ti’n mwynhaw wneud? Rydw i’n mwynhau…</vt:lpstr>
      <vt:lpstr>cardiau fflach / gêm dis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Beth rwyt ti’n mwynhaw wneud?</dc:title>
  <dc:creator>J Williams (Ysgol Bro Tawe)</dc:creator>
  <cp:lastModifiedBy>J Williams (Ysgol Bro Tawe)</cp:lastModifiedBy>
  <cp:revision>23</cp:revision>
  <cp:lastPrinted>2025-10-16T15:54:25Z</cp:lastPrinted>
  <dcterms:created xsi:type="dcterms:W3CDTF">2025-10-14T09:05:39Z</dcterms:created>
  <dcterms:modified xsi:type="dcterms:W3CDTF">2025-10-16T18:41:37Z</dcterms:modified>
</cp:coreProperties>
</file>