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1" r:id="rId1"/>
  </p:sldMasterIdLst>
  <p:notesMasterIdLst>
    <p:notesMasterId r:id="rId12"/>
  </p:notesMasterIdLst>
  <p:sldIdLst>
    <p:sldId id="256" r:id="rId2"/>
    <p:sldId id="267" r:id="rId3"/>
    <p:sldId id="265" r:id="rId4"/>
    <p:sldId id="289" r:id="rId5"/>
    <p:sldId id="282" r:id="rId6"/>
    <p:sldId id="278" r:id="rId7"/>
    <p:sldId id="288" r:id="rId8"/>
    <p:sldId id="281" r:id="rId9"/>
    <p:sldId id="283" r:id="rId10"/>
    <p:sldId id="269" r:id="rId11"/>
  </p:sldIdLst>
  <p:sldSz cx="12192000" cy="6858000"/>
  <p:notesSz cx="7102475" cy="93884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chemeClr val="bg2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3F7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2B4C72F1-0635-4C5F-885F-D256FF6794D2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32450" cy="3168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518204"/>
            <a:ext cx="5681980" cy="3696712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DB92E781-D033-40C0-B815-8C94B5369F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235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460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048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857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351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42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398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187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44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942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388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0508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0787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657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81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E8F728F-EB0C-4B28-ABF0-893567605266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803344B-2C38-45D3-AD1F-ACF5694F7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2457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  <p:sldLayoutId id="2147483993" r:id="rId12"/>
    <p:sldLayoutId id="2147483994" r:id="rId13"/>
    <p:sldLayoutId id="2147483995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iningjournal.com/articles/feature/when-four-world-collide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MesDq_rNOw" TargetMode="External"/><Relationship Id="rId7" Type="http://schemas.openxmlformats.org/officeDocument/2006/relationships/hyperlink" Target="https://www.teambuilding.co.uk/theory/Forming-Storming-Norming-Performing.html" TargetMode="External"/><Relationship Id="rId2" Type="http://schemas.openxmlformats.org/officeDocument/2006/relationships/hyperlink" Target="https://www.youtube.com/watch?v=uG-FLOi4OO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verydaypower.com/stephen-covey-quotes/" TargetMode="External"/><Relationship Id="rId5" Type="http://schemas.openxmlformats.org/officeDocument/2006/relationships/hyperlink" Target="https://www.bing.com/videos/search?q=meredith+belbin&amp;&amp;view=detail&amp;mid=C5834E34E7FE261018A7C5834E34E7FE261018A7&amp;&amp;FORM=VRDGAR&amp;ru=%2Fvideos%2Fsearch%3Fq%3Dmeredith%2Bbelbin%26%26FORM%3DVDVVXX" TargetMode="External"/><Relationship Id="rId4" Type="http://schemas.openxmlformats.org/officeDocument/2006/relationships/hyperlink" Target="https://www.trainingjournal.com/articles/feature/when-four-world-colli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256E7-3132-4ACE-A318-BEFCCFA74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4641" y="3054940"/>
            <a:ext cx="5704577" cy="1021464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anchor="ctr">
            <a:normAutofit fontScale="90000"/>
            <a:scene3d>
              <a:camera prst="orthographicFront"/>
              <a:lightRig rig="threePt" dir="t"/>
            </a:scene3d>
            <a:sp3d contourW="12700">
              <a:contourClr>
                <a:srgbClr val="002060"/>
              </a:contourClr>
            </a:sp3d>
          </a:bodyPr>
          <a:lstStyle/>
          <a:p>
            <a:r>
              <a:rPr lang="en-US" sz="4400" b="1" dirty="0">
                <a:ln>
                  <a:solidFill>
                    <a:schemeClr val="dk1"/>
                  </a:solidFill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Teamwork</a:t>
            </a:r>
            <a:br>
              <a:rPr lang="en-US" sz="4400" b="1" dirty="0">
                <a:ln>
                  <a:solidFill>
                    <a:schemeClr val="dk1"/>
                  </a:solidFill>
                </a:ln>
                <a:solidFill>
                  <a:schemeClr val="bg1"/>
                </a:solidFill>
              </a:rPr>
            </a:br>
            <a:endParaRPr lang="en-GB" sz="4400" b="1" i="1" dirty="0">
              <a:ln>
                <a:solidFill>
                  <a:schemeClr val="dk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355A36-0A0E-44A5-875A-641FC13DDDF0}"/>
              </a:ext>
            </a:extLst>
          </p:cNvPr>
          <p:cNvSpPr txBox="1"/>
          <p:nvPr/>
        </p:nvSpPr>
        <p:spPr>
          <a:xfrm>
            <a:off x="1419498" y="6119335"/>
            <a:ext cx="1382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BMSK4002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3" name="Picture 6" descr="Image result for Teamwork Happy Clip Art">
            <a:extLst>
              <a:ext uri="{FF2B5EF4-FFF2-40B4-BE49-F238E27FC236}">
                <a16:creationId xmlns:a16="http://schemas.microsoft.com/office/drawing/2014/main" id="{5A868349-C6B0-4768-B07C-58E181A4A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472" y="1613262"/>
            <a:ext cx="4893112" cy="363147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66D220-E97D-425B-A4FC-03CA82CDE1C3}"/>
              </a:ext>
            </a:extLst>
          </p:cNvPr>
          <p:cNvSpPr txBox="1"/>
          <p:nvPr/>
        </p:nvSpPr>
        <p:spPr>
          <a:xfrm>
            <a:off x="1013011" y="6488668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Daniela Ventrice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680966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E2264E67-6F59-4D8D-8E5F-8245B0FEA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23">
            <a:extLst>
              <a:ext uri="{FF2B5EF4-FFF2-40B4-BE49-F238E27FC236}">
                <a16:creationId xmlns:a16="http://schemas.microsoft.com/office/drawing/2014/main" id="{158E1C6E-D299-4F5D-B15B-155EBF7F6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8369E1-4C76-4F9D-AC70-670987594530}"/>
              </a:ext>
            </a:extLst>
          </p:cNvPr>
          <p:cNvSpPr txBox="1"/>
          <p:nvPr/>
        </p:nvSpPr>
        <p:spPr>
          <a:xfrm>
            <a:off x="146319" y="1431576"/>
            <a:ext cx="4106372" cy="39948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1500" dirty="0">
                <a:solidFill>
                  <a:srgbClr val="FFFFFF"/>
                </a:solidFill>
              </a:rPr>
              <a:t>EFFECTIVE TEAM</a:t>
            </a: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1500" dirty="0">
                <a:solidFill>
                  <a:srgbClr val="FFFFFF"/>
                </a:solidFill>
              </a:rPr>
              <a:t>A group of individuals that work together effortlessly, to reach a mutual end goal / achievement.</a:t>
            </a: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r>
              <a:rPr lang="en-US" sz="1500" dirty="0">
                <a:solidFill>
                  <a:srgbClr val="FFFFFF"/>
                </a:solidFill>
              </a:rPr>
              <a:t>EFFECTIVE TEAMWORK</a:t>
            </a: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r>
              <a:rPr lang="en-US" sz="1500" dirty="0">
                <a:solidFill>
                  <a:srgbClr val="FFFFFF"/>
                </a:solidFill>
              </a:rPr>
              <a:t>The process where a group, reach a level of cohesion and harmonize together in a way that they become a fully functioning work force</a:t>
            </a: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</p:txBody>
      </p:sp>
      <p:pic>
        <p:nvPicPr>
          <p:cNvPr id="4" name="Picture 6" descr="See the source image">
            <a:extLst>
              <a:ext uri="{FF2B5EF4-FFF2-40B4-BE49-F238E27FC236}">
                <a16:creationId xmlns:a16="http://schemas.microsoft.com/office/drawing/2014/main" id="{8CE94BC5-0523-4597-BC48-B1AED4DC4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17621" y="643467"/>
            <a:ext cx="5594080" cy="5272421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5808AFE-6DB0-43DA-9C40-9E0DF243EC86}"/>
              </a:ext>
            </a:extLst>
          </p:cNvPr>
          <p:cNvSpPr txBox="1"/>
          <p:nvPr/>
        </p:nvSpPr>
        <p:spPr>
          <a:xfrm>
            <a:off x="818712" y="2413000"/>
            <a:ext cx="4921687" cy="3632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508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14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819A8-D768-4D7A-B7CF-4E1A2994F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29" y="1886450"/>
            <a:ext cx="5266753" cy="4328083"/>
          </a:xfrm>
          <a:prstGeom prst="ellipse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pPr algn="r">
              <a:buClr>
                <a:schemeClr val="accent1"/>
              </a:buClr>
            </a:pP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Consists of 2 or more individuals</a:t>
            </a: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Interact with each other on a regular basis</a:t>
            </a: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n-US" sz="1800" b="0" i="1" dirty="0">
                <a:latin typeface="Arial" panose="020B0604020202020204" pitchFamily="34" charset="0"/>
                <a:cs typeface="Arial" panose="020B0604020202020204" pitchFamily="34" charset="0"/>
              </a:rPr>
              <a:t> one 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another and not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OFF</a:t>
            </a:r>
            <a:r>
              <a:rPr lang="en-US" sz="1800" b="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one another</a:t>
            </a: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Are all working toward the same end  result</a:t>
            </a: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  <a:t>Reliant on the input of another to achieve</a:t>
            </a:r>
            <a:br>
              <a:rPr lang="en-US" sz="1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95FF0E-3E2D-4766-8E1A-A79685A7F182}"/>
              </a:ext>
            </a:extLst>
          </p:cNvPr>
          <p:cNvSpPr txBox="1"/>
          <p:nvPr/>
        </p:nvSpPr>
        <p:spPr>
          <a:xfrm>
            <a:off x="6859082" y="1727614"/>
            <a:ext cx="469582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Consists of 3 or more people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 independently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OFF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each other rather than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each other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Does not perform one specific task on a daily basis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0" u="none" strike="noStrike" spc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not working towards same result but more of an individual purpose</a:t>
            </a:r>
          </a:p>
          <a:p>
            <a:endParaRPr lang="en-US" i="0" u="none" strike="noStrike" spc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Achievement is not reliant on other group members</a:t>
            </a:r>
            <a:endParaRPr lang="en-US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5F9F0EF-346A-4215-AEE3-550692810C6B}"/>
              </a:ext>
            </a:extLst>
          </p:cNvPr>
          <p:cNvSpPr txBox="1"/>
          <p:nvPr/>
        </p:nvSpPr>
        <p:spPr>
          <a:xfrm>
            <a:off x="2441625" y="1054878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TEAMS…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5576A8-F6D8-4F86-8B35-48673E1C3DD0}"/>
              </a:ext>
            </a:extLst>
          </p:cNvPr>
          <p:cNvSpPr txBox="1"/>
          <p:nvPr/>
        </p:nvSpPr>
        <p:spPr>
          <a:xfrm>
            <a:off x="7598956" y="1036549"/>
            <a:ext cx="2190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GROUPS…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108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BDEF1B6-CABC-4FE5-BBB0-98BACFAB0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8" name="Picture 6" descr="Image result for free teamwork clipart ADAPTABLITY">
            <a:extLst>
              <a:ext uri="{FF2B5EF4-FFF2-40B4-BE49-F238E27FC236}">
                <a16:creationId xmlns:a16="http://schemas.microsoft.com/office/drawing/2014/main" id="{669107C0-B0B4-448F-AB15-15587B7AFD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8" r="1793" b="-3"/>
          <a:stretch/>
        </p:blipFill>
        <p:spPr bwMode="auto">
          <a:xfrm>
            <a:off x="5985393" y="-1"/>
            <a:ext cx="3312481" cy="338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7" name="Freeform 9">
            <a:extLst>
              <a:ext uri="{FF2B5EF4-FFF2-40B4-BE49-F238E27FC236}">
                <a16:creationId xmlns:a16="http://schemas.microsoft.com/office/drawing/2014/main" id="{B48BE8E5-C0F4-4C06-9B14-3DD8C0383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06CA42-9AD7-4767-92CD-006A740DC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30400" cy="1559412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>
                <a:solidFill>
                  <a:schemeClr val="tx1"/>
                </a:solidFill>
              </a:rPr>
              <a:t>KEY ELEMENTS TO EFFECTIVE TEAMWORK 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314148-7379-427F-AB0A-4D2B1098826E}"/>
              </a:ext>
            </a:extLst>
          </p:cNvPr>
          <p:cNvSpPr txBox="1"/>
          <p:nvPr/>
        </p:nvSpPr>
        <p:spPr>
          <a:xfrm>
            <a:off x="818712" y="2413000"/>
            <a:ext cx="4921687" cy="3632200"/>
          </a:xfrm>
          <a:prstGeom prst="rect">
            <a:avLst/>
          </a:prstGeom>
          <a:effectLst/>
        </p:spPr>
        <p:txBody>
          <a:bodyPr vert="horz" lIns="91440" tIns="45720" rIns="91440" bIns="45720" numCol="2" rtlCol="0" anchor="ctr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dirty="0"/>
              <a:t>TRUST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dirty="0"/>
              <a:t>ADAPTABILIY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dirty="0"/>
              <a:t>EQUAL CONTRIBUTION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dirty="0"/>
              <a:t>UNDERSTANDING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dirty="0"/>
              <a:t>ACCOUNTABILTIY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dirty="0"/>
              <a:t>RESPECT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dirty="0"/>
              <a:t>FIRM BUT FAIR POLICIES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dirty="0"/>
          </a:p>
        </p:txBody>
      </p:sp>
      <p:pic>
        <p:nvPicPr>
          <p:cNvPr id="18" name="Picture 14" descr="Image result for free clip art team worklack of communication#">
            <a:extLst>
              <a:ext uri="{FF2B5EF4-FFF2-40B4-BE49-F238E27FC236}">
                <a16:creationId xmlns:a16="http://schemas.microsoft.com/office/drawing/2014/main" id="{362224A1-A789-4099-9AB0-896BBD6F76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93" r="13491" b="-4"/>
          <a:stretch/>
        </p:blipFill>
        <p:spPr bwMode="auto">
          <a:xfrm>
            <a:off x="9389808" y="-4"/>
            <a:ext cx="2802193" cy="3383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free teamwork clipart ADAPTABLITY">
            <a:extLst>
              <a:ext uri="{FF2B5EF4-FFF2-40B4-BE49-F238E27FC236}">
                <a16:creationId xmlns:a16="http://schemas.microsoft.com/office/drawing/2014/main" id="{BFA81F01-8441-4704-A79F-87B4F20360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9" r="16566"/>
          <a:stretch/>
        </p:blipFill>
        <p:spPr bwMode="auto">
          <a:xfrm>
            <a:off x="6485641" y="3474721"/>
            <a:ext cx="2812232" cy="338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free teamwork clipart TRUST">
            <a:extLst>
              <a:ext uri="{FF2B5EF4-FFF2-40B4-BE49-F238E27FC236}">
                <a16:creationId xmlns:a16="http://schemas.microsoft.com/office/drawing/2014/main" id="{9C6C215D-4B0C-4B0C-A4BF-890ADAAD1B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49" r="12223" b="2"/>
          <a:stretch/>
        </p:blipFill>
        <p:spPr bwMode="auto">
          <a:xfrm>
            <a:off x="9389807" y="3474717"/>
            <a:ext cx="2802192" cy="3378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8F46045-7C77-442A-89C6-2137D75C0E3D}"/>
              </a:ext>
            </a:extLst>
          </p:cNvPr>
          <p:cNvSpPr txBox="1"/>
          <p:nvPr/>
        </p:nvSpPr>
        <p:spPr>
          <a:xfrm>
            <a:off x="6137793" y="2883884"/>
            <a:ext cx="6100174" cy="1365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US" sz="1800" b="1" i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Calibri" panose="020F0502020204030204" pitchFamily="34" charset="0"/>
                <a:cs typeface="Times New Roman" panose="02020603050405020304" pitchFamily="18" charset="0"/>
              </a:rPr>
              <a:t>“Trust </a:t>
            </a:r>
            <a:r>
              <a:rPr lang="en-GB" sz="1800" b="1" i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Calibri" panose="020F0502020204030204" pitchFamily="34" charset="0"/>
                <a:cs typeface="Times New Roman" panose="02020603050405020304" pitchFamily="18" charset="0"/>
              </a:rPr>
              <a:t>is the glue of life. It’s the most essential ingredient in effective communication. It’s the foundational principle that holds all relationships</a:t>
            </a:r>
            <a:r>
              <a:rPr lang="en-GB" sz="1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STEPHEN COVEY</a:t>
            </a:r>
            <a:endParaRPr lang="en-GB" sz="1400" b="1" dirty="0">
              <a:solidFill>
                <a:schemeClr val="bg1"/>
              </a:solidFill>
              <a:effectLst/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147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BDEF1B6-CABC-4FE5-BBB0-98BACFAB0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Image result for free teamwork clipart DYNAMICS">
            <a:extLst>
              <a:ext uri="{FF2B5EF4-FFF2-40B4-BE49-F238E27FC236}">
                <a16:creationId xmlns:a16="http://schemas.microsoft.com/office/drawing/2014/main" id="{264F02BD-7494-4F70-89C5-182746730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69" r="1" b="8844"/>
          <a:stretch/>
        </p:blipFill>
        <p:spPr bwMode="auto">
          <a:xfrm>
            <a:off x="5985393" y="-1"/>
            <a:ext cx="6206607" cy="412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9" name="Freeform 9">
            <a:extLst>
              <a:ext uri="{FF2B5EF4-FFF2-40B4-BE49-F238E27FC236}">
                <a16:creationId xmlns:a16="http://schemas.microsoft.com/office/drawing/2014/main" id="{B48BE8E5-C0F4-4C06-9B14-3DD8C0383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C2706C-1046-4C26-9C78-42FE14A7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324" y="84295"/>
            <a:ext cx="5920461" cy="892735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dirty="0">
                <a:solidFill>
                  <a:schemeClr val="tx1"/>
                </a:solidFill>
              </a:rPr>
              <a:t>Understanding dynamics</a:t>
            </a: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                                    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4C81802-6777-4C9C-ABEA-E92EBDAEB49A}"/>
              </a:ext>
            </a:extLst>
          </p:cNvPr>
          <p:cNvSpPr txBox="1"/>
          <p:nvPr/>
        </p:nvSpPr>
        <p:spPr>
          <a:xfrm>
            <a:off x="781889" y="2101415"/>
            <a:ext cx="4921687" cy="3632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Knowing your team's skills helps to Delegate roles that they work best in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“ when people work in effective combinations, they achieve so much more than we they are working alone”</a:t>
            </a:r>
          </a:p>
          <a:p>
            <a:pPr algn="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- Raymond Meredith Belbin</a:t>
            </a:r>
          </a:p>
          <a:p>
            <a:pPr algn="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(2017)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CA700D-B5CA-41C5-A261-AC52A01497AC}"/>
              </a:ext>
            </a:extLst>
          </p:cNvPr>
          <p:cNvSpPr txBox="1"/>
          <p:nvPr/>
        </p:nvSpPr>
        <p:spPr>
          <a:xfrm>
            <a:off x="5421505" y="5719375"/>
            <a:ext cx="63386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...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18261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C7E1BE-90ED-44E6-BD18-3AAB3EA4F322}"/>
              </a:ext>
            </a:extLst>
          </p:cNvPr>
          <p:cNvSpPr txBox="1"/>
          <p:nvPr/>
        </p:nvSpPr>
        <p:spPr>
          <a:xfrm>
            <a:off x="766389" y="2750727"/>
            <a:ext cx="29946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DIFFERENT PERSPECTIVES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C214E-E7AC-41B2-B670-D044A602A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907" y="470396"/>
            <a:ext cx="5560981" cy="970450"/>
          </a:xfrm>
        </p:spPr>
        <p:txBody>
          <a:bodyPr/>
          <a:lstStyle/>
          <a:p>
            <a:r>
              <a:rPr lang="en-US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endParaRPr lang="en-GB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12" descr="See the source image">
            <a:extLst>
              <a:ext uri="{FF2B5EF4-FFF2-40B4-BE49-F238E27FC236}">
                <a16:creationId xmlns:a16="http://schemas.microsoft.com/office/drawing/2014/main" id="{ED932B34-6393-4374-9DC7-938A61B37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53" y="4717579"/>
            <a:ext cx="3181737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DBA133-E863-4AAE-8A24-F63906D29FFC}"/>
              </a:ext>
            </a:extLst>
          </p:cNvPr>
          <p:cNvSpPr txBox="1"/>
          <p:nvPr/>
        </p:nvSpPr>
        <p:spPr>
          <a:xfrm>
            <a:off x="6267817" y="2750727"/>
            <a:ext cx="47696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UNABLE TO COMPROMISE / MAKE DECISIONS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Image result for nno communivatuin clipart">
            <a:extLst>
              <a:ext uri="{FF2B5EF4-FFF2-40B4-BE49-F238E27FC236}">
                <a16:creationId xmlns:a16="http://schemas.microsoft.com/office/drawing/2014/main" id="{DA9B6429-83E1-4089-9998-FE5BC20DA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8559" y="4808553"/>
            <a:ext cx="3337706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81A4020-489F-4A05-BE5E-CAFE8C32CC4F}"/>
              </a:ext>
            </a:extLst>
          </p:cNvPr>
          <p:cNvSpPr txBox="1"/>
          <p:nvPr/>
        </p:nvSpPr>
        <p:spPr>
          <a:xfrm>
            <a:off x="626684" y="3321944"/>
            <a:ext cx="38394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Perception is unique , what one person sees is not the same as the other person even if they're looking at the same thing 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BD6817-1EF9-4D14-9018-5D5393E84432}"/>
              </a:ext>
            </a:extLst>
          </p:cNvPr>
          <p:cNvSpPr txBox="1"/>
          <p:nvPr/>
        </p:nvSpPr>
        <p:spPr>
          <a:xfrm>
            <a:off x="6646769" y="3321944"/>
            <a:ext cx="396855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Compromise is a part of life.. give a little, take a little… either way </a:t>
            </a:r>
          </a:p>
          <a:p>
            <a:r>
              <a:rPr lang="en-US" sz="1600" dirty="0"/>
              <a:t>No one ever gets their cake and eats too.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01316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2BDEF1B6-CABC-4FE5-BBB0-98BACFAB0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4" descr="Graphic of working cogs">
            <a:extLst>
              <a:ext uri="{FF2B5EF4-FFF2-40B4-BE49-F238E27FC236}">
                <a16:creationId xmlns:a16="http://schemas.microsoft.com/office/drawing/2014/main" id="{E46C1D9B-5401-4149-B014-DE7A5F47F2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7" r="28377" b="-2"/>
          <a:stretch/>
        </p:blipFill>
        <p:spPr bwMode="auto">
          <a:xfrm>
            <a:off x="924975" y="4213077"/>
            <a:ext cx="2821975" cy="264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81" name="Freeform 9">
            <a:extLst>
              <a:ext uri="{FF2B5EF4-FFF2-40B4-BE49-F238E27FC236}">
                <a16:creationId xmlns:a16="http://schemas.microsoft.com/office/drawing/2014/main" id="{B48BE8E5-C0F4-4C06-9B14-3DD8C0383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D19F85-6A2D-4202-978E-13843C88B9B6}"/>
              </a:ext>
            </a:extLst>
          </p:cNvPr>
          <p:cNvSpPr txBox="1"/>
          <p:nvPr/>
        </p:nvSpPr>
        <p:spPr>
          <a:xfrm>
            <a:off x="868790" y="362429"/>
            <a:ext cx="3319338" cy="73364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TUCKMANS THEORY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DD648E1-7749-475F-8F5C-9469474A67C0}"/>
              </a:ext>
            </a:extLst>
          </p:cNvPr>
          <p:cNvSpPr txBox="1"/>
          <p:nvPr/>
        </p:nvSpPr>
        <p:spPr>
          <a:xfrm>
            <a:off x="924976" y="1903337"/>
            <a:ext cx="4921687" cy="3632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C67BA85-2603-44EE-982F-303D07F70A57}"/>
              </a:ext>
            </a:extLst>
          </p:cNvPr>
          <p:cNvSpPr txBox="1"/>
          <p:nvPr/>
        </p:nvSpPr>
        <p:spPr>
          <a:xfrm>
            <a:off x="8003106" y="6611779"/>
            <a:ext cx="418889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https://www.trainingjournal.com/articles/feature/when-four-world-collide</a:t>
            </a:r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13" name="Table 2">
            <a:extLst>
              <a:ext uri="{FF2B5EF4-FFF2-40B4-BE49-F238E27FC236}">
                <a16:creationId xmlns:a16="http://schemas.microsoft.com/office/drawing/2014/main" id="{4A766264-E008-4249-A2FB-9111C8092C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072483"/>
              </p:ext>
            </p:extLst>
          </p:nvPr>
        </p:nvGraphicFramePr>
        <p:xfrm>
          <a:off x="5934635" y="174432"/>
          <a:ext cx="5954144" cy="662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6709">
                  <a:extLst>
                    <a:ext uri="{9D8B030D-6E8A-4147-A177-3AD203B41FA5}">
                      <a16:colId xmlns:a16="http://schemas.microsoft.com/office/drawing/2014/main" val="1216381560"/>
                    </a:ext>
                  </a:extLst>
                </a:gridCol>
                <a:gridCol w="3077435">
                  <a:extLst>
                    <a:ext uri="{9D8B030D-6E8A-4147-A177-3AD203B41FA5}">
                      <a16:colId xmlns:a16="http://schemas.microsoft.com/office/drawing/2014/main" val="1786237568"/>
                    </a:ext>
                  </a:extLst>
                </a:gridCol>
              </a:tblGrid>
              <a:tr h="2855639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</a:pPr>
                      <a:endParaRPr lang="en-US" b="1" u="sng" dirty="0">
                        <a:solidFill>
                          <a:schemeClr val="bg1"/>
                        </a:solidFill>
                      </a:endParaRPr>
                    </a:p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</a:pPr>
                      <a:r>
                        <a:rPr lang="en-US" b="1" u="sng" dirty="0">
                          <a:solidFill>
                            <a:schemeClr val="bg1"/>
                          </a:solidFill>
                        </a:rPr>
                        <a:t>FORMING</a:t>
                      </a:r>
                    </a:p>
                    <a:p>
                      <a:pPr marL="0" indent="0"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solidFill>
                            <a:schemeClr val="bg1"/>
                          </a:solidFill>
                        </a:rPr>
                        <a:t>I</a:t>
                      </a:r>
                      <a:r>
                        <a:rPr lang="en-US" sz="1200" b="0" i="0" dirty="0">
                          <a:solidFill>
                            <a:schemeClr val="bg1"/>
                          </a:solidFill>
                          <a:effectLst/>
                        </a:rPr>
                        <a:t>ndividuals come together</a:t>
                      </a:r>
                    </a:p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  <a:buFont typeface="Wingdings 2" charset="2"/>
                        <a:buNone/>
                      </a:pPr>
                      <a:r>
                        <a:rPr lang="en-US" sz="1200" b="0" dirty="0">
                          <a:solidFill>
                            <a:schemeClr val="bg1"/>
                          </a:solidFill>
                        </a:rPr>
                        <a:t>G</a:t>
                      </a:r>
                      <a:r>
                        <a:rPr lang="en-US" sz="1200" b="0" i="0" dirty="0">
                          <a:solidFill>
                            <a:schemeClr val="bg1"/>
                          </a:solidFill>
                          <a:effectLst/>
                        </a:rPr>
                        <a:t>roup formation is established</a:t>
                      </a:r>
                    </a:p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  <a:buFont typeface="Wingdings 2" charset="2"/>
                        <a:buNone/>
                      </a:pPr>
                      <a:r>
                        <a:rPr lang="en-US" sz="1200" b="0" i="0" dirty="0">
                          <a:solidFill>
                            <a:schemeClr val="bg1"/>
                          </a:solidFill>
                          <a:effectLst/>
                        </a:rPr>
                        <a:t>are initially just a group at this stage</a:t>
                      </a:r>
                    </a:p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  <a:buFont typeface="Wingdings 2" charset="2"/>
                        <a:buNone/>
                      </a:pPr>
                      <a:r>
                        <a:rPr lang="en-US" sz="1200" b="0" i="0" dirty="0">
                          <a:solidFill>
                            <a:schemeClr val="bg1"/>
                          </a:solidFill>
                          <a:effectLst/>
                        </a:rPr>
                        <a:t>Team members are courteous, but apprehensive</a:t>
                      </a:r>
                    </a:p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  <a:buFont typeface="Wingdings 2" charset="2"/>
                        <a:buNone/>
                      </a:pPr>
                      <a:r>
                        <a:rPr lang="en-US" sz="1200" b="0" i="0" dirty="0">
                          <a:solidFill>
                            <a:schemeClr val="bg1"/>
                          </a:solidFill>
                          <a:effectLst/>
                        </a:rPr>
                        <a:t>trust has yet to be established</a:t>
                      </a:r>
                    </a:p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  <a:buFont typeface="Wingdings 2" charset="2"/>
                        <a:buNone/>
                      </a:pPr>
                      <a:r>
                        <a:rPr lang="en-US" sz="1200" b="0" i="0" dirty="0">
                          <a:solidFill>
                            <a:schemeClr val="bg1"/>
                          </a:solidFill>
                          <a:effectLst/>
                        </a:rPr>
                        <a:t>Time is spent observing , gathering information</a:t>
                      </a:r>
                    </a:p>
                    <a:p>
                      <a:pPr algn="ctr">
                        <a:lnSpc>
                          <a:spcPct val="90000"/>
                        </a:lnSpc>
                        <a:spcBef>
                          <a:spcPct val="20000"/>
                        </a:spcBef>
                        <a:spcAft>
                          <a:spcPts val="600"/>
                        </a:spcAft>
                        <a:buClr>
                          <a:schemeClr val="accent1"/>
                        </a:buClr>
                        <a:buFont typeface="Wingdings 2" charset="2"/>
                        <a:buNone/>
                      </a:pPr>
                      <a:r>
                        <a:rPr lang="en-US" sz="1200" b="0" dirty="0">
                          <a:solidFill>
                            <a:schemeClr val="bg1"/>
                          </a:solidFill>
                        </a:rPr>
                        <a:t>Everyone is aware of first impression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3F76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u="sng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STORMING</a:t>
                      </a:r>
                    </a:p>
                    <a:p>
                      <a:pPr algn="ctr"/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US" sz="1200" b="0" dirty="0">
                          <a:solidFill>
                            <a:schemeClr val="bg1"/>
                          </a:solidFill>
                          <a:latin typeface="+mn-lt"/>
                          <a:cs typeface="Arial" panose="020B0604020202020204" pitchFamily="34" charset="0"/>
                        </a:rPr>
                        <a:t>Ideas start to flow</a:t>
                      </a:r>
                    </a:p>
                    <a:p>
                      <a:pPr algn="ctr"/>
                      <a:endParaRPr lang="en-US" sz="1200" b="0" dirty="0">
                        <a:solidFill>
                          <a:schemeClr val="bg1"/>
                        </a:solidFill>
                        <a:latin typeface="+mn-lt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US" sz="1200" b="0" dirty="0">
                          <a:solidFill>
                            <a:schemeClr val="bg1"/>
                          </a:solidFill>
                          <a:latin typeface="+mn-lt"/>
                          <a:cs typeface="Arial" panose="020B0604020202020204" pitchFamily="34" charset="0"/>
                        </a:rPr>
                        <a:t>Opinions will differ</a:t>
                      </a:r>
                    </a:p>
                    <a:p>
                      <a:pPr algn="ctr"/>
                      <a:endParaRPr lang="en-US" sz="1200" b="0" dirty="0">
                        <a:solidFill>
                          <a:schemeClr val="bg1"/>
                        </a:solidFill>
                        <a:latin typeface="+mn-lt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US" sz="1200" b="0" dirty="0">
                          <a:solidFill>
                            <a:schemeClr val="bg1"/>
                          </a:solidFill>
                          <a:latin typeface="+mn-lt"/>
                          <a:cs typeface="Arial" panose="020B0604020202020204" pitchFamily="34" charset="0"/>
                        </a:rPr>
                        <a:t>conflicts are likely to arise</a:t>
                      </a:r>
                    </a:p>
                    <a:p>
                      <a:pPr algn="ctr"/>
                      <a:endParaRPr lang="en-US" sz="1200" b="0" dirty="0">
                        <a:solidFill>
                          <a:schemeClr val="bg1"/>
                        </a:solidFill>
                        <a:latin typeface="+mn-lt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US" sz="1200" b="0" dirty="0">
                          <a:solidFill>
                            <a:schemeClr val="bg1"/>
                          </a:solidFill>
                          <a:latin typeface="+mn-lt"/>
                          <a:cs typeface="Arial" panose="020B0604020202020204" pitchFamily="34" charset="0"/>
                        </a:rPr>
                        <a:t>People are finding their feet</a:t>
                      </a:r>
                    </a:p>
                    <a:p>
                      <a:pPr algn="ctr"/>
                      <a:endParaRPr lang="en-US" sz="1200" b="0" dirty="0">
                        <a:solidFill>
                          <a:schemeClr val="bg1"/>
                        </a:solidFill>
                        <a:latin typeface="+mn-lt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US" sz="1200" b="0" dirty="0">
                          <a:solidFill>
                            <a:schemeClr val="bg1"/>
                          </a:solidFill>
                          <a:latin typeface="+mn-lt"/>
                          <a:cs typeface="Arial" panose="020B0604020202020204" pitchFamily="34" charset="0"/>
                        </a:rPr>
                        <a:t>And begin to communicate</a:t>
                      </a:r>
                    </a:p>
                    <a:p>
                      <a:pPr algn="ctr"/>
                      <a:endParaRPr lang="en-US" sz="1200" b="0" dirty="0">
                        <a:solidFill>
                          <a:schemeClr val="bg1"/>
                        </a:solidFill>
                        <a:latin typeface="+mn-lt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652070"/>
                  </a:ext>
                </a:extLst>
              </a:tr>
              <a:tr h="952780">
                <a:tc>
                  <a:txBody>
                    <a:bodyPr/>
                    <a:lstStyle/>
                    <a:p>
                      <a:pPr algn="ctr"/>
                      <a:endParaRPr lang="en-US" b="1" u="sng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US" b="1" u="sng" dirty="0">
                          <a:solidFill>
                            <a:schemeClr val="bg1"/>
                          </a:solidFill>
                        </a:rPr>
                        <a:t>NORMING</a:t>
                      </a:r>
                    </a:p>
                    <a:p>
                      <a:pPr algn="ctr"/>
                      <a:endParaRPr lang="en-US" b="1" u="sng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US" sz="1200" b="0" u="none" dirty="0">
                          <a:solidFill>
                            <a:schemeClr val="bg1"/>
                          </a:solidFill>
                        </a:rPr>
                        <a:t>Faces become4 familiar</a:t>
                      </a:r>
                    </a:p>
                    <a:p>
                      <a:pPr algn="ctr"/>
                      <a:endParaRPr lang="en-US" sz="1200" b="0" u="none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US" sz="1200" b="0" u="none" dirty="0">
                          <a:solidFill>
                            <a:schemeClr val="bg1"/>
                          </a:solidFill>
                        </a:rPr>
                        <a:t>Team balances out</a:t>
                      </a:r>
                    </a:p>
                    <a:p>
                      <a:pPr algn="ctr"/>
                      <a:endParaRPr lang="en-US" sz="1200" b="0" u="none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US" sz="1200" b="0" u="none" dirty="0">
                          <a:solidFill>
                            <a:schemeClr val="bg1"/>
                          </a:solidFill>
                        </a:rPr>
                        <a:t>Begin to know roles</a:t>
                      </a:r>
                    </a:p>
                    <a:p>
                      <a:pPr algn="ctr"/>
                      <a:endParaRPr lang="en-US" sz="1200" b="0" u="none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US" sz="1200" b="0" u="none" dirty="0">
                          <a:solidFill>
                            <a:schemeClr val="bg1"/>
                          </a:solidFill>
                        </a:rPr>
                        <a:t>Are now familiar with each other</a:t>
                      </a:r>
                    </a:p>
                    <a:p>
                      <a:pPr algn="ctr"/>
                      <a:endParaRPr lang="en-US" b="0" u="none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b="1" u="sng" dirty="0"/>
                    </a:p>
                    <a:p>
                      <a:pPr algn="ctr"/>
                      <a:r>
                        <a:rPr lang="en-US" b="1" u="sng" dirty="0"/>
                        <a:t>PERFORMING</a:t>
                      </a:r>
                    </a:p>
                    <a:p>
                      <a:pPr algn="ctr"/>
                      <a:endParaRPr lang="en-US" b="1" u="sng" dirty="0"/>
                    </a:p>
                    <a:p>
                      <a:pPr algn="ctr"/>
                      <a:r>
                        <a:rPr lang="en-US" sz="1200" b="0" u="none" dirty="0"/>
                        <a:t>Teams begins to work together</a:t>
                      </a:r>
                    </a:p>
                    <a:p>
                      <a:pPr algn="ctr"/>
                      <a:endParaRPr lang="en-US" sz="1200" b="0" u="none" dirty="0"/>
                    </a:p>
                    <a:p>
                      <a:pPr algn="ctr"/>
                      <a:r>
                        <a:rPr lang="en-US" sz="1200" b="0" u="none" dirty="0"/>
                        <a:t>Providing roles have been delegated to the right individuals depends on whether they get to this stage</a:t>
                      </a:r>
                      <a:endParaRPr lang="en-GB" sz="1200" b="0" u="none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490059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BFB89C7-CEBD-4B60-BD25-8EDE84F0F997}"/>
              </a:ext>
            </a:extLst>
          </p:cNvPr>
          <p:cNvSpPr txBox="1"/>
          <p:nvPr/>
        </p:nvSpPr>
        <p:spPr>
          <a:xfrm>
            <a:off x="628650" y="1903337"/>
            <a:ext cx="4791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inevitable process every new team goes through when they first form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269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BBD4B-4653-41A8-8912-CADE2401E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691" y="474082"/>
            <a:ext cx="5106706" cy="970450"/>
          </a:xfrm>
        </p:spPr>
        <p:txBody>
          <a:bodyPr/>
          <a:lstStyle/>
          <a:p>
            <a:r>
              <a:rPr lang="en-US" sz="28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Were you paying attention?</a:t>
            </a:r>
            <a:endParaRPr lang="en-GB" sz="2800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249B32-85B7-43C9-8002-E6B90EBA343D}"/>
              </a:ext>
            </a:extLst>
          </p:cNvPr>
          <p:cNvSpPr txBox="1"/>
          <p:nvPr/>
        </p:nvSpPr>
        <p:spPr>
          <a:xfrm>
            <a:off x="1517515" y="2949285"/>
            <a:ext cx="7631348" cy="1873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US" sz="1800" b="1" i="1" dirty="0">
                <a:solidFill>
                  <a:schemeClr val="accent5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“Trust </a:t>
            </a:r>
            <a:r>
              <a:rPr lang="en-GB" sz="1800" b="1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is the glue of life.</a:t>
            </a:r>
          </a:p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1800" b="1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It’s the most essential ingredient in effective communication.</a:t>
            </a:r>
          </a:p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1800" b="1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It’s the foundational principle that holds all relationships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</a:p>
        </p:txBody>
      </p:sp>
      <p:pic>
        <p:nvPicPr>
          <p:cNvPr id="6" name="Picture 4" descr="Barrier Animation">
            <a:extLst>
              <a:ext uri="{FF2B5EF4-FFF2-40B4-BE49-F238E27FC236}">
                <a16:creationId xmlns:a16="http://schemas.microsoft.com/office/drawing/2014/main" id="{587E8F01-F450-4B58-B495-406D4F9AD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154" y="2959299"/>
            <a:ext cx="846306" cy="56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0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9276A-1BED-4BDA-ACD5-F561969DC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250" y="572595"/>
            <a:ext cx="5189727" cy="970450"/>
          </a:xfrm>
        </p:spPr>
        <p:txBody>
          <a:bodyPr/>
          <a:lstStyle/>
          <a:p>
            <a:r>
              <a:rPr lang="en-US" sz="28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Were you paying attention ?</a:t>
            </a:r>
            <a:endParaRPr lang="en-GB" sz="2800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868125-5CAE-462F-9DE3-EB4FE5AAE570}"/>
              </a:ext>
            </a:extLst>
          </p:cNvPr>
          <p:cNvSpPr txBox="1"/>
          <p:nvPr/>
        </p:nvSpPr>
        <p:spPr>
          <a:xfrm>
            <a:off x="1426226" y="2613446"/>
            <a:ext cx="8931229" cy="2701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25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are a multi cultural global community,</a:t>
            </a:r>
          </a:p>
          <a:p>
            <a:pPr marL="0" indent="0" algn="ctr">
              <a:lnSpc>
                <a:spcPct val="25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need to learn to </a:t>
            </a: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be </a:t>
            </a: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attentive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with others  that hold different belief systems to be an effective team.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4" descr="Barrier Animation">
            <a:extLst>
              <a:ext uri="{FF2B5EF4-FFF2-40B4-BE49-F238E27FC236}">
                <a16:creationId xmlns:a16="http://schemas.microsoft.com/office/drawing/2014/main" id="{7AF48FE4-608B-44AB-8859-832A9BFA7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781844"/>
            <a:ext cx="1155616" cy="714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Barrier Animation">
            <a:extLst>
              <a:ext uri="{FF2B5EF4-FFF2-40B4-BE49-F238E27FC236}">
                <a16:creationId xmlns:a16="http://schemas.microsoft.com/office/drawing/2014/main" id="{5A824845-9F06-4F26-B4CB-A8173C7ED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903" y="3895164"/>
            <a:ext cx="865808" cy="5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36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04583DA-A5DB-4E32-A87D-3068C91A527F}"/>
              </a:ext>
            </a:extLst>
          </p:cNvPr>
          <p:cNvSpPr txBox="1"/>
          <p:nvPr/>
        </p:nvSpPr>
        <p:spPr>
          <a:xfrm>
            <a:off x="681765" y="4106115"/>
            <a:ext cx="105428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dirty="0"/>
          </a:p>
          <a:p>
            <a:r>
              <a:rPr lang="en-GB" sz="1200" dirty="0" err="1"/>
              <a:t>Youtube</a:t>
            </a:r>
            <a:r>
              <a:rPr lang="en-GB" sz="1200" dirty="0"/>
              <a:t> [video} , Teams versus groups , (2014) Lisa Buchanan URL : </a:t>
            </a:r>
            <a:r>
              <a:rPr lang="en-GB" sz="1200" dirty="0">
                <a:hlinkClick r:id="rId2"/>
              </a:rPr>
              <a:t>https://www.youtube.com/watch?v=uG-FLOi4OOU</a:t>
            </a:r>
            <a:r>
              <a:rPr lang="en-GB" sz="1200" dirty="0"/>
              <a:t> </a:t>
            </a:r>
          </a:p>
          <a:p>
            <a:r>
              <a:rPr lang="en-GB" sz="1200" dirty="0">
                <a:hlinkClick r:id="rId3"/>
              </a:rPr>
              <a:t>https://www.youtube.com/watch?v=hMesDq_rNOw</a:t>
            </a:r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When four world collide , (2014) , </a:t>
            </a:r>
            <a:r>
              <a:rPr lang="en-GB" sz="1200" dirty="0"/>
              <a:t>Talen miller 2014 , URL</a:t>
            </a:r>
            <a:r>
              <a:rPr lang="en-GB" sz="1200" dirty="0">
                <a:solidFill>
                  <a:srgbClr val="8F8F8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https://www.trainingjournal.com/articles/feature/when-four-world-collide</a:t>
            </a:r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5A3A74-0D7B-4453-BD27-0865BF3C6DD8}"/>
              </a:ext>
            </a:extLst>
          </p:cNvPr>
          <p:cNvSpPr txBox="1"/>
          <p:nvPr/>
        </p:nvSpPr>
        <p:spPr>
          <a:xfrm>
            <a:off x="842340" y="1032842"/>
            <a:ext cx="29817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D7EE17-A05D-4733-B75F-14EC0DCC7873}"/>
              </a:ext>
            </a:extLst>
          </p:cNvPr>
          <p:cNvSpPr txBox="1"/>
          <p:nvPr/>
        </p:nvSpPr>
        <p:spPr>
          <a:xfrm>
            <a:off x="0" y="2371635"/>
            <a:ext cx="1189398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 err="1">
                <a:latin typeface="+mj-lt"/>
                <a:hlinkClick r:id="rId5"/>
              </a:rPr>
              <a:t>Dr.</a:t>
            </a:r>
            <a:r>
              <a:rPr lang="en-GB" sz="1100" dirty="0">
                <a:latin typeface="+mj-lt"/>
                <a:hlinkClick r:id="rId5"/>
              </a:rPr>
              <a:t>, Meredith </a:t>
            </a:r>
            <a:r>
              <a:rPr lang="en-GB" sz="1100" dirty="0" err="1">
                <a:latin typeface="+mj-lt"/>
                <a:hlinkClick r:id="rId5"/>
              </a:rPr>
              <a:t>belin</a:t>
            </a:r>
            <a:r>
              <a:rPr lang="en-GB" sz="1100" dirty="0">
                <a:latin typeface="+mj-lt"/>
                <a:hlinkClick r:id="rId5"/>
              </a:rPr>
              <a:t> – WHY? , (2017) https://www.bing.com/videos/search?q=meredith+belbin&amp;&amp;view=detail&amp;mid=C5834E34E7FE261018A7C5834E34E7FE261018A7&amp;&amp;FORM=VRDGAR&amp;ru=%2Fvideos%2Fsearch%3Fq%3Dmeredith%2Bbelbin%26%26FORM%3DVDVVXX</a:t>
            </a:r>
            <a:endParaRPr lang="en-GB" sz="1100" dirty="0">
              <a:latin typeface="+mj-lt"/>
            </a:endParaRPr>
          </a:p>
          <a:p>
            <a:endParaRPr lang="en-GB" sz="1100" b="0" i="0" dirty="0">
              <a:effectLst/>
              <a:latin typeface="+mj-lt"/>
              <a:cs typeface="Arial" panose="020B0604020202020204" pitchFamily="34" charset="0"/>
            </a:endParaRPr>
          </a:p>
          <a:p>
            <a:r>
              <a:rPr lang="en-GB" sz="1100" dirty="0"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27 Stephen covey quotes about trust, listening and change [ website] , </a:t>
            </a:r>
            <a:r>
              <a:rPr lang="en-GB" sz="1100" dirty="0">
                <a:latin typeface="+mj-lt"/>
              </a:rPr>
              <a:t>URL : </a:t>
            </a:r>
            <a:r>
              <a:rPr lang="en-GB" sz="1100" dirty="0"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https://everydaypower.com/stephen-covey-quotes/</a:t>
            </a:r>
            <a:r>
              <a:rPr lang="en-GB" sz="1100" dirty="0">
                <a:latin typeface="+mj-lt"/>
              </a:rPr>
              <a:t> </a:t>
            </a:r>
            <a:r>
              <a:rPr lang="en-GB" sz="1100" dirty="0" err="1">
                <a:latin typeface="+mj-lt"/>
              </a:rPr>
              <a:t>Norbet</a:t>
            </a:r>
            <a:r>
              <a:rPr lang="en-GB" sz="1100" dirty="0">
                <a:latin typeface="+mj-lt"/>
              </a:rPr>
              <a:t> </a:t>
            </a:r>
            <a:r>
              <a:rPr lang="en-GB" sz="1100" dirty="0" err="1">
                <a:latin typeface="+mj-lt"/>
              </a:rPr>
              <a:t>Juma</a:t>
            </a:r>
            <a:r>
              <a:rPr lang="en-GB" sz="1100" dirty="0">
                <a:latin typeface="+mj-lt"/>
              </a:rPr>
              <a:t> (2019) , Accessed – 14 may 2020</a:t>
            </a:r>
            <a:endParaRPr lang="en-GB" sz="1100" dirty="0">
              <a:latin typeface="+mj-lt"/>
              <a:cs typeface="Arial" panose="020B0604020202020204" pitchFamily="34" charset="0"/>
            </a:endParaRPr>
          </a:p>
          <a:p>
            <a:endParaRPr lang="en-GB" sz="1100" b="0" i="0" dirty="0">
              <a:effectLst/>
              <a:latin typeface="+mj-lt"/>
              <a:cs typeface="Arial" panose="020B0604020202020204" pitchFamily="34" charset="0"/>
            </a:endParaRPr>
          </a:p>
          <a:p>
            <a:endParaRPr lang="en-GB" sz="1100" dirty="0">
              <a:latin typeface="+mj-lt"/>
              <a:cs typeface="Arial" panose="020B0604020202020204" pitchFamily="34" charset="0"/>
            </a:endParaRPr>
          </a:p>
          <a:p>
            <a:r>
              <a:rPr lang="en-GB" sz="1100" b="0" i="0" dirty="0">
                <a:effectLst/>
                <a:latin typeface="+mj-lt"/>
                <a:cs typeface="Arial" panose="020B0604020202020204" pitchFamily="34" charset="0"/>
              </a:rPr>
              <a:t>The Teambuilding Company [website] , Title : The team building theory , </a:t>
            </a:r>
            <a:r>
              <a:rPr lang="en-GB" sz="1100" b="0" i="0" dirty="0" err="1">
                <a:effectLst/>
                <a:latin typeface="+mj-lt"/>
                <a:cs typeface="Arial" panose="020B0604020202020204" pitchFamily="34" charset="0"/>
              </a:rPr>
              <a:t>Tuckmans</a:t>
            </a:r>
            <a:r>
              <a:rPr lang="en-GB" sz="1100" b="0" i="0" dirty="0">
                <a:effectLst/>
                <a:latin typeface="+mj-lt"/>
                <a:cs typeface="Arial" panose="020B0604020202020204" pitchFamily="34" charset="0"/>
              </a:rPr>
              <a:t> forming , storming , norming , performing , </a:t>
            </a:r>
            <a:r>
              <a:rPr lang="en-US" sz="1100" b="1" i="0" dirty="0">
                <a:effectLst/>
                <a:latin typeface="+mj-lt"/>
              </a:rPr>
              <a:t> </a:t>
            </a:r>
            <a:r>
              <a:rPr lang="en-GB" sz="1100" b="0" i="0" dirty="0">
                <a:effectLst/>
                <a:latin typeface="+mj-lt"/>
                <a:cs typeface="Arial" panose="020B0604020202020204" pitchFamily="34" charset="0"/>
              </a:rPr>
              <a:t>(2020) URL: </a:t>
            </a:r>
            <a:r>
              <a:rPr lang="en-GB" sz="1100" dirty="0">
                <a:latin typeface="+mj-lt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https://www.teambuilding.co.uk/theory/Forming-Storming-Norming-Performing.html</a:t>
            </a:r>
            <a:endParaRPr lang="en-GB" sz="1100" dirty="0"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5312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716</Words>
  <Application>Microsoft Office PowerPoint</Application>
  <PresentationFormat>Widescreen</PresentationFormat>
  <Paragraphs>104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2</vt:lpstr>
      <vt:lpstr>Quotable</vt:lpstr>
      <vt:lpstr>Effective Teamwork </vt:lpstr>
      <vt:lpstr>PowerPoint Presentation</vt:lpstr>
      <vt:lpstr>Consists of 2 or more individuals   Interact with each other on a regular basis  work WITH one another and not OFF one another  Are all working toward the same end  result  Reliant on the input of another to achieve </vt:lpstr>
      <vt:lpstr>KEY ELEMENTS TO EFFECTIVE TEAMWORK ARE</vt:lpstr>
      <vt:lpstr>Understanding dynamics                                       </vt:lpstr>
      <vt:lpstr>BARRIERS</vt:lpstr>
      <vt:lpstr>PowerPoint Presentation</vt:lpstr>
      <vt:lpstr>Were you paying attention?</vt:lpstr>
      <vt:lpstr>Were you paying attention 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</dc:title>
  <dc:creator>daniella ventrice</dc:creator>
  <cp:lastModifiedBy>daniella ventrice</cp:lastModifiedBy>
  <cp:revision>2</cp:revision>
  <dcterms:created xsi:type="dcterms:W3CDTF">2020-05-14T15:00:19Z</dcterms:created>
  <dcterms:modified xsi:type="dcterms:W3CDTF">2020-05-16T21:37:20Z</dcterms:modified>
</cp:coreProperties>
</file>