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71" r:id="rId3"/>
    <p:sldId id="257" r:id="rId4"/>
    <p:sldId id="258" r:id="rId5"/>
    <p:sldId id="259" r:id="rId6"/>
    <p:sldId id="264" r:id="rId7"/>
    <p:sldId id="260" r:id="rId8"/>
    <p:sldId id="261" r:id="rId9"/>
    <p:sldId id="262" r:id="rId10"/>
    <p:sldId id="272" r:id="rId11"/>
    <p:sldId id="265" r:id="rId12"/>
    <p:sldId id="266" r:id="rId13"/>
    <p:sldId id="269" r:id="rId14"/>
    <p:sldId id="270" r:id="rId15"/>
    <p:sldId id="267"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8" d="100"/>
          <a:sy n="68" d="100"/>
        </p:scale>
        <p:origin x="81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52F941-D829-441D-B152-52CA84A9BC4C}" type="datetimeFigureOut">
              <a:rPr lang="en-US" smtClean="0"/>
              <a:t>2/27/2024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1E3CD0-A48F-4F46-AC8E-B604209F1514}" type="slidenum">
              <a:rPr lang="en-US" smtClean="0"/>
              <a:t>‹#›</a:t>
            </a:fld>
            <a:endParaRPr lang="en-US"/>
          </a:p>
        </p:txBody>
      </p:sp>
    </p:spTree>
    <p:extLst>
      <p:ext uri="{BB962C8B-B14F-4D97-AF65-F5344CB8AC3E}">
        <p14:creationId xmlns:p14="http://schemas.microsoft.com/office/powerpoint/2010/main" val="2744392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sz="1200" b="1" dirty="0"/>
          </a:p>
          <a:p>
            <a:pPr lvl="0"/>
            <a:r>
              <a:rPr lang="en-US" sz="1200" dirty="0"/>
              <a:t>The name Sofitel is synonymous with five-star accommodations that blend traditional French style with regional flavor.</a:t>
            </a:r>
          </a:p>
          <a:p>
            <a:pPr lvl="0"/>
            <a:r>
              <a:rPr lang="en-US" sz="1200" dirty="0"/>
              <a:t>It is renowned worldwide for its luxurious accommodations, succulent cuisine, and attention to art and design.</a:t>
            </a:r>
          </a:p>
          <a:p>
            <a:pPr lvl="0"/>
            <a:r>
              <a:rPr lang="en-US" sz="1200" dirty="0"/>
              <a:t>By fusing French art de vivre with the spirit of a destination, Sofitel has established itself as a premier lodging option for discerning guests seeking cultural enrichment, high-end amenities, and customized service (Acharya, Sengupta, &amp; Mishra, 2011). </a:t>
            </a:r>
          </a:p>
        </p:txBody>
      </p:sp>
      <p:sp>
        <p:nvSpPr>
          <p:cNvPr id="4" name="Slide Number Placeholder 3"/>
          <p:cNvSpPr>
            <a:spLocks noGrp="1"/>
          </p:cNvSpPr>
          <p:nvPr>
            <p:ph type="sldNum" sz="quarter" idx="5"/>
          </p:nvPr>
        </p:nvSpPr>
        <p:spPr/>
        <p:txBody>
          <a:bodyPr/>
          <a:lstStyle/>
          <a:p>
            <a:fld id="{451E3CD0-A48F-4F46-AC8E-B604209F1514}" type="slidenum">
              <a:rPr lang="en-US" smtClean="0"/>
              <a:t>3</a:t>
            </a:fld>
            <a:endParaRPr lang="en-US"/>
          </a:p>
        </p:txBody>
      </p:sp>
    </p:spTree>
    <p:extLst>
      <p:ext uri="{BB962C8B-B14F-4D97-AF65-F5344CB8AC3E}">
        <p14:creationId xmlns:p14="http://schemas.microsoft.com/office/powerpoint/2010/main" val="1014307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dirty="0"/>
              <a:t>Nature of Other Hotels:</a:t>
            </a:r>
            <a:endParaRPr lang="en-US" sz="1200" dirty="0"/>
          </a:p>
          <a:p>
            <a:pPr lvl="0"/>
            <a:r>
              <a:rPr lang="en-US" sz="1200" dirty="0"/>
              <a:t>Some hotels are known for their boutique design, eco-friendliness, family-friendliness, or cultural theme (Barsky &amp; Nash, 2002).</a:t>
            </a:r>
          </a:p>
          <a:p>
            <a:pPr lvl="0"/>
            <a:r>
              <a:rPr lang="en-US" sz="1200" dirty="0"/>
              <a:t>Other hotels are in the city center, on the beach, in a mountain resort, or a historic district.</a:t>
            </a:r>
          </a:p>
          <a:p>
            <a:pPr lvl="0"/>
            <a:r>
              <a:rPr lang="en-US" sz="1200" dirty="0"/>
              <a:t>Hotels usually offer pools, fitness centers, restaurants, bars, conference facilities, and event spaces.</a:t>
            </a:r>
          </a:p>
          <a:p>
            <a:endParaRPr lang="en-US" dirty="0"/>
          </a:p>
        </p:txBody>
      </p:sp>
      <p:sp>
        <p:nvSpPr>
          <p:cNvPr id="4" name="Slide Number Placeholder 3"/>
          <p:cNvSpPr>
            <a:spLocks noGrp="1"/>
          </p:cNvSpPr>
          <p:nvPr>
            <p:ph type="sldNum" sz="quarter" idx="5"/>
          </p:nvPr>
        </p:nvSpPr>
        <p:spPr/>
        <p:txBody>
          <a:bodyPr/>
          <a:lstStyle/>
          <a:p>
            <a:fld id="{451E3CD0-A48F-4F46-AC8E-B604209F1514}" type="slidenum">
              <a:rPr lang="en-US" smtClean="0"/>
              <a:t>5</a:t>
            </a:fld>
            <a:endParaRPr lang="en-US"/>
          </a:p>
        </p:txBody>
      </p:sp>
    </p:spTree>
    <p:extLst>
      <p:ext uri="{BB962C8B-B14F-4D97-AF65-F5344CB8AC3E}">
        <p14:creationId xmlns:p14="http://schemas.microsoft.com/office/powerpoint/2010/main" val="4311930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dirty="0"/>
              <a:t>Numerous hotels provide a variety of dining options, spanning from cafes to fine dining establishments with a wide variety of cuisines and menu items.</a:t>
            </a:r>
          </a:p>
          <a:p>
            <a:pPr lvl="0"/>
            <a:r>
              <a:rPr lang="en-US" sz="1200" dirty="0"/>
              <a:t>Several hotels offer spa and wellness centers for the health and relaxation of their visitors.</a:t>
            </a:r>
          </a:p>
          <a:p>
            <a:pPr lvl="0"/>
            <a:r>
              <a:rPr lang="en-US" sz="1200" dirty="0"/>
              <a:t>Some hotels encourage customer participation in the local culture by hosting art exhibitions, performances, and other cultural activities (Gentry &amp; </a:t>
            </a:r>
            <a:r>
              <a:rPr lang="en-US" sz="1200" dirty="0" err="1"/>
              <a:t>Kalliny</a:t>
            </a:r>
            <a:r>
              <a:rPr lang="en-US" sz="1200" dirty="0"/>
              <a:t>, 2008).</a:t>
            </a:r>
          </a:p>
        </p:txBody>
      </p:sp>
      <p:sp>
        <p:nvSpPr>
          <p:cNvPr id="4" name="Slide Number Placeholder 3"/>
          <p:cNvSpPr>
            <a:spLocks noGrp="1"/>
          </p:cNvSpPr>
          <p:nvPr>
            <p:ph type="sldNum" sz="quarter" idx="5"/>
          </p:nvPr>
        </p:nvSpPr>
        <p:spPr/>
        <p:txBody>
          <a:bodyPr/>
          <a:lstStyle/>
          <a:p>
            <a:fld id="{451E3CD0-A48F-4F46-AC8E-B604209F1514}" type="slidenum">
              <a:rPr lang="en-US" smtClean="0"/>
              <a:t>6</a:t>
            </a:fld>
            <a:endParaRPr lang="en-US"/>
          </a:p>
        </p:txBody>
      </p:sp>
    </p:spTree>
    <p:extLst>
      <p:ext uri="{BB962C8B-B14F-4D97-AF65-F5344CB8AC3E}">
        <p14:creationId xmlns:p14="http://schemas.microsoft.com/office/powerpoint/2010/main" val="21859709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dirty="0"/>
              <a:t>Personal assistance is a standard component of hotel visitor services. It is possible to accommodate unique requests such as dietary restrictions and event capacities.</a:t>
            </a:r>
          </a:p>
          <a:p>
            <a:pPr lvl="0"/>
            <a:r>
              <a:rPr lang="en-US" sz="1200" dirty="0"/>
              <a:t>Numerous hotels offer concierge services, with knowledgeable personnel available to assist guests with anything they may need during their stay.</a:t>
            </a:r>
          </a:p>
          <a:p>
            <a:pPr lvl="0"/>
            <a:r>
              <a:rPr lang="en-US" sz="1200" dirty="0"/>
              <a:t>Many hotels now offer room service for their visitors' enjoyment and convenience, delivering a variety of meals, snacks, and beverages directly to their rooms (</a:t>
            </a:r>
            <a:r>
              <a:rPr lang="en-US" sz="1200" dirty="0" err="1"/>
              <a:t>Guzzo</a:t>
            </a:r>
            <a:r>
              <a:rPr lang="en-US" sz="1200" dirty="0"/>
              <a:t>, 2010). </a:t>
            </a:r>
          </a:p>
        </p:txBody>
      </p:sp>
      <p:sp>
        <p:nvSpPr>
          <p:cNvPr id="4" name="Slide Number Placeholder 3"/>
          <p:cNvSpPr>
            <a:spLocks noGrp="1"/>
          </p:cNvSpPr>
          <p:nvPr>
            <p:ph type="sldNum" sz="quarter" idx="5"/>
          </p:nvPr>
        </p:nvSpPr>
        <p:spPr/>
        <p:txBody>
          <a:bodyPr/>
          <a:lstStyle/>
          <a:p>
            <a:fld id="{451E3CD0-A48F-4F46-AC8E-B604209F1514}" type="slidenum">
              <a:rPr lang="en-US" smtClean="0"/>
              <a:t>7</a:t>
            </a:fld>
            <a:endParaRPr lang="en-US"/>
          </a:p>
        </p:txBody>
      </p:sp>
    </p:spTree>
    <p:extLst>
      <p:ext uri="{BB962C8B-B14F-4D97-AF65-F5344CB8AC3E}">
        <p14:creationId xmlns:p14="http://schemas.microsoft.com/office/powerpoint/2010/main" val="1955078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dirty="0"/>
              <a:t>Nature of Sofitel:</a:t>
            </a:r>
            <a:endParaRPr lang="en-US" sz="1200" dirty="0"/>
          </a:p>
          <a:p>
            <a:pPr lvl="0"/>
            <a:r>
              <a:rPr lang="en-US" sz="1200" dirty="0"/>
              <a:t>Sofitel hotels combine French elegance with local culture. These hotels are a refined combination of local culture and modern French architecture. </a:t>
            </a:r>
          </a:p>
          <a:p>
            <a:pPr lvl="0"/>
            <a:r>
              <a:rPr lang="en-US" sz="1200" dirty="0"/>
              <a:t>Sofitel operates hotels in the world's most important business and leisure destinations. </a:t>
            </a:r>
          </a:p>
          <a:p>
            <a:pPr lvl="0"/>
            <a:r>
              <a:rPr lang="en-US" sz="1200" dirty="0"/>
              <a:t>Sofitel is a global chain of five-star hotels that provides visitors with distinctive cultural experiences. Art and design have a significant impact on the visual appeal of their spaces. </a:t>
            </a:r>
          </a:p>
        </p:txBody>
      </p:sp>
      <p:sp>
        <p:nvSpPr>
          <p:cNvPr id="4" name="Slide Number Placeholder 3"/>
          <p:cNvSpPr>
            <a:spLocks noGrp="1"/>
          </p:cNvSpPr>
          <p:nvPr>
            <p:ph type="sldNum" sz="quarter" idx="5"/>
          </p:nvPr>
        </p:nvSpPr>
        <p:spPr/>
        <p:txBody>
          <a:bodyPr/>
          <a:lstStyle/>
          <a:p>
            <a:fld id="{451E3CD0-A48F-4F46-AC8E-B604209F1514}" type="slidenum">
              <a:rPr lang="en-US" smtClean="0"/>
              <a:t>8</a:t>
            </a:fld>
            <a:endParaRPr lang="en-US"/>
          </a:p>
        </p:txBody>
      </p:sp>
    </p:spTree>
    <p:extLst>
      <p:ext uri="{BB962C8B-B14F-4D97-AF65-F5344CB8AC3E}">
        <p14:creationId xmlns:p14="http://schemas.microsoft.com/office/powerpoint/2010/main" val="9731450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dirty="0"/>
              <a:t>Sofitel is renowned for its exceptional hospitality and individualized attention to each visitor.</a:t>
            </a:r>
          </a:p>
          <a:p>
            <a:pPr lvl="0"/>
            <a:r>
              <a:rPr lang="en-US" sz="1200" dirty="0"/>
              <a:t>Free concierge services are available at all Sofitel accommodations. A professional concierge available to make reservations, and activity arrangements can significantly enhance a guest's stay.</a:t>
            </a:r>
          </a:p>
          <a:p>
            <a:pPr lvl="0"/>
            <a:r>
              <a:rPr lang="en-US" sz="1200" dirty="0"/>
              <a:t>Several Sofitel hotels feature among the world's finest leisure and wellness facilities (</a:t>
            </a:r>
            <a:r>
              <a:rPr lang="en-US" sz="1200" dirty="0" err="1"/>
              <a:t>Karatepe</a:t>
            </a:r>
            <a:r>
              <a:rPr lang="en-US" sz="1200" dirty="0"/>
              <a:t> &amp; </a:t>
            </a:r>
            <a:r>
              <a:rPr lang="en-US" sz="1200" dirty="0" err="1"/>
              <a:t>Ekiz</a:t>
            </a:r>
            <a:r>
              <a:rPr lang="en-US" sz="1200" dirty="0"/>
              <a:t>, 2004). </a:t>
            </a:r>
          </a:p>
        </p:txBody>
      </p:sp>
      <p:sp>
        <p:nvSpPr>
          <p:cNvPr id="4" name="Slide Number Placeholder 3"/>
          <p:cNvSpPr>
            <a:spLocks noGrp="1"/>
          </p:cNvSpPr>
          <p:nvPr>
            <p:ph type="sldNum" sz="quarter" idx="5"/>
          </p:nvPr>
        </p:nvSpPr>
        <p:spPr/>
        <p:txBody>
          <a:bodyPr/>
          <a:lstStyle/>
          <a:p>
            <a:fld id="{451E3CD0-A48F-4F46-AC8E-B604209F1514}" type="slidenum">
              <a:rPr lang="en-US" smtClean="0"/>
              <a:t>9</a:t>
            </a:fld>
            <a:endParaRPr lang="en-US"/>
          </a:p>
        </p:txBody>
      </p:sp>
    </p:spTree>
    <p:extLst>
      <p:ext uri="{BB962C8B-B14F-4D97-AF65-F5344CB8AC3E}">
        <p14:creationId xmlns:p14="http://schemas.microsoft.com/office/powerpoint/2010/main" val="2796156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1" dirty="0"/>
              <a:t>Sofitel:</a:t>
            </a:r>
            <a:endParaRPr lang="en-US" dirty="0"/>
          </a:p>
          <a:p>
            <a:pPr lvl="0"/>
            <a:r>
              <a:rPr lang="en-US" dirty="0"/>
              <a:t>Sofitel is a luxury hotel chain that incorporates French style with local flavor. French elegance is frequently paired with a more contemporary appearance.</a:t>
            </a:r>
          </a:p>
          <a:p>
            <a:pPr lvl="0"/>
            <a:r>
              <a:rPr lang="en-US" dirty="0"/>
              <a:t>Typically, Sofitel hotels feature a design or art motif to attract guests who value the finest things in life. </a:t>
            </a:r>
          </a:p>
          <a:p>
            <a:pPr lvl="0"/>
            <a:r>
              <a:rPr lang="en-US" dirty="0"/>
              <a:t>Focusing on regional and international cuisines, the name incorporates all types of restaurants, from fine dining to casual cafes. </a:t>
            </a:r>
          </a:p>
          <a:p>
            <a:pPr lvl="0"/>
            <a:r>
              <a:rPr lang="en-US" dirty="0"/>
              <a:t>Sofitel is a worldwide hotel chain with locations in the majority of main cities and vacation spots.</a:t>
            </a:r>
          </a:p>
          <a:p>
            <a:pPr lvl="0"/>
            <a:r>
              <a:rPr lang="en-US" dirty="0"/>
              <a:t>Signature Sofitel guest services include concierge, leisure, wellness, assistance for business travelers, and event planning (Salazar, Costa, &amp; Rita, 2004). </a:t>
            </a:r>
          </a:p>
        </p:txBody>
      </p:sp>
      <p:sp>
        <p:nvSpPr>
          <p:cNvPr id="4" name="Slide Number Placeholder 3"/>
          <p:cNvSpPr>
            <a:spLocks noGrp="1"/>
          </p:cNvSpPr>
          <p:nvPr>
            <p:ph type="sldNum" sz="quarter" idx="5"/>
          </p:nvPr>
        </p:nvSpPr>
        <p:spPr/>
        <p:txBody>
          <a:bodyPr/>
          <a:lstStyle/>
          <a:p>
            <a:fld id="{451E3CD0-A48F-4F46-AC8E-B604209F1514}" type="slidenum">
              <a:rPr lang="en-US" smtClean="0"/>
              <a:t>11</a:t>
            </a:fld>
            <a:endParaRPr lang="en-US"/>
          </a:p>
        </p:txBody>
      </p:sp>
    </p:spTree>
    <p:extLst>
      <p:ext uri="{BB962C8B-B14F-4D97-AF65-F5344CB8AC3E}">
        <p14:creationId xmlns:p14="http://schemas.microsoft.com/office/powerpoint/2010/main" val="23379007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dirty="0"/>
              <a:t>LXR Hotels:</a:t>
            </a:r>
            <a:endParaRPr lang="en-US" sz="1200" dirty="0"/>
          </a:p>
          <a:p>
            <a:pPr lvl="0"/>
            <a:r>
              <a:rPr lang="en-US" sz="1200" dirty="0"/>
              <a:t>The LXR Hotels by Hilton brand features upscale lodgings with a regional flavor. </a:t>
            </a:r>
          </a:p>
          <a:p>
            <a:pPr lvl="0"/>
            <a:r>
              <a:rPr lang="en-US" sz="1200" dirty="0"/>
              <a:t>At LXR Hotels, you can expect authentic, all-encompassing adventures that highlight the best of the region's culture and ecology.</a:t>
            </a:r>
          </a:p>
          <a:p>
            <a:pPr lvl="0"/>
            <a:r>
              <a:rPr lang="en-US" sz="1200" dirty="0"/>
              <a:t>LXR accommodations are distinctive and authentic to their environments and cultures.</a:t>
            </a:r>
          </a:p>
          <a:p>
            <a:pPr lvl="0"/>
            <a:r>
              <a:rPr lang="en-US" sz="1200" dirty="0"/>
              <a:t>A member of the Hilton family, LXR Hotels offers 5-star accommodations in unusual locations.</a:t>
            </a:r>
          </a:p>
          <a:p>
            <a:pPr lvl="0"/>
            <a:r>
              <a:rPr lang="en-US" sz="1200" dirty="0"/>
              <a:t>Guests of LXR Hotels can immerse themselves in the local culture thanks to personalized experiences, delectable cuisine, and an incredible selection of local activities (</a:t>
            </a:r>
            <a:r>
              <a:rPr lang="en-US" sz="1200" dirty="0" err="1"/>
              <a:t>Tideswell</a:t>
            </a:r>
            <a:r>
              <a:rPr lang="en-US" sz="1200" dirty="0"/>
              <a:t> &amp; </a:t>
            </a:r>
            <a:r>
              <a:rPr lang="en-US" sz="1200" dirty="0" err="1"/>
              <a:t>Fredline</a:t>
            </a:r>
            <a:r>
              <a:rPr lang="en-US" sz="1200" dirty="0"/>
              <a:t>, 2004).</a:t>
            </a:r>
          </a:p>
        </p:txBody>
      </p:sp>
      <p:sp>
        <p:nvSpPr>
          <p:cNvPr id="4" name="Slide Number Placeholder 3"/>
          <p:cNvSpPr>
            <a:spLocks noGrp="1"/>
          </p:cNvSpPr>
          <p:nvPr>
            <p:ph type="sldNum" sz="quarter" idx="5"/>
          </p:nvPr>
        </p:nvSpPr>
        <p:spPr/>
        <p:txBody>
          <a:bodyPr/>
          <a:lstStyle/>
          <a:p>
            <a:fld id="{451E3CD0-A48F-4F46-AC8E-B604209F1514}" type="slidenum">
              <a:rPr lang="en-US" smtClean="0"/>
              <a:t>12</a:t>
            </a:fld>
            <a:endParaRPr lang="en-US"/>
          </a:p>
        </p:txBody>
      </p:sp>
    </p:spTree>
    <p:extLst>
      <p:ext uri="{BB962C8B-B14F-4D97-AF65-F5344CB8AC3E}">
        <p14:creationId xmlns:p14="http://schemas.microsoft.com/office/powerpoint/2010/main" val="33144600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a:solidFill>
                  <a:schemeClr val="tx1"/>
                </a:solidFill>
                <a:effectLst/>
                <a:latin typeface="+mn-lt"/>
                <a:ea typeface="+mn-ea"/>
                <a:cs typeface="+mn-cs"/>
              </a:rPr>
              <a:t>Ensure Quality:</a:t>
            </a:r>
            <a:r>
              <a:rPr lang="en-US" sz="1200" b="0" i="0" kern="1200" dirty="0">
                <a:solidFill>
                  <a:schemeClr val="tx1"/>
                </a:solidFill>
                <a:effectLst/>
                <a:latin typeface="+mn-lt"/>
                <a:ea typeface="+mn-ea"/>
                <a:cs typeface="+mn-cs"/>
              </a:rPr>
              <a:t> Maintain high standards of quality in all aspects of your service, from cleanliness and comfort to the quality of food and amenities.</a:t>
            </a:r>
          </a:p>
          <a:p>
            <a:r>
              <a:rPr lang="en-US" sz="1200" b="1" i="0" kern="1200" dirty="0">
                <a:solidFill>
                  <a:schemeClr val="tx1"/>
                </a:solidFill>
                <a:effectLst/>
                <a:latin typeface="+mn-lt"/>
                <a:ea typeface="+mn-ea"/>
                <a:cs typeface="+mn-cs"/>
              </a:rPr>
              <a:t>Timely Responses:</a:t>
            </a:r>
            <a:r>
              <a:rPr lang="en-US" sz="1200" b="0" i="0" kern="1200" dirty="0">
                <a:solidFill>
                  <a:schemeClr val="tx1"/>
                </a:solidFill>
                <a:effectLst/>
                <a:latin typeface="+mn-lt"/>
                <a:ea typeface="+mn-ea"/>
                <a:cs typeface="+mn-cs"/>
              </a:rPr>
              <a:t> Respond to client inquiries and requests promptly. Whether it's answering a question or addressing a concern, timeliness is key.</a:t>
            </a:r>
          </a:p>
          <a:p>
            <a:r>
              <a:rPr lang="en-US" sz="1200" b="1" i="0" kern="1200" dirty="0">
                <a:solidFill>
                  <a:schemeClr val="tx1"/>
                </a:solidFill>
                <a:effectLst/>
                <a:latin typeface="+mn-lt"/>
                <a:ea typeface="+mn-ea"/>
                <a:cs typeface="+mn-cs"/>
              </a:rPr>
              <a:t>Solicit Feedback:</a:t>
            </a:r>
            <a:r>
              <a:rPr lang="en-US" sz="1200" b="0" i="0" kern="1200" dirty="0">
                <a:solidFill>
                  <a:schemeClr val="tx1"/>
                </a:solidFill>
                <a:effectLst/>
                <a:latin typeface="+mn-lt"/>
                <a:ea typeface="+mn-ea"/>
                <a:cs typeface="+mn-cs"/>
              </a:rPr>
              <a:t> Encourage clients to provide feedback on their experience. Use this feedback to make improvements and address any issues promptly.</a:t>
            </a:r>
          </a:p>
          <a:p>
            <a:r>
              <a:rPr lang="en-US" sz="1200" b="1" i="0" kern="1200" dirty="0">
                <a:solidFill>
                  <a:schemeClr val="tx1"/>
                </a:solidFill>
                <a:effectLst/>
                <a:latin typeface="+mn-lt"/>
                <a:ea typeface="+mn-ea"/>
                <a:cs typeface="+mn-cs"/>
              </a:rPr>
              <a:t>Create Memorable Experiences:</a:t>
            </a:r>
            <a:r>
              <a:rPr lang="en-US" sz="1200" b="0" i="0" kern="1200" dirty="0">
                <a:solidFill>
                  <a:schemeClr val="tx1"/>
                </a:solidFill>
                <a:effectLst/>
                <a:latin typeface="+mn-lt"/>
                <a:ea typeface="+mn-ea"/>
                <a:cs typeface="+mn-cs"/>
              </a:rPr>
              <a:t> Aim to create memorable experiences that go beyond meeting basic needs. Offer unique touches or surprises to make their stay or visit unforgettable.</a:t>
            </a:r>
          </a:p>
          <a:p>
            <a:r>
              <a:rPr lang="en-US" sz="1200" b="1" i="0" kern="1200" dirty="0">
                <a:solidFill>
                  <a:schemeClr val="tx1"/>
                </a:solidFill>
                <a:effectLst/>
                <a:latin typeface="+mn-lt"/>
                <a:ea typeface="+mn-ea"/>
                <a:cs typeface="+mn-cs"/>
              </a:rPr>
              <a:t>Resolve Issues Gracefully:</a:t>
            </a:r>
            <a:r>
              <a:rPr lang="en-US" sz="1200" b="0" i="0" kern="1200" dirty="0">
                <a:solidFill>
                  <a:schemeClr val="tx1"/>
                </a:solidFill>
                <a:effectLst/>
                <a:latin typeface="+mn-lt"/>
                <a:ea typeface="+mn-ea"/>
                <a:cs typeface="+mn-cs"/>
              </a:rPr>
              <a:t> Mistakes and issues can happen. The key is in how you handle them. Resolve any problems gracefully and make amends when necessary.</a:t>
            </a:r>
          </a:p>
        </p:txBody>
      </p:sp>
      <p:sp>
        <p:nvSpPr>
          <p:cNvPr id="4" name="Slide Number Placeholder 3"/>
          <p:cNvSpPr>
            <a:spLocks noGrp="1"/>
          </p:cNvSpPr>
          <p:nvPr>
            <p:ph type="sldNum" sz="quarter" idx="5"/>
          </p:nvPr>
        </p:nvSpPr>
        <p:spPr/>
        <p:txBody>
          <a:bodyPr/>
          <a:lstStyle/>
          <a:p>
            <a:fld id="{451E3CD0-A48F-4F46-AC8E-B604209F1514}" type="slidenum">
              <a:rPr lang="en-US" smtClean="0"/>
              <a:t>13</a:t>
            </a:fld>
            <a:endParaRPr lang="en-US"/>
          </a:p>
        </p:txBody>
      </p:sp>
    </p:spTree>
    <p:extLst>
      <p:ext uri="{BB962C8B-B14F-4D97-AF65-F5344CB8AC3E}">
        <p14:creationId xmlns:p14="http://schemas.microsoft.com/office/powerpoint/2010/main" val="29142363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a:solidFill>
                  <a:schemeClr val="tx1"/>
                </a:solidFill>
                <a:effectLst/>
                <a:latin typeface="+mn-lt"/>
                <a:ea typeface="+mn-ea"/>
                <a:cs typeface="+mn-cs"/>
              </a:rPr>
              <a:t>Concierge Services:</a:t>
            </a:r>
            <a:r>
              <a:rPr lang="en-US" sz="1200" b="0" i="0" kern="1200" dirty="0">
                <a:solidFill>
                  <a:schemeClr val="tx1"/>
                </a:solidFill>
                <a:effectLst/>
                <a:latin typeface="+mn-lt"/>
                <a:ea typeface="+mn-ea"/>
                <a:cs typeface="+mn-cs"/>
              </a:rPr>
              <a:t> Offer concierge services, including assistance with restaurant reservations, transportation, and local recommendations.</a:t>
            </a:r>
          </a:p>
          <a:p>
            <a:r>
              <a:rPr lang="en-US" sz="1200" b="1" i="0" kern="1200" dirty="0">
                <a:solidFill>
                  <a:schemeClr val="tx1"/>
                </a:solidFill>
                <a:effectLst/>
                <a:latin typeface="+mn-lt"/>
                <a:ea typeface="+mn-ea"/>
                <a:cs typeface="+mn-cs"/>
              </a:rPr>
              <a:t>Problem Resolution:</a:t>
            </a:r>
            <a:r>
              <a:rPr lang="en-US" sz="1200" b="0" i="0" kern="1200" dirty="0">
                <a:solidFill>
                  <a:schemeClr val="tx1"/>
                </a:solidFill>
                <a:effectLst/>
                <a:latin typeface="+mn-lt"/>
                <a:ea typeface="+mn-ea"/>
                <a:cs typeface="+mn-cs"/>
              </a:rPr>
              <a:t> Proactively address and resolve guest concerns and issues to their satisfaction.</a:t>
            </a:r>
          </a:p>
          <a:p>
            <a:r>
              <a:rPr lang="en-US" sz="1200" b="1" i="0" kern="1200" dirty="0">
                <a:solidFill>
                  <a:schemeClr val="tx1"/>
                </a:solidFill>
                <a:effectLst/>
                <a:latin typeface="+mn-lt"/>
                <a:ea typeface="+mn-ea"/>
                <a:cs typeface="+mn-cs"/>
              </a:rPr>
              <a:t>Billing and Payments:</a:t>
            </a:r>
            <a:r>
              <a:rPr lang="en-US" sz="1200" b="0" i="0" kern="1200" dirty="0">
                <a:solidFill>
                  <a:schemeClr val="tx1"/>
                </a:solidFill>
                <a:effectLst/>
                <a:latin typeface="+mn-lt"/>
                <a:ea typeface="+mn-ea"/>
                <a:cs typeface="+mn-cs"/>
              </a:rPr>
              <a:t> Handle billing and payment processes accurately and efficiently.</a:t>
            </a:r>
          </a:p>
          <a:p>
            <a:r>
              <a:rPr lang="en-US" sz="1200" b="1" i="0" kern="1200" dirty="0">
                <a:solidFill>
                  <a:schemeClr val="tx1"/>
                </a:solidFill>
                <a:effectLst/>
                <a:latin typeface="+mn-lt"/>
                <a:ea typeface="+mn-ea"/>
                <a:cs typeface="+mn-cs"/>
              </a:rPr>
              <a:t>Guest Information:</a:t>
            </a:r>
            <a:r>
              <a:rPr lang="en-US" sz="1200" b="0" i="0" kern="1200" dirty="0">
                <a:solidFill>
                  <a:schemeClr val="tx1"/>
                </a:solidFill>
                <a:effectLst/>
                <a:latin typeface="+mn-lt"/>
                <a:ea typeface="+mn-ea"/>
                <a:cs typeface="+mn-cs"/>
              </a:rPr>
              <a:t> Maintain guest information and records confidential and secure.</a:t>
            </a:r>
          </a:p>
          <a:p>
            <a:r>
              <a:rPr lang="en-US" sz="1200" b="1" i="0" kern="1200" dirty="0">
                <a:solidFill>
                  <a:schemeClr val="tx1"/>
                </a:solidFill>
                <a:effectLst/>
                <a:latin typeface="+mn-lt"/>
                <a:ea typeface="+mn-ea"/>
                <a:cs typeface="+mn-cs"/>
              </a:rPr>
              <a:t>Local Knowledge:</a:t>
            </a:r>
            <a:r>
              <a:rPr lang="en-US" sz="1200" b="0" i="0" kern="1200" dirty="0">
                <a:solidFill>
                  <a:schemeClr val="tx1"/>
                </a:solidFill>
                <a:effectLst/>
                <a:latin typeface="+mn-lt"/>
                <a:ea typeface="+mn-ea"/>
                <a:cs typeface="+mn-cs"/>
              </a:rPr>
              <a:t> Possess knowledge of the local area, attractions, and services to assist guests effectively.</a:t>
            </a:r>
          </a:p>
          <a:p>
            <a:r>
              <a:rPr lang="en-US" sz="1200" b="1" i="0" kern="1200" dirty="0">
                <a:solidFill>
                  <a:schemeClr val="tx1"/>
                </a:solidFill>
                <a:effectLst/>
                <a:latin typeface="+mn-lt"/>
                <a:ea typeface="+mn-ea"/>
                <a:cs typeface="+mn-cs"/>
              </a:rPr>
              <a:t>Loyalty Programs:</a:t>
            </a:r>
            <a:r>
              <a:rPr lang="en-US" sz="1200" b="0" i="0" kern="1200" dirty="0">
                <a:solidFill>
                  <a:schemeClr val="tx1"/>
                </a:solidFill>
                <a:effectLst/>
                <a:latin typeface="+mn-lt"/>
                <a:ea typeface="+mn-ea"/>
                <a:cs typeface="+mn-cs"/>
              </a:rPr>
              <a:t> Promote and explain loyalty programs or rewards for returning guests.</a:t>
            </a:r>
          </a:p>
          <a:p>
            <a:r>
              <a:rPr lang="en-US" sz="1200" b="1" i="0" kern="1200" dirty="0">
                <a:solidFill>
                  <a:schemeClr val="tx1"/>
                </a:solidFill>
                <a:effectLst/>
                <a:latin typeface="+mn-lt"/>
                <a:ea typeface="+mn-ea"/>
                <a:cs typeface="+mn-cs"/>
              </a:rPr>
              <a:t>Communication:</a:t>
            </a:r>
            <a:r>
              <a:rPr lang="en-US" sz="1200" b="0" i="0" kern="1200" dirty="0">
                <a:solidFill>
                  <a:schemeClr val="tx1"/>
                </a:solidFill>
                <a:effectLst/>
                <a:latin typeface="+mn-lt"/>
                <a:ea typeface="+mn-ea"/>
                <a:cs typeface="+mn-cs"/>
              </a:rPr>
              <a:t> Communicate effectively with other hotel staff to ensure a seamless guest experience.</a:t>
            </a:r>
          </a:p>
          <a:p>
            <a:r>
              <a:rPr lang="en-US" sz="1200" b="1" i="0" kern="1200" dirty="0">
                <a:solidFill>
                  <a:schemeClr val="tx1"/>
                </a:solidFill>
                <a:effectLst/>
                <a:latin typeface="+mn-lt"/>
                <a:ea typeface="+mn-ea"/>
                <a:cs typeface="+mn-cs"/>
              </a:rPr>
              <a:t>Adaptability:</a:t>
            </a:r>
            <a:r>
              <a:rPr lang="en-US" sz="1200" b="0" i="0" kern="1200" dirty="0">
                <a:solidFill>
                  <a:schemeClr val="tx1"/>
                </a:solidFill>
                <a:effectLst/>
                <a:latin typeface="+mn-lt"/>
                <a:ea typeface="+mn-ea"/>
                <a:cs typeface="+mn-cs"/>
              </a:rPr>
              <a:t> Be adaptable and responsive to changing guest needs and situations.</a:t>
            </a:r>
          </a:p>
          <a:p>
            <a:r>
              <a:rPr lang="en-US" sz="1200" b="1" i="0" kern="1200" dirty="0">
                <a:solidFill>
                  <a:schemeClr val="tx1"/>
                </a:solidFill>
                <a:effectLst/>
                <a:latin typeface="+mn-lt"/>
                <a:ea typeface="+mn-ea"/>
                <a:cs typeface="+mn-cs"/>
              </a:rPr>
              <a:t>Positive Attitude:</a:t>
            </a:r>
            <a:r>
              <a:rPr lang="en-US" sz="1200" b="0" i="0" kern="1200" dirty="0">
                <a:solidFill>
                  <a:schemeClr val="tx1"/>
                </a:solidFill>
                <a:effectLst/>
                <a:latin typeface="+mn-lt"/>
                <a:ea typeface="+mn-ea"/>
                <a:cs typeface="+mn-cs"/>
              </a:rPr>
              <a:t> Maintain a positive and professional attitude in all interactions with guests.</a:t>
            </a:r>
          </a:p>
        </p:txBody>
      </p:sp>
      <p:sp>
        <p:nvSpPr>
          <p:cNvPr id="4" name="Slide Number Placeholder 3"/>
          <p:cNvSpPr>
            <a:spLocks noGrp="1"/>
          </p:cNvSpPr>
          <p:nvPr>
            <p:ph type="sldNum" sz="quarter" idx="5"/>
          </p:nvPr>
        </p:nvSpPr>
        <p:spPr/>
        <p:txBody>
          <a:bodyPr/>
          <a:lstStyle/>
          <a:p>
            <a:fld id="{451E3CD0-A48F-4F46-AC8E-B604209F1514}" type="slidenum">
              <a:rPr lang="en-US" smtClean="0"/>
              <a:t>14</a:t>
            </a:fld>
            <a:endParaRPr lang="en-US"/>
          </a:p>
        </p:txBody>
      </p:sp>
    </p:spTree>
    <p:extLst>
      <p:ext uri="{BB962C8B-B14F-4D97-AF65-F5344CB8AC3E}">
        <p14:creationId xmlns:p14="http://schemas.microsoft.com/office/powerpoint/2010/main" val="196701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sz="1200" b="1" dirty="0"/>
          </a:p>
          <a:p>
            <a:r>
              <a:rPr lang="en-US" sz="1200" dirty="0"/>
              <a:t>Sofitel is renowned for its exceptional French cuisine, art, and interior design. Visitors interested in French elegance will enjoy it. Character, values, and guest services exemplify Sofitel's dedication to luxury, culture, and art, attracting wealthy guests in search of an authentic taste of France. They are known for their hospitality and guest service which enhances the preferences of the tourists resulting in permanent clientage.</a:t>
            </a:r>
          </a:p>
        </p:txBody>
      </p:sp>
      <p:sp>
        <p:nvSpPr>
          <p:cNvPr id="4" name="Slide Number Placeholder 3"/>
          <p:cNvSpPr>
            <a:spLocks noGrp="1"/>
          </p:cNvSpPr>
          <p:nvPr>
            <p:ph type="sldNum" sz="quarter" idx="5"/>
          </p:nvPr>
        </p:nvSpPr>
        <p:spPr/>
        <p:txBody>
          <a:bodyPr/>
          <a:lstStyle/>
          <a:p>
            <a:fld id="{451E3CD0-A48F-4F46-AC8E-B604209F1514}" type="slidenum">
              <a:rPr lang="en-US" smtClean="0"/>
              <a:t>15</a:t>
            </a:fld>
            <a:endParaRPr lang="en-US"/>
          </a:p>
        </p:txBody>
      </p:sp>
    </p:spTree>
    <p:extLst>
      <p:ext uri="{BB962C8B-B14F-4D97-AF65-F5344CB8AC3E}">
        <p14:creationId xmlns:p14="http://schemas.microsoft.com/office/powerpoint/2010/main" val="24041968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2/27/2024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2/27/2024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2/27/2024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2/27/2024</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2/27/2024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EB349-B981-46D8-9958-A989EA931B6D}"/>
              </a:ext>
            </a:extLst>
          </p:cNvPr>
          <p:cNvSpPr>
            <a:spLocks noGrp="1"/>
          </p:cNvSpPr>
          <p:nvPr>
            <p:ph type="ctrTitle"/>
          </p:nvPr>
        </p:nvSpPr>
        <p:spPr>
          <a:xfrm>
            <a:off x="691539" y="1901992"/>
            <a:ext cx="9397993" cy="2651386"/>
          </a:xfrm>
        </p:spPr>
        <p:txBody>
          <a:bodyPr/>
          <a:lstStyle/>
          <a:p>
            <a:pPr algn="ctr">
              <a:lnSpc>
                <a:spcPct val="150000"/>
              </a:lnSpc>
            </a:pPr>
            <a:r>
              <a:rPr lang="en-US" sz="4800" dirty="0"/>
              <a:t>Hospitality and guest services</a:t>
            </a:r>
            <a:br>
              <a:rPr lang="en-US" sz="4800" dirty="0"/>
            </a:br>
            <a:r>
              <a:rPr lang="en-US" sz="3200" i="1" dirty="0"/>
              <a:t>Module code: BMIH4003</a:t>
            </a:r>
            <a:br>
              <a:rPr lang="en-US" sz="3200" dirty="0"/>
            </a:br>
            <a:r>
              <a:rPr lang="en-US" sz="3200" i="1" dirty="0"/>
              <a:t>Module tutor: Deborah Ann Lloyd</a:t>
            </a:r>
            <a:endParaRPr lang="en-US" sz="3200" dirty="0"/>
          </a:p>
        </p:txBody>
      </p:sp>
      <p:sp>
        <p:nvSpPr>
          <p:cNvPr id="3" name="Subtitle 2">
            <a:extLst>
              <a:ext uri="{FF2B5EF4-FFF2-40B4-BE49-F238E27FC236}">
                <a16:creationId xmlns:a16="http://schemas.microsoft.com/office/drawing/2014/main" id="{DCC3E280-869E-40AA-9975-977A2420E298}"/>
              </a:ext>
            </a:extLst>
          </p:cNvPr>
          <p:cNvSpPr>
            <a:spLocks noGrp="1"/>
          </p:cNvSpPr>
          <p:nvPr>
            <p:ph type="subTitle" idx="1"/>
          </p:nvPr>
        </p:nvSpPr>
        <p:spPr>
          <a:xfrm>
            <a:off x="1027677" y="4978112"/>
            <a:ext cx="7061471" cy="1096899"/>
          </a:xfrm>
        </p:spPr>
        <p:txBody>
          <a:bodyPr>
            <a:normAutofit/>
          </a:bodyPr>
          <a:lstStyle/>
          <a:p>
            <a:pPr algn="ctr"/>
            <a:r>
              <a:rPr lang="en-US" sz="2800" dirty="0" err="1"/>
              <a:t>BY:Marian</a:t>
            </a:r>
            <a:r>
              <a:rPr lang="en-US" sz="2800" dirty="0"/>
              <a:t> Cristian Avram</a:t>
            </a:r>
          </a:p>
          <a:p>
            <a:pPr algn="ctr"/>
            <a:r>
              <a:rPr lang="en-US" sz="2800" dirty="0"/>
              <a:t>ID: 2235127</a:t>
            </a:r>
          </a:p>
        </p:txBody>
      </p:sp>
    </p:spTree>
    <p:extLst>
      <p:ext uri="{BB962C8B-B14F-4D97-AF65-F5344CB8AC3E}">
        <p14:creationId xmlns:p14="http://schemas.microsoft.com/office/powerpoint/2010/main" val="380460531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EA922-DED6-49B0-9FA0-CB2184B9CD49}"/>
              </a:ext>
            </a:extLst>
          </p:cNvPr>
          <p:cNvSpPr>
            <a:spLocks noGrp="1"/>
          </p:cNvSpPr>
          <p:nvPr>
            <p:ph type="ctrTitle"/>
          </p:nvPr>
        </p:nvSpPr>
        <p:spPr>
          <a:xfrm>
            <a:off x="6281287" y="2665462"/>
            <a:ext cx="2722264" cy="1124446"/>
          </a:xfrm>
        </p:spPr>
        <p:txBody>
          <a:bodyPr/>
          <a:lstStyle/>
          <a:p>
            <a:r>
              <a:rPr lang="en-US" dirty="0"/>
              <a:t>Sofitel</a:t>
            </a:r>
          </a:p>
        </p:txBody>
      </p:sp>
      <p:pic>
        <p:nvPicPr>
          <p:cNvPr id="4" name="Picture 3">
            <a:extLst>
              <a:ext uri="{FF2B5EF4-FFF2-40B4-BE49-F238E27FC236}">
                <a16:creationId xmlns:a16="http://schemas.microsoft.com/office/drawing/2014/main" id="{5A739495-8763-4A56-BF2B-04FCCE66FA17}"/>
              </a:ext>
            </a:extLst>
          </p:cNvPr>
          <p:cNvPicPr>
            <a:picLocks noChangeAspect="1"/>
          </p:cNvPicPr>
          <p:nvPr/>
        </p:nvPicPr>
        <p:blipFill>
          <a:blip r:embed="rId2"/>
          <a:stretch>
            <a:fillRect/>
          </a:stretch>
        </p:blipFill>
        <p:spPr>
          <a:xfrm>
            <a:off x="1620850" y="350293"/>
            <a:ext cx="3909869" cy="5638800"/>
          </a:xfrm>
          <a:prstGeom prst="rect">
            <a:avLst/>
          </a:prstGeom>
        </p:spPr>
      </p:pic>
      <p:sp>
        <p:nvSpPr>
          <p:cNvPr id="5" name="Rectangle 4">
            <a:extLst>
              <a:ext uri="{FF2B5EF4-FFF2-40B4-BE49-F238E27FC236}">
                <a16:creationId xmlns:a16="http://schemas.microsoft.com/office/drawing/2014/main" id="{6EC0F14B-5CA3-4CCD-9EE0-4DB179E657FE}"/>
              </a:ext>
            </a:extLst>
          </p:cNvPr>
          <p:cNvSpPr/>
          <p:nvPr/>
        </p:nvSpPr>
        <p:spPr>
          <a:xfrm>
            <a:off x="2938430" y="5989093"/>
            <a:ext cx="1274708" cy="339517"/>
          </a:xfrm>
          <a:prstGeom prst="rect">
            <a:avLst/>
          </a:prstGeom>
        </p:spPr>
        <p:txBody>
          <a:bodyPr wrap="none">
            <a:spAutoFit/>
          </a:bodyPr>
          <a:lstStyle/>
          <a:p>
            <a:pPr algn="just">
              <a:lnSpc>
                <a:spcPct val="150000"/>
              </a:lnSpc>
              <a:spcAft>
                <a:spcPts val="800"/>
              </a:spcAft>
            </a:pPr>
            <a:r>
              <a:rPr lang="en-US" sz="1200" dirty="0">
                <a:latin typeface="Arial" panose="020B0604020202020204" pitchFamily="34" charset="0"/>
                <a:ea typeface="Calibri" panose="020F0502020204030204" pitchFamily="34" charset="0"/>
                <a:cs typeface="Times New Roman" panose="02020603050405020304" pitchFamily="18" charset="0"/>
              </a:rPr>
              <a:t>(</a:t>
            </a:r>
            <a:r>
              <a:rPr lang="en-US" sz="1200" dirty="0" err="1">
                <a:latin typeface="Arial" panose="020B0604020202020204" pitchFamily="34" charset="0"/>
                <a:ea typeface="Calibri" panose="020F0502020204030204" pitchFamily="34" charset="0"/>
                <a:cs typeface="Times New Roman" panose="02020603050405020304" pitchFamily="18" charset="0"/>
              </a:rPr>
              <a:t>michelin</a:t>
            </a:r>
            <a:r>
              <a:rPr lang="en-US" sz="1200" dirty="0">
                <a:latin typeface="Arial" panose="020B0604020202020204" pitchFamily="34" charset="0"/>
                <a:ea typeface="Calibri" panose="020F0502020204030204" pitchFamily="34" charset="0"/>
                <a:cs typeface="Times New Roman" panose="02020603050405020304" pitchFamily="18" charset="0"/>
              </a:rPr>
              <a:t>, 2021)</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635123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CB909-B75F-45E9-90AA-F307E0749D0C}"/>
              </a:ext>
            </a:extLst>
          </p:cNvPr>
          <p:cNvSpPr>
            <a:spLocks noGrp="1"/>
          </p:cNvSpPr>
          <p:nvPr>
            <p:ph type="title"/>
          </p:nvPr>
        </p:nvSpPr>
        <p:spPr>
          <a:xfrm>
            <a:off x="677334" y="609600"/>
            <a:ext cx="8596668" cy="908482"/>
          </a:xfrm>
        </p:spPr>
        <p:txBody>
          <a:bodyPr/>
          <a:lstStyle/>
          <a:p>
            <a:r>
              <a:rPr lang="en-US" b="1" dirty="0"/>
              <a:t>Introduction:</a:t>
            </a:r>
            <a:endParaRPr lang="en-US" dirty="0"/>
          </a:p>
        </p:txBody>
      </p:sp>
      <p:sp>
        <p:nvSpPr>
          <p:cNvPr id="3" name="Content Placeholder 2">
            <a:extLst>
              <a:ext uri="{FF2B5EF4-FFF2-40B4-BE49-F238E27FC236}">
                <a16:creationId xmlns:a16="http://schemas.microsoft.com/office/drawing/2014/main" id="{03ACD031-AD0B-4FB0-ADBB-DEB3013AFFF5}"/>
              </a:ext>
            </a:extLst>
          </p:cNvPr>
          <p:cNvSpPr>
            <a:spLocks noGrp="1"/>
          </p:cNvSpPr>
          <p:nvPr>
            <p:ph idx="1"/>
          </p:nvPr>
        </p:nvSpPr>
        <p:spPr>
          <a:xfrm>
            <a:off x="677334" y="1591575"/>
            <a:ext cx="6318270" cy="4408479"/>
          </a:xfrm>
        </p:spPr>
        <p:txBody>
          <a:bodyPr>
            <a:normAutofit lnSpcReduction="10000"/>
          </a:bodyPr>
          <a:lstStyle/>
          <a:p>
            <a:pPr lvl="0"/>
            <a:r>
              <a:rPr lang="en-US" sz="2200" dirty="0"/>
              <a:t>Sofitel Hotel is known with five-star accommodations blending French style and regional </a:t>
            </a:r>
            <a:r>
              <a:rPr lang="en-US" sz="2200" dirty="0" err="1"/>
              <a:t>flavour</a:t>
            </a:r>
            <a:r>
              <a:rPr lang="en-US" sz="2200" dirty="0"/>
              <a:t>.</a:t>
            </a:r>
          </a:p>
          <a:p>
            <a:pPr lvl="0"/>
            <a:r>
              <a:rPr lang="en-US" sz="2200" dirty="0"/>
              <a:t>Renowned for luxurious accommodations, succulent cuisine, and art and design.</a:t>
            </a:r>
          </a:p>
          <a:p>
            <a:pPr lvl="0"/>
            <a:r>
              <a:rPr lang="en-US" sz="2200" dirty="0"/>
              <a:t>Sofitel made its first debut in 1984, becoming an integral part of luxury hotels around the globe</a:t>
            </a:r>
          </a:p>
          <a:p>
            <a:pPr lvl="0"/>
            <a:r>
              <a:rPr lang="en-US" sz="2200" dirty="0"/>
              <a:t>Sofitel stands for Premier lodging choice for discerning guests seeking cultural enrichment, high-end amenities, and customized service (Acharya, Sengupta, &amp; Mishra, 2011).</a:t>
            </a:r>
          </a:p>
        </p:txBody>
      </p:sp>
      <p:pic>
        <p:nvPicPr>
          <p:cNvPr id="4" name="Picture 3">
            <a:extLst>
              <a:ext uri="{FF2B5EF4-FFF2-40B4-BE49-F238E27FC236}">
                <a16:creationId xmlns:a16="http://schemas.microsoft.com/office/drawing/2014/main" id="{95EBF8CE-1E9C-4AEA-A32F-F9FC8B5A74D0}"/>
              </a:ext>
            </a:extLst>
          </p:cNvPr>
          <p:cNvPicPr>
            <a:picLocks noChangeAspect="1"/>
          </p:cNvPicPr>
          <p:nvPr/>
        </p:nvPicPr>
        <p:blipFill>
          <a:blip r:embed="rId3"/>
          <a:stretch>
            <a:fillRect/>
          </a:stretch>
        </p:blipFill>
        <p:spPr>
          <a:xfrm>
            <a:off x="7489387" y="609600"/>
            <a:ext cx="3909869" cy="5638800"/>
          </a:xfrm>
          <a:prstGeom prst="rect">
            <a:avLst/>
          </a:prstGeom>
        </p:spPr>
      </p:pic>
      <p:sp>
        <p:nvSpPr>
          <p:cNvPr id="5" name="Rectangle 4">
            <a:extLst>
              <a:ext uri="{FF2B5EF4-FFF2-40B4-BE49-F238E27FC236}">
                <a16:creationId xmlns:a16="http://schemas.microsoft.com/office/drawing/2014/main" id="{551E744C-04EE-49BA-8F71-77EA26285D94}"/>
              </a:ext>
            </a:extLst>
          </p:cNvPr>
          <p:cNvSpPr/>
          <p:nvPr/>
        </p:nvSpPr>
        <p:spPr>
          <a:xfrm>
            <a:off x="8806967" y="6248400"/>
            <a:ext cx="1274708" cy="339517"/>
          </a:xfrm>
          <a:prstGeom prst="rect">
            <a:avLst/>
          </a:prstGeom>
        </p:spPr>
        <p:txBody>
          <a:bodyPr wrap="none">
            <a:spAutoFit/>
          </a:bodyPr>
          <a:lstStyle/>
          <a:p>
            <a:pPr algn="just">
              <a:lnSpc>
                <a:spcPct val="150000"/>
              </a:lnSpc>
              <a:spcAft>
                <a:spcPts val="800"/>
              </a:spcAft>
            </a:pPr>
            <a:r>
              <a:rPr lang="en-US" sz="1200" dirty="0">
                <a:latin typeface="Arial" panose="020B0604020202020204" pitchFamily="34" charset="0"/>
                <a:ea typeface="Calibri" panose="020F0502020204030204" pitchFamily="34" charset="0"/>
                <a:cs typeface="Times New Roman" panose="02020603050405020304" pitchFamily="18" charset="0"/>
              </a:rPr>
              <a:t>(</a:t>
            </a:r>
            <a:r>
              <a:rPr lang="en-US" sz="1200" dirty="0" err="1">
                <a:latin typeface="Arial" panose="020B0604020202020204" pitchFamily="34" charset="0"/>
                <a:ea typeface="Calibri" panose="020F0502020204030204" pitchFamily="34" charset="0"/>
                <a:cs typeface="Times New Roman" panose="02020603050405020304" pitchFamily="18" charset="0"/>
              </a:rPr>
              <a:t>michelin</a:t>
            </a:r>
            <a:r>
              <a:rPr lang="en-US" sz="1200" dirty="0">
                <a:latin typeface="Arial" panose="020B0604020202020204" pitchFamily="34" charset="0"/>
                <a:ea typeface="Calibri" panose="020F0502020204030204" pitchFamily="34" charset="0"/>
                <a:cs typeface="Times New Roman" panose="02020603050405020304" pitchFamily="18" charset="0"/>
              </a:rPr>
              <a:t>, 2021)</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6167116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372F3-AC1A-40E3-87C7-24B493E5B1EF}"/>
              </a:ext>
            </a:extLst>
          </p:cNvPr>
          <p:cNvSpPr>
            <a:spLocks noGrp="1"/>
          </p:cNvSpPr>
          <p:nvPr>
            <p:ph type="title"/>
          </p:nvPr>
        </p:nvSpPr>
        <p:spPr/>
        <p:txBody>
          <a:bodyPr/>
          <a:lstStyle/>
          <a:p>
            <a:r>
              <a:rPr lang="en-US" b="1" dirty="0"/>
              <a:t>The Clientele of Sofitel Hotel:</a:t>
            </a:r>
            <a:endParaRPr lang="en-US" dirty="0"/>
          </a:p>
        </p:txBody>
      </p:sp>
      <p:sp>
        <p:nvSpPr>
          <p:cNvPr id="3" name="Content Placeholder 2">
            <a:extLst>
              <a:ext uri="{FF2B5EF4-FFF2-40B4-BE49-F238E27FC236}">
                <a16:creationId xmlns:a16="http://schemas.microsoft.com/office/drawing/2014/main" id="{B7CA16CC-B267-4CC8-BDB2-F819949EDE5B}"/>
              </a:ext>
            </a:extLst>
          </p:cNvPr>
          <p:cNvSpPr>
            <a:spLocks noGrp="1"/>
          </p:cNvSpPr>
          <p:nvPr>
            <p:ph idx="1"/>
          </p:nvPr>
        </p:nvSpPr>
        <p:spPr>
          <a:xfrm>
            <a:off x="677334" y="1781577"/>
            <a:ext cx="9943774" cy="4370649"/>
          </a:xfrm>
        </p:spPr>
        <p:txBody>
          <a:bodyPr>
            <a:normAutofit/>
          </a:bodyPr>
          <a:lstStyle/>
          <a:p>
            <a:pPr lvl="0"/>
            <a:r>
              <a:rPr lang="en-US" sz="2900" dirty="0"/>
              <a:t>Sofitel provides top-notch accommodations attentive staff and convenient amenities for both business and leisure travelers.</a:t>
            </a:r>
          </a:p>
          <a:p>
            <a:pPr lvl="0"/>
            <a:r>
              <a:rPr lang="en-US" sz="2900" dirty="0"/>
              <a:t>Sofitel is a convenient, comfortable and ideal place for affluent individuals</a:t>
            </a:r>
          </a:p>
          <a:p>
            <a:pPr lvl="0"/>
            <a:r>
              <a:rPr lang="en-US" sz="2900" dirty="0"/>
              <a:t>The target market comprises regular </a:t>
            </a:r>
            <a:r>
              <a:rPr lang="en-US" sz="2900" dirty="0" err="1"/>
              <a:t>travellers</a:t>
            </a:r>
            <a:r>
              <a:rPr lang="en-US" sz="2900" dirty="0"/>
              <a:t> seeking luxury stays and excellent service.</a:t>
            </a:r>
          </a:p>
        </p:txBody>
      </p:sp>
    </p:spTree>
    <p:extLst>
      <p:ext uri="{BB962C8B-B14F-4D97-AF65-F5344CB8AC3E}">
        <p14:creationId xmlns:p14="http://schemas.microsoft.com/office/powerpoint/2010/main" val="373110391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5A74F-B3E1-4ECD-B68A-1B22FF7AAB0E}"/>
              </a:ext>
            </a:extLst>
          </p:cNvPr>
          <p:cNvSpPr>
            <a:spLocks noGrp="1"/>
          </p:cNvSpPr>
          <p:nvPr>
            <p:ph type="title"/>
          </p:nvPr>
        </p:nvSpPr>
        <p:spPr>
          <a:xfrm>
            <a:off x="792743" y="485312"/>
            <a:ext cx="8857284" cy="1320800"/>
          </a:xfrm>
        </p:spPr>
        <p:txBody>
          <a:bodyPr>
            <a:normAutofit/>
          </a:bodyPr>
          <a:lstStyle/>
          <a:p>
            <a:r>
              <a:rPr lang="en-US" b="1" dirty="0"/>
              <a:t>What is Hospitality?</a:t>
            </a:r>
            <a:endParaRPr lang="en-US" dirty="0"/>
          </a:p>
        </p:txBody>
      </p:sp>
      <p:sp>
        <p:nvSpPr>
          <p:cNvPr id="3" name="Content Placeholder 2">
            <a:extLst>
              <a:ext uri="{FF2B5EF4-FFF2-40B4-BE49-F238E27FC236}">
                <a16:creationId xmlns:a16="http://schemas.microsoft.com/office/drawing/2014/main" id="{BFD50B12-64BE-4080-A88B-838B990710D6}"/>
              </a:ext>
            </a:extLst>
          </p:cNvPr>
          <p:cNvSpPr>
            <a:spLocks noGrp="1"/>
          </p:cNvSpPr>
          <p:nvPr>
            <p:ph idx="1"/>
          </p:nvPr>
        </p:nvSpPr>
        <p:spPr>
          <a:xfrm>
            <a:off x="4975666" y="1656783"/>
            <a:ext cx="4674359" cy="5165309"/>
          </a:xfrm>
        </p:spPr>
        <p:txBody>
          <a:bodyPr>
            <a:noAutofit/>
          </a:bodyPr>
          <a:lstStyle/>
          <a:p>
            <a:pPr lvl="0" algn="just">
              <a:lnSpc>
                <a:spcPct val="150000"/>
              </a:lnSpc>
            </a:pPr>
            <a:r>
              <a:rPr lang="en-US" dirty="0"/>
              <a:t> Guests are greeted with a friendly and welcoming attitude from the moment they arrive.</a:t>
            </a:r>
          </a:p>
          <a:p>
            <a:pPr lvl="0" algn="just">
              <a:lnSpc>
                <a:spcPct val="150000"/>
              </a:lnSpc>
            </a:pPr>
            <a:r>
              <a:rPr lang="en-US" dirty="0"/>
              <a:t>Hotel staff are attentive to guests’ needs, responding promptly to guests and providing assistance when needed.</a:t>
            </a:r>
          </a:p>
          <a:p>
            <a:pPr lvl="0" algn="just">
              <a:lnSpc>
                <a:spcPct val="150000"/>
              </a:lnSpc>
            </a:pPr>
            <a:r>
              <a:rPr lang="en-US" dirty="0"/>
              <a:t>This includes check-ins, check-outs, assistance with luggage, handling room bookings </a:t>
            </a:r>
            <a:r>
              <a:rPr lang="en-US" dirty="0" err="1"/>
              <a:t>etc</a:t>
            </a:r>
            <a:r>
              <a:rPr lang="en-US" dirty="0"/>
              <a:t> (Barsky &amp; Nash, 2002).</a:t>
            </a:r>
          </a:p>
        </p:txBody>
      </p:sp>
      <p:pic>
        <p:nvPicPr>
          <p:cNvPr id="4" name="Picture 3">
            <a:extLst>
              <a:ext uri="{FF2B5EF4-FFF2-40B4-BE49-F238E27FC236}">
                <a16:creationId xmlns:a16="http://schemas.microsoft.com/office/drawing/2014/main" id="{6E089410-9E9D-4CA4-921C-03D832C4EA2E}"/>
              </a:ext>
            </a:extLst>
          </p:cNvPr>
          <p:cNvPicPr>
            <a:picLocks noChangeAspect="1"/>
          </p:cNvPicPr>
          <p:nvPr/>
        </p:nvPicPr>
        <p:blipFill>
          <a:blip r:embed="rId3"/>
          <a:stretch>
            <a:fillRect/>
          </a:stretch>
        </p:blipFill>
        <p:spPr>
          <a:xfrm>
            <a:off x="846708" y="1736093"/>
            <a:ext cx="3733800" cy="4512307"/>
          </a:xfrm>
          <a:prstGeom prst="rect">
            <a:avLst/>
          </a:prstGeom>
        </p:spPr>
      </p:pic>
      <p:sp>
        <p:nvSpPr>
          <p:cNvPr id="5" name="Rectangle 4">
            <a:extLst>
              <a:ext uri="{FF2B5EF4-FFF2-40B4-BE49-F238E27FC236}">
                <a16:creationId xmlns:a16="http://schemas.microsoft.com/office/drawing/2014/main" id="{3ACCCB16-B89E-4393-9C8C-81DB03D9F3E5}"/>
              </a:ext>
            </a:extLst>
          </p:cNvPr>
          <p:cNvSpPr/>
          <p:nvPr/>
        </p:nvSpPr>
        <p:spPr>
          <a:xfrm>
            <a:off x="2155602" y="6372688"/>
            <a:ext cx="1116011" cy="276999"/>
          </a:xfrm>
          <a:prstGeom prst="rect">
            <a:avLst/>
          </a:prstGeom>
        </p:spPr>
        <p:txBody>
          <a:bodyPr wrap="none">
            <a:spAutoFit/>
          </a:bodyPr>
          <a:lstStyle/>
          <a:p>
            <a:r>
              <a:rPr lang="en-US" sz="1200" dirty="0">
                <a:latin typeface="Arial" panose="020B0604020202020204" pitchFamily="34" charset="0"/>
                <a:ea typeface="Calibri" panose="020F0502020204030204" pitchFamily="34" charset="0"/>
              </a:rPr>
              <a:t> (</a:t>
            </a:r>
            <a:r>
              <a:rPr lang="en-US" sz="1200" dirty="0" err="1">
                <a:latin typeface="Arial" panose="020B0604020202020204" pitchFamily="34" charset="0"/>
                <a:ea typeface="Calibri" panose="020F0502020204030204" pitchFamily="34" charset="0"/>
              </a:rPr>
              <a:t>Gites</a:t>
            </a:r>
            <a:r>
              <a:rPr lang="en-US" sz="1200" dirty="0">
                <a:latin typeface="Arial" panose="020B0604020202020204" pitchFamily="34" charset="0"/>
                <a:ea typeface="Calibri" panose="020F0502020204030204" pitchFamily="34" charset="0"/>
              </a:rPr>
              <a:t>, 2018)</a:t>
            </a:r>
            <a:endParaRPr lang="en-US" sz="1200" dirty="0"/>
          </a:p>
        </p:txBody>
      </p:sp>
    </p:spTree>
    <p:extLst>
      <p:ext uri="{BB962C8B-B14F-4D97-AF65-F5344CB8AC3E}">
        <p14:creationId xmlns:p14="http://schemas.microsoft.com/office/powerpoint/2010/main" val="6948188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4925-61C1-42A0-8988-A01E5408C269}"/>
              </a:ext>
            </a:extLst>
          </p:cNvPr>
          <p:cNvSpPr>
            <a:spLocks noGrp="1"/>
          </p:cNvSpPr>
          <p:nvPr>
            <p:ph type="title"/>
          </p:nvPr>
        </p:nvSpPr>
        <p:spPr/>
        <p:txBody>
          <a:bodyPr/>
          <a:lstStyle/>
          <a:p>
            <a:r>
              <a:rPr lang="en-US" b="1" dirty="0"/>
              <a:t>Scope of Other Hotels:</a:t>
            </a:r>
            <a:endParaRPr lang="en-US" dirty="0"/>
          </a:p>
        </p:txBody>
      </p:sp>
      <p:sp>
        <p:nvSpPr>
          <p:cNvPr id="3" name="Content Placeholder 2">
            <a:extLst>
              <a:ext uri="{FF2B5EF4-FFF2-40B4-BE49-F238E27FC236}">
                <a16:creationId xmlns:a16="http://schemas.microsoft.com/office/drawing/2014/main" id="{FC5FAEA2-5803-4929-B8B6-14F8B5A946F1}"/>
              </a:ext>
            </a:extLst>
          </p:cNvPr>
          <p:cNvSpPr>
            <a:spLocks noGrp="1"/>
          </p:cNvSpPr>
          <p:nvPr>
            <p:ph idx="1"/>
          </p:nvPr>
        </p:nvSpPr>
        <p:spPr>
          <a:xfrm>
            <a:off x="606313" y="1658730"/>
            <a:ext cx="5607689" cy="4441670"/>
          </a:xfrm>
        </p:spPr>
        <p:txBody>
          <a:bodyPr>
            <a:normAutofit/>
          </a:bodyPr>
          <a:lstStyle/>
          <a:p>
            <a:pPr lvl="0">
              <a:lnSpc>
                <a:spcPct val="150000"/>
              </a:lnSpc>
            </a:pPr>
            <a:r>
              <a:rPr lang="en-US" sz="2200" dirty="0"/>
              <a:t>Quality service and budget management.</a:t>
            </a:r>
          </a:p>
          <a:p>
            <a:pPr lvl="0">
              <a:lnSpc>
                <a:spcPct val="150000"/>
              </a:lnSpc>
            </a:pPr>
            <a:r>
              <a:rPr lang="en-US" sz="2200" dirty="0" err="1"/>
              <a:t>Suspervision</a:t>
            </a:r>
            <a:r>
              <a:rPr lang="en-US" sz="2200" dirty="0"/>
              <a:t> of the staff &amp; Training. </a:t>
            </a:r>
          </a:p>
          <a:p>
            <a:pPr lvl="0">
              <a:lnSpc>
                <a:spcPct val="150000"/>
              </a:lnSpc>
            </a:pPr>
            <a:r>
              <a:rPr lang="en-US" sz="2200" dirty="0"/>
              <a:t>Encouragement of guest participation in local culture through art exhibitions, performances, and cultural activities.</a:t>
            </a:r>
          </a:p>
        </p:txBody>
      </p:sp>
      <p:pic>
        <p:nvPicPr>
          <p:cNvPr id="7" name="Picture 6">
            <a:extLst>
              <a:ext uri="{FF2B5EF4-FFF2-40B4-BE49-F238E27FC236}">
                <a16:creationId xmlns:a16="http://schemas.microsoft.com/office/drawing/2014/main" id="{C08311B2-5B87-4612-9E4F-2B1E5C506296}"/>
              </a:ext>
            </a:extLst>
          </p:cNvPr>
          <p:cNvPicPr>
            <a:picLocks noChangeAspect="1"/>
          </p:cNvPicPr>
          <p:nvPr/>
        </p:nvPicPr>
        <p:blipFill>
          <a:blip r:embed="rId3"/>
          <a:stretch>
            <a:fillRect/>
          </a:stretch>
        </p:blipFill>
        <p:spPr>
          <a:xfrm>
            <a:off x="6495253" y="865727"/>
            <a:ext cx="4895126" cy="5126545"/>
          </a:xfrm>
          <a:prstGeom prst="rect">
            <a:avLst/>
          </a:prstGeom>
        </p:spPr>
      </p:pic>
      <p:sp>
        <p:nvSpPr>
          <p:cNvPr id="8" name="Rectangle 7">
            <a:extLst>
              <a:ext uri="{FF2B5EF4-FFF2-40B4-BE49-F238E27FC236}">
                <a16:creationId xmlns:a16="http://schemas.microsoft.com/office/drawing/2014/main" id="{DFC5A4B5-FC88-4275-B4F1-744B4C769CC7}"/>
              </a:ext>
            </a:extLst>
          </p:cNvPr>
          <p:cNvSpPr/>
          <p:nvPr/>
        </p:nvSpPr>
        <p:spPr>
          <a:xfrm>
            <a:off x="8433611" y="6086752"/>
            <a:ext cx="1179938" cy="276999"/>
          </a:xfrm>
          <a:prstGeom prst="rect">
            <a:avLst/>
          </a:prstGeom>
        </p:spPr>
        <p:txBody>
          <a:bodyPr wrap="none">
            <a:spAutoFit/>
          </a:bodyPr>
          <a:lstStyle/>
          <a:p>
            <a:r>
              <a:rPr lang="en-US" sz="1200" dirty="0">
                <a:latin typeface="Arial" panose="020B0604020202020204" pitchFamily="34" charset="0"/>
                <a:ea typeface="Calibri" panose="020F0502020204030204" pitchFamily="34" charset="0"/>
              </a:rPr>
              <a:t> (Nancy, 2013)</a:t>
            </a:r>
            <a:endParaRPr lang="en-US" sz="1200" dirty="0"/>
          </a:p>
        </p:txBody>
      </p:sp>
    </p:spTree>
    <p:extLst>
      <p:ext uri="{BB962C8B-B14F-4D97-AF65-F5344CB8AC3E}">
        <p14:creationId xmlns:p14="http://schemas.microsoft.com/office/powerpoint/2010/main" val="217188328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88024-1227-4EC2-A673-93429BDB9789}"/>
              </a:ext>
            </a:extLst>
          </p:cNvPr>
          <p:cNvSpPr>
            <a:spLocks noGrp="1"/>
          </p:cNvSpPr>
          <p:nvPr>
            <p:ph type="title"/>
          </p:nvPr>
        </p:nvSpPr>
        <p:spPr/>
        <p:txBody>
          <a:bodyPr/>
          <a:lstStyle/>
          <a:p>
            <a:r>
              <a:rPr lang="en-US" b="1" dirty="0"/>
              <a:t>Hospitality and Guest Service of Other Hotels:</a:t>
            </a:r>
            <a:endParaRPr lang="en-US" dirty="0"/>
          </a:p>
        </p:txBody>
      </p:sp>
      <p:sp>
        <p:nvSpPr>
          <p:cNvPr id="3" name="Content Placeholder 2">
            <a:extLst>
              <a:ext uri="{FF2B5EF4-FFF2-40B4-BE49-F238E27FC236}">
                <a16:creationId xmlns:a16="http://schemas.microsoft.com/office/drawing/2014/main" id="{0275F621-560E-4CC9-9641-01B41D919741}"/>
              </a:ext>
            </a:extLst>
          </p:cNvPr>
          <p:cNvSpPr>
            <a:spLocks noGrp="1"/>
          </p:cNvSpPr>
          <p:nvPr>
            <p:ph idx="1"/>
          </p:nvPr>
        </p:nvSpPr>
        <p:spPr>
          <a:xfrm>
            <a:off x="4192891" y="1930400"/>
            <a:ext cx="5758977" cy="3880773"/>
          </a:xfrm>
        </p:spPr>
        <p:txBody>
          <a:bodyPr>
            <a:noAutofit/>
          </a:bodyPr>
          <a:lstStyle/>
          <a:p>
            <a:pPr lvl="0">
              <a:lnSpc>
                <a:spcPct val="150000"/>
              </a:lnSpc>
            </a:pPr>
            <a:r>
              <a:rPr lang="en-US" sz="2000" dirty="0"/>
              <a:t>Personal assistance is a standard hotel service.</a:t>
            </a:r>
          </a:p>
          <a:p>
            <a:pPr lvl="0">
              <a:lnSpc>
                <a:spcPct val="150000"/>
              </a:lnSpc>
            </a:pPr>
            <a:r>
              <a:rPr lang="en-US" sz="2000" dirty="0"/>
              <a:t>Accommodation of unique requests like dietary restrictions.</a:t>
            </a:r>
          </a:p>
          <a:p>
            <a:pPr lvl="0">
              <a:lnSpc>
                <a:spcPct val="150000"/>
              </a:lnSpc>
            </a:pPr>
            <a:r>
              <a:rPr lang="en-US" sz="2000" dirty="0"/>
              <a:t>Concierge services for guest assistance.</a:t>
            </a:r>
          </a:p>
          <a:p>
            <a:pPr lvl="0">
              <a:lnSpc>
                <a:spcPct val="150000"/>
              </a:lnSpc>
            </a:pPr>
            <a:r>
              <a:rPr lang="en-US" sz="2000" dirty="0"/>
              <a:t>Room service offering meals, snacks, and beverages for convenience (</a:t>
            </a:r>
            <a:r>
              <a:rPr lang="en-US" sz="2000" dirty="0" err="1"/>
              <a:t>Guzzo</a:t>
            </a:r>
            <a:r>
              <a:rPr lang="en-US" sz="2000" dirty="0"/>
              <a:t>, 2010). </a:t>
            </a:r>
          </a:p>
        </p:txBody>
      </p:sp>
      <p:pic>
        <p:nvPicPr>
          <p:cNvPr id="4" name="Picture 3">
            <a:extLst>
              <a:ext uri="{FF2B5EF4-FFF2-40B4-BE49-F238E27FC236}">
                <a16:creationId xmlns:a16="http://schemas.microsoft.com/office/drawing/2014/main" id="{CAE3B6DB-F365-4C2B-9887-F22C09B4B7FE}"/>
              </a:ext>
            </a:extLst>
          </p:cNvPr>
          <p:cNvPicPr>
            <a:picLocks noChangeAspect="1"/>
          </p:cNvPicPr>
          <p:nvPr/>
        </p:nvPicPr>
        <p:blipFill>
          <a:blip r:embed="rId3"/>
          <a:stretch>
            <a:fillRect/>
          </a:stretch>
        </p:blipFill>
        <p:spPr>
          <a:xfrm>
            <a:off x="677334" y="1930400"/>
            <a:ext cx="3348552" cy="4186315"/>
          </a:xfrm>
          <a:prstGeom prst="rect">
            <a:avLst/>
          </a:prstGeom>
        </p:spPr>
      </p:pic>
      <p:sp>
        <p:nvSpPr>
          <p:cNvPr id="5" name="Rectangle 4">
            <a:extLst>
              <a:ext uri="{FF2B5EF4-FFF2-40B4-BE49-F238E27FC236}">
                <a16:creationId xmlns:a16="http://schemas.microsoft.com/office/drawing/2014/main" id="{8C370A69-FE6B-4E6F-AA05-A5E91E806612}"/>
              </a:ext>
            </a:extLst>
          </p:cNvPr>
          <p:cNvSpPr/>
          <p:nvPr/>
        </p:nvSpPr>
        <p:spPr>
          <a:xfrm>
            <a:off x="1432127" y="6248400"/>
            <a:ext cx="1838965" cy="276999"/>
          </a:xfrm>
          <a:prstGeom prst="rect">
            <a:avLst/>
          </a:prstGeom>
        </p:spPr>
        <p:txBody>
          <a:bodyPr wrap="none">
            <a:spAutoFit/>
          </a:bodyPr>
          <a:lstStyle/>
          <a:p>
            <a:r>
              <a:rPr lang="en-US" sz="1200" dirty="0">
                <a:latin typeface="Arial" panose="020B0604020202020204" pitchFamily="34" charset="0"/>
                <a:ea typeface="Calibri" panose="020F0502020204030204" pitchFamily="34" charset="0"/>
              </a:rPr>
              <a:t>(Isabel &amp; Richard, 2023)</a:t>
            </a:r>
            <a:endParaRPr lang="en-US" sz="1200" dirty="0"/>
          </a:p>
        </p:txBody>
      </p:sp>
    </p:spTree>
    <p:extLst>
      <p:ext uri="{BB962C8B-B14F-4D97-AF65-F5344CB8AC3E}">
        <p14:creationId xmlns:p14="http://schemas.microsoft.com/office/powerpoint/2010/main" val="26272045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E7D62-FC26-4DFC-AA21-501FB428DC72}"/>
              </a:ext>
            </a:extLst>
          </p:cNvPr>
          <p:cNvSpPr>
            <a:spLocks noGrp="1"/>
          </p:cNvSpPr>
          <p:nvPr>
            <p:ph type="title"/>
          </p:nvPr>
        </p:nvSpPr>
        <p:spPr/>
        <p:txBody>
          <a:bodyPr>
            <a:normAutofit/>
          </a:bodyPr>
          <a:lstStyle/>
          <a:p>
            <a:r>
              <a:rPr lang="en-US" b="1" dirty="0"/>
              <a:t>Scope of Sofitel:</a:t>
            </a:r>
            <a:endParaRPr lang="en-US" dirty="0"/>
          </a:p>
        </p:txBody>
      </p:sp>
      <p:sp>
        <p:nvSpPr>
          <p:cNvPr id="3" name="Content Placeholder 2">
            <a:extLst>
              <a:ext uri="{FF2B5EF4-FFF2-40B4-BE49-F238E27FC236}">
                <a16:creationId xmlns:a16="http://schemas.microsoft.com/office/drawing/2014/main" id="{8AF1768A-CDE2-4347-BA94-DA2B63470097}"/>
              </a:ext>
            </a:extLst>
          </p:cNvPr>
          <p:cNvSpPr>
            <a:spLocks noGrp="1"/>
          </p:cNvSpPr>
          <p:nvPr>
            <p:ph idx="1"/>
          </p:nvPr>
        </p:nvSpPr>
        <p:spPr>
          <a:xfrm>
            <a:off x="677334" y="1930400"/>
            <a:ext cx="6272106" cy="4282301"/>
          </a:xfrm>
        </p:spPr>
        <p:txBody>
          <a:bodyPr>
            <a:normAutofit/>
          </a:bodyPr>
          <a:lstStyle/>
          <a:p>
            <a:pPr lvl="0">
              <a:lnSpc>
                <a:spcPct val="150000"/>
              </a:lnSpc>
            </a:pPr>
            <a:r>
              <a:rPr lang="en-US" sz="2400" dirty="0"/>
              <a:t> Personalized guest service.</a:t>
            </a:r>
          </a:p>
          <a:p>
            <a:pPr lvl="0">
              <a:lnSpc>
                <a:spcPct val="150000"/>
              </a:lnSpc>
            </a:pPr>
            <a:r>
              <a:rPr lang="en-US" sz="2400" dirty="0"/>
              <a:t>Providing business and meeting facilities</a:t>
            </a:r>
          </a:p>
          <a:p>
            <a:pPr lvl="0">
              <a:lnSpc>
                <a:spcPct val="150000"/>
              </a:lnSpc>
            </a:pPr>
            <a:r>
              <a:rPr lang="en-US" sz="2400" dirty="0"/>
              <a:t>Environmental Sustainability</a:t>
            </a:r>
          </a:p>
          <a:p>
            <a:pPr lvl="0">
              <a:lnSpc>
                <a:spcPct val="150000"/>
              </a:lnSpc>
            </a:pPr>
            <a:r>
              <a:rPr lang="en-US" sz="2400" dirty="0"/>
              <a:t>Exceptional 24/7 Security Service</a:t>
            </a:r>
          </a:p>
          <a:p>
            <a:pPr lvl="0">
              <a:lnSpc>
                <a:spcPct val="150000"/>
              </a:lnSpc>
            </a:pPr>
            <a:r>
              <a:rPr lang="en-US" sz="2400" dirty="0"/>
              <a:t>Integration of Technology</a:t>
            </a:r>
          </a:p>
        </p:txBody>
      </p:sp>
      <p:pic>
        <p:nvPicPr>
          <p:cNvPr id="4" name="Picture 3">
            <a:extLst>
              <a:ext uri="{FF2B5EF4-FFF2-40B4-BE49-F238E27FC236}">
                <a16:creationId xmlns:a16="http://schemas.microsoft.com/office/drawing/2014/main" id="{4FB37AB1-130E-4D79-89AD-EB377EE2414A}"/>
              </a:ext>
            </a:extLst>
          </p:cNvPr>
          <p:cNvPicPr>
            <a:picLocks noChangeAspect="1"/>
          </p:cNvPicPr>
          <p:nvPr/>
        </p:nvPicPr>
        <p:blipFill>
          <a:blip r:embed="rId3"/>
          <a:stretch>
            <a:fillRect/>
          </a:stretch>
        </p:blipFill>
        <p:spPr>
          <a:xfrm>
            <a:off x="7775731" y="1337569"/>
            <a:ext cx="3738935" cy="5045476"/>
          </a:xfrm>
          <a:prstGeom prst="rect">
            <a:avLst/>
          </a:prstGeom>
        </p:spPr>
      </p:pic>
      <p:sp>
        <p:nvSpPr>
          <p:cNvPr id="5" name="Rectangle 4">
            <a:extLst>
              <a:ext uri="{FF2B5EF4-FFF2-40B4-BE49-F238E27FC236}">
                <a16:creationId xmlns:a16="http://schemas.microsoft.com/office/drawing/2014/main" id="{1F88E5E6-1CCF-42BB-9549-29E939E7C797}"/>
              </a:ext>
            </a:extLst>
          </p:cNvPr>
          <p:cNvSpPr/>
          <p:nvPr/>
        </p:nvSpPr>
        <p:spPr>
          <a:xfrm>
            <a:off x="9075170" y="803826"/>
            <a:ext cx="1140056" cy="339517"/>
          </a:xfrm>
          <a:prstGeom prst="rect">
            <a:avLst/>
          </a:prstGeom>
        </p:spPr>
        <p:txBody>
          <a:bodyPr wrap="none">
            <a:spAutoFit/>
          </a:bodyPr>
          <a:lstStyle/>
          <a:p>
            <a:pPr algn="just">
              <a:lnSpc>
                <a:spcPct val="150000"/>
              </a:lnSpc>
              <a:spcAft>
                <a:spcPts val="800"/>
              </a:spcAft>
            </a:pPr>
            <a:r>
              <a:rPr lang="en-US" sz="1200" dirty="0">
                <a:latin typeface="Arial" panose="020B0604020202020204" pitchFamily="34" charset="0"/>
                <a:ea typeface="Calibri" panose="020F0502020204030204" pitchFamily="34" charset="0"/>
                <a:cs typeface="Times New Roman" panose="02020603050405020304" pitchFamily="18" charset="0"/>
              </a:rPr>
              <a:t>(Sofitel, 2022)</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7666416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890DD-A48D-433B-95F6-BE8C24770847}"/>
              </a:ext>
            </a:extLst>
          </p:cNvPr>
          <p:cNvSpPr>
            <a:spLocks noGrp="1"/>
          </p:cNvSpPr>
          <p:nvPr>
            <p:ph type="title"/>
          </p:nvPr>
        </p:nvSpPr>
        <p:spPr/>
        <p:txBody>
          <a:bodyPr/>
          <a:lstStyle/>
          <a:p>
            <a:r>
              <a:rPr lang="en-US" b="1" dirty="0"/>
              <a:t>Hospitality and Guest Services of Sofitel:</a:t>
            </a:r>
            <a:endParaRPr lang="en-US" dirty="0"/>
          </a:p>
        </p:txBody>
      </p:sp>
      <p:sp>
        <p:nvSpPr>
          <p:cNvPr id="3" name="Content Placeholder 2">
            <a:extLst>
              <a:ext uri="{FF2B5EF4-FFF2-40B4-BE49-F238E27FC236}">
                <a16:creationId xmlns:a16="http://schemas.microsoft.com/office/drawing/2014/main" id="{F6568C39-06CA-41DD-93EC-955F6B2C4FA4}"/>
              </a:ext>
            </a:extLst>
          </p:cNvPr>
          <p:cNvSpPr>
            <a:spLocks noGrp="1"/>
          </p:cNvSpPr>
          <p:nvPr>
            <p:ph idx="1"/>
          </p:nvPr>
        </p:nvSpPr>
        <p:spPr>
          <a:xfrm>
            <a:off x="4448487" y="2456719"/>
            <a:ext cx="6628989" cy="3527975"/>
          </a:xfrm>
        </p:spPr>
        <p:txBody>
          <a:bodyPr>
            <a:normAutofit/>
          </a:bodyPr>
          <a:lstStyle/>
          <a:p>
            <a:pPr lvl="0" algn="just"/>
            <a:r>
              <a:rPr lang="en-US" sz="2300" dirty="0"/>
              <a:t>Sofitel  prides itself on a high trained and attentive staff </a:t>
            </a:r>
            <a:r>
              <a:rPr lang="en-US" sz="2300" dirty="0" err="1"/>
              <a:t>commited</a:t>
            </a:r>
            <a:r>
              <a:rPr lang="en-US" sz="2300" dirty="0"/>
              <a:t> to meeting guest needs</a:t>
            </a:r>
          </a:p>
          <a:p>
            <a:pPr lvl="0" algn="just"/>
            <a:r>
              <a:rPr lang="en-US" sz="2300" dirty="0"/>
              <a:t>The concierge services are dedicated to assisting guests with reservations and any special requests.</a:t>
            </a:r>
          </a:p>
          <a:p>
            <a:pPr lvl="0" algn="just"/>
            <a:r>
              <a:rPr lang="en-US" sz="2300" dirty="0"/>
              <a:t>Sofitel hotels offer world-class leisure and wellness facilities for the guests (</a:t>
            </a:r>
            <a:r>
              <a:rPr lang="en-US" sz="2300" dirty="0" err="1"/>
              <a:t>Karatepe</a:t>
            </a:r>
            <a:r>
              <a:rPr lang="en-US" sz="2300" dirty="0"/>
              <a:t> &amp; </a:t>
            </a:r>
            <a:r>
              <a:rPr lang="en-US" sz="2300" dirty="0" err="1"/>
              <a:t>Ekiz</a:t>
            </a:r>
            <a:r>
              <a:rPr lang="en-US" sz="2300" dirty="0"/>
              <a:t>, 2004). </a:t>
            </a:r>
          </a:p>
          <a:p>
            <a:pPr algn="just"/>
            <a:endParaRPr lang="en-US" sz="2300" dirty="0"/>
          </a:p>
        </p:txBody>
      </p:sp>
      <p:pic>
        <p:nvPicPr>
          <p:cNvPr id="7" name="Picture 6">
            <a:extLst>
              <a:ext uri="{FF2B5EF4-FFF2-40B4-BE49-F238E27FC236}">
                <a16:creationId xmlns:a16="http://schemas.microsoft.com/office/drawing/2014/main" id="{B5C56270-088B-43DE-B4A5-1FBC880BC28B}"/>
              </a:ext>
            </a:extLst>
          </p:cNvPr>
          <p:cNvPicPr>
            <a:picLocks noChangeAspect="1"/>
          </p:cNvPicPr>
          <p:nvPr/>
        </p:nvPicPr>
        <p:blipFill>
          <a:blip r:embed="rId3"/>
          <a:stretch>
            <a:fillRect/>
          </a:stretch>
        </p:blipFill>
        <p:spPr>
          <a:xfrm>
            <a:off x="855215" y="1930400"/>
            <a:ext cx="3426399" cy="4335339"/>
          </a:xfrm>
          <a:prstGeom prst="rect">
            <a:avLst/>
          </a:prstGeom>
        </p:spPr>
      </p:pic>
      <p:sp>
        <p:nvSpPr>
          <p:cNvPr id="8" name="Rectangle 7">
            <a:extLst>
              <a:ext uri="{FF2B5EF4-FFF2-40B4-BE49-F238E27FC236}">
                <a16:creationId xmlns:a16="http://schemas.microsoft.com/office/drawing/2014/main" id="{3E92B86D-741A-4BB1-840F-0E24EFE07AC9}"/>
              </a:ext>
            </a:extLst>
          </p:cNvPr>
          <p:cNvSpPr/>
          <p:nvPr/>
        </p:nvSpPr>
        <p:spPr>
          <a:xfrm>
            <a:off x="1985562" y="6265739"/>
            <a:ext cx="1165704" cy="339517"/>
          </a:xfrm>
          <a:prstGeom prst="rect">
            <a:avLst/>
          </a:prstGeom>
        </p:spPr>
        <p:txBody>
          <a:bodyPr wrap="none">
            <a:spAutoFit/>
          </a:bodyPr>
          <a:lstStyle/>
          <a:p>
            <a:pPr algn="just">
              <a:lnSpc>
                <a:spcPct val="150000"/>
              </a:lnSpc>
              <a:spcAft>
                <a:spcPts val="800"/>
              </a:spcAft>
            </a:pPr>
            <a:r>
              <a:rPr lang="en-US" sz="1200" dirty="0">
                <a:latin typeface="Arial" panose="020B0604020202020204" pitchFamily="34" charset="0"/>
                <a:ea typeface="Calibri" panose="020F0502020204030204" pitchFamily="34" charset="0"/>
                <a:cs typeface="Times New Roman" panose="02020603050405020304" pitchFamily="18" charset="0"/>
              </a:rPr>
              <a:t>(Pacific, 2014)</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7312375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3F1C7-9A6E-4A16-AC72-31324472F18B}"/>
              </a:ext>
            </a:extLst>
          </p:cNvPr>
          <p:cNvSpPr>
            <a:spLocks noGrp="1"/>
          </p:cNvSpPr>
          <p:nvPr>
            <p:ph type="title"/>
          </p:nvPr>
        </p:nvSpPr>
        <p:spPr/>
        <p:txBody>
          <a:bodyPr/>
          <a:lstStyle/>
          <a:p>
            <a:r>
              <a:rPr lang="en-US" dirty="0"/>
              <a:t>My Job Role working as Guest service manager at Sofitel</a:t>
            </a:r>
          </a:p>
        </p:txBody>
      </p:sp>
      <p:sp>
        <p:nvSpPr>
          <p:cNvPr id="3" name="Content Placeholder 2">
            <a:extLst>
              <a:ext uri="{FF2B5EF4-FFF2-40B4-BE49-F238E27FC236}">
                <a16:creationId xmlns:a16="http://schemas.microsoft.com/office/drawing/2014/main" id="{EC88951F-4E8B-4F2F-830A-7D64B617AC25}"/>
              </a:ext>
            </a:extLst>
          </p:cNvPr>
          <p:cNvSpPr>
            <a:spLocks noGrp="1"/>
          </p:cNvSpPr>
          <p:nvPr>
            <p:ph idx="1"/>
          </p:nvPr>
        </p:nvSpPr>
        <p:spPr/>
        <p:txBody>
          <a:bodyPr>
            <a:normAutofit/>
          </a:bodyPr>
          <a:lstStyle/>
          <a:p>
            <a:r>
              <a:rPr lang="en-US" sz="2200" dirty="0"/>
              <a:t>As a guest service manager, I played a vital role in leading the guest service team ensuring and supervising them.</a:t>
            </a:r>
          </a:p>
          <a:p>
            <a:r>
              <a:rPr lang="en-US" sz="2200" dirty="0"/>
              <a:t>It was my duty to look over the staff and train them, which included guiding the staff, ensuring they deliver impeccable service and maintaining high standard of hospitality at Sofitel.</a:t>
            </a:r>
          </a:p>
          <a:p>
            <a:r>
              <a:rPr lang="en-US" sz="2200" dirty="0"/>
              <a:t>I was responsible for maintaining and managing the quality of guest service. This involved conducting regular assessments, gathering guest feedback and implementing improvements where necessary</a:t>
            </a:r>
          </a:p>
        </p:txBody>
      </p:sp>
    </p:spTree>
    <p:extLst>
      <p:ext uri="{BB962C8B-B14F-4D97-AF65-F5344CB8AC3E}">
        <p14:creationId xmlns:p14="http://schemas.microsoft.com/office/powerpoint/2010/main" val="199131948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A2FCC-06F6-4DC1-9479-B45D37CC8B4B}"/>
              </a:ext>
            </a:extLst>
          </p:cNvPr>
          <p:cNvSpPr>
            <a:spLocks noGrp="1"/>
          </p:cNvSpPr>
          <p:nvPr>
            <p:ph type="title"/>
          </p:nvPr>
        </p:nvSpPr>
        <p:spPr/>
        <p:txBody>
          <a:bodyPr>
            <a:normAutofit/>
          </a:bodyPr>
          <a:lstStyle/>
          <a:p>
            <a:r>
              <a:rPr lang="en-US" b="1" dirty="0"/>
              <a:t>Comparison between Sofitel Hotel and LXR Hotel:</a:t>
            </a:r>
            <a:endParaRPr lang="en-US" dirty="0"/>
          </a:p>
        </p:txBody>
      </p:sp>
      <p:sp>
        <p:nvSpPr>
          <p:cNvPr id="3" name="Content Placeholder 2">
            <a:extLst>
              <a:ext uri="{FF2B5EF4-FFF2-40B4-BE49-F238E27FC236}">
                <a16:creationId xmlns:a16="http://schemas.microsoft.com/office/drawing/2014/main" id="{CB9C1574-A07D-49A8-B60C-A3062BC4A74A}"/>
              </a:ext>
            </a:extLst>
          </p:cNvPr>
          <p:cNvSpPr>
            <a:spLocks noGrp="1"/>
          </p:cNvSpPr>
          <p:nvPr>
            <p:ph idx="1"/>
          </p:nvPr>
        </p:nvSpPr>
        <p:spPr>
          <a:xfrm>
            <a:off x="677334" y="2039712"/>
            <a:ext cx="8596668" cy="4695735"/>
          </a:xfrm>
        </p:spPr>
        <p:txBody>
          <a:bodyPr>
            <a:normAutofit/>
          </a:bodyPr>
          <a:lstStyle/>
          <a:p>
            <a:pPr marL="0" indent="0">
              <a:buNone/>
            </a:pPr>
            <a:r>
              <a:rPr lang="en-US" sz="2400" b="1" dirty="0"/>
              <a:t>Sofitel:</a:t>
            </a:r>
            <a:endParaRPr lang="en-US" sz="2400" dirty="0"/>
          </a:p>
          <a:p>
            <a:pPr lvl="0"/>
            <a:r>
              <a:rPr lang="en-US" sz="2400" dirty="0"/>
              <a:t>Blend of French elegance and contemporary style.</a:t>
            </a:r>
          </a:p>
          <a:p>
            <a:pPr lvl="0"/>
            <a:r>
              <a:rPr lang="en-US" sz="2400" dirty="0"/>
              <a:t>Design or art motifs as an attraction.</a:t>
            </a:r>
          </a:p>
          <a:p>
            <a:pPr lvl="0"/>
            <a:r>
              <a:rPr lang="en-US" sz="2400" dirty="0"/>
              <a:t>Wide range of dining options.</a:t>
            </a:r>
          </a:p>
          <a:p>
            <a:pPr lvl="0"/>
            <a:r>
              <a:rPr lang="en-US" sz="2400" dirty="0"/>
              <a:t>Global presence in major cities and tourist destinations.</a:t>
            </a:r>
          </a:p>
          <a:p>
            <a:pPr lvl="0"/>
            <a:r>
              <a:rPr lang="en-US" sz="2400" dirty="0"/>
              <a:t>Signature guest services include concierge, leisure, wellness, business assistance, and event planning (Salazar, Costa, &amp; Rita, 2004). </a:t>
            </a:r>
          </a:p>
        </p:txBody>
      </p:sp>
    </p:spTree>
    <p:extLst>
      <p:ext uri="{BB962C8B-B14F-4D97-AF65-F5344CB8AC3E}">
        <p14:creationId xmlns:p14="http://schemas.microsoft.com/office/powerpoint/2010/main" val="299003015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1463-DA6A-4B43-A593-498AB8B729B1}"/>
              </a:ext>
            </a:extLst>
          </p:cNvPr>
          <p:cNvSpPr>
            <a:spLocks noGrp="1"/>
          </p:cNvSpPr>
          <p:nvPr>
            <p:ph type="title"/>
          </p:nvPr>
        </p:nvSpPr>
        <p:spPr/>
        <p:txBody>
          <a:bodyPr/>
          <a:lstStyle/>
          <a:p>
            <a:r>
              <a:rPr lang="en-US" dirty="0"/>
              <a:t>Continued (LXR):</a:t>
            </a:r>
          </a:p>
        </p:txBody>
      </p:sp>
      <p:sp>
        <p:nvSpPr>
          <p:cNvPr id="3" name="Content Placeholder 2">
            <a:extLst>
              <a:ext uri="{FF2B5EF4-FFF2-40B4-BE49-F238E27FC236}">
                <a16:creationId xmlns:a16="http://schemas.microsoft.com/office/drawing/2014/main" id="{D3A8BD23-FFB8-46C2-866D-9BDAD32E3987}"/>
              </a:ext>
            </a:extLst>
          </p:cNvPr>
          <p:cNvSpPr>
            <a:spLocks noGrp="1"/>
          </p:cNvSpPr>
          <p:nvPr>
            <p:ph idx="1"/>
          </p:nvPr>
        </p:nvSpPr>
        <p:spPr>
          <a:xfrm>
            <a:off x="314812" y="1717140"/>
            <a:ext cx="7633434" cy="4570543"/>
          </a:xfrm>
        </p:spPr>
        <p:txBody>
          <a:bodyPr>
            <a:noAutofit/>
          </a:bodyPr>
          <a:lstStyle/>
          <a:p>
            <a:pPr>
              <a:lnSpc>
                <a:spcPct val="150000"/>
              </a:lnSpc>
            </a:pPr>
            <a:r>
              <a:rPr lang="en-US" sz="2700" dirty="0"/>
              <a:t>The competitive hotels like LXR, and Marriot lacked in providing such exceptional services as provided by the Sofitel Hotels. This is what differentiates Sofitel hotel from other competitive hotels.</a:t>
            </a:r>
          </a:p>
        </p:txBody>
      </p:sp>
      <p:pic>
        <p:nvPicPr>
          <p:cNvPr id="6" name="Picture 5">
            <a:extLst>
              <a:ext uri="{FF2B5EF4-FFF2-40B4-BE49-F238E27FC236}">
                <a16:creationId xmlns:a16="http://schemas.microsoft.com/office/drawing/2014/main" id="{B517F077-FE3D-46F0-89CD-1E7AFEE25082}"/>
              </a:ext>
            </a:extLst>
          </p:cNvPr>
          <p:cNvPicPr>
            <a:picLocks noChangeAspect="1"/>
          </p:cNvPicPr>
          <p:nvPr/>
        </p:nvPicPr>
        <p:blipFill>
          <a:blip r:embed="rId3"/>
          <a:stretch>
            <a:fillRect/>
          </a:stretch>
        </p:blipFill>
        <p:spPr>
          <a:xfrm>
            <a:off x="8133291" y="781050"/>
            <a:ext cx="3381375" cy="5295900"/>
          </a:xfrm>
          <a:prstGeom prst="rect">
            <a:avLst/>
          </a:prstGeom>
        </p:spPr>
      </p:pic>
      <p:sp>
        <p:nvSpPr>
          <p:cNvPr id="7" name="Rectangle 6">
            <a:extLst>
              <a:ext uri="{FF2B5EF4-FFF2-40B4-BE49-F238E27FC236}">
                <a16:creationId xmlns:a16="http://schemas.microsoft.com/office/drawing/2014/main" id="{0B8EBCBB-762B-4A99-96EC-6830ACB3762D}"/>
              </a:ext>
            </a:extLst>
          </p:cNvPr>
          <p:cNvSpPr/>
          <p:nvPr/>
        </p:nvSpPr>
        <p:spPr>
          <a:xfrm>
            <a:off x="9296429" y="6239211"/>
            <a:ext cx="1055097" cy="276999"/>
          </a:xfrm>
          <a:prstGeom prst="rect">
            <a:avLst/>
          </a:prstGeom>
        </p:spPr>
        <p:txBody>
          <a:bodyPr wrap="none">
            <a:spAutoFit/>
          </a:bodyPr>
          <a:lstStyle/>
          <a:p>
            <a:r>
              <a:rPr lang="en-US" sz="1200" dirty="0">
                <a:latin typeface="Arial" panose="020B0604020202020204" pitchFamily="34" charset="0"/>
                <a:ea typeface="Calibri" panose="020F0502020204030204" pitchFamily="34" charset="0"/>
              </a:rPr>
              <a:t> (LXR, 2018)</a:t>
            </a:r>
            <a:endParaRPr lang="en-US" sz="1200" dirty="0"/>
          </a:p>
        </p:txBody>
      </p:sp>
    </p:spTree>
    <p:extLst>
      <p:ext uri="{BB962C8B-B14F-4D97-AF65-F5344CB8AC3E}">
        <p14:creationId xmlns:p14="http://schemas.microsoft.com/office/powerpoint/2010/main" val="104944739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DE8D3-9557-41A0-88FB-DBFA16B8A527}"/>
              </a:ext>
            </a:extLst>
          </p:cNvPr>
          <p:cNvSpPr>
            <a:spLocks noGrp="1"/>
          </p:cNvSpPr>
          <p:nvPr>
            <p:ph type="title"/>
          </p:nvPr>
        </p:nvSpPr>
        <p:spPr>
          <a:xfrm>
            <a:off x="163125" y="1062302"/>
            <a:ext cx="6054795" cy="658760"/>
          </a:xfrm>
        </p:spPr>
        <p:txBody>
          <a:bodyPr>
            <a:normAutofit/>
          </a:bodyPr>
          <a:lstStyle/>
          <a:p>
            <a:pPr algn="ctr"/>
            <a:r>
              <a:rPr lang="en-US" dirty="0"/>
              <a:t>Meeting client expectations.</a:t>
            </a:r>
          </a:p>
        </p:txBody>
      </p:sp>
      <p:sp>
        <p:nvSpPr>
          <p:cNvPr id="3" name="Content Placeholder 2">
            <a:extLst>
              <a:ext uri="{FF2B5EF4-FFF2-40B4-BE49-F238E27FC236}">
                <a16:creationId xmlns:a16="http://schemas.microsoft.com/office/drawing/2014/main" id="{12FF6DF3-E871-41A1-8F2A-CA70EA86B8C9}"/>
              </a:ext>
            </a:extLst>
          </p:cNvPr>
          <p:cNvSpPr>
            <a:spLocks noGrp="1"/>
          </p:cNvSpPr>
          <p:nvPr>
            <p:ph idx="1"/>
          </p:nvPr>
        </p:nvSpPr>
        <p:spPr>
          <a:xfrm>
            <a:off x="552240" y="1914925"/>
            <a:ext cx="5871641" cy="3880773"/>
          </a:xfrm>
        </p:spPr>
        <p:txBody>
          <a:bodyPr>
            <a:normAutofit/>
          </a:bodyPr>
          <a:lstStyle/>
          <a:p>
            <a:pPr>
              <a:lnSpc>
                <a:spcPct val="150000"/>
              </a:lnSpc>
            </a:pPr>
            <a:r>
              <a:rPr lang="en-US" sz="2800" dirty="0"/>
              <a:t>Ensure Quality</a:t>
            </a:r>
          </a:p>
          <a:p>
            <a:pPr>
              <a:lnSpc>
                <a:spcPct val="150000"/>
              </a:lnSpc>
            </a:pPr>
            <a:r>
              <a:rPr lang="en-US" sz="2800" dirty="0"/>
              <a:t>Timely Responses</a:t>
            </a:r>
          </a:p>
          <a:p>
            <a:pPr>
              <a:lnSpc>
                <a:spcPct val="150000"/>
              </a:lnSpc>
            </a:pPr>
            <a:r>
              <a:rPr lang="en-US" sz="2800" dirty="0"/>
              <a:t>Solicit Feedback</a:t>
            </a:r>
          </a:p>
          <a:p>
            <a:pPr>
              <a:lnSpc>
                <a:spcPct val="150000"/>
              </a:lnSpc>
            </a:pPr>
            <a:r>
              <a:rPr lang="en-US" sz="2800" dirty="0"/>
              <a:t>Memorable Experiences</a:t>
            </a:r>
          </a:p>
          <a:p>
            <a:pPr>
              <a:lnSpc>
                <a:spcPct val="150000"/>
              </a:lnSpc>
            </a:pPr>
            <a:r>
              <a:rPr lang="en-US" sz="2800" dirty="0"/>
              <a:t>Resolve Issues Gracefully</a:t>
            </a:r>
          </a:p>
        </p:txBody>
      </p:sp>
      <p:pic>
        <p:nvPicPr>
          <p:cNvPr id="4" name="Picture 3">
            <a:extLst>
              <a:ext uri="{FF2B5EF4-FFF2-40B4-BE49-F238E27FC236}">
                <a16:creationId xmlns:a16="http://schemas.microsoft.com/office/drawing/2014/main" id="{879EE09D-1C1E-4BD4-AB43-B67F7720C04E}"/>
              </a:ext>
            </a:extLst>
          </p:cNvPr>
          <p:cNvPicPr>
            <a:picLocks noChangeAspect="1"/>
          </p:cNvPicPr>
          <p:nvPr/>
        </p:nvPicPr>
        <p:blipFill>
          <a:blip r:embed="rId3"/>
          <a:stretch>
            <a:fillRect/>
          </a:stretch>
        </p:blipFill>
        <p:spPr>
          <a:xfrm>
            <a:off x="6811518" y="919884"/>
            <a:ext cx="4095844" cy="5018232"/>
          </a:xfrm>
          <a:prstGeom prst="rect">
            <a:avLst/>
          </a:prstGeom>
        </p:spPr>
      </p:pic>
      <p:sp>
        <p:nvSpPr>
          <p:cNvPr id="5" name="Rectangle 4">
            <a:extLst>
              <a:ext uri="{FF2B5EF4-FFF2-40B4-BE49-F238E27FC236}">
                <a16:creationId xmlns:a16="http://schemas.microsoft.com/office/drawing/2014/main" id="{CD5A1BAB-4395-4F29-9E99-FCC932139866}"/>
              </a:ext>
            </a:extLst>
          </p:cNvPr>
          <p:cNvSpPr/>
          <p:nvPr/>
        </p:nvSpPr>
        <p:spPr>
          <a:xfrm>
            <a:off x="8267771" y="6107302"/>
            <a:ext cx="1183337" cy="276999"/>
          </a:xfrm>
          <a:prstGeom prst="rect">
            <a:avLst/>
          </a:prstGeom>
        </p:spPr>
        <p:txBody>
          <a:bodyPr wrap="none">
            <a:spAutoFit/>
          </a:bodyPr>
          <a:lstStyle/>
          <a:p>
            <a:r>
              <a:rPr lang="en-US" sz="1200" dirty="0">
                <a:latin typeface="Arial" panose="020B0604020202020204" pitchFamily="34" charset="0"/>
                <a:ea typeface="Calibri" panose="020F0502020204030204" pitchFamily="34" charset="0"/>
              </a:rPr>
              <a:t> (Sofitel, 2021)</a:t>
            </a:r>
            <a:endParaRPr lang="en-US" sz="1200" dirty="0"/>
          </a:p>
        </p:txBody>
      </p:sp>
    </p:spTree>
    <p:extLst>
      <p:ext uri="{BB962C8B-B14F-4D97-AF65-F5344CB8AC3E}">
        <p14:creationId xmlns:p14="http://schemas.microsoft.com/office/powerpoint/2010/main" val="148574481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B6677-B21F-4396-9E2B-C93BFD562FD0}"/>
              </a:ext>
            </a:extLst>
          </p:cNvPr>
          <p:cNvSpPr>
            <a:spLocks noGrp="1"/>
          </p:cNvSpPr>
          <p:nvPr>
            <p:ph type="title"/>
          </p:nvPr>
        </p:nvSpPr>
        <p:spPr/>
        <p:txBody>
          <a:bodyPr/>
          <a:lstStyle/>
          <a:p>
            <a:r>
              <a:rPr lang="en-US" dirty="0"/>
              <a:t>My Job Role of Guest Services</a:t>
            </a:r>
          </a:p>
        </p:txBody>
      </p:sp>
      <p:sp>
        <p:nvSpPr>
          <p:cNvPr id="3" name="Content Placeholder 2">
            <a:extLst>
              <a:ext uri="{FF2B5EF4-FFF2-40B4-BE49-F238E27FC236}">
                <a16:creationId xmlns:a16="http://schemas.microsoft.com/office/drawing/2014/main" id="{5F4E7560-20FD-4336-9A08-C5EF4720905C}"/>
              </a:ext>
            </a:extLst>
          </p:cNvPr>
          <p:cNvSpPr>
            <a:spLocks noGrp="1"/>
          </p:cNvSpPr>
          <p:nvPr>
            <p:ph idx="1"/>
          </p:nvPr>
        </p:nvSpPr>
        <p:spPr>
          <a:xfrm>
            <a:off x="5959615" y="1422526"/>
            <a:ext cx="3314387" cy="5165309"/>
          </a:xfrm>
        </p:spPr>
        <p:txBody>
          <a:bodyPr>
            <a:normAutofit/>
          </a:bodyPr>
          <a:lstStyle/>
          <a:p>
            <a:pPr>
              <a:lnSpc>
                <a:spcPct val="150000"/>
              </a:lnSpc>
            </a:pPr>
            <a:r>
              <a:rPr lang="en-US" dirty="0"/>
              <a:t>Concierge Services</a:t>
            </a:r>
          </a:p>
          <a:p>
            <a:pPr>
              <a:lnSpc>
                <a:spcPct val="150000"/>
              </a:lnSpc>
            </a:pPr>
            <a:r>
              <a:rPr lang="en-US" dirty="0"/>
              <a:t>Problem Resolution</a:t>
            </a:r>
          </a:p>
          <a:p>
            <a:pPr>
              <a:lnSpc>
                <a:spcPct val="150000"/>
              </a:lnSpc>
            </a:pPr>
            <a:r>
              <a:rPr lang="en-US" dirty="0"/>
              <a:t>Billing and Payments</a:t>
            </a:r>
          </a:p>
          <a:p>
            <a:pPr>
              <a:lnSpc>
                <a:spcPct val="150000"/>
              </a:lnSpc>
            </a:pPr>
            <a:r>
              <a:rPr lang="en-US" dirty="0"/>
              <a:t>Guest Information</a:t>
            </a:r>
          </a:p>
          <a:p>
            <a:pPr>
              <a:lnSpc>
                <a:spcPct val="150000"/>
              </a:lnSpc>
            </a:pPr>
            <a:r>
              <a:rPr lang="en-US" dirty="0"/>
              <a:t>Local Knowledge</a:t>
            </a:r>
          </a:p>
          <a:p>
            <a:pPr>
              <a:lnSpc>
                <a:spcPct val="150000"/>
              </a:lnSpc>
            </a:pPr>
            <a:r>
              <a:rPr lang="en-US" dirty="0"/>
              <a:t>Loyalty Programs</a:t>
            </a:r>
          </a:p>
          <a:p>
            <a:pPr>
              <a:lnSpc>
                <a:spcPct val="150000"/>
              </a:lnSpc>
            </a:pPr>
            <a:r>
              <a:rPr lang="en-US" dirty="0"/>
              <a:t>Communication</a:t>
            </a:r>
          </a:p>
          <a:p>
            <a:pPr>
              <a:lnSpc>
                <a:spcPct val="150000"/>
              </a:lnSpc>
            </a:pPr>
            <a:r>
              <a:rPr lang="en-US" dirty="0"/>
              <a:t>Adaptability</a:t>
            </a:r>
          </a:p>
        </p:txBody>
      </p:sp>
      <p:pic>
        <p:nvPicPr>
          <p:cNvPr id="4" name="Picture 3">
            <a:extLst>
              <a:ext uri="{FF2B5EF4-FFF2-40B4-BE49-F238E27FC236}">
                <a16:creationId xmlns:a16="http://schemas.microsoft.com/office/drawing/2014/main" id="{74FFEA73-84C0-45CE-9F68-7ED6D8BAB9DE}"/>
              </a:ext>
            </a:extLst>
          </p:cNvPr>
          <p:cNvPicPr>
            <a:picLocks noChangeAspect="1"/>
          </p:cNvPicPr>
          <p:nvPr/>
        </p:nvPicPr>
        <p:blipFill>
          <a:blip r:embed="rId3"/>
          <a:stretch>
            <a:fillRect/>
          </a:stretch>
        </p:blipFill>
        <p:spPr>
          <a:xfrm>
            <a:off x="1754806" y="1479527"/>
            <a:ext cx="3769039" cy="4768873"/>
          </a:xfrm>
          <a:prstGeom prst="rect">
            <a:avLst/>
          </a:prstGeom>
        </p:spPr>
      </p:pic>
      <p:sp>
        <p:nvSpPr>
          <p:cNvPr id="5" name="Rectangle 4">
            <a:extLst>
              <a:ext uri="{FF2B5EF4-FFF2-40B4-BE49-F238E27FC236}">
                <a16:creationId xmlns:a16="http://schemas.microsoft.com/office/drawing/2014/main" id="{7FCDFAF8-485A-4265-A37A-E09DCB4DF866}"/>
              </a:ext>
            </a:extLst>
          </p:cNvPr>
          <p:cNvSpPr/>
          <p:nvPr/>
        </p:nvSpPr>
        <p:spPr>
          <a:xfrm>
            <a:off x="3109459" y="6251512"/>
            <a:ext cx="1059731" cy="410816"/>
          </a:xfrm>
          <a:prstGeom prst="rect">
            <a:avLst/>
          </a:prstGeom>
        </p:spPr>
        <p:txBody>
          <a:bodyPr wrap="none">
            <a:spAutoFit/>
          </a:bodyPr>
          <a:lstStyle/>
          <a:p>
            <a:pPr algn="just">
              <a:lnSpc>
                <a:spcPct val="150000"/>
              </a:lnSpc>
              <a:spcAft>
                <a:spcPts val="800"/>
              </a:spcAft>
            </a:pPr>
            <a:r>
              <a:rPr lang="en-US" sz="1200" dirty="0">
                <a:latin typeface="Arial" panose="020B0604020202020204" pitchFamily="34" charset="0"/>
                <a:ea typeface="Calibri" panose="020F0502020204030204" pitchFamily="34" charset="0"/>
                <a:cs typeface="Times New Roman" panose="02020603050405020304" pitchFamily="18" charset="0"/>
              </a:rPr>
              <a:t>(Pacific, 2014)</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1079413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899F8-4925-4CAF-B742-35A3312ED4CB}"/>
              </a:ext>
            </a:extLst>
          </p:cNvPr>
          <p:cNvSpPr>
            <a:spLocks noGrp="1"/>
          </p:cNvSpPr>
          <p:nvPr>
            <p:ph type="title"/>
          </p:nvPr>
        </p:nvSpPr>
        <p:spPr/>
        <p:txBody>
          <a:bodyPr/>
          <a:lstStyle/>
          <a:p>
            <a:r>
              <a:rPr lang="en-US" b="1" dirty="0"/>
              <a:t>Conclusion:</a:t>
            </a:r>
            <a:endParaRPr lang="en-US" dirty="0"/>
          </a:p>
        </p:txBody>
      </p:sp>
      <p:sp>
        <p:nvSpPr>
          <p:cNvPr id="3" name="Content Placeholder 2">
            <a:extLst>
              <a:ext uri="{FF2B5EF4-FFF2-40B4-BE49-F238E27FC236}">
                <a16:creationId xmlns:a16="http://schemas.microsoft.com/office/drawing/2014/main" id="{9F8787CA-6E50-4A0B-949D-0B33E16DC4C6}"/>
              </a:ext>
            </a:extLst>
          </p:cNvPr>
          <p:cNvSpPr>
            <a:spLocks noGrp="1"/>
          </p:cNvSpPr>
          <p:nvPr>
            <p:ph idx="1"/>
          </p:nvPr>
        </p:nvSpPr>
        <p:spPr>
          <a:xfrm>
            <a:off x="677333" y="1761998"/>
            <a:ext cx="6426851" cy="4278331"/>
          </a:xfrm>
        </p:spPr>
        <p:txBody>
          <a:bodyPr>
            <a:noAutofit/>
          </a:bodyPr>
          <a:lstStyle/>
          <a:p>
            <a:pPr>
              <a:lnSpc>
                <a:spcPct val="150000"/>
              </a:lnSpc>
            </a:pPr>
            <a:r>
              <a:rPr lang="en-US" sz="2200" dirty="0"/>
              <a:t>In summary, The Sofitel Hotel must ensure leadership in guest service and provide consistently outstanding guest experience. They need to ensure proper quality assurance, effective problem resolution and collaboration in teamwork.</a:t>
            </a:r>
          </a:p>
          <a:p>
            <a:pPr>
              <a:lnSpc>
                <a:spcPct val="150000"/>
              </a:lnSpc>
            </a:pPr>
            <a:r>
              <a:rPr lang="en-US" sz="2200" dirty="0"/>
              <a:t>Ongoing training and development is also necessary for exceptional guest service</a:t>
            </a:r>
          </a:p>
        </p:txBody>
      </p:sp>
      <p:pic>
        <p:nvPicPr>
          <p:cNvPr id="4" name="Picture 3">
            <a:extLst>
              <a:ext uri="{FF2B5EF4-FFF2-40B4-BE49-F238E27FC236}">
                <a16:creationId xmlns:a16="http://schemas.microsoft.com/office/drawing/2014/main" id="{47B6D244-2C08-43D3-B741-3BE5A01A271A}"/>
              </a:ext>
            </a:extLst>
          </p:cNvPr>
          <p:cNvPicPr>
            <a:picLocks noChangeAspect="1"/>
          </p:cNvPicPr>
          <p:nvPr/>
        </p:nvPicPr>
        <p:blipFill>
          <a:blip r:embed="rId3"/>
          <a:stretch>
            <a:fillRect/>
          </a:stretch>
        </p:blipFill>
        <p:spPr>
          <a:xfrm>
            <a:off x="7399999" y="817670"/>
            <a:ext cx="4102626" cy="5222660"/>
          </a:xfrm>
          <a:prstGeom prst="rect">
            <a:avLst/>
          </a:prstGeom>
        </p:spPr>
      </p:pic>
      <p:sp>
        <p:nvSpPr>
          <p:cNvPr id="5" name="Rectangle 4">
            <a:extLst>
              <a:ext uri="{FF2B5EF4-FFF2-40B4-BE49-F238E27FC236}">
                <a16:creationId xmlns:a16="http://schemas.microsoft.com/office/drawing/2014/main" id="{B200175A-0FE0-4005-B101-1553C3D167C3}"/>
              </a:ext>
            </a:extLst>
          </p:cNvPr>
          <p:cNvSpPr/>
          <p:nvPr/>
        </p:nvSpPr>
        <p:spPr>
          <a:xfrm>
            <a:off x="8781769" y="6182843"/>
            <a:ext cx="1339085" cy="276999"/>
          </a:xfrm>
          <a:prstGeom prst="rect">
            <a:avLst/>
          </a:prstGeom>
        </p:spPr>
        <p:txBody>
          <a:bodyPr wrap="none">
            <a:spAutoFit/>
          </a:bodyPr>
          <a:lstStyle/>
          <a:p>
            <a:r>
              <a:rPr lang="en-US" sz="1200" dirty="0">
                <a:latin typeface="Arial" panose="020B0604020202020204" pitchFamily="34" charset="0"/>
                <a:ea typeface="Calibri" panose="020F0502020204030204" pitchFamily="34" charset="0"/>
              </a:rPr>
              <a:t> (</a:t>
            </a:r>
            <a:r>
              <a:rPr lang="en-US" sz="1200" dirty="0" err="1">
                <a:latin typeface="Arial" panose="020B0604020202020204" pitchFamily="34" charset="0"/>
                <a:ea typeface="Calibri" panose="020F0502020204030204" pitchFamily="34" charset="0"/>
              </a:rPr>
              <a:t>Traveller</a:t>
            </a:r>
            <a:r>
              <a:rPr lang="en-US" sz="1200" dirty="0">
                <a:latin typeface="Arial" panose="020B0604020202020204" pitchFamily="34" charset="0"/>
                <a:ea typeface="Calibri" panose="020F0502020204030204" pitchFamily="34" charset="0"/>
              </a:rPr>
              <a:t>, 2018)</a:t>
            </a:r>
            <a:endParaRPr lang="en-US" sz="1200" dirty="0"/>
          </a:p>
        </p:txBody>
      </p:sp>
    </p:spTree>
    <p:extLst>
      <p:ext uri="{BB962C8B-B14F-4D97-AF65-F5344CB8AC3E}">
        <p14:creationId xmlns:p14="http://schemas.microsoft.com/office/powerpoint/2010/main" val="344397200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670F3-C4D6-43BE-920D-D1C2EBB7AB00}"/>
              </a:ext>
            </a:extLst>
          </p:cNvPr>
          <p:cNvSpPr>
            <a:spLocks noGrp="1"/>
          </p:cNvSpPr>
          <p:nvPr>
            <p:ph type="title"/>
          </p:nvPr>
        </p:nvSpPr>
        <p:spPr/>
        <p:txBody>
          <a:bodyPr/>
          <a:lstStyle/>
          <a:p>
            <a:r>
              <a:rPr lang="en-US" dirty="0"/>
              <a:t>References:</a:t>
            </a:r>
          </a:p>
        </p:txBody>
      </p:sp>
      <p:sp>
        <p:nvSpPr>
          <p:cNvPr id="4" name="Rectangle 1">
            <a:extLst>
              <a:ext uri="{FF2B5EF4-FFF2-40B4-BE49-F238E27FC236}">
                <a16:creationId xmlns:a16="http://schemas.microsoft.com/office/drawing/2014/main" id="{2231236E-FA46-470D-9C43-AA13C614AC42}"/>
              </a:ext>
            </a:extLst>
          </p:cNvPr>
          <p:cNvSpPr>
            <a:spLocks noGrp="1" noChangeArrowheads="1"/>
          </p:cNvSpPr>
          <p:nvPr>
            <p:ph idx="1"/>
          </p:nvPr>
        </p:nvSpPr>
        <p:spPr bwMode="auto">
          <a:xfrm>
            <a:off x="677334" y="933350"/>
            <a:ext cx="8686122" cy="5924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52352"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Acharya, S. B., Sengupta, P. P., &amp; Mishra, R. (2011). Exploring customer loyalty :A study on fast food outlines in the city of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chenna</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Journal of Multidisciplinary Research.</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175 183.</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Barsky, &amp; Nash, L. (2002). Evoking emotion: affective keys to hotel loyalty.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Cornell Hotel and Restaurant Administration Quarterly</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39-46.</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Gentry, L., &amp;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Kalliny</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 (2008). Consumer Loyalty – A Synthesis, Conceptual Framework, and Research Propositions.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Journal of American Academy of Business, Cambridge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1-9.</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Gites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(2018). </a:t>
            </a:r>
            <a:r>
              <a:rPr kumimoji="0" lang="en-US" altLang="en-US" sz="11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Laur</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Hotels Experience &amp; Elegance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Gites.fr: https://www.gites.fr/gites_laur-hotels-experience--elegance_didim_h1786469_en.htm</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Guzzo</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 (2010). Customer Satisfaction in the Hotel Industry: A Case Study from Sicily .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Journal of Marketing Studies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1-12.</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Hallowell, R. (1996). The relationships of customer satisfaction, customer loyalty, and profitability: an empirical study.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Journal of Service,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27-42.</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Isabel, B., &amp; Richard, M. (2023).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Financial Times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Keys to Copenhagen: five standout hotels: https://www.ft.com/content/c5d572a2-dfd6-41b3-9463-a5222cf88679</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Karatepe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O., &amp;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Ekiz</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E. (2004). The effects of organizational responses to complaints on satisfaction and loyalty: a study of hotel guests in Northern Cyprus. Journal of Managing Service Quality.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Managing Service Quality</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476-486.</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Kundampully</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S. (2000). Customer loyalty in the hotel industry : the roll of customer satisfaction and image.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Journal of </a:t>
            </a:r>
            <a:r>
              <a:rPr kumimoji="0" lang="en-US" altLang="en-US" sz="11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Contemporory</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Hospitality Management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346 351.</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LXR. (2018).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Dream destinations and immersive experiences are at the heart of LXR</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LXR hotels and Resorts: https://stories.hilton.com/brands/lxr-hotels</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michelin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(2021).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Sofitel Mumbai BKC</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michelin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https://guide.michelin.com/ca/en/hotels-stays/mumbai/sofitel-mumbai-bkc-6572?arr=2023-11-17&amp;dep=2023-11-18</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Nancy, T. (2013).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Best apps for booking last-minute hotel rooms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USA Today: https://www.usatoday.com/story/travel/hotels/2013/10/28/apps-booking-last-minute-hotels/3145765/</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Pacific, S. (2014).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Sofitel Fiji Resort and Spa</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South Pacific: https://southpacificbydesign.com/product/334/sofitel-fiji-resort-and-spa</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Salazar, A., Costa, J., &amp; Rita, P. (2004).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Relationship between Service Quality, Customer Satisfaction and </a:t>
            </a:r>
            <a:r>
              <a:rPr kumimoji="0" lang="en-US" altLang="en-US" sz="11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Behavioural</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Intentions: A Study on the Hospitality Sector.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Murcia :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EMACEuropean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Marketing Academy Conference.</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Sofitel. (2021).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ROOMS &amp; SUITES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Sofitel: https://www.sofitel-los-angeles.com/</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Sofitel. (2022).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 OUR GUEST</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Sofitel: https://www.sofitelbarcelona.com/</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Tideswell</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 &amp;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Fredline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E. (2004). Developing and Rewarding Loyalty to Hotels: The Guest's Perspective.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Hospitality &amp; Tourism Research.</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28-186.</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Traveller</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 (2018).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Sofitel Melbourne on Collins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CN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Traveller</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https://www.cntraveler.com/hotels/australia/melbourne/sofitel-melbourne-on-collins</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1832508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87</TotalTime>
  <Words>2327</Words>
  <Application>Microsoft Office PowerPoint</Application>
  <PresentationFormat>Widescreen</PresentationFormat>
  <Paragraphs>158</Paragraphs>
  <Slides>16</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Times New Roman</vt:lpstr>
      <vt:lpstr>Trebuchet MS</vt:lpstr>
      <vt:lpstr>Wingdings 3</vt:lpstr>
      <vt:lpstr>Facet</vt:lpstr>
      <vt:lpstr>Hospitality and guest services Module code: BMIH4003 Module tutor: Deborah Ann Lloyd</vt:lpstr>
      <vt:lpstr>Sofitel</vt:lpstr>
      <vt:lpstr>Introduction:</vt:lpstr>
      <vt:lpstr>The Clientele of Sofitel Hotel:</vt:lpstr>
      <vt:lpstr>What is Hospitality?</vt:lpstr>
      <vt:lpstr>Scope of Other Hotels:</vt:lpstr>
      <vt:lpstr>Hospitality and Guest Service of Other Hotels:</vt:lpstr>
      <vt:lpstr>Scope of Sofitel:</vt:lpstr>
      <vt:lpstr>Hospitality and Guest Services of Sofitel:</vt:lpstr>
      <vt:lpstr>My Job Role working as Guest service manager at Sofitel</vt:lpstr>
      <vt:lpstr>Comparison between Sofitel Hotel and LXR Hotel:</vt:lpstr>
      <vt:lpstr>Continued (LXR):</vt:lpstr>
      <vt:lpstr>Meeting client expectations.</vt:lpstr>
      <vt:lpstr>My Job Role of Guest Services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&amp; Guest Service</dc:title>
  <dc:creator>Acme Gamers</dc:creator>
  <cp:lastModifiedBy>Sarfraz Ahmad</cp:lastModifiedBy>
  <cp:revision>42</cp:revision>
  <dcterms:created xsi:type="dcterms:W3CDTF">2023-10-20T07:22:42Z</dcterms:created>
  <dcterms:modified xsi:type="dcterms:W3CDTF">2024-02-27T10:46:18Z</dcterms:modified>
</cp:coreProperties>
</file>