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0"/>
  </p:notesMasterIdLst>
  <p:handoutMasterIdLst>
    <p:handoutMasterId r:id="rId31"/>
  </p:handoutMasterIdLst>
  <p:sldIdLst>
    <p:sldId id="260" r:id="rId5"/>
    <p:sldId id="450" r:id="rId6"/>
    <p:sldId id="452" r:id="rId7"/>
    <p:sldId id="459" r:id="rId8"/>
    <p:sldId id="455" r:id="rId9"/>
    <p:sldId id="461" r:id="rId10"/>
    <p:sldId id="475" r:id="rId11"/>
    <p:sldId id="466" r:id="rId12"/>
    <p:sldId id="464" r:id="rId13"/>
    <p:sldId id="476" r:id="rId14"/>
    <p:sldId id="465" r:id="rId15"/>
    <p:sldId id="467" r:id="rId16"/>
    <p:sldId id="477" r:id="rId17"/>
    <p:sldId id="470" r:id="rId18"/>
    <p:sldId id="472" r:id="rId19"/>
    <p:sldId id="478" r:id="rId20"/>
    <p:sldId id="482" r:id="rId21"/>
    <p:sldId id="457" r:id="rId22"/>
    <p:sldId id="474" r:id="rId23"/>
    <p:sldId id="479" r:id="rId24"/>
    <p:sldId id="480" r:id="rId25"/>
    <p:sldId id="456" r:id="rId26"/>
    <p:sldId id="483" r:id="rId27"/>
    <p:sldId id="473" r:id="rId28"/>
    <p:sldId id="458" r:id="rId2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1704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24/01/2023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D40210-9A76-4288-B9FD-2E6EF58FA949}" type="datetimeFigureOut">
              <a:rPr lang="en-GB" smtClean="0"/>
              <a:t>24/01/2023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EA8173-6EA7-483C-A1E0-CFB495008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9818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24/01/2023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24/01/2023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24/01/2023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24/01/2023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24/01/2023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24/01/2023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24/01/2023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24/01/2023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24/01/2023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24/01/2023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24/01/2023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c0-wVqTG2no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s://www.youtube.com/watch?v=ayjXMix-nMw" TargetMode="Externa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uralhealthinfo.org/toolkits/health-promotion/2/theories-and-models" TargetMode="External"/><Relationship Id="rId2" Type="http://schemas.openxmlformats.org/officeDocument/2006/relationships/hyperlink" Target="https://sphweb.bumc.bu.edu/otlt/MPH-Modules/SB/BehavioralChangeTheories/BehavioralChangeTheories2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1600" y="1916833"/>
            <a:ext cx="7992888" cy="1440160"/>
          </a:xfrm>
        </p:spPr>
        <p:txBody>
          <a:bodyPr>
            <a:noAutofit/>
          </a:bodyPr>
          <a:lstStyle/>
          <a:p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Behaviour change theoretical underpinnings in Digital Health Promotion </a:t>
            </a:r>
            <a:br>
              <a:rPr lang="en-GB" sz="3600" b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endParaRPr lang="en-GB" sz="3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7A4DBEA-D6A2-4952-8612-2F1B35E2CE46}"/>
              </a:ext>
            </a:extLst>
          </p:cNvPr>
          <p:cNvSpPr txBox="1">
            <a:spLocks/>
          </p:cNvSpPr>
          <p:nvPr/>
        </p:nvSpPr>
        <p:spPr>
          <a:xfrm>
            <a:off x="251520" y="5445224"/>
            <a:ext cx="7992888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GB" sz="2000" b="1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DFE276F-6869-41C6-B887-3EC4A210430D}"/>
              </a:ext>
            </a:extLst>
          </p:cNvPr>
          <p:cNvSpPr txBox="1"/>
          <p:nvPr/>
        </p:nvSpPr>
        <p:spPr>
          <a:xfrm>
            <a:off x="107504" y="5508521"/>
            <a:ext cx="266429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Dr Opeyemi Odejimi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56842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7284CC-33D5-13DA-B2ED-25F00A71DB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Learning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D6F64A-255D-C778-4B76-31A5018CDC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6250" y="1323976"/>
            <a:ext cx="8229600" cy="433727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At the end of this session, student should be able to: </a:t>
            </a: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28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Understand behaviour change approach to promoting health </a:t>
            </a: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28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Know the use of digital technologies to influence behaviour change</a:t>
            </a: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28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Describe the underpinning theoretical perspectives on behaviour change </a:t>
            </a:r>
            <a:endParaRPr lang="en-GB" sz="1800" dirty="0"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7962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4BBF76-4E34-B871-9F10-E28747AEE3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r>
              <a:rPr lang="en-GB" b="1" dirty="0"/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A7EB43-4DFB-D5F0-C2BF-E2BD311E15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268760"/>
            <a:ext cx="8435280" cy="4248473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Behaviour change is about altering habits/behaviours to influence health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Digital technology influences our choices which subsequently impacts on our behaviour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i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Dual role of digital technology in behaviour change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  <a:p>
            <a:r>
              <a:rPr lang="en-GB" dirty="0"/>
              <a:t>Digital technology commonly used to delivers health messages via: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/>
              <a:t>Broadcast- TV, radio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/>
              <a:t>Non-broadcasting – online and social media channels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/>
              <a:t>Advertisement </a:t>
            </a:r>
          </a:p>
        </p:txBody>
      </p:sp>
    </p:spTree>
    <p:extLst>
      <p:ext uri="{BB962C8B-B14F-4D97-AF65-F5344CB8AC3E}">
        <p14:creationId xmlns:p14="http://schemas.microsoft.com/office/powerpoint/2010/main" val="25993942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8FDCC2-6D86-4687-8D88-D3D833C0A4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Behaviour change theories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3FCA9A-B9E6-B8D0-7681-1B48A14D63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Font typeface="Wingdings" panose="05000000000000000000" pitchFamily="2" charset="2"/>
              <a:buChar char="ü"/>
            </a:pPr>
            <a:r>
              <a:rPr lang="en-GB" b="1" dirty="0">
                <a:solidFill>
                  <a:srgbClr val="00B050"/>
                </a:solidFill>
              </a:rPr>
              <a:t>Health Belief Model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b="1" dirty="0">
                <a:solidFill>
                  <a:srgbClr val="00B050"/>
                </a:solidFill>
              </a:rPr>
              <a:t>Transtheoretical model/stages of change</a:t>
            </a:r>
          </a:p>
          <a:p>
            <a:r>
              <a:rPr lang="en-GB" dirty="0"/>
              <a:t>Social cognitive theory  </a:t>
            </a:r>
          </a:p>
          <a:p>
            <a:r>
              <a:rPr lang="en-GB" dirty="0"/>
              <a:t>Theory of planned behaviour and theory of reasoned action </a:t>
            </a:r>
          </a:p>
          <a:p>
            <a:r>
              <a:rPr lang="en-GB" dirty="0"/>
              <a:t>Protection motivation theory </a:t>
            </a:r>
          </a:p>
          <a:p>
            <a:r>
              <a:rPr lang="en-GB" dirty="0"/>
              <a:t>Elaboration likelihood model</a:t>
            </a:r>
          </a:p>
        </p:txBody>
      </p:sp>
    </p:spTree>
    <p:extLst>
      <p:ext uri="{BB962C8B-B14F-4D97-AF65-F5344CB8AC3E}">
        <p14:creationId xmlns:p14="http://schemas.microsoft.com/office/powerpoint/2010/main" val="5080790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2C485-3390-A43F-35CE-656C723714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Health Belief Model (HBM)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CA5382-0C4A-23FF-9C89-662776A5C8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It is used to explain and predict individual changes in health behaviours.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/>
              <a:t>Behaviour change will be influenced by an evaluation of its feasibility and its benefits weighed against its costs (Cost-benefit or utility analysis)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71614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485BC0-034B-3560-770D-FED55BDC7A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Theoretical underpinning of HBM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E16C78-30E6-8C6A-4D66-D7D35D5E78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Perceived susceptibility- </a:t>
            </a:r>
            <a:r>
              <a:rPr lang="en-GB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individual's </a:t>
            </a:r>
            <a:r>
              <a:rPr lang="en-GB" b="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perceived threat to sickness or disease.</a:t>
            </a:r>
          </a:p>
          <a:p>
            <a:r>
              <a:rPr lang="en-GB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Perceived severity- </a:t>
            </a:r>
            <a:r>
              <a:rPr lang="en-GB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belief </a:t>
            </a:r>
            <a:r>
              <a:rPr lang="en-GB" b="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of consequence.</a:t>
            </a:r>
          </a:p>
          <a:p>
            <a:r>
              <a:rPr lang="en-GB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Perceived benefits- </a:t>
            </a:r>
            <a:r>
              <a:rPr lang="en-GB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potential </a:t>
            </a:r>
            <a:r>
              <a:rPr lang="en-GB" b="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positive benefits of action </a:t>
            </a:r>
          </a:p>
          <a:p>
            <a:endParaRPr lang="en-GB" b="0" i="0" dirty="0">
              <a:solidFill>
                <a:srgbClr val="333333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001245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B343DB-8966-828C-7A76-5324CDAB38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HBM..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18E4D5-447F-E49B-E15E-7E7B47C4DB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i="0" dirty="0">
                <a:solidFill>
                  <a:srgbClr val="00B0F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perceived barriers </a:t>
            </a:r>
            <a:r>
              <a:rPr lang="en-GB" b="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to action, </a:t>
            </a:r>
          </a:p>
          <a:p>
            <a:r>
              <a:rPr lang="en-GB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Cues to action- </a:t>
            </a:r>
            <a:r>
              <a:rPr lang="en-GB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exposure </a:t>
            </a:r>
            <a:r>
              <a:rPr lang="en-GB" b="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to factors that prompt action/stimulus </a:t>
            </a:r>
          </a:p>
          <a:p>
            <a:r>
              <a:rPr lang="en-GB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Self-efficacy-</a:t>
            </a:r>
            <a:r>
              <a:rPr lang="en-GB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confidence in ability to succeed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2465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96572268-D381-6143-4B9A-DF9A387EB1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3050"/>
            <a:ext cx="6131024" cy="635670"/>
          </a:xfrm>
        </p:spPr>
        <p:txBody>
          <a:bodyPr/>
          <a:lstStyle/>
          <a:p>
            <a:r>
              <a:rPr lang="en-US" dirty="0"/>
              <a:t>HBM CONTD… </a:t>
            </a:r>
          </a:p>
        </p:txBody>
      </p:sp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2AD27098-DC46-DF04-1E6F-CF3D56513FC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9807" y="1697243"/>
            <a:ext cx="8464385" cy="3766652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896383-30D5-AD42-0A3B-895472A0D95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80151" y="908720"/>
            <a:ext cx="6419056" cy="769764"/>
          </a:xfrm>
        </p:spPr>
        <p:txBody>
          <a:bodyPr>
            <a:normAutofit/>
          </a:bodyPr>
          <a:lstStyle/>
          <a:p>
            <a:r>
              <a:rPr lang="en-GB" dirty="0">
                <a:hlinkClick r:id="rId3"/>
              </a:rPr>
              <a:t> https://www.youtube.com/watch?v=c0-wVqTG2no</a:t>
            </a:r>
            <a:r>
              <a:rPr lang="en-GB" dirty="0"/>
              <a:t> </a:t>
            </a:r>
          </a:p>
          <a:p>
            <a:r>
              <a:rPr lang="en-GB" dirty="0"/>
              <a:t>Example of Health belief model </a:t>
            </a:r>
          </a:p>
        </p:txBody>
      </p:sp>
    </p:spTree>
    <p:extLst>
      <p:ext uri="{BB962C8B-B14F-4D97-AF65-F5344CB8AC3E}">
        <p14:creationId xmlns:p14="http://schemas.microsoft.com/office/powerpoint/2010/main" val="823862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AF0EE1-8797-E6F8-8A63-1829A08734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Limitation of HBM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D23B94-20EA-27AE-5AC3-5316E6F935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600200"/>
            <a:ext cx="8640960" cy="3989040"/>
          </a:xfrm>
        </p:spPr>
        <p:txBody>
          <a:bodyPr>
            <a:normAutofit fontScale="92500" lnSpcReduction="20000"/>
          </a:bodyPr>
          <a:lstStyle/>
          <a:p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assumes that everyone has access to equal amounts of information on the illness or disease.</a:t>
            </a:r>
          </a:p>
          <a:p>
            <a:pPr marL="0" indent="0">
              <a:buNone/>
            </a:pPr>
            <a:endParaRPr lang="en-GB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assumes that cues to action are widely prevalent in encouraging people to act and that "health" actions are the main goal in the decision-making process.</a:t>
            </a:r>
          </a:p>
          <a:p>
            <a:pPr marL="0" indent="0" algn="l">
              <a:buNone/>
            </a:pPr>
            <a:endParaRPr lang="en-GB" sz="26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GB" sz="2600" i="1" dirty="0">
                <a:latin typeface="Arial" panose="020B0604020202020204" pitchFamily="34" charset="0"/>
                <a:cs typeface="Arial" panose="020B0604020202020204" pitchFamily="34" charset="0"/>
              </a:rPr>
              <a:t>Boston University School of Public Health (2022)</a:t>
            </a:r>
            <a:endParaRPr lang="en-GB" sz="2600" b="0" i="1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22167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9E6230-899D-1D9B-AAC1-06932373EF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Limitation of HBM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613CE0-2979-D65A-8E0A-C264F39CF1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It does not account for environmental or economic factors that may prohibit or promote the recommended action.</a:t>
            </a:r>
          </a:p>
          <a:p>
            <a:pPr marL="0" indent="0" algn="l">
              <a:buNone/>
            </a:pPr>
            <a:endParaRPr lang="en-GB" b="0" i="0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0" i="0" dirty="0">
                <a:solidFill>
                  <a:srgbClr val="21212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It focuses on the health-related reasons for behaviours but ignores the fact that people often engage in actions for other reasons, such as social acceptance</a:t>
            </a:r>
          </a:p>
          <a:p>
            <a:pPr marL="0" indent="0">
              <a:buNone/>
            </a:pPr>
            <a:endParaRPr lang="en-GB" b="0" i="0" dirty="0">
              <a:solidFill>
                <a:srgbClr val="21212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200" i="1" dirty="0">
                <a:latin typeface="Arial" panose="020B0604020202020204" pitchFamily="34" charset="0"/>
                <a:cs typeface="Arial" panose="020B0604020202020204" pitchFamily="34" charset="0"/>
              </a:rPr>
              <a:t>Boston University School of Public Health (2022)</a:t>
            </a:r>
            <a:endParaRPr lang="en-GB" sz="3200" b="0" i="1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717316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2844BA-CFF1-680B-9732-8F6DC48FBF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274638"/>
            <a:ext cx="8712968" cy="11430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Stages of Change (Transtheoretical Model) –SOC/TTM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842B32-22E9-5CA7-EFEF-926713E10E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Use to assess an individual’s readiness to act on a new, healthier behaviour. </a:t>
            </a:r>
          </a:p>
          <a:p>
            <a:r>
              <a:rPr lang="en-GB" dirty="0"/>
              <a:t>Describes behaviour change as a process that occurs in stages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72710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A83AC0-56CA-BA93-BE3A-386481B3DB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Theoretical underpinning of SOC/TTM stages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696BBF-3326-7E85-B5C2-93DF710E6C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00B0F0"/>
                </a:solidFill>
                <a:effectLst/>
                <a:latin typeface="Verdana" panose="020B0604030504040204" pitchFamily="34" charset="0"/>
              </a:rPr>
              <a:t>Pre-contemplation:</a:t>
            </a:r>
            <a:r>
              <a:rPr lang="en-GB" b="0" i="0" dirty="0">
                <a:solidFill>
                  <a:srgbClr val="00B0F0"/>
                </a:solidFill>
                <a:effectLst/>
                <a:latin typeface="Verdana" panose="020B0604030504040204" pitchFamily="34" charset="0"/>
              </a:rPr>
              <a:t> </a:t>
            </a:r>
            <a:r>
              <a:rPr lang="en-GB" b="0" i="0" dirty="0">
                <a:solidFill>
                  <a:srgbClr val="333333"/>
                </a:solidFill>
                <a:effectLst/>
                <a:latin typeface="Verdana" panose="020B0604030504040204" pitchFamily="34" charset="0"/>
              </a:rPr>
              <a:t>There is no intention of taking action.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00B0F0"/>
                </a:solidFill>
                <a:effectLst/>
                <a:latin typeface="Verdana" panose="020B0604030504040204" pitchFamily="34" charset="0"/>
              </a:rPr>
              <a:t>Contemplation:</a:t>
            </a:r>
            <a:r>
              <a:rPr lang="en-GB" b="0" i="0" dirty="0">
                <a:solidFill>
                  <a:srgbClr val="00B0F0"/>
                </a:solidFill>
                <a:effectLst/>
                <a:latin typeface="Verdana" panose="020B0604030504040204" pitchFamily="34" charset="0"/>
              </a:rPr>
              <a:t> </a:t>
            </a:r>
            <a:r>
              <a:rPr lang="en-GB" b="0" i="0" dirty="0">
                <a:solidFill>
                  <a:srgbClr val="333333"/>
                </a:solidFill>
                <a:effectLst/>
                <a:latin typeface="Verdana" panose="020B0604030504040204" pitchFamily="34" charset="0"/>
              </a:rPr>
              <a:t>There are intentions to take action and a plan to do so in the near future.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00B0F0"/>
                </a:solidFill>
                <a:effectLst/>
                <a:latin typeface="Verdana" panose="020B0604030504040204" pitchFamily="34" charset="0"/>
              </a:rPr>
              <a:t>Preparation:</a:t>
            </a:r>
            <a:r>
              <a:rPr lang="en-GB" b="0" i="0" dirty="0">
                <a:solidFill>
                  <a:srgbClr val="00B0F0"/>
                </a:solidFill>
                <a:effectLst/>
                <a:latin typeface="Verdana" panose="020B0604030504040204" pitchFamily="34" charset="0"/>
              </a:rPr>
              <a:t> </a:t>
            </a:r>
            <a:r>
              <a:rPr lang="en-GB" b="0" i="0" dirty="0">
                <a:solidFill>
                  <a:srgbClr val="333333"/>
                </a:solidFill>
                <a:effectLst/>
                <a:latin typeface="Verdana" panose="020B0604030504040204" pitchFamily="34" charset="0"/>
              </a:rPr>
              <a:t>There is intention to take action and some steps have been taken.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07342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84E99B-E5C1-3E14-F4C6-2DF10ACC57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SOC/TTM stages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251755-6E84-0CDB-9E8C-CD5894DB84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00B0F0"/>
                </a:solidFill>
                <a:effectLst/>
                <a:latin typeface="Verdana" panose="020B0604030504040204" pitchFamily="34" charset="0"/>
              </a:rPr>
              <a:t>Action:</a:t>
            </a:r>
            <a:r>
              <a:rPr lang="en-GB" b="0" i="0" dirty="0">
                <a:solidFill>
                  <a:srgbClr val="00B0F0"/>
                </a:solidFill>
                <a:effectLst/>
                <a:latin typeface="Verdana" panose="020B0604030504040204" pitchFamily="34" charset="0"/>
              </a:rPr>
              <a:t> </a:t>
            </a:r>
            <a:r>
              <a:rPr lang="en-GB" b="0" i="0" dirty="0">
                <a:solidFill>
                  <a:srgbClr val="333333"/>
                </a:solidFill>
                <a:effectLst/>
                <a:latin typeface="Verdana" panose="020B0604030504040204" pitchFamily="34" charset="0"/>
              </a:rPr>
              <a:t>Behaviour has been changed for a short period of time.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00B0F0"/>
                </a:solidFill>
                <a:effectLst/>
                <a:latin typeface="Verdana" panose="020B0604030504040204" pitchFamily="34" charset="0"/>
              </a:rPr>
              <a:t>Maintenance:</a:t>
            </a:r>
            <a:r>
              <a:rPr lang="en-GB" b="0" i="0" dirty="0">
                <a:solidFill>
                  <a:srgbClr val="00B0F0"/>
                </a:solidFill>
                <a:effectLst/>
                <a:latin typeface="Verdana" panose="020B0604030504040204" pitchFamily="34" charset="0"/>
              </a:rPr>
              <a:t> </a:t>
            </a:r>
            <a:r>
              <a:rPr lang="en-GB" b="0" i="0" dirty="0">
                <a:solidFill>
                  <a:srgbClr val="333333"/>
                </a:solidFill>
                <a:effectLst/>
                <a:latin typeface="Verdana" panose="020B0604030504040204" pitchFamily="34" charset="0"/>
              </a:rPr>
              <a:t>Behaviour has been changed and continues to be maintained for the long-term.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61276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19BE7D-5DD2-AB56-EDEA-11D7510715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76671"/>
          </a:xfrm>
        </p:spPr>
        <p:txBody>
          <a:bodyPr anchor="ctr">
            <a:normAutofit fontScale="90000"/>
          </a:bodyPr>
          <a:lstStyle/>
          <a:p>
            <a:r>
              <a:rPr lang="en-GB" b="1" dirty="0"/>
              <a:t>SOC/TTM stages </a:t>
            </a:r>
            <a:r>
              <a:rPr lang="en-GB" b="1" dirty="0" err="1"/>
              <a:t>contd</a:t>
            </a:r>
            <a:r>
              <a:rPr lang="en-GB" b="1" dirty="0"/>
              <a:t>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340766-C98F-1779-0DEC-4C01587E3F1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118312"/>
            <a:ext cx="7499176" cy="67667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hlinkClick r:id="rId2"/>
              </a:rPr>
              <a:t>The Stages of Change Model – YouTube</a:t>
            </a:r>
            <a:endParaRPr lang="en-GB" dirty="0"/>
          </a:p>
          <a:p>
            <a:endParaRPr lang="en-GB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6F6BFB0-7096-C798-2C8E-8CA675A6116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1792457"/>
            <a:ext cx="7787208" cy="379626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8674444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E2A0A8-B332-A9FD-B430-F2A59BB25B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Limitations of SOC/TTM model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A72E43-6D9F-6099-7F35-AF01F710AA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600201"/>
            <a:ext cx="8496944" cy="3773015"/>
          </a:xfrm>
        </p:spPr>
        <p:txBody>
          <a:bodyPr>
            <a:noAutofit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The model ignores the social context/other determinants of health in which change occurs, such as SES and income.</a:t>
            </a:r>
          </a:p>
          <a:p>
            <a:pPr marL="0" indent="0" algn="l">
              <a:buNone/>
            </a:pPr>
            <a:endParaRPr lang="en-GB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The lines between the stages can be arbitrary with no set criteria of how to determine a person's stage of change. </a:t>
            </a:r>
          </a:p>
        </p:txBody>
      </p:sp>
    </p:spTree>
    <p:extLst>
      <p:ext uri="{BB962C8B-B14F-4D97-AF65-F5344CB8AC3E}">
        <p14:creationId xmlns:p14="http://schemas.microsoft.com/office/powerpoint/2010/main" val="30395023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7E556-741E-7CE5-264A-6B42BC978B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Limitations of SOC/TTM model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BA6D1B-9ACD-63B3-FE83-802B09B3C0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3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There is no clear sense for how much time is needed for each stage, or how long a person can remain in a stage.  </a:t>
            </a:r>
          </a:p>
          <a:p>
            <a:pPr marL="0" indent="0" algn="l">
              <a:buNone/>
            </a:pPr>
            <a:endParaRPr lang="en-GB" sz="3200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3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The model assumes that individuals make coherent and logical plans in their decision-making process when this is not always true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97628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1DDBAC-0D1D-1ACE-D276-9DC4947CDDE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 anchor="ctr">
            <a:noAutofit/>
          </a:bodyPr>
          <a:lstStyle/>
          <a:p>
            <a:r>
              <a:rPr lang="en-GB" sz="9600" dirty="0"/>
              <a:t>BREAK</a:t>
            </a:r>
          </a:p>
        </p:txBody>
      </p:sp>
    </p:spTree>
    <p:extLst>
      <p:ext uri="{BB962C8B-B14F-4D97-AF65-F5344CB8AC3E}">
        <p14:creationId xmlns:p14="http://schemas.microsoft.com/office/powerpoint/2010/main" val="40115660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1B619F-8FC2-420A-AB42-5F1CF9213F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Digital technology and behaviour change  (O’Neil, 2019)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F45194-F3E2-C4B1-CC5B-DA91C2F111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Digital technology influences behaviour via: </a:t>
            </a:r>
          </a:p>
          <a:p>
            <a:r>
              <a:rPr lang="en-GB" dirty="0"/>
              <a:t>Screening</a:t>
            </a:r>
          </a:p>
          <a:p>
            <a:r>
              <a:rPr lang="en-GB" dirty="0"/>
              <a:t>Self-monitoring </a:t>
            </a:r>
          </a:p>
          <a:p>
            <a:r>
              <a:rPr lang="en-GB" dirty="0"/>
              <a:t>Feedback on performance</a:t>
            </a:r>
          </a:p>
          <a:p>
            <a:r>
              <a:rPr lang="en-GB" dirty="0"/>
              <a:t>Information provision</a:t>
            </a:r>
          </a:p>
          <a:p>
            <a:r>
              <a:rPr lang="en-GB" dirty="0"/>
              <a:t>Goal setting </a:t>
            </a:r>
          </a:p>
          <a:p>
            <a:r>
              <a:rPr lang="en-GB" dirty="0"/>
              <a:t>Problem solving </a:t>
            </a:r>
          </a:p>
          <a:p>
            <a:r>
              <a:rPr lang="en-GB" dirty="0"/>
              <a:t>Action planning </a:t>
            </a:r>
          </a:p>
        </p:txBody>
      </p:sp>
    </p:spTree>
    <p:extLst>
      <p:ext uri="{BB962C8B-B14F-4D97-AF65-F5344CB8AC3E}">
        <p14:creationId xmlns:p14="http://schemas.microsoft.com/office/powerpoint/2010/main" val="22344174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739B59-FEBC-52B8-DC73-E45FBEFD4F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Criticism of digital health promotion intervention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0BFA16-4343-C525-11E7-2E3AF05591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Does not take into cognisance other determinants of health </a:t>
            </a:r>
          </a:p>
          <a:p>
            <a:r>
              <a:rPr lang="en-GB" dirty="0"/>
              <a:t>May exclude some population group</a:t>
            </a:r>
          </a:p>
        </p:txBody>
      </p:sp>
    </p:spTree>
    <p:extLst>
      <p:ext uri="{BB962C8B-B14F-4D97-AF65-F5344CB8AC3E}">
        <p14:creationId xmlns:p14="http://schemas.microsoft.com/office/powerpoint/2010/main" val="12080983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1BF322-585E-CE21-293C-3C470F336A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Class activities to apply HBM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9685B1-4440-B705-1B2F-4B28E4A060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In groups of 2-3. Work on using the HBM to deliver an intervention to address the problem of Teenage pregnancy in a rural community in Africa.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Perceived susceptibility- 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Who is susceptible?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Teenager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Sexually active 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Perceived severity- </a:t>
            </a:r>
          </a:p>
          <a:p>
            <a:pPr marL="0" indent="0">
              <a:buNone/>
            </a:pPr>
            <a:r>
              <a:rPr lang="en-GB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are the consequences of Teenage pregnancy</a:t>
            </a:r>
          </a:p>
          <a:p>
            <a:pPr marL="0" indent="0">
              <a:buNone/>
            </a:pPr>
            <a:endParaRPr lang="en-GB" b="0" i="0" dirty="0">
              <a:solidFill>
                <a:srgbClr val="333333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513075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FA6DF2-13DD-EABA-C798-8F3222622A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Class activities to apply HBM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B310AF-D62B-94C6-6604-9AB51DABAA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600201"/>
            <a:ext cx="8496944" cy="3917031"/>
          </a:xfrm>
        </p:spPr>
        <p:txBody>
          <a:bodyPr>
            <a:normAutofit fontScale="77500" lnSpcReduction="20000"/>
          </a:bodyPr>
          <a:lstStyle/>
          <a:p>
            <a:r>
              <a:rPr lang="en-GB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Perceived benefits- </a:t>
            </a:r>
            <a:endParaRPr lang="en-GB" dirty="0">
              <a:solidFill>
                <a:srgbClr val="33333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are the possible benefits</a:t>
            </a:r>
            <a:endParaRPr lang="en-GB" dirty="0"/>
          </a:p>
          <a:p>
            <a:r>
              <a:rPr lang="en-GB" b="1" i="0" dirty="0">
                <a:solidFill>
                  <a:srgbClr val="00B0F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perceived barriers</a:t>
            </a:r>
          </a:p>
          <a:p>
            <a:pPr marL="0" indent="0">
              <a:buNone/>
            </a:pPr>
            <a:r>
              <a:rPr lang="en-GB" b="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are the possible barriers </a:t>
            </a:r>
            <a:endParaRPr lang="en-GB" b="0" i="0" dirty="0">
              <a:solidFill>
                <a:srgbClr val="333333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Cues to action- </a:t>
            </a:r>
          </a:p>
          <a:p>
            <a:pPr marL="0" indent="0">
              <a:buNone/>
            </a:pPr>
            <a:r>
              <a:rPr lang="en-GB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activities/ actions can enhance a positive behaviour</a:t>
            </a:r>
            <a:endParaRPr lang="en-GB" b="0" i="0" dirty="0">
              <a:solidFill>
                <a:srgbClr val="333333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Self-efficacy-</a:t>
            </a:r>
            <a:r>
              <a:rPr lang="en-GB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r>
              <a:rPr lang="en-GB" b="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confident do you think the teenagers will be able to succeed.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20993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001C98-35FD-1E94-D67B-EAC5617ABD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Examples of digital health promotion interventions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C2A8D9-70FC-0781-A3AF-9899140F52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Web-Based self management exercise and diet intervention programme that used TTM strategies (Lee et al 2013)</a:t>
            </a:r>
          </a:p>
        </p:txBody>
      </p:sp>
    </p:spTree>
    <p:extLst>
      <p:ext uri="{BB962C8B-B14F-4D97-AF65-F5344CB8AC3E}">
        <p14:creationId xmlns:p14="http://schemas.microsoft.com/office/powerpoint/2010/main" val="958090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1DDBAC-0D1D-1ACE-D276-9DC4947CDDE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 anchor="ctr">
            <a:noAutofit/>
          </a:bodyPr>
          <a:lstStyle/>
          <a:p>
            <a:r>
              <a:rPr lang="en-GB" sz="9600" dirty="0"/>
              <a:t>BREAK</a:t>
            </a:r>
          </a:p>
        </p:txBody>
      </p:sp>
    </p:spTree>
    <p:extLst>
      <p:ext uri="{BB962C8B-B14F-4D97-AF65-F5344CB8AC3E}">
        <p14:creationId xmlns:p14="http://schemas.microsoft.com/office/powerpoint/2010/main" val="21415206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C8B158-2C9F-9969-F6A3-5F4EC3E54F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Further reading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3FE2FC-0819-8EF5-7675-44FDA796A7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Naidoo, J., &amp; Wills, J. (2009). </a:t>
            </a:r>
            <a:r>
              <a:rPr lang="en-GB" sz="24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Foundations for </a:t>
            </a:r>
            <a:r>
              <a:rPr lang="en-GB" sz="2400" b="0" i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Health Promotion</a:t>
            </a:r>
            <a:r>
              <a:rPr lang="en-GB" sz="2400" b="0" i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 </a:t>
            </a:r>
            <a:r>
              <a:rPr lang="en-GB" sz="2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Elsevier Health Sciences.</a:t>
            </a:r>
          </a:p>
          <a:p>
            <a:r>
              <a:rPr lang="en-GB" sz="2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O'Neil, I., 2019. </a:t>
            </a:r>
            <a:r>
              <a:rPr lang="en-GB" sz="24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Digital Health Promotion: A Critical Introduction</a:t>
            </a:r>
            <a:r>
              <a:rPr lang="en-GB" sz="2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 John Wiley &amp; Sons</a:t>
            </a:r>
            <a:r>
              <a:rPr lang="en-GB" sz="2400" dirty="0">
                <a:solidFill>
                  <a:srgbClr val="222222"/>
                </a:solidFill>
                <a:latin typeface="Arial" panose="020B0604020202020204" pitchFamily="34" charset="0"/>
              </a:rPr>
              <a:t>.</a:t>
            </a:r>
          </a:p>
          <a:p>
            <a:r>
              <a:rPr lang="en-GB" sz="2400" dirty="0">
                <a:solidFill>
                  <a:srgbClr val="222222"/>
                </a:solidFill>
                <a:latin typeface="Arial" panose="020B0604020202020204" pitchFamily="34" charset="0"/>
              </a:rPr>
              <a:t>Roberts, A. L., Fisher, A., Smith, L., Heinrich, M., &amp; Potts, H. W. (2017). Digital health behaviour change interventions targeting physical activity and diet in cancer survivors: a systematic review and meta-analysis. </a:t>
            </a:r>
            <a:r>
              <a:rPr lang="en-GB" sz="2400" i="1" dirty="0">
                <a:solidFill>
                  <a:srgbClr val="222222"/>
                </a:solidFill>
                <a:latin typeface="Arial" panose="020B0604020202020204" pitchFamily="34" charset="0"/>
              </a:rPr>
              <a:t>Journal of Cancer Survivorship</a:t>
            </a:r>
            <a:r>
              <a:rPr lang="en-GB" sz="2400" dirty="0">
                <a:solidFill>
                  <a:srgbClr val="222222"/>
                </a:solidFill>
                <a:latin typeface="Arial" panose="020B0604020202020204" pitchFamily="34" charset="0"/>
              </a:rPr>
              <a:t>, </a:t>
            </a:r>
            <a:r>
              <a:rPr lang="en-GB" sz="2400" i="1" dirty="0">
                <a:solidFill>
                  <a:srgbClr val="222222"/>
                </a:solidFill>
                <a:latin typeface="Arial" panose="020B0604020202020204" pitchFamily="34" charset="0"/>
              </a:rPr>
              <a:t>11</a:t>
            </a:r>
            <a:r>
              <a:rPr lang="en-GB" sz="2400" dirty="0">
                <a:solidFill>
                  <a:srgbClr val="222222"/>
                </a:solidFill>
                <a:latin typeface="Arial" panose="020B0604020202020204" pitchFamily="34" charset="0"/>
              </a:rPr>
              <a:t>(6), 704-719.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8923501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06A996-FAE9-3B9E-477B-7D7FA52AF5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0EDEC0-C6DC-FDFA-3DD9-7D4A0C55B5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196752"/>
            <a:ext cx="8435280" cy="4320481"/>
          </a:xfrm>
        </p:spPr>
        <p:txBody>
          <a:bodyPr>
            <a:no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Boston University School of Public Health (2022) The health Belief Model. Available at: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https://sphweb.bumc.bu.edu/otlt/MPH-Modules/SB/BehavioralChangeTheories/BehavioralChangeTheories2.html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Lee, M.K., Park, H.-A., Yun, Y.H., Chang, Y.J., (2013)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Development and formative evaluation of a Web-based self-management exercise and diet intervention program with tailored motivation and action planning for cancer survivors. JMIR Res.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Protoc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2 (1), e11. </a:t>
            </a:r>
          </a:p>
          <a:p>
            <a:r>
              <a:rPr lang="en-GB" sz="20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O'Neil, I., 2019. </a:t>
            </a:r>
            <a:r>
              <a:rPr lang="en-GB" sz="20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Digital Health Promotion: A Critical Introduction</a:t>
            </a:r>
            <a:r>
              <a:rPr lang="en-GB" sz="20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John Wiley &amp; Sons.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Rural Health Information Hub (2022) Theories and models. Available at:&lt;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https://www.ruralhealthinfo.org/toolkits/health-promotion/2/theories-and-models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0806201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41C78B1F6210C4E9A58F73BA6479D21" ma:contentTypeVersion="2" ma:contentTypeDescription="Create a new document." ma:contentTypeScope="" ma:versionID="52f795333ace41bef08649b18825776b">
  <xsd:schema xmlns:xsd="http://www.w3.org/2001/XMLSchema" xmlns:xs="http://www.w3.org/2001/XMLSchema" xmlns:p="http://schemas.microsoft.com/office/2006/metadata/properties" xmlns:ns3="f856874f-9946-48cd-ac29-4cb76853c4c1" targetNamespace="http://schemas.microsoft.com/office/2006/metadata/properties" ma:root="true" ma:fieldsID="7a6da204620c827d4f9b8b623575ef93" ns3:_="">
    <xsd:import namespace="f856874f-9946-48cd-ac29-4cb76853c4c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56874f-9946-48cd-ac29-4cb76853c4c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f856874f-9946-48cd-ac29-4cb76853c4c1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03D7929B-5B4C-4CAE-8D27-458BB31CA3A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856874f-9946-48cd-ac29-4cb76853c4c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1017</TotalTime>
  <Words>1022</Words>
  <Application>Microsoft Office PowerPoint</Application>
  <PresentationFormat>On-screen Show (4:3)</PresentationFormat>
  <Paragraphs>115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1" baseType="lpstr">
      <vt:lpstr>Arial</vt:lpstr>
      <vt:lpstr>Calibri</vt:lpstr>
      <vt:lpstr>Myriad Pro</vt:lpstr>
      <vt:lpstr>Verdana</vt:lpstr>
      <vt:lpstr>Wingdings</vt:lpstr>
      <vt:lpstr>20140311PresentationUWTSDTemplate</vt:lpstr>
      <vt:lpstr>  Behaviour change theoretical underpinnings in Digital Health Promotion   </vt:lpstr>
      <vt:lpstr>Learning objectives</vt:lpstr>
      <vt:lpstr>Introduction </vt:lpstr>
      <vt:lpstr>Behaviour change theories </vt:lpstr>
      <vt:lpstr>Health Belief Model (HBM)</vt:lpstr>
      <vt:lpstr>Theoretical underpinning of HBM</vt:lpstr>
      <vt:lpstr>HBM..</vt:lpstr>
      <vt:lpstr>HBM CONTD… </vt:lpstr>
      <vt:lpstr>Limitation of HBM</vt:lpstr>
      <vt:lpstr>Limitation of HBM</vt:lpstr>
      <vt:lpstr>Stages of Change (Transtheoretical Model) –SOC/TTM</vt:lpstr>
      <vt:lpstr>Theoretical underpinning of SOC/TTM stages </vt:lpstr>
      <vt:lpstr>SOC/TTM stages</vt:lpstr>
      <vt:lpstr>SOC/TTM stages contd…</vt:lpstr>
      <vt:lpstr>Limitations of SOC/TTM model </vt:lpstr>
      <vt:lpstr>Limitations of SOC/TTM model </vt:lpstr>
      <vt:lpstr>BREAK</vt:lpstr>
      <vt:lpstr>Digital technology and behaviour change  (O’Neil, 2019)</vt:lpstr>
      <vt:lpstr>Criticism of digital health promotion intervention  </vt:lpstr>
      <vt:lpstr>Class activities to apply HBM </vt:lpstr>
      <vt:lpstr>Class activities to apply HBM </vt:lpstr>
      <vt:lpstr>Examples of digital health promotion interventions </vt:lpstr>
      <vt:lpstr>BREAK</vt:lpstr>
      <vt:lpstr>Further reading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Opeyemi Odejimi</cp:lastModifiedBy>
  <cp:revision>62</cp:revision>
  <dcterms:created xsi:type="dcterms:W3CDTF">2015-04-14T15:21:28Z</dcterms:created>
  <dcterms:modified xsi:type="dcterms:W3CDTF">2023-01-24T18:08:28Z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0x010100341C78B1F6210C4E9A58F73BA6479D21</vt:lpwstr>
  </property>
</Properties>
</file>