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slideLayouts/slideLayout72.xml" ContentType="application/vnd.openxmlformats-officedocument.presentationml.slideLayout+xml"/>
  <Override PartName="/ppt/theme/theme17.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8.xml" ContentType="application/vnd.openxmlformats-officedocument.theme+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20.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1.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22.xml" ContentType="application/vnd.openxmlformats-officedocument.theme+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23.xml" ContentType="application/vnd.openxmlformats-officedocument.theme+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24.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25.xml" ContentType="application/vnd.openxmlformats-officedocument.theme+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26.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theme/theme27.xml" ContentType="application/vnd.openxmlformats-officedocument.theme+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theme/theme28.xml" ContentType="application/vnd.openxmlformats-officedocument.theme+xml"/>
  <Override PartName="/ppt/theme/theme29.xml" ContentType="application/vnd.openxmlformats-officedocument.theme+xml"/>
  <Override PartName="/ppt/theme/theme30.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750"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52" r:id="rId18"/>
    <p:sldMasterId id="2147483731" r:id="rId19"/>
    <p:sldMasterId id="2147483672" r:id="rId20"/>
    <p:sldMasterId id="2147483712" r:id="rId21"/>
    <p:sldMasterId id="2147483758" r:id="rId22"/>
    <p:sldMasterId id="2147483760" r:id="rId23"/>
    <p:sldMasterId id="2147483763" r:id="rId24"/>
    <p:sldMasterId id="2147483768" r:id="rId25"/>
    <p:sldMasterId id="2147483780" r:id="rId26"/>
    <p:sldMasterId id="2147483792" r:id="rId27"/>
    <p:sldMasterId id="2147483804" r:id="rId28"/>
    <p:sldMasterId id="2147483816" r:id="rId29"/>
    <p:sldMasterId id="2147483823" r:id="rId30"/>
    <p:sldMasterId id="2147483833" r:id="rId31"/>
  </p:sldMasterIdLst>
  <p:notesMasterIdLst>
    <p:notesMasterId r:id="rId62"/>
  </p:notesMasterIdLst>
  <p:handoutMasterIdLst>
    <p:handoutMasterId r:id="rId63"/>
  </p:handoutMasterIdLst>
  <p:sldIdLst>
    <p:sldId id="475" r:id="rId32"/>
    <p:sldId id="476" r:id="rId33"/>
    <p:sldId id="351" r:id="rId34"/>
    <p:sldId id="273" r:id="rId35"/>
    <p:sldId id="272" r:id="rId36"/>
    <p:sldId id="269" r:id="rId37"/>
    <p:sldId id="274" r:id="rId38"/>
    <p:sldId id="478" r:id="rId39"/>
    <p:sldId id="445" r:id="rId40"/>
    <p:sldId id="488" r:id="rId41"/>
    <p:sldId id="491" r:id="rId42"/>
    <p:sldId id="490" r:id="rId43"/>
    <p:sldId id="487" r:id="rId44"/>
    <p:sldId id="489" r:id="rId45"/>
    <p:sldId id="495" r:id="rId46"/>
    <p:sldId id="271" r:id="rId47"/>
    <p:sldId id="312" r:id="rId48"/>
    <p:sldId id="493" r:id="rId49"/>
    <p:sldId id="494" r:id="rId50"/>
    <p:sldId id="314" r:id="rId51"/>
    <p:sldId id="496" r:id="rId52"/>
    <p:sldId id="321" r:id="rId53"/>
    <p:sldId id="318" r:id="rId54"/>
    <p:sldId id="497" r:id="rId55"/>
    <p:sldId id="322" r:id="rId56"/>
    <p:sldId id="320" r:id="rId57"/>
    <p:sldId id="316" r:id="rId58"/>
    <p:sldId id="334" r:id="rId59"/>
    <p:sldId id="319" r:id="rId60"/>
    <p:sldId id="305"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1" clrIdx="0">
    <p:extLst>
      <p:ext uri="{19B8F6BF-5375-455C-9EA6-DF929625EA0E}">
        <p15:presenceInfo xmlns:p15="http://schemas.microsoft.com/office/powerpoint/2012/main" userId="S::deborah.jenkins@uwtsd.ac.uk::3cd02ba5-e528-4585-978d-4fde2b4773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AB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5E79A5-3BBE-4FDC-BC74-8D5F336F50DE}" v="4" dt="2024-04-15T07:30:57.4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85521" autoAdjust="0"/>
  </p:normalViewPr>
  <p:slideViewPr>
    <p:cSldViewPr>
      <p:cViewPr varScale="1">
        <p:scale>
          <a:sx n="93" d="100"/>
          <a:sy n="93" d="100"/>
        </p:scale>
        <p:origin x="232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1.xml"/><Relationship Id="rId47" Type="http://schemas.openxmlformats.org/officeDocument/2006/relationships/slide" Target="slides/slide16.xml"/><Relationship Id="rId63" Type="http://schemas.openxmlformats.org/officeDocument/2006/relationships/handoutMaster" Target="handoutMasters/handoutMaster1.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1.xml"/><Relationship Id="rId37" Type="http://schemas.openxmlformats.org/officeDocument/2006/relationships/slide" Target="slides/slide6.xml"/><Relationship Id="rId40" Type="http://schemas.openxmlformats.org/officeDocument/2006/relationships/slide" Target="slides/slide9.xml"/><Relationship Id="rId45" Type="http://schemas.openxmlformats.org/officeDocument/2006/relationships/slide" Target="slides/slide14.xml"/><Relationship Id="rId53" Type="http://schemas.openxmlformats.org/officeDocument/2006/relationships/slide" Target="slides/slide22.xml"/><Relationship Id="rId58" Type="http://schemas.openxmlformats.org/officeDocument/2006/relationships/slide" Target="slides/slide27.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Master" Target="slideMasters/slideMaster27.xml"/><Relationship Id="rId35" Type="http://schemas.openxmlformats.org/officeDocument/2006/relationships/slide" Target="slides/slide4.xml"/><Relationship Id="rId43" Type="http://schemas.openxmlformats.org/officeDocument/2006/relationships/slide" Target="slides/slide12.xml"/><Relationship Id="rId48" Type="http://schemas.openxmlformats.org/officeDocument/2006/relationships/slide" Target="slides/slide17.xml"/><Relationship Id="rId56" Type="http://schemas.openxmlformats.org/officeDocument/2006/relationships/slide" Target="slides/slide25.xml"/><Relationship Id="rId64" Type="http://schemas.openxmlformats.org/officeDocument/2006/relationships/commentAuthors" Target="commentAuthor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0.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2.xml"/><Relationship Id="rId38" Type="http://schemas.openxmlformats.org/officeDocument/2006/relationships/slide" Target="slides/slide7.xml"/><Relationship Id="rId46" Type="http://schemas.openxmlformats.org/officeDocument/2006/relationships/slide" Target="slides/slide15.xml"/><Relationship Id="rId59" Type="http://schemas.openxmlformats.org/officeDocument/2006/relationships/slide" Target="slides/slide28.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0.xml"/><Relationship Id="rId54" Type="http://schemas.openxmlformats.org/officeDocument/2006/relationships/slide" Target="slides/slide23.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5.xml"/><Relationship Id="rId49" Type="http://schemas.openxmlformats.org/officeDocument/2006/relationships/slide" Target="slides/slide18.xml"/><Relationship Id="rId57" Type="http://schemas.openxmlformats.org/officeDocument/2006/relationships/slide" Target="slides/slide26.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44" Type="http://schemas.openxmlformats.org/officeDocument/2006/relationships/slide" Target="slides/slide13.xml"/><Relationship Id="rId52" Type="http://schemas.openxmlformats.org/officeDocument/2006/relationships/slide" Target="slides/slide21.xml"/><Relationship Id="rId60" Type="http://schemas.openxmlformats.org/officeDocument/2006/relationships/slide" Target="slides/slide29.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8.xml"/><Relationship Id="rId34" Type="http://schemas.openxmlformats.org/officeDocument/2006/relationships/slide" Target="slides/slide3.xml"/><Relationship Id="rId50" Type="http://schemas.openxmlformats.org/officeDocument/2006/relationships/slide" Target="slides/slide19.xml"/><Relationship Id="rId55" Type="http://schemas.openxmlformats.org/officeDocument/2006/relationships/slide" Target="slides/slide2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4F4D5-BD8D-4AE1-8A0D-024F53E9A472}" type="datetimeFigureOut">
              <a:rPr lang="en-GB" smtClean="0"/>
              <a:t>10/04/2024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AA1B0-6674-47E2-A806-BB52131062EA}" type="slidenum">
              <a:rPr lang="en-GB" smtClean="0"/>
              <a:t>‹#›</a:t>
            </a:fld>
            <a:endParaRPr lang="en-GB"/>
          </a:p>
        </p:txBody>
      </p:sp>
    </p:spTree>
    <p:extLst>
      <p:ext uri="{BB962C8B-B14F-4D97-AF65-F5344CB8AC3E}">
        <p14:creationId xmlns:p14="http://schemas.microsoft.com/office/powerpoint/2010/main" val="3213294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roprofs.com/quiz-school/story.php?title=marketing-chapter-1_4"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little of your background –professional/educational experience.</a:t>
            </a:r>
          </a:p>
          <a:p>
            <a:r>
              <a:rPr lang="en-GB" dirty="0"/>
              <a:t>What students can expect from you, contact hours/ 48 hours working days to reply to query’s etc, ways you are able to guide them etc..</a:t>
            </a:r>
          </a:p>
          <a:p>
            <a:r>
              <a:rPr lang="en-GB" dirty="0"/>
              <a:t>Provide your email address in the chat box.</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Getting in contact – </a:t>
            </a:r>
            <a:r>
              <a:rPr lang="en-GB" b="1" u="sng" dirty="0"/>
              <a:t>(This is important)</a:t>
            </a:r>
            <a:endParaRPr lang="en-GB" dirty="0"/>
          </a:p>
          <a:p>
            <a:r>
              <a:rPr lang="en-GB" b="1" u="sng" dirty="0"/>
              <a:t>Student email address only!</a:t>
            </a:r>
          </a:p>
          <a:p>
            <a:r>
              <a:rPr lang="en-GB" b="1" u="none" dirty="0"/>
              <a:t>We will not respond to private emails except to tell you to contact via your student email once,… after that we will ignore your emails from private accounts</a:t>
            </a:r>
          </a:p>
          <a:p>
            <a:r>
              <a:rPr lang="en-GB" b="1" u="none" dirty="0"/>
              <a:t>Do not contact us on Teams, use your student email. </a:t>
            </a:r>
          </a:p>
          <a:p>
            <a:endParaRPr lang="en-GB" b="1" u="none" dirty="0"/>
          </a:p>
          <a:p>
            <a:r>
              <a:rPr lang="en-GB" b="1" u="none" dirty="0"/>
              <a:t>Why? Privacy policy, we don’t know if it is really you emailing us, it could be anyone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684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problems ? Email moodle@uwtsd.ac.uk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5147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Marketing True Or False Quiz Questions With Answers - </a:t>
            </a:r>
            <a:r>
              <a:rPr lang="en-GB" dirty="0" err="1">
                <a:hlinkClick r:id="rId3"/>
              </a:rPr>
              <a:t>ProProfs</a:t>
            </a:r>
            <a:r>
              <a:rPr lang="en-GB" dirty="0">
                <a:hlinkClick r:id="rId3"/>
              </a:rPr>
              <a:t> Quiz</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9</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Norse to burn</a:t>
            </a:r>
          </a:p>
          <a:p>
            <a:endParaRPr lang="en-GB" dirty="0"/>
          </a:p>
          <a:p>
            <a:r>
              <a:rPr lang="en-GB" dirty="0"/>
              <a:t>It starts with economics and functions of supply and demand, and economic utility</a:t>
            </a:r>
          </a:p>
          <a:p>
            <a:r>
              <a:rPr lang="en-GB" dirty="0"/>
              <a:t>Marketing disciplines are thought/academia and practice distinct fields of study, </a:t>
            </a:r>
          </a:p>
          <a:p>
            <a:r>
              <a:rPr lang="en-GB" dirty="0"/>
              <a:t>Marketing in history or practice was a function of supply and demand whereas thought and theory did not really begin until </a:t>
            </a:r>
            <a:r>
              <a:rPr lang="en-GB" dirty="0" err="1"/>
              <a:t>th</a:t>
            </a:r>
            <a:r>
              <a:rPr lang="en-GB" dirty="0"/>
              <a:t> 1900’s but again borrowed from economic theory and is still often routed in as such </a:t>
            </a:r>
          </a:p>
          <a:p>
            <a:endParaRPr lang="en-GB" dirty="0"/>
          </a:p>
          <a:p>
            <a:pPr marL="0" marR="0" algn="l">
              <a:spcBef>
                <a:spcPts val="0"/>
              </a:spcBef>
              <a:spcAft>
                <a:spcPts val="0"/>
              </a:spcAft>
            </a:pPr>
            <a:r>
              <a:rPr lang="en-GB" sz="1800" b="1" i="0" dirty="0">
                <a:solidFill>
                  <a:srgbClr val="000000"/>
                </a:solidFill>
                <a:effectLst/>
                <a:latin typeface="Times New Roman" panose="02020603050405020304" pitchFamily="18" charset="0"/>
              </a:rPr>
              <a:t>Late 1800- early 1900s </a:t>
            </a:r>
          </a:p>
          <a:p>
            <a:pPr marL="0" marR="0" algn="l">
              <a:spcBef>
                <a:spcPts val="0"/>
              </a:spcBef>
              <a:spcAft>
                <a:spcPts val="0"/>
              </a:spcAft>
            </a:pPr>
            <a:r>
              <a:rPr lang="en-GB" sz="1800" b="1" i="0" dirty="0">
                <a:solidFill>
                  <a:srgbClr val="000000"/>
                </a:solidFill>
                <a:effectLst/>
                <a:latin typeface="Times New Roman" panose="02020603050405020304" pitchFamily="18" charset="0"/>
              </a:rPr>
              <a:t>Mass production is born which meant excess with this revolution we had stuff and lots of it… and stuff needed to be gone.. So marketing theory began being refined in order to make sense of the new economic capitalist landscape that was emerging, and this was an interesting time many principals were postulated most of them still rooted in economic theory and rationalism</a:t>
            </a:r>
          </a:p>
          <a:p>
            <a:pPr marL="0" marR="0" algn="l">
              <a:spcBef>
                <a:spcPts val="0"/>
              </a:spcBef>
              <a:spcAft>
                <a:spcPts val="0"/>
              </a:spcAft>
            </a:pPr>
            <a:endParaRPr lang="en-GB" sz="1800" b="1" i="0" dirty="0">
              <a:solidFill>
                <a:srgbClr val="000000"/>
              </a:solidFill>
              <a:effectLst/>
              <a:latin typeface="Times New Roman" panose="02020603050405020304" pitchFamily="18" charset="0"/>
            </a:endParaRPr>
          </a:p>
          <a:p>
            <a:pPr marL="0" marR="0" algn="l">
              <a:spcBef>
                <a:spcPts val="0"/>
              </a:spcBef>
              <a:spcAft>
                <a:spcPts val="0"/>
              </a:spcAft>
            </a:pPr>
            <a:r>
              <a:rPr lang="en-GB" sz="1800" b="1" i="0" dirty="0" err="1">
                <a:solidFill>
                  <a:srgbClr val="000000"/>
                </a:solidFill>
                <a:effectLst/>
                <a:latin typeface="Times New Roman" panose="02020603050405020304" pitchFamily="18" charset="0"/>
              </a:rPr>
              <a:t>Anhd</a:t>
            </a:r>
            <a:r>
              <a:rPr lang="en-GB" sz="1800" b="1" i="0" dirty="0">
                <a:solidFill>
                  <a:srgbClr val="000000"/>
                </a:solidFill>
                <a:effectLst/>
                <a:latin typeface="Times New Roman" panose="02020603050405020304" pitchFamily="18" charset="0"/>
              </a:rPr>
              <a:t> then the mid 1900’s happened a rediscovery of </a:t>
            </a:r>
            <a:r>
              <a:rPr lang="en-GB" sz="2800" b="0" i="0" dirty="0">
                <a:solidFill>
                  <a:srgbClr val="202122"/>
                </a:solidFill>
                <a:effectLst/>
                <a:latin typeface="Arial" panose="020B0604020202020204" pitchFamily="34" charset="0"/>
              </a:rPr>
              <a:t>epistemological perspective of positivism rooted in social theory and we saw theorists you are probably the most familiar with, </a:t>
            </a:r>
            <a:r>
              <a:rPr lang="en-GB" sz="2800" b="0" i="0" dirty="0" err="1">
                <a:solidFill>
                  <a:srgbClr val="202122"/>
                </a:solidFill>
                <a:effectLst/>
                <a:latin typeface="Arial" panose="020B0604020202020204" pitchFamily="34" charset="0"/>
              </a:rPr>
              <a:t>Maslows</a:t>
            </a:r>
            <a:r>
              <a:rPr lang="en-GB" sz="2800" b="0" i="0" dirty="0">
                <a:solidFill>
                  <a:srgbClr val="202122"/>
                </a:solidFill>
                <a:effectLst/>
                <a:latin typeface="Arial" panose="020B0604020202020204" pitchFamily="34" charset="0"/>
              </a:rPr>
              <a:t> , blooms taxonomy, </a:t>
            </a:r>
            <a:r>
              <a:rPr lang="en-GB" sz="2800" b="0" i="0" dirty="0" err="1">
                <a:solidFill>
                  <a:srgbClr val="202122"/>
                </a:solidFill>
                <a:effectLst/>
                <a:latin typeface="Arial" panose="020B0604020202020204" pitchFamily="34" charset="0"/>
              </a:rPr>
              <a:t>mcgregors</a:t>
            </a:r>
            <a:r>
              <a:rPr lang="en-GB" sz="2800" b="0" i="0" dirty="0">
                <a:solidFill>
                  <a:srgbClr val="202122"/>
                </a:solidFill>
                <a:effectLst/>
                <a:latin typeface="Arial" panose="020B0604020202020204" pitchFamily="34" charset="0"/>
              </a:rPr>
              <a:t> all examining social theory emerging just before the 60’s leading to new </a:t>
            </a:r>
            <a:r>
              <a:rPr lang="en-GB" sz="2800" b="0" i="0" dirty="0" err="1">
                <a:solidFill>
                  <a:srgbClr val="202122"/>
                </a:solidFill>
                <a:effectLst/>
                <a:latin typeface="Arial" panose="020B0604020202020204" pitchFamily="34" charset="0"/>
              </a:rPr>
              <a:t>socialy</a:t>
            </a:r>
            <a:r>
              <a:rPr lang="en-GB" sz="2800" b="0" i="0" dirty="0">
                <a:solidFill>
                  <a:srgbClr val="202122"/>
                </a:solidFill>
                <a:effectLst/>
                <a:latin typeface="Arial" panose="020B0604020202020204" pitchFamily="34" charset="0"/>
              </a:rPr>
              <a:t> focused marketing focus being adopted from the 60’s onwards,</a:t>
            </a:r>
          </a:p>
          <a:p>
            <a:pPr marL="0" marR="0" algn="l">
              <a:spcBef>
                <a:spcPts val="0"/>
              </a:spcBef>
              <a:spcAft>
                <a:spcPts val="0"/>
              </a:spcAft>
            </a:pPr>
            <a:endParaRPr lang="en-GB" sz="2800" b="0" i="0" dirty="0">
              <a:solidFill>
                <a:srgbClr val="202122"/>
              </a:solidFill>
              <a:effectLst/>
              <a:latin typeface="Arial" panose="020B0604020202020204" pitchFamily="34" charset="0"/>
            </a:endParaRPr>
          </a:p>
          <a:p>
            <a:pPr marL="0" marR="0" algn="l">
              <a:spcBef>
                <a:spcPts val="0"/>
              </a:spcBef>
              <a:spcAft>
                <a:spcPts val="0"/>
              </a:spcAft>
            </a:pPr>
            <a:r>
              <a:rPr lang="en-GB" sz="2800" b="0" i="0" dirty="0">
                <a:solidFill>
                  <a:srgbClr val="202122"/>
                </a:solidFill>
                <a:effectLst/>
                <a:latin typeface="Arial" panose="020B0604020202020204" pitchFamily="34" charset="0"/>
              </a:rPr>
              <a:t>To the modern world late 90’s onwards inspired by the Japanese value ethic where we now focus much more on creating cultures and values, and gave rise to the self concept and </a:t>
            </a:r>
            <a:r>
              <a:rPr lang="en-GB" sz="2800" b="0" i="0" dirty="0" err="1">
                <a:solidFill>
                  <a:srgbClr val="202122"/>
                </a:solidFill>
                <a:effectLst/>
                <a:latin typeface="Arial" panose="020B0604020202020204" pitchFamily="34" charset="0"/>
              </a:rPr>
              <a:t>akkars</a:t>
            </a:r>
            <a:r>
              <a:rPr lang="en-GB" sz="2800" b="0" i="0" dirty="0">
                <a:solidFill>
                  <a:srgbClr val="202122"/>
                </a:solidFill>
                <a:effectLst/>
                <a:latin typeface="Arial" panose="020B0604020202020204" pitchFamily="34" charset="0"/>
              </a:rPr>
              <a:t> brand personalities etc </a:t>
            </a:r>
          </a:p>
          <a:p>
            <a:pPr marL="0" marR="0" algn="l">
              <a:spcBef>
                <a:spcPts val="0"/>
              </a:spcBef>
              <a:spcAft>
                <a:spcPts val="0"/>
              </a:spcAft>
            </a:pPr>
            <a:endParaRPr lang="en-GB" sz="1800" b="1" i="0" dirty="0">
              <a:solidFill>
                <a:srgbClr val="000000"/>
              </a:solidFill>
              <a:effectLst/>
              <a:latin typeface="Times New Roman" panose="02020603050405020304" pitchFamily="18" charset="0"/>
            </a:endParaRPr>
          </a:p>
          <a:p>
            <a:pPr marL="0" marR="0" algn="l">
              <a:spcBef>
                <a:spcPts val="0"/>
              </a:spcBef>
              <a:spcAft>
                <a:spcPts val="0"/>
              </a:spcAft>
            </a:pPr>
            <a:endParaRPr lang="en-GB" sz="1800" b="1" i="0" dirty="0">
              <a:solidFill>
                <a:srgbClr val="000000"/>
              </a:solidFill>
              <a:effectLst/>
              <a:latin typeface="Times New Roman" panose="02020603050405020304" pitchFamily="18" charset="0"/>
            </a:endParaRPr>
          </a:p>
          <a:p>
            <a:pPr marL="0" marR="0" algn="l">
              <a:spcBef>
                <a:spcPts val="0"/>
              </a:spcBef>
              <a:spcAft>
                <a:spcPts val="0"/>
              </a:spcAft>
            </a:pPr>
            <a:r>
              <a:rPr lang="en-GB" sz="1800" b="1" i="0" dirty="0">
                <a:solidFill>
                  <a:srgbClr val="000000"/>
                </a:solidFill>
                <a:effectLst/>
                <a:latin typeface="Times New Roman" panose="02020603050405020304" pitchFamily="18" charset="0"/>
              </a:rPr>
              <a:t>1900-1910 Period of Discovery</a:t>
            </a:r>
            <a:r>
              <a:rPr lang="en-GB" sz="1800" b="0" i="0" dirty="0">
                <a:solidFill>
                  <a:srgbClr val="000000"/>
                </a:solidFill>
                <a:effectLst/>
                <a:latin typeface="Times New Roman" panose="02020603050405020304" pitchFamily="18" charset="0"/>
              </a:rPr>
              <a:t>.  Initial </a:t>
            </a:r>
            <a:r>
              <a:rPr lang="en-GB" sz="1800" b="1" i="0" dirty="0">
                <a:solidFill>
                  <a:srgbClr val="000000"/>
                </a:solidFill>
                <a:effectLst/>
                <a:latin typeface="Times New Roman" panose="02020603050405020304" pitchFamily="18" charset="0"/>
              </a:rPr>
              <a:t>teachers of marketing</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sought facts about the distributive trades</a:t>
            </a:r>
            <a:r>
              <a:rPr lang="en-GB" sz="1800" b="0" i="0" dirty="0">
                <a:solidFill>
                  <a:srgbClr val="000000"/>
                </a:solidFill>
                <a:effectLst/>
                <a:latin typeface="Times New Roman" panose="02020603050405020304" pitchFamily="18" charset="0"/>
              </a:rPr>
              <a:t>.  Theory was borrowed form economics relating to distribution, world trade, and commodity markets.  The conception of marketing occurred and a name was given to it.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1910-1920 Period of Conceptualization</a:t>
            </a:r>
            <a:r>
              <a:rPr lang="en-GB" sz="1800" b="0" i="0" dirty="0">
                <a:solidFill>
                  <a:srgbClr val="000000"/>
                </a:solidFill>
                <a:effectLst/>
                <a:latin typeface="Times New Roman" panose="02020603050405020304" pitchFamily="18" charset="0"/>
              </a:rPr>
              <a:t>.  Many </a:t>
            </a:r>
            <a:r>
              <a:rPr lang="en-GB" sz="1800" b="1" i="0" dirty="0">
                <a:solidFill>
                  <a:srgbClr val="000000"/>
                </a:solidFill>
                <a:effectLst/>
                <a:latin typeface="Times New Roman" panose="02020603050405020304" pitchFamily="18" charset="0"/>
              </a:rPr>
              <a:t>marketing concepts were initially developed</a:t>
            </a:r>
            <a:r>
              <a:rPr lang="en-GB" sz="1800" b="0" i="0" dirty="0">
                <a:solidFill>
                  <a:srgbClr val="000000"/>
                </a:solidFill>
                <a:effectLst/>
                <a:latin typeface="Times New Roman" panose="02020603050405020304" pitchFamily="18" charset="0"/>
              </a:rPr>
              <a:t>.  Concepts were classified, and terms were defined.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561975" marR="0" indent="-561975" algn="l">
              <a:spcBef>
                <a:spcPts val="0"/>
              </a:spcBef>
              <a:spcAft>
                <a:spcPts val="0"/>
              </a:spcAft>
            </a:pPr>
            <a:r>
              <a:rPr lang="en-GB" sz="1800" b="1" i="0" dirty="0">
                <a:solidFill>
                  <a:srgbClr val="000000"/>
                </a:solidFill>
                <a:effectLst/>
                <a:latin typeface="Times New Roman" panose="02020603050405020304" pitchFamily="18" charset="0"/>
              </a:rPr>
              <a:t>1930                   Period of Integration</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Principles of marketing were postulated</a:t>
            </a:r>
            <a:r>
              <a:rPr lang="en-GB" sz="1800" b="0" i="0" dirty="0">
                <a:solidFill>
                  <a:srgbClr val="000000"/>
                </a:solidFill>
                <a:effectLst/>
                <a:latin typeface="Times New Roman" panose="02020603050405020304" pitchFamily="18" charset="0"/>
              </a:rPr>
              <a:t>, and the general body of thought was integrated for the first time.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1930-1940 Period of Development</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Specialized areas of marketing</a:t>
            </a:r>
            <a:r>
              <a:rPr lang="en-GB" sz="1800" b="0" i="0" dirty="0">
                <a:solidFill>
                  <a:srgbClr val="000000"/>
                </a:solidFill>
                <a:effectLst/>
                <a:latin typeface="Times New Roman" panose="02020603050405020304" pitchFamily="18" charset="0"/>
              </a:rPr>
              <a:t> continued to be developed, hypothetical assumptions were verified and quantified, and some </a:t>
            </a:r>
            <a:r>
              <a:rPr lang="en-GB" sz="1800" b="1" i="0" dirty="0">
                <a:solidFill>
                  <a:srgbClr val="000000"/>
                </a:solidFill>
                <a:effectLst/>
                <a:latin typeface="Times New Roman" panose="02020603050405020304" pitchFamily="18" charset="0"/>
              </a:rPr>
              <a:t>new approaches</a:t>
            </a:r>
            <a:r>
              <a:rPr lang="en-GB" sz="1800" b="0" i="0" dirty="0">
                <a:solidFill>
                  <a:srgbClr val="000000"/>
                </a:solidFill>
                <a:effectLst/>
                <a:latin typeface="Times New Roman" panose="02020603050405020304" pitchFamily="18" charset="0"/>
              </a:rPr>
              <a:t> to the explanation of marketing w3ere undertaken.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1940-1950  Period of Reappraisal</a:t>
            </a:r>
            <a:r>
              <a:rPr lang="en-GB" sz="1800" b="0" i="0" dirty="0">
                <a:solidFill>
                  <a:srgbClr val="000000"/>
                </a:solidFill>
                <a:effectLst/>
                <a:latin typeface="Times New Roman" panose="02020603050405020304" pitchFamily="18" charset="0"/>
              </a:rPr>
              <a:t>.  The concept and </a:t>
            </a:r>
            <a:r>
              <a:rPr lang="en-GB" sz="1800" b="1" i="0" dirty="0">
                <a:solidFill>
                  <a:srgbClr val="000000"/>
                </a:solidFill>
                <a:effectLst/>
                <a:latin typeface="Times New Roman" panose="02020603050405020304" pitchFamily="18" charset="0"/>
              </a:rPr>
              <a:t>traditional explanation of marketing was re-appraised</a:t>
            </a:r>
            <a:r>
              <a:rPr lang="en-GB" sz="1800" b="0" i="0" dirty="0">
                <a:solidFill>
                  <a:srgbClr val="000000"/>
                </a:solidFill>
                <a:effectLst/>
                <a:latin typeface="Times New Roman" panose="02020603050405020304" pitchFamily="18" charset="0"/>
              </a:rPr>
              <a:t> in terms of new needs for marketing knowledge.  The scientific aspects of the subject were considered.</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1950-1960  Period of </a:t>
            </a:r>
            <a:r>
              <a:rPr lang="en-GB" sz="1800" b="1" i="0" dirty="0" err="1">
                <a:solidFill>
                  <a:srgbClr val="000000"/>
                </a:solidFill>
                <a:effectLst/>
                <a:latin typeface="Times New Roman" panose="02020603050405020304" pitchFamily="18" charset="0"/>
              </a:rPr>
              <a:t>Reconception</a:t>
            </a:r>
            <a:r>
              <a:rPr lang="en-GB" sz="1800" b="0" i="0" dirty="0">
                <a:solidFill>
                  <a:srgbClr val="000000"/>
                </a:solidFill>
                <a:effectLst/>
                <a:latin typeface="Times New Roman" panose="02020603050405020304" pitchFamily="18" charset="0"/>
              </a:rPr>
              <a:t>.  Traditional approaches to the study of marketing were supplemented by increasing </a:t>
            </a:r>
            <a:r>
              <a:rPr lang="en-GB" sz="1800" b="1" i="0" dirty="0">
                <a:solidFill>
                  <a:srgbClr val="000000"/>
                </a:solidFill>
                <a:effectLst/>
                <a:latin typeface="Times New Roman" panose="02020603050405020304" pitchFamily="18" charset="0"/>
              </a:rPr>
              <a:t>emphasis upon</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managerial decision making</a:t>
            </a:r>
            <a:r>
              <a:rPr lang="en-GB" sz="1800" b="0" i="0" dirty="0">
                <a:solidFill>
                  <a:srgbClr val="000000"/>
                </a:solidFill>
                <a:effectLst/>
                <a:latin typeface="Times New Roman" panose="02020603050405020304" pitchFamily="18" charset="0"/>
              </a:rPr>
              <a:t>, the </a:t>
            </a:r>
            <a:r>
              <a:rPr lang="en-GB" sz="1800" b="1" i="0" dirty="0">
                <a:solidFill>
                  <a:srgbClr val="000000"/>
                </a:solidFill>
                <a:effectLst/>
                <a:latin typeface="Times New Roman" panose="02020603050405020304" pitchFamily="18" charset="0"/>
              </a:rPr>
              <a:t>societal aspects of marketing</a:t>
            </a:r>
            <a:r>
              <a:rPr lang="en-GB" sz="1800" b="0" i="0" dirty="0">
                <a:solidFill>
                  <a:srgbClr val="000000"/>
                </a:solidFill>
                <a:effectLst/>
                <a:latin typeface="Times New Roman" panose="02020603050405020304" pitchFamily="18" charset="0"/>
              </a:rPr>
              <a:t>, and </a:t>
            </a:r>
            <a:r>
              <a:rPr lang="en-GB" sz="1800" b="1" i="0" dirty="0">
                <a:solidFill>
                  <a:srgbClr val="000000"/>
                </a:solidFill>
                <a:effectLst/>
                <a:latin typeface="Times New Roman" panose="02020603050405020304" pitchFamily="18" charset="0"/>
              </a:rPr>
              <a:t>quantitative marketing analysis</a:t>
            </a:r>
            <a:r>
              <a:rPr lang="en-GB" sz="1800" b="0" i="0" dirty="0">
                <a:solidFill>
                  <a:srgbClr val="000000"/>
                </a:solidFill>
                <a:effectLst/>
                <a:latin typeface="Times New Roman" panose="02020603050405020304" pitchFamily="18" charset="0"/>
              </a:rPr>
              <a:t>.  Many </a:t>
            </a:r>
            <a:r>
              <a:rPr lang="en-GB" sz="1800" b="1" i="0" dirty="0">
                <a:solidFill>
                  <a:srgbClr val="000000"/>
                </a:solidFill>
                <a:effectLst/>
                <a:latin typeface="Times New Roman" panose="02020603050405020304" pitchFamily="18" charset="0"/>
              </a:rPr>
              <a:t>new concepts</a:t>
            </a:r>
            <a:r>
              <a:rPr lang="en-GB" sz="1800" b="0" i="0" dirty="0">
                <a:solidFill>
                  <a:srgbClr val="000000"/>
                </a:solidFill>
                <a:effectLst/>
                <a:latin typeface="Times New Roman" panose="02020603050405020304" pitchFamily="18" charset="0"/>
              </a:rPr>
              <a:t>, some borrowed from the field of management and from other social sciences, were introduced into marketing.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1960-1970 Period of Differentiation</a:t>
            </a:r>
            <a:r>
              <a:rPr lang="en-GB" sz="1800" b="0" i="0" dirty="0">
                <a:solidFill>
                  <a:srgbClr val="000000"/>
                </a:solidFill>
                <a:effectLst/>
                <a:latin typeface="Times New Roman" panose="02020603050405020304" pitchFamily="18" charset="0"/>
              </a:rPr>
              <a:t>.  As marketing thought became expanded, </a:t>
            </a:r>
            <a:r>
              <a:rPr lang="en-GB" sz="1800" b="1" i="0" dirty="0">
                <a:solidFill>
                  <a:srgbClr val="000000"/>
                </a:solidFill>
                <a:effectLst/>
                <a:latin typeface="Times New Roman" panose="02020603050405020304" pitchFamily="18" charset="0"/>
              </a:rPr>
              <a:t>new concepts</a:t>
            </a:r>
            <a:r>
              <a:rPr lang="en-GB" sz="1800" b="0" i="0" dirty="0">
                <a:solidFill>
                  <a:srgbClr val="000000"/>
                </a:solidFill>
                <a:effectLst/>
                <a:latin typeface="Times New Roman" panose="02020603050405020304" pitchFamily="18" charset="0"/>
              </a:rPr>
              <a:t> took on substantial identity as significant components of the total structure of thought.   Among them were such elements as </a:t>
            </a:r>
            <a:r>
              <a:rPr lang="en-GB" sz="1800" b="1" i="0" dirty="0">
                <a:solidFill>
                  <a:srgbClr val="000000"/>
                </a:solidFill>
                <a:effectLst/>
                <a:latin typeface="Times New Roman" panose="02020603050405020304" pitchFamily="18" charset="0"/>
              </a:rPr>
              <a:t>managerialism, holism, environmentalism, systems, and internationalism</a:t>
            </a: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1970 Period of Socialization</a:t>
            </a:r>
            <a:r>
              <a:rPr lang="en-GB" sz="1800" b="0" i="0" dirty="0">
                <a:solidFill>
                  <a:srgbClr val="000000"/>
                </a:solidFill>
                <a:effectLst/>
                <a:latin typeface="Times New Roman" panose="02020603050405020304" pitchFamily="18" charset="0"/>
              </a:rPr>
              <a:t>.  Social issues and marketing became much more important, as the </a:t>
            </a:r>
            <a:r>
              <a:rPr lang="en-GB" sz="1800" b="1" i="0" dirty="0">
                <a:solidFill>
                  <a:srgbClr val="000000"/>
                </a:solidFill>
                <a:effectLst/>
                <a:latin typeface="Times New Roman" panose="02020603050405020304" pitchFamily="18" charset="0"/>
              </a:rPr>
              <a:t>influence </a:t>
            </a:r>
            <a:r>
              <a:rPr lang="en-GB" sz="1800" b="0" i="0" dirty="0">
                <a:solidFill>
                  <a:srgbClr val="000000"/>
                </a:solidFill>
                <a:effectLst/>
                <a:latin typeface="Times New Roman" panose="02020603050405020304" pitchFamily="18" charset="0"/>
              </a:rPr>
              <a:t>not of society upon marketing, but </a:t>
            </a:r>
            <a:r>
              <a:rPr lang="en-GB" sz="1800" b="1" i="0" dirty="0">
                <a:solidFill>
                  <a:srgbClr val="000000"/>
                </a:solidFill>
                <a:effectLst/>
                <a:latin typeface="Times New Roman" panose="02020603050405020304" pitchFamily="18" charset="0"/>
              </a:rPr>
              <a:t>of marketing upon society</a:t>
            </a:r>
            <a:r>
              <a:rPr lang="en-GB" sz="1800" b="0" i="0" dirty="0">
                <a:solidFill>
                  <a:srgbClr val="000000"/>
                </a:solidFill>
                <a:effectLst/>
                <a:latin typeface="Times New Roman" panose="02020603050405020304" pitchFamily="18" charset="0"/>
              </a:rPr>
              <a:t> became a focus of interest. </a:t>
            </a:r>
          </a:p>
          <a:p>
            <a:endParaRPr lang="en-GB" dirty="0"/>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10</a:t>
            </a:fld>
            <a:endParaRPr lang="en-GB"/>
          </a:p>
        </p:txBody>
      </p:sp>
    </p:spTree>
    <p:extLst>
      <p:ext uri="{BB962C8B-B14F-4D97-AF65-F5344CB8AC3E}">
        <p14:creationId xmlns:p14="http://schemas.microsoft.com/office/powerpoint/2010/main" val="3248696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11</a:t>
            </a:fld>
            <a:endParaRPr lang="en-GB"/>
          </a:p>
        </p:txBody>
      </p:sp>
    </p:spTree>
    <p:extLst>
      <p:ext uri="{BB962C8B-B14F-4D97-AF65-F5344CB8AC3E}">
        <p14:creationId xmlns:p14="http://schemas.microsoft.com/office/powerpoint/2010/main" val="2437424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rPr>
              <a:t>Associative value </a:t>
            </a:r>
            <a:r>
              <a:rPr lang="en-US" dirty="0">
                <a:solidFill>
                  <a:schemeClr val="tx1"/>
                </a:solidFill>
              </a:rPr>
              <a:t>– Unique, limited items, History, Celebrity endorsed, pop culture. </a:t>
            </a:r>
            <a:endParaRPr kumimoji="0" lang="en-US" b="0" i="0" u="none" strike="noStrike" cap="none" spc="0" normalizeH="0" baseline="0" noProof="0" dirty="0">
              <a:ln>
                <a:noFill/>
              </a:ln>
              <a:solidFill>
                <a:schemeClr val="tx1"/>
              </a:solidFill>
              <a:uLnTx/>
              <a:uFillTx/>
            </a:endParaRPr>
          </a:p>
          <a:p>
            <a:endParaRPr lang="en-GB" dirty="0"/>
          </a:p>
          <a:p>
            <a:r>
              <a:rPr lang="en-GB" dirty="0"/>
              <a:t>How would you define a product? A problem top be solved? A solution? </a:t>
            </a:r>
          </a:p>
          <a:p>
            <a:r>
              <a:rPr lang="en-GB" dirty="0"/>
              <a:t>Jobs to be done theory..</a:t>
            </a:r>
          </a:p>
          <a:p>
            <a:endParaRPr lang="en-GB" dirty="0"/>
          </a:p>
          <a:p>
            <a:pPr algn="l">
              <a:buFont typeface="Arial" panose="020B0604020202020204" pitchFamily="34" charset="0"/>
              <a:buChar char="•"/>
            </a:pPr>
            <a:r>
              <a:rPr lang="en-GB" b="0" i="0" dirty="0">
                <a:solidFill>
                  <a:srgbClr val="292929"/>
                </a:solidFill>
                <a:effectLst/>
                <a:latin typeface="source-serif-pro"/>
              </a:rPr>
              <a:t>Give someone a fish and they would eat for a day, teach someone to fish and they will eat until the rod breaks, a smart person would farm and breed the fish so capture is no longer an issue and use the surplus to make profitable relationships in society which will contribute to infrastructure and development to the point that the very concept of starvation is unthinkable due to the production and revenue processes. </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12</a:t>
            </a:fld>
            <a:endParaRPr lang="en-GB"/>
          </a:p>
        </p:txBody>
      </p:sp>
    </p:spTree>
    <p:extLst>
      <p:ext uri="{BB962C8B-B14F-4D97-AF65-F5344CB8AC3E}">
        <p14:creationId xmlns:p14="http://schemas.microsoft.com/office/powerpoint/2010/main" val="25844477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or whole</a:t>
            </a:r>
          </a:p>
        </p:txBody>
      </p:sp>
      <p:sp>
        <p:nvSpPr>
          <p:cNvPr id="4" name="Slide Number Placeholder 3"/>
          <p:cNvSpPr>
            <a:spLocks noGrp="1"/>
          </p:cNvSpPr>
          <p:nvPr>
            <p:ph type="sldNum" sz="quarter" idx="5"/>
          </p:nvPr>
        </p:nvSpPr>
        <p:spPr/>
        <p:txBody>
          <a:bodyPr/>
          <a:lstStyle/>
          <a:p>
            <a:fld id="{C61AA1B0-6674-47E2-A806-BB52131062EA}" type="slidenum">
              <a:rPr lang="en-GB" smtClean="0"/>
              <a:t>13</a:t>
            </a:fld>
            <a:endParaRPr lang="en-GB"/>
          </a:p>
        </p:txBody>
      </p:sp>
    </p:spTree>
    <p:extLst>
      <p:ext uri="{BB962C8B-B14F-4D97-AF65-F5344CB8AC3E}">
        <p14:creationId xmlns:p14="http://schemas.microsoft.com/office/powerpoint/2010/main" val="3746959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p:spPr>
        <p:txBody>
          <a:bodyPr/>
          <a:lstStyle/>
          <a:p>
            <a:pPr algn="l" eaLnBrk="1" hangingPunct="1">
              <a:buFontTx/>
              <a:buNone/>
            </a:pPr>
            <a:r>
              <a:rPr lang="en-GB" altLang="en-US" sz="1200" i="1" dirty="0">
                <a:solidFill>
                  <a:schemeClr val="bg1"/>
                </a:solidFill>
              </a:rPr>
              <a:t>Ethical theories are the rules and principles that determine right and wrong for a given situation</a:t>
            </a:r>
            <a:r>
              <a:rPr lang="en-GB" altLang="en-US" sz="1200" dirty="0">
                <a:solidFill>
                  <a:schemeClr val="bg1"/>
                </a:solidFill>
              </a:rPr>
              <a:t>’ </a:t>
            </a:r>
          </a:p>
          <a:p>
            <a:pPr algn="l" eaLnBrk="1" hangingPunct="1">
              <a:buFontTx/>
              <a:buNone/>
            </a:pPr>
            <a:endParaRPr lang="en-GB" altLang="en-US" sz="1200" dirty="0">
              <a:solidFill>
                <a:schemeClr val="bg1"/>
              </a:solidFill>
            </a:endParaRPr>
          </a:p>
          <a:p>
            <a:r>
              <a:rPr lang="en-GB" altLang="en-US" dirty="0"/>
              <a:t>Break</a:t>
            </a:r>
          </a:p>
          <a:p>
            <a:endParaRPr lang="en-GB" altLang="en-US" dirty="0"/>
          </a:p>
        </p:txBody>
      </p:sp>
      <p:sp>
        <p:nvSpPr>
          <p:cNvPr id="4" name="Slide Number Placeholder 3"/>
          <p:cNvSpPr>
            <a:spLocks noGrp="1"/>
          </p:cNvSpPr>
          <p:nvPr>
            <p:ph type="sldNum" sz="quarter" idx="5"/>
          </p:nvPr>
        </p:nvSpPr>
        <p:spPr/>
        <p:txBody>
          <a:bodyPr/>
          <a:lstStyle/>
          <a:p>
            <a:pPr>
              <a:defRPr/>
            </a:pPr>
            <a:fld id="{D7505F04-9ACD-474D-BD9F-458E5BEFF282}" type="slidenum">
              <a:rPr lang="en-US" altLang="en-US" smtClean="0"/>
              <a:pPr>
                <a:defRPr/>
              </a:pPr>
              <a:t>17</a:t>
            </a:fld>
            <a:endParaRPr lang="en-US" altLang="en-US"/>
          </a:p>
        </p:txBody>
      </p:sp>
    </p:spTree>
    <p:extLst>
      <p:ext uri="{BB962C8B-B14F-4D97-AF65-F5344CB8AC3E}">
        <p14:creationId xmlns:p14="http://schemas.microsoft.com/office/powerpoint/2010/main" val="2753471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you think modern business lies? </a:t>
            </a:r>
          </a:p>
        </p:txBody>
      </p:sp>
      <p:sp>
        <p:nvSpPr>
          <p:cNvPr id="4" name="Slide Number Placeholder 3"/>
          <p:cNvSpPr>
            <a:spLocks noGrp="1"/>
          </p:cNvSpPr>
          <p:nvPr>
            <p:ph type="sldNum" sz="quarter" idx="5"/>
          </p:nvPr>
        </p:nvSpPr>
        <p:spPr/>
        <p:txBody>
          <a:bodyPr/>
          <a:lstStyle/>
          <a:p>
            <a:fld id="{C61AA1B0-6674-47E2-A806-BB52131062EA}" type="slidenum">
              <a:rPr lang="en-GB" smtClean="0"/>
              <a:t>19</a:t>
            </a:fld>
            <a:endParaRPr lang="en-GB"/>
          </a:p>
        </p:txBody>
      </p:sp>
    </p:spTree>
    <p:extLst>
      <p:ext uri="{BB962C8B-B14F-4D97-AF65-F5344CB8AC3E}">
        <p14:creationId xmlns:p14="http://schemas.microsoft.com/office/powerpoint/2010/main" val="21415217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22</a:t>
            </a:fld>
            <a:endParaRPr lang="en-GB"/>
          </a:p>
        </p:txBody>
      </p:sp>
    </p:spTree>
    <p:extLst>
      <p:ext uri="{BB962C8B-B14F-4D97-AF65-F5344CB8AC3E}">
        <p14:creationId xmlns:p14="http://schemas.microsoft.com/office/powerpoint/2010/main" val="4190701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1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8.png"/><Relationship Id="rId1" Type="http://schemas.openxmlformats.org/officeDocument/2006/relationships/slideMaster" Target="../slideMasters/slideMaster28.xml"/><Relationship Id="rId5" Type="http://schemas.microsoft.com/office/2007/relationships/hdphoto" Target="../media/hdphoto1.wdp"/><Relationship Id="rId4" Type="http://schemas.openxmlformats.org/officeDocument/2006/relationships/image" Target="../media/image27.png"/></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8.png"/><Relationship Id="rId1" Type="http://schemas.openxmlformats.org/officeDocument/2006/relationships/slideMaster" Target="../slideMasters/slideMaster28.xml"/><Relationship Id="rId5" Type="http://schemas.microsoft.com/office/2007/relationships/hdphoto" Target="../media/hdphoto1.wdp"/><Relationship Id="rId4" Type="http://schemas.openxmlformats.org/officeDocument/2006/relationships/image" Target="../media/image27.png"/></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8.png"/><Relationship Id="rId1" Type="http://schemas.openxmlformats.org/officeDocument/2006/relationships/slideMaster" Target="../slideMasters/slideMaster28.xml"/><Relationship Id="rId5" Type="http://schemas.microsoft.com/office/2007/relationships/hdphoto" Target="../media/hdphoto1.wdp"/><Relationship Id="rId4" Type="http://schemas.openxmlformats.org/officeDocument/2006/relationships/image" Target="../media/image26.png"/></Relationships>
</file>

<file path=ppt/slideLayouts/_rels/slideLayout1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8.png"/><Relationship Id="rId1" Type="http://schemas.openxmlformats.org/officeDocument/2006/relationships/slideMaster" Target="../slideMasters/slideMaster28.xml"/><Relationship Id="rId5" Type="http://schemas.microsoft.com/office/2007/relationships/hdphoto" Target="../media/hdphoto1.wdp"/><Relationship Id="rId4" Type="http://schemas.openxmlformats.org/officeDocument/2006/relationships/image" Target="../media/image26.png"/></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371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251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1128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616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74830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1342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77583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402658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3890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9736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223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94487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9549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8989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451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515906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03970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33844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81472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411486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47923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89052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48380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59993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4967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22612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8992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548887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23517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967063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25220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1777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95085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84220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051718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302859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1322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6101204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602827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5130436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71160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212304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214876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480038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60570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63042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861035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367744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74460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95878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444942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409972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947806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401632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017862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7716068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6077273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44172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792050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14838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9809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23592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235325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2543016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9955444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7061438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529134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618347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189676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973741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8126172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718616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092759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5714957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7036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8784357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606649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371204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1250158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646971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449940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62080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701087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016060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37583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79055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912805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252097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272423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071027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066884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8374238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491667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4/10/2024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767253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4/10/2024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029767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4/10/2024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611860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4/10/2024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84110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4/10/2024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0394952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4/10/2024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867689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70516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7844551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451470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7182388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550005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2944629"/>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7126870"/>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818684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15093827"/>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2671973"/>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0436872"/>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9338217"/>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638922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8708390"/>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8228819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90568993"/>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0919437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71855439"/>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352352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592940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2131977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9994339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9218343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4/10/2024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866030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a:t>Click to edit Master title style</a:t>
            </a:r>
            <a:endParaRPr lang="en-US" sz="1875" dirty="0"/>
          </a:p>
        </p:txBody>
      </p:sp>
    </p:spTree>
    <p:extLst>
      <p:ext uri="{BB962C8B-B14F-4D97-AF65-F5344CB8AC3E}">
        <p14:creationId xmlns:p14="http://schemas.microsoft.com/office/powerpoint/2010/main" val="624660926"/>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29F3C-7421-D992-64BB-7753C3EFF3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58F82E-C942-BA86-2BB2-77DF37F0E3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1A5C86-1BE3-A906-AAE7-229BEBE87BDD}"/>
              </a:ext>
            </a:extLst>
          </p:cNvPr>
          <p:cNvSpPr>
            <a:spLocks noGrp="1"/>
          </p:cNvSpPr>
          <p:nvPr>
            <p:ph type="dt" sz="half" idx="10"/>
          </p:nvPr>
        </p:nvSpPr>
        <p:spPr/>
        <p:txBody>
          <a:bodyPr/>
          <a:lstStyle/>
          <a:p>
            <a:fld id="{090988F7-03B6-44B1-B3E5-5C4240EF0D62}" type="datetimeFigureOut">
              <a:rPr lang="en-GB" smtClean="0"/>
              <a:t>10/04/2024</a:t>
            </a:fld>
            <a:endParaRPr lang="en-GB"/>
          </a:p>
        </p:txBody>
      </p:sp>
      <p:sp>
        <p:nvSpPr>
          <p:cNvPr id="5" name="Footer Placeholder 4">
            <a:extLst>
              <a:ext uri="{FF2B5EF4-FFF2-40B4-BE49-F238E27FC236}">
                <a16:creationId xmlns:a16="http://schemas.microsoft.com/office/drawing/2014/main" id="{5C493601-E92F-6F98-C325-EBCA0F2A2D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127C2-785D-D974-F68B-664CFBC7CF7A}"/>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259829706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1244938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D8281-E22F-49CB-E650-9D61A583FDB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5D962D-5964-6C4D-FCE5-78B5D808EE6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BC7B48-69BE-0D5B-1357-2E988774460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0C57CDC-E51E-AC37-51F4-B93339F3B01D}"/>
              </a:ext>
            </a:extLst>
          </p:cNvPr>
          <p:cNvSpPr>
            <a:spLocks noGrp="1"/>
          </p:cNvSpPr>
          <p:nvPr>
            <p:ph type="dt" sz="half" idx="10"/>
          </p:nvPr>
        </p:nvSpPr>
        <p:spPr/>
        <p:txBody>
          <a:bodyPr/>
          <a:lstStyle/>
          <a:p>
            <a:fld id="{090988F7-03B6-44B1-B3E5-5C4240EF0D62}" type="datetimeFigureOut">
              <a:rPr lang="en-GB" smtClean="0"/>
              <a:t>10/04/2024</a:t>
            </a:fld>
            <a:endParaRPr lang="en-GB"/>
          </a:p>
        </p:txBody>
      </p:sp>
      <p:sp>
        <p:nvSpPr>
          <p:cNvPr id="6" name="Footer Placeholder 5">
            <a:extLst>
              <a:ext uri="{FF2B5EF4-FFF2-40B4-BE49-F238E27FC236}">
                <a16:creationId xmlns:a16="http://schemas.microsoft.com/office/drawing/2014/main" id="{F95B1062-2E9B-A0EA-207D-0588BD3632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820743-A586-E14A-9671-D0EF7F28F7E7}"/>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972771010"/>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D8F2-7D48-AC9F-7FB3-F90E00EF2C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8AA6BF-A423-4D0E-8401-6EDA23A3E6C0}"/>
              </a:ext>
            </a:extLst>
          </p:cNvPr>
          <p:cNvSpPr>
            <a:spLocks noGrp="1"/>
          </p:cNvSpPr>
          <p:nvPr>
            <p:ph type="dt" sz="half" idx="10"/>
          </p:nvPr>
        </p:nvSpPr>
        <p:spPr/>
        <p:txBody>
          <a:bodyPr/>
          <a:lstStyle/>
          <a:p>
            <a:fld id="{090988F7-03B6-44B1-B3E5-5C4240EF0D62}" type="datetimeFigureOut">
              <a:rPr lang="en-GB" smtClean="0"/>
              <a:t>10/04/2024</a:t>
            </a:fld>
            <a:endParaRPr lang="en-GB"/>
          </a:p>
        </p:txBody>
      </p:sp>
      <p:sp>
        <p:nvSpPr>
          <p:cNvPr id="4" name="Footer Placeholder 3">
            <a:extLst>
              <a:ext uri="{FF2B5EF4-FFF2-40B4-BE49-F238E27FC236}">
                <a16:creationId xmlns:a16="http://schemas.microsoft.com/office/drawing/2014/main" id="{49E7A9E2-DD59-FFF9-050B-60C2297264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8DA803-C1C1-3BB7-DC84-4741DE2755DD}"/>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172181262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180183"/>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0301300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79473383"/>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4/10/2024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6929585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4/10/2024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363067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4/10/2024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712168"/>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90626" y="1346947"/>
            <a:ext cx="7667244"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0626" y="4299697"/>
            <a:ext cx="7667244"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90626" y="1484779"/>
            <a:ext cx="7667244"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7236911" y="4068923"/>
            <a:ext cx="810678"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475220" cy="3035808"/>
          </a:xfrm>
        </p:spPr>
        <p:txBody>
          <a:bodyPr anchor="ctr">
            <a:noAutofit/>
          </a:bodyPr>
          <a:lstStyle>
            <a:lvl1pPr algn="l">
              <a:lnSpc>
                <a:spcPct val="80000"/>
              </a:lnSpc>
              <a:defRPr sz="72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650">
                <a:solidFill>
                  <a:schemeClr val="tx1"/>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7194550" y="4289334"/>
            <a:ext cx="895401" cy="640080"/>
          </a:xfrm>
        </p:spPr>
        <p:txBody>
          <a:bodyPr/>
          <a:lstStyle>
            <a:lvl1pPr>
              <a:defRPr sz="21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2292793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8327442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000" b="0"/>
            </a:lvl1pPr>
          </a:lstStyle>
          <a:p>
            <a:r>
              <a:rPr lang="en-US"/>
              <a:t>Click to edit Master title style</a:t>
            </a:r>
            <a:endParaRPr lang="en-US" dirty="0"/>
          </a:p>
        </p:txBody>
      </p:sp>
      <p:sp>
        <p:nvSpPr>
          <p:cNvPr id="3" name="Text Placeholder 2"/>
          <p:cNvSpPr>
            <a:spLocks noGrp="1"/>
          </p:cNvSpPr>
          <p:nvPr>
            <p:ph type="body" idx="1"/>
          </p:nvPr>
        </p:nvSpPr>
        <p:spPr>
          <a:xfrm>
            <a:off x="1624331" y="5020056"/>
            <a:ext cx="6789420" cy="1066800"/>
          </a:xfrm>
        </p:spPr>
        <p:txBody>
          <a:bodyPr anchor="t">
            <a:normAutofit/>
          </a:bodyPr>
          <a:lstStyle>
            <a:lvl1pPr marL="0" indent="0">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445251" y="6272785"/>
            <a:ext cx="1983232" cy="365125"/>
          </a:xfrm>
        </p:spPr>
        <p:txBody>
          <a:bodyPr/>
          <a:lstStyle/>
          <a:p>
            <a:fld id="{C6F822A4-8DA6-4447-9B1F-C5DB58435268}" type="datetimeFigureOut">
              <a:rPr lang="en-US" dirty="0"/>
              <a:t>4/10/2024</a:t>
            </a:fld>
            <a:endParaRPr lang="en-US" dirty="0"/>
          </a:p>
        </p:txBody>
      </p:sp>
      <p:sp>
        <p:nvSpPr>
          <p:cNvPr id="5" name="Footer Placeholder 4"/>
          <p:cNvSpPr>
            <a:spLocks noGrp="1"/>
          </p:cNvSpPr>
          <p:nvPr>
            <p:ph type="ftr" sz="quarter" idx="11"/>
          </p:nvPr>
        </p:nvSpPr>
        <p:spPr>
          <a:xfrm>
            <a:off x="1637031" y="6272785"/>
            <a:ext cx="4745736" cy="365125"/>
          </a:xfrm>
        </p:spPr>
        <p:txBody>
          <a:bodyPr/>
          <a:lstStyle/>
          <a:p>
            <a:endParaRPr lang="en-US" dirty="0"/>
          </a:p>
        </p:txBody>
      </p:sp>
      <p:grpSp>
        <p:nvGrpSpPr>
          <p:cNvPr id="8" name="Group 7"/>
          <p:cNvGrpSpPr/>
          <p:nvPr/>
        </p:nvGrpSpPr>
        <p:grpSpPr>
          <a:xfrm>
            <a:off x="673049" y="2325848"/>
            <a:ext cx="810678"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32776" y="2506133"/>
            <a:ext cx="891224" cy="720332"/>
          </a:xfrm>
        </p:spPr>
        <p:txBody>
          <a:bodyPr/>
          <a:lstStyle>
            <a:lvl1pPr>
              <a:defRPr sz="21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6357109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02386" y="2194560"/>
            <a:ext cx="3566160" cy="3977640"/>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73168" y="2194560"/>
            <a:ext cx="3566160" cy="3977640"/>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4/10/2024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9536854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00100" y="2048256"/>
            <a:ext cx="3566160" cy="640080"/>
          </a:xfrm>
        </p:spPr>
        <p:txBody>
          <a:bodyPr anchor="ctr">
            <a:normAutofit/>
          </a:bodyPr>
          <a:lstStyle>
            <a:lvl1pPr marL="0" indent="0">
              <a:buNone/>
              <a:defRPr sz="1500" b="1">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02386" y="2743200"/>
            <a:ext cx="3566160" cy="3291840"/>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73168" y="2048256"/>
            <a:ext cx="3566160" cy="640080"/>
          </a:xfrm>
        </p:spPr>
        <p:txBody>
          <a:bodyPr anchor="ctr">
            <a:normAutofit/>
          </a:bodyPr>
          <a:lstStyle>
            <a:lvl1pPr marL="0" indent="0">
              <a:buNone/>
              <a:defRPr sz="1500" b="1">
                <a:solidFill>
                  <a:schemeClr val="accent1">
                    <a:lumMod val="7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773168" y="2743200"/>
            <a:ext cx="3566160" cy="3291840"/>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4/10/2024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84657020"/>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4/10/2024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30597455"/>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4/10/2024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3101858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400" b="1"/>
            </a:lvl1pPr>
          </a:lstStyle>
          <a:p>
            <a:r>
              <a:rPr lang="en-US"/>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1500"/>
            </a:lvl1pPr>
            <a:lvl2pPr>
              <a:defRPr sz="135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750"/>
              </a:spcBef>
              <a:buNone/>
              <a:defRPr sz="1050">
                <a:solidFill>
                  <a:schemeClr val="accent1">
                    <a:lumMod val="7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4/10/2024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8551294" y="6229681"/>
            <a:ext cx="3429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63635357"/>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4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750"/>
              </a:spcBef>
              <a:buNone/>
              <a:defRPr sz="1050">
                <a:solidFill>
                  <a:schemeClr val="accent1">
                    <a:lumMod val="7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4/10/2024</a:t>
            </a:fld>
            <a:endParaRPr lang="en-US" dirty="0"/>
          </a:p>
        </p:txBody>
      </p:sp>
      <p:grpSp>
        <p:nvGrpSpPr>
          <p:cNvPr id="8" name="Group 7"/>
          <p:cNvGrpSpPr>
            <a:grpSpLocks noChangeAspect="1"/>
          </p:cNvGrpSpPr>
          <p:nvPr/>
        </p:nvGrpSpPr>
        <p:grpSpPr>
          <a:xfrm>
            <a:off x="8551294" y="6229681"/>
            <a:ext cx="3429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9793612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33507856"/>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595044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8.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1.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1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14.png"/><Relationship Id="rId5" Type="http://schemas.openxmlformats.org/officeDocument/2006/relationships/theme" Target="../theme/theme13.xml"/><Relationship Id="rId4" Type="http://schemas.openxmlformats.org/officeDocument/2006/relationships/slideLayout" Target="../slideLayouts/slideLayout40.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14.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15.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16.pn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15.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5" Type="http://schemas.openxmlformats.org/officeDocument/2006/relationships/slideLayout" Target="../slideLayouts/slideLayout68.xml"/><Relationship Id="rId4" Type="http://schemas.openxmlformats.org/officeDocument/2006/relationships/slideLayout" Target="../slideLayouts/slideLayout67.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17.xml"/><Relationship Id="rId1" Type="http://schemas.openxmlformats.org/officeDocument/2006/relationships/slideLayout" Target="../slideLayouts/slideLayout72.xml"/></Relationships>
</file>

<file path=ppt/slideMasters/_rels/slideMaster18.xml.rels><?xml version="1.0" encoding="UTF-8" standalone="yes"?>
<Relationships xmlns="http://schemas.openxmlformats.org/package/2006/relationships"><Relationship Id="rId3" Type="http://schemas.openxmlformats.org/officeDocument/2006/relationships/theme" Target="../theme/theme18.xml"/><Relationship Id="rId2" Type="http://schemas.openxmlformats.org/officeDocument/2006/relationships/slideLayout" Target="../slideLayouts/slideLayout74.xml"/><Relationship Id="rId1" Type="http://schemas.openxmlformats.org/officeDocument/2006/relationships/slideLayout" Target="../slideLayouts/slideLayout73.xml"/><Relationship Id="rId4" Type="http://schemas.openxmlformats.org/officeDocument/2006/relationships/image" Target="../media/image15.png"/></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9.xml"/><Relationship Id="rId1"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slideLayout" Target="../slideLayouts/slideLayout77.xml"/><Relationship Id="rId1" Type="http://schemas.openxmlformats.org/officeDocument/2006/relationships/slideLayout" Target="../slideLayouts/slideLayout76.xml"/><Relationship Id="rId5" Type="http://schemas.openxmlformats.org/officeDocument/2006/relationships/image" Target="../media/image7.png"/><Relationship Id="rId4"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81.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image" Target="../media/image8.png"/><Relationship Id="rId5" Type="http://schemas.openxmlformats.org/officeDocument/2006/relationships/theme" Target="../theme/theme21.xml"/><Relationship Id="rId4" Type="http://schemas.openxmlformats.org/officeDocument/2006/relationships/slideLayout" Target="../slideLayouts/slideLayout82.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0.xml"/><Relationship Id="rId13" Type="http://schemas.openxmlformats.org/officeDocument/2006/relationships/image" Target="../media/image11.png"/><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theme" Target="../theme/theme22.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1.xml"/><Relationship Id="rId3" Type="http://schemas.openxmlformats.org/officeDocument/2006/relationships/slideLayout" Target="../slideLayouts/slideLayout96.xml"/><Relationship Id="rId7" Type="http://schemas.openxmlformats.org/officeDocument/2006/relationships/slideLayout" Target="../slideLayouts/slideLayout100.xml"/><Relationship Id="rId12" Type="http://schemas.openxmlformats.org/officeDocument/2006/relationships/theme" Target="../theme/theme23.xml"/><Relationship Id="rId2" Type="http://schemas.openxmlformats.org/officeDocument/2006/relationships/slideLayout" Target="../slideLayouts/slideLayout95.xml"/><Relationship Id="rId1" Type="http://schemas.openxmlformats.org/officeDocument/2006/relationships/slideLayout" Target="../slideLayouts/slideLayout94.xml"/><Relationship Id="rId6" Type="http://schemas.openxmlformats.org/officeDocument/2006/relationships/slideLayout" Target="../slideLayouts/slideLayout99.xml"/><Relationship Id="rId11" Type="http://schemas.openxmlformats.org/officeDocument/2006/relationships/slideLayout" Target="../slideLayouts/slideLayout104.xml"/><Relationship Id="rId5" Type="http://schemas.openxmlformats.org/officeDocument/2006/relationships/slideLayout" Target="../slideLayouts/slideLayout98.xml"/><Relationship Id="rId10" Type="http://schemas.openxmlformats.org/officeDocument/2006/relationships/slideLayout" Target="../slideLayouts/slideLayout103.xml"/><Relationship Id="rId4" Type="http://schemas.openxmlformats.org/officeDocument/2006/relationships/slideLayout" Target="../slideLayouts/slideLayout97.xml"/><Relationship Id="rId9" Type="http://schemas.openxmlformats.org/officeDocument/2006/relationships/slideLayout" Target="../slideLayouts/slideLayout102.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112.xml"/><Relationship Id="rId13" Type="http://schemas.openxmlformats.org/officeDocument/2006/relationships/image" Target="../media/image11.png"/><Relationship Id="rId3" Type="http://schemas.openxmlformats.org/officeDocument/2006/relationships/slideLayout" Target="../slideLayouts/slideLayout107.xml"/><Relationship Id="rId7" Type="http://schemas.openxmlformats.org/officeDocument/2006/relationships/slideLayout" Target="../slideLayouts/slideLayout111.xml"/><Relationship Id="rId12" Type="http://schemas.openxmlformats.org/officeDocument/2006/relationships/theme" Target="../theme/theme24.xml"/><Relationship Id="rId2" Type="http://schemas.openxmlformats.org/officeDocument/2006/relationships/slideLayout" Target="../slideLayouts/slideLayout106.xml"/><Relationship Id="rId1" Type="http://schemas.openxmlformats.org/officeDocument/2006/relationships/slideLayout" Target="../slideLayouts/slideLayout105.xml"/><Relationship Id="rId6" Type="http://schemas.openxmlformats.org/officeDocument/2006/relationships/slideLayout" Target="../slideLayouts/slideLayout110.xml"/><Relationship Id="rId11" Type="http://schemas.openxmlformats.org/officeDocument/2006/relationships/slideLayout" Target="../slideLayouts/slideLayout115.xml"/><Relationship Id="rId5" Type="http://schemas.openxmlformats.org/officeDocument/2006/relationships/slideLayout" Target="../slideLayouts/slideLayout109.xml"/><Relationship Id="rId10" Type="http://schemas.openxmlformats.org/officeDocument/2006/relationships/slideLayout" Target="../slideLayouts/slideLayout114.xml"/><Relationship Id="rId4" Type="http://schemas.openxmlformats.org/officeDocument/2006/relationships/slideLayout" Target="../slideLayouts/slideLayout108.xml"/><Relationship Id="rId9" Type="http://schemas.openxmlformats.org/officeDocument/2006/relationships/slideLayout" Target="../slideLayouts/slideLayout113.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image" Target="../media/image16.png"/><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theme" Target="../theme/theme25.xml"/><Relationship Id="rId2" Type="http://schemas.openxmlformats.org/officeDocument/2006/relationships/slideLayout" Target="../slideLayouts/slideLayout117.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129.xml"/><Relationship Id="rId7" Type="http://schemas.openxmlformats.org/officeDocument/2006/relationships/image" Target="../media/image5.png"/><Relationship Id="rId2" Type="http://schemas.openxmlformats.org/officeDocument/2006/relationships/slideLayout" Target="../slideLayouts/slideLayout128.xml"/><Relationship Id="rId1" Type="http://schemas.openxmlformats.org/officeDocument/2006/relationships/slideLayout" Target="../slideLayouts/slideLayout127.xml"/><Relationship Id="rId6" Type="http://schemas.openxmlformats.org/officeDocument/2006/relationships/theme" Target="../theme/theme26.xml"/><Relationship Id="rId5" Type="http://schemas.openxmlformats.org/officeDocument/2006/relationships/slideLayout" Target="../slideLayouts/slideLayout131.xml"/><Relationship Id="rId4" Type="http://schemas.openxmlformats.org/officeDocument/2006/relationships/slideLayout" Target="../slideLayouts/slideLayout130.xml"/></Relationships>
</file>

<file path=ppt/slideMasters/_rels/slideMaster2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34.xml"/><Relationship Id="rId7" Type="http://schemas.openxmlformats.org/officeDocument/2006/relationships/theme" Target="../theme/theme27.xml"/><Relationship Id="rId2" Type="http://schemas.openxmlformats.org/officeDocument/2006/relationships/slideLayout" Target="../slideLayouts/slideLayout133.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5" Type="http://schemas.openxmlformats.org/officeDocument/2006/relationships/slideLayout" Target="../slideLayouts/slideLayout136.xml"/><Relationship Id="rId4" Type="http://schemas.openxmlformats.org/officeDocument/2006/relationships/slideLayout" Target="../slideLayouts/slideLayout135.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145.xml"/><Relationship Id="rId13" Type="http://schemas.openxmlformats.org/officeDocument/2006/relationships/image" Target="../media/image26.png"/><Relationship Id="rId3" Type="http://schemas.openxmlformats.org/officeDocument/2006/relationships/slideLayout" Target="../slideLayouts/slideLayout140.xml"/><Relationship Id="rId7" Type="http://schemas.openxmlformats.org/officeDocument/2006/relationships/slideLayout" Target="../slideLayouts/slideLayout144.xml"/><Relationship Id="rId12" Type="http://schemas.openxmlformats.org/officeDocument/2006/relationships/theme" Target="../theme/theme28.xml"/><Relationship Id="rId2" Type="http://schemas.openxmlformats.org/officeDocument/2006/relationships/slideLayout" Target="../slideLayouts/slideLayout139.xml"/><Relationship Id="rId1" Type="http://schemas.openxmlformats.org/officeDocument/2006/relationships/slideLayout" Target="../slideLayouts/slideLayout138.xml"/><Relationship Id="rId6" Type="http://schemas.openxmlformats.org/officeDocument/2006/relationships/slideLayout" Target="../slideLayouts/slideLayout143.xml"/><Relationship Id="rId11" Type="http://schemas.openxmlformats.org/officeDocument/2006/relationships/slideLayout" Target="../slideLayouts/slideLayout148.xml"/><Relationship Id="rId5" Type="http://schemas.openxmlformats.org/officeDocument/2006/relationships/slideLayout" Target="../slideLayouts/slideLayout142.xml"/><Relationship Id="rId15" Type="http://schemas.openxmlformats.org/officeDocument/2006/relationships/image" Target="../media/image27.png"/><Relationship Id="rId10" Type="http://schemas.openxmlformats.org/officeDocument/2006/relationships/slideLayout" Target="../slideLayouts/slideLayout147.xml"/><Relationship Id="rId4" Type="http://schemas.openxmlformats.org/officeDocument/2006/relationships/slideLayout" Target="../slideLayouts/slideLayout141.xml"/><Relationship Id="rId9" Type="http://schemas.openxmlformats.org/officeDocument/2006/relationships/slideLayout" Target="../slideLayouts/slideLayout146.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16305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964927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7026002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1556418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76957425"/>
      </p:ext>
    </p:extLst>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6835832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4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587935324"/>
      </p:ext>
    </p:extLst>
  </p:cSld>
  <p:clrMap bg1="lt1" tx1="dk1" bg2="lt2" tx2="dk2" accent1="accent1" accent2="accent2" accent3="accent3" accent4="accent4" accent5="accent5" accent6="accent6" hlink="hlink" folHlink="folHlink"/>
  <p:sldLayoutIdLst>
    <p:sldLayoutId id="2147483677" r:id="rId1"/>
    <p:sldLayoutId id="2147483740" r:id="rId2"/>
    <p:sldLayoutId id="2147483741" r:id="rId3"/>
    <p:sldLayoutId id="2147483742" r:id="rId4"/>
    <p:sldLayoutId id="21474837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209304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51101682"/>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715922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9997501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9727846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28586242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83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418360258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51" r:id="rId5"/>
    <p:sldLayoutId id="2147483713" r:id="rId6"/>
    <p:sldLayoutId id="2147483753" r:id="rId7"/>
    <p:sldLayoutId id="2147483715" r:id="rId8"/>
    <p:sldLayoutId id="2147483716" r:id="rId9"/>
    <p:sldLayoutId id="2147483717" r:id="rId10"/>
    <p:sldLayoutId id="2147483718" r:id="rId11"/>
    <p:sldLayoutId id="214748383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14309393"/>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54" r:id="rId6"/>
    <p:sldLayoutId id="2147483726" r:id="rId7"/>
    <p:sldLayoutId id="2147483755"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2802753"/>
      </p:ext>
    </p:extLst>
  </p:cSld>
  <p:clrMap bg1="lt1" tx1="dk1" bg2="lt2" tx2="dk2" accent1="accent1" accent2="accent2" accent3="accent3" accent4="accent4" accent5="accent5" accent6="accent6" hlink="hlink" folHlink="folHlink"/>
  <p:sldLayoutIdLst>
    <p:sldLayoutId id="2147483756"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4" r:id="rId1"/>
    <p:sldLayoutId id="21474837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616386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49359482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82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48005909"/>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5192887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4/10/2024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5260218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08053365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18773897"/>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221624032"/>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649303586"/>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8" r:id="rId4"/>
    <p:sldLayoutId id="2147483829" r:id="rId5"/>
    <p:sldLayoutId id="214748383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2386" y="484632"/>
            <a:ext cx="75438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02386" y="2121408"/>
            <a:ext cx="75438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3318" y="6272785"/>
            <a:ext cx="2455164" cy="365125"/>
          </a:xfrm>
          <a:prstGeom prst="rect">
            <a:avLst/>
          </a:prstGeom>
        </p:spPr>
        <p:txBody>
          <a:bodyPr vert="horz" lIns="91440" tIns="45720" rIns="91440" bIns="45720" rtlCol="0" anchor="ctr"/>
          <a:lstStyle>
            <a:lvl1pPr algn="r">
              <a:defRPr sz="825">
                <a:solidFill>
                  <a:schemeClr val="tx2"/>
                </a:solidFill>
              </a:defRPr>
            </a:lvl1pPr>
          </a:lstStyle>
          <a:p>
            <a:fld id="{8664C608-40B1-4030-A28D-5B74BC98ADCE}" type="datetimeFigureOut">
              <a:rPr lang="en-US" dirty="0"/>
              <a:t>4/10/2024</a:t>
            </a:fld>
            <a:endParaRPr lang="en-US" dirty="0"/>
          </a:p>
        </p:txBody>
      </p:sp>
      <p:sp>
        <p:nvSpPr>
          <p:cNvPr id="5" name="Footer Placeholder 4"/>
          <p:cNvSpPr>
            <a:spLocks noGrp="1"/>
          </p:cNvSpPr>
          <p:nvPr>
            <p:ph type="ftr" sz="quarter" idx="3"/>
          </p:nvPr>
        </p:nvSpPr>
        <p:spPr>
          <a:xfrm>
            <a:off x="816102" y="6272785"/>
            <a:ext cx="4745736" cy="365125"/>
          </a:xfrm>
          <a:prstGeom prst="rect">
            <a:avLst/>
          </a:prstGeom>
        </p:spPr>
        <p:txBody>
          <a:bodyPr vert="horz" lIns="91440" tIns="45720" rIns="91440" bIns="45720" rtlCol="0" anchor="ctr"/>
          <a:lstStyle>
            <a:lvl1pPr algn="l">
              <a:defRPr sz="825">
                <a:solidFill>
                  <a:schemeClr val="tx2"/>
                </a:solidFill>
              </a:defRPr>
            </a:lvl1pPr>
          </a:lstStyle>
          <a:p>
            <a:endParaRPr lang="en-US" dirty="0"/>
          </a:p>
        </p:txBody>
      </p:sp>
      <p:grpSp>
        <p:nvGrpSpPr>
          <p:cNvPr id="7" name="Group 6"/>
          <p:cNvGrpSpPr>
            <a:grpSpLocks noChangeAspect="1"/>
          </p:cNvGrpSpPr>
          <p:nvPr/>
        </p:nvGrpSpPr>
        <p:grpSpPr>
          <a:xfrm>
            <a:off x="8551294" y="6229681"/>
            <a:ext cx="3429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05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35784911"/>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hf sldNum="0" hdr="0" ftr="0" dt="0"/>
  <p:txStyles>
    <p:titleStyle>
      <a:lvl1pPr algn="l" defTabSz="685800" rtl="0" eaLnBrk="1" latinLnBrk="0" hangingPunct="1">
        <a:lnSpc>
          <a:spcPct val="90000"/>
        </a:lnSpc>
        <a:spcBef>
          <a:spcPct val="0"/>
        </a:spcBef>
        <a:buNone/>
        <a:defRPr sz="405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lumMod val="75000"/>
          </a:schemeClr>
        </a:buClr>
        <a:buSzPct val="85000"/>
        <a:buFont typeface="Wingdings" pitchFamily="2" charset="2"/>
        <a:buChar char="§"/>
        <a:defRPr sz="1500" kern="1200">
          <a:solidFill>
            <a:schemeClr val="tx1"/>
          </a:solidFill>
          <a:latin typeface="+mn-lt"/>
          <a:ea typeface="+mn-ea"/>
          <a:cs typeface="+mn-cs"/>
        </a:defRPr>
      </a:lvl1pPr>
      <a:lvl2pPr marL="34290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350" kern="1200">
          <a:solidFill>
            <a:schemeClr val="tx1"/>
          </a:solidFill>
          <a:latin typeface="+mn-lt"/>
          <a:ea typeface="+mn-ea"/>
          <a:cs typeface="+mn-cs"/>
        </a:defRPr>
      </a:lvl2pPr>
      <a:lvl3pPr marL="54864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3pPr>
      <a:lvl4pPr marL="75438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4pPr>
      <a:lvl5pPr marL="960120" indent="-13716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5pPr>
      <a:lvl6pPr marL="1200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6pPr>
      <a:lvl7pPr marL="1425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7pPr>
      <a:lvl8pPr marL="1650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8pPr>
      <a:lvl9pPr marL="1875000" indent="-171450" algn="l" defTabSz="685800" rtl="0" eaLnBrk="1" latinLnBrk="0" hangingPunct="1">
        <a:lnSpc>
          <a:spcPct val="90000"/>
        </a:lnSpc>
        <a:spcBef>
          <a:spcPts val="300"/>
        </a:spcBef>
        <a:spcAft>
          <a:spcPts val="150"/>
        </a:spcAft>
        <a:buClr>
          <a:schemeClr val="accent1">
            <a:lumMod val="75000"/>
          </a:schemeClr>
        </a:buClr>
        <a:buSzPct val="85000"/>
        <a:buFont typeface="Wingdings" pitchFamily="2" charset="2"/>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5.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6.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90.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12.xml"/></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2.xml"/></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29.xml"/><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0.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9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notesSlide" Target="../notesSlides/notesSlide7.xml"/><Relationship Id="rId7" Type="http://schemas.openxmlformats.org/officeDocument/2006/relationships/image" Target="../media/image40.jpeg"/><Relationship Id="rId2" Type="http://schemas.openxmlformats.org/officeDocument/2006/relationships/slideLayout" Target="../slideLayouts/slideLayout97.xml"/><Relationship Id="rId1" Type="http://schemas.openxmlformats.org/officeDocument/2006/relationships/video" Target="https://www.youtube.com/embed/5fdx5Laavkc?feature=oembed" TargetMode="External"/><Relationship Id="rId6" Type="http://schemas.openxmlformats.org/officeDocument/2006/relationships/image" Target="../media/image35.png"/><Relationship Id="rId5" Type="http://schemas.openxmlformats.org/officeDocument/2006/relationships/image" Target="../media/image39.png"/><Relationship Id="rId4" Type="http://schemas.openxmlformats.org/officeDocument/2006/relationships/image" Target="../media/image38.jpeg"/><Relationship Id="rId9" Type="http://schemas.openxmlformats.org/officeDocument/2006/relationships/image" Target="../media/image42.jpeg"/></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97.xml"/><Relationship Id="rId4" Type="http://schemas.openxmlformats.org/officeDocument/2006/relationships/image" Target="../media/image43.jpe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97.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47.jpeg"/><Relationship Id="rId2" Type="http://schemas.openxmlformats.org/officeDocument/2006/relationships/notesSlide" Target="../notesSlides/notesSlide10.xml"/><Relationship Id="rId1" Type="http://schemas.openxmlformats.org/officeDocument/2006/relationships/slideLayout" Target="../slideLayouts/slideLayout97.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slideLayout" Target="../slideLayouts/slideLayout95.xml"/><Relationship Id="rId1" Type="http://schemas.openxmlformats.org/officeDocument/2006/relationships/tags" Target="../tags/tag5.xml"/><Relationship Id="rId5" Type="http://schemas.openxmlformats.org/officeDocument/2006/relationships/image" Target="../media/image49.png"/><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50.jpeg"/><Relationship Id="rId1" Type="http://schemas.openxmlformats.org/officeDocument/2006/relationships/slideLayout" Target="../slideLayouts/slideLayout78.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51.png"/><Relationship Id="rId1" Type="http://schemas.openxmlformats.org/officeDocument/2006/relationships/slideLayout" Target="../slideLayouts/slideLayout139.xml"/></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1.xml"/><Relationship Id="rId1" Type="http://schemas.openxmlformats.org/officeDocument/2006/relationships/slideLayout" Target="../slideLayouts/slideLayout95.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00.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100.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00.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8.png"/><Relationship Id="rId1" Type="http://schemas.openxmlformats.org/officeDocument/2006/relationships/slideLayout" Target="../slideLayouts/slideLayout139.xml"/><Relationship Id="rId5" Type="http://schemas.openxmlformats.org/officeDocument/2006/relationships/image" Target="../media/image35.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9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0.xml"/></Relationships>
</file>

<file path=ppt/slides/_rels/slide2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97.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uvmz5E75ZIA" TargetMode="External"/><Relationship Id="rId2" Type="http://schemas.openxmlformats.org/officeDocument/2006/relationships/slideLayout" Target="../slideLayouts/slideLayout97.xml"/><Relationship Id="rId1" Type="http://schemas.openxmlformats.org/officeDocument/2006/relationships/video" Target="https://www.youtube.com/embed/uvmz5E75ZIA" TargetMode="External"/><Relationship Id="rId4" Type="http://schemas.openxmlformats.org/officeDocument/2006/relationships/image" Target="../media/image55.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899592" y="2348880"/>
            <a:ext cx="2910215" cy="2705839"/>
          </a:xfrm>
        </p:spPr>
        <p:txBody>
          <a:bodyPr/>
          <a:lstStyle/>
          <a:p>
            <a:pPr algn="ctr"/>
            <a:r>
              <a:rPr lang="en-GB" i="1" dirty="0">
                <a:solidFill>
                  <a:schemeClr val="bg1"/>
                </a:solidFill>
              </a:rPr>
              <a:t>Marketing and promoting Restaurant facilities</a:t>
            </a:r>
            <a:br>
              <a:rPr lang="en-GB" i="1" dirty="0">
                <a:solidFill>
                  <a:schemeClr val="bg1"/>
                </a:solidFill>
              </a:rPr>
            </a:br>
            <a:r>
              <a:rPr lang="en-GB" b="1" i="1" dirty="0">
                <a:solidFill>
                  <a:schemeClr val="bg1"/>
                </a:solidFill>
              </a:rPr>
              <a:t>BMGM6002</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539552" y="1340768"/>
            <a:ext cx="7242282" cy="3978442"/>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As there are quite a few of us here, 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br>
            <a:br>
              <a:rPr lang="en-GB" sz="1125" dirty="0"/>
            </a:br>
            <a:r>
              <a:rPr lang="en-GB" sz="1125" dirty="0"/>
              <a:t>This and all sessions will be recorded so that you can watch it again</a:t>
            </a:r>
            <a:br>
              <a:rPr lang="en-GB" sz="1125" dirty="0"/>
            </a:br>
            <a:endParaRPr lang="en-GB" sz="1125" dirty="0"/>
          </a:p>
        </p:txBody>
      </p:sp>
      <p:sp>
        <p:nvSpPr>
          <p:cNvPr id="3" name="Rectangle 2">
            <a:extLst>
              <a:ext uri="{FF2B5EF4-FFF2-40B4-BE49-F238E27FC236}">
                <a16:creationId xmlns:a16="http://schemas.microsoft.com/office/drawing/2014/main" id="{C806AB84-6630-4180-AB3C-1E86750506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a:endParaRPr lang="en-US" sz="1013">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defTabSz="514350"/>
            <a:endParaRPr lang="en-US" sz="1013">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266473" y="186213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66472" y="2916569"/>
            <a:ext cx="3285434" cy="2037936"/>
          </a:xfrm>
        </p:spPr>
        <p:txBody>
          <a:bodyPr vert="horz" lIns="51435" tIns="25718" rIns="51435" bIns="25718" rtlCol="0" anchor="t">
            <a:normAutofit/>
          </a:bodyPr>
          <a:lstStyle/>
          <a:p>
            <a:pPr marL="0" indent="0">
              <a:buNone/>
            </a:pPr>
            <a:r>
              <a:rPr lang="en-GB" sz="1200" b="1" dirty="0">
                <a:solidFill>
                  <a:schemeClr val="bg1"/>
                </a:solidFill>
                <a:latin typeface="Arial" panose="020B0604020202020204" pitchFamily="34" charset="0"/>
                <a:cs typeface="Arial" panose="020B0604020202020204" pitchFamily="34" charset="0"/>
              </a:rPr>
              <a:t>For you to gain an understanding of:</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The module delivery &amp; assessments</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The Marketing Concept</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Ethics Foundations</a:t>
            </a:r>
          </a:p>
          <a:p>
            <a:pPr marL="0" indent="0">
              <a:buNone/>
            </a:pPr>
            <a:endParaRPr lang="en-GB" sz="1200" b="1" dirty="0">
              <a:solidFill>
                <a:schemeClr val="bg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E2882C4-9DD9-4A8F-B543-5895DFB165F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4156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44B42A97-2187-442B-BB48-39526296D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5" name="Content Placeholder 4">
            <a:extLst>
              <a:ext uri="{FF2B5EF4-FFF2-40B4-BE49-F238E27FC236}">
                <a16:creationId xmlns:a16="http://schemas.microsoft.com/office/drawing/2014/main" id="{D289C56C-FE15-3FC7-0F01-1CA5D6A59046}"/>
              </a:ext>
            </a:extLst>
          </p:cNvPr>
          <p:cNvPicPr>
            <a:picLocks noGrp="1" noChangeAspect="1"/>
          </p:cNvPicPr>
          <p:nvPr>
            <p:ph idx="1"/>
          </p:nvPr>
        </p:nvPicPr>
        <p:blipFill rotWithShape="1">
          <a:blip r:embed="rId3"/>
          <a:srcRect t="7407"/>
          <a:stretch/>
        </p:blipFill>
        <p:spPr>
          <a:xfrm>
            <a:off x="15" y="857257"/>
            <a:ext cx="9143985" cy="3428993"/>
          </a:xfrm>
          <a:prstGeom prst="rect">
            <a:avLst/>
          </a:prstGeom>
        </p:spPr>
      </p:pic>
      <p:sp>
        <p:nvSpPr>
          <p:cNvPr id="12" name="!!Rectangle">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6593"/>
            <a:ext cx="9144000" cy="1714157"/>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Tw Cen MT" panose="020B0602020104020603"/>
            </a:endParaRPr>
          </a:p>
        </p:txBody>
      </p:sp>
      <p:sp>
        <p:nvSpPr>
          <p:cNvPr id="2" name="Title 1">
            <a:extLst>
              <a:ext uri="{FF2B5EF4-FFF2-40B4-BE49-F238E27FC236}">
                <a16:creationId xmlns:a16="http://schemas.microsoft.com/office/drawing/2014/main" id="{37FBB7DA-E19C-4857-94AA-A3304A577C39}"/>
              </a:ext>
            </a:extLst>
          </p:cNvPr>
          <p:cNvSpPr>
            <a:spLocks noGrp="1"/>
          </p:cNvSpPr>
          <p:nvPr>
            <p:ph type="title"/>
          </p:nvPr>
        </p:nvSpPr>
        <p:spPr>
          <a:xfrm>
            <a:off x="-1908720" y="5048723"/>
            <a:ext cx="5875645" cy="948441"/>
          </a:xfrm>
        </p:spPr>
        <p:txBody>
          <a:bodyPr vert="horz" lIns="68580" tIns="34290" rIns="68580" bIns="34290" rtlCol="0" anchor="ctr">
            <a:normAutofit/>
          </a:bodyPr>
          <a:lstStyle/>
          <a:p>
            <a:pPr algn="r"/>
            <a:r>
              <a:rPr lang="en-US" sz="4500" dirty="0"/>
              <a:t>Introductions…</a:t>
            </a:r>
          </a:p>
        </p:txBody>
      </p:sp>
      <p:sp>
        <p:nvSpPr>
          <p:cNvPr id="4" name="Text Placeholder 3">
            <a:extLst>
              <a:ext uri="{FF2B5EF4-FFF2-40B4-BE49-F238E27FC236}">
                <a16:creationId xmlns:a16="http://schemas.microsoft.com/office/drawing/2014/main" id="{511AEF2A-C93C-49EB-AF2D-D2BFEF1D09C9}"/>
              </a:ext>
            </a:extLst>
          </p:cNvPr>
          <p:cNvSpPr>
            <a:spLocks noGrp="1"/>
          </p:cNvSpPr>
          <p:nvPr>
            <p:ph type="body" sz="half" idx="2"/>
          </p:nvPr>
        </p:nvSpPr>
        <p:spPr>
          <a:xfrm>
            <a:off x="6360626" y="4633735"/>
            <a:ext cx="2805035" cy="948440"/>
          </a:xfrm>
        </p:spPr>
        <p:txBody>
          <a:bodyPr vert="horz" lIns="68580" tIns="34290" rIns="68580" bIns="34290" rtlCol="0" anchor="ctr">
            <a:normAutofit/>
          </a:bodyPr>
          <a:lstStyle/>
          <a:p>
            <a:r>
              <a:rPr lang="en-US" sz="1500" dirty="0"/>
              <a:t>Module Leader: C.wilkin@uwtsd.ac.uk</a:t>
            </a:r>
          </a:p>
        </p:txBody>
      </p:sp>
      <p:sp>
        <p:nvSpPr>
          <p:cNvPr id="14" name="!!Line">
            <a:extLst>
              <a:ext uri="{FF2B5EF4-FFF2-40B4-BE49-F238E27FC236}">
                <a16:creationId xmlns:a16="http://schemas.microsoft.com/office/drawing/2014/main" id="{1B1D834C-2707-49B0-A3CE-334D83DFF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8786" y="4807458"/>
            <a:ext cx="6858" cy="685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Tree>
    <p:extLst>
      <p:ext uri="{BB962C8B-B14F-4D97-AF65-F5344CB8AC3E}">
        <p14:creationId xmlns:p14="http://schemas.microsoft.com/office/powerpoint/2010/main" val="1322934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7055528" y="2704973"/>
            <a:ext cx="1604639" cy="1962076"/>
          </a:xfrm>
          <a:prstGeom prst="rect">
            <a:avLst/>
          </a:prstGeom>
          <a:noFill/>
        </p:spPr>
        <p:txBody>
          <a:bodyPr wrap="square">
            <a:spAutoFit/>
          </a:bodyPr>
          <a:lstStyle/>
          <a:p>
            <a:pPr algn="ctr" defTabSz="342900"/>
            <a:r>
              <a:rPr lang="en-GB" sz="4050" b="1" dirty="0">
                <a:solidFill>
                  <a:prstClr val="white"/>
                </a:solidFill>
                <a:latin typeface="Calibri" panose="020F0502020204030204"/>
              </a:rPr>
              <a:t>Who are you?</a:t>
            </a:r>
            <a:endParaRPr lang="en-GB" sz="40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2"/>
          <a:stretch>
            <a:fillRect/>
          </a:stretch>
        </p:blipFill>
        <p:spPr>
          <a:xfrm>
            <a:off x="2088473" y="1487814"/>
            <a:ext cx="3127736" cy="3651814"/>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CCD0-7089-4F17-8E8A-F2BB9F495714}"/>
              </a:ext>
            </a:extLst>
          </p:cNvPr>
          <p:cNvSpPr>
            <a:spLocks noGrp="1"/>
          </p:cNvSpPr>
          <p:nvPr>
            <p:ph type="title"/>
          </p:nvPr>
        </p:nvSpPr>
        <p:spPr>
          <a:xfrm>
            <a:off x="633470" y="1837600"/>
            <a:ext cx="3362417" cy="994172"/>
          </a:xfrm>
        </p:spPr>
        <p:txBody>
          <a:bodyPr vert="horz" lIns="68580" tIns="34290" rIns="68580" bIns="34290" rtlCol="0" anchor="ctr">
            <a:normAutofit fontScale="90000"/>
          </a:bodyPr>
          <a:lstStyle/>
          <a:p>
            <a:r>
              <a:rPr lang="en-US" sz="3000" b="1" dirty="0">
                <a:latin typeface="+mj-lt"/>
                <a:cs typeface="+mj-cs"/>
              </a:rPr>
              <a:t>Accessing Information about this module</a:t>
            </a:r>
            <a:br>
              <a:rPr lang="en-US" sz="3000" b="1" dirty="0">
                <a:solidFill>
                  <a:schemeClr val="tx1"/>
                </a:solidFill>
                <a:latin typeface="+mj-lt"/>
                <a:cs typeface="+mj-cs"/>
              </a:rPr>
            </a:br>
            <a:br>
              <a:rPr lang="en-US" sz="2100" b="1" dirty="0">
                <a:solidFill>
                  <a:schemeClr val="tx1"/>
                </a:solidFill>
                <a:latin typeface="+mj-lt"/>
                <a:cs typeface="+mj-cs"/>
              </a:rPr>
            </a:br>
            <a:endParaRPr lang="en-US" sz="2100" dirty="0">
              <a:solidFill>
                <a:schemeClr val="tx1"/>
              </a:solidFill>
              <a:latin typeface="+mj-lt"/>
              <a:cs typeface="+mj-cs"/>
            </a:endParaRPr>
          </a:p>
        </p:txBody>
      </p:sp>
      <p:pic>
        <p:nvPicPr>
          <p:cNvPr id="5" name="Picture 4">
            <a:extLst>
              <a:ext uri="{FF2B5EF4-FFF2-40B4-BE49-F238E27FC236}">
                <a16:creationId xmlns:a16="http://schemas.microsoft.com/office/drawing/2014/main" id="{5A78FF1A-CD67-4AFD-8ECA-FA557EA0D089}"/>
              </a:ext>
            </a:extLst>
          </p:cNvPr>
          <p:cNvPicPr>
            <a:picLocks noChangeAspect="1"/>
          </p:cNvPicPr>
          <p:nvPr/>
        </p:nvPicPr>
        <p:blipFill>
          <a:blip r:embed="rId3"/>
          <a:stretch>
            <a:fillRect/>
          </a:stretch>
        </p:blipFill>
        <p:spPr>
          <a:xfrm>
            <a:off x="5379772" y="1306745"/>
            <a:ext cx="2212422" cy="2055883"/>
          </a:xfrm>
          <a:prstGeom prst="rect">
            <a:avLst/>
          </a:prstGeom>
        </p:spPr>
      </p:pic>
      <p:pic>
        <p:nvPicPr>
          <p:cNvPr id="4" name="Picture 3">
            <a:extLst>
              <a:ext uri="{FF2B5EF4-FFF2-40B4-BE49-F238E27FC236}">
                <a16:creationId xmlns:a16="http://schemas.microsoft.com/office/drawing/2014/main" id="{A3E92877-73BC-4158-94AE-A1921EB7B4B8}"/>
              </a:ext>
            </a:extLst>
          </p:cNvPr>
          <p:cNvPicPr>
            <a:picLocks noChangeAspect="1"/>
          </p:cNvPicPr>
          <p:nvPr/>
        </p:nvPicPr>
        <p:blipFill>
          <a:blip r:embed="rId4"/>
          <a:stretch>
            <a:fillRect/>
          </a:stretch>
        </p:blipFill>
        <p:spPr>
          <a:xfrm>
            <a:off x="5186033" y="3744208"/>
            <a:ext cx="2599904" cy="1739504"/>
          </a:xfrm>
          <a:prstGeom prst="rect">
            <a:avLst/>
          </a:prstGeom>
        </p:spPr>
      </p:pic>
      <p:sp>
        <p:nvSpPr>
          <p:cNvPr id="6" name="Multiplication Sign 5">
            <a:extLst>
              <a:ext uri="{FF2B5EF4-FFF2-40B4-BE49-F238E27FC236}">
                <a16:creationId xmlns:a16="http://schemas.microsoft.com/office/drawing/2014/main" id="{C41DD350-1877-CA2F-3047-01E57EE24FE0}"/>
              </a:ext>
            </a:extLst>
          </p:cNvPr>
          <p:cNvSpPr/>
          <p:nvPr/>
        </p:nvSpPr>
        <p:spPr>
          <a:xfrm>
            <a:off x="5148115" y="1049583"/>
            <a:ext cx="2736304" cy="250383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29349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1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547664" y="1124744"/>
            <a:ext cx="5832648" cy="5328592"/>
          </a:xfrm>
        </p:spPr>
        <p:txBody>
          <a:bodyPr/>
          <a:lstStyle/>
          <a:p>
            <a:pPr algn="ctr">
              <a:lnSpc>
                <a:spcPct val="100000"/>
              </a:lnSpc>
              <a:spcAft>
                <a:spcPts val="563"/>
              </a:spcAft>
            </a:pPr>
            <a:r>
              <a:rPr lang="en-GB" sz="2400" b="1" dirty="0">
                <a:solidFill>
                  <a:schemeClr val="tx1"/>
                </a:solidFill>
              </a:rPr>
              <a:t>Assessment 1 (100%)</a:t>
            </a:r>
            <a:br>
              <a:rPr lang="en-GB" sz="2400" b="1" dirty="0">
                <a:solidFill>
                  <a:schemeClr val="tx1"/>
                </a:solidFill>
              </a:rPr>
            </a:br>
            <a:r>
              <a:rPr lang="en-GB" sz="2400" b="1" dirty="0">
                <a:solidFill>
                  <a:schemeClr val="tx1"/>
                </a:solidFill>
              </a:rPr>
              <a:t>Due: </a:t>
            </a:r>
            <a:r>
              <a:rPr lang="en-GB" sz="2400" b="1" dirty="0">
                <a:solidFill>
                  <a:schemeClr val="tx1"/>
                </a:solidFill>
                <a:highlight>
                  <a:srgbClr val="FFFF00"/>
                </a:highlight>
              </a:rPr>
              <a:t>7</a:t>
            </a:r>
            <a:r>
              <a:rPr lang="en-GB" sz="2400" b="1" baseline="30000" dirty="0">
                <a:solidFill>
                  <a:schemeClr val="tx1"/>
                </a:solidFill>
                <a:highlight>
                  <a:srgbClr val="FFFF00"/>
                </a:highlight>
              </a:rPr>
              <a:t>th June</a:t>
            </a:r>
            <a:br>
              <a:rPr lang="en-GB" sz="1350" dirty="0">
                <a:solidFill>
                  <a:schemeClr val="tx1"/>
                </a:solidFill>
              </a:rPr>
            </a:br>
            <a:br>
              <a:rPr lang="en-GB" sz="1050" dirty="0">
                <a:solidFill>
                  <a:schemeClr val="tx1"/>
                </a:solidFill>
                <a:latin typeface="Calibri" panose="020F0502020204030204" pitchFamily="34" charset="0"/>
                <a:ea typeface="Calibri" panose="020F0502020204030204" pitchFamily="34" charset="0"/>
              </a:rPr>
            </a:br>
            <a:br>
              <a:rPr lang="en-GB" sz="2000" dirty="0">
                <a:solidFill>
                  <a:schemeClr val="tx1"/>
                </a:solidFill>
                <a:latin typeface="Calibri" panose="020F0502020204030204" pitchFamily="34" charset="0"/>
                <a:ea typeface="Calibri" panose="020F0502020204030204" pitchFamily="34" charset="0"/>
              </a:rPr>
            </a:br>
            <a:br>
              <a:rPr lang="en-GB" sz="2000" dirty="0">
                <a:solidFill>
                  <a:schemeClr val="tx1"/>
                </a:solidFill>
                <a:latin typeface="Calibri" panose="020F0502020204030204" pitchFamily="34" charset="0"/>
                <a:ea typeface="Calibri" panose="020F0502020204030204" pitchFamily="34" charset="0"/>
              </a:rPr>
            </a:br>
            <a:br>
              <a:rPr lang="en-GB" sz="2000" dirty="0">
                <a:solidFill>
                  <a:schemeClr val="tx1"/>
                </a:solidFill>
                <a:latin typeface="Calibri" panose="020F0502020204030204" pitchFamily="34" charset="0"/>
                <a:ea typeface="Calibri" panose="020F0502020204030204" pitchFamily="34" charset="0"/>
              </a:rPr>
            </a:br>
            <a:r>
              <a:rPr lang="en-GB" sz="2000" dirty="0">
                <a:solidFill>
                  <a:schemeClr val="tx1"/>
                </a:solidFill>
                <a:latin typeface="Calibri" panose="020F0502020204030204" pitchFamily="34" charset="0"/>
                <a:ea typeface="Calibri" panose="020F0502020204030204" pitchFamily="34" charset="0"/>
              </a:rPr>
              <a:t>For your placement restaurant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a:t>
            </a:r>
            <a:br>
              <a:rPr lang="en-GB" sz="788" dirty="0">
                <a:solidFill>
                  <a:schemeClr val="tx1"/>
                </a:solidFill>
              </a:rPr>
            </a:br>
            <a:endParaRPr lang="en-GB" sz="788" dirty="0">
              <a:solidFill>
                <a:schemeClr val="tx1"/>
              </a:solidFill>
            </a:endParaRPr>
          </a:p>
        </p:txBody>
      </p:sp>
      <p:sp>
        <p:nvSpPr>
          <p:cNvPr id="3" name="Rectangle 2">
            <a:extLst>
              <a:ext uri="{FF2B5EF4-FFF2-40B4-BE49-F238E27FC236}">
                <a16:creationId xmlns:a16="http://schemas.microsoft.com/office/drawing/2014/main" id="{96DC43C7-7DA2-4C47-954A-B38682F43F5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131935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539552" y="332656"/>
            <a:ext cx="38164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rPr>
              <a:t>Marketing – Back to basics</a:t>
            </a:r>
            <a:endParaRPr lang="en-GB" sz="2400" b="1" dirty="0">
              <a:solidFill>
                <a:srgbClr val="0070C0"/>
              </a:solidFill>
            </a:endParaRPr>
          </a:p>
        </p:txBody>
      </p:sp>
      <p:pic>
        <p:nvPicPr>
          <p:cNvPr id="1028" name="Picture 4">
            <a:extLst>
              <a:ext uri="{FF2B5EF4-FFF2-40B4-BE49-F238E27FC236}">
                <a16:creationId xmlns:a16="http://schemas.microsoft.com/office/drawing/2014/main" id="{0C35FC3E-FBA3-0CEA-95C4-57E710921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125" y="1430157"/>
            <a:ext cx="4032448" cy="399768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4"/>
          <a:stretch>
            <a:fillRect/>
          </a:stretch>
        </p:blipFill>
        <p:spPr>
          <a:xfrm>
            <a:off x="-1712" y="6208068"/>
            <a:ext cx="9173109" cy="649167"/>
          </a:xfrm>
          <a:prstGeom prst="rect">
            <a:avLst/>
          </a:prstGeom>
        </p:spPr>
      </p:pic>
      <p:pic>
        <p:nvPicPr>
          <p:cNvPr id="11" name="Picture 10">
            <a:extLst>
              <a:ext uri="{FF2B5EF4-FFF2-40B4-BE49-F238E27FC236}">
                <a16:creationId xmlns:a16="http://schemas.microsoft.com/office/drawing/2014/main" id="{0C956AAA-4F51-7CD0-B882-248DC4AE13A2}"/>
              </a:ext>
            </a:extLst>
          </p:cNvPr>
          <p:cNvPicPr>
            <a:picLocks noChangeAspect="1"/>
          </p:cNvPicPr>
          <p:nvPr/>
        </p:nvPicPr>
        <p:blipFill>
          <a:blip r:embed="rId5"/>
          <a:stretch>
            <a:fillRect/>
          </a:stretch>
        </p:blipFill>
        <p:spPr>
          <a:xfrm>
            <a:off x="6934939" y="116632"/>
            <a:ext cx="2065936" cy="1968025"/>
          </a:xfrm>
          <a:prstGeom prst="rect">
            <a:avLst/>
          </a:prstGeom>
        </p:spPr>
      </p:pic>
      <p:pic>
        <p:nvPicPr>
          <p:cNvPr id="3" name="Picture 2" descr="Qr code&#10;&#10;Description automatically generated">
            <a:extLst>
              <a:ext uri="{FF2B5EF4-FFF2-40B4-BE49-F238E27FC236}">
                <a16:creationId xmlns:a16="http://schemas.microsoft.com/office/drawing/2014/main" id="{AE0A2681-906E-8510-FA5D-124AE50AAB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55976" y="1850091"/>
            <a:ext cx="4330343" cy="4330343"/>
          </a:xfrm>
          <a:prstGeom prst="rect">
            <a:avLst/>
          </a:prstGeom>
        </p:spPr>
      </p:pic>
    </p:spTree>
    <p:extLst>
      <p:ext uri="{BB962C8B-B14F-4D97-AF65-F5344CB8AC3E}">
        <p14:creationId xmlns:p14="http://schemas.microsoft.com/office/powerpoint/2010/main" val="3052137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descr="See the source image">
            <a:extLst>
              <a:ext uri="{FF2B5EF4-FFF2-40B4-BE49-F238E27FC236}">
                <a16:creationId xmlns:a16="http://schemas.microsoft.com/office/drawing/2014/main" id="{96C89D02-6019-0841-8BA5-D4E432A9D6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6433" y="3686255"/>
            <a:ext cx="3714750" cy="247173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5B3BECE-A0AE-EFD0-AFFE-A118C47DC15D}"/>
              </a:ext>
            </a:extLst>
          </p:cNvPr>
          <p:cNvPicPr>
            <a:picLocks noChangeAspect="1"/>
          </p:cNvPicPr>
          <p:nvPr/>
        </p:nvPicPr>
        <p:blipFill>
          <a:blip r:embed="rId5"/>
          <a:stretch>
            <a:fillRect/>
          </a:stretch>
        </p:blipFill>
        <p:spPr>
          <a:xfrm>
            <a:off x="971600" y="2636912"/>
            <a:ext cx="2736304" cy="1824202"/>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539552" y="332656"/>
            <a:ext cx="38164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 Evolution</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6"/>
          <a:stretch>
            <a:fillRect/>
          </a:stretch>
        </p:blipFill>
        <p:spPr>
          <a:xfrm>
            <a:off x="-1712" y="6208068"/>
            <a:ext cx="9173109" cy="649167"/>
          </a:xfrm>
          <a:prstGeom prst="rect">
            <a:avLst/>
          </a:prstGeom>
        </p:spPr>
      </p:pic>
      <p:pic>
        <p:nvPicPr>
          <p:cNvPr id="5" name="Content Placeholder 5">
            <a:extLst>
              <a:ext uri="{FF2B5EF4-FFF2-40B4-BE49-F238E27FC236}">
                <a16:creationId xmlns:a16="http://schemas.microsoft.com/office/drawing/2014/main" id="{89BA21AA-2B18-BD1E-7BAE-14D26342DF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a:xfrm>
            <a:off x="2843808" y="773209"/>
            <a:ext cx="5964489" cy="4104456"/>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B4AA2C6F-9196-81F0-7264-84F32F750138}"/>
              </a:ext>
            </a:extLst>
          </p:cNvPr>
          <p:cNvPicPr>
            <a:picLocks noChangeAspect="1"/>
          </p:cNvPicPr>
          <p:nvPr/>
        </p:nvPicPr>
        <p:blipFill>
          <a:blip r:embed="rId8"/>
          <a:stretch>
            <a:fillRect/>
          </a:stretch>
        </p:blipFill>
        <p:spPr>
          <a:xfrm>
            <a:off x="100165" y="3702591"/>
            <a:ext cx="3147606" cy="2539426"/>
          </a:xfrm>
          <a:prstGeom prst="rect">
            <a:avLst/>
          </a:prstGeom>
        </p:spPr>
      </p:pic>
      <p:pic>
        <p:nvPicPr>
          <p:cNvPr id="14" name="Online Media 1" title="Philip Kotler on the evolution of marketing">
            <a:hlinkClick r:id="" action="ppaction://media"/>
            <a:extLst>
              <a:ext uri="{FF2B5EF4-FFF2-40B4-BE49-F238E27FC236}">
                <a16:creationId xmlns:a16="http://schemas.microsoft.com/office/drawing/2014/main" id="{ACFB6436-85F6-DB13-4FA9-54D7788F520B}"/>
              </a:ext>
            </a:extLst>
          </p:cNvPr>
          <p:cNvPicPr>
            <a:picLocks noRot="1" noChangeAspect="1"/>
          </p:cNvPicPr>
          <p:nvPr>
            <a:videoFile r:link="rId1"/>
          </p:nvPr>
        </p:nvPicPr>
        <p:blipFill>
          <a:blip r:embed="rId9"/>
          <a:stretch>
            <a:fillRect/>
          </a:stretch>
        </p:blipFill>
        <p:spPr>
          <a:xfrm>
            <a:off x="564596" y="778781"/>
            <a:ext cx="8148797" cy="4604069"/>
          </a:xfrm>
          <a:prstGeom prst="rect">
            <a:avLst/>
          </a:prstGeom>
        </p:spPr>
      </p:pic>
    </p:spTree>
    <p:extLst>
      <p:ext uri="{BB962C8B-B14F-4D97-AF65-F5344CB8AC3E}">
        <p14:creationId xmlns:p14="http://schemas.microsoft.com/office/powerpoint/2010/main" val="47588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254211" y="476672"/>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-Simple model of the marketing process</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1712" y="6208068"/>
            <a:ext cx="9173109" cy="649167"/>
          </a:xfrm>
          <a:prstGeom prst="rect">
            <a:avLst/>
          </a:prstGeom>
        </p:spPr>
      </p:pic>
      <p:sp>
        <p:nvSpPr>
          <p:cNvPr id="3" name="TextBox 4">
            <a:extLst>
              <a:ext uri="{FF2B5EF4-FFF2-40B4-BE49-F238E27FC236}">
                <a16:creationId xmlns:a16="http://schemas.microsoft.com/office/drawing/2014/main" id="{57854927-6CA9-5167-7B5F-ACC9DA9F3D6A}"/>
              </a:ext>
            </a:extLst>
          </p:cNvPr>
          <p:cNvSpPr txBox="1">
            <a:spLocks noChangeArrowheads="1"/>
          </p:cNvSpPr>
          <p:nvPr/>
        </p:nvSpPr>
        <p:spPr bwMode="auto">
          <a:xfrm>
            <a:off x="1799692" y="1602654"/>
            <a:ext cx="5544616" cy="61696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fontScale="55000" lnSpcReduction="20000"/>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defTabSz="914400">
              <a:lnSpc>
                <a:spcPct val="120000"/>
              </a:lnSpc>
              <a:spcAft>
                <a:spcPts val="600"/>
              </a:spcAft>
              <a:buClr>
                <a:schemeClr val="accent1"/>
              </a:buClr>
              <a:buSzPct val="100000"/>
            </a:pPr>
            <a:r>
              <a:rPr lang="en-US" altLang="en-US" b="0" dirty="0">
                <a:latin typeface="+mn-lt"/>
              </a:rPr>
              <a:t>Marketing is the delivery of value to customers at a profit</a:t>
            </a:r>
          </a:p>
        </p:txBody>
      </p:sp>
      <p:pic>
        <p:nvPicPr>
          <p:cNvPr id="5" name="Picture 4" descr="fig01_01wo.jpg">
            <a:extLst>
              <a:ext uri="{FF2B5EF4-FFF2-40B4-BE49-F238E27FC236}">
                <a16:creationId xmlns:a16="http://schemas.microsoft.com/office/drawing/2014/main" id="{DCDD7C0F-FB26-3F59-9F42-9B582D2926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254211" y="2026941"/>
            <a:ext cx="8864621" cy="1995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4">
            <a:extLst>
              <a:ext uri="{FF2B5EF4-FFF2-40B4-BE49-F238E27FC236}">
                <a16:creationId xmlns:a16="http://schemas.microsoft.com/office/drawing/2014/main" id="{1047F64C-A9E4-E73D-07D4-F85112E21F94}"/>
              </a:ext>
            </a:extLst>
          </p:cNvPr>
          <p:cNvSpPr txBox="1"/>
          <p:nvPr/>
        </p:nvSpPr>
        <p:spPr>
          <a:xfrm>
            <a:off x="216861" y="4138525"/>
            <a:ext cx="8710277" cy="1953740"/>
          </a:xfrm>
          <a:prstGeom prst="rect">
            <a:avLst/>
          </a:prstGeom>
          <a:noFill/>
        </p:spPr>
        <p:txBody>
          <a:bodyPr wrap="square">
            <a:spAutoFit/>
          </a:bodyPr>
          <a:lstStyle/>
          <a:p>
            <a:pPr algn="l">
              <a:lnSpc>
                <a:spcPct val="120000"/>
              </a:lnSpc>
              <a:spcBef>
                <a:spcPct val="20000"/>
              </a:spcBef>
              <a:buClr>
                <a:srgbClr val="FE6FE2"/>
              </a:buClr>
              <a:defRPr/>
            </a:pPr>
            <a:r>
              <a:rPr lang="en-US" altLang="en-US" sz="1800" b="1" dirty="0">
                <a:solidFill>
                  <a:schemeClr val="tx1"/>
                </a:solidFill>
              </a:rPr>
              <a:t>Customer centered </a:t>
            </a:r>
            <a:r>
              <a:rPr lang="en-US" altLang="en-US" sz="1800" dirty="0">
                <a:solidFill>
                  <a:schemeClr val="tx1"/>
                </a:solidFill>
              </a:rPr>
              <a:t>– market sensing and responding</a:t>
            </a:r>
          </a:p>
          <a:p>
            <a:pPr algn="l">
              <a:lnSpc>
                <a:spcPct val="120000"/>
              </a:lnSpc>
              <a:spcBef>
                <a:spcPct val="20000"/>
              </a:spcBef>
              <a:buClr>
                <a:srgbClr val="FE6FE2"/>
              </a:buClr>
              <a:defRPr/>
            </a:pPr>
            <a:r>
              <a:rPr lang="en-US" altLang="en-US" sz="1800" dirty="0">
                <a:solidFill>
                  <a:schemeClr val="tx1"/>
                </a:solidFill>
              </a:rPr>
              <a:t>Takes an </a:t>
            </a:r>
            <a:r>
              <a:rPr lang="en-US" altLang="en-US" sz="1800" b="1" dirty="0">
                <a:solidFill>
                  <a:schemeClr val="tx1"/>
                </a:solidFill>
              </a:rPr>
              <a:t>outside-in perspective </a:t>
            </a:r>
          </a:p>
          <a:p>
            <a:pPr algn="l">
              <a:lnSpc>
                <a:spcPct val="120000"/>
              </a:lnSpc>
              <a:spcBef>
                <a:spcPct val="20000"/>
              </a:spcBef>
              <a:buClr>
                <a:srgbClr val="FE6FE2"/>
              </a:buClr>
              <a:defRPr/>
            </a:pPr>
            <a:r>
              <a:rPr lang="en-US" altLang="en-US" sz="1800" dirty="0">
                <a:solidFill>
                  <a:schemeClr val="tx1"/>
                </a:solidFill>
              </a:rPr>
              <a:t> </a:t>
            </a:r>
            <a:r>
              <a:rPr lang="en-US" altLang="en-US" sz="1800" b="1" dirty="0">
                <a:solidFill>
                  <a:schemeClr val="tx1"/>
                </a:solidFill>
              </a:rPr>
              <a:t>Well-defined market</a:t>
            </a:r>
            <a:r>
              <a:rPr lang="en-US" altLang="en-US" sz="1800" dirty="0">
                <a:solidFill>
                  <a:schemeClr val="tx1"/>
                </a:solidFill>
              </a:rPr>
              <a:t>, customer needs and integration of marketing activities</a:t>
            </a:r>
          </a:p>
          <a:p>
            <a:pPr algn="l">
              <a:lnSpc>
                <a:spcPct val="120000"/>
              </a:lnSpc>
              <a:spcBef>
                <a:spcPct val="20000"/>
              </a:spcBef>
              <a:buClr>
                <a:srgbClr val="FE6FE2"/>
              </a:buClr>
              <a:defRPr/>
            </a:pPr>
            <a:r>
              <a:rPr lang="en-US" altLang="en-US" sz="1800" dirty="0">
                <a:solidFill>
                  <a:schemeClr val="tx1"/>
                </a:solidFill>
              </a:rPr>
              <a:t> </a:t>
            </a:r>
            <a:r>
              <a:rPr lang="en-US" altLang="en-US" sz="1800" b="1" dirty="0">
                <a:solidFill>
                  <a:schemeClr val="tx1"/>
                </a:solidFill>
              </a:rPr>
              <a:t>Creating lasting relationships </a:t>
            </a:r>
            <a:r>
              <a:rPr lang="en-US" altLang="en-US" sz="1800" dirty="0">
                <a:solidFill>
                  <a:schemeClr val="tx1"/>
                </a:solidFill>
              </a:rPr>
              <a:t>based on customer value and satisfaction</a:t>
            </a:r>
          </a:p>
          <a:p>
            <a:pPr algn="l">
              <a:lnSpc>
                <a:spcPct val="120000"/>
              </a:lnSpc>
              <a:spcBef>
                <a:spcPct val="20000"/>
              </a:spcBef>
              <a:buClr>
                <a:srgbClr val="FE6FE2"/>
              </a:buClr>
              <a:defRPr/>
            </a:pPr>
            <a:r>
              <a:rPr lang="en-US" altLang="en-US" sz="1800" b="1" dirty="0">
                <a:solidFill>
                  <a:schemeClr val="tx1"/>
                </a:solidFill>
              </a:rPr>
              <a:t>Delivering better ‘value</a:t>
            </a:r>
            <a:r>
              <a:rPr lang="en-US" altLang="en-US" sz="1800" dirty="0">
                <a:solidFill>
                  <a:schemeClr val="tx1"/>
                </a:solidFill>
              </a:rPr>
              <a:t>’ than your competitors</a:t>
            </a:r>
          </a:p>
        </p:txBody>
      </p:sp>
    </p:spTree>
    <p:extLst>
      <p:ext uri="{BB962C8B-B14F-4D97-AF65-F5344CB8AC3E}">
        <p14:creationId xmlns:p14="http://schemas.microsoft.com/office/powerpoint/2010/main" val="541722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449651" y="257243"/>
            <a:ext cx="381642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-Customer Value “the proposition!”</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4222" y="6228009"/>
            <a:ext cx="9173109" cy="649167"/>
          </a:xfrm>
          <a:prstGeom prst="rect">
            <a:avLst/>
          </a:prstGeom>
        </p:spPr>
      </p:pic>
      <p:grpSp>
        <p:nvGrpSpPr>
          <p:cNvPr id="5" name="Group 13">
            <a:extLst>
              <a:ext uri="{FF2B5EF4-FFF2-40B4-BE49-F238E27FC236}">
                <a16:creationId xmlns:a16="http://schemas.microsoft.com/office/drawing/2014/main" id="{EAD02A46-8D9E-2150-DE3A-5379373B5220}"/>
              </a:ext>
            </a:extLst>
          </p:cNvPr>
          <p:cNvGrpSpPr>
            <a:grpSpLocks/>
          </p:cNvGrpSpPr>
          <p:nvPr/>
        </p:nvGrpSpPr>
        <p:grpSpPr bwMode="auto">
          <a:xfrm>
            <a:off x="539553" y="4293096"/>
            <a:ext cx="7728478" cy="1820807"/>
            <a:chOff x="107504" y="2958055"/>
            <a:chExt cx="8873046" cy="2454923"/>
          </a:xfrm>
        </p:grpSpPr>
        <p:sp>
          <p:nvSpPr>
            <p:cNvPr id="7" name="Oval 6">
              <a:extLst>
                <a:ext uri="{FF2B5EF4-FFF2-40B4-BE49-F238E27FC236}">
                  <a16:creationId xmlns:a16="http://schemas.microsoft.com/office/drawing/2014/main" id="{7497D2F4-C099-01DD-906B-B3D85A76AFB2}"/>
                </a:ext>
              </a:extLst>
            </p:cNvPr>
            <p:cNvSpPr/>
            <p:nvPr/>
          </p:nvSpPr>
          <p:spPr>
            <a:xfrm>
              <a:off x="107504" y="3176858"/>
              <a:ext cx="2087597" cy="1903106"/>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anchor="ctr">
              <a:normAutofit/>
            </a:bodyPr>
            <a:lstStyle/>
            <a:p>
              <a:pPr algn="ctr">
                <a:lnSpc>
                  <a:spcPct val="90000"/>
                </a:lnSpc>
                <a:spcAft>
                  <a:spcPts val="600"/>
                </a:spcAft>
                <a:defRPr/>
              </a:pPr>
              <a:r>
                <a:rPr lang="en-IE" sz="2000">
                  <a:solidFill>
                    <a:schemeClr val="bg1"/>
                  </a:solidFill>
                </a:rPr>
                <a:t>Customer Value</a:t>
              </a:r>
            </a:p>
          </p:txBody>
        </p:sp>
        <p:sp>
          <p:nvSpPr>
            <p:cNvPr id="8" name="Equal 4">
              <a:extLst>
                <a:ext uri="{FF2B5EF4-FFF2-40B4-BE49-F238E27FC236}">
                  <a16:creationId xmlns:a16="http://schemas.microsoft.com/office/drawing/2014/main" id="{66885400-F3BC-2A17-01C3-9A4495A236F9}"/>
                </a:ext>
              </a:extLst>
            </p:cNvPr>
            <p:cNvSpPr/>
            <p:nvPr/>
          </p:nvSpPr>
          <p:spPr>
            <a:xfrm>
              <a:off x="2195101" y="3866930"/>
              <a:ext cx="720737" cy="359462"/>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10" name="Rounded Rectangle 5">
              <a:extLst>
                <a:ext uri="{FF2B5EF4-FFF2-40B4-BE49-F238E27FC236}">
                  <a16:creationId xmlns:a16="http://schemas.microsoft.com/office/drawing/2014/main" id="{C4BB3003-FBB3-DED4-DB1D-3CA510B72E0D}"/>
                </a:ext>
              </a:extLst>
            </p:cNvPr>
            <p:cNvSpPr/>
            <p:nvPr/>
          </p:nvSpPr>
          <p:spPr>
            <a:xfrm>
              <a:off x="2915838" y="2958055"/>
              <a:ext cx="2520992"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normAutofit fontScale="92500" lnSpcReduction="20000"/>
            </a:bodyPr>
            <a:lstStyle/>
            <a:p>
              <a:pPr algn="ctr">
                <a:lnSpc>
                  <a:spcPct val="90000"/>
                </a:lnSpc>
                <a:spcAft>
                  <a:spcPts val="600"/>
                </a:spcAft>
                <a:defRPr/>
              </a:pPr>
              <a:endParaRPr lang="en-IE" sz="1600" dirty="0"/>
            </a:p>
            <a:p>
              <a:pPr algn="ctr">
                <a:lnSpc>
                  <a:spcPct val="90000"/>
                </a:lnSpc>
                <a:spcAft>
                  <a:spcPts val="600"/>
                </a:spcAft>
                <a:defRPr/>
              </a:pPr>
              <a:endParaRPr lang="en-IE" sz="1600" dirty="0">
                <a:solidFill>
                  <a:schemeClr val="bg1"/>
                </a:solidFill>
              </a:endParaRPr>
            </a:p>
            <a:p>
              <a:pPr algn="ctr">
                <a:lnSpc>
                  <a:spcPct val="90000"/>
                </a:lnSpc>
                <a:spcAft>
                  <a:spcPts val="600"/>
                </a:spcAft>
                <a:defRPr/>
              </a:pPr>
              <a:r>
                <a:rPr lang="en-IE" sz="1600" b="1" dirty="0">
                  <a:solidFill>
                    <a:schemeClr val="bg1"/>
                  </a:solidFill>
                </a:rPr>
                <a:t>Perceived Benefits</a:t>
              </a:r>
              <a:endParaRPr lang="en-US" altLang="en-US" sz="1600" b="1" dirty="0">
                <a:solidFill>
                  <a:schemeClr val="bg1"/>
                </a:solidFill>
              </a:endParaRPr>
            </a:p>
            <a:p>
              <a:pPr marL="285750" indent="-285750">
                <a:lnSpc>
                  <a:spcPct val="90000"/>
                </a:lnSpc>
                <a:spcAft>
                  <a:spcPts val="600"/>
                </a:spcAft>
                <a:buFont typeface="Arial" panose="020B0604020202020204" pitchFamily="34" charset="0"/>
                <a:buChar char="•"/>
                <a:defRPr/>
              </a:pPr>
              <a:r>
                <a:rPr lang="en-US" altLang="en-US" sz="1600" b="0" dirty="0">
                  <a:solidFill>
                    <a:schemeClr val="bg1"/>
                  </a:solidFill>
                </a:rPr>
                <a:t>Product benefits</a:t>
              </a:r>
            </a:p>
            <a:p>
              <a:pPr marL="285750" indent="-285750">
                <a:lnSpc>
                  <a:spcPct val="90000"/>
                </a:lnSpc>
                <a:spcAft>
                  <a:spcPts val="600"/>
                </a:spcAft>
                <a:buFont typeface="Arial" panose="020B0604020202020204" pitchFamily="34" charset="0"/>
                <a:buChar char="•"/>
                <a:defRPr/>
              </a:pPr>
              <a:r>
                <a:rPr lang="en-US" altLang="en-US" sz="1600" b="0" dirty="0">
                  <a:solidFill>
                    <a:schemeClr val="bg1"/>
                  </a:solidFill>
                </a:rPr>
                <a:t>Service benefits</a:t>
              </a:r>
            </a:p>
            <a:p>
              <a:pPr marL="285750" indent="-285750">
                <a:lnSpc>
                  <a:spcPct val="90000"/>
                </a:lnSpc>
                <a:spcAft>
                  <a:spcPts val="600"/>
                </a:spcAft>
                <a:buFont typeface="Arial" panose="020B0604020202020204" pitchFamily="34" charset="0"/>
                <a:buChar char="•"/>
                <a:defRPr/>
              </a:pPr>
              <a:r>
                <a:rPr lang="en-US" altLang="en-US" sz="1600" b="0" dirty="0">
                  <a:solidFill>
                    <a:schemeClr val="bg1"/>
                  </a:solidFill>
                </a:rPr>
                <a:t>Image benefits</a:t>
              </a:r>
            </a:p>
            <a:p>
              <a:pPr algn="ctr">
                <a:lnSpc>
                  <a:spcPct val="90000"/>
                </a:lnSpc>
                <a:spcAft>
                  <a:spcPts val="600"/>
                </a:spcAft>
                <a:defRPr/>
              </a:pPr>
              <a:endParaRPr lang="en-IE" sz="900" dirty="0"/>
            </a:p>
            <a:p>
              <a:pPr algn="ctr">
                <a:lnSpc>
                  <a:spcPct val="90000"/>
                </a:lnSpc>
                <a:spcAft>
                  <a:spcPts val="600"/>
                </a:spcAft>
                <a:defRPr/>
              </a:pPr>
              <a:endParaRPr lang="en-IE" sz="900" dirty="0"/>
            </a:p>
            <a:p>
              <a:pPr algn="ctr">
                <a:lnSpc>
                  <a:spcPct val="90000"/>
                </a:lnSpc>
                <a:spcAft>
                  <a:spcPts val="600"/>
                </a:spcAft>
                <a:defRPr/>
              </a:pPr>
              <a:endParaRPr lang="en-IE" sz="900" dirty="0"/>
            </a:p>
          </p:txBody>
        </p:sp>
        <p:sp>
          <p:nvSpPr>
            <p:cNvPr id="11" name="Minus 8">
              <a:extLst>
                <a:ext uri="{FF2B5EF4-FFF2-40B4-BE49-F238E27FC236}">
                  <a16:creationId xmlns:a16="http://schemas.microsoft.com/office/drawing/2014/main" id="{EDAD009E-2CC3-58C6-41D9-14D4282EC5EC}"/>
                </a:ext>
              </a:extLst>
            </p:cNvPr>
            <p:cNvSpPr/>
            <p:nvPr/>
          </p:nvSpPr>
          <p:spPr>
            <a:xfrm>
              <a:off x="5462231" y="3973926"/>
              <a:ext cx="792176" cy="252465"/>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2" name="Rounded Rectangle 11">
              <a:extLst>
                <a:ext uri="{FF2B5EF4-FFF2-40B4-BE49-F238E27FC236}">
                  <a16:creationId xmlns:a16="http://schemas.microsoft.com/office/drawing/2014/main" id="{6FC3244E-C2F8-48A2-4FDF-319EF80A1BD7}"/>
                </a:ext>
              </a:extLst>
            </p:cNvPr>
            <p:cNvSpPr/>
            <p:nvPr/>
          </p:nvSpPr>
          <p:spPr>
            <a:xfrm>
              <a:off x="6254407" y="2958055"/>
              <a:ext cx="2726143"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normAutofit lnSpcReduction="10000"/>
            </a:bodyPr>
            <a:lstStyle/>
            <a:p>
              <a:pPr algn="ctr">
                <a:lnSpc>
                  <a:spcPct val="90000"/>
                </a:lnSpc>
                <a:spcAft>
                  <a:spcPts val="600"/>
                </a:spcAft>
                <a:defRPr/>
              </a:pPr>
              <a:endParaRPr lang="en-IE" sz="500" dirty="0"/>
            </a:p>
            <a:p>
              <a:pPr algn="ctr">
                <a:lnSpc>
                  <a:spcPct val="90000"/>
                </a:lnSpc>
                <a:spcAft>
                  <a:spcPts val="600"/>
                </a:spcAft>
                <a:defRPr/>
              </a:pPr>
              <a:endParaRPr lang="en-IE" sz="500" dirty="0"/>
            </a:p>
            <a:p>
              <a:pPr algn="ctr">
                <a:lnSpc>
                  <a:spcPct val="90000"/>
                </a:lnSpc>
                <a:spcAft>
                  <a:spcPts val="600"/>
                </a:spcAft>
                <a:defRPr/>
              </a:pPr>
              <a:endParaRPr lang="en-IE" sz="500" b="1" dirty="0"/>
            </a:p>
            <a:p>
              <a:pPr algn="ctr">
                <a:lnSpc>
                  <a:spcPct val="90000"/>
                </a:lnSpc>
                <a:spcAft>
                  <a:spcPts val="600"/>
                </a:spcAft>
                <a:defRPr/>
              </a:pPr>
              <a:r>
                <a:rPr lang="en-IE" sz="1200" b="1" dirty="0">
                  <a:solidFill>
                    <a:schemeClr val="bg1"/>
                  </a:solidFill>
                </a:rPr>
                <a:t>Perceived Sacrifice</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Monetary costs</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Time costs</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Energy costs</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Psychological costs </a:t>
              </a:r>
            </a:p>
            <a:p>
              <a:pPr>
                <a:lnSpc>
                  <a:spcPct val="90000"/>
                </a:lnSpc>
                <a:spcAft>
                  <a:spcPts val="600"/>
                </a:spcAft>
                <a:defRPr/>
              </a:pPr>
              <a:endParaRPr lang="en-IE" sz="500" b="0" dirty="0"/>
            </a:p>
            <a:p>
              <a:pPr algn="ctr">
                <a:lnSpc>
                  <a:spcPct val="90000"/>
                </a:lnSpc>
                <a:spcAft>
                  <a:spcPts val="600"/>
                </a:spcAft>
                <a:defRPr/>
              </a:pPr>
              <a:endParaRPr lang="en-IE" sz="500" dirty="0"/>
            </a:p>
            <a:p>
              <a:pPr algn="ctr">
                <a:lnSpc>
                  <a:spcPct val="90000"/>
                </a:lnSpc>
                <a:spcAft>
                  <a:spcPts val="600"/>
                </a:spcAft>
                <a:defRPr/>
              </a:pPr>
              <a:endParaRPr lang="en-IE" sz="500" dirty="0"/>
            </a:p>
            <a:p>
              <a:pPr algn="ctr">
                <a:lnSpc>
                  <a:spcPct val="90000"/>
                </a:lnSpc>
                <a:spcAft>
                  <a:spcPts val="600"/>
                </a:spcAft>
                <a:defRPr/>
              </a:pPr>
              <a:endParaRPr lang="en-IE" sz="500" dirty="0"/>
            </a:p>
          </p:txBody>
        </p:sp>
      </p:grpSp>
      <p:sp>
        <p:nvSpPr>
          <p:cNvPr id="13" name="Text Placeholder 3">
            <a:extLst>
              <a:ext uri="{FF2B5EF4-FFF2-40B4-BE49-F238E27FC236}">
                <a16:creationId xmlns:a16="http://schemas.microsoft.com/office/drawing/2014/main" id="{D0D34779-D961-6B04-BD1A-FE8F6F7133C0}"/>
              </a:ext>
            </a:extLst>
          </p:cNvPr>
          <p:cNvSpPr txBox="1">
            <a:spLocks/>
          </p:cNvSpPr>
          <p:nvPr/>
        </p:nvSpPr>
        <p:spPr>
          <a:xfrm>
            <a:off x="2985629" y="623224"/>
            <a:ext cx="6085091" cy="4229875"/>
          </a:xfrm>
          <a:prstGeom prst="rect">
            <a:avLst/>
          </a:prstGeom>
        </p:spPr>
        <p:txBody>
          <a:bodyPr vert="horz" lIns="91440" tIns="45720" rIns="91440" bIns="45720" rtlCol="0" anchor="ctr">
            <a:normAutofit/>
          </a:bodyP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228600" fontAlgn="base">
              <a:lnSpc>
                <a:spcPct val="120000"/>
              </a:lnSpc>
              <a:spcBef>
                <a:spcPts val="750"/>
              </a:spcBef>
              <a:spcAft>
                <a:spcPct val="0"/>
              </a:spcAft>
              <a:buFont typeface="Arial" panose="020B0604020202020204" pitchFamily="34" charset="0"/>
              <a:buChar char="•"/>
              <a:defRPr/>
            </a:pPr>
            <a:r>
              <a:rPr lang="en-US" sz="1600" b="1" dirty="0">
                <a:solidFill>
                  <a:schemeClr val="tx1"/>
                </a:solidFill>
              </a:rPr>
              <a:t>Price value </a:t>
            </a:r>
            <a:r>
              <a:rPr lang="en-US" sz="1600" dirty="0">
                <a:solidFill>
                  <a:schemeClr val="tx1"/>
                </a:solidFill>
              </a:rPr>
              <a:t>– Customers perceive a product as being cheaper than those offered by competitors (e.g. Ryanair, Aldi, </a:t>
            </a:r>
            <a:r>
              <a:rPr lang="en-US" sz="1600" dirty="0" err="1">
                <a:solidFill>
                  <a:schemeClr val="tx1"/>
                </a:solidFill>
              </a:rPr>
              <a:t>Easycar</a:t>
            </a:r>
            <a:r>
              <a:rPr lang="en-US" sz="1600" dirty="0">
                <a:solidFill>
                  <a:schemeClr val="tx1"/>
                </a:solidFill>
              </a:rPr>
              <a:t>).</a:t>
            </a:r>
          </a:p>
          <a:p>
            <a:pPr marL="514350" indent="-228600" fontAlgn="base">
              <a:lnSpc>
                <a:spcPct val="120000"/>
              </a:lnSpc>
              <a:spcBef>
                <a:spcPts val="750"/>
              </a:spcBef>
              <a:spcAft>
                <a:spcPct val="0"/>
              </a:spcAft>
              <a:buFont typeface="Arial" panose="020B0604020202020204" pitchFamily="34" charset="0"/>
              <a:buChar char="•"/>
              <a:defRPr/>
            </a:pPr>
            <a:r>
              <a:rPr lang="en-US" sz="1600" b="1" dirty="0">
                <a:solidFill>
                  <a:schemeClr val="tx1"/>
                </a:solidFill>
              </a:rPr>
              <a:t>Performance value </a:t>
            </a:r>
            <a:r>
              <a:rPr lang="en-US" sz="1600" dirty="0">
                <a:solidFill>
                  <a:schemeClr val="tx1"/>
                </a:solidFill>
              </a:rPr>
              <a:t>– Customers look for the latest features, functionality and quality (e.g. Dyson).</a:t>
            </a:r>
          </a:p>
          <a:p>
            <a:pPr marL="514350" indent="-228600" fontAlgn="base">
              <a:lnSpc>
                <a:spcPct val="120000"/>
              </a:lnSpc>
              <a:spcBef>
                <a:spcPts val="750"/>
              </a:spcBef>
              <a:spcAft>
                <a:spcPct val="0"/>
              </a:spcAft>
              <a:buFont typeface="Arial" panose="020B0604020202020204" pitchFamily="34" charset="0"/>
              <a:buChar char="•"/>
              <a:defRPr/>
            </a:pPr>
            <a:r>
              <a:rPr lang="en-US" sz="1600" b="1" dirty="0">
                <a:solidFill>
                  <a:schemeClr val="tx1"/>
                </a:solidFill>
              </a:rPr>
              <a:t>Emotional value </a:t>
            </a:r>
            <a:r>
              <a:rPr lang="en-US" sz="1600" dirty="0">
                <a:solidFill>
                  <a:schemeClr val="tx1"/>
                </a:solidFill>
              </a:rPr>
              <a:t>– What is in the mind of the customers (e.g. Volvo &amp; safety, Chanel &amp; luxury).</a:t>
            </a:r>
          </a:p>
          <a:p>
            <a:pPr marL="514350" indent="-228600" fontAlgn="base">
              <a:lnSpc>
                <a:spcPct val="120000"/>
              </a:lnSpc>
              <a:spcBef>
                <a:spcPts val="750"/>
              </a:spcBef>
              <a:spcAft>
                <a:spcPct val="0"/>
              </a:spcAft>
              <a:buFont typeface="Arial" panose="020B0604020202020204" pitchFamily="34" charset="0"/>
              <a:buChar char="•"/>
              <a:defRPr/>
            </a:pPr>
            <a:r>
              <a:rPr lang="en-US" sz="1600" b="1" dirty="0">
                <a:solidFill>
                  <a:schemeClr val="tx1"/>
                </a:solidFill>
              </a:rPr>
              <a:t>Relational value </a:t>
            </a:r>
            <a:r>
              <a:rPr lang="en-US" sz="1600" dirty="0">
                <a:solidFill>
                  <a:schemeClr val="tx1"/>
                </a:solidFill>
              </a:rPr>
              <a:t>– The quality of service received by a customer – a high level of trust leads to the lifetime value of a customer.</a:t>
            </a:r>
          </a:p>
          <a:p>
            <a:pPr indent="-228600">
              <a:lnSpc>
                <a:spcPct val="120000"/>
              </a:lnSpc>
              <a:buFont typeface="Arial" panose="020B0604020202020204" pitchFamily="34" charset="0"/>
              <a:buChar char="•"/>
            </a:pPr>
            <a:endParaRPr lang="en-US" dirty="0">
              <a:solidFill>
                <a:schemeClr val="tx1"/>
              </a:solidFill>
            </a:endParaRPr>
          </a:p>
        </p:txBody>
      </p:sp>
      <p:sp>
        <p:nvSpPr>
          <p:cNvPr id="17" name="TextBox 16">
            <a:extLst>
              <a:ext uri="{FF2B5EF4-FFF2-40B4-BE49-F238E27FC236}">
                <a16:creationId xmlns:a16="http://schemas.microsoft.com/office/drawing/2014/main" id="{C8E28097-9B8D-36D8-5D57-4D45ABD5801B}"/>
              </a:ext>
            </a:extLst>
          </p:cNvPr>
          <p:cNvSpPr txBox="1"/>
          <p:nvPr/>
        </p:nvSpPr>
        <p:spPr>
          <a:xfrm>
            <a:off x="323528" y="1742098"/>
            <a:ext cx="3126855" cy="2031325"/>
          </a:xfrm>
          <a:prstGeom prst="rect">
            <a:avLst/>
          </a:prstGeom>
          <a:noFill/>
        </p:spPr>
        <p:txBody>
          <a:bodyPr wrap="square">
            <a:spAutoFit/>
          </a:bodyPr>
          <a:lstStyle/>
          <a:p>
            <a:pPr marL="0" indent="0">
              <a:buNone/>
            </a:pPr>
            <a:r>
              <a:rPr lang="en-GB" sz="1800" dirty="0"/>
              <a:t>A value proposition is the “the full mix of benefits on which a product is differentiated and positioned. It is the answer to the customer’s question ‘why should I buy your product?’” - Kotler et al. (2018, p.232).</a:t>
            </a:r>
          </a:p>
        </p:txBody>
      </p:sp>
    </p:spTree>
    <p:extLst>
      <p:ext uri="{BB962C8B-B14F-4D97-AF65-F5344CB8AC3E}">
        <p14:creationId xmlns:p14="http://schemas.microsoft.com/office/powerpoint/2010/main" val="2754206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539552" y="332656"/>
            <a:ext cx="38164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-Concept</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1712" y="6208068"/>
            <a:ext cx="9173109" cy="649167"/>
          </a:xfrm>
          <a:prstGeom prst="rect">
            <a:avLst/>
          </a:prstGeom>
        </p:spPr>
      </p:pic>
      <p:pic>
        <p:nvPicPr>
          <p:cNvPr id="2" name="Picture 4">
            <a:extLst>
              <a:ext uri="{FF2B5EF4-FFF2-40B4-BE49-F238E27FC236}">
                <a16:creationId xmlns:a16="http://schemas.microsoft.com/office/drawing/2014/main" id="{2162558F-5320-B4EB-98B1-70DACE25EF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5536" y="1163653"/>
            <a:ext cx="8628854" cy="351625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a:extLst>
              <a:ext uri="{FF2B5EF4-FFF2-40B4-BE49-F238E27FC236}">
                <a16:creationId xmlns:a16="http://schemas.microsoft.com/office/drawing/2014/main" id="{02C4EA41-EF90-0D80-4CF9-0493ED10FD0A}"/>
              </a:ext>
            </a:extLst>
          </p:cNvPr>
          <p:cNvSpPr txBox="1">
            <a:spLocks/>
          </p:cNvSpPr>
          <p:nvPr/>
        </p:nvSpPr>
        <p:spPr bwMode="auto">
          <a:xfrm>
            <a:off x="1225231" y="4554625"/>
            <a:ext cx="5179296" cy="50405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lnSpc>
                <a:spcPct val="120000"/>
              </a:lnSpc>
              <a:buClr>
                <a:schemeClr val="accent1"/>
              </a:buClr>
              <a:buSzPct val="100000"/>
              <a:buNone/>
            </a:pPr>
            <a:r>
              <a:rPr lang="en-US" altLang="en-US" sz="1400" b="0" dirty="0">
                <a:latin typeface="+mn-lt"/>
              </a:rPr>
              <a:t>Fahy &amp; Jobber (2019), “Foundations of Marketing, sixth Edition"</a:t>
            </a:r>
          </a:p>
        </p:txBody>
      </p:sp>
      <p:pic>
        <p:nvPicPr>
          <p:cNvPr id="3074" name="Picture 2" descr="Foundations of Marketing, 6th Edition, Launches in Limerick">
            <a:extLst>
              <a:ext uri="{FF2B5EF4-FFF2-40B4-BE49-F238E27FC236}">
                <a16:creationId xmlns:a16="http://schemas.microsoft.com/office/drawing/2014/main" id="{31D799A1-2087-640B-B51A-1D80779F9427}"/>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9109" t="14957" r="49457" b="35025"/>
          <a:stretch/>
        </p:blipFill>
        <p:spPr bwMode="auto">
          <a:xfrm>
            <a:off x="5876198" y="5002336"/>
            <a:ext cx="913772" cy="115943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oundations of Marketing, 6e: Amazon.co.uk: Fahy Foundations of Marketing,  John, Jobber Professor, David: 9781526847348: Books">
            <a:extLst>
              <a:ext uri="{FF2B5EF4-FFF2-40B4-BE49-F238E27FC236}">
                <a16:creationId xmlns:a16="http://schemas.microsoft.com/office/drawing/2014/main" id="{407DBFCB-B9B7-9F66-0DC3-20B1EBC887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85154" y="4418591"/>
            <a:ext cx="1640762" cy="218914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rofessor David Jobber, Emeritus Professor at the University of Bradford">
            <a:extLst>
              <a:ext uri="{FF2B5EF4-FFF2-40B4-BE49-F238E27FC236}">
                <a16:creationId xmlns:a16="http://schemas.microsoft.com/office/drawing/2014/main" id="{9D19F99E-3D3D-4938-8C0F-D051CE387B9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8128" t="19873" r="24220"/>
          <a:stretch/>
        </p:blipFill>
        <p:spPr bwMode="auto">
          <a:xfrm>
            <a:off x="6789970" y="5002337"/>
            <a:ext cx="695184" cy="1159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528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4">
            <a:extLst>
              <a:ext uri="{FF2B5EF4-FFF2-40B4-BE49-F238E27FC236}">
                <a16:creationId xmlns:a16="http://schemas.microsoft.com/office/drawing/2014/main" id="{42776B4C-43A9-8F13-FDEA-108B2C742197}"/>
              </a:ext>
            </a:extLst>
          </p:cNvPr>
          <p:cNvPicPr>
            <a:picLocks noChangeAspect="1"/>
          </p:cNvPicPr>
          <p:nvPr/>
        </p:nvPicPr>
        <p:blipFill>
          <a:blip r:embed="rId3"/>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374176FC-C5CA-4C29-8F86-CC15430DF6D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5D7B4052-9CB7-7FFA-570A-8A980D483C74}"/>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ltLang="en-US" b="1" dirty="0"/>
              <a:t>Questions?</a:t>
            </a:r>
          </a:p>
          <a:p>
            <a:pPr indent="-228600" defTabSz="914400">
              <a:lnSpc>
                <a:spcPct val="120000"/>
              </a:lnSpc>
              <a:spcAft>
                <a:spcPts val="600"/>
              </a:spcAft>
              <a:buClr>
                <a:schemeClr val="accent1"/>
              </a:buClr>
              <a:buSzPct val="100000"/>
              <a:buFont typeface="Arial" panose="020B0604020202020204" pitchFamily="34" charset="0"/>
              <a:buChar char="•"/>
            </a:pPr>
            <a:endParaRPr lang="en-US" alt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altLang="en-US" b="1" dirty="0"/>
              <a:t>Why do marketers not always understand customer needs? </a:t>
            </a:r>
          </a:p>
          <a:p>
            <a:pPr indent="-228600" defTabSz="914400">
              <a:lnSpc>
                <a:spcPct val="120000"/>
              </a:lnSpc>
              <a:spcAft>
                <a:spcPts val="600"/>
              </a:spcAft>
              <a:buClr>
                <a:schemeClr val="accent1"/>
              </a:buClr>
              <a:buSzPct val="100000"/>
              <a:buFont typeface="Arial" panose="020B0604020202020204" pitchFamily="34" charset="0"/>
              <a:buChar char="•"/>
            </a:pPr>
            <a:endParaRPr lang="en-US" altLang="en-US" b="1" dirty="0"/>
          </a:p>
          <a:p>
            <a:pPr indent="-228600" defTabSz="914400">
              <a:lnSpc>
                <a:spcPct val="120000"/>
              </a:lnSpc>
              <a:spcAft>
                <a:spcPts val="600"/>
              </a:spcAft>
              <a:buClr>
                <a:schemeClr val="accent1"/>
              </a:buClr>
              <a:buSzPct val="100000"/>
              <a:buFont typeface="Arial" panose="020B0604020202020204" pitchFamily="34" charset="0"/>
              <a:buChar char="•"/>
            </a:pPr>
            <a:r>
              <a:rPr lang="en-US" altLang="en-US" b="1" dirty="0"/>
              <a:t>How can they better identify customer needs?</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800F14B0-D74D-8AE8-1697-47D18F05BEC8}"/>
              </a:ext>
            </a:extLst>
          </p:cNvPr>
          <p:cNvPicPr>
            <a:picLocks noChangeAspect="1"/>
          </p:cNvPicPr>
          <p:nvPr/>
        </p:nvPicPr>
        <p:blipFill>
          <a:blip r:embed="rId4"/>
          <a:stretch>
            <a:fillRect/>
          </a:stretch>
        </p:blipFill>
        <p:spPr>
          <a:xfrm>
            <a:off x="5313426" y="3789040"/>
            <a:ext cx="4104753" cy="1979694"/>
          </a:xfrm>
          <a:prstGeom prst="rect">
            <a:avLst/>
          </a:prstGeom>
        </p:spPr>
      </p:pic>
      <p:pic>
        <p:nvPicPr>
          <p:cNvPr id="8" name="Picture 7">
            <a:extLst>
              <a:ext uri="{FF2B5EF4-FFF2-40B4-BE49-F238E27FC236}">
                <a16:creationId xmlns:a16="http://schemas.microsoft.com/office/drawing/2014/main" id="{D1A0ABC1-0201-53DB-CA1F-D5D1BF657083}"/>
              </a:ext>
            </a:extLst>
          </p:cNvPr>
          <p:cNvPicPr>
            <a:picLocks noChangeAspect="1"/>
          </p:cNvPicPr>
          <p:nvPr/>
        </p:nvPicPr>
        <p:blipFill>
          <a:blip r:embed="rId5"/>
          <a:stretch>
            <a:fillRect/>
          </a:stretch>
        </p:blipFill>
        <p:spPr>
          <a:xfrm>
            <a:off x="5785771" y="474290"/>
            <a:ext cx="3160065" cy="3160065"/>
          </a:xfrm>
          <a:prstGeom prst="rect">
            <a:avLst/>
          </a:prstGeom>
        </p:spPr>
      </p:pic>
      <p:sp>
        <p:nvSpPr>
          <p:cNvPr id="19" name="TextBox 18">
            <a:extLst>
              <a:ext uri="{FF2B5EF4-FFF2-40B4-BE49-F238E27FC236}">
                <a16:creationId xmlns:a16="http://schemas.microsoft.com/office/drawing/2014/main" id="{5D260BD0-A4F2-CFEF-9FDC-1AAD8DA02C18}"/>
              </a:ext>
            </a:extLst>
          </p:cNvPr>
          <p:cNvSpPr txBox="1"/>
          <p:nvPr/>
        </p:nvSpPr>
        <p:spPr>
          <a:xfrm>
            <a:off x="539552" y="332656"/>
            <a:ext cx="38164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-Balancing Value</a:t>
            </a:r>
          </a:p>
        </p:txBody>
      </p:sp>
    </p:spTree>
    <p:extLst>
      <p:ext uri="{BB962C8B-B14F-4D97-AF65-F5344CB8AC3E}">
        <p14:creationId xmlns:p14="http://schemas.microsoft.com/office/powerpoint/2010/main" val="3745380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siness Ethics Standard - GoodCorporation">
            <a:extLst>
              <a:ext uri="{FF2B5EF4-FFF2-40B4-BE49-F238E27FC236}">
                <a16:creationId xmlns:a16="http://schemas.microsoft.com/office/drawing/2014/main" id="{0495C836-E71E-7781-02F0-150DD1A5F3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31" r="29607" b="817"/>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58485" y="1122363"/>
            <a:ext cx="3017520" cy="3204134"/>
          </a:xfrm>
        </p:spPr>
        <p:txBody>
          <a:bodyPr vert="horz" lIns="91440" tIns="45720" rIns="91440" bIns="45720" rtlCol="0" anchor="b">
            <a:normAutofit/>
          </a:bodyPr>
          <a:lstStyle/>
          <a:p>
            <a:pPr defTabSz="914400"/>
            <a:r>
              <a:rPr lang="en-US" sz="4200" b="1" dirty="0"/>
              <a:t>Ethics</a:t>
            </a:r>
            <a:br>
              <a:rPr lang="en-US" sz="4200" b="1" dirty="0"/>
            </a:br>
            <a:r>
              <a:rPr lang="en-US" sz="4200" b="1" dirty="0"/>
              <a:t>&amp; Morals</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4">
            <a:extLst>
              <a:ext uri="{FF2B5EF4-FFF2-40B4-BE49-F238E27FC236}">
                <a16:creationId xmlns:a16="http://schemas.microsoft.com/office/drawing/2014/main" id="{A7BE0ED4-9F33-C82B-E908-C2E13CD89800}"/>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72924809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B55FA-2104-4F91-9948-D793CE5CF0AE}"/>
              </a:ext>
            </a:extLst>
          </p:cNvPr>
          <p:cNvSpPr>
            <a:spLocks noGrp="1"/>
          </p:cNvSpPr>
          <p:nvPr>
            <p:ph type="title"/>
          </p:nvPr>
        </p:nvSpPr>
        <p:spPr>
          <a:xfrm>
            <a:off x="288415" y="427941"/>
            <a:ext cx="3547838" cy="1228298"/>
          </a:xfrm>
        </p:spPr>
        <p:txBody>
          <a:bodyPr>
            <a:normAutofit/>
          </a:bodyPr>
          <a:lstStyle/>
          <a:p>
            <a:r>
              <a:rPr lang="en-GB" sz="3300" dirty="0"/>
              <a:t>What is Good? </a:t>
            </a:r>
          </a:p>
        </p:txBody>
      </p:sp>
      <p:sp>
        <p:nvSpPr>
          <p:cNvPr id="3" name="Content Placeholder 2">
            <a:extLst>
              <a:ext uri="{FF2B5EF4-FFF2-40B4-BE49-F238E27FC236}">
                <a16:creationId xmlns:a16="http://schemas.microsoft.com/office/drawing/2014/main" id="{A1192107-6A66-4E06-BFCD-0F4714DC42A4}"/>
              </a:ext>
            </a:extLst>
          </p:cNvPr>
          <p:cNvSpPr>
            <a:spLocks noGrp="1"/>
          </p:cNvSpPr>
          <p:nvPr>
            <p:ph idx="1"/>
          </p:nvPr>
        </p:nvSpPr>
        <p:spPr>
          <a:xfrm>
            <a:off x="288415" y="2132856"/>
            <a:ext cx="4070306" cy="3075603"/>
          </a:xfrm>
        </p:spPr>
        <p:txBody>
          <a:bodyPr>
            <a:noAutofit/>
          </a:bodyPr>
          <a:lstStyle/>
          <a:p>
            <a:pPr marL="0" indent="0">
              <a:buNone/>
            </a:pPr>
            <a:r>
              <a:rPr lang="en-GB" sz="1050" b="1" dirty="0"/>
              <a:t>You take a walk in the woods….</a:t>
            </a:r>
          </a:p>
          <a:p>
            <a:pPr marL="0" indent="0">
              <a:buNone/>
            </a:pPr>
            <a:r>
              <a:rPr lang="en-GB" sz="1050" b="1" dirty="0"/>
              <a:t>you stretch against a tree, the tree falls…..</a:t>
            </a:r>
          </a:p>
          <a:p>
            <a:pPr marL="0" indent="0">
              <a:buNone/>
            </a:pPr>
            <a:r>
              <a:rPr lang="en-GB" sz="1050" b="1" dirty="0"/>
              <a:t>It falls on a fox and it dies…. </a:t>
            </a:r>
          </a:p>
          <a:p>
            <a:pPr marL="0" indent="0">
              <a:buNone/>
            </a:pPr>
            <a:r>
              <a:rPr lang="en-GB" sz="1050" b="1" dirty="0"/>
              <a:t>The Fox had been killing chickens in a nearby farm but also hunts the local vermin.. </a:t>
            </a:r>
          </a:p>
          <a:p>
            <a:pPr marL="0" indent="0">
              <a:buNone/>
            </a:pPr>
            <a:endParaRPr lang="en-GB" sz="1050" b="1" dirty="0"/>
          </a:p>
          <a:p>
            <a:pPr marL="0" indent="0">
              <a:buNone/>
            </a:pPr>
            <a:r>
              <a:rPr lang="en-GB" sz="1050" b="1" dirty="0"/>
              <a:t>Is this good? </a:t>
            </a:r>
          </a:p>
          <a:p>
            <a:pPr marL="0" indent="0">
              <a:buNone/>
            </a:pPr>
            <a:endParaRPr lang="en-GB" sz="1050" b="1" dirty="0"/>
          </a:p>
          <a:p>
            <a:pPr marL="0" indent="0">
              <a:buNone/>
            </a:pPr>
            <a:r>
              <a:rPr lang="en-GB" sz="1050" b="1" dirty="0"/>
              <a:t>The walker?</a:t>
            </a:r>
          </a:p>
          <a:p>
            <a:pPr marL="0" indent="0">
              <a:buNone/>
            </a:pPr>
            <a:r>
              <a:rPr lang="en-GB" sz="1050" b="1" dirty="0"/>
              <a:t>Farmer?</a:t>
            </a:r>
          </a:p>
          <a:p>
            <a:pPr marL="0" indent="0">
              <a:buNone/>
            </a:pPr>
            <a:r>
              <a:rPr lang="en-GB" sz="1050" b="1" dirty="0"/>
              <a:t>Fox?</a:t>
            </a:r>
          </a:p>
          <a:p>
            <a:pPr marL="0" indent="0">
              <a:buNone/>
            </a:pPr>
            <a:r>
              <a:rPr lang="en-GB" sz="1050" b="1" dirty="0"/>
              <a:t>Ecosystem? </a:t>
            </a:r>
          </a:p>
          <a:p>
            <a:pPr marL="0" indent="0">
              <a:buNone/>
            </a:pPr>
            <a:r>
              <a:rPr lang="en-GB" sz="1050" b="1" dirty="0"/>
              <a:t>Golden mean? </a:t>
            </a:r>
          </a:p>
        </p:txBody>
      </p:sp>
      <p:sp>
        <p:nvSpPr>
          <p:cNvPr id="19" name="Freeform: Shape 18">
            <a:extLst>
              <a:ext uri="{FF2B5EF4-FFF2-40B4-BE49-F238E27FC236}">
                <a16:creationId xmlns:a16="http://schemas.microsoft.com/office/drawing/2014/main" id="{B16070FD-9EB8-4AC8-A8E2-267228385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4843" y="857250"/>
            <a:ext cx="4709158" cy="51435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Rockwell" panose="02060603020205020403"/>
            </a:endParaRPr>
          </a:p>
        </p:txBody>
      </p:sp>
      <p:pic>
        <p:nvPicPr>
          <p:cNvPr id="5" name="Picture 4">
            <a:extLst>
              <a:ext uri="{FF2B5EF4-FFF2-40B4-BE49-F238E27FC236}">
                <a16:creationId xmlns:a16="http://schemas.microsoft.com/office/drawing/2014/main" id="{8E5C8398-A4B0-42B2-9AD6-52DFB2D76A4E}"/>
              </a:ext>
            </a:extLst>
          </p:cNvPr>
          <p:cNvPicPr>
            <a:picLocks noChangeAspect="1"/>
          </p:cNvPicPr>
          <p:nvPr/>
        </p:nvPicPr>
        <p:blipFill>
          <a:blip r:embed="rId2"/>
          <a:stretch>
            <a:fillRect/>
          </a:stretch>
        </p:blipFill>
        <p:spPr>
          <a:xfrm>
            <a:off x="5453363" y="1656239"/>
            <a:ext cx="3163863" cy="2383169"/>
          </a:xfrm>
          <a:prstGeom prst="rect">
            <a:avLst/>
          </a:prstGeom>
        </p:spPr>
      </p:pic>
      <p:pic>
        <p:nvPicPr>
          <p:cNvPr id="4" name="Picture 4">
            <a:extLst>
              <a:ext uri="{FF2B5EF4-FFF2-40B4-BE49-F238E27FC236}">
                <a16:creationId xmlns:a16="http://schemas.microsoft.com/office/drawing/2014/main" id="{A429AE48-4F36-948E-A022-5250733CD0AD}"/>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221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fade">
                                      <p:cBhvr>
                                        <p:cTn id="5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p:cNvSpPr>
            <a:spLocks noGrp="1"/>
          </p:cNvSpPr>
          <p:nvPr>
            <p:ph idx="1"/>
          </p:nvPr>
        </p:nvSpPr>
        <p:spPr>
          <a:xfrm>
            <a:off x="403692" y="1004489"/>
            <a:ext cx="5079720" cy="1008112"/>
          </a:xfrm>
        </p:spPr>
        <p:txBody>
          <a:bodyPr>
            <a:normAutofit fontScale="85000" lnSpcReduction="10000"/>
          </a:bodyPr>
          <a:lstStyle/>
          <a:p>
            <a:pPr marL="0" indent="0">
              <a:buNone/>
            </a:pPr>
            <a:r>
              <a:rPr lang="en-GB" altLang="en-US" sz="2400" i="1" dirty="0"/>
              <a:t>“The study of business situations, activities, and decisions where issues of right and wrong are addressed”.  </a:t>
            </a:r>
            <a:r>
              <a:rPr lang="en-GB" altLang="en-US" sz="2400" dirty="0"/>
              <a:t>(Crane &amp; Matten, 2020)</a:t>
            </a:r>
          </a:p>
          <a:p>
            <a:pPr marL="0" indent="0" algn="r">
              <a:buNone/>
            </a:pPr>
            <a:endParaRPr lang="en-GB" altLang="en-US" sz="1200" dirty="0"/>
          </a:p>
        </p:txBody>
      </p:sp>
      <p:sp>
        <p:nvSpPr>
          <p:cNvPr id="2" name="TextBox 1">
            <a:extLst>
              <a:ext uri="{FF2B5EF4-FFF2-40B4-BE49-F238E27FC236}">
                <a16:creationId xmlns:a16="http://schemas.microsoft.com/office/drawing/2014/main" id="{E60E9B40-DF25-A844-E5D2-3683CA68B83A}"/>
              </a:ext>
            </a:extLst>
          </p:cNvPr>
          <p:cNvSpPr txBox="1"/>
          <p:nvPr/>
        </p:nvSpPr>
        <p:spPr>
          <a:xfrm>
            <a:off x="426715" y="129861"/>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Business ethics</a:t>
            </a:r>
          </a:p>
          <a:p>
            <a:r>
              <a:rPr lang="en-GB" sz="2400" b="1" dirty="0">
                <a:solidFill>
                  <a:srgbClr val="0070C0"/>
                </a:solidFill>
              </a:rPr>
              <a:t>- Defined</a:t>
            </a:r>
          </a:p>
        </p:txBody>
      </p:sp>
      <p:sp>
        <p:nvSpPr>
          <p:cNvPr id="5" name="Rectangle 3">
            <a:extLst>
              <a:ext uri="{FF2B5EF4-FFF2-40B4-BE49-F238E27FC236}">
                <a16:creationId xmlns:a16="http://schemas.microsoft.com/office/drawing/2014/main" id="{D3150CFE-F4E7-B6FC-676C-5C4DBCD0F2C0}"/>
              </a:ext>
            </a:extLst>
          </p:cNvPr>
          <p:cNvSpPr txBox="1">
            <a:spLocks noChangeArrowheads="1"/>
          </p:cNvSpPr>
          <p:nvPr/>
        </p:nvSpPr>
        <p:spPr>
          <a:xfrm>
            <a:off x="405615" y="2232339"/>
            <a:ext cx="8496944"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tLang="en-US" sz="2400" b="1" dirty="0"/>
              <a:t>Morality</a:t>
            </a:r>
            <a:r>
              <a:rPr lang="en-GB" altLang="en-US" sz="2400" dirty="0"/>
              <a:t> is concerned with the norms, values and beliefs embedded in social processes which define right and wrong for an individual or a community. </a:t>
            </a:r>
          </a:p>
          <a:p>
            <a:pPr marL="0" indent="0">
              <a:buNone/>
            </a:pPr>
            <a:r>
              <a:rPr lang="en-GB" altLang="en-US" sz="2400" b="1" dirty="0"/>
              <a:t>Ethics</a:t>
            </a:r>
            <a:r>
              <a:rPr lang="en-GB" altLang="en-US" sz="2400" dirty="0"/>
              <a:t> is concerned with the study of morality and the application of reason to elucidate specific rules and principles that determine right and wrong for any given situation. </a:t>
            </a:r>
          </a:p>
          <a:p>
            <a:pPr marL="0" indent="0">
              <a:buNone/>
            </a:pPr>
            <a:endParaRPr lang="en-GB" altLang="en-US" sz="2400" dirty="0"/>
          </a:p>
        </p:txBody>
      </p:sp>
      <p:grpSp>
        <p:nvGrpSpPr>
          <p:cNvPr id="6" name="Group 4">
            <a:extLst>
              <a:ext uri="{FF2B5EF4-FFF2-40B4-BE49-F238E27FC236}">
                <a16:creationId xmlns:a16="http://schemas.microsoft.com/office/drawing/2014/main" id="{3423AA6F-7038-C40E-0C14-4D360E9D7E3F}"/>
              </a:ext>
            </a:extLst>
          </p:cNvPr>
          <p:cNvGrpSpPr>
            <a:grpSpLocks/>
          </p:cNvGrpSpPr>
          <p:nvPr/>
        </p:nvGrpSpPr>
        <p:grpSpPr bwMode="auto">
          <a:xfrm>
            <a:off x="200025" y="4480239"/>
            <a:ext cx="8743950" cy="2119312"/>
            <a:chOff x="144" y="921"/>
            <a:chExt cx="5508" cy="1335"/>
          </a:xfrm>
        </p:grpSpPr>
        <p:sp>
          <p:nvSpPr>
            <p:cNvPr id="7" name="Text Box 5">
              <a:extLst>
                <a:ext uri="{FF2B5EF4-FFF2-40B4-BE49-F238E27FC236}">
                  <a16:creationId xmlns:a16="http://schemas.microsoft.com/office/drawing/2014/main" id="{2A7B40CF-8B22-0710-47F9-8E3094898F45}"/>
                </a:ext>
              </a:extLst>
            </p:cNvPr>
            <p:cNvSpPr txBox="1">
              <a:spLocks noChangeArrowheads="1"/>
            </p:cNvSpPr>
            <p:nvPr/>
          </p:nvSpPr>
          <p:spPr bwMode="auto">
            <a:xfrm>
              <a:off x="4100" y="921"/>
              <a:ext cx="1033" cy="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1100">
                <a:latin typeface="Times New Roman" panose="02020603050405020304" pitchFamily="18" charset="0"/>
                <a:cs typeface="Times New Roman" panose="02020603050405020304" pitchFamily="18" charset="0"/>
              </a:endParaRP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…that can be applied to any situation</a:t>
              </a:r>
              <a:r>
                <a:rPr lang="en-US" altLang="en-US" sz="1000">
                  <a:latin typeface="Arial" panose="020B0604020202020204" pitchFamily="34" charset="0"/>
                  <a:cs typeface="Times New Roman" panose="02020603050405020304" pitchFamily="18" charset="0"/>
                </a:rPr>
                <a:t>.</a:t>
              </a:r>
              <a:r>
                <a:rPr lang="en-US" altLang="en-US" sz="1000">
                  <a:latin typeface="Times New Roman" panose="02020603050405020304" pitchFamily="18" charset="0"/>
                  <a:cs typeface="Times New Roman" panose="02020603050405020304" pitchFamily="18" charset="0"/>
                </a:rPr>
                <a:t> </a:t>
              </a:r>
            </a:p>
          </p:txBody>
        </p:sp>
        <p:sp>
          <p:nvSpPr>
            <p:cNvPr id="8" name="Text Box 6">
              <a:extLst>
                <a:ext uri="{FF2B5EF4-FFF2-40B4-BE49-F238E27FC236}">
                  <a16:creationId xmlns:a16="http://schemas.microsoft.com/office/drawing/2014/main" id="{734F2B92-FCD0-BC17-F277-CC1DCDD8A733}"/>
                </a:ext>
              </a:extLst>
            </p:cNvPr>
            <p:cNvSpPr txBox="1">
              <a:spLocks noChangeArrowheads="1"/>
            </p:cNvSpPr>
            <p:nvPr/>
          </p:nvSpPr>
          <p:spPr bwMode="auto">
            <a:xfrm>
              <a:off x="2549" y="979"/>
              <a:ext cx="996"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1100">
                <a:latin typeface="Times New Roman" panose="02020603050405020304" pitchFamily="18" charset="0"/>
                <a:cs typeface="Times New Roman" panose="02020603050405020304" pitchFamily="18" charset="0"/>
              </a:endParaRP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 to produce ethical </a:t>
              </a: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theory …</a:t>
              </a:r>
            </a:p>
          </p:txBody>
        </p:sp>
        <p:sp>
          <p:nvSpPr>
            <p:cNvPr id="9" name="Text Box 7">
              <a:extLst>
                <a:ext uri="{FF2B5EF4-FFF2-40B4-BE49-F238E27FC236}">
                  <a16:creationId xmlns:a16="http://schemas.microsoft.com/office/drawing/2014/main" id="{1A4BA753-B2A8-74A5-CC39-C884E0C211D6}"/>
                </a:ext>
              </a:extLst>
            </p:cNvPr>
            <p:cNvSpPr txBox="1">
              <a:spLocks noChangeArrowheads="1"/>
            </p:cNvSpPr>
            <p:nvPr/>
          </p:nvSpPr>
          <p:spPr bwMode="auto">
            <a:xfrm>
              <a:off x="817" y="960"/>
              <a:ext cx="879"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1100">
                <a:latin typeface="Times New Roman" panose="02020603050405020304" pitchFamily="18" charset="0"/>
                <a:cs typeface="Times New Roman" panose="02020603050405020304" pitchFamily="18" charset="0"/>
              </a:endParaRP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Ethics rationalizes morality …</a:t>
              </a:r>
              <a:endParaRPr lang="en-US" altLang="en-US" sz="1400">
                <a:latin typeface="Arial" panose="020B0604020202020204" pitchFamily="34" charset="0"/>
                <a:cs typeface="Times New Roman" panose="02020603050405020304" pitchFamily="18" charset="0"/>
              </a:endParaRPr>
            </a:p>
          </p:txBody>
        </p:sp>
        <p:sp>
          <p:nvSpPr>
            <p:cNvPr id="10" name="AutoShape 8">
              <a:extLst>
                <a:ext uri="{FF2B5EF4-FFF2-40B4-BE49-F238E27FC236}">
                  <a16:creationId xmlns:a16="http://schemas.microsoft.com/office/drawing/2014/main" id="{B9DC520D-60A3-A0C2-4F5D-FBCBA3C14749}"/>
                </a:ext>
              </a:extLst>
            </p:cNvPr>
            <p:cNvSpPr>
              <a:spLocks noChangeArrowheads="1"/>
            </p:cNvSpPr>
            <p:nvPr/>
          </p:nvSpPr>
          <p:spPr bwMode="auto">
            <a:xfrm>
              <a:off x="144"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US" altLang="en-US" sz="1400">
                <a:latin typeface="Times New Roman" panose="02020603050405020304" pitchFamily="18" charset="0"/>
                <a:cs typeface="Times New Roman" panose="02020603050405020304" pitchFamily="18" charset="0"/>
              </a:endParaRPr>
            </a:p>
            <a:p>
              <a:pPr algn="ctr">
                <a:lnSpc>
                  <a:spcPct val="100000"/>
                </a:lnSpc>
                <a:spcBef>
                  <a:spcPct val="0"/>
                </a:spcBef>
                <a:buFontTx/>
                <a:buNone/>
              </a:pPr>
              <a:r>
                <a:rPr lang="en-US" altLang="en-US" sz="1600">
                  <a:latin typeface="Arial" panose="020B0604020202020204" pitchFamily="34" charset="0"/>
                  <a:cs typeface="Times New Roman" panose="02020603050405020304" pitchFamily="18" charset="0"/>
                </a:rPr>
                <a:t>Morality</a:t>
              </a:r>
            </a:p>
          </p:txBody>
        </p:sp>
        <p:sp>
          <p:nvSpPr>
            <p:cNvPr id="11" name="AutoShape 9">
              <a:extLst>
                <a:ext uri="{FF2B5EF4-FFF2-40B4-BE49-F238E27FC236}">
                  <a16:creationId xmlns:a16="http://schemas.microsoft.com/office/drawing/2014/main" id="{8E52B99A-0D64-1A3A-917E-BF647EFEDE8B}"/>
                </a:ext>
              </a:extLst>
            </p:cNvPr>
            <p:cNvSpPr>
              <a:spLocks noChangeArrowheads="1"/>
            </p:cNvSpPr>
            <p:nvPr/>
          </p:nvSpPr>
          <p:spPr bwMode="auto">
            <a:xfrm>
              <a:off x="1696"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US" altLang="en-US" sz="1400">
                <a:latin typeface="Times New Roman" panose="02020603050405020304" pitchFamily="18" charset="0"/>
                <a:cs typeface="Times New Roman" panose="02020603050405020304" pitchFamily="18" charset="0"/>
              </a:endParaRPr>
            </a:p>
            <a:p>
              <a:pPr algn="ctr">
                <a:lnSpc>
                  <a:spcPct val="100000"/>
                </a:lnSpc>
                <a:spcBef>
                  <a:spcPct val="0"/>
                </a:spcBef>
                <a:buFontTx/>
                <a:buNone/>
              </a:pPr>
              <a:r>
                <a:rPr lang="en-US" altLang="en-US" sz="1600">
                  <a:latin typeface="Arial" panose="020B0604020202020204" pitchFamily="34" charset="0"/>
                  <a:cs typeface="Times New Roman" panose="02020603050405020304" pitchFamily="18" charset="0"/>
                </a:rPr>
                <a:t>Ethics</a:t>
              </a:r>
            </a:p>
          </p:txBody>
        </p:sp>
        <p:sp>
          <p:nvSpPr>
            <p:cNvPr id="12" name="AutoShape 10">
              <a:extLst>
                <a:ext uri="{FF2B5EF4-FFF2-40B4-BE49-F238E27FC236}">
                  <a16:creationId xmlns:a16="http://schemas.microsoft.com/office/drawing/2014/main" id="{5DB5F43C-A8D5-E720-111A-0F2DFAE259C7}"/>
                </a:ext>
              </a:extLst>
            </p:cNvPr>
            <p:cNvSpPr>
              <a:spLocks noChangeArrowheads="1"/>
            </p:cNvSpPr>
            <p:nvPr/>
          </p:nvSpPr>
          <p:spPr bwMode="auto">
            <a:xfrm>
              <a:off x="3247"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US" altLang="en-US" sz="1400">
                <a:latin typeface="Times New Roman" panose="02020603050405020304" pitchFamily="18" charset="0"/>
                <a:cs typeface="Times New Roman" panose="02020603050405020304" pitchFamily="18" charset="0"/>
              </a:endParaRPr>
            </a:p>
            <a:p>
              <a:pPr algn="ctr">
                <a:lnSpc>
                  <a:spcPct val="100000"/>
                </a:lnSpc>
                <a:spcBef>
                  <a:spcPct val="0"/>
                </a:spcBef>
                <a:buFontTx/>
                <a:buNone/>
              </a:pPr>
              <a:r>
                <a:rPr lang="en-US" altLang="en-US" sz="1600">
                  <a:latin typeface="Arial" panose="020B0604020202020204" pitchFamily="34" charset="0"/>
                  <a:cs typeface="Times New Roman" panose="02020603050405020304" pitchFamily="18" charset="0"/>
                </a:rPr>
                <a:t>Ethical theory</a:t>
              </a:r>
            </a:p>
          </p:txBody>
        </p:sp>
        <p:sp>
          <p:nvSpPr>
            <p:cNvPr id="13" name="AutoShape 11">
              <a:extLst>
                <a:ext uri="{FF2B5EF4-FFF2-40B4-BE49-F238E27FC236}">
                  <a16:creationId xmlns:a16="http://schemas.microsoft.com/office/drawing/2014/main" id="{06EE77B6-A39C-AEF5-E8F2-981EB56E3C54}"/>
                </a:ext>
              </a:extLst>
            </p:cNvPr>
            <p:cNvSpPr>
              <a:spLocks noChangeArrowheads="1"/>
            </p:cNvSpPr>
            <p:nvPr/>
          </p:nvSpPr>
          <p:spPr bwMode="auto">
            <a:xfrm>
              <a:off x="4799"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US" altLang="en-US" sz="1600" dirty="0">
                  <a:latin typeface="Arial" panose="020B0604020202020204" pitchFamily="34" charset="0"/>
                  <a:cs typeface="Times New Roman" panose="02020603050405020304" pitchFamily="18" charset="0"/>
                </a:rPr>
                <a:t>Potential solutions to ethical problems</a:t>
              </a:r>
            </a:p>
          </p:txBody>
        </p:sp>
        <p:sp>
          <p:nvSpPr>
            <p:cNvPr id="14" name="Line 12">
              <a:extLst>
                <a:ext uri="{FF2B5EF4-FFF2-40B4-BE49-F238E27FC236}">
                  <a16:creationId xmlns:a16="http://schemas.microsoft.com/office/drawing/2014/main" id="{90C739B0-9F84-BC57-0B6D-34C146CFB127}"/>
                </a:ext>
              </a:extLst>
            </p:cNvPr>
            <p:cNvSpPr>
              <a:spLocks noChangeShapeType="1"/>
            </p:cNvSpPr>
            <p:nvPr/>
          </p:nvSpPr>
          <p:spPr bwMode="auto">
            <a:xfrm>
              <a:off x="997" y="1910"/>
              <a:ext cx="6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 name="Line 13">
              <a:extLst>
                <a:ext uri="{FF2B5EF4-FFF2-40B4-BE49-F238E27FC236}">
                  <a16:creationId xmlns:a16="http://schemas.microsoft.com/office/drawing/2014/main" id="{468B1FD6-EF9F-B3D5-AD93-90F3D8860CA4}"/>
                </a:ext>
              </a:extLst>
            </p:cNvPr>
            <p:cNvSpPr>
              <a:spLocks noChangeShapeType="1"/>
            </p:cNvSpPr>
            <p:nvPr/>
          </p:nvSpPr>
          <p:spPr bwMode="auto">
            <a:xfrm>
              <a:off x="4100" y="1910"/>
              <a:ext cx="6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 name="Line 14">
              <a:extLst>
                <a:ext uri="{FF2B5EF4-FFF2-40B4-BE49-F238E27FC236}">
                  <a16:creationId xmlns:a16="http://schemas.microsoft.com/office/drawing/2014/main" id="{A9436310-52CE-6D29-FD1F-1F1B429731FA}"/>
                </a:ext>
              </a:extLst>
            </p:cNvPr>
            <p:cNvSpPr>
              <a:spLocks noChangeShapeType="1"/>
            </p:cNvSpPr>
            <p:nvPr/>
          </p:nvSpPr>
          <p:spPr bwMode="auto">
            <a:xfrm>
              <a:off x="2544" y="1872"/>
              <a:ext cx="6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7" name="TextBox 1">
            <a:extLst>
              <a:ext uri="{FF2B5EF4-FFF2-40B4-BE49-F238E27FC236}">
                <a16:creationId xmlns:a16="http://schemas.microsoft.com/office/drawing/2014/main" id="{0F211102-DA21-C2C8-4A49-3B9DBE27DD9F}"/>
              </a:ext>
            </a:extLst>
          </p:cNvPr>
          <p:cNvSpPr txBox="1">
            <a:spLocks noChangeArrowheads="1"/>
          </p:cNvSpPr>
          <p:nvPr/>
        </p:nvSpPr>
        <p:spPr bwMode="auto">
          <a:xfrm>
            <a:off x="6627038" y="6573013"/>
            <a:ext cx="246380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a:lnSpc>
                <a:spcPct val="100000"/>
              </a:lnSpc>
              <a:spcBef>
                <a:spcPct val="0"/>
              </a:spcBef>
              <a:buFontTx/>
              <a:buNone/>
            </a:pPr>
            <a:r>
              <a:rPr lang="en-GB" altLang="en-US" sz="1100" dirty="0"/>
              <a:t>(Crane &amp; Matten, 2019)</a:t>
            </a:r>
          </a:p>
        </p:txBody>
      </p:sp>
      <p:pic>
        <p:nvPicPr>
          <p:cNvPr id="3" name="Picture 2">
            <a:extLst>
              <a:ext uri="{FF2B5EF4-FFF2-40B4-BE49-F238E27FC236}">
                <a16:creationId xmlns:a16="http://schemas.microsoft.com/office/drawing/2014/main" id="{647EB3E7-2210-06B8-E27D-6CF37D6DF260}"/>
              </a:ext>
            </a:extLst>
          </p:cNvPr>
          <p:cNvPicPr>
            <a:picLocks noChangeAspect="1"/>
          </p:cNvPicPr>
          <p:nvPr/>
        </p:nvPicPr>
        <p:blipFill>
          <a:blip r:embed="rId3"/>
          <a:stretch>
            <a:fillRect/>
          </a:stretch>
        </p:blipFill>
        <p:spPr>
          <a:xfrm>
            <a:off x="5551350" y="98698"/>
            <a:ext cx="3497538" cy="2634509"/>
          </a:xfrm>
          <a:prstGeom prst="rect">
            <a:avLst/>
          </a:prstGeom>
        </p:spPr>
      </p:pic>
    </p:spTree>
    <p:extLst>
      <p:ext uri="{BB962C8B-B14F-4D97-AF65-F5344CB8AC3E}">
        <p14:creationId xmlns:p14="http://schemas.microsoft.com/office/powerpoint/2010/main" val="112020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Oval 7"/>
          <p:cNvSpPr>
            <a:spLocks noChangeArrowheads="1"/>
          </p:cNvSpPr>
          <p:nvPr/>
        </p:nvSpPr>
        <p:spPr bwMode="auto">
          <a:xfrm>
            <a:off x="596412" y="2097327"/>
            <a:ext cx="2755106" cy="2376488"/>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2100" b="1" dirty="0">
                <a:latin typeface="+mn-lt"/>
              </a:rPr>
              <a:t>Ethical Absolutism</a:t>
            </a:r>
          </a:p>
          <a:p>
            <a:pPr algn="ctr" eaLnBrk="1" hangingPunct="1"/>
            <a:r>
              <a:rPr lang="en-GB" altLang="en-US" sz="1800" i="1" dirty="0">
                <a:latin typeface="+mn-lt"/>
              </a:rPr>
              <a:t>External universally </a:t>
            </a:r>
          </a:p>
          <a:p>
            <a:pPr algn="ctr" eaLnBrk="1" hangingPunct="1"/>
            <a:r>
              <a:rPr lang="en-GB" altLang="en-US" sz="1800" i="1" dirty="0">
                <a:latin typeface="+mn-lt"/>
              </a:rPr>
              <a:t>applicable moral principles</a:t>
            </a:r>
          </a:p>
          <a:p>
            <a:pPr algn="ctr" eaLnBrk="1" hangingPunct="1"/>
            <a:r>
              <a:rPr lang="en-GB" altLang="en-US" sz="1800" i="1" dirty="0">
                <a:latin typeface="+mn-lt"/>
              </a:rPr>
              <a:t>(Right and wrong objective </a:t>
            </a:r>
          </a:p>
          <a:p>
            <a:pPr algn="ctr" eaLnBrk="1" hangingPunct="1"/>
            <a:r>
              <a:rPr lang="en-GB" altLang="en-US" sz="1800" i="1" dirty="0">
                <a:latin typeface="+mn-lt"/>
              </a:rPr>
              <a:t>and can be </a:t>
            </a:r>
          </a:p>
          <a:p>
            <a:pPr algn="ctr" eaLnBrk="1" hangingPunct="1"/>
            <a:r>
              <a:rPr lang="en-GB" altLang="en-US" sz="1800" i="1" dirty="0">
                <a:latin typeface="+mn-lt"/>
              </a:rPr>
              <a:t>rationally determined)</a:t>
            </a:r>
          </a:p>
        </p:txBody>
      </p:sp>
      <p:sp>
        <p:nvSpPr>
          <p:cNvPr id="5126" name="Oval 8"/>
          <p:cNvSpPr>
            <a:spLocks noChangeArrowheads="1"/>
          </p:cNvSpPr>
          <p:nvPr/>
        </p:nvSpPr>
        <p:spPr bwMode="auto">
          <a:xfrm>
            <a:off x="5796136" y="2132856"/>
            <a:ext cx="2646759" cy="2375297"/>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p>
            <a:pPr algn="ctr" eaLnBrk="1" hangingPunct="1">
              <a:defRPr/>
            </a:pPr>
            <a:endParaRPr lang="en-GB" altLang="en-US" sz="2100" b="1" dirty="0">
              <a:solidFill>
                <a:srgbClr val="002060"/>
              </a:solidFill>
            </a:endParaRPr>
          </a:p>
          <a:p>
            <a:pPr algn="ctr" eaLnBrk="1" hangingPunct="1">
              <a:defRPr/>
            </a:pPr>
            <a:r>
              <a:rPr lang="en-GB" altLang="en-US" sz="2100" b="1" dirty="0">
                <a:solidFill>
                  <a:srgbClr val="002060"/>
                </a:solidFill>
              </a:rPr>
              <a:t>Ethical Relativism</a:t>
            </a:r>
          </a:p>
          <a:p>
            <a:pPr algn="ctr" eaLnBrk="1" hangingPunct="1">
              <a:defRPr/>
            </a:pPr>
            <a:r>
              <a:rPr lang="en-GB" altLang="en-US" sz="1350" i="1" dirty="0">
                <a:solidFill>
                  <a:srgbClr val="002060"/>
                </a:solidFill>
              </a:rPr>
              <a:t>Morality is context </a:t>
            </a:r>
          </a:p>
          <a:p>
            <a:pPr algn="ctr" eaLnBrk="1" hangingPunct="1">
              <a:defRPr/>
            </a:pPr>
            <a:r>
              <a:rPr lang="en-GB" altLang="en-US" sz="1350" i="1" dirty="0">
                <a:solidFill>
                  <a:srgbClr val="002060"/>
                </a:solidFill>
              </a:rPr>
              <a:t>dependant and subjective</a:t>
            </a:r>
          </a:p>
          <a:p>
            <a:pPr algn="ctr" eaLnBrk="1" hangingPunct="1">
              <a:defRPr/>
            </a:pPr>
            <a:r>
              <a:rPr lang="en-GB" altLang="en-US" sz="1350" i="1" dirty="0">
                <a:solidFill>
                  <a:srgbClr val="002060"/>
                </a:solidFill>
              </a:rPr>
              <a:t>(no universal right or </a:t>
            </a:r>
          </a:p>
          <a:p>
            <a:pPr algn="ctr" eaLnBrk="1" hangingPunct="1">
              <a:defRPr/>
            </a:pPr>
            <a:r>
              <a:rPr lang="en-GB" altLang="en-US" sz="1350" i="1" dirty="0">
                <a:solidFill>
                  <a:srgbClr val="002060"/>
                </a:solidFill>
              </a:rPr>
              <a:t>Wrongs; depends on</a:t>
            </a:r>
          </a:p>
          <a:p>
            <a:pPr algn="ctr" eaLnBrk="1" hangingPunct="1">
              <a:defRPr/>
            </a:pPr>
            <a:r>
              <a:rPr lang="en-GB" altLang="en-US" sz="1350" i="1" dirty="0">
                <a:solidFill>
                  <a:srgbClr val="002060"/>
                </a:solidFill>
              </a:rPr>
              <a:t>Person and the</a:t>
            </a:r>
          </a:p>
          <a:p>
            <a:pPr algn="ctr" eaLnBrk="1" hangingPunct="1">
              <a:defRPr/>
            </a:pPr>
            <a:r>
              <a:rPr lang="en-GB" altLang="en-US" sz="1350" i="1" dirty="0">
                <a:solidFill>
                  <a:srgbClr val="002060"/>
                </a:solidFill>
              </a:rPr>
              <a:t>culture)</a:t>
            </a:r>
          </a:p>
        </p:txBody>
      </p:sp>
      <p:sp>
        <p:nvSpPr>
          <p:cNvPr id="9221" name="AutoShape 11"/>
          <p:cNvSpPr>
            <a:spLocks noChangeArrowheads="1"/>
          </p:cNvSpPr>
          <p:nvPr/>
        </p:nvSpPr>
        <p:spPr bwMode="auto">
          <a:xfrm>
            <a:off x="3920862" y="2888010"/>
            <a:ext cx="1319195" cy="756047"/>
          </a:xfrm>
          <a:prstGeom prst="leftRightArrow">
            <a:avLst>
              <a:gd name="adj1" fmla="val 50000"/>
              <a:gd name="adj2" fmla="val 28567"/>
            </a:avLst>
          </a:prstGeom>
          <a:solidFill>
            <a:schemeClr val="bg1"/>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dirty="0">
                <a:latin typeface="+mn-lt"/>
              </a:rPr>
              <a:t> Pluralism</a:t>
            </a:r>
          </a:p>
        </p:txBody>
      </p:sp>
      <p:pic>
        <p:nvPicPr>
          <p:cNvPr id="2" name="Picture 4">
            <a:extLst>
              <a:ext uri="{FF2B5EF4-FFF2-40B4-BE49-F238E27FC236}">
                <a16:creationId xmlns:a16="http://schemas.microsoft.com/office/drawing/2014/main" id="{16BC3635-9E53-A5B3-2F2E-E138341CB028}"/>
              </a:ext>
            </a:extLst>
          </p:cNvPr>
          <p:cNvPicPr>
            <a:picLocks noChangeAspect="1"/>
          </p:cNvPicPr>
          <p:nvPr/>
        </p:nvPicPr>
        <p:blipFill>
          <a:blip r:embed="rId2"/>
          <a:stretch>
            <a:fillRect/>
          </a:stretch>
        </p:blipFill>
        <p:spPr>
          <a:xfrm>
            <a:off x="-1712" y="6208068"/>
            <a:ext cx="9173109" cy="649167"/>
          </a:xfrm>
          <a:prstGeom prst="rect">
            <a:avLst/>
          </a:prstGeom>
        </p:spPr>
      </p:pic>
      <p:sp>
        <p:nvSpPr>
          <p:cNvPr id="3" name="TextBox 2">
            <a:extLst>
              <a:ext uri="{FF2B5EF4-FFF2-40B4-BE49-F238E27FC236}">
                <a16:creationId xmlns:a16="http://schemas.microsoft.com/office/drawing/2014/main" id="{F9EAE344-DF79-D792-0F78-E660540338DD}"/>
              </a:ext>
            </a:extLst>
          </p:cNvPr>
          <p:cNvSpPr txBox="1"/>
          <p:nvPr/>
        </p:nvSpPr>
        <p:spPr>
          <a:xfrm>
            <a:off x="183166" y="358869"/>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Business ethics</a:t>
            </a:r>
          </a:p>
          <a:p>
            <a:r>
              <a:rPr lang="en-GB" sz="2400" b="1" dirty="0">
                <a:solidFill>
                  <a:srgbClr val="0070C0"/>
                </a:solidFill>
              </a:rPr>
              <a:t>- Polar positions of ethical theory</a:t>
            </a:r>
          </a:p>
        </p:txBody>
      </p:sp>
    </p:spTree>
    <p:extLst>
      <p:ext uri="{BB962C8B-B14F-4D97-AF65-F5344CB8AC3E}">
        <p14:creationId xmlns:p14="http://schemas.microsoft.com/office/powerpoint/2010/main" val="1036618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Oval 5"/>
          <p:cNvSpPr>
            <a:spLocks noChangeArrowheads="1"/>
          </p:cNvSpPr>
          <p:nvPr/>
        </p:nvSpPr>
        <p:spPr bwMode="auto">
          <a:xfrm>
            <a:off x="1203009" y="1558533"/>
            <a:ext cx="2106215" cy="2051447"/>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a:latin typeface="+mn-lt"/>
              </a:rPr>
              <a:t>Motivation/</a:t>
            </a:r>
          </a:p>
          <a:p>
            <a:pPr algn="ctr" eaLnBrk="1" hangingPunct="1"/>
            <a:r>
              <a:rPr lang="en-GB" altLang="en-US" sz="3000">
                <a:latin typeface="+mn-lt"/>
              </a:rPr>
              <a:t>Principles</a:t>
            </a:r>
          </a:p>
        </p:txBody>
      </p:sp>
      <p:sp>
        <p:nvSpPr>
          <p:cNvPr id="10244" name="Oval 6"/>
          <p:cNvSpPr>
            <a:spLocks noChangeArrowheads="1"/>
          </p:cNvSpPr>
          <p:nvPr/>
        </p:nvSpPr>
        <p:spPr bwMode="auto">
          <a:xfrm>
            <a:off x="5820253" y="1558533"/>
            <a:ext cx="2106215" cy="2051447"/>
          </a:xfrm>
          <a:prstGeom prst="ellipse">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dirty="0">
                <a:latin typeface="+mn-lt"/>
              </a:rPr>
              <a:t>Outcomes</a:t>
            </a:r>
          </a:p>
        </p:txBody>
      </p:sp>
      <p:sp>
        <p:nvSpPr>
          <p:cNvPr id="10245" name="Oval 7"/>
          <p:cNvSpPr>
            <a:spLocks noChangeArrowheads="1"/>
          </p:cNvSpPr>
          <p:nvPr/>
        </p:nvSpPr>
        <p:spPr bwMode="auto">
          <a:xfrm>
            <a:off x="3525917" y="1558533"/>
            <a:ext cx="2106216" cy="2051447"/>
          </a:xfrm>
          <a:prstGeom prst="ellipse">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4050" dirty="0">
                <a:latin typeface="+mn-lt"/>
              </a:rPr>
              <a:t>Action</a:t>
            </a:r>
          </a:p>
        </p:txBody>
      </p:sp>
      <p:sp>
        <p:nvSpPr>
          <p:cNvPr id="10246" name="AutoShape 8"/>
          <p:cNvSpPr>
            <a:spLocks noChangeArrowheads="1"/>
          </p:cNvSpPr>
          <p:nvPr/>
        </p:nvSpPr>
        <p:spPr bwMode="auto">
          <a:xfrm>
            <a:off x="3093721" y="2422929"/>
            <a:ext cx="732234" cy="364331"/>
          </a:xfrm>
          <a:prstGeom prst="notchedRightArrow">
            <a:avLst>
              <a:gd name="adj1" fmla="val 50000"/>
              <a:gd name="adj2" fmla="val 50245"/>
            </a:avLst>
          </a:prstGeom>
          <a:solidFill>
            <a:schemeClr val="tx2"/>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mn-lt"/>
            </a:endParaRPr>
          </a:p>
        </p:txBody>
      </p:sp>
      <p:sp>
        <p:nvSpPr>
          <p:cNvPr id="10247" name="AutoShape 9"/>
          <p:cNvSpPr>
            <a:spLocks noChangeArrowheads="1"/>
          </p:cNvSpPr>
          <p:nvPr/>
        </p:nvSpPr>
        <p:spPr bwMode="auto">
          <a:xfrm>
            <a:off x="5361862" y="2422929"/>
            <a:ext cx="732235" cy="364331"/>
          </a:xfrm>
          <a:prstGeom prst="notchedRightArrow">
            <a:avLst>
              <a:gd name="adj1" fmla="val 50000"/>
              <a:gd name="adj2" fmla="val 50245"/>
            </a:avLst>
          </a:prstGeom>
          <a:solidFill>
            <a:schemeClr val="tx2"/>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mn-lt"/>
            </a:endParaRPr>
          </a:p>
        </p:txBody>
      </p:sp>
      <p:sp>
        <p:nvSpPr>
          <p:cNvPr id="10249" name="Text Box 26"/>
          <p:cNvSpPr txBox="1">
            <a:spLocks noChangeArrowheads="1"/>
          </p:cNvSpPr>
          <p:nvPr/>
        </p:nvSpPr>
        <p:spPr bwMode="auto">
          <a:xfrm>
            <a:off x="1957865" y="4124909"/>
            <a:ext cx="25598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dirty="0">
                <a:latin typeface="+mn-lt"/>
              </a:rPr>
              <a:t>Non- consequentialist ethics</a:t>
            </a:r>
          </a:p>
        </p:txBody>
      </p:sp>
      <p:sp>
        <p:nvSpPr>
          <p:cNvPr id="10250" name="Text Box 32"/>
          <p:cNvSpPr txBox="1">
            <a:spLocks noChangeArrowheads="1"/>
          </p:cNvSpPr>
          <p:nvPr/>
        </p:nvSpPr>
        <p:spPr bwMode="auto">
          <a:xfrm>
            <a:off x="4659392" y="4150524"/>
            <a:ext cx="25384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a:latin typeface="+mn-lt"/>
              </a:rPr>
              <a:t>Consequentialist ethics </a:t>
            </a:r>
          </a:p>
        </p:txBody>
      </p:sp>
      <p:sp>
        <p:nvSpPr>
          <p:cNvPr id="10251" name="Text Box 33"/>
          <p:cNvSpPr txBox="1">
            <a:spLocks noChangeArrowheads="1"/>
          </p:cNvSpPr>
          <p:nvPr/>
        </p:nvSpPr>
        <p:spPr bwMode="auto">
          <a:xfrm>
            <a:off x="7013074" y="1393286"/>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mn-lt"/>
            </a:endParaRPr>
          </a:p>
        </p:txBody>
      </p:sp>
      <p:sp>
        <p:nvSpPr>
          <p:cNvPr id="10252" name="Left Brace 20"/>
          <p:cNvSpPr>
            <a:spLocks/>
          </p:cNvSpPr>
          <p:nvPr/>
        </p:nvSpPr>
        <p:spPr bwMode="auto">
          <a:xfrm rot="16200000">
            <a:off x="3038952" y="2638430"/>
            <a:ext cx="485775" cy="2538413"/>
          </a:xfrm>
          <a:prstGeom prst="leftBrace">
            <a:avLst>
              <a:gd name="adj1" fmla="val 0"/>
              <a:gd name="adj2" fmla="val 50000"/>
            </a:avLst>
          </a:prstGeom>
          <a:solidFill>
            <a:schemeClr val="accent1"/>
          </a:solidFill>
          <a:ln w="9525" algn="ctr">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sz="1800">
              <a:latin typeface="+mn-lt"/>
            </a:endParaRPr>
          </a:p>
        </p:txBody>
      </p:sp>
      <p:sp>
        <p:nvSpPr>
          <p:cNvPr id="10253" name="Left Brace 21"/>
          <p:cNvSpPr>
            <a:spLocks/>
          </p:cNvSpPr>
          <p:nvPr/>
        </p:nvSpPr>
        <p:spPr bwMode="auto">
          <a:xfrm rot="16200000">
            <a:off x="5632133" y="2638430"/>
            <a:ext cx="485775" cy="2538413"/>
          </a:xfrm>
          <a:prstGeom prst="leftBrace">
            <a:avLst>
              <a:gd name="adj1" fmla="val 0"/>
              <a:gd name="adj2" fmla="val 50000"/>
            </a:avLst>
          </a:prstGeom>
          <a:solidFill>
            <a:schemeClr val="accent1"/>
          </a:solidFill>
          <a:ln w="9525" algn="ctr">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sz="1800">
              <a:latin typeface="+mn-lt"/>
            </a:endParaRPr>
          </a:p>
        </p:txBody>
      </p:sp>
      <p:sp>
        <p:nvSpPr>
          <p:cNvPr id="2" name="Content Placeholder 2">
            <a:extLst>
              <a:ext uri="{FF2B5EF4-FFF2-40B4-BE49-F238E27FC236}">
                <a16:creationId xmlns:a16="http://schemas.microsoft.com/office/drawing/2014/main" id="{B6132EC4-DBB0-653A-D460-6D13261CC245}"/>
              </a:ext>
            </a:extLst>
          </p:cNvPr>
          <p:cNvSpPr txBox="1">
            <a:spLocks/>
          </p:cNvSpPr>
          <p:nvPr/>
        </p:nvSpPr>
        <p:spPr>
          <a:xfrm>
            <a:off x="6491675" y="4864423"/>
            <a:ext cx="2559844" cy="8675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1800" i="1" dirty="0"/>
              <a:t>“The End Justifies The Means”.                 </a:t>
            </a:r>
            <a:r>
              <a:rPr lang="en-GB" altLang="en-US" sz="1600" dirty="0"/>
              <a:t>(Machiavelli, 1502)</a:t>
            </a:r>
          </a:p>
          <a:p>
            <a:pPr marL="0" indent="0" algn="r">
              <a:buFont typeface="Arial" panose="020B0604020202020204" pitchFamily="34" charset="0"/>
              <a:buNone/>
            </a:pPr>
            <a:endParaRPr lang="en-GB" altLang="en-US" sz="1200" dirty="0"/>
          </a:p>
        </p:txBody>
      </p:sp>
      <p:sp>
        <p:nvSpPr>
          <p:cNvPr id="6" name="TextBox 5">
            <a:extLst>
              <a:ext uri="{FF2B5EF4-FFF2-40B4-BE49-F238E27FC236}">
                <a16:creationId xmlns:a16="http://schemas.microsoft.com/office/drawing/2014/main" id="{DA372B41-6D38-7F6D-57C1-10DA4A5DB7E2}"/>
              </a:ext>
            </a:extLst>
          </p:cNvPr>
          <p:cNvSpPr txBox="1"/>
          <p:nvPr/>
        </p:nvSpPr>
        <p:spPr>
          <a:xfrm>
            <a:off x="154971" y="158639"/>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Business ethics</a:t>
            </a:r>
          </a:p>
          <a:p>
            <a:r>
              <a:rPr lang="en-GB" sz="2400" b="1" dirty="0">
                <a:solidFill>
                  <a:srgbClr val="0070C0"/>
                </a:solidFill>
              </a:rPr>
              <a:t>-Traditional Theory</a:t>
            </a:r>
          </a:p>
        </p:txBody>
      </p:sp>
      <p:pic>
        <p:nvPicPr>
          <p:cNvPr id="7" name="Picture 4">
            <a:extLst>
              <a:ext uri="{FF2B5EF4-FFF2-40B4-BE49-F238E27FC236}">
                <a16:creationId xmlns:a16="http://schemas.microsoft.com/office/drawing/2014/main" id="{7DAF9656-99CC-A556-9041-7745490D9027}"/>
              </a:ext>
            </a:extLst>
          </p:cNvPr>
          <p:cNvPicPr>
            <a:picLocks noChangeAspect="1"/>
          </p:cNvPicPr>
          <p:nvPr/>
        </p:nvPicPr>
        <p:blipFill>
          <a:blip r:embed="rId3"/>
          <a:stretch>
            <a:fillRect/>
          </a:stretch>
        </p:blipFill>
        <p:spPr>
          <a:xfrm>
            <a:off x="-1712" y="6208068"/>
            <a:ext cx="9173109" cy="649167"/>
          </a:xfrm>
          <a:prstGeom prst="rect">
            <a:avLst/>
          </a:prstGeom>
        </p:spPr>
      </p:pic>
      <p:sp>
        <p:nvSpPr>
          <p:cNvPr id="8" name="Content Placeholder 2">
            <a:extLst>
              <a:ext uri="{FF2B5EF4-FFF2-40B4-BE49-F238E27FC236}">
                <a16:creationId xmlns:a16="http://schemas.microsoft.com/office/drawing/2014/main" id="{03406E09-3A8A-CEED-B1D6-F2BCE0030C8E}"/>
              </a:ext>
            </a:extLst>
          </p:cNvPr>
          <p:cNvSpPr txBox="1">
            <a:spLocks/>
          </p:cNvSpPr>
          <p:nvPr/>
        </p:nvSpPr>
        <p:spPr>
          <a:xfrm>
            <a:off x="395536" y="4692548"/>
            <a:ext cx="2559844" cy="1539680"/>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2400" i="1" dirty="0"/>
              <a:t>“Its not about the destination, its about the journey”.                 </a:t>
            </a:r>
            <a:r>
              <a:rPr lang="en-GB" altLang="en-US" sz="2400" dirty="0"/>
              <a:t>(Emerson, 1863)</a:t>
            </a:r>
          </a:p>
          <a:p>
            <a:pPr marL="0" indent="0">
              <a:buFont typeface="Arial" panose="020B0604020202020204" pitchFamily="34" charset="0"/>
              <a:buNone/>
            </a:pPr>
            <a:endParaRPr lang="en-GB" altLang="en-US" sz="2400" dirty="0"/>
          </a:p>
          <a:p>
            <a:pPr marL="0" indent="0" algn="r">
              <a:buFont typeface="Arial" panose="020B0604020202020204" pitchFamily="34" charset="0"/>
              <a:buNone/>
            </a:pPr>
            <a:endParaRPr lang="en-GB" altLang="en-US" sz="1200" dirty="0"/>
          </a:p>
        </p:txBody>
      </p:sp>
    </p:spTree>
    <p:extLst>
      <p:ext uri="{BB962C8B-B14F-4D97-AF65-F5344CB8AC3E}">
        <p14:creationId xmlns:p14="http://schemas.microsoft.com/office/powerpoint/2010/main" val="2903957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ChangeArrowheads="1"/>
          </p:cNvSpPr>
          <p:nvPr/>
        </p:nvSpPr>
        <p:spPr bwMode="auto">
          <a:xfrm>
            <a:off x="1046559" y="188640"/>
            <a:ext cx="7050882" cy="540544"/>
          </a:xfrm>
          <a:prstGeom prst="rect">
            <a:avLst/>
          </a:prstGeom>
          <a:solidFill>
            <a:schemeClr val="tx2"/>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dirty="0">
                <a:solidFill>
                  <a:schemeClr val="bg1"/>
                </a:solidFill>
              </a:rPr>
              <a:t>Consequentialist Theories</a:t>
            </a:r>
          </a:p>
        </p:txBody>
      </p:sp>
      <p:sp>
        <p:nvSpPr>
          <p:cNvPr id="11267" name="Text Box 5"/>
          <p:cNvSpPr txBox="1">
            <a:spLocks noChangeArrowheads="1"/>
          </p:cNvSpPr>
          <p:nvPr/>
        </p:nvSpPr>
        <p:spPr bwMode="auto">
          <a:xfrm>
            <a:off x="323529" y="1268760"/>
            <a:ext cx="4104456"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dirty="0">
              <a:latin typeface="Tw Cen MT" panose="020B0602020104020603" pitchFamily="34" charset="0"/>
            </a:endParaRPr>
          </a:p>
          <a:p>
            <a:pPr eaLnBrk="1" hangingPunct="1"/>
            <a:r>
              <a:rPr lang="en-GB" altLang="en-US" sz="1800" dirty="0">
                <a:latin typeface="Tw Cen MT" panose="020B0602020104020603" pitchFamily="34" charset="0"/>
              </a:rPr>
              <a:t> </a:t>
            </a:r>
            <a:r>
              <a:rPr lang="en-GB" altLang="en-US" sz="3600" dirty="0">
                <a:latin typeface="Tw Cen MT" panose="020B0602020104020603" pitchFamily="34" charset="0"/>
              </a:rPr>
              <a:t>Egoism </a:t>
            </a:r>
            <a:r>
              <a:rPr lang="en-GB" altLang="en-US" sz="1800" b="1" i="1" dirty="0">
                <a:latin typeface="Tw Cen MT" panose="020B0602020104020603" pitchFamily="34" charset="0"/>
              </a:rPr>
              <a:t>(maximization of desire/ self interest)</a:t>
            </a:r>
          </a:p>
          <a:p>
            <a:pPr eaLnBrk="1" hangingPunct="1"/>
            <a:r>
              <a:rPr lang="en-GB" altLang="en-US" sz="1800" dirty="0">
                <a:latin typeface="Tw Cen MT" panose="020B0602020104020603" pitchFamily="34" charset="0"/>
              </a:rPr>
              <a:t>	</a:t>
            </a:r>
          </a:p>
          <a:p>
            <a:pPr eaLnBrk="1" hangingPunct="1"/>
            <a:r>
              <a:rPr lang="en-GB" altLang="en-US" dirty="0">
                <a:latin typeface="Tw Cen MT" panose="020B0602020104020603" pitchFamily="34" charset="0"/>
              </a:rPr>
              <a:t>	An action is morally right if the decision maker freely decides in order to pursue either their (short term) desires or their (long term) interests</a:t>
            </a:r>
          </a:p>
          <a:p>
            <a:pPr eaLnBrk="1" hangingPunct="1"/>
            <a:endParaRPr lang="en-GB" altLang="en-US" dirty="0"/>
          </a:p>
        </p:txBody>
      </p:sp>
      <p:sp>
        <p:nvSpPr>
          <p:cNvPr id="2" name="Content Placeholder 4">
            <a:extLst>
              <a:ext uri="{FF2B5EF4-FFF2-40B4-BE49-F238E27FC236}">
                <a16:creationId xmlns:a16="http://schemas.microsoft.com/office/drawing/2014/main" id="{2CAFB22B-1418-5F1E-77D5-168F003C0CAE}"/>
              </a:ext>
            </a:extLst>
          </p:cNvPr>
          <p:cNvSpPr txBox="1">
            <a:spLocks/>
          </p:cNvSpPr>
          <p:nvPr/>
        </p:nvSpPr>
        <p:spPr>
          <a:xfrm>
            <a:off x="4584842" y="4534846"/>
            <a:ext cx="3631952" cy="308322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2100" b="1" dirty="0"/>
              <a:t>Utilitarianism (maximization of some good for society or humanity. </a:t>
            </a:r>
          </a:p>
          <a:p>
            <a:pPr marL="0" indent="0">
              <a:buNone/>
            </a:pPr>
            <a:r>
              <a:rPr lang="en-US" altLang="en-US" sz="2100" b="1" dirty="0"/>
              <a:t>"The greatest happiness for the greatest number”.</a:t>
            </a:r>
          </a:p>
        </p:txBody>
      </p:sp>
      <p:sp>
        <p:nvSpPr>
          <p:cNvPr id="3" name="Text Box 5">
            <a:extLst>
              <a:ext uri="{FF2B5EF4-FFF2-40B4-BE49-F238E27FC236}">
                <a16:creationId xmlns:a16="http://schemas.microsoft.com/office/drawing/2014/main" id="{83DF234A-5C7A-AA3C-FF65-D9E0D2FD7570}"/>
              </a:ext>
            </a:extLst>
          </p:cNvPr>
          <p:cNvSpPr txBox="1">
            <a:spLocks noChangeArrowheads="1"/>
          </p:cNvSpPr>
          <p:nvPr/>
        </p:nvSpPr>
        <p:spPr bwMode="auto">
          <a:xfrm>
            <a:off x="4283968" y="1287999"/>
            <a:ext cx="4536503"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dirty="0">
              <a:latin typeface="Tw Cen MT" panose="020B0602020104020603" pitchFamily="34" charset="0"/>
            </a:endParaRPr>
          </a:p>
          <a:p>
            <a:pPr eaLnBrk="1" hangingPunct="1"/>
            <a:r>
              <a:rPr lang="en-GB" altLang="en-US" sz="3600" dirty="0">
                <a:latin typeface="Tw Cen MT" panose="020B0602020104020603" pitchFamily="34" charset="0"/>
              </a:rPr>
              <a:t>Utilitarianism </a:t>
            </a:r>
            <a:r>
              <a:rPr lang="en-GB" altLang="en-US" sz="1800" b="1" i="1" dirty="0">
                <a:latin typeface="Tw Cen MT" panose="020B0602020104020603" pitchFamily="34" charset="0"/>
              </a:rPr>
              <a:t>(maximization of desire/ self interest)</a:t>
            </a:r>
          </a:p>
          <a:p>
            <a:pPr eaLnBrk="1" hangingPunct="1"/>
            <a:r>
              <a:rPr lang="en-GB" altLang="en-US" sz="1800" dirty="0">
                <a:latin typeface="Tw Cen MT" panose="020B0602020104020603" pitchFamily="34" charset="0"/>
              </a:rPr>
              <a:t>	</a:t>
            </a:r>
          </a:p>
          <a:p>
            <a:pPr eaLnBrk="1" hangingPunct="1"/>
            <a:r>
              <a:rPr lang="en-GB" altLang="en-US" dirty="0">
                <a:latin typeface="Tw Cen MT" panose="020B0602020104020603" pitchFamily="34" charset="0"/>
              </a:rPr>
              <a:t>	An action is morally right if the decision maker freely decides in order to pursue either their (short term) desires or their (long term) interests</a:t>
            </a:r>
          </a:p>
          <a:p>
            <a:pPr eaLnBrk="1" hangingPunct="1"/>
            <a:endParaRPr lang="en-GB" altLang="en-US" dirty="0"/>
          </a:p>
        </p:txBody>
      </p:sp>
      <p:sp>
        <p:nvSpPr>
          <p:cNvPr id="4" name="Content Placeholder 4">
            <a:extLst>
              <a:ext uri="{FF2B5EF4-FFF2-40B4-BE49-F238E27FC236}">
                <a16:creationId xmlns:a16="http://schemas.microsoft.com/office/drawing/2014/main" id="{C5F74DC1-AF44-03EA-7189-AD28F8A26FFB}"/>
              </a:ext>
            </a:extLst>
          </p:cNvPr>
          <p:cNvSpPr txBox="1">
            <a:spLocks/>
          </p:cNvSpPr>
          <p:nvPr/>
        </p:nvSpPr>
        <p:spPr>
          <a:xfrm>
            <a:off x="340056" y="5036487"/>
            <a:ext cx="3631952" cy="103997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2100" b="1" dirty="0"/>
              <a:t>“I think therefore I am… but I'm not sure about everyone else?” </a:t>
            </a:r>
          </a:p>
        </p:txBody>
      </p:sp>
      <p:pic>
        <p:nvPicPr>
          <p:cNvPr id="5" name="Picture 4">
            <a:extLst>
              <a:ext uri="{FF2B5EF4-FFF2-40B4-BE49-F238E27FC236}">
                <a16:creationId xmlns:a16="http://schemas.microsoft.com/office/drawing/2014/main" id="{6AEC70CF-A6F6-CACD-7DEB-12202DEE1B85}"/>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498138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prstClr val="white"/>
              </a:solidFill>
              <a:latin typeface="Rockwell" panose="02060603020205020403"/>
            </a:endParaRPr>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1205340"/>
            <a:ext cx="7667244" cy="6051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1308714"/>
            <a:ext cx="7667244" cy="1039406"/>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78" y="2386242"/>
            <a:ext cx="7667244" cy="6051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ED6CBDF-D9AA-4724-9325-38C6F1589C77}"/>
              </a:ext>
            </a:extLst>
          </p:cNvPr>
          <p:cNvSpPr>
            <a:spLocks noGrp="1"/>
          </p:cNvSpPr>
          <p:nvPr>
            <p:ph type="title"/>
          </p:nvPr>
        </p:nvSpPr>
        <p:spPr>
          <a:xfrm>
            <a:off x="802386" y="1220724"/>
            <a:ext cx="7543800" cy="1207008"/>
          </a:xfrm>
        </p:spPr>
        <p:txBody>
          <a:bodyPr>
            <a:normAutofit/>
          </a:bodyPr>
          <a:lstStyle/>
          <a:p>
            <a:r>
              <a:rPr lang="en-GB" dirty="0"/>
              <a:t>Moral Agency</a:t>
            </a:r>
          </a:p>
        </p:txBody>
      </p:sp>
      <p:sp>
        <p:nvSpPr>
          <p:cNvPr id="3" name="Content Placeholder 2">
            <a:extLst>
              <a:ext uri="{FF2B5EF4-FFF2-40B4-BE49-F238E27FC236}">
                <a16:creationId xmlns:a16="http://schemas.microsoft.com/office/drawing/2014/main" id="{3C669F9D-869F-4E04-AD67-CE72EA8DD519}"/>
              </a:ext>
            </a:extLst>
          </p:cNvPr>
          <p:cNvSpPr>
            <a:spLocks noGrp="1"/>
          </p:cNvSpPr>
          <p:nvPr>
            <p:ph idx="1"/>
          </p:nvPr>
        </p:nvSpPr>
        <p:spPr>
          <a:xfrm>
            <a:off x="802386" y="2597560"/>
            <a:ext cx="7543800" cy="2888840"/>
          </a:xfrm>
        </p:spPr>
        <p:txBody>
          <a:bodyPr>
            <a:normAutofit/>
          </a:bodyPr>
          <a:lstStyle/>
          <a:p>
            <a:pPr marL="0" indent="0">
              <a:buNone/>
            </a:pPr>
            <a:r>
              <a:rPr lang="en-GB" dirty="0"/>
              <a:t>A moral agent an actor who has the capacity and understanding of right and wrong and be held accountable for their actions, A moral agent has the responsibility to not cause unjustified harm. </a:t>
            </a:r>
          </a:p>
          <a:p>
            <a:endParaRPr lang="en-GB" dirty="0"/>
          </a:p>
          <a:p>
            <a:r>
              <a:rPr lang="en-GB" dirty="0"/>
              <a:t>Do Businesses have/ are capable of moral agency?</a:t>
            </a:r>
          </a:p>
          <a:p>
            <a:r>
              <a:rPr lang="en-GB" dirty="0"/>
              <a:t>Will AI have moral agency?</a:t>
            </a:r>
          </a:p>
          <a:p>
            <a:r>
              <a:rPr lang="en-GB" dirty="0"/>
              <a:t>Socially intelligent animals? </a:t>
            </a:r>
          </a:p>
          <a:p>
            <a:r>
              <a:rPr lang="en-GB" dirty="0"/>
              <a:t>Examples of subordinates relinquishing moral agency?</a:t>
            </a:r>
          </a:p>
          <a:p>
            <a:endParaRPr lang="en-GB" dirty="0"/>
          </a:p>
          <a:p>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51294" y="5529511"/>
            <a:ext cx="342900" cy="3429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algn="ctr" defTabSz="685800">
              <a:defRPr/>
            </a:pPr>
            <a:endParaRPr lang="en-US" sz="1500" kern="0" dirty="0">
              <a:solidFill>
                <a:prstClr val="white"/>
              </a:solidFill>
              <a:latin typeface="Rockwell Extra Bold" pitchFamily="18" charset="0"/>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3189" y="5551406"/>
            <a:ext cx="299110" cy="299111"/>
          </a:xfrm>
          <a:prstGeom prst="ellipse">
            <a:avLst/>
          </a:prstGeom>
          <a:noFill/>
          <a:ln w="12700" cap="flat" cmpd="sng" algn="ctr">
            <a:solidFill>
              <a:srgbClr val="FFFFFF"/>
            </a:solidFill>
            <a:prstDash val="solid"/>
          </a:ln>
          <a:effectLst/>
        </p:spPr>
        <p:txBody>
          <a:bodyPr rtlCol="0" anchor="ctr"/>
          <a:lstStyle/>
          <a:p>
            <a:pPr algn="ctr" defTabSz="685800">
              <a:defRPr/>
            </a:pPr>
            <a:endParaRPr lang="en-US" sz="1350" kern="0" dirty="0">
              <a:solidFill>
                <a:prstClr val="white"/>
              </a:solidFill>
              <a:latin typeface="Calibri"/>
            </a:endParaRPr>
          </a:p>
        </p:txBody>
      </p:sp>
      <p:pic>
        <p:nvPicPr>
          <p:cNvPr id="4" name="Picture 4">
            <a:extLst>
              <a:ext uri="{FF2B5EF4-FFF2-40B4-BE49-F238E27FC236}">
                <a16:creationId xmlns:a16="http://schemas.microsoft.com/office/drawing/2014/main" id="{FB216271-8EEB-338B-2D7E-372AEBF09B36}"/>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606473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536" y="712097"/>
            <a:ext cx="6756603" cy="628650"/>
          </a:xfrm>
        </p:spPr>
        <p:txBody>
          <a:bodyPr>
            <a:normAutofit fontScale="90000"/>
          </a:bodyPr>
          <a:lstStyle/>
          <a:p>
            <a:r>
              <a:rPr lang="en-GB" altLang="en-US" dirty="0"/>
              <a:t>Can a corporation be morally responsible for its actions (moral agency)?</a:t>
            </a:r>
          </a:p>
        </p:txBody>
      </p:sp>
      <p:sp>
        <p:nvSpPr>
          <p:cNvPr id="14339" name="Rectangle 3"/>
          <p:cNvSpPr>
            <a:spLocks noGrp="1" noChangeArrowheads="1"/>
          </p:cNvSpPr>
          <p:nvPr>
            <p:ph type="body" idx="1"/>
          </p:nvPr>
        </p:nvSpPr>
        <p:spPr>
          <a:xfrm>
            <a:off x="395536" y="1988840"/>
            <a:ext cx="8367464" cy="3554711"/>
          </a:xfrm>
        </p:spPr>
        <p:txBody>
          <a:bodyPr>
            <a:normAutofit fontScale="85000" lnSpcReduction="20000"/>
          </a:bodyPr>
          <a:lstStyle/>
          <a:p>
            <a:pPr>
              <a:lnSpc>
                <a:spcPct val="80000"/>
              </a:lnSpc>
            </a:pPr>
            <a:r>
              <a:rPr lang="en-GB" altLang="en-US" dirty="0"/>
              <a:t>Evidence to suggest that legal designation of a corporation makes it unable to be anything but self-interested (</a:t>
            </a:r>
            <a:r>
              <a:rPr lang="en-GB" altLang="en-US" dirty="0" err="1"/>
              <a:t>Bakan</a:t>
            </a:r>
            <a:r>
              <a:rPr lang="en-GB" altLang="en-US" dirty="0"/>
              <a:t> 2014)</a:t>
            </a:r>
          </a:p>
          <a:p>
            <a:pPr>
              <a:lnSpc>
                <a:spcPct val="80000"/>
              </a:lnSpc>
            </a:pPr>
            <a:r>
              <a:rPr lang="en-GB" altLang="en-US" dirty="0"/>
              <a:t>Long, complex debate but generally support from literature for some degree of responsibility accredited to corporations. Argument based on:</a:t>
            </a:r>
          </a:p>
          <a:p>
            <a:pPr lvl="1">
              <a:lnSpc>
                <a:spcPct val="80000"/>
              </a:lnSpc>
            </a:pPr>
            <a:r>
              <a:rPr lang="en-GB" altLang="en-US" dirty="0"/>
              <a:t>Legal identity (Corporations enter into contracts, are subject to legal requirements </a:t>
            </a:r>
            <a:r>
              <a:rPr lang="en-GB" altLang="en-US" dirty="0" err="1"/>
              <a:t>etc</a:t>
            </a:r>
            <a:r>
              <a:rPr lang="en-GB" altLang="en-US" dirty="0"/>
              <a:t>)</a:t>
            </a:r>
          </a:p>
          <a:p>
            <a:pPr lvl="1">
              <a:lnSpc>
                <a:spcPct val="80000"/>
              </a:lnSpc>
            </a:pPr>
            <a:r>
              <a:rPr lang="en-GB" altLang="en-US" dirty="0"/>
              <a:t>Agency: Every organisation has a corporate internal decision structure which directs decisions in line with predetermined goals (French 1979)</a:t>
            </a:r>
          </a:p>
          <a:p>
            <a:pPr lvl="1">
              <a:lnSpc>
                <a:spcPct val="80000"/>
              </a:lnSpc>
            </a:pPr>
            <a:r>
              <a:rPr lang="en-GB" altLang="en-US" dirty="0"/>
              <a:t>Organisational culture: All organisations manifest a set of beliefs and values that lay out what is generally regarded as right or wrong in the corporation (Moore 1999)</a:t>
            </a:r>
          </a:p>
          <a:p>
            <a:pPr lvl="1">
              <a:lnSpc>
                <a:spcPct val="80000"/>
              </a:lnSpc>
            </a:pPr>
            <a:r>
              <a:rPr lang="en-GB" altLang="en-US" dirty="0"/>
              <a:t>Functional identity: corporations present themselves and interact with customers and other stakeholders as if they were distinct persons</a:t>
            </a:r>
          </a:p>
          <a:p>
            <a:pPr marL="342900" lvl="1" indent="0" algn="r">
              <a:lnSpc>
                <a:spcPct val="80000"/>
              </a:lnSpc>
              <a:buNone/>
            </a:pPr>
            <a:r>
              <a:rPr lang="en-GB" altLang="en-US" dirty="0"/>
              <a:t>Crane and Matten, 2016</a:t>
            </a:r>
          </a:p>
        </p:txBody>
      </p:sp>
      <p:pic>
        <p:nvPicPr>
          <p:cNvPr id="2" name="Picture 4">
            <a:extLst>
              <a:ext uri="{FF2B5EF4-FFF2-40B4-BE49-F238E27FC236}">
                <a16:creationId xmlns:a16="http://schemas.microsoft.com/office/drawing/2014/main" id="{315A237B-6CDC-29F4-59BD-569964718786}"/>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4033773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Key features of a corporation</a:t>
            </a:r>
          </a:p>
        </p:txBody>
      </p:sp>
      <p:sp>
        <p:nvSpPr>
          <p:cNvPr id="11267" name="Rectangle 3"/>
          <p:cNvSpPr>
            <a:spLocks noGrp="1" noChangeArrowheads="1"/>
          </p:cNvSpPr>
          <p:nvPr>
            <p:ph type="body" idx="1"/>
          </p:nvPr>
        </p:nvSpPr>
        <p:spPr>
          <a:xfrm>
            <a:off x="508000" y="1981201"/>
            <a:ext cx="7797800" cy="3407072"/>
          </a:xfrm>
        </p:spPr>
        <p:txBody>
          <a:bodyPr>
            <a:normAutofit/>
          </a:bodyPr>
          <a:lstStyle/>
          <a:p>
            <a:r>
              <a:rPr lang="en-GB" altLang="en-US" sz="1800" dirty="0"/>
              <a:t>A corporation is essentially defined in terms of </a:t>
            </a:r>
            <a:r>
              <a:rPr lang="en-GB" altLang="en-US" sz="1800" i="1" dirty="0"/>
              <a:t>legal status</a:t>
            </a:r>
            <a:r>
              <a:rPr lang="en-GB" altLang="en-US" sz="1800" dirty="0"/>
              <a:t> and the </a:t>
            </a:r>
            <a:r>
              <a:rPr lang="en-GB" altLang="en-US" sz="1800" i="1" dirty="0"/>
              <a:t>ownership of assets</a:t>
            </a:r>
            <a:endParaRPr lang="en-GB" altLang="en-US" sz="1800" dirty="0"/>
          </a:p>
          <a:p>
            <a:r>
              <a:rPr lang="en-GB" altLang="en-US" sz="1800" dirty="0"/>
              <a:t>Corporations are typically regarded as ‘artificial persons’ in the eyes of the law</a:t>
            </a:r>
          </a:p>
          <a:p>
            <a:r>
              <a:rPr lang="en-GB" altLang="en-US" sz="1800" dirty="0"/>
              <a:t>Corporations are notionally ‘owned’ by shareholders, but exist independently of them</a:t>
            </a:r>
          </a:p>
          <a:p>
            <a:r>
              <a:rPr lang="en-GB" altLang="en-US" sz="1800" dirty="0"/>
              <a:t>Managers and directors have a ‘fiduciary’ responsibility to protect the investment of shareholders</a:t>
            </a:r>
          </a:p>
          <a:p>
            <a:pPr>
              <a:buFontTx/>
              <a:buNone/>
            </a:pPr>
            <a:r>
              <a:rPr lang="en-GB" altLang="en-US" sz="1800" dirty="0"/>
              <a:t>	</a:t>
            </a:r>
            <a:r>
              <a:rPr lang="en-GB" altLang="en-US" sz="1500" i="1" dirty="0"/>
              <a:t>(fiduciary – highest legal duty of one party to another; being ethically bound to act in the other’s best interests)</a:t>
            </a:r>
          </a:p>
        </p:txBody>
      </p:sp>
    </p:spTree>
    <p:extLst>
      <p:ext uri="{BB962C8B-B14F-4D97-AF65-F5344CB8AC3E}">
        <p14:creationId xmlns:p14="http://schemas.microsoft.com/office/powerpoint/2010/main" val="7888493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49CF-47AE-409A-A645-5EBE14CCC033}"/>
              </a:ext>
            </a:extLst>
          </p:cNvPr>
          <p:cNvSpPr>
            <a:spLocks noGrp="1"/>
          </p:cNvSpPr>
          <p:nvPr>
            <p:ph type="title"/>
          </p:nvPr>
        </p:nvSpPr>
        <p:spPr/>
        <p:txBody>
          <a:bodyPr>
            <a:normAutofit/>
          </a:bodyPr>
          <a:lstStyle/>
          <a:p>
            <a:r>
              <a:rPr lang="en-GB" dirty="0"/>
              <a:t>is ethical behaviour necessary for successful leadership? </a:t>
            </a:r>
            <a:br>
              <a:rPr lang="en-GB" dirty="0"/>
            </a:br>
            <a:endParaRPr lang="en-GB" dirty="0"/>
          </a:p>
        </p:txBody>
      </p:sp>
      <p:pic>
        <p:nvPicPr>
          <p:cNvPr id="4" name="Picture 4">
            <a:extLst>
              <a:ext uri="{FF2B5EF4-FFF2-40B4-BE49-F238E27FC236}">
                <a16:creationId xmlns:a16="http://schemas.microsoft.com/office/drawing/2014/main" id="{2384EBE6-3A55-C121-7929-CA79A7D36512}"/>
              </a:ext>
            </a:extLst>
          </p:cNvPr>
          <p:cNvPicPr>
            <a:picLocks noChangeAspect="1"/>
          </p:cNvPicPr>
          <p:nvPr/>
        </p:nvPicPr>
        <p:blipFill>
          <a:blip r:embed="rId2"/>
          <a:stretch>
            <a:fillRect/>
          </a:stretch>
        </p:blipFill>
        <p:spPr>
          <a:xfrm>
            <a:off x="-1712" y="6208068"/>
            <a:ext cx="9173109" cy="649167"/>
          </a:xfrm>
          <a:prstGeom prst="rect">
            <a:avLst/>
          </a:prstGeom>
        </p:spPr>
      </p:pic>
      <p:sp>
        <p:nvSpPr>
          <p:cNvPr id="6" name="Text Placeholder 5">
            <a:extLst>
              <a:ext uri="{FF2B5EF4-FFF2-40B4-BE49-F238E27FC236}">
                <a16:creationId xmlns:a16="http://schemas.microsoft.com/office/drawing/2014/main" id="{426BA0E3-AA7E-5D06-DCCD-DED200F22CD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687305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dirty="0"/>
              <a:t>At home</a:t>
            </a:r>
          </a:p>
        </p:txBody>
      </p:sp>
      <p:sp>
        <p:nvSpPr>
          <p:cNvPr id="33795" name="Content Placeholder 2"/>
          <p:cNvSpPr>
            <a:spLocks noGrp="1"/>
          </p:cNvSpPr>
          <p:nvPr>
            <p:ph sz="half" idx="1"/>
          </p:nvPr>
        </p:nvSpPr>
        <p:spPr>
          <a:xfrm>
            <a:off x="401783" y="1965614"/>
            <a:ext cx="5188526" cy="3422657"/>
          </a:xfrm>
          <a:ln>
            <a:solidFill>
              <a:schemeClr val="tx1"/>
            </a:solidFill>
          </a:ln>
        </p:spPr>
        <p:txBody>
          <a:bodyPr>
            <a:normAutofit fontScale="85000" lnSpcReduction="10000"/>
          </a:bodyPr>
          <a:lstStyle/>
          <a:p>
            <a:pPr marL="0" indent="0">
              <a:buNone/>
            </a:pPr>
            <a:endParaRPr lang="en-GB" altLang="en-US" sz="1800" dirty="0"/>
          </a:p>
          <a:p>
            <a:pPr>
              <a:buFontTx/>
              <a:buAutoNum type="arabicPeriod"/>
            </a:pPr>
            <a:r>
              <a:rPr lang="en-GB" altLang="en-US" sz="1800" dirty="0"/>
              <a:t>Read through the mini case.</a:t>
            </a:r>
          </a:p>
          <a:p>
            <a:pPr>
              <a:buFontTx/>
              <a:buAutoNum type="arabicPeriod"/>
            </a:pPr>
            <a:endParaRPr lang="en-GB" altLang="en-US" dirty="0"/>
          </a:p>
          <a:p>
            <a:pPr>
              <a:buFontTx/>
              <a:buAutoNum type="arabicPeriod"/>
            </a:pPr>
            <a:r>
              <a:rPr lang="en-GB" altLang="en-US" sz="1800" dirty="0"/>
              <a:t>Apply Egoism to the case</a:t>
            </a:r>
          </a:p>
          <a:p>
            <a:pPr lvl="1">
              <a:buFontTx/>
              <a:buAutoNum type="arabicPeriod"/>
            </a:pPr>
            <a:r>
              <a:rPr lang="en-GB" altLang="en-US" sz="1500" dirty="0"/>
              <a:t>What are the ‘rights’ and ‘wrongs’ from this perspective</a:t>
            </a:r>
          </a:p>
          <a:p>
            <a:pPr lvl="1">
              <a:buFontTx/>
              <a:buAutoNum type="arabicPeriod"/>
            </a:pPr>
            <a:endParaRPr lang="en-GB" altLang="en-US" sz="1500" dirty="0"/>
          </a:p>
          <a:p>
            <a:pPr>
              <a:buFontTx/>
              <a:buAutoNum type="arabicPeriod"/>
            </a:pPr>
            <a:r>
              <a:rPr lang="en-GB" altLang="en-US" sz="1650" dirty="0"/>
              <a:t>Apply Utilitarianism to the case</a:t>
            </a:r>
          </a:p>
          <a:p>
            <a:pPr lvl="1">
              <a:buFontTx/>
              <a:buAutoNum type="arabicPeriod"/>
            </a:pPr>
            <a:r>
              <a:rPr lang="en-GB" altLang="en-US" sz="1650" dirty="0"/>
              <a:t>What are the ‘rights’ and ‘wrongs’ from this perspective?</a:t>
            </a:r>
            <a:r>
              <a:rPr lang="en-GB" altLang="en-US" sz="1500" dirty="0"/>
              <a:t> </a:t>
            </a:r>
          </a:p>
          <a:p>
            <a:pPr lvl="1">
              <a:buFontTx/>
              <a:buAutoNum type="arabicPeriod"/>
            </a:pPr>
            <a:endParaRPr lang="en-GB" altLang="en-US" sz="1500" dirty="0"/>
          </a:p>
          <a:p>
            <a:pPr>
              <a:buFontTx/>
              <a:buAutoNum type="arabicPeriod"/>
            </a:pPr>
            <a:r>
              <a:rPr lang="en-GB" altLang="en-US" sz="1650" dirty="0"/>
              <a:t>What key issues arise from the case from these 2 perspectives?</a:t>
            </a:r>
          </a:p>
          <a:p>
            <a:pPr>
              <a:buFontTx/>
              <a:buAutoNum type="arabicPeriod"/>
            </a:pPr>
            <a:endParaRPr lang="en-GB" altLang="en-US" sz="1650" dirty="0"/>
          </a:p>
          <a:p>
            <a:pPr>
              <a:buFontTx/>
              <a:buAutoNum type="arabicPeriod"/>
            </a:pPr>
            <a:r>
              <a:rPr lang="en-GB" altLang="en-US" sz="1650" dirty="0"/>
              <a:t>Prepare to feedback your views to the larger group</a:t>
            </a:r>
          </a:p>
          <a:p>
            <a:pPr lvl="1">
              <a:buFontTx/>
              <a:buAutoNum type="arabicPeriod"/>
            </a:pPr>
            <a:endParaRPr lang="en-GB" altLang="en-US" sz="1650" dirty="0"/>
          </a:p>
        </p:txBody>
      </p:sp>
      <p:sp>
        <p:nvSpPr>
          <p:cNvPr id="2" name="Content Placeholder 1"/>
          <p:cNvSpPr>
            <a:spLocks noGrp="1"/>
          </p:cNvSpPr>
          <p:nvPr>
            <p:ph sz="half" idx="2"/>
          </p:nvPr>
        </p:nvSpPr>
        <p:spPr>
          <a:xfrm>
            <a:off x="6033655" y="1965614"/>
            <a:ext cx="2490860" cy="3332603"/>
          </a:xfrm>
        </p:spPr>
        <p:txBody>
          <a:bodyPr>
            <a:normAutofit fontScale="85000" lnSpcReduction="10000"/>
          </a:bodyPr>
          <a:lstStyle/>
          <a:p>
            <a:r>
              <a:rPr lang="en-GB" sz="1800" dirty="0"/>
              <a:t>The Product Manager from the Chocolate Factory</a:t>
            </a:r>
          </a:p>
          <a:p>
            <a:pPr marL="0" indent="0">
              <a:buNone/>
            </a:pPr>
            <a:endParaRPr lang="en-GB" sz="1800" dirty="0"/>
          </a:p>
          <a:p>
            <a:endParaRPr lang="en-GB" sz="1800" dirty="0"/>
          </a:p>
          <a:p>
            <a:endParaRPr lang="en-GB" sz="1800" dirty="0"/>
          </a:p>
          <a:p>
            <a:r>
              <a:rPr lang="en-GB" sz="1800" dirty="0"/>
              <a:t>The Thai Sales Manager</a:t>
            </a:r>
          </a:p>
          <a:p>
            <a:pPr marL="0" indent="0">
              <a:buNone/>
            </a:pPr>
            <a:endParaRPr lang="en-GB" sz="1800" dirty="0"/>
          </a:p>
          <a:p>
            <a:endParaRPr lang="en-GB" sz="1800" dirty="0"/>
          </a:p>
          <a:p>
            <a:endParaRPr lang="en-GB" sz="1800" dirty="0"/>
          </a:p>
          <a:p>
            <a:r>
              <a:rPr lang="en-GB" sz="1800" dirty="0"/>
              <a:t>The Thai Family who will assemble the toys</a:t>
            </a:r>
          </a:p>
        </p:txBody>
      </p:sp>
      <p:pic>
        <p:nvPicPr>
          <p:cNvPr id="4" name="Picture 3" descr="File:Stick Figure.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84289" y="1737550"/>
            <a:ext cx="387927" cy="937127"/>
          </a:xfrm>
          <a:prstGeom prst="rect">
            <a:avLst/>
          </a:prstGeom>
        </p:spPr>
      </p:pic>
      <p:pic>
        <p:nvPicPr>
          <p:cNvPr id="7" name="Picture 6" descr="File:Stick Figure.jp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08090" y="3198080"/>
            <a:ext cx="408709" cy="987330"/>
          </a:xfrm>
          <a:prstGeom prst="rect">
            <a:avLst/>
          </a:prstGeom>
        </p:spPr>
      </p:pic>
      <p:pic>
        <p:nvPicPr>
          <p:cNvPr id="5" name="Picture 4" descr="User mreducer - Stack Overflow"/>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93326" y="4361581"/>
            <a:ext cx="981926" cy="1055396"/>
          </a:xfrm>
          <a:prstGeom prst="rect">
            <a:avLst/>
          </a:prstGeom>
        </p:spPr>
      </p:pic>
    </p:spTree>
    <p:extLst>
      <p:ext uri="{BB962C8B-B14F-4D97-AF65-F5344CB8AC3E}">
        <p14:creationId xmlns:p14="http://schemas.microsoft.com/office/powerpoint/2010/main" val="2329229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79512" y="620688"/>
            <a:ext cx="9073007" cy="458390"/>
          </a:xfrm>
        </p:spPr>
        <p:txBody>
          <a:bodyPr>
            <a:normAutofit fontScale="90000"/>
          </a:bodyPr>
          <a:lstStyle/>
          <a:p>
            <a:r>
              <a:rPr lang="en-GB" altLang="en-US" dirty="0"/>
              <a:t>Producing toys – child’s play?</a:t>
            </a:r>
          </a:p>
        </p:txBody>
      </p:sp>
      <p:sp>
        <p:nvSpPr>
          <p:cNvPr id="32771" name="Content Placeholder 2"/>
          <p:cNvSpPr>
            <a:spLocks noGrp="1"/>
          </p:cNvSpPr>
          <p:nvPr>
            <p:ph idx="1"/>
          </p:nvPr>
        </p:nvSpPr>
        <p:spPr>
          <a:xfrm>
            <a:off x="455960" y="1196752"/>
            <a:ext cx="8232080" cy="4546053"/>
          </a:xfrm>
        </p:spPr>
        <p:txBody>
          <a:bodyPr>
            <a:noAutofit/>
          </a:bodyPr>
          <a:lstStyle/>
          <a:p>
            <a:pPr>
              <a:buFontTx/>
              <a:buNone/>
            </a:pPr>
            <a:r>
              <a:rPr lang="en-GB" altLang="en-US" sz="1400" dirty="0"/>
              <a:t>You are the product manager of a chocolate company that includes small plastic toys together with their chocolates. Having met a potential Thai manufacturer of these toys at a trade fair in Europe you now visit the company in the north-eastern part of Thailand to finalise a two-year supply contract Arriving there and talking to the sales manager  you are able to arrange a deal with supplies you with the toys at a third of the cost currently charged by your Portuguese supplier, but with equivalent quality and supply arrangements.</a:t>
            </a:r>
          </a:p>
          <a:p>
            <a:pPr>
              <a:buFontTx/>
              <a:buNone/>
            </a:pPr>
            <a:r>
              <a:rPr lang="en-GB" altLang="en-US" sz="1400" dirty="0"/>
              <a:t>In order to check the reliability of the manufacturing process you ask the manager to show you around the place. You are surprised to find out that there is no real workshop on the premises.  Rather the production process is organised in such a way that at 6am in the morning about thirty men line up at the company’s gate, load large boxes with the single parts of the toys on their little carts or motor-scooters and take the material to their homes.</a:t>
            </a:r>
          </a:p>
          <a:p>
            <a:pPr>
              <a:buFontTx/>
              <a:buNone/>
            </a:pPr>
            <a:r>
              <a:rPr lang="en-GB" altLang="en-US" sz="1400" dirty="0"/>
              <a:t>Your future supplier then takes you to one of these places where you see a large family sitting in a garage-like barn assembling the toys. Not only are the mother and father doing the job, but also the couple’s six children, aged 5-14, are working busily – and from what you see, very cheerfully – together with the parents, while the grandmother is looking after the food in an adjacent room. In the evening, at around 8pm, the day’s work is done, the assembled toys are stored back in the boxes and taken to the workshop of the company, where the men receive the money for the delivered goods. At the end of the week the toys are shipped to the customers in Europe. As you have never come across such a pattern of manufacturing, your Thai partner explains to you that this is a very common and well-established practice in this part of the country, and one which guarantees a good level of quality Satisfied, you tell the Thai manager that you will conclude the paperwork once you get back home, and you leave the company offices happy in the knowledge of the cost savings you’re going to make, and quietly confident that it will result in a healthy bonus for you at the end of the year.</a:t>
            </a:r>
          </a:p>
          <a:p>
            <a:pPr>
              <a:buFontTx/>
              <a:buNone/>
            </a:pPr>
            <a:r>
              <a:rPr lang="en-GB" altLang="en-US" sz="1400" dirty="0"/>
              <a:t>On your way  back, while buying some souvenirs for your 5- and 7- year-old nieces at the airport, you suddenly start wondering if you would like to see them growing up in the same ways as the ‘workers’ whom you have just employed with this great deal.</a:t>
            </a:r>
          </a:p>
        </p:txBody>
      </p:sp>
    </p:spTree>
    <p:extLst>
      <p:ext uri="{BB962C8B-B14F-4D97-AF65-F5344CB8AC3E}">
        <p14:creationId xmlns:p14="http://schemas.microsoft.com/office/powerpoint/2010/main" val="3535783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6"/>
          <p:cNvSpPr>
            <a:spLocks noGrp="1"/>
          </p:cNvSpPr>
          <p:nvPr>
            <p:ph type="title"/>
          </p:nvPr>
        </p:nvSpPr>
        <p:spPr/>
        <p:txBody>
          <a:bodyPr>
            <a:normAutofit fontScale="90000"/>
          </a:bodyPr>
          <a:lstStyle/>
          <a:p>
            <a:br>
              <a:rPr lang="en-US" altLang="en-US" dirty="0"/>
            </a:br>
            <a:r>
              <a:rPr lang="en-US" altLang="en-US" dirty="0"/>
              <a:t>Utilitarianism</a:t>
            </a:r>
            <a:br>
              <a:rPr lang="en-GB" altLang="en-US" dirty="0"/>
            </a:br>
            <a:endParaRPr lang="en-GB" altLang="en-US" dirty="0"/>
          </a:p>
        </p:txBody>
      </p:sp>
      <p:sp>
        <p:nvSpPr>
          <p:cNvPr id="13315" name="Content Placeholder 4"/>
          <p:cNvSpPr>
            <a:spLocks noGrp="1"/>
          </p:cNvSpPr>
          <p:nvPr>
            <p:ph idx="1"/>
          </p:nvPr>
        </p:nvSpPr>
        <p:spPr>
          <a:xfrm>
            <a:off x="467544" y="1340768"/>
            <a:ext cx="7645400" cy="3083222"/>
          </a:xfrm>
        </p:spPr>
        <p:txBody>
          <a:bodyPr>
            <a:normAutofit/>
          </a:bodyPr>
          <a:lstStyle/>
          <a:p>
            <a:pPr eaLnBrk="1" hangingPunct="1"/>
            <a:r>
              <a:rPr lang="en-US" altLang="en-US" sz="2100" dirty="0"/>
              <a:t>Utilitarianism is a theory of ethics based on quantitative maximization of some good for society or humanity. It is a form of consequentialism. This good is often happiness or pleasure, though some utilitarian theories might seek to maximize other consequences. Utilitarianism is sometimes summarized as "The greatest happiness for the greatest number”.</a:t>
            </a:r>
          </a:p>
        </p:txBody>
      </p:sp>
      <p:sp>
        <p:nvSpPr>
          <p:cNvPr id="2" name="Title 1">
            <a:extLst>
              <a:ext uri="{FF2B5EF4-FFF2-40B4-BE49-F238E27FC236}">
                <a16:creationId xmlns:a16="http://schemas.microsoft.com/office/drawing/2014/main" id="{047F1C5F-5B78-5082-6F02-6946D3D73C81}"/>
              </a:ext>
            </a:extLst>
          </p:cNvPr>
          <p:cNvSpPr txBox="1">
            <a:spLocks/>
          </p:cNvSpPr>
          <p:nvPr/>
        </p:nvSpPr>
        <p:spPr>
          <a:xfrm>
            <a:off x="610067" y="3761208"/>
            <a:ext cx="7886700" cy="1325563"/>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US" altLang="en-US" b="1" dirty="0"/>
            </a:br>
            <a:r>
              <a:rPr lang="en-US" altLang="en-US" b="1" dirty="0"/>
              <a:t>Negative utilitarianism</a:t>
            </a:r>
            <a:br>
              <a:rPr lang="en-GB" altLang="en-US" b="1" dirty="0"/>
            </a:br>
            <a:endParaRPr lang="en-GB" altLang="en-US" dirty="0"/>
          </a:p>
        </p:txBody>
      </p:sp>
      <p:sp>
        <p:nvSpPr>
          <p:cNvPr id="3" name="Content Placeholder 2">
            <a:extLst>
              <a:ext uri="{FF2B5EF4-FFF2-40B4-BE49-F238E27FC236}">
                <a16:creationId xmlns:a16="http://schemas.microsoft.com/office/drawing/2014/main" id="{30560140-8669-5262-E15B-3667537BBDC6}"/>
              </a:ext>
            </a:extLst>
          </p:cNvPr>
          <p:cNvSpPr txBox="1">
            <a:spLocks/>
          </p:cNvSpPr>
          <p:nvPr/>
        </p:nvSpPr>
        <p:spPr>
          <a:xfrm>
            <a:off x="610067" y="4736850"/>
            <a:ext cx="7886700" cy="13255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altLang="en-US" sz="2100" dirty="0"/>
              <a:t>Most utilitarian theories deal with producing the greatest amount of good for the greatest number. Negative utilitarianism requires us to promote the least amount of evil or harm, or to prevent the greatest amount of harm for the greatest number. </a:t>
            </a:r>
          </a:p>
          <a:p>
            <a:endParaRPr lang="en-GB" altLang="en-US" dirty="0"/>
          </a:p>
        </p:txBody>
      </p:sp>
    </p:spTree>
    <p:extLst>
      <p:ext uri="{BB962C8B-B14F-4D97-AF65-F5344CB8AC3E}">
        <p14:creationId xmlns:p14="http://schemas.microsoft.com/office/powerpoint/2010/main" val="1757601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dirty="0"/>
              <a:t>2.  Utilitarianism</a:t>
            </a:r>
          </a:p>
        </p:txBody>
      </p:sp>
      <p:sp>
        <p:nvSpPr>
          <p:cNvPr id="12291" name="Content Placeholder 2"/>
          <p:cNvSpPr>
            <a:spLocks noGrp="1"/>
          </p:cNvSpPr>
          <p:nvPr>
            <p:ph sz="half" idx="1"/>
          </p:nvPr>
        </p:nvSpPr>
        <p:spPr>
          <a:xfrm>
            <a:off x="490229" y="5946375"/>
            <a:ext cx="8568952" cy="639068"/>
          </a:xfrm>
        </p:spPr>
        <p:txBody>
          <a:bodyPr/>
          <a:lstStyle/>
          <a:p>
            <a:r>
              <a:rPr lang="en-GB" altLang="en-US" dirty="0">
                <a:hlinkClick r:id="rId3"/>
              </a:rPr>
              <a:t>https://www.youtube.com/watch?v=uvmz5E75ZIA</a:t>
            </a:r>
            <a:endParaRPr lang="en-GB" altLang="en-US" dirty="0"/>
          </a:p>
          <a:p>
            <a:endParaRPr lang="en-GB" altLang="en-US" dirty="0"/>
          </a:p>
          <a:p>
            <a:endParaRPr lang="en-GB" altLang="en-US" dirty="0"/>
          </a:p>
          <a:p>
            <a:pPr marL="0" indent="0">
              <a:buNone/>
            </a:pPr>
            <a:endParaRPr lang="en-GB" altLang="en-US" dirty="0"/>
          </a:p>
        </p:txBody>
      </p:sp>
      <p:pic>
        <p:nvPicPr>
          <p:cNvPr id="3" name="uvmz5E75ZIA"/>
          <p:cNvPicPr>
            <a:picLocks noGrp="1" noRot="1" noChangeAspect="1"/>
          </p:cNvPicPr>
          <p:nvPr>
            <p:ph sz="half" idx="2"/>
            <a:videoFile r:link="rId1"/>
          </p:nvPr>
        </p:nvPicPr>
        <p:blipFill>
          <a:blip r:embed="rId4"/>
          <a:stretch>
            <a:fillRect/>
          </a:stretch>
        </p:blipFill>
        <p:spPr>
          <a:xfrm>
            <a:off x="875734" y="1484784"/>
            <a:ext cx="7392532" cy="4158299"/>
          </a:xfrm>
          <a:prstGeom prst="rect">
            <a:avLst/>
          </a:prstGeom>
        </p:spPr>
      </p:pic>
    </p:spTree>
    <p:extLst>
      <p:ext uri="{BB962C8B-B14F-4D97-AF65-F5344CB8AC3E}">
        <p14:creationId xmlns:p14="http://schemas.microsoft.com/office/powerpoint/2010/main" val="2706662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ChangeArrowheads="1"/>
          </p:cNvSpPr>
          <p:nvPr/>
        </p:nvSpPr>
        <p:spPr bwMode="auto">
          <a:xfrm>
            <a:off x="769471" y="1190409"/>
            <a:ext cx="5993606" cy="863204"/>
          </a:xfrm>
          <a:prstGeom prst="rect">
            <a:avLst/>
          </a:prstGeom>
          <a:solidFill>
            <a:schemeClr val="accent2"/>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600" dirty="0">
                <a:solidFill>
                  <a:schemeClr val="bg1"/>
                </a:solidFill>
              </a:rPr>
              <a:t>Problems with Utilitarianism</a:t>
            </a:r>
          </a:p>
        </p:txBody>
      </p:sp>
      <p:sp>
        <p:nvSpPr>
          <p:cNvPr id="16387" name="Text Box 6"/>
          <p:cNvSpPr txBox="1">
            <a:spLocks noChangeArrowheads="1"/>
          </p:cNvSpPr>
          <p:nvPr/>
        </p:nvSpPr>
        <p:spPr bwMode="auto">
          <a:xfrm>
            <a:off x="769470" y="2457451"/>
            <a:ext cx="6880296"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buFontTx/>
              <a:buAutoNum type="arabicPeriod"/>
            </a:pPr>
            <a:r>
              <a:rPr lang="en-GB" altLang="en-US" sz="2100" dirty="0">
                <a:latin typeface="Trebuchet MS" panose="020B0603020202020204" pitchFamily="34" charset="0"/>
              </a:rPr>
              <a:t>Subjectivity - in assessing pleasure and pain</a:t>
            </a:r>
          </a:p>
          <a:p>
            <a:pPr eaLnBrk="1" hangingPunct="1">
              <a:buFontTx/>
              <a:buAutoNum type="arabicPeriod"/>
            </a:pPr>
            <a:endParaRPr lang="en-GB" altLang="en-US" sz="2100" dirty="0">
              <a:latin typeface="Trebuchet MS" panose="020B0603020202020204" pitchFamily="34" charset="0"/>
            </a:endParaRPr>
          </a:p>
          <a:p>
            <a:pPr eaLnBrk="1" hangingPunct="1">
              <a:buFontTx/>
              <a:buAutoNum type="arabicPeriod"/>
            </a:pPr>
            <a:r>
              <a:rPr lang="en-GB" altLang="en-US" sz="2100" dirty="0">
                <a:latin typeface="Trebuchet MS" panose="020B0603020202020204" pitchFamily="34" charset="0"/>
              </a:rPr>
              <a:t>Problems of quantification – difficulty of assigning and quantifying costs and benefits to every situation</a:t>
            </a:r>
          </a:p>
          <a:p>
            <a:pPr eaLnBrk="1" hangingPunct="1">
              <a:buFontTx/>
              <a:buAutoNum type="arabicPeriod"/>
            </a:pPr>
            <a:endParaRPr lang="en-GB" altLang="en-US" sz="2100" dirty="0">
              <a:latin typeface="Trebuchet MS" panose="020B0603020202020204" pitchFamily="34" charset="0"/>
            </a:endParaRPr>
          </a:p>
          <a:p>
            <a:pPr eaLnBrk="1" hangingPunct="1">
              <a:buFontTx/>
              <a:buAutoNum type="arabicPeriod"/>
            </a:pPr>
            <a:r>
              <a:rPr lang="en-GB" altLang="en-US" sz="2100" dirty="0">
                <a:latin typeface="Trebuchet MS" panose="020B0603020202020204" pitchFamily="34" charset="0"/>
              </a:rPr>
              <a:t>Distribution of utility – by assessing the greatest good for the greatest number, the interests of minorities are overlooked</a:t>
            </a:r>
          </a:p>
        </p:txBody>
      </p:sp>
    </p:spTree>
    <p:extLst>
      <p:ext uri="{BB962C8B-B14F-4D97-AF65-F5344CB8AC3E}">
        <p14:creationId xmlns:p14="http://schemas.microsoft.com/office/powerpoint/2010/main" val="41304714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p:txBody>
          <a:bodyPr/>
          <a:lstStyle/>
          <a:p>
            <a:endParaRPr lang="en-GB" dirty="0">
              <a:solidFill>
                <a:srgbClr val="002060"/>
              </a:solidFill>
            </a:endParaRP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457200" y="1700808"/>
            <a:ext cx="8229600" cy="3888432"/>
          </a:xfrm>
        </p:spPr>
        <p:txBody>
          <a:bodyPr>
            <a:normAutofit fontScale="70000" lnSpcReduction="20000"/>
          </a:bodyPr>
          <a:lstStyle/>
          <a:p>
            <a:pPr marL="0" indent="0">
              <a:buNone/>
            </a:pPr>
            <a:r>
              <a:rPr lang="en-GB" sz="2000" dirty="0">
                <a:solidFill>
                  <a:schemeClr val="bg1"/>
                </a:solidFill>
              </a:rPr>
              <a:t>Boley, M. (2020) 7 Types of Hotel Guests and How to Appeal to Them | Cvent Blog, Cvent.com. Available at: https://www.cvent.com/en/blog/hospitality/types-of-hotel-guests (Accessed: 24 January 2022).</a:t>
            </a:r>
          </a:p>
          <a:p>
            <a:pPr marL="0" indent="0">
              <a:buNone/>
            </a:pPr>
            <a:r>
              <a:rPr lang="en-GB" sz="2000" dirty="0">
                <a:solidFill>
                  <a:schemeClr val="bg1"/>
                </a:solidFill>
              </a:rPr>
              <a:t>Bowie, D. Buttle, F. Brookes, M and Mariussen, A. (2017) Hospitality Marketing 3</a:t>
            </a:r>
            <a:r>
              <a:rPr lang="en-GB" sz="2000" baseline="30000" dirty="0">
                <a:solidFill>
                  <a:schemeClr val="bg1"/>
                </a:solidFill>
              </a:rPr>
              <a:t>rd</a:t>
            </a:r>
            <a:r>
              <a:rPr lang="en-GB" sz="2000" dirty="0">
                <a:solidFill>
                  <a:schemeClr val="bg1"/>
                </a:solidFill>
              </a:rPr>
              <a:t> Edn. Routledge, London.</a:t>
            </a:r>
          </a:p>
          <a:p>
            <a:pPr marL="0" indent="0">
              <a:buNone/>
            </a:pPr>
            <a:r>
              <a:rPr lang="en-GB" sz="2000" dirty="0">
                <a:solidFill>
                  <a:schemeClr val="bg1"/>
                </a:solidFill>
              </a:rPr>
              <a:t>Blythe, J. (2014). </a:t>
            </a:r>
            <a:r>
              <a:rPr lang="en-GB" sz="2000" i="1" dirty="0">
                <a:solidFill>
                  <a:schemeClr val="bg1"/>
                </a:solidFill>
              </a:rPr>
              <a:t>Principles and Practice of Marketing.</a:t>
            </a:r>
            <a:r>
              <a:rPr lang="en-GB" sz="2000" dirty="0">
                <a:solidFill>
                  <a:schemeClr val="bg1"/>
                </a:solidFill>
              </a:rPr>
              <a:t> (3</a:t>
            </a:r>
            <a:r>
              <a:rPr lang="en-GB" sz="2000" baseline="30000" dirty="0">
                <a:solidFill>
                  <a:schemeClr val="bg1"/>
                </a:solidFill>
              </a:rPr>
              <a:t>rd</a:t>
            </a:r>
            <a:r>
              <a:rPr lang="en-GB" sz="2000" dirty="0">
                <a:solidFill>
                  <a:schemeClr val="bg1"/>
                </a:solidFill>
              </a:rPr>
              <a:t> ed). London; Sage. </a:t>
            </a:r>
          </a:p>
          <a:p>
            <a:pPr marL="0" indent="0">
              <a:buNone/>
            </a:pPr>
            <a:r>
              <a:rPr lang="en-US" sz="2000" dirty="0">
                <a:solidFill>
                  <a:schemeClr val="bg1"/>
                </a:solidFill>
              </a:rPr>
              <a:t>Cook, S. (2010). Customer Care Excellence. London; Kogan Page. </a:t>
            </a:r>
          </a:p>
          <a:p>
            <a:pPr marL="0" indent="0">
              <a:buNone/>
            </a:pPr>
            <a:r>
              <a:rPr lang="en-GB" sz="2000" dirty="0">
                <a:solidFill>
                  <a:schemeClr val="bg1"/>
                </a:solidFill>
              </a:rPr>
              <a:t>Crane, A. &amp; Matten, D. (2019) Business ethics: Managing corporate citizenship and sustainability in the age of globalization. Oxford: Oxford University Press. </a:t>
            </a:r>
          </a:p>
          <a:p>
            <a:pPr marL="0" indent="0">
              <a:buNone/>
            </a:pPr>
            <a:r>
              <a:rPr lang="en-GB" sz="2000" dirty="0">
                <a:solidFill>
                  <a:schemeClr val="bg1"/>
                </a:solidFill>
              </a:rPr>
              <a:t>Kelly, A. (2017) 5 Ways to Attract New Guests to Your Hotel (Without Competing on Price) –</a:t>
            </a:r>
            <a:r>
              <a:rPr lang="en-GB" sz="2000" dirty="0" err="1">
                <a:solidFill>
                  <a:schemeClr val="bg1"/>
                </a:solidFill>
              </a:rPr>
              <a:t>YouVisit</a:t>
            </a:r>
            <a:r>
              <a:rPr lang="en-GB" sz="2000" dirty="0">
                <a:solidFill>
                  <a:schemeClr val="bg1"/>
                </a:solidFill>
              </a:rPr>
              <a:t>. Available at: https://www.youvisit.com/learning-center/blog/5-ways-to-attract-guests-to-your-hotel/ (Accessed: 24 January 2022).</a:t>
            </a:r>
          </a:p>
          <a:p>
            <a:pPr marL="0" indent="0">
              <a:buNone/>
            </a:pPr>
            <a:r>
              <a:rPr lang="en-US" sz="2000" dirty="0">
                <a:solidFill>
                  <a:schemeClr val="bg1"/>
                </a:solidFill>
              </a:rPr>
              <a:t>Kim, M., Knutson, B. J., and Han, J. (2016). 'Understanding Employee Delight and Voice From the Internal Marketing Perspective'. </a:t>
            </a:r>
            <a:r>
              <a:rPr lang="en-US" sz="2000" i="1" dirty="0">
                <a:solidFill>
                  <a:schemeClr val="bg1"/>
                </a:solidFill>
              </a:rPr>
              <a:t>Journal of Hospitality Marketing and Management, </a:t>
            </a:r>
            <a:r>
              <a:rPr lang="en-US" sz="2000" dirty="0">
                <a:solidFill>
                  <a:schemeClr val="bg1"/>
                </a:solidFill>
              </a:rPr>
              <a:t>Vol. 24, </a:t>
            </a:r>
            <a:r>
              <a:rPr lang="en-US" sz="2000" dirty="0" err="1">
                <a:solidFill>
                  <a:schemeClr val="bg1"/>
                </a:solidFill>
              </a:rPr>
              <a:t>Iss</a:t>
            </a:r>
            <a:r>
              <a:rPr lang="en-US" sz="2000" dirty="0">
                <a:solidFill>
                  <a:schemeClr val="bg1"/>
                </a:solidFill>
              </a:rPr>
              <a:t>. 3, pp. 260-286.</a:t>
            </a:r>
          </a:p>
          <a:p>
            <a:pPr marL="0" indent="0">
              <a:buNone/>
            </a:pPr>
            <a:r>
              <a:rPr lang="en-US" sz="2000" dirty="0">
                <a:solidFill>
                  <a:schemeClr val="bg1"/>
                </a:solidFill>
              </a:rPr>
              <a:t>Kotler, P., Wong, V., Saunders, J., and Armstrong, G. (2007). Principles of Marketing: Enhanced Media European Edition. London; Prentice Hall. </a:t>
            </a:r>
          </a:p>
          <a:p>
            <a:pPr marL="0" indent="0">
              <a:buNone/>
            </a:pPr>
            <a:r>
              <a:rPr lang="en-GB" sz="2000" dirty="0">
                <a:solidFill>
                  <a:schemeClr val="bg1"/>
                </a:solidFill>
              </a:rPr>
              <a:t>Smith, P. and Zook, Z., 2019. Marketing communications. 7th ed.</a:t>
            </a:r>
          </a:p>
          <a:p>
            <a:pPr marL="0" indent="0">
              <a:buNone/>
            </a:pPr>
            <a:r>
              <a:rPr lang="en-GB" sz="2000" dirty="0" err="1">
                <a:solidFill>
                  <a:schemeClr val="bg1"/>
                </a:solidFill>
              </a:rPr>
              <a:t>Shostack</a:t>
            </a:r>
            <a:r>
              <a:rPr lang="en-GB" sz="2000" dirty="0">
                <a:solidFill>
                  <a:schemeClr val="bg1"/>
                </a:solidFill>
              </a:rPr>
              <a:t>, G. L. (1992). ‘Understanding services through blueprinting’. In: </a:t>
            </a:r>
            <a:r>
              <a:rPr lang="en-GB" sz="2000" dirty="0" err="1">
                <a:solidFill>
                  <a:schemeClr val="bg1"/>
                </a:solidFill>
              </a:rPr>
              <a:t>Schwatz</a:t>
            </a:r>
            <a:r>
              <a:rPr lang="en-GB" sz="2000" dirty="0">
                <a:solidFill>
                  <a:schemeClr val="bg1"/>
                </a:solidFill>
              </a:rPr>
              <a:t>, T., et al. (eds). </a:t>
            </a:r>
            <a:r>
              <a:rPr lang="en-GB" sz="2000" i="1" dirty="0">
                <a:solidFill>
                  <a:schemeClr val="bg1"/>
                </a:solidFill>
              </a:rPr>
              <a:t>Advances in Services Marketing and Management </a:t>
            </a:r>
            <a:r>
              <a:rPr lang="en-GB" sz="2000" dirty="0">
                <a:solidFill>
                  <a:schemeClr val="bg1"/>
                </a:solidFill>
              </a:rPr>
              <a:t>Greenwich, CT: JAI Press. Pp. 75-90. </a:t>
            </a:r>
            <a:endParaRPr lang="en-US" sz="2000" dirty="0">
              <a:solidFill>
                <a:schemeClr val="bg1"/>
              </a:solidFill>
            </a:endParaRP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539552" y="1146974"/>
            <a:ext cx="4738976" cy="369332"/>
          </a:xfrm>
          <a:prstGeom prst="rect">
            <a:avLst/>
          </a:prstGeom>
          <a:noFill/>
        </p:spPr>
        <p:txBody>
          <a:bodyPr wrap="square">
            <a:spAutoFit/>
          </a:bodyPr>
          <a:lstStyle/>
          <a:p>
            <a:r>
              <a:rPr lang="en-GB" dirty="0">
                <a:solidFill>
                  <a:schemeClr val="bg1"/>
                </a:solidFill>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28.xml.rels><?xml version="1.0" encoding="UTF-8" standalone="yes"?>
<Relationships xmlns="http://schemas.openxmlformats.org/package/2006/relationships"><Relationship Id="rId1" Type="http://schemas.openxmlformats.org/officeDocument/2006/relationships/image" Target="../media/image25.jpeg"/></Relationships>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4.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8.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4786A19-D107-499E-96C7-85644E6362C2}">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customXml/itemProps3.xml><?xml version="1.0" encoding="utf-8"?>
<ds:datastoreItem xmlns:ds="http://schemas.openxmlformats.org/officeDocument/2006/customXml" ds:itemID="{78AE8252-C352-4A12-8C89-20461DA8D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3386</Words>
  <Application>Microsoft Office PowerPoint</Application>
  <PresentationFormat>On-screen Show (4:3)</PresentationFormat>
  <Paragraphs>282</Paragraphs>
  <Slides>30</Slides>
  <Notes>13</Notes>
  <HiddenSlides>0</HiddenSlides>
  <MMClips>2</MMClips>
  <ScaleCrop>false</ScaleCrop>
  <HeadingPairs>
    <vt:vector size="6" baseType="variant">
      <vt:variant>
        <vt:lpstr>Fonts Used</vt:lpstr>
      </vt:variant>
      <vt:variant>
        <vt:i4>11</vt:i4>
      </vt:variant>
      <vt:variant>
        <vt:lpstr>Theme</vt:lpstr>
      </vt:variant>
      <vt:variant>
        <vt:i4>28</vt:i4>
      </vt:variant>
      <vt:variant>
        <vt:lpstr>Slide Titles</vt:lpstr>
      </vt:variant>
      <vt:variant>
        <vt:i4>30</vt:i4>
      </vt:variant>
    </vt:vector>
  </HeadingPairs>
  <TitlesOfParts>
    <vt:vector size="69" baseType="lpstr">
      <vt:lpstr>source-serif-pro</vt:lpstr>
      <vt:lpstr>Arial</vt:lpstr>
      <vt:lpstr>Calibri</vt:lpstr>
      <vt:lpstr>Calibri Light</vt:lpstr>
      <vt:lpstr>Rockwell</vt:lpstr>
      <vt:lpstr>Rockwell Condensed</vt:lpstr>
      <vt:lpstr>Rockwell Extra Bold</vt:lpstr>
      <vt:lpstr>Times New Roman</vt:lpstr>
      <vt:lpstr>Trebuchet MS</vt:lpstr>
      <vt:lpstr>Tw Cen MT</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Sub Title 2</vt:lpstr>
      <vt:lpstr>Text Break / Info Slide 1</vt:lpstr>
      <vt:lpstr>1_Title Slide 1</vt:lpstr>
      <vt:lpstr>1_Sub Title 1</vt:lpstr>
      <vt:lpstr>1_Sub Title 2</vt:lpstr>
      <vt:lpstr>1_Text 1</vt:lpstr>
      <vt:lpstr>Office Theme</vt:lpstr>
      <vt:lpstr>2_Text 1</vt:lpstr>
      <vt:lpstr>1_Text Break Info Slide 2</vt:lpstr>
      <vt:lpstr>1_Title Slide 3</vt:lpstr>
      <vt:lpstr>3_Sub Title 1</vt:lpstr>
      <vt:lpstr>Wood Type</vt:lpstr>
      <vt:lpstr>Marketing and promoting Restaurant facilities BMGM6002</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Introductions…</vt:lpstr>
      <vt:lpstr>PowerPoint Presentation</vt:lpstr>
      <vt:lpstr>Accessing Information about this module  </vt:lpstr>
      <vt:lpstr>Assessment 1 (100%) Due: 7th June     For your placement restaurant create a digital communications strategy for your chosen hotel in the current climate. Be imaginative in your messaging thinking about improving, changing, or introducing new ideas. Think about analysing the micro and macro and digital environment to provide new direction for the business. Use examples to support your case as well as industry research and evidence. </vt:lpstr>
      <vt:lpstr>PowerPoint Presentation</vt:lpstr>
      <vt:lpstr>PowerPoint Presentation</vt:lpstr>
      <vt:lpstr>PowerPoint Presentation</vt:lpstr>
      <vt:lpstr>PowerPoint Presentation</vt:lpstr>
      <vt:lpstr>PowerPoint Presentation</vt:lpstr>
      <vt:lpstr>PowerPoint Presentation</vt:lpstr>
      <vt:lpstr>Ethics &amp; Morals</vt:lpstr>
      <vt:lpstr>What is Good? </vt:lpstr>
      <vt:lpstr>PowerPoint Presentation</vt:lpstr>
      <vt:lpstr>PowerPoint Presentation</vt:lpstr>
      <vt:lpstr>PowerPoint Presentation</vt:lpstr>
      <vt:lpstr>PowerPoint Presentation</vt:lpstr>
      <vt:lpstr>Moral Agency</vt:lpstr>
      <vt:lpstr>Can a corporation be morally responsible for its actions (moral agency)?</vt:lpstr>
      <vt:lpstr>Key features of a corporation</vt:lpstr>
      <vt:lpstr>is ethical behaviour necessary for successful leadership?  </vt:lpstr>
      <vt:lpstr>At home</vt:lpstr>
      <vt:lpstr>Producing toys – child’s play?</vt:lpstr>
      <vt:lpstr> Utilitarianism </vt:lpstr>
      <vt:lpstr>2.  Utilitarianism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Christopher Wilkin</cp:lastModifiedBy>
  <cp:revision>281</cp:revision>
  <dcterms:created xsi:type="dcterms:W3CDTF">2015-04-14T15:21:28Z</dcterms:created>
  <dcterms:modified xsi:type="dcterms:W3CDTF">2024-04-15T14:38:34Z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