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notesMasterIdLst>
    <p:notesMasterId r:id="rId17"/>
  </p:notesMasterIdLst>
  <p:handoutMasterIdLst>
    <p:handoutMasterId r:id="rId18"/>
  </p:handoutMasterIdLst>
  <p:sldIdLst>
    <p:sldId id="277" r:id="rId2"/>
    <p:sldId id="471" r:id="rId3"/>
    <p:sldId id="472" r:id="rId4"/>
    <p:sldId id="473" r:id="rId5"/>
    <p:sldId id="484" r:id="rId6"/>
    <p:sldId id="474" r:id="rId7"/>
    <p:sldId id="475" r:id="rId8"/>
    <p:sldId id="476" r:id="rId9"/>
    <p:sldId id="477" r:id="rId10"/>
    <p:sldId id="481" r:id="rId11"/>
    <p:sldId id="483" r:id="rId12"/>
    <p:sldId id="482" r:id="rId13"/>
    <p:sldId id="478" r:id="rId14"/>
    <p:sldId id="479" r:id="rId15"/>
    <p:sldId id="480" r:id="rId1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130" autoAdjust="0"/>
    <p:restoredTop sz="94576" autoAdjust="0"/>
  </p:normalViewPr>
  <p:slideViewPr>
    <p:cSldViewPr>
      <p:cViewPr varScale="1">
        <p:scale>
          <a:sx n="120" d="100"/>
          <a:sy n="120" d="100"/>
        </p:scale>
        <p:origin x="41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82754" y="1016955"/>
            <a:ext cx="6855716" cy="3346590"/>
          </a:xfrm>
          <a:prstGeom prst="rect">
            <a:avLst/>
          </a:prstGeom>
        </p:spPr>
        <p:txBody>
          <a:bodyPr vert="horz" lIns="91440" tIns="45720" rIns="91440" bIns="45720" rtlCol="0" anchor="t">
            <a:normAutofit/>
          </a:bodyPr>
          <a:lstStyle>
            <a:lvl1pPr>
              <a:defRPr lang="en-US" sz="5400" cap="all" baseline="0" dirty="0">
                <a:solidFill>
                  <a:schemeClr val="bg1"/>
                </a:solidFill>
                <a:latin typeface="+mj-lt"/>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97222" y="4869030"/>
            <a:ext cx="5364023" cy="987254"/>
          </a:xfrm>
          <a:prstGeom prst="rect">
            <a:avLst/>
          </a:prstGeom>
        </p:spPr>
        <p:txBody>
          <a:bodyPr vert="horz" lIns="91440" tIns="45720" rIns="91440" bIns="45720" rtlCol="0" anchor="b">
            <a:normAutofit/>
          </a:bodyPr>
          <a:lstStyle>
            <a:lvl1pPr marL="0" indent="0">
              <a:buNone/>
              <a:defRPr lang="en-US" sz="1500" b="1" i="0" dirty="0">
                <a:solidFill>
                  <a:schemeClr val="bg1"/>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00051" y="6492240"/>
            <a:ext cx="6436517" cy="365760"/>
          </a:xfrm>
          <a:prstGeom prst="rect">
            <a:avLst/>
          </a:prstGeom>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832531" y="6477000"/>
            <a:ext cx="1414466" cy="381000"/>
          </a:xfrm>
          <a:prstGeom prst="rect">
            <a:avLst/>
          </a:prstGeom>
        </p:spPr>
        <p:txBody>
          <a:bodyPr/>
          <a:lstStyle>
            <a:lvl1pPr>
              <a:defRPr>
                <a:solidFill>
                  <a:schemeClr val="bg1"/>
                </a:solidFill>
              </a:defRPr>
            </a:lvl1pPr>
          </a:lstStyle>
          <a:p>
            <a:pPr>
              <a:defRPr/>
            </a:pPr>
            <a:fld id="{9A9480EC-F3F6-4006-B02E-8C8A54398A24}" type="datetime1">
              <a:rPr lang="en-GB" altLang="en-US" smtClean="0"/>
              <a:pPr>
                <a:defRPr/>
              </a:pPr>
              <a:t>07/08/2026</a:t>
            </a:fld>
            <a:endParaRPr lang="en-GB" alt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251034" y="6492241"/>
            <a:ext cx="492916" cy="365761"/>
          </a:xfrm>
          <a:prstGeom prst="rect">
            <a:avLst/>
          </a:prstGeom>
        </p:spPr>
        <p:txBody>
          <a:bodyPr/>
          <a:lstStyle>
            <a:lvl1pPr>
              <a:defRPr>
                <a:solidFill>
                  <a:schemeClr val="bg1"/>
                </a:solidFill>
              </a:defRPr>
            </a:lvl1pPr>
          </a:lstStyle>
          <a:p>
            <a:pPr>
              <a:defRPr/>
            </a:pPr>
            <a:fld id="{AD58E4E2-7891-4D91-AF5F-9946CA6D74F2}" type="slidenum">
              <a:rPr lang="en-GB" altLang="en-US" smtClean="0"/>
              <a:pPr>
                <a:defRPr/>
              </a:pPr>
              <a:t>‹#›</a:t>
            </a:fld>
            <a:endParaRPr lang="en-GB" altLang="en-US"/>
          </a:p>
        </p:txBody>
      </p:sp>
      <p:sp>
        <p:nvSpPr>
          <p:cNvPr id="7" name="Rectangle 6">
            <a:extLst>
              <a:ext uri="{FF2B5EF4-FFF2-40B4-BE49-F238E27FC236}">
                <a16:creationId xmlns:a16="http://schemas.microsoft.com/office/drawing/2014/main" id="{6631FF2A-9DA0-DC5C-0C53-91FDE15093DD}"/>
              </a:ext>
            </a:extLst>
          </p:cNvPr>
          <p:cNvSpPr/>
          <p:nvPr/>
        </p:nvSpPr>
        <p:spPr>
          <a:xfrm>
            <a:off x="6832531" y="6155911"/>
            <a:ext cx="231146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Rectangle 7">
            <a:extLst>
              <a:ext uri="{FF2B5EF4-FFF2-40B4-BE49-F238E27FC236}">
                <a16:creationId xmlns:a16="http://schemas.microsoft.com/office/drawing/2014/main" id="{BCA4208E-B529-0934-86E0-24278D43C68A}"/>
              </a:ext>
            </a:extLst>
          </p:cNvPr>
          <p:cNvSpPr/>
          <p:nvPr/>
        </p:nvSpPr>
        <p:spPr>
          <a:xfrm>
            <a:off x="2600809" y="6155911"/>
            <a:ext cx="4231717"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2279218995"/>
      </p:ext>
    </p:extLst>
  </p:cSld>
  <p:clrMapOvr>
    <a:masterClrMapping/>
  </p:clrMapOvr>
  <p:hf hdr="0" ftr="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0049" y="1016956"/>
            <a:ext cx="8343901" cy="746759"/>
          </a:xfrm>
          <a:prstGeom prst="rect">
            <a:avLst/>
          </a:prstGeom>
        </p:spPr>
        <p:txBody>
          <a:bodyPr anchor="t">
            <a:normAutofit/>
          </a:bodyPr>
          <a:lstStyle>
            <a:lvl1pPr>
              <a:defRPr sz="2700" cap="all"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00048" y="1748474"/>
            <a:ext cx="8343902" cy="4728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p:nvSpPr>
        <p:spPr>
          <a:xfrm>
            <a:off x="475522" y="565606"/>
            <a:ext cx="866847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endParaRPr lang="en-US"/>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pPr>
              <a:defRPr/>
            </a:pPr>
            <a:fld id="{9A9480EC-F3F6-4006-B02E-8C8A54398A24}" type="datetime1">
              <a:rPr lang="en-GB" altLang="en-US" smtClean="0"/>
              <a:pPr>
                <a:defRPr/>
              </a:pPr>
              <a:t>07/08/2026</a:t>
            </a:fld>
            <a:endParaRPr lang="en-GB" altLang="en-US"/>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500532446"/>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00050" y="4572000"/>
            <a:ext cx="8343901" cy="1112520"/>
          </a:xfrm>
          <a:prstGeom prst="rect">
            <a:avLst/>
          </a:prstGeom>
        </p:spPr>
        <p:txBody>
          <a:bodyPr vert="horz" lIns="91440" tIns="45720" rIns="91440" bIns="45720" rtlCol="0" anchor="b">
            <a:noAutofit/>
          </a:bodyPr>
          <a:lstStyle>
            <a:lvl1pPr>
              <a:defRPr lang="en-US" sz="5400" cap="all" baseline="0" dirty="0">
                <a:solidFill>
                  <a:schemeClr val="tx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00050" y="5715000"/>
            <a:ext cx="8343901" cy="533400"/>
          </a:xfrm>
          <a:prstGeom prst="rect">
            <a:avLst/>
          </a:prstGeom>
        </p:spPr>
        <p:txBody>
          <a:bodyPr vert="horz" lIns="91440" tIns="45720" rIns="91440" bIns="45720" rtlCol="0" anchor="t">
            <a:normAutofit/>
          </a:bodyPr>
          <a:lstStyle>
            <a:lvl1pPr marL="0" indent="0">
              <a:buNone/>
              <a:defRPr lang="en-US" sz="1500" b="1" i="0" dirty="0">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 y="0"/>
            <a:ext cx="9143999"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400049" y="6477001"/>
            <a:ext cx="6432478" cy="381001"/>
          </a:xfrm>
          <a:prstGeom prst="rect">
            <a:avLst/>
          </a:prstGeom>
        </p:spPr>
        <p:txBody>
          <a:bodyPr/>
          <a:lstStyle>
            <a:lvl1pPr>
              <a:defRPr>
                <a:solidFill>
                  <a:schemeClr val="tx2"/>
                </a:solidFill>
              </a:defRPr>
            </a:lvl1p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6832527" y="6477000"/>
            <a:ext cx="1410411" cy="381001"/>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8246982" y="6477001"/>
            <a:ext cx="496968" cy="381001"/>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293951656"/>
      </p:ext>
    </p:extLst>
  </p:cSld>
  <p:clrMapOvr>
    <a:overrideClrMapping bg1="dk1" tx1="lt1" bg2="dk2" tx2="lt2" accent1="accent1" accent2="accent2" accent3="accent3" accent4="accent4" accent5="accent5" accent6="accent6" hlink="hlink" folHlink="folHlink"/>
  </p:clrMapOvr>
  <p:hf hdr="0" ftr="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839553" y="1016955"/>
            <a:ext cx="2904398" cy="3726811"/>
          </a:xfrm>
          <a:prstGeom prst="rect">
            <a:avLst/>
          </a:prstGeom>
        </p:spPr>
        <p:txBody>
          <a:bodyPr vert="horz" lIns="91440" tIns="45720" rIns="91440" bIns="45720" rtlCol="0" anchor="t">
            <a:normAutofit/>
          </a:bodyPr>
          <a:lstStyle>
            <a:lvl1pPr>
              <a:defRPr lang="en-US" sz="3750" cap="all" baseline="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839553" y="5134926"/>
            <a:ext cx="2901315" cy="1113474"/>
          </a:xfrm>
          <a:prstGeom prst="rect">
            <a:avLst/>
          </a:prstGeom>
        </p:spPr>
        <p:txBody>
          <a:bodyPr vert="horz" lIns="91440" tIns="45720" rIns="91440" bIns="45720" rtlCol="0" anchor="b">
            <a:normAutofit/>
          </a:bodyPr>
          <a:lstStyle>
            <a:lvl1pPr marL="0" indent="0">
              <a:buNone/>
              <a:defRPr lang="en-US" sz="1500" b="1" i="0" dirty="0">
                <a:solidFill>
                  <a:schemeClr val="tx2"/>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1" y="0"/>
            <a:ext cx="5418071"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5953" y="6477000"/>
            <a:ext cx="1421885" cy="381001"/>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543801" y="6477000"/>
            <a:ext cx="703196" cy="381001"/>
          </a:xfrm>
          <a:prstGeom prst="rect">
            <a:avLst/>
          </a:prstGeom>
        </p:spPr>
        <p:txBody>
          <a:bodyPr/>
          <a:lstStyle>
            <a:lvl1pPr>
              <a:defRPr>
                <a:solidFill>
                  <a:schemeClr val="tx2"/>
                </a:solidFill>
                <a:effectLst/>
              </a:defRPr>
            </a:lvl1pPr>
          </a:lstStyle>
          <a:p>
            <a:pPr>
              <a:defRPr/>
            </a:pPr>
            <a:fld id="{9A9480EC-F3F6-4006-B02E-8C8A54398A24}" type="datetime1">
              <a:rPr lang="en-GB" altLang="en-US" smtClean="0"/>
              <a:pPr>
                <a:defRPr/>
              </a:pPr>
              <a:t>07/08/2026</a:t>
            </a:fld>
            <a:endParaRPr lang="en-GB" alt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251034" y="6477001"/>
            <a:ext cx="492916" cy="381001"/>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9" name="Rectangle 8">
            <a:extLst>
              <a:ext uri="{FF2B5EF4-FFF2-40B4-BE49-F238E27FC236}">
                <a16:creationId xmlns:a16="http://schemas.microsoft.com/office/drawing/2014/main" id="{F879DE85-4541-95AA-B871-7CBAD2BA1550}"/>
              </a:ext>
            </a:extLst>
          </p:cNvPr>
          <p:cNvSpPr/>
          <p:nvPr/>
        </p:nvSpPr>
        <p:spPr>
          <a:xfrm>
            <a:off x="0" y="565606"/>
            <a:ext cx="866847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804077911"/>
      </p:ext>
    </p:extLst>
  </p:cSld>
  <p:clrMapOvr>
    <a:masterClrMapping/>
  </p:clrMapOvr>
  <p:hf hdr="0" ftr="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00050" y="1143000"/>
            <a:ext cx="6432477" cy="5271008"/>
          </a:xfrm>
          <a:prstGeom prst="rect">
            <a:avLst/>
          </a:prstGeom>
        </p:spPr>
        <p:txBody>
          <a:bodyPr vert="horz" lIns="91440" tIns="45720" rIns="91440" bIns="45720" rtlCol="0" anchor="b">
            <a:normAutofit/>
          </a:bodyPr>
          <a:lstStyle>
            <a:lvl1pPr>
              <a:defRPr lang="en-US" sz="54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00050" y="6492240"/>
            <a:ext cx="6432477" cy="365760"/>
          </a:xfrm>
          <a:prstGeom prst="rect">
            <a:avLst/>
          </a:prstGeom>
        </p:spPr>
        <p:txBody>
          <a:bodyPr/>
          <a:lstStyle>
            <a:lvl1pPr>
              <a:defRPr>
                <a:solidFill>
                  <a:schemeClr val="bg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832531" y="6492240"/>
            <a:ext cx="1418503" cy="365760"/>
          </a:xfrm>
          <a:prstGeom prst="rect">
            <a:avLst/>
          </a:prstGeom>
        </p:spPr>
        <p:txBody>
          <a:bodyPr/>
          <a:lstStyle>
            <a:lvl1pPr>
              <a:defRPr>
                <a:solidFill>
                  <a:schemeClr val="bg2"/>
                </a:solidFill>
              </a:defRPr>
            </a:lvl1pPr>
          </a:lstStyle>
          <a:p>
            <a:pPr>
              <a:defRPr/>
            </a:pPr>
            <a:fld id="{9A9480EC-F3F6-4006-B02E-8C8A54398A24}" type="datetime1">
              <a:rPr lang="en-GB" altLang="en-US" smtClean="0"/>
              <a:pPr>
                <a:defRPr/>
              </a:pPr>
              <a:t>07/08/2026</a:t>
            </a:fld>
            <a:endParaRPr lang="en-GB" alt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251033" y="6492240"/>
            <a:ext cx="492917" cy="365760"/>
          </a:xfrm>
          <a:prstGeom prst="rect">
            <a:avLst/>
          </a:prstGeom>
        </p:spPr>
        <p:txBody>
          <a:bodyPr/>
          <a:lstStyle>
            <a:lvl1pPr>
              <a:defRPr>
                <a:solidFill>
                  <a:schemeClr val="bg2"/>
                </a:solidFill>
              </a:defRPr>
            </a:lvl1pPr>
          </a:lstStyle>
          <a:p>
            <a:pPr>
              <a:defRPr/>
            </a:pPr>
            <a:fld id="{AD58E4E2-7891-4D91-AF5F-9946CA6D74F2}" type="slidenum">
              <a:rPr lang="en-GB" altLang="en-US" smtClean="0"/>
              <a:pPr>
                <a:defRPr/>
              </a:pPr>
              <a:t>‹#›</a:t>
            </a:fld>
            <a:endParaRPr lang="en-GB" altLang="en-US"/>
          </a:p>
        </p:txBody>
      </p:sp>
      <p:sp>
        <p:nvSpPr>
          <p:cNvPr id="32" name="Rectangle 31">
            <a:extLst>
              <a:ext uri="{FF2B5EF4-FFF2-40B4-BE49-F238E27FC236}">
                <a16:creationId xmlns:a16="http://schemas.microsoft.com/office/drawing/2014/main" id="{15F1B314-6B95-45EC-8168-CEA297F1BD40}"/>
              </a:ext>
            </a:extLst>
          </p:cNvPr>
          <p:cNvSpPr/>
          <p:nvPr/>
        </p:nvSpPr>
        <p:spPr>
          <a:xfrm>
            <a:off x="475522" y="570038"/>
            <a:ext cx="6357005"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3" name="Rectangle 32">
            <a:extLst>
              <a:ext uri="{FF2B5EF4-FFF2-40B4-BE49-F238E27FC236}">
                <a16:creationId xmlns:a16="http://schemas.microsoft.com/office/drawing/2014/main" id="{D4E8A7FA-CBEB-E74B-AC79-5D830DAFC993}"/>
              </a:ext>
            </a:extLst>
          </p:cNvPr>
          <p:cNvSpPr/>
          <p:nvPr/>
        </p:nvSpPr>
        <p:spPr>
          <a:xfrm>
            <a:off x="6832527" y="570038"/>
            <a:ext cx="2311473"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2783937613"/>
      </p:ext>
    </p:extLst>
  </p:cSld>
  <p:clrMapOvr>
    <a:overrideClrMapping bg1="dk1" tx1="lt1" bg2="dk2" tx2="lt2" accent1="accent1" accent2="accent2" accent3="accent3" accent4="accent4" accent5="accent5" accent6="accent6" hlink="hlink" folHlink="folHlink"/>
  </p:clrMapOvr>
  <p:hf hdr="0" ftr="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6832526" y="0"/>
            <a:ext cx="2311473"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00049" y="1016955"/>
            <a:ext cx="6146735" cy="1127758"/>
          </a:xfrm>
          <a:prstGeom prst="rect">
            <a:avLst/>
          </a:prstGeom>
        </p:spPr>
        <p:txBody>
          <a:bodyPr anchor="t">
            <a:normAutofit/>
          </a:bodyPr>
          <a:lstStyle>
            <a:lvl1pPr>
              <a:defRPr sz="54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00049" y="2510473"/>
            <a:ext cx="6142872" cy="3966527"/>
          </a:xfrm>
          <a:prstGeom prst="rect">
            <a:avLst/>
          </a:prstGeom>
        </p:spPr>
        <p:txBody>
          <a:bodyPr>
            <a:normAutofit/>
          </a:bodyPr>
          <a:lstStyle>
            <a:lvl1pPr marL="342900" indent="-342900">
              <a:lnSpc>
                <a:spcPct val="150000"/>
              </a:lnSpc>
              <a:spcBef>
                <a:spcPts val="0"/>
              </a:spcBef>
              <a:buFont typeface="+mj-lt"/>
              <a:buAutoNum type="arabicPeriod"/>
              <a:defRPr sz="1500"/>
            </a:lvl1pPr>
            <a:lvl2pPr marL="514350" indent="-342900">
              <a:lnSpc>
                <a:spcPct val="150000"/>
              </a:lnSpc>
              <a:spcBef>
                <a:spcPts val="0"/>
              </a:spcBef>
              <a:buFont typeface="+mj-lt"/>
              <a:buAutoNum type="arabicPeriod"/>
              <a:defRPr sz="1500"/>
            </a:lvl2pPr>
            <a:lvl3pPr marL="600075" indent="-257175">
              <a:lnSpc>
                <a:spcPct val="150000"/>
              </a:lnSpc>
              <a:spcBef>
                <a:spcPts val="0"/>
              </a:spcBef>
              <a:buFont typeface="+mj-lt"/>
              <a:buAutoNum type="arabicPeriod"/>
              <a:defRPr sz="1500"/>
            </a:lvl3pPr>
            <a:lvl4pPr marL="771525" indent="-257175">
              <a:lnSpc>
                <a:spcPct val="150000"/>
              </a:lnSpc>
              <a:spcBef>
                <a:spcPts val="0"/>
              </a:spcBef>
              <a:buFont typeface="+mj-lt"/>
              <a:buAutoNum type="arabicPeriod"/>
              <a:defRPr sz="1500"/>
            </a:lvl4pPr>
            <a:lvl5pPr marL="942975" indent="-257175">
              <a:lnSpc>
                <a:spcPct val="150000"/>
              </a:lnSpc>
              <a:spcBef>
                <a:spcPts val="0"/>
              </a:spcBef>
              <a:buFont typeface="+mj-lt"/>
              <a:buAutoNum type="arabicPeriod"/>
              <a:defRPr sz="15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00049" y="6492241"/>
            <a:ext cx="4318861" cy="365760"/>
          </a:xfrm>
          <a:prstGeom prst="rect">
            <a:avLst/>
          </a:prstGeo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4718914" y="6492240"/>
            <a:ext cx="1322999" cy="365760"/>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045953" y="6492241"/>
            <a:ext cx="496968" cy="365760"/>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34" name="Rectangle 33">
            <a:extLst>
              <a:ext uri="{FF2B5EF4-FFF2-40B4-BE49-F238E27FC236}">
                <a16:creationId xmlns:a16="http://schemas.microsoft.com/office/drawing/2014/main" id="{E58CA726-6257-4F3F-9296-A3CF5DCA19DB}"/>
              </a:ext>
            </a:extLst>
          </p:cNvPr>
          <p:cNvSpPr/>
          <p:nvPr/>
        </p:nvSpPr>
        <p:spPr>
          <a:xfrm>
            <a:off x="475522" y="2144715"/>
            <a:ext cx="6357005"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595792842"/>
      </p:ext>
    </p:extLst>
  </p:cSld>
  <p:clrMapOvr>
    <a:masterClrMapping/>
  </p:clrMapOvr>
  <p:hf hdr="0" ftr="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4007638" y="1386842"/>
            <a:ext cx="4736312" cy="1127758"/>
          </a:xfrm>
        </p:spPr>
        <p:txBody>
          <a:bodyPr>
            <a:normAutofit/>
          </a:bodyPr>
          <a:lstStyle>
            <a:lvl1pPr>
              <a:defRPr sz="54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3300416"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007638" y="2886089"/>
            <a:ext cx="4736312" cy="3336911"/>
          </a:xfrm>
          <a:prstGeom prst="rect">
            <a:avLst/>
          </a:prstGeom>
        </p:spPr>
        <p:txBody>
          <a:bodyPr>
            <a:normAutofit/>
          </a:bodyPr>
          <a:lstStyle>
            <a:lvl1pPr marL="342900" indent="-342900">
              <a:lnSpc>
                <a:spcPct val="150000"/>
              </a:lnSpc>
              <a:spcBef>
                <a:spcPts val="0"/>
              </a:spcBef>
              <a:buFont typeface="+mj-lt"/>
              <a:buAutoNum type="arabicPeriod"/>
              <a:defRPr sz="1500"/>
            </a:lvl1pPr>
            <a:lvl2pPr marL="428625" indent="-257175">
              <a:lnSpc>
                <a:spcPct val="150000"/>
              </a:lnSpc>
              <a:spcBef>
                <a:spcPts val="0"/>
              </a:spcBef>
              <a:buFont typeface="+mj-lt"/>
              <a:buAutoNum type="arabicPeriod"/>
              <a:defRPr sz="1500"/>
            </a:lvl2pPr>
            <a:lvl3pPr marL="600075" indent="-257175">
              <a:lnSpc>
                <a:spcPct val="150000"/>
              </a:lnSpc>
              <a:spcBef>
                <a:spcPts val="0"/>
              </a:spcBef>
              <a:buFont typeface="+mj-lt"/>
              <a:buAutoNum type="arabicPeriod"/>
              <a:defRPr sz="1500"/>
            </a:lvl3pPr>
            <a:lvl4pPr marL="771525" indent="-257175">
              <a:lnSpc>
                <a:spcPct val="150000"/>
              </a:lnSpc>
              <a:spcBef>
                <a:spcPts val="0"/>
              </a:spcBef>
              <a:buFont typeface="+mj-lt"/>
              <a:buAutoNum type="arabicPeriod"/>
              <a:defRPr sz="1500"/>
            </a:lvl4pPr>
            <a:lvl5pPr>
              <a:lnSpc>
                <a:spcPct val="150000"/>
              </a:lnSpc>
              <a:spcBef>
                <a:spcPts val="0"/>
              </a:spcBef>
              <a:buFont typeface="+mj-lt"/>
              <a:buAutoNum type="arabicPeriod"/>
              <a:defRPr sz="15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007639" y="6477001"/>
            <a:ext cx="2828929" cy="381001"/>
          </a:xfrm>
          <a:prstGeom prst="rect">
            <a:avLst/>
          </a:prstGeo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40616" y="6477001"/>
            <a:ext cx="1406370" cy="381001"/>
          </a:xfrm>
          <a:prstGeom prst="rect">
            <a:avLst/>
          </a:prstGeom>
        </p:spPr>
        <p:txBody>
          <a:body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246989" y="6477001"/>
            <a:ext cx="496961" cy="381001"/>
          </a:xfrm>
          <a:prstGeom prst="rect">
            <a:avLst/>
          </a:prstGeom>
        </p:spPr>
        <p:txBody>
          <a:bodyPr/>
          <a:lstStyle/>
          <a:p>
            <a:pPr>
              <a:defRPr/>
            </a:pPr>
            <a:fld id="{AD58E4E2-7891-4D91-AF5F-9946CA6D74F2}" type="slidenum">
              <a:rPr lang="en-GB" altLang="en-US" smtClean="0"/>
              <a:pPr>
                <a:defRPr/>
              </a:pPr>
              <a:t>‹#›</a:t>
            </a:fld>
            <a:endParaRPr lang="en-GB" altLang="en-US"/>
          </a:p>
        </p:txBody>
      </p:sp>
      <p:sp>
        <p:nvSpPr>
          <p:cNvPr id="34" name="Rectangle 33">
            <a:extLst>
              <a:ext uri="{FF2B5EF4-FFF2-40B4-BE49-F238E27FC236}">
                <a16:creationId xmlns:a16="http://schemas.microsoft.com/office/drawing/2014/main" id="{98E5CA23-2176-4B29-AB27-EDD9AC417271}"/>
              </a:ext>
            </a:extLst>
          </p:cNvPr>
          <p:cNvSpPr/>
          <p:nvPr/>
        </p:nvSpPr>
        <p:spPr>
          <a:xfrm>
            <a:off x="3300415" y="2496190"/>
            <a:ext cx="5843585"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501409630"/>
      </p:ext>
    </p:extLst>
  </p:cSld>
  <p:clrMapOvr>
    <a:masterClrMapping/>
  </p:clrMapOvr>
  <p:hf hdr="0" ftr="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0050" y="1016955"/>
            <a:ext cx="2618654" cy="4083580"/>
          </a:xfrm>
          <a:prstGeom prst="rect">
            <a:avLst/>
          </a:prstGeom>
        </p:spPr>
        <p:txBody>
          <a:bodyPr anchor="t">
            <a:normAutofit/>
          </a:bodyPr>
          <a:lstStyle>
            <a:lvl1pPr>
              <a:defRPr sz="2700"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721895" y="1016956"/>
            <a:ext cx="5022055" cy="408357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00049" y="6477001"/>
            <a:ext cx="6432478" cy="381001"/>
          </a:xfrm>
          <a:prstGeom prst="rect">
            <a:avLst/>
          </a:prstGeo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832527" y="6477001"/>
            <a:ext cx="1418504" cy="381001"/>
          </a:xfrm>
          <a:prstGeom prst="rect">
            <a:avLst/>
          </a:prstGeom>
        </p:spPr>
        <p:txBody>
          <a:bodyPr/>
          <a:lstStyle/>
          <a:p>
            <a:pPr>
              <a:defRPr/>
            </a:pPr>
            <a:fld id="{9A9480EC-F3F6-4006-B02E-8C8A54398A24}" type="datetime1">
              <a:rPr lang="en-GB" altLang="en-US" smtClean="0"/>
              <a:pPr>
                <a:defRPr/>
              </a:pPr>
              <a:t>07/08/2026</a:t>
            </a:fld>
            <a:endParaRPr lang="en-GB" alt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251030" y="6477001"/>
            <a:ext cx="492920" cy="381001"/>
          </a:xfrm>
          <a:prstGeom prst="rect">
            <a:avLst/>
          </a:prstGeom>
        </p:spPr>
        <p:txBody>
          <a:bodyPr/>
          <a:lstStyle/>
          <a:p>
            <a:pPr>
              <a:defRPr/>
            </a:pPr>
            <a:fld id="{AD58E4E2-7891-4D91-AF5F-9946CA6D74F2}" type="slidenum">
              <a:rPr lang="en-GB" altLang="en-US" smtClean="0"/>
              <a:pPr>
                <a:defRPr/>
              </a:pPr>
              <a:t>‹#›</a:t>
            </a:fld>
            <a:endParaRPr lang="en-GB" altLang="en-US"/>
          </a:p>
        </p:txBody>
      </p:sp>
      <p:sp>
        <p:nvSpPr>
          <p:cNvPr id="34" name="Rectangle 33">
            <a:extLst>
              <a:ext uri="{FF2B5EF4-FFF2-40B4-BE49-F238E27FC236}">
                <a16:creationId xmlns:a16="http://schemas.microsoft.com/office/drawing/2014/main" id="{9AE531BB-71E1-57EF-0879-5979B0C95458}"/>
              </a:ext>
            </a:extLst>
          </p:cNvPr>
          <p:cNvSpPr/>
          <p:nvPr/>
        </p:nvSpPr>
        <p:spPr>
          <a:xfrm>
            <a:off x="3018703" y="570037"/>
            <a:ext cx="6125297"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Rectangle 8">
            <a:extLst>
              <a:ext uri="{FF2B5EF4-FFF2-40B4-BE49-F238E27FC236}">
                <a16:creationId xmlns:a16="http://schemas.microsoft.com/office/drawing/2014/main" id="{731FD272-0797-A5C1-BAB9-E68F518B8158}"/>
              </a:ext>
            </a:extLst>
          </p:cNvPr>
          <p:cNvSpPr/>
          <p:nvPr/>
        </p:nvSpPr>
        <p:spPr>
          <a:xfrm>
            <a:off x="475523" y="570037"/>
            <a:ext cx="2543181"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2228849189"/>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0049" y="1016956"/>
            <a:ext cx="2614615" cy="2721451"/>
          </a:xfrm>
          <a:prstGeom prst="rect">
            <a:avLst/>
          </a:prstGeom>
        </p:spPr>
        <p:txBody>
          <a:bodyPr anchor="t">
            <a:normAutofit/>
          </a:bodyPr>
          <a:lstStyle>
            <a:lvl1pPr>
              <a:defRPr sz="2700" cap="all" baseline="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721894" y="1016955"/>
            <a:ext cx="5022056" cy="5490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00049" y="6477001"/>
            <a:ext cx="6432478" cy="381001"/>
          </a:xfrm>
          <a:prstGeom prst="rect">
            <a:avLst/>
          </a:prstGeo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832527" y="6477001"/>
            <a:ext cx="1418504" cy="381001"/>
          </a:xfrm>
          <a:prstGeom prst="rect">
            <a:avLst/>
          </a:prstGeom>
        </p:spPr>
        <p:txBody>
          <a:bodyPr/>
          <a:lstStyle/>
          <a:p>
            <a:pPr>
              <a:defRPr/>
            </a:pPr>
            <a:fld id="{9A9480EC-F3F6-4006-B02E-8C8A54398A24}" type="datetime1">
              <a:rPr lang="en-GB" altLang="en-US" smtClean="0"/>
              <a:pPr>
                <a:defRPr/>
              </a:pPr>
              <a:t>07/08/2026</a:t>
            </a:fld>
            <a:endParaRPr lang="en-GB" alt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251030" y="6477001"/>
            <a:ext cx="492920" cy="381001"/>
          </a:xfrm>
          <a:prstGeom prst="rect">
            <a:avLst/>
          </a:prstGeom>
        </p:spPr>
        <p:txBody>
          <a:bodyPr/>
          <a:lstStyle/>
          <a:p>
            <a:pPr>
              <a:defRPr/>
            </a:pPr>
            <a:fld id="{AD58E4E2-7891-4D91-AF5F-9946CA6D74F2}" type="slidenum">
              <a:rPr lang="en-GB" altLang="en-US" smtClean="0"/>
              <a:pPr>
                <a:defRPr/>
              </a:pPr>
              <a:t>‹#›</a:t>
            </a:fld>
            <a:endParaRPr lang="en-GB" altLang="en-US"/>
          </a:p>
        </p:txBody>
      </p:sp>
      <p:sp>
        <p:nvSpPr>
          <p:cNvPr id="7" name="Rectangle 6">
            <a:extLst>
              <a:ext uri="{FF2B5EF4-FFF2-40B4-BE49-F238E27FC236}">
                <a16:creationId xmlns:a16="http://schemas.microsoft.com/office/drawing/2014/main" id="{CB922775-D819-CE59-81DF-9A22F9309472}"/>
              </a:ext>
            </a:extLst>
          </p:cNvPr>
          <p:cNvSpPr/>
          <p:nvPr/>
        </p:nvSpPr>
        <p:spPr>
          <a:xfrm>
            <a:off x="3012982" y="565607"/>
            <a:ext cx="6131018"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a16="http://schemas.microsoft.com/office/drawing/2014/main" id="{7E1D59CA-78A2-7B8F-A9C7-E86B47BEAE5E}"/>
              </a:ext>
            </a:extLst>
          </p:cNvPr>
          <p:cNvSpPr/>
          <p:nvPr/>
        </p:nvSpPr>
        <p:spPr>
          <a:xfrm>
            <a:off x="475523" y="570037"/>
            <a:ext cx="2543181"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2396946793"/>
      </p:ext>
    </p:extLst>
  </p:cSld>
  <p:clrMapOvr>
    <a:masterClrMapping/>
  </p:clrMapOvr>
  <p:hf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21892" y="1016956"/>
            <a:ext cx="5022057"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3300416"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721892" y="2145669"/>
            <a:ext cx="5017419" cy="411839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3723077" y="6477000"/>
            <a:ext cx="3530929" cy="38100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7254010" y="6477000"/>
            <a:ext cx="997024" cy="381000"/>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8251035" y="6477000"/>
            <a:ext cx="492916" cy="381000"/>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3" name="Freeform 2">
            <a:extLst>
              <a:ext uri="{FF2B5EF4-FFF2-40B4-BE49-F238E27FC236}">
                <a16:creationId xmlns:a16="http://schemas.microsoft.com/office/drawing/2014/main" id="{EC16BEA9-7D3A-E34B-4442-F0BFB853F3F8}"/>
              </a:ext>
            </a:extLst>
          </p:cNvPr>
          <p:cNvSpPr/>
          <p:nvPr/>
        </p:nvSpPr>
        <p:spPr>
          <a:xfrm>
            <a:off x="3306171" y="570993"/>
            <a:ext cx="5356548"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5" name="Rectangle 4">
            <a:extLst>
              <a:ext uri="{FF2B5EF4-FFF2-40B4-BE49-F238E27FC236}">
                <a16:creationId xmlns:a16="http://schemas.microsoft.com/office/drawing/2014/main" id="{A3462211-E1BA-E90A-00F8-E717C7293E42}"/>
              </a:ext>
            </a:extLst>
          </p:cNvPr>
          <p:cNvSpPr/>
          <p:nvPr/>
        </p:nvSpPr>
        <p:spPr>
          <a:xfrm>
            <a:off x="-1712" y="570991"/>
            <a:ext cx="330788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2184904886"/>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4122" y="1016955"/>
            <a:ext cx="5269828"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2998600"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474126" y="2145669"/>
            <a:ext cx="5269824" cy="407733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3474126" y="6477000"/>
            <a:ext cx="4069673" cy="381000"/>
          </a:xfrm>
          <a:prstGeom prst="rect">
            <a:avLst/>
          </a:prstGeo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7543803" y="6477000"/>
            <a:ext cx="707228" cy="381000"/>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8251030" y="6477000"/>
            <a:ext cx="492920" cy="381000"/>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5" name="Freeform 4">
            <a:extLst>
              <a:ext uri="{FF2B5EF4-FFF2-40B4-BE49-F238E27FC236}">
                <a16:creationId xmlns:a16="http://schemas.microsoft.com/office/drawing/2014/main" id="{ECF4FA5C-D406-8202-9143-DAEA62C5C872}"/>
              </a:ext>
            </a:extLst>
          </p:cNvPr>
          <p:cNvSpPr/>
          <p:nvPr/>
        </p:nvSpPr>
        <p:spPr>
          <a:xfrm>
            <a:off x="0" y="570992"/>
            <a:ext cx="301466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6" name="Freeform 5">
            <a:extLst>
              <a:ext uri="{FF2B5EF4-FFF2-40B4-BE49-F238E27FC236}">
                <a16:creationId xmlns:a16="http://schemas.microsoft.com/office/drawing/2014/main" id="{082645EB-0315-BBF0-B28C-6A31158DE8D1}"/>
              </a:ext>
            </a:extLst>
          </p:cNvPr>
          <p:cNvSpPr/>
          <p:nvPr/>
        </p:nvSpPr>
        <p:spPr>
          <a:xfrm>
            <a:off x="2997927" y="570992"/>
            <a:ext cx="567054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2446096954"/>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00051" y="1016956"/>
            <a:ext cx="5143500" cy="731519"/>
          </a:xfrm>
          <a:prstGeom prst="rect">
            <a:avLst/>
          </a:prstGeom>
        </p:spPr>
        <p:txBody>
          <a:bodyPr anchor="t"/>
          <a:lstStyle>
            <a:lvl1pPr>
              <a:defRPr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00051" y="2145668"/>
            <a:ext cx="5143500" cy="409352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00051" y="6464300"/>
            <a:ext cx="4025036" cy="399514"/>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425087" y="6464300"/>
            <a:ext cx="696977" cy="399514"/>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5122068" y="6464300"/>
            <a:ext cx="421483" cy="399514"/>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6145400" y="1"/>
            <a:ext cx="2998600"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p:nvSpPr>
        <p:spPr>
          <a:xfrm>
            <a:off x="6129335" y="570992"/>
            <a:ext cx="301466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5" name="Freeform 4">
            <a:extLst>
              <a:ext uri="{FF2B5EF4-FFF2-40B4-BE49-F238E27FC236}">
                <a16:creationId xmlns:a16="http://schemas.microsoft.com/office/drawing/2014/main" id="{F6879252-7B61-583A-CF4D-92BF27416ADC}"/>
              </a:ext>
            </a:extLst>
          </p:cNvPr>
          <p:cNvSpPr/>
          <p:nvPr/>
        </p:nvSpPr>
        <p:spPr>
          <a:xfrm>
            <a:off x="474853" y="570992"/>
            <a:ext cx="567054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4293511230"/>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00050" y="1016955"/>
            <a:ext cx="3430079" cy="1328932"/>
          </a:xfrm>
          <a:prstGeom prst="rect">
            <a:avLst/>
          </a:prstGeom>
        </p:spPr>
        <p:txBody>
          <a:bodyPr anchor="t">
            <a:noAutofit/>
          </a:bodyPr>
          <a:lstStyle>
            <a:lvl1pPr>
              <a:defRPr sz="27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00050" y="2495233"/>
            <a:ext cx="3430079"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00050" y="6477000"/>
            <a:ext cx="2191163" cy="381000"/>
          </a:xfrm>
          <a:prstGeom prst="rect">
            <a:avLst/>
          </a:prstGeom>
        </p:spPr>
        <p:txBody>
          <a:bodyPr/>
          <a:lstStyle>
            <a:lvl1pPr>
              <a:defRPr>
                <a:solidFill>
                  <a:schemeClr val="tx2"/>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591210" y="6477000"/>
            <a:ext cx="825746" cy="381000"/>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14984" y="6477000"/>
            <a:ext cx="414190" cy="381000"/>
          </a:xfrm>
          <a:prstGeom prst="rect">
            <a:avLst/>
          </a:prstGeom>
        </p:spPr>
        <p:txBody>
          <a:bodyPr/>
          <a:lstStyle>
            <a:lvl1pPr>
              <a:defRPr>
                <a:solidFill>
                  <a:schemeClr val="tx2"/>
                </a:solidFill>
                <a:effectLst/>
              </a:defRPr>
            </a:lvl1pPr>
          </a:lstStyle>
          <a:p>
            <a:pPr>
              <a:defRPr/>
            </a:pPr>
            <a:fld id="{AD58E4E2-7891-4D91-AF5F-9946CA6D74F2}" type="slidenum">
              <a:rPr lang="en-GB" altLang="en-US" smtClean="0"/>
              <a:pPr>
                <a:defRPr/>
              </a:pPr>
              <a:t>‹#›</a:t>
            </a:fld>
            <a:endParaRPr lang="en-GB" alt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244196" y="0"/>
            <a:ext cx="489980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p:nvSpPr>
        <p:spPr>
          <a:xfrm>
            <a:off x="473553" y="570990"/>
            <a:ext cx="3768671"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3375581734"/>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99956" y="1016955"/>
            <a:ext cx="2584452" cy="1328932"/>
          </a:xfrm>
          <a:prstGeom prst="rect">
            <a:avLst/>
          </a:prstGeom>
        </p:spPr>
        <p:txBody>
          <a:bodyPr anchor="t">
            <a:normAutofit/>
          </a:bodyPr>
          <a:lstStyle>
            <a:lvl1pPr>
              <a:defRPr sz="2700" cap="all" baseline="0">
                <a:solidFill>
                  <a:schemeClr val="tx2"/>
                </a:solidFill>
              </a:defRPr>
            </a:lvl1pPr>
          </a:lstStyle>
          <a:p>
            <a:r>
              <a:rPr lang="en-GB"/>
              <a:t>Click to edit Master title style</a:t>
            </a:r>
            <a:endParaRPr lang="en-US" dirty="0"/>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400050" y="2495233"/>
            <a:ext cx="2584452"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400050" y="6477000"/>
            <a:ext cx="1557583" cy="38100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957632" y="6477000"/>
            <a:ext cx="712325" cy="381000"/>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669958" y="6477000"/>
            <a:ext cx="321905" cy="381000"/>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3452234" y="0"/>
            <a:ext cx="5688108"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p:nvSpPr>
        <p:spPr>
          <a:xfrm>
            <a:off x="461772" y="570989"/>
            <a:ext cx="299046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713549989"/>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66046" y="1016956"/>
            <a:ext cx="2077904" cy="1875475"/>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1" y="0"/>
            <a:ext cx="6244742"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666791" y="3011335"/>
            <a:ext cx="2077158"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171450" indent="0">
              <a:buNone/>
              <a:defRPr lang="en-US" dirty="0">
                <a:solidFill>
                  <a:schemeClr val="tx2"/>
                </a:solidFill>
              </a:defRPr>
            </a:lvl2pPr>
            <a:lvl3pPr marL="342900" indent="0">
              <a:buNone/>
              <a:defRPr lang="en-US" dirty="0">
                <a:solidFill>
                  <a:schemeClr val="tx2"/>
                </a:solidFill>
              </a:defRPr>
            </a:lvl3pPr>
            <a:lvl4pPr marL="514350" indent="0">
              <a:buNone/>
              <a:defRPr lang="en-US" dirty="0">
                <a:solidFill>
                  <a:schemeClr val="tx2"/>
                </a:solidFill>
              </a:defRPr>
            </a:lvl4pPr>
            <a:lvl5pPr marL="6858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666046" y="6477000"/>
            <a:ext cx="1053345" cy="381000"/>
          </a:xfrm>
          <a:prstGeom prst="rect">
            <a:avLst/>
          </a:prstGeom>
        </p:spPr>
        <p:txBody>
          <a:bodyPr/>
          <a:lstStyle>
            <a:lvl1pPr>
              <a:defRPr>
                <a:solidFill>
                  <a:schemeClr val="tx2"/>
                </a:solidFill>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19392" y="6477000"/>
            <a:ext cx="531643" cy="381000"/>
          </a:xfrm>
          <a:prstGeom prst="rect">
            <a:avLst/>
          </a:prstGeom>
        </p:spPr>
        <p:txBody>
          <a:bodyPr/>
          <a:lstStyle>
            <a:lvl1pPr>
              <a:defRPr>
                <a:solidFill>
                  <a:schemeClr val="tx2"/>
                </a:solidFill>
                <a:effectLst/>
              </a:defRPr>
            </a:lvl1pPr>
          </a:lstStyle>
          <a:p>
            <a:pPr>
              <a:defRPr/>
            </a:pPr>
            <a:fld id="{9A9480EC-F3F6-4006-B02E-8C8A54398A24}" type="datetime1">
              <a:rPr lang="en-GB" altLang="en-US" smtClean="0"/>
              <a:pPr>
                <a:defRPr/>
              </a:pPr>
              <a:t>07/08/2026</a:t>
            </a:fld>
            <a:endParaRPr lang="en-GB" alt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251035" y="6477000"/>
            <a:ext cx="492915" cy="381000"/>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3" name="Freeform 2">
            <a:extLst>
              <a:ext uri="{FF2B5EF4-FFF2-40B4-BE49-F238E27FC236}">
                <a16:creationId xmlns:a16="http://schemas.microsoft.com/office/drawing/2014/main" id="{3AEE3D4D-61F7-E7A0-0EB4-DE705A2CAF60}"/>
              </a:ext>
            </a:extLst>
          </p:cNvPr>
          <p:cNvSpPr/>
          <p:nvPr/>
        </p:nvSpPr>
        <p:spPr>
          <a:xfrm>
            <a:off x="6244742" y="570989"/>
            <a:ext cx="2499208"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4234004406"/>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00050" y="3623948"/>
            <a:ext cx="2614614" cy="2599051"/>
          </a:xfrm>
          <a:prstGeom prst="rect">
            <a:avLst/>
          </a:prstGeom>
        </p:spPr>
        <p:txBody>
          <a:bodyPr anchor="t">
            <a:normAutofit/>
          </a:bodyPr>
          <a:lstStyle>
            <a:lvl1pPr>
              <a:defRPr sz="27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1"/>
            <a:ext cx="9144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04452" y="3623949"/>
            <a:ext cx="5439498"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171450" indent="0">
              <a:buNone/>
              <a:defRPr lang="en-US" dirty="0">
                <a:solidFill>
                  <a:schemeClr val="tx2"/>
                </a:solidFill>
              </a:defRPr>
            </a:lvl2pPr>
            <a:lvl3pPr marL="342900" indent="0">
              <a:buNone/>
              <a:defRPr lang="en-US" dirty="0">
                <a:solidFill>
                  <a:schemeClr val="tx2"/>
                </a:solidFill>
              </a:defRPr>
            </a:lvl3pPr>
            <a:lvl4pPr marL="514350" indent="0">
              <a:buNone/>
              <a:defRPr lang="en-US" dirty="0">
                <a:solidFill>
                  <a:schemeClr val="tx2"/>
                </a:solidFill>
              </a:defRPr>
            </a:lvl4pPr>
            <a:lvl5pPr marL="6858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00049" y="6477001"/>
            <a:ext cx="6432478" cy="381001"/>
          </a:xfrm>
          <a:prstGeom prst="rect">
            <a:avLst/>
          </a:prstGeom>
        </p:spPr>
        <p:txBody>
          <a:bodyPr/>
          <a:lstStyle>
            <a:lvl1pPr>
              <a:defRPr>
                <a:solidFill>
                  <a:schemeClr val="tx2"/>
                </a:solidFill>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832527" y="6477000"/>
            <a:ext cx="1418504" cy="381001"/>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251030" y="6477001"/>
            <a:ext cx="492920" cy="381001"/>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2195272070"/>
      </p:ext>
    </p:extLst>
  </p:cSld>
  <p:clrMapOvr>
    <a:masterClrMapping/>
  </p:clrMapOvr>
  <p:hf hdr="0" ftr="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00051" y="1016956"/>
            <a:ext cx="8343899" cy="731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0" y="2145669"/>
            <a:ext cx="4718909"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171450" lvl="0" indent="-17145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132322" y="2145669"/>
            <a:ext cx="3611629"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132322" y="6492240"/>
            <a:ext cx="2411473" cy="36576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543798" y="6492240"/>
            <a:ext cx="707237" cy="365760"/>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8251035" y="6492240"/>
            <a:ext cx="492916" cy="365760"/>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3" name="Rectangle 2">
            <a:extLst>
              <a:ext uri="{FF2B5EF4-FFF2-40B4-BE49-F238E27FC236}">
                <a16:creationId xmlns:a16="http://schemas.microsoft.com/office/drawing/2014/main" id="{54335081-FA52-F16F-A616-E20DA766DB57}"/>
              </a:ext>
            </a:extLst>
          </p:cNvPr>
          <p:cNvSpPr/>
          <p:nvPr/>
        </p:nvSpPr>
        <p:spPr>
          <a:xfrm>
            <a:off x="475522" y="565606"/>
            <a:ext cx="866847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915781441"/>
      </p:ext>
    </p:extLst>
  </p:cSld>
  <p:clrMapOvr>
    <a:masterClrMapping/>
  </p:clrMapOvr>
  <p:hf hdr="0" ftr="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00049" y="1016956"/>
            <a:ext cx="2614615" cy="1316347"/>
          </a:xfrm>
          <a:prstGeom prst="rect">
            <a:avLst/>
          </a:prstGeom>
        </p:spPr>
        <p:txBody>
          <a:bodyPr anchor="t">
            <a:noAutofit/>
          </a:bodyPr>
          <a:lstStyle>
            <a:lvl1pPr>
              <a:defRPr sz="27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5523" y="2495234"/>
            <a:ext cx="2539138"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432107" y="1016954"/>
            <a:ext cx="5311843"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00049" y="6477001"/>
            <a:ext cx="6432478" cy="381001"/>
          </a:xfrm>
          <a:prstGeom prst="rect">
            <a:avLst/>
          </a:prstGeom>
        </p:spPr>
        <p:txBody>
          <a:bodyPr/>
          <a:lstStyle>
            <a:lvl1pPr>
              <a:defRPr>
                <a:solidFill>
                  <a:schemeClr val="tx2"/>
                </a:solidFill>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832527" y="6477000"/>
            <a:ext cx="1418504" cy="381001"/>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251030" y="6477001"/>
            <a:ext cx="492920" cy="381001"/>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3" name="Rectangle 2">
            <a:extLst>
              <a:ext uri="{FF2B5EF4-FFF2-40B4-BE49-F238E27FC236}">
                <a16:creationId xmlns:a16="http://schemas.microsoft.com/office/drawing/2014/main" id="{05CA24FE-7F15-0A35-2050-28F4CE33B91F}"/>
              </a:ext>
            </a:extLst>
          </p:cNvPr>
          <p:cNvSpPr/>
          <p:nvPr/>
        </p:nvSpPr>
        <p:spPr>
          <a:xfrm>
            <a:off x="475523" y="565606"/>
            <a:ext cx="2539141"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Rectangle 3">
            <a:extLst>
              <a:ext uri="{FF2B5EF4-FFF2-40B4-BE49-F238E27FC236}">
                <a16:creationId xmlns:a16="http://schemas.microsoft.com/office/drawing/2014/main" id="{CC9E0A62-7502-AFE4-4860-6DE00EB6D1D5}"/>
              </a:ext>
            </a:extLst>
          </p:cNvPr>
          <p:cNvSpPr/>
          <p:nvPr/>
        </p:nvSpPr>
        <p:spPr>
          <a:xfrm>
            <a:off x="3014661" y="565605"/>
            <a:ext cx="612934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4147913495"/>
      </p:ext>
    </p:extLst>
  </p:cSld>
  <p:clrMapOvr>
    <a:masterClrMapping/>
  </p:clrMapOvr>
  <p:hf hdr="0" ftr="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2597221" y="5109525"/>
            <a:ext cx="6146729" cy="744634"/>
          </a:xfrm>
        </p:spPr>
        <p:txBody>
          <a:bodyPr anchor="b">
            <a:normAutofit/>
          </a:bodyPr>
          <a:lstStyle>
            <a:lvl1pPr>
              <a:defRPr sz="1500" b="1">
                <a:solidFill>
                  <a:schemeClr val="bg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400050" y="533400"/>
            <a:ext cx="8343900" cy="4576763"/>
          </a:xfrm>
        </p:spPr>
        <p:txBody>
          <a:bodyPr>
            <a:normAutofit/>
          </a:bodyPr>
          <a:lstStyle>
            <a:lvl1pPr marL="0" indent="0">
              <a:buNone/>
              <a:defRPr sz="225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400049" y="6477001"/>
            <a:ext cx="6432478" cy="381001"/>
          </a:xfrm>
          <a:prstGeom prst="rect">
            <a:avLst/>
          </a:prstGeom>
        </p:spPr>
        <p:txBody>
          <a:bodyPr/>
          <a:lstStyle>
            <a:lvl1pPr>
              <a:defRPr>
                <a:solidFill>
                  <a:schemeClr val="bg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832527" y="6477000"/>
            <a:ext cx="1410410" cy="381000"/>
          </a:xfrm>
          <a:prstGeom prst="rect">
            <a:avLst/>
          </a:prstGeom>
        </p:spPr>
        <p:txBody>
          <a:bodyPr/>
          <a:lstStyle>
            <a:lvl1pPr>
              <a:defRPr>
                <a:solidFill>
                  <a:schemeClr val="bg1"/>
                </a:solidFill>
              </a:defRPr>
            </a:lvl1p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246982" y="6492241"/>
            <a:ext cx="496968" cy="365760"/>
          </a:xfrm>
          <a:prstGeom prst="rect">
            <a:avLst/>
          </a:prstGeom>
        </p:spPr>
        <p:txBody>
          <a:bodyPr/>
          <a:lstStyle>
            <a:lvl1pPr>
              <a:defRPr>
                <a:solidFill>
                  <a:schemeClr val="bg1"/>
                </a:solidFill>
              </a:defRPr>
            </a:lvl1pPr>
          </a:lstStyle>
          <a:p>
            <a:pPr>
              <a:defRPr/>
            </a:pPr>
            <a:fld id="{AD58E4E2-7891-4D91-AF5F-9946CA6D74F2}" type="slidenum">
              <a:rPr lang="en-GB" altLang="en-US" smtClean="0"/>
              <a:pPr>
                <a:defRPr/>
              </a:pPr>
              <a:t>‹#›</a:t>
            </a:fld>
            <a:endParaRPr lang="en-GB" altLang="en-US"/>
          </a:p>
        </p:txBody>
      </p:sp>
      <p:sp>
        <p:nvSpPr>
          <p:cNvPr id="36" name="Rectangle 35">
            <a:extLst>
              <a:ext uri="{FF2B5EF4-FFF2-40B4-BE49-F238E27FC236}">
                <a16:creationId xmlns:a16="http://schemas.microsoft.com/office/drawing/2014/main" id="{CCD9F1A0-57DB-F034-0AB9-2E671ABA4CDD}"/>
              </a:ext>
            </a:extLst>
          </p:cNvPr>
          <p:cNvSpPr/>
          <p:nvPr/>
        </p:nvSpPr>
        <p:spPr>
          <a:xfrm>
            <a:off x="6832531" y="6155911"/>
            <a:ext cx="231146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7" name="Rectangle 36">
            <a:extLst>
              <a:ext uri="{FF2B5EF4-FFF2-40B4-BE49-F238E27FC236}">
                <a16:creationId xmlns:a16="http://schemas.microsoft.com/office/drawing/2014/main" id="{66B7340E-9893-2D44-91EA-76771EE522E6}"/>
              </a:ext>
            </a:extLst>
          </p:cNvPr>
          <p:cNvSpPr/>
          <p:nvPr/>
        </p:nvSpPr>
        <p:spPr>
          <a:xfrm>
            <a:off x="2600809" y="6155911"/>
            <a:ext cx="4231717"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2991953816"/>
      </p:ext>
    </p:extLst>
  </p:cSld>
  <p:clrMapOvr>
    <a:masterClrMapping/>
  </p:clrMapOvr>
  <p:hf hdr="0" ftr="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00050" y="1016956"/>
            <a:ext cx="8343901" cy="4840285"/>
          </a:xfrm>
          <a:prstGeom prst="rect">
            <a:avLst/>
          </a:prstGeom>
        </p:spPr>
        <p:txBody>
          <a:bodyPr anchor="t">
            <a:noAutofit/>
          </a:bodyPr>
          <a:lstStyle>
            <a:lvl1pPr marL="0" indent="0">
              <a:lnSpc>
                <a:spcPct val="90000"/>
              </a:lnSpc>
              <a:spcBef>
                <a:spcPts val="0"/>
              </a:spcBef>
              <a:buNone/>
              <a:defRPr sz="5400" b="1">
                <a:solidFill>
                  <a:schemeClr val="bg2"/>
                </a:solidFill>
                <a:latin typeface="Arial" panose="020B0604020202020204" pitchFamily="34" charset="0"/>
                <a:cs typeface="Arial" panose="020B0604020202020204" pitchFamily="34" charset="0"/>
              </a:defRPr>
            </a:lvl1pPr>
            <a:lvl2pPr marL="171450" indent="0">
              <a:lnSpc>
                <a:spcPct val="90000"/>
              </a:lnSpc>
              <a:spcBef>
                <a:spcPts val="0"/>
              </a:spcBef>
              <a:buNone/>
              <a:defRPr sz="5400" b="1">
                <a:solidFill>
                  <a:schemeClr val="bg2"/>
                </a:solidFill>
                <a:latin typeface="Arial" panose="020B0604020202020204" pitchFamily="34" charset="0"/>
                <a:cs typeface="Arial" panose="020B0604020202020204" pitchFamily="34" charset="0"/>
              </a:defRPr>
            </a:lvl2pPr>
            <a:lvl3pPr marL="342900" indent="0">
              <a:lnSpc>
                <a:spcPct val="90000"/>
              </a:lnSpc>
              <a:spcBef>
                <a:spcPts val="0"/>
              </a:spcBef>
              <a:buNone/>
              <a:defRPr sz="5400" b="1">
                <a:solidFill>
                  <a:schemeClr val="bg2"/>
                </a:solidFill>
                <a:latin typeface="Arial" panose="020B0604020202020204" pitchFamily="34" charset="0"/>
                <a:cs typeface="Arial" panose="020B0604020202020204" pitchFamily="34" charset="0"/>
              </a:defRPr>
            </a:lvl3pPr>
            <a:lvl4pPr marL="514350" indent="0">
              <a:lnSpc>
                <a:spcPct val="90000"/>
              </a:lnSpc>
              <a:spcBef>
                <a:spcPts val="0"/>
              </a:spcBef>
              <a:buNone/>
              <a:defRPr sz="5400" b="1">
                <a:solidFill>
                  <a:schemeClr val="bg2"/>
                </a:solidFill>
                <a:latin typeface="Arial" panose="020B0604020202020204" pitchFamily="34" charset="0"/>
                <a:cs typeface="Arial" panose="020B0604020202020204" pitchFamily="34" charset="0"/>
              </a:defRPr>
            </a:lvl4pPr>
            <a:lvl5pPr marL="685800" indent="0">
              <a:lnSpc>
                <a:spcPct val="90000"/>
              </a:lnSpc>
              <a:spcBef>
                <a:spcPts val="0"/>
              </a:spcBef>
              <a:buNone/>
              <a:defRPr sz="54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00049" y="6492241"/>
            <a:ext cx="6432478" cy="365761"/>
          </a:xfrm>
          <a:prstGeom prst="rect">
            <a:avLst/>
          </a:prstGeom>
        </p:spPr>
        <p:txBody>
          <a:bodyPr/>
          <a:lstStyle>
            <a:lvl1pPr>
              <a:defRPr>
                <a:solidFill>
                  <a:schemeClr val="bg2"/>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6832527" y="6492240"/>
            <a:ext cx="1418504" cy="365761"/>
          </a:xfrm>
          <a:prstGeom prst="rect">
            <a:avLst/>
          </a:prstGeom>
        </p:spPr>
        <p:txBody>
          <a:bodyPr/>
          <a:lstStyle>
            <a:lvl1pPr>
              <a:defRPr>
                <a:solidFill>
                  <a:schemeClr val="bg2"/>
                </a:solidFill>
              </a:defRPr>
            </a:lvl1p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8246982" y="6492241"/>
            <a:ext cx="496968" cy="365761"/>
          </a:xfrm>
          <a:prstGeom prst="rect">
            <a:avLst/>
          </a:prstGeom>
        </p:spPr>
        <p:txBody>
          <a:bodyPr/>
          <a:lstStyle>
            <a:lvl1pPr>
              <a:defRPr>
                <a:solidFill>
                  <a:schemeClr val="bg2"/>
                </a:solidFill>
              </a:defRPr>
            </a:lvl1pPr>
          </a:lstStyle>
          <a:p>
            <a:pPr>
              <a:defRPr/>
            </a:pPr>
            <a:fld id="{AD58E4E2-7891-4D91-AF5F-9946CA6D74F2}" type="slidenum">
              <a:rPr lang="en-GB" altLang="en-US" smtClean="0"/>
              <a:pPr>
                <a:defRPr/>
              </a:pPr>
              <a:t>‹#›</a:t>
            </a:fld>
            <a:endParaRPr lang="en-GB" altLang="en-US"/>
          </a:p>
        </p:txBody>
      </p:sp>
      <p:sp>
        <p:nvSpPr>
          <p:cNvPr id="6" name="Rectangle 5">
            <a:extLst>
              <a:ext uri="{FF2B5EF4-FFF2-40B4-BE49-F238E27FC236}">
                <a16:creationId xmlns:a16="http://schemas.microsoft.com/office/drawing/2014/main" id="{F810F272-8DCB-3D9F-8EA6-FBDD6B7DFDA3}"/>
              </a:ext>
            </a:extLst>
          </p:cNvPr>
          <p:cNvSpPr/>
          <p:nvPr/>
        </p:nvSpPr>
        <p:spPr>
          <a:xfrm>
            <a:off x="6832531" y="6155911"/>
            <a:ext cx="231146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Rectangle 7">
            <a:extLst>
              <a:ext uri="{FF2B5EF4-FFF2-40B4-BE49-F238E27FC236}">
                <a16:creationId xmlns:a16="http://schemas.microsoft.com/office/drawing/2014/main" id="{F638ED97-EB88-D071-C45A-D0C32569D40D}"/>
              </a:ext>
            </a:extLst>
          </p:cNvPr>
          <p:cNvSpPr/>
          <p:nvPr/>
        </p:nvSpPr>
        <p:spPr>
          <a:xfrm>
            <a:off x="2600809" y="6155911"/>
            <a:ext cx="4231717"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502362710"/>
      </p:ext>
    </p:extLst>
  </p:cSld>
  <p:clrMapOvr>
    <a:overrideClrMapping bg1="dk1" tx1="lt1" bg2="dk2" tx2="lt2" accent1="accent1" accent2="accent2" accent3="accent3" accent4="accent4" accent5="accent5" accent6="accent6" hlink="hlink" folHlink="folHlink"/>
  </p:clrMapOvr>
  <p:hf hdr="0" ftr="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600809" y="5216204"/>
            <a:ext cx="6143141" cy="640080"/>
          </a:xfrm>
          <a:prstGeom prst="rect">
            <a:avLst/>
          </a:prstGeom>
        </p:spPr>
        <p:txBody>
          <a:bodyPr anchor="b">
            <a:normAutofit/>
          </a:bodyPr>
          <a:lstStyle>
            <a:lvl1pPr>
              <a:lnSpc>
                <a:spcPct val="120000"/>
              </a:lnSpc>
              <a:defRPr sz="15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00049" y="1016954"/>
            <a:ext cx="8343901" cy="3711571"/>
          </a:xfrm>
          <a:prstGeom prst="rect">
            <a:avLst/>
          </a:prstGeom>
        </p:spPr>
        <p:txBody>
          <a:bodyPr anchor="t">
            <a:normAutofit/>
          </a:bodyPr>
          <a:lstStyle>
            <a:lvl1pPr marL="123444" indent="-123444">
              <a:lnSpc>
                <a:spcPct val="90000"/>
              </a:lnSpc>
              <a:spcBef>
                <a:spcPts val="0"/>
              </a:spcBef>
              <a:buNone/>
              <a:defRPr sz="54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400049" y="6492241"/>
            <a:ext cx="6432478" cy="365760"/>
          </a:xfrm>
          <a:prstGeom prst="rect">
            <a:avLst/>
          </a:prstGeom>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6832527" y="6492240"/>
            <a:ext cx="1409221" cy="365760"/>
          </a:xfrm>
          <a:prstGeom prst="rect">
            <a:avLst/>
          </a:prstGeom>
        </p:spPr>
        <p:txBody>
          <a:body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8251027" y="6492241"/>
            <a:ext cx="492923" cy="365760"/>
          </a:xfrm>
          <a:prstGeom prst="rect">
            <a:avLst/>
          </a:prstGeom>
        </p:spPr>
        <p:txBody>
          <a:bodyPr/>
          <a:lstStyle/>
          <a:p>
            <a:pPr>
              <a:defRPr/>
            </a:pPr>
            <a:fld id="{AD58E4E2-7891-4D91-AF5F-9946CA6D74F2}" type="slidenum">
              <a:rPr lang="en-GB" altLang="en-US" smtClean="0"/>
              <a:pPr>
                <a:defRPr/>
              </a:pPr>
              <a:t>‹#›</a:t>
            </a:fld>
            <a:endParaRPr lang="en-GB" altLang="en-US"/>
          </a:p>
        </p:txBody>
      </p:sp>
      <p:sp>
        <p:nvSpPr>
          <p:cNvPr id="34" name="Rectangle 33">
            <a:extLst>
              <a:ext uri="{FF2B5EF4-FFF2-40B4-BE49-F238E27FC236}">
                <a16:creationId xmlns:a16="http://schemas.microsoft.com/office/drawing/2014/main" id="{F22AFB11-60F0-1BFB-3EE2-25A317606ED4}"/>
              </a:ext>
            </a:extLst>
          </p:cNvPr>
          <p:cNvSpPr/>
          <p:nvPr/>
        </p:nvSpPr>
        <p:spPr>
          <a:xfrm>
            <a:off x="6832531" y="6155911"/>
            <a:ext cx="231146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5" name="Rectangle 34">
            <a:extLst>
              <a:ext uri="{FF2B5EF4-FFF2-40B4-BE49-F238E27FC236}">
                <a16:creationId xmlns:a16="http://schemas.microsoft.com/office/drawing/2014/main" id="{3DB6C2DA-9756-1101-616C-92AE71300FD8}"/>
              </a:ext>
            </a:extLst>
          </p:cNvPr>
          <p:cNvSpPr/>
          <p:nvPr/>
        </p:nvSpPr>
        <p:spPr>
          <a:xfrm>
            <a:off x="2600809" y="6155911"/>
            <a:ext cx="4231717"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3145102400"/>
      </p:ext>
    </p:extLst>
  </p:cSld>
  <p:clrMapOvr>
    <a:masterClrMapping/>
  </p:clrMapOvr>
  <p:hf hdr="0" ftr="0"/>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00049" y="1016956"/>
            <a:ext cx="8343901" cy="731520"/>
          </a:xfrm>
          <a:prstGeom prst="rect">
            <a:avLst/>
          </a:prstGeom>
        </p:spPr>
        <p:txBody>
          <a:bodyPr anchor="t"/>
          <a:lstStyle>
            <a:lvl1pPr>
              <a:defRPr cap="all" baseline="0"/>
            </a:lvl1pPr>
          </a:lstStyle>
          <a:p>
            <a:r>
              <a:rPr lang="en-GB"/>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400049" y="1883248"/>
            <a:ext cx="3806429"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4937282" y="1883248"/>
            <a:ext cx="3806667"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00049" y="6492241"/>
            <a:ext cx="6432478" cy="365760"/>
          </a:xfrm>
          <a:prstGeom prst="rect">
            <a:avLst/>
          </a:prstGeo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832527" y="6492240"/>
            <a:ext cx="1418504" cy="365760"/>
          </a:xfrm>
          <a:prstGeom prst="rect">
            <a:avLst/>
          </a:prstGeom>
        </p:spPr>
        <p:txBody>
          <a:bodyPr/>
          <a:lstStyle/>
          <a:p>
            <a:pPr>
              <a:defRPr/>
            </a:pPr>
            <a:fld id="{9A9480EC-F3F6-4006-B02E-8C8A54398A24}" type="datetime1">
              <a:rPr lang="en-GB" altLang="en-US" smtClean="0"/>
              <a:pPr>
                <a:defRPr/>
              </a:pPr>
              <a:t>07/08/2026</a:t>
            </a:fld>
            <a:endParaRPr lang="en-GB" alt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246982" y="6492240"/>
            <a:ext cx="496968" cy="365761"/>
          </a:xfrm>
          <a:prstGeom prst="rect">
            <a:avLst/>
          </a:prstGeom>
        </p:spPr>
        <p:txBody>
          <a:bodyPr/>
          <a:lstStyle/>
          <a:p>
            <a:pPr>
              <a:defRPr/>
            </a:pPr>
            <a:fld id="{AD58E4E2-7891-4D91-AF5F-9946CA6D74F2}" type="slidenum">
              <a:rPr lang="en-GB" altLang="en-US" smtClean="0"/>
              <a:pPr>
                <a:defRPr/>
              </a:pPr>
              <a:t>‹#›</a:t>
            </a:fld>
            <a:endParaRPr lang="en-GB" altLang="en-US"/>
          </a:p>
        </p:txBody>
      </p:sp>
      <p:sp>
        <p:nvSpPr>
          <p:cNvPr id="8" name="Rectangle 7">
            <a:extLst>
              <a:ext uri="{FF2B5EF4-FFF2-40B4-BE49-F238E27FC236}">
                <a16:creationId xmlns:a16="http://schemas.microsoft.com/office/drawing/2014/main" id="{B0DF6D21-8591-4FB9-5FF0-44B10800DC79}"/>
              </a:ext>
            </a:extLst>
          </p:cNvPr>
          <p:cNvSpPr/>
          <p:nvPr/>
        </p:nvSpPr>
        <p:spPr>
          <a:xfrm>
            <a:off x="475522" y="570038"/>
            <a:ext cx="6357005"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9" name="Rectangle 8">
            <a:extLst>
              <a:ext uri="{FF2B5EF4-FFF2-40B4-BE49-F238E27FC236}">
                <a16:creationId xmlns:a16="http://schemas.microsoft.com/office/drawing/2014/main" id="{7A7345B5-8AF1-C46D-5FB8-FF298EC5943D}"/>
              </a:ext>
            </a:extLst>
          </p:cNvPr>
          <p:cNvSpPr/>
          <p:nvPr/>
        </p:nvSpPr>
        <p:spPr>
          <a:xfrm>
            <a:off x="6832527" y="570038"/>
            <a:ext cx="2311473"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718083187"/>
      </p:ext>
    </p:extLst>
  </p:cSld>
  <p:clrMapOvr>
    <a:masterClrMapping/>
  </p:clrMapOvr>
  <p:hf hdr="0" ftr="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00049" y="1016955"/>
            <a:ext cx="8343901" cy="731520"/>
          </a:xfrm>
          <a:prstGeom prst="rect">
            <a:avLst/>
          </a:prstGeom>
        </p:spPr>
        <p:txBody>
          <a:bodyPr anchor="t"/>
          <a:lstStyle>
            <a:lvl1pPr>
              <a:defRPr cap="all" baseline="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00049" y="1883249"/>
            <a:ext cx="3806190" cy="375613"/>
          </a:xfrm>
          <a:prstGeom prst="rect">
            <a:avLst/>
          </a:prstGeom>
        </p:spPr>
        <p:txBody>
          <a:bodyPr anchor="t">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00049" y="2444434"/>
            <a:ext cx="3806429"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937759" y="1883248"/>
            <a:ext cx="3806190" cy="375613"/>
          </a:xfrm>
          <a:prstGeom prst="rect">
            <a:avLst/>
          </a:prstGeom>
        </p:spPr>
        <p:txBody>
          <a:bodyPr anchor="t">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4937282" y="2444434"/>
            <a:ext cx="3806667"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400049" y="6492241"/>
            <a:ext cx="6432478" cy="365760"/>
          </a:xfrm>
          <a:prstGeom prst="rect">
            <a:avLst/>
          </a:prstGeom>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6832527" y="6492240"/>
            <a:ext cx="1418504" cy="365760"/>
          </a:xfrm>
          <a:prstGeom prst="rect">
            <a:avLst/>
          </a:prstGeom>
        </p:spPr>
        <p:txBody>
          <a:bodyPr/>
          <a:lstStyle/>
          <a:p>
            <a:pPr>
              <a:defRPr/>
            </a:pPr>
            <a:fld id="{9A9480EC-F3F6-4006-B02E-8C8A54398A24}" type="datetime1">
              <a:rPr lang="en-GB" altLang="en-US" smtClean="0"/>
              <a:pPr>
                <a:defRPr/>
              </a:pPr>
              <a:t>07/08/2026</a:t>
            </a:fld>
            <a:endParaRPr lang="en-GB" alt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8251030" y="6492241"/>
            <a:ext cx="492920" cy="365760"/>
          </a:xfrm>
          <a:prstGeom prst="rect">
            <a:avLst/>
          </a:prstGeom>
        </p:spPr>
        <p:txBody>
          <a:bodyPr/>
          <a:lstStyle/>
          <a:p>
            <a:pPr>
              <a:defRPr/>
            </a:pPr>
            <a:fld id="{AD58E4E2-7891-4D91-AF5F-9946CA6D74F2}" type="slidenum">
              <a:rPr lang="en-GB" altLang="en-US" smtClean="0"/>
              <a:pPr>
                <a:defRPr/>
              </a:pPr>
              <a:t>‹#›</a:t>
            </a:fld>
            <a:endParaRPr lang="en-GB" altLang="en-US"/>
          </a:p>
        </p:txBody>
      </p:sp>
      <p:sp>
        <p:nvSpPr>
          <p:cNvPr id="37" name="Rectangle 36">
            <a:extLst>
              <a:ext uri="{FF2B5EF4-FFF2-40B4-BE49-F238E27FC236}">
                <a16:creationId xmlns:a16="http://schemas.microsoft.com/office/drawing/2014/main" id="{AB0A7ECD-2835-13DC-1392-DC6E9D6B14EE}"/>
              </a:ext>
            </a:extLst>
          </p:cNvPr>
          <p:cNvSpPr/>
          <p:nvPr/>
        </p:nvSpPr>
        <p:spPr>
          <a:xfrm>
            <a:off x="475522" y="570038"/>
            <a:ext cx="6357005"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8" name="Rectangle 37">
            <a:extLst>
              <a:ext uri="{FF2B5EF4-FFF2-40B4-BE49-F238E27FC236}">
                <a16:creationId xmlns:a16="http://schemas.microsoft.com/office/drawing/2014/main" id="{33FF6D6A-BF5E-8499-2E05-993B26BA4977}"/>
              </a:ext>
            </a:extLst>
          </p:cNvPr>
          <p:cNvSpPr/>
          <p:nvPr/>
        </p:nvSpPr>
        <p:spPr>
          <a:xfrm>
            <a:off x="6832527" y="570038"/>
            <a:ext cx="2311473"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292359556"/>
      </p:ext>
    </p:extLst>
  </p:cSld>
  <p:clrMapOvr>
    <a:masterClrMapping/>
  </p:clrMapOvr>
  <p:hf hdr="0" ftr="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00049" y="1016956"/>
            <a:ext cx="8343901" cy="1112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400049" y="6492241"/>
            <a:ext cx="6432478" cy="365760"/>
          </a:xfrm>
          <a:prstGeom prst="rect">
            <a:avLst/>
          </a:prstGeom>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6832527" y="6492240"/>
            <a:ext cx="1418504" cy="365760"/>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8246982" y="6492241"/>
            <a:ext cx="496968" cy="365760"/>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6" name="Rectangle 5">
            <a:extLst>
              <a:ext uri="{FF2B5EF4-FFF2-40B4-BE49-F238E27FC236}">
                <a16:creationId xmlns:a16="http://schemas.microsoft.com/office/drawing/2014/main" id="{D0F7BCB4-DC28-7382-4A0F-0498411C4247}"/>
              </a:ext>
            </a:extLst>
          </p:cNvPr>
          <p:cNvSpPr/>
          <p:nvPr/>
        </p:nvSpPr>
        <p:spPr>
          <a:xfrm>
            <a:off x="475522" y="570038"/>
            <a:ext cx="6357005"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 name="Rectangle 6">
            <a:extLst>
              <a:ext uri="{FF2B5EF4-FFF2-40B4-BE49-F238E27FC236}">
                <a16:creationId xmlns:a16="http://schemas.microsoft.com/office/drawing/2014/main" id="{DB5560D8-36FC-D0D1-04BB-54F2CCBC8B5E}"/>
              </a:ext>
            </a:extLst>
          </p:cNvPr>
          <p:cNvSpPr/>
          <p:nvPr/>
        </p:nvSpPr>
        <p:spPr>
          <a:xfrm>
            <a:off x="6832527" y="570038"/>
            <a:ext cx="2311473"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2032878658"/>
      </p:ext>
    </p:extLst>
  </p:cSld>
  <p:clrMapOvr>
    <a:masterClrMapping/>
  </p:clrMapOvr>
  <p:hf hdr="0" ftr="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400049" y="6492241"/>
            <a:ext cx="6432478" cy="365760"/>
          </a:xfrm>
          <a:prstGeom prst="rect">
            <a:avLst/>
          </a:prstGeom>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6832527" y="6492240"/>
            <a:ext cx="1418504" cy="365760"/>
          </a:xfrm>
          <a:prstGeom prst="rect">
            <a:avLst/>
          </a:prstGeom>
        </p:spPr>
        <p:txBody>
          <a:bodyPr/>
          <a:lstStyle/>
          <a:p>
            <a:pPr>
              <a:defRPr/>
            </a:pPr>
            <a:fld id="{9A9480EC-F3F6-4006-B02E-8C8A54398A24}" type="datetime1">
              <a:rPr lang="en-GB" altLang="en-US" smtClean="0"/>
              <a:pPr>
                <a:defRPr/>
              </a:pPr>
              <a:t>07/08/2026</a:t>
            </a:fld>
            <a:endParaRPr lang="en-GB" alt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8251030" y="6492241"/>
            <a:ext cx="492920" cy="365760"/>
          </a:xfrm>
          <a:prstGeom prst="rect">
            <a:avLst/>
          </a:prstGeom>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500501122"/>
      </p:ext>
    </p:extLst>
  </p:cSld>
  <p:clrMapOvr>
    <a:masterClrMapping/>
  </p:clrMapOvr>
  <p:hf hdr="0" ftr="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0049" y="1016956"/>
            <a:ext cx="8343901" cy="1860235"/>
          </a:xfrm>
          <a:prstGeom prst="rect">
            <a:avLst/>
          </a:prstGeom>
        </p:spPr>
        <p:txBody>
          <a:bodyPr anchor="t">
            <a:noAutofit/>
          </a:bodyPr>
          <a:lstStyle>
            <a:lvl1pPr>
              <a:defRPr sz="54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00049" y="3258190"/>
            <a:ext cx="8343901" cy="2964810"/>
          </a:xfrm>
          <a:prstGeom prst="rect">
            <a:avLst/>
          </a:prstGeom>
        </p:spPr>
        <p:txBody>
          <a:bodyPr/>
          <a:lstStyle>
            <a:lvl1pPr marL="0" indent="0">
              <a:buNone/>
              <a:defRPr>
                <a:solidFill>
                  <a:schemeClr val="tx2"/>
                </a:solidFill>
              </a:defRPr>
            </a:lvl1pPr>
            <a:lvl2pPr marL="171450" indent="0">
              <a:buNone/>
              <a:defRPr>
                <a:solidFill>
                  <a:schemeClr val="tx2"/>
                </a:solidFill>
              </a:defRPr>
            </a:lvl2pPr>
            <a:lvl3pPr marL="342900" indent="0">
              <a:buNone/>
              <a:defRPr>
                <a:solidFill>
                  <a:schemeClr val="tx2"/>
                </a:solidFill>
              </a:defRPr>
            </a:lvl3pPr>
            <a:lvl4pPr marL="514350" indent="0">
              <a:buNone/>
              <a:defRPr>
                <a:solidFill>
                  <a:schemeClr val="tx2"/>
                </a:solidFill>
              </a:defRPr>
            </a:lvl4pPr>
            <a:lvl5pPr marL="685800" indent="0">
              <a:buNone/>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00049" y="6492241"/>
            <a:ext cx="6432478" cy="36576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832527" y="6492240"/>
            <a:ext cx="1128712" cy="365760"/>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7961242" y="6492241"/>
            <a:ext cx="782708" cy="365760"/>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34" name="Rectangle 33">
            <a:extLst>
              <a:ext uri="{FF2B5EF4-FFF2-40B4-BE49-F238E27FC236}">
                <a16:creationId xmlns:a16="http://schemas.microsoft.com/office/drawing/2014/main" id="{C0612DD4-C154-5A34-CBE2-09022345DFF5}"/>
              </a:ext>
            </a:extLst>
          </p:cNvPr>
          <p:cNvSpPr/>
          <p:nvPr/>
        </p:nvSpPr>
        <p:spPr>
          <a:xfrm>
            <a:off x="475522" y="570038"/>
            <a:ext cx="6357005"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6832527" y="570038"/>
            <a:ext cx="2311473"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4194424408"/>
      </p:ext>
    </p:extLst>
  </p:cSld>
  <p:clrMapOvr>
    <a:overrideClrMapping bg1="lt1" tx1="dk1" bg2="lt2" tx2="dk2" accent1="accent1" accent2="accent2" accent3="accent3" accent4="accent4" accent5="accent5" accent6="accent6" hlink="hlink" folHlink="folHlink"/>
  </p:clrMapOvr>
  <p:hf hdr="0" ftr="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0050" y="1016955"/>
            <a:ext cx="6432477" cy="1842020"/>
          </a:xfrm>
          <a:prstGeom prst="rect">
            <a:avLst/>
          </a:prstGeom>
        </p:spPr>
        <p:txBody>
          <a:bodyPr anchor="t">
            <a:noAutofit/>
          </a:bodyPr>
          <a:lstStyle>
            <a:lvl1pPr>
              <a:defRPr sz="5400" cap="all" baseline="0">
                <a:solidFill>
                  <a:schemeClr val="tx2"/>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00050" y="4614992"/>
            <a:ext cx="6432380" cy="1608008"/>
          </a:xfrm>
          <a:prstGeom prst="rect">
            <a:avLst/>
          </a:prstGeom>
        </p:spPr>
        <p:txBody>
          <a:bodyPr>
            <a:noAutofit/>
          </a:bodyPr>
          <a:lstStyle>
            <a:lvl1pPr marL="0" indent="0">
              <a:buNone/>
              <a:defRPr sz="1500" b="1" i="0">
                <a:solidFill>
                  <a:schemeClr val="tx2"/>
                </a:solidFill>
                <a:latin typeface="Arial" panose="020B0604020202020204" pitchFamily="34" charset="0"/>
                <a:cs typeface="Arial" panose="020B0604020202020204" pitchFamily="34" charset="0"/>
              </a:defRPr>
            </a:lvl1pPr>
            <a:lvl2pPr marL="171450" indent="0">
              <a:buNone/>
              <a:defRPr sz="1500" b="1" i="0">
                <a:solidFill>
                  <a:schemeClr val="tx2"/>
                </a:solidFill>
                <a:latin typeface="Arial" panose="020B0604020202020204" pitchFamily="34" charset="0"/>
                <a:cs typeface="Arial" panose="020B0604020202020204" pitchFamily="34" charset="0"/>
              </a:defRPr>
            </a:lvl2pPr>
            <a:lvl3pPr marL="342900" indent="0">
              <a:buNone/>
              <a:defRPr sz="1500" b="1" i="0">
                <a:solidFill>
                  <a:schemeClr val="tx2"/>
                </a:solidFill>
                <a:latin typeface="Arial" panose="020B0604020202020204" pitchFamily="34" charset="0"/>
                <a:cs typeface="Arial" panose="020B0604020202020204" pitchFamily="34" charset="0"/>
              </a:defRPr>
            </a:lvl3pPr>
            <a:lvl4pPr marL="514350" indent="0">
              <a:buNone/>
              <a:defRPr sz="1500" b="1" i="0">
                <a:solidFill>
                  <a:schemeClr val="tx2"/>
                </a:solidFill>
                <a:latin typeface="Arial" panose="020B0604020202020204" pitchFamily="34" charset="0"/>
                <a:cs typeface="Arial" panose="020B0604020202020204" pitchFamily="34" charset="0"/>
              </a:defRPr>
            </a:lvl4pPr>
            <a:lvl5pPr marL="685800" indent="0">
              <a:buNone/>
              <a:defRPr sz="1500" b="1" i="0">
                <a:solidFill>
                  <a:schemeClr val="tx2"/>
                </a:solidFill>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00050" y="6492241"/>
            <a:ext cx="6432477" cy="365760"/>
          </a:xfrm>
          <a:prstGeom prst="rect">
            <a:avLst/>
          </a:prstGeo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832527" y="6492240"/>
            <a:ext cx="1418504" cy="365760"/>
          </a:xfrm>
          <a:prstGeom prst="rect">
            <a:avLst/>
          </a:prstGeom>
        </p:spPr>
        <p:txBody>
          <a:bodyPr/>
          <a:lstStyle>
            <a:lvl1pPr>
              <a:defRPr>
                <a:solidFill>
                  <a:schemeClr val="tx2"/>
                </a:solidFill>
              </a:defRPr>
            </a:lvl1pPr>
          </a:lstStyle>
          <a:p>
            <a:pPr>
              <a:defRPr/>
            </a:pPr>
            <a:fld id="{9A9480EC-F3F6-4006-B02E-8C8A54398A24}" type="datetime1">
              <a:rPr lang="en-GB" altLang="en-US" smtClean="0"/>
              <a:pPr>
                <a:defRPr/>
              </a:pPr>
              <a:t>07/08/2026</a:t>
            </a:fld>
            <a:endParaRPr lang="en-GB" alt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251030" y="6492241"/>
            <a:ext cx="492920" cy="365760"/>
          </a:xfrm>
          <a:prstGeom prst="rect">
            <a:avLst/>
          </a:prstGeom>
        </p:spPr>
        <p:txBody>
          <a:bodyPr/>
          <a:lstStyle>
            <a:lvl1pPr>
              <a:defRPr>
                <a:solidFill>
                  <a:schemeClr val="tx2"/>
                </a:solidFill>
              </a:defRPr>
            </a:lvl1pPr>
          </a:lstStyle>
          <a:p>
            <a:pPr>
              <a:defRPr/>
            </a:pPr>
            <a:fld id="{AD58E4E2-7891-4D91-AF5F-9946CA6D74F2}" type="slidenum">
              <a:rPr lang="en-GB" altLang="en-US" smtClean="0"/>
              <a:pPr>
                <a:defRPr/>
              </a:pPr>
              <a:t>‹#›</a:t>
            </a:fld>
            <a:endParaRPr lang="en-GB" altLang="en-US"/>
          </a:p>
        </p:txBody>
      </p:sp>
      <p:sp>
        <p:nvSpPr>
          <p:cNvPr id="58" name="Rectangle 57">
            <a:extLst>
              <a:ext uri="{FF2B5EF4-FFF2-40B4-BE49-F238E27FC236}">
                <a16:creationId xmlns:a16="http://schemas.microsoft.com/office/drawing/2014/main" id="{C0E45243-34A7-09D9-589C-A28D8FB592BD}"/>
              </a:ext>
            </a:extLst>
          </p:cNvPr>
          <p:cNvSpPr/>
          <p:nvPr/>
        </p:nvSpPr>
        <p:spPr>
          <a:xfrm>
            <a:off x="475522" y="570038"/>
            <a:ext cx="6357005"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9" name="Rectangle 58">
            <a:extLst>
              <a:ext uri="{FF2B5EF4-FFF2-40B4-BE49-F238E27FC236}">
                <a16:creationId xmlns:a16="http://schemas.microsoft.com/office/drawing/2014/main" id="{377B2CF5-DB49-E6FB-F72A-24AA38988AEC}"/>
              </a:ext>
            </a:extLst>
          </p:cNvPr>
          <p:cNvSpPr/>
          <p:nvPr/>
        </p:nvSpPr>
        <p:spPr>
          <a:xfrm>
            <a:off x="6832527" y="570038"/>
            <a:ext cx="2311473"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841755681"/>
      </p:ext>
    </p:extLst>
  </p:cSld>
  <p:clrMapOvr>
    <a:overrideClrMapping bg1="lt1" tx1="dk1" bg2="lt2" tx2="dk2" accent1="accent1" accent2="accent2" accent3="accent3" accent4="accent4" accent5="accent5" accent6="accent6" hlink="hlink" folHlink="folHlink"/>
  </p:clrMapOvr>
  <p:hf hdr="0" ft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00049" y="1016956"/>
            <a:ext cx="8343901" cy="74675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00048" y="1748474"/>
            <a:ext cx="8343902" cy="47285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00049" y="6476999"/>
            <a:ext cx="6432478" cy="381003"/>
          </a:xfrm>
          <a:prstGeom prst="rect">
            <a:avLst/>
          </a:prstGeom>
        </p:spPr>
        <p:txBody>
          <a:bodyPr vert="horz" lIns="91440" tIns="45720" rIns="91440" bIns="45720" rtlCol="0" anchor="ctr"/>
          <a:lstStyle>
            <a:lvl1pPr algn="l" rtl="0">
              <a:defRPr sz="600">
                <a:solidFill>
                  <a:schemeClr val="tx2"/>
                </a:solidFill>
                <a:latin typeface="+mn-lt"/>
                <a:cs typeface="Arial" panose="020B0604020202020204" pitchFamily="34" charset="0"/>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832528" y="6476999"/>
            <a:ext cx="1414463" cy="381003"/>
          </a:xfrm>
          <a:prstGeom prst="rect">
            <a:avLst/>
          </a:prstGeom>
        </p:spPr>
        <p:txBody>
          <a:bodyPr vert="horz" lIns="91440" tIns="45720" rIns="91440" bIns="45720" rtlCol="0" anchor="ctr"/>
          <a:lstStyle>
            <a:lvl1pPr algn="r" rtl="0">
              <a:defRPr sz="600">
                <a:solidFill>
                  <a:schemeClr val="tx2"/>
                </a:solidFill>
                <a:latin typeface="+mn-lt"/>
                <a:cs typeface="Arial" panose="020B0604020202020204" pitchFamily="34" charset="0"/>
              </a:defRPr>
            </a:lvl1pPr>
          </a:lstStyle>
          <a:p>
            <a:pPr>
              <a:defRPr/>
            </a:pPr>
            <a:fld id="{9A9480EC-F3F6-4006-B02E-8C8A54398A24}" type="datetime1">
              <a:rPr lang="en-GB" altLang="en-US" smtClean="0"/>
              <a:pPr>
                <a:defRPr/>
              </a:pPr>
              <a:t>07/08/2026</a:t>
            </a:fld>
            <a:endParaRPr lang="en-GB" alt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251035" y="6476999"/>
            <a:ext cx="492916" cy="381003"/>
          </a:xfrm>
          <a:prstGeom prst="rect">
            <a:avLst/>
          </a:prstGeom>
        </p:spPr>
        <p:txBody>
          <a:bodyPr vert="horz" lIns="91440" tIns="45720" rIns="91440" bIns="45720" rtlCol="0" anchor="ctr"/>
          <a:lstStyle>
            <a:lvl1pPr algn="r" rtl="0">
              <a:defRPr sz="600">
                <a:solidFill>
                  <a:schemeClr val="tx2"/>
                </a:solidFill>
                <a:latin typeface="+mn-lt"/>
                <a:cs typeface="Arial" panose="020B0604020202020204" pitchFamily="34" charset="0"/>
              </a:defRPr>
            </a:lvl1p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420025520"/>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 id="2147483869" r:id="rId12"/>
    <p:sldLayoutId id="2147483870" r:id="rId13"/>
    <p:sldLayoutId id="2147483871" r:id="rId14"/>
    <p:sldLayoutId id="2147483872" r:id="rId15"/>
    <p:sldLayoutId id="2147483873" r:id="rId16"/>
    <p:sldLayoutId id="2147483874" r:id="rId17"/>
    <p:sldLayoutId id="2147483875" r:id="rId18"/>
    <p:sldLayoutId id="2147483876" r:id="rId19"/>
    <p:sldLayoutId id="2147483877" r:id="rId20"/>
    <p:sldLayoutId id="2147483878" r:id="rId21"/>
    <p:sldLayoutId id="2147483879" r:id="rId22"/>
    <p:sldLayoutId id="2147483880" r:id="rId23"/>
    <p:sldLayoutId id="2147483881" r:id="rId24"/>
    <p:sldLayoutId id="2147483882" r:id="rId25"/>
    <p:sldLayoutId id="2147483883" r:id="rId26"/>
    <p:sldLayoutId id="2147483884" r:id="rId27"/>
  </p:sldLayoutIdLst>
  <p:hf hdr="0" ftr="0"/>
  <p:txStyles>
    <p:titleStyle>
      <a:lvl1pPr algn="l" defTabSz="685800" rtl="0" eaLnBrk="1" latinLnBrk="0" hangingPunct="1">
        <a:lnSpc>
          <a:spcPct val="80000"/>
        </a:lnSpc>
        <a:spcBef>
          <a:spcPct val="0"/>
        </a:spcBef>
        <a:buNone/>
        <a:defRPr sz="2700" b="0" kern="1200" spc="0" baseline="0">
          <a:solidFill>
            <a:schemeClr val="tx2"/>
          </a:solidFill>
          <a:latin typeface="+mj-lt"/>
          <a:ea typeface="+mj-ea"/>
          <a:cs typeface="Arial" panose="020B0604020202020204" pitchFamily="34" charset="0"/>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050" kern="1200">
          <a:solidFill>
            <a:schemeClr val="tx2"/>
          </a:solidFill>
          <a:latin typeface="+mn-lt"/>
          <a:ea typeface="+mn-ea"/>
          <a:cs typeface="Arial" panose="020B0604020202020204" pitchFamily="34" charset="0"/>
        </a:defRPr>
      </a:lvl1pPr>
      <a:lvl2pPr marL="342900" indent="-171450" algn="l" defTabSz="685800" rtl="0" eaLnBrk="1" latinLnBrk="0" hangingPunct="1">
        <a:lnSpc>
          <a:spcPct val="90000"/>
        </a:lnSpc>
        <a:spcBef>
          <a:spcPts val="375"/>
        </a:spcBef>
        <a:buFont typeface="Arial" panose="020B0604020202020204" pitchFamily="34" charset="0"/>
        <a:buChar char="•"/>
        <a:defRPr sz="1050" kern="1200">
          <a:solidFill>
            <a:schemeClr val="tx2"/>
          </a:solidFill>
          <a:latin typeface="+mn-lt"/>
          <a:ea typeface="+mn-ea"/>
          <a:cs typeface="Arial" panose="020B0604020202020204" pitchFamily="34" charset="0"/>
        </a:defRPr>
      </a:lvl2pPr>
      <a:lvl3pPr marL="514350" indent="-171450" algn="l" defTabSz="685800" rtl="0" eaLnBrk="1" latinLnBrk="0" hangingPunct="1">
        <a:lnSpc>
          <a:spcPct val="90000"/>
        </a:lnSpc>
        <a:spcBef>
          <a:spcPts val="375"/>
        </a:spcBef>
        <a:buFont typeface="Arial" panose="020B0604020202020204" pitchFamily="34" charset="0"/>
        <a:buChar char="•"/>
        <a:defRPr sz="1050" kern="1200">
          <a:solidFill>
            <a:schemeClr val="tx2"/>
          </a:solidFill>
          <a:latin typeface="+mn-lt"/>
          <a:ea typeface="+mn-ea"/>
          <a:cs typeface="Arial" panose="020B0604020202020204" pitchFamily="34" charset="0"/>
        </a:defRPr>
      </a:lvl3pPr>
      <a:lvl4pPr marL="685800" indent="-171450" algn="l" defTabSz="685800" rtl="0" eaLnBrk="1" latinLnBrk="0" hangingPunct="1">
        <a:lnSpc>
          <a:spcPct val="90000"/>
        </a:lnSpc>
        <a:spcBef>
          <a:spcPts val="375"/>
        </a:spcBef>
        <a:buFont typeface="Arial" panose="020B0604020202020204" pitchFamily="34" charset="0"/>
        <a:buChar char="•"/>
        <a:defRPr sz="1050" kern="1200">
          <a:solidFill>
            <a:schemeClr val="tx2"/>
          </a:solidFill>
          <a:latin typeface="+mn-lt"/>
          <a:ea typeface="+mn-ea"/>
          <a:cs typeface="Arial" panose="020B0604020202020204" pitchFamily="34" charset="0"/>
        </a:defRPr>
      </a:lvl4pPr>
      <a:lvl5pPr marL="857250" indent="-171450" algn="l" defTabSz="685800" rtl="0" eaLnBrk="1" latinLnBrk="0" hangingPunct="1">
        <a:lnSpc>
          <a:spcPct val="90000"/>
        </a:lnSpc>
        <a:spcBef>
          <a:spcPts val="375"/>
        </a:spcBef>
        <a:buFont typeface="Arial" panose="020B0604020202020204" pitchFamily="34" charset="0"/>
        <a:buChar char="•"/>
        <a:defRPr sz="1050" kern="1200">
          <a:solidFill>
            <a:schemeClr val="tx2"/>
          </a:solidFill>
          <a:latin typeface="+mn-lt"/>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p15:clr>
            <a:srgbClr val="F26B43"/>
          </p15:clr>
        </p15:guide>
        <p15:guide id="31" pos="3840">
          <p15:clr>
            <a:srgbClr val="F26B43"/>
          </p15:clr>
        </p15:guide>
        <p15:guide id="32" pos="336">
          <p15:clr>
            <a:srgbClr val="F26B43"/>
          </p15:clr>
        </p15:guide>
        <p15:guide id="33" pos="7344">
          <p15:clr>
            <a:srgbClr val="F26B43"/>
          </p15:clr>
        </p15:guide>
        <p15:guide id="34" orient="horz" pos="4080">
          <p15:clr>
            <a:srgbClr val="F26B43"/>
          </p15:clr>
        </p15:guide>
        <p15:guide id="35" orient="horz" pos="1344">
          <p15:clr>
            <a:srgbClr val="F26B43"/>
          </p15:clr>
        </p15:guide>
        <p15:guide id="36"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hyperlink" Target="https://www.uwtsd.ac.uk/programme-courses/undergraduate/film-media-and-animation/computer-games-design-full-time-full-time" TargetMode="Externa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sa/3.0/" TargetMode="External"/><Relationship Id="rId5" Type="http://schemas.openxmlformats.org/officeDocument/2006/relationships/hyperlink" Target="https://en.wikipedia.org/wiki/Chronic_obstructive_pulmonary_disease" TargetMode="Externa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6.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creativecommons.org/licenses/by-nc/3.0/" TargetMode="External"/><Relationship Id="rId5" Type="http://schemas.openxmlformats.org/officeDocument/2006/relationships/hyperlink" Target="https://bmjopen.bmj.com/content/9/4/e025381" TargetMode="External"/><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guidance/ng115" TargetMode="External"/><Relationship Id="rId3" Type="http://schemas.openxmlformats.org/officeDocument/2006/relationships/slideLayout" Target="../slideLayouts/slideLayout2.xml"/><Relationship Id="rId7" Type="http://schemas.openxmlformats.org/officeDocument/2006/relationships/hyperlink" Target="https://www.nhs.uk/conditions/chronic-obstructive-pulmonary-disease-copd/"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goldcopd.org/2025-gold-report/" TargetMode="External"/><Relationship Id="rId5" Type="http://schemas.openxmlformats.org/officeDocument/2006/relationships/hyperlink" Target="https://www.blf.org.uk/support-for-you/copd" TargetMode="External"/><Relationship Id="rId10" Type="http://schemas.openxmlformats.org/officeDocument/2006/relationships/image" Target="../media/image6.png"/><Relationship Id="rId4" Type="http://schemas.openxmlformats.org/officeDocument/2006/relationships/hyperlink" Target="https://www.asthmaandlung.org.uk/conditions/copd-chronic-obstructive-pulmonary-disease" TargetMode="External"/><Relationship Id="rId9" Type="http://schemas.openxmlformats.org/officeDocument/2006/relationships/hyperlink" Target="https://www.nice.org.uk/guidance/ng1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sz="quarter" idx="13"/>
          </p:nvPr>
        </p:nvSpPr>
        <p:spPr>
          <a:xfrm>
            <a:off x="1619672" y="3284984"/>
            <a:ext cx="6627314" cy="2938016"/>
          </a:xfrm>
        </p:spPr>
        <p:txBody>
          <a:bodyPr>
            <a:normAutofit/>
          </a:bodyPr>
          <a:lstStyle/>
          <a:p>
            <a:pPr marL="0" indent="0" eaLnBrk="1" hangingPunct="1">
              <a:spcAft>
                <a:spcPts val="600"/>
              </a:spcAft>
              <a:buNone/>
            </a:pPr>
            <a:r>
              <a:rPr lang="en-GB" altLang="en-US" sz="1800" b="1" dirty="0"/>
              <a:t>BMHP5032 Introduction to Physiology</a:t>
            </a:r>
          </a:p>
          <a:p>
            <a:pPr marL="0" indent="0" eaLnBrk="1" hangingPunct="1">
              <a:spcAft>
                <a:spcPts val="600"/>
              </a:spcAft>
              <a:buNone/>
            </a:pPr>
            <a:r>
              <a:rPr lang="en-GB" altLang="en-US" sz="1800" b="1" dirty="0"/>
              <a:t>Component 2  </a:t>
            </a:r>
            <a:r>
              <a:rPr lang="en-GB" altLang="en-US" sz="1800" dirty="0"/>
              <a:t>Audio </a:t>
            </a:r>
            <a:r>
              <a:rPr lang="en-GB" altLang="en-US" sz="1800" b="1" dirty="0"/>
              <a:t>Presentation </a:t>
            </a:r>
          </a:p>
          <a:p>
            <a:pPr marL="0" indent="0" eaLnBrk="1" hangingPunct="1">
              <a:spcAft>
                <a:spcPts val="600"/>
              </a:spcAft>
              <a:buNone/>
            </a:pPr>
            <a:r>
              <a:rPr lang="en-GB" altLang="en-US" sz="1800" b="1" dirty="0"/>
              <a:t>Care Plan</a:t>
            </a:r>
          </a:p>
          <a:p>
            <a:pPr marL="0" indent="0" eaLnBrk="1" hangingPunct="1">
              <a:spcAft>
                <a:spcPts val="600"/>
              </a:spcAft>
              <a:buNone/>
            </a:pPr>
            <a:r>
              <a:rPr lang="en-GB" altLang="en-US" sz="1800" b="1" dirty="0"/>
              <a:t>Student ID: 2436384</a:t>
            </a:r>
          </a:p>
          <a:p>
            <a:pPr marL="0" indent="0" eaLnBrk="1" hangingPunct="1">
              <a:spcAft>
                <a:spcPts val="600"/>
              </a:spcAft>
              <a:buNone/>
            </a:pPr>
            <a:r>
              <a:rPr lang="en-GB" altLang="en-US" sz="1800" b="1" dirty="0"/>
              <a:t>Student name: Magie Oligo</a:t>
            </a:r>
          </a:p>
          <a:p>
            <a:pPr marL="0" indent="0" eaLnBrk="1" hangingPunct="1">
              <a:spcAft>
                <a:spcPts val="600"/>
              </a:spcAft>
              <a:buNone/>
            </a:pPr>
            <a:r>
              <a:rPr lang="en-GB" altLang="en-US" sz="1800" b="1" dirty="0"/>
              <a:t>Lecturer Name: Dr. Sadiq Soban</a:t>
            </a:r>
          </a:p>
        </p:txBody>
      </p:sp>
      <p:sp>
        <p:nvSpPr>
          <p:cNvPr id="6156" name="Date Placeholder 4">
            <a:extLst>
              <a:ext uri="{FF2B5EF4-FFF2-40B4-BE49-F238E27FC236}">
                <a16:creationId xmlns:a16="http://schemas.microsoft.com/office/drawing/2014/main" id="{B9B306C4-CB19-FF9A-6766-0B4796C1AD93}"/>
              </a:ext>
            </a:extLst>
          </p:cNvPr>
          <p:cNvSpPr>
            <a:spLocks noGrp="1"/>
          </p:cNvSpPr>
          <p:nvPr>
            <p:ph type="dt" sz="half" idx="10"/>
          </p:nvPr>
        </p:nvSpPr>
        <p:spPr>
          <a:xfrm>
            <a:off x="6840616" y="6477001"/>
            <a:ext cx="1406370" cy="381001"/>
          </a:xfrm>
        </p:spPr>
        <p:txBody>
          <a:bodyPr/>
          <a:lstStyle/>
          <a:p>
            <a:pPr>
              <a:spcAft>
                <a:spcPts val="600"/>
              </a:spcAft>
              <a:defRPr/>
            </a:pPr>
            <a:fld id="{9A9480EC-F3F6-4006-B02E-8C8A54398A24}" type="datetime1">
              <a:rPr lang="en-GB" altLang="en-US" smtClean="0"/>
              <a:pPr>
                <a:spcAft>
                  <a:spcPts val="600"/>
                </a:spcAft>
                <a:defRPr/>
              </a:pPr>
              <a:t>07/08/2026</a:t>
            </a:fld>
            <a:endParaRPr lang="en-GB" altLang="en-US"/>
          </a:p>
        </p:txBody>
      </p:sp>
      <p:sp>
        <p:nvSpPr>
          <p:cNvPr id="6149" name="Slide Number Placeholder 5"/>
          <p:cNvSpPr>
            <a:spLocks noGrp="1" noChangeArrowheads="1"/>
          </p:cNvSpPr>
          <p:nvPr>
            <p:ph type="sldNum" sz="quarter" idx="12"/>
          </p:nvPr>
        </p:nvSpPr>
        <p:spPr bwMode="auto">
          <a:xfrm>
            <a:off x="8246989" y="6477001"/>
            <a:ext cx="496961" cy="38100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B6282CF4-F11D-4118-ADBB-5F84001E3BD5}" type="slidenum">
              <a:rPr lang="en-GB" altLang="en-US" sz="600" smtClean="0">
                <a:solidFill>
                  <a:schemeClr val="tx2"/>
                </a:solidFill>
              </a:rPr>
              <a:pPr>
                <a:spcBef>
                  <a:spcPct val="0"/>
                </a:spcBef>
                <a:spcAft>
                  <a:spcPts val="600"/>
                </a:spcAft>
                <a:buFontTx/>
                <a:buNone/>
              </a:pPr>
              <a:t>1</a:t>
            </a:fld>
            <a:endParaRPr lang="en-GB" altLang="en-US" sz="600">
              <a:solidFill>
                <a:schemeClr val="tx2"/>
              </a:solidFill>
            </a:endParaRPr>
          </a:p>
        </p:txBody>
      </p:sp>
      <p:pic>
        <p:nvPicPr>
          <p:cNvPr id="20" name="Picture 19" descr="Computer Games Design (Full-time) (BA Hons) | Swansea 3 Years Full-time ...">
            <a:extLst>
              <a:ext uri="{FF2B5EF4-FFF2-40B4-BE49-F238E27FC236}">
                <a16:creationId xmlns:a16="http://schemas.microsoft.com/office/drawing/2014/main" id="{B221C7BA-F0E8-5AFA-2EE4-73044ADB055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763689" y="188640"/>
            <a:ext cx="5832647" cy="2304256"/>
          </a:xfrm>
          <a:prstGeom prst="rect">
            <a:avLst/>
          </a:prstGeom>
        </p:spPr>
      </p:pic>
      <p:pic>
        <p:nvPicPr>
          <p:cNvPr id="6167" name="Audio 6166">
            <a:extLst>
              <a:ext uri="{FF2B5EF4-FFF2-40B4-BE49-F238E27FC236}">
                <a16:creationId xmlns:a16="http://schemas.microsoft.com/office/drawing/2014/main" id="{8A4E5C2D-B13D-C96A-C78B-A47A8866C8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553"/>
    </mc:Choice>
    <mc:Fallback xmlns="">
      <p:transition spd="slow" advTm="40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6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116632"/>
            <a:ext cx="8229600" cy="576064"/>
          </a:xfrm>
        </p:spPr>
        <p:txBody>
          <a:bodyPr>
            <a:normAutofit/>
          </a:bodyPr>
          <a:lstStyle/>
          <a:p>
            <a:r>
              <a:rPr lang="en-GB" sz="2000" b="1" dirty="0">
                <a:latin typeface="Arial" panose="020B0604020202020204" pitchFamily="34" charset="0"/>
                <a:cs typeface="Arial" panose="020B0604020202020204" pitchFamily="34" charset="0"/>
              </a:rPr>
              <a:t>                                          Introduction      </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107504" y="1124744"/>
            <a:ext cx="8820596" cy="5517356"/>
          </a:xfrm>
        </p:spPr>
        <p:txBody>
          <a:bodyPr anchor="ctr" anchorCtr="0">
            <a:noAutofit/>
          </a:bodyPr>
          <a:lstStyle/>
          <a:p>
            <a:pPr>
              <a:lnSpc>
                <a:spcPct val="150000"/>
              </a:lnSpc>
              <a:spcBef>
                <a:spcPts val="1200"/>
              </a:spcBef>
              <a:buFont typeface="Arial"/>
              <a:buChar char="•"/>
            </a:pPr>
            <a:r>
              <a:rPr lang="en-GB" sz="1800" dirty="0">
                <a:latin typeface="Arial" panose="020B0604020202020204" pitchFamily="34" charset="0"/>
                <a:cs typeface="Arial" panose="020B0604020202020204" pitchFamily="34" charset="0"/>
              </a:rPr>
              <a:t>Sarah Thompson is a 58-year-old woman who lives in a suburban area of Birmingham UK. She is a retired primary school teaching  assistant who now lives with her husband. Sarah has two adult children who visit regularly, although she values her independence and prefers to manage as much as possible on her own. </a:t>
            </a:r>
          </a:p>
          <a:p>
            <a:pPr>
              <a:lnSpc>
                <a:spcPct val="150000"/>
              </a:lnSpc>
              <a:spcBef>
                <a:spcPts val="1200"/>
              </a:spcBef>
              <a:buFont typeface="Arial"/>
              <a:buChar char="•"/>
            </a:pPr>
            <a:r>
              <a:rPr lang="en-GB" sz="1800" dirty="0">
                <a:solidFill>
                  <a:schemeClr val="tx1"/>
                </a:solidFill>
                <a:latin typeface="Arial" panose="020B0604020202020204" pitchFamily="34" charset="0"/>
                <a:cs typeface="Arial" panose="020B0604020202020204" pitchFamily="34" charset="0"/>
              </a:rPr>
              <a:t>She previously smoked for around 25 years before quitting ten years ago. Despite stopping smoking, she continues to experience significant breathing difficulties that affect h</a:t>
            </a:r>
            <a:r>
              <a:rPr lang="en-GB" sz="1800" dirty="0">
                <a:latin typeface="Arial" panose="020B0604020202020204" pitchFamily="34" charset="0"/>
                <a:cs typeface="Arial" panose="020B0604020202020204" pitchFamily="34" charset="0"/>
              </a:rPr>
              <a:t>er daily life. Sarah enjoys gardening and spending time with her grandchildren, but her condition often limits her ability to participate in these activities.</a:t>
            </a:r>
          </a:p>
          <a:p>
            <a:pPr>
              <a:lnSpc>
                <a:spcPct val="150000"/>
              </a:lnSpc>
              <a:spcBef>
                <a:spcPts val="1200"/>
              </a:spcBef>
              <a:buFont typeface="Arial"/>
              <a:buChar char="•"/>
            </a:pPr>
            <a:r>
              <a:rPr lang="en-GB" sz="1800" dirty="0">
                <a:solidFill>
                  <a:schemeClr val="tx1"/>
                </a:solidFill>
                <a:latin typeface="Arial" panose="020B0604020202020204" pitchFamily="34" charset="0"/>
                <a:cs typeface="Arial" panose="020B0604020202020204" pitchFamily="34" charset="0"/>
              </a:rPr>
              <a:t>Sarah has been diagnosed with </a:t>
            </a:r>
            <a:r>
              <a:rPr lang="en-GB" sz="1800" b="1" dirty="0">
                <a:solidFill>
                  <a:schemeClr val="tx1"/>
                </a:solidFill>
                <a:latin typeface="Arial" panose="020B0604020202020204" pitchFamily="34" charset="0"/>
                <a:cs typeface="Arial" panose="020B0604020202020204" pitchFamily="34" charset="0"/>
              </a:rPr>
              <a:t>Chronic Obstructive Pulmonary Disease </a:t>
            </a:r>
            <a:r>
              <a:rPr lang="en-GB" sz="1800" dirty="0">
                <a:solidFill>
                  <a:schemeClr val="tx1"/>
                </a:solidFill>
                <a:latin typeface="Arial" panose="020B0604020202020204" pitchFamily="34" charset="0"/>
                <a:cs typeface="Arial" panose="020B0604020202020204" pitchFamily="34" charset="0"/>
              </a:rPr>
              <a:t>(COPD), a long -term progressive respiratory disease that causes airflow </a:t>
            </a:r>
            <a:r>
              <a:rPr lang="en-GB" sz="1800" dirty="0">
                <a:latin typeface="Arial" panose="020B0604020202020204" pitchFamily="34" charset="0"/>
                <a:cs typeface="Arial" panose="020B0604020202020204" pitchFamily="34" charset="0"/>
              </a:rPr>
              <a:t>o</a:t>
            </a:r>
            <a:r>
              <a:rPr lang="en-GB" sz="1800" dirty="0">
                <a:solidFill>
                  <a:schemeClr val="tx1"/>
                </a:solidFill>
                <a:latin typeface="Arial" panose="020B0604020202020204" pitchFamily="34" charset="0"/>
                <a:cs typeface="Arial" panose="020B0604020202020204" pitchFamily="34" charset="0"/>
              </a:rPr>
              <a:t>bstruction and makes breathing increasingly difficult</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15" name="Audio 114">
            <a:extLst>
              <a:ext uri="{FF2B5EF4-FFF2-40B4-BE49-F238E27FC236}">
                <a16:creationId xmlns:a16="http://schemas.microsoft.com/office/drawing/2014/main" id="{BE0FA2F7-4825-898A-A4B0-C5758CA5DB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xmlns:p14="http://schemas.microsoft.com/office/powerpoint/2010/main">
    <mc:Choice Requires="p14">
      <p:transition spd="slow" p14:dur="2000" advTm="75708"/>
    </mc:Choice>
    <mc:Fallback xmlns="">
      <p:transition spd="slow" advTm="75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2555776" y="5467"/>
            <a:ext cx="8229600" cy="648072"/>
          </a:xfrm>
        </p:spPr>
        <p:txBody>
          <a:bodyPr>
            <a:normAutofit/>
          </a:bodyPr>
          <a:lstStyle/>
          <a:p>
            <a:r>
              <a:rPr lang="en-GB" sz="2000" b="1" dirty="0">
                <a:latin typeface="Arial" panose="020B0604020202020204" pitchFamily="34" charset="0"/>
                <a:cs typeface="Arial" panose="020B0604020202020204" pitchFamily="34" charset="0"/>
              </a:rPr>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nchor="ctr" anchorCtr="0">
            <a:normAutofit/>
          </a:bodyPr>
          <a:lstStyle/>
          <a:p>
            <a:pPr lvl="1">
              <a:spcBef>
                <a:spcPts val="1600"/>
              </a:spcBef>
              <a:buNone/>
            </a:pPr>
            <a:r>
              <a:rPr lang="en-GB" sz="1800" b="1" dirty="0">
                <a:latin typeface="Arial" panose="020B0604020202020204" pitchFamily="34" charset="0"/>
                <a:cs typeface="Arial" panose="020B0604020202020204" pitchFamily="34" charset="0"/>
              </a:rPr>
              <a:t>Fictional Patient: Sarah Thompson</a:t>
            </a:r>
          </a:p>
          <a:p>
            <a:pPr marL="457200" lvl="1" indent="0">
              <a:spcBef>
                <a:spcPts val="1600"/>
              </a:spcBef>
              <a:buNone/>
            </a:pPr>
            <a:r>
              <a:rPr lang="en-GB" sz="1800" b="1" dirty="0">
                <a:solidFill>
                  <a:schemeClr val="tx1"/>
                </a:solidFill>
                <a:latin typeface="Arial" panose="020B0604020202020204" pitchFamily="34" charset="0"/>
                <a:cs typeface="Arial" panose="020B0604020202020204" pitchFamily="34" charset="0"/>
              </a:rPr>
              <a:t>Demographic Information</a:t>
            </a:r>
          </a:p>
          <a:p>
            <a:pPr lvl="1">
              <a:spcBef>
                <a:spcPts val="1600"/>
              </a:spcBef>
              <a:buFont typeface="Arial" panose="020B0604020202020204" pitchFamily="34" charset="0"/>
              <a:buChar char="•"/>
            </a:pPr>
            <a:r>
              <a:rPr lang="en-GB" sz="1800" b="1" dirty="0">
                <a:solidFill>
                  <a:schemeClr val="tx1"/>
                </a:solidFill>
                <a:latin typeface="Arial" panose="020B0604020202020204" pitchFamily="34" charset="0"/>
                <a:cs typeface="Arial" panose="020B0604020202020204" pitchFamily="34" charset="0"/>
              </a:rPr>
              <a:t>Name: Sarah Thompson</a:t>
            </a:r>
          </a:p>
          <a:p>
            <a:pPr lvl="1">
              <a:spcBef>
                <a:spcPts val="1600"/>
              </a:spcBef>
              <a:buFont typeface="Arial" panose="020B0604020202020204" pitchFamily="34" charset="0"/>
              <a:buChar char="•"/>
            </a:pPr>
            <a:r>
              <a:rPr lang="en-GB" sz="1800" b="1" dirty="0">
                <a:latin typeface="Arial" panose="020B0604020202020204" pitchFamily="34" charset="0"/>
                <a:cs typeface="Arial" panose="020B0604020202020204" pitchFamily="34" charset="0"/>
              </a:rPr>
              <a:t>Age: 58 years Old</a:t>
            </a:r>
          </a:p>
          <a:p>
            <a:pPr lvl="1">
              <a:spcBef>
                <a:spcPts val="1600"/>
              </a:spcBef>
              <a:buFont typeface="Arial" panose="020B0604020202020204" pitchFamily="34" charset="0"/>
              <a:buChar char="•"/>
            </a:pPr>
            <a:r>
              <a:rPr lang="en-GB" sz="1800" b="1" dirty="0">
                <a:solidFill>
                  <a:schemeClr val="tx1"/>
                </a:solidFill>
                <a:latin typeface="Arial" panose="020B0604020202020204" pitchFamily="34" charset="0"/>
                <a:cs typeface="Arial" panose="020B0604020202020204" pitchFamily="34" charset="0"/>
              </a:rPr>
              <a:t>Gender: Female</a:t>
            </a:r>
          </a:p>
          <a:p>
            <a:pPr lvl="1">
              <a:spcBef>
                <a:spcPts val="1600"/>
              </a:spcBef>
              <a:buFont typeface="Arial" panose="020B0604020202020204" pitchFamily="34" charset="0"/>
              <a:buChar char="•"/>
            </a:pPr>
            <a:r>
              <a:rPr lang="en-GB" sz="1800" b="1" dirty="0">
                <a:latin typeface="Arial" panose="020B0604020202020204" pitchFamily="34" charset="0"/>
                <a:cs typeface="Arial" panose="020B0604020202020204" pitchFamily="34" charset="0"/>
              </a:rPr>
              <a:t>Location: Suburban  Birmingham United Kingdom</a:t>
            </a:r>
          </a:p>
          <a:p>
            <a:pPr lvl="1">
              <a:spcBef>
                <a:spcPts val="1600"/>
              </a:spcBef>
              <a:buFont typeface="Arial" panose="020B0604020202020204" pitchFamily="34" charset="0"/>
              <a:buChar char="•"/>
            </a:pPr>
            <a:r>
              <a:rPr lang="en-GB" sz="1800" b="1" dirty="0">
                <a:latin typeface="Arial" panose="020B0604020202020204" pitchFamily="34" charset="0"/>
                <a:cs typeface="Arial" panose="020B0604020202020204" pitchFamily="34" charset="0"/>
              </a:rPr>
              <a:t>Marital Status: Married</a:t>
            </a:r>
          </a:p>
          <a:p>
            <a:pPr lvl="1">
              <a:spcBef>
                <a:spcPts val="1600"/>
              </a:spcBef>
              <a:buFont typeface="Arial" panose="020B0604020202020204" pitchFamily="34" charset="0"/>
              <a:buChar char="•"/>
            </a:pPr>
            <a:r>
              <a:rPr lang="en-GB" sz="1800" b="1" dirty="0">
                <a:solidFill>
                  <a:schemeClr val="tx1"/>
                </a:solidFill>
                <a:latin typeface="Arial" panose="020B0604020202020204" pitchFamily="34" charset="0"/>
                <a:cs typeface="Arial" panose="020B0604020202020204" pitchFamily="34" charset="0"/>
              </a:rPr>
              <a:t>Occupation: Retired Primary School Teaching Assistant</a:t>
            </a:r>
          </a:p>
          <a:p>
            <a:pPr lvl="1">
              <a:spcBef>
                <a:spcPts val="1600"/>
              </a:spcBef>
              <a:buFont typeface="Arial" panose="020B0604020202020204" pitchFamily="34" charset="0"/>
              <a:buChar char="•"/>
            </a:pPr>
            <a:r>
              <a:rPr lang="en-GB" sz="1800" b="1" dirty="0">
                <a:latin typeface="Arial" panose="020B0604020202020204" pitchFamily="34" charset="0"/>
                <a:cs typeface="Arial" panose="020B0604020202020204" pitchFamily="34" charset="0"/>
              </a:rPr>
              <a:t>Medical Condition: Chronic Obstructive Pulmonary Disease (COPD)</a:t>
            </a:r>
            <a:endParaRPr lang="en-GB" sz="1800" b="1"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49" name="Audio 48">
            <a:extLst>
              <a:ext uri="{FF2B5EF4-FFF2-40B4-BE49-F238E27FC236}">
                <a16:creationId xmlns:a16="http://schemas.microsoft.com/office/drawing/2014/main" id="{CFECCA03-FCB6-38B4-BA67-8DCAE0D185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xmlns:p14="http://schemas.microsoft.com/office/powerpoint/2010/main">
    <mc:Choice Requires="p14">
      <p:transition spd="slow" p14:dur="2000" advTm="37452"/>
    </mc:Choice>
    <mc:Fallback xmlns="">
      <p:transition spd="slow" advTm="37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576064"/>
          </a:xfrm>
        </p:spPr>
        <p:txBody>
          <a:bodyPr>
            <a:normAutofit/>
          </a:bodyPr>
          <a:lstStyle/>
          <a:p>
            <a:pPr algn="ctr"/>
            <a:r>
              <a:rPr lang="en-GB" sz="2000" b="1" dirty="0">
                <a:latin typeface="Arial" panose="020B0604020202020204" pitchFamily="34" charset="0"/>
                <a:cs typeface="Arial" panose="020B0604020202020204" pitchFamily="34" charset="0"/>
              </a:rPr>
              <a:t>Anatomy and Physiology</a:t>
            </a:r>
          </a:p>
        </p:txBody>
      </p:sp>
      <p:pic>
        <p:nvPicPr>
          <p:cNvPr id="5" name="Content Placeholder 4" descr="Chronic obstructive pulmonary disease - Wikipedia">
            <a:extLst>
              <a:ext uri="{FF2B5EF4-FFF2-40B4-BE49-F238E27FC236}">
                <a16:creationId xmlns:a16="http://schemas.microsoft.com/office/drawing/2014/main" id="{AAE3F35E-747C-4B2E-026F-ECCF371AA0C5}"/>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91300" y="1628800"/>
            <a:ext cx="2095500" cy="2882900"/>
          </a:xfrm>
        </p:spPr>
      </p:pic>
      <p:sp>
        <p:nvSpPr>
          <p:cNvPr id="6" name="TextBox 5">
            <a:extLst>
              <a:ext uri="{FF2B5EF4-FFF2-40B4-BE49-F238E27FC236}">
                <a16:creationId xmlns:a16="http://schemas.microsoft.com/office/drawing/2014/main" id="{9DC55B36-9BA3-C5B5-4166-0E5B84BED75A}"/>
              </a:ext>
            </a:extLst>
          </p:cNvPr>
          <p:cNvSpPr txBox="1"/>
          <p:nvPr/>
        </p:nvSpPr>
        <p:spPr>
          <a:xfrm>
            <a:off x="6591300" y="4511700"/>
            <a:ext cx="2095500" cy="369332"/>
          </a:xfrm>
          <a:prstGeom prst="rect">
            <a:avLst/>
          </a:prstGeom>
          <a:noFill/>
        </p:spPr>
        <p:txBody>
          <a:bodyPr wrap="square" rtlCol="0">
            <a:spAutoFit/>
          </a:bodyPr>
          <a:lstStyle/>
          <a:p>
            <a:r>
              <a:rPr lang="en-US" sz="900">
                <a:hlinkClick r:id="rId5" tooltip="https://en.wikipedia.org/wiki/Chronic_obstructive_pulmonary_disease"/>
              </a:rPr>
              <a:t>This Photo</a:t>
            </a:r>
            <a:r>
              <a:rPr lang="en-US" sz="900"/>
              <a:t> by Unknown Author is licensed under </a:t>
            </a:r>
            <a:r>
              <a:rPr lang="en-US" sz="900">
                <a:hlinkClick r:id="rId6" tooltip="https://creativecommons.org/licenses/by-sa/3.0/"/>
              </a:rPr>
              <a:t>CC BY-SA</a:t>
            </a:r>
            <a:endParaRPr lang="en-US" sz="900"/>
          </a:p>
        </p:txBody>
      </p:sp>
      <p:sp>
        <p:nvSpPr>
          <p:cNvPr id="10" name="TextBox 9">
            <a:extLst>
              <a:ext uri="{FF2B5EF4-FFF2-40B4-BE49-F238E27FC236}">
                <a16:creationId xmlns:a16="http://schemas.microsoft.com/office/drawing/2014/main" id="{468B026C-890C-047E-04EE-8009CDFD1618}"/>
              </a:ext>
            </a:extLst>
          </p:cNvPr>
          <p:cNvSpPr txBox="1"/>
          <p:nvPr/>
        </p:nvSpPr>
        <p:spPr>
          <a:xfrm>
            <a:off x="0" y="764704"/>
            <a:ext cx="5580112" cy="5300875"/>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Affected Organs</a:t>
            </a:r>
          </a:p>
          <a:p>
            <a:endParaRPr lang="en-US"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dirty="0">
                <a:latin typeface="Arial" panose="020B0604020202020204" pitchFamily="34" charset="0"/>
                <a:cs typeface="Arial" panose="020B0604020202020204" pitchFamily="34" charset="0"/>
              </a:rPr>
              <a:t>The lungs are the main organs affected by COPD.</a:t>
            </a:r>
          </a:p>
          <a:p>
            <a:pPr marL="171450" indent="-1714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Air enters through the nose or mouth, passes down the trachea, into the bronchi, and then into smaller bronchioles.</a:t>
            </a:r>
          </a:p>
          <a:p>
            <a:pPr marL="171450" indent="-1714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At the end of the bronchioles are tiny air sacs called alveoli, where oxygen enters the bloodstream and carbon dioxide is removed.</a:t>
            </a:r>
          </a:p>
          <a:p>
            <a:pPr marL="171450" indent="-1714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In COPD, the airways become inflamed and narrowed, and the alveoli lose their elasticity, making it difficult to move air in and out of the lungs (NICE, 2023).</a:t>
            </a:r>
          </a:p>
          <a:p>
            <a:pPr marL="171450" indent="-171450">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p:txBody>
      </p:sp>
      <p:pic>
        <p:nvPicPr>
          <p:cNvPr id="31" name="Audio 30">
            <a:extLst>
              <a:ext uri="{FF2B5EF4-FFF2-40B4-BE49-F238E27FC236}">
                <a16:creationId xmlns:a16="http://schemas.microsoft.com/office/drawing/2014/main" id="{7DF11272-C57B-D7B6-4BBF-2C3D34F1C83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xmlns:p14="http://schemas.microsoft.com/office/powerpoint/2010/main">
    <mc:Choice Requires="p14">
      <p:transition spd="slow" p14:dur="2000" advTm="69802"/>
    </mc:Choice>
    <mc:Fallback xmlns="">
      <p:transition spd="slow" advTm="69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AB4F9-E1FC-AD25-2670-049E18F6C6CB}"/>
              </a:ext>
            </a:extLst>
          </p:cNvPr>
          <p:cNvSpPr>
            <a:spLocks noGrp="1"/>
          </p:cNvSpPr>
          <p:nvPr>
            <p:ph type="title"/>
          </p:nvPr>
        </p:nvSpPr>
        <p:spPr/>
        <p:txBody>
          <a:bodyPr/>
          <a:lstStyle/>
          <a:p>
            <a:r>
              <a:rPr lang="en-US" dirty="0"/>
              <a:t>                 </a:t>
            </a:r>
            <a:r>
              <a:rPr lang="en-US" sz="2000" b="1" dirty="0">
                <a:latin typeface="Arial" panose="020B0604020202020204" pitchFamily="34" charset="0"/>
              </a:rPr>
              <a:t>anatomy and physiology</a:t>
            </a:r>
            <a:endParaRPr lang="en-US" b="1" dirty="0"/>
          </a:p>
        </p:txBody>
      </p:sp>
      <p:sp>
        <p:nvSpPr>
          <p:cNvPr id="3" name="Content Placeholder 2">
            <a:extLst>
              <a:ext uri="{FF2B5EF4-FFF2-40B4-BE49-F238E27FC236}">
                <a16:creationId xmlns:a16="http://schemas.microsoft.com/office/drawing/2014/main" id="{0E791E36-04CC-B4FC-74B1-4ACE037DE176}"/>
              </a:ext>
            </a:extLst>
          </p:cNvPr>
          <p:cNvSpPr>
            <a:spLocks noGrp="1"/>
          </p:cNvSpPr>
          <p:nvPr>
            <p:ph idx="1"/>
          </p:nvPr>
        </p:nvSpPr>
        <p:spPr>
          <a:xfrm>
            <a:off x="400048" y="2276872"/>
            <a:ext cx="8343902" cy="4200126"/>
          </a:xfrm>
        </p:spPr>
        <p:txBody>
          <a:bodyPr/>
          <a:lstStyle/>
          <a:p>
            <a:pPr>
              <a:lnSpc>
                <a:spcPct val="150000"/>
              </a:lnSpc>
            </a:pPr>
            <a:r>
              <a:rPr lang="en-US" sz="1800" dirty="0">
                <a:latin typeface="Arial" panose="020B0604020202020204" pitchFamily="34" charset="0"/>
              </a:rPr>
              <a:t>In healthy lungs, oxygen passes easily from the alveoli into the blood while carbon dioxide is breathed out.</a:t>
            </a:r>
          </a:p>
          <a:p>
            <a:pPr>
              <a:lnSpc>
                <a:spcPct val="150000"/>
              </a:lnSpc>
            </a:pPr>
            <a:r>
              <a:rPr lang="en-US" sz="1800" dirty="0">
                <a:latin typeface="Arial" panose="020B0604020202020204" pitchFamily="34" charset="0"/>
              </a:rPr>
              <a:t>In COPD, chronic inflammation causes excess mucus production, airway narrowing and damage to the alveoli.</a:t>
            </a:r>
          </a:p>
          <a:p>
            <a:pPr>
              <a:lnSpc>
                <a:spcPct val="150000"/>
              </a:lnSpc>
            </a:pPr>
            <a:r>
              <a:rPr lang="en-US" sz="1800" b="1" dirty="0">
                <a:latin typeface="Arial" panose="020B0604020202020204" pitchFamily="34" charset="0"/>
              </a:rPr>
              <a:t>How COPD Affects Breathing</a:t>
            </a:r>
          </a:p>
          <a:p>
            <a:pPr>
              <a:lnSpc>
                <a:spcPct val="150000"/>
              </a:lnSpc>
            </a:pPr>
            <a:r>
              <a:rPr lang="en-US" sz="1800" dirty="0">
                <a:latin typeface="Arial" panose="020B0604020202020204" pitchFamily="34" charset="0"/>
              </a:rPr>
              <a:t>People with COPD experience symptoms such as </a:t>
            </a:r>
            <a:r>
              <a:rPr lang="en-US" sz="1800" b="1" dirty="0">
                <a:latin typeface="Arial" panose="020B0604020202020204" pitchFamily="34" charset="0"/>
              </a:rPr>
              <a:t>breathlessness, wheezing, chronic cough, fatigue and reduced exercise tolerance</a:t>
            </a:r>
            <a:r>
              <a:rPr lang="en-US" sz="1800" dirty="0">
                <a:latin typeface="Arial" panose="020B0604020202020204" pitchFamily="34" charset="0"/>
              </a:rPr>
              <a:t> (GOLD, 2025)</a:t>
            </a:r>
          </a:p>
          <a:p>
            <a:endParaRPr lang="en-US" dirty="0">
              <a:latin typeface="Arial" panose="020B0604020202020204" pitchFamily="34" charset="0"/>
            </a:endParaRPr>
          </a:p>
        </p:txBody>
      </p:sp>
      <p:sp>
        <p:nvSpPr>
          <p:cNvPr id="4" name="Date Placeholder 3">
            <a:extLst>
              <a:ext uri="{FF2B5EF4-FFF2-40B4-BE49-F238E27FC236}">
                <a16:creationId xmlns:a16="http://schemas.microsoft.com/office/drawing/2014/main" id="{5391DAED-E034-EFED-9CE5-E8FEF4F97D04}"/>
              </a:ext>
            </a:extLst>
          </p:cNvPr>
          <p:cNvSpPr>
            <a:spLocks noGrp="1"/>
          </p:cNvSpPr>
          <p:nvPr>
            <p:ph type="dt" sz="half" idx="10"/>
          </p:nvPr>
        </p:nvSpPr>
        <p:spPr/>
        <p:txBody>
          <a:body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7191FD53-F444-33AD-93E0-B74D80285FCC}"/>
              </a:ext>
            </a:extLst>
          </p:cNvPr>
          <p:cNvSpPr>
            <a:spLocks noGrp="1"/>
          </p:cNvSpPr>
          <p:nvPr>
            <p:ph type="sldNum" sz="quarter" idx="12"/>
          </p:nvPr>
        </p:nvSpPr>
        <p:spPr/>
        <p:txBody>
          <a:bodyPr/>
          <a:lstStyle/>
          <a:p>
            <a:pPr>
              <a:defRPr/>
            </a:pPr>
            <a:fld id="{AD58E4E2-7891-4D91-AF5F-9946CA6D74F2}" type="slidenum">
              <a:rPr lang="en-GB" altLang="en-US" smtClean="0"/>
              <a:pPr>
                <a:defRPr/>
              </a:pPr>
              <a:t>5</a:t>
            </a:fld>
            <a:endParaRPr lang="en-GB" altLang="en-US"/>
          </a:p>
        </p:txBody>
      </p:sp>
      <p:pic>
        <p:nvPicPr>
          <p:cNvPr id="18" name="Audio 17">
            <a:extLst>
              <a:ext uri="{FF2B5EF4-FFF2-40B4-BE49-F238E27FC236}">
                <a16:creationId xmlns:a16="http://schemas.microsoft.com/office/drawing/2014/main" id="{A52624E7-066C-6FC6-1146-F7145B9DE6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64492541"/>
      </p:ext>
    </p:extLst>
  </p:cSld>
  <p:clrMapOvr>
    <a:masterClrMapping/>
  </p:clrMapOvr>
  <mc:AlternateContent xmlns:mc="http://schemas.openxmlformats.org/markup-compatibility/2006" xmlns:p14="http://schemas.microsoft.com/office/powerpoint/2010/main">
    <mc:Choice Requires="p14">
      <p:transition spd="slow" p14:dur="2000" advTm="49415"/>
    </mc:Choice>
    <mc:Fallback xmlns="">
      <p:transition spd="slow" advTm="49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3203848" y="-78042"/>
            <a:ext cx="8199885" cy="683256"/>
          </a:xfrm>
        </p:spPr>
        <p:txBody>
          <a:bodyPr>
            <a:normAutofit/>
          </a:bodyPr>
          <a:lstStyle/>
          <a:p>
            <a:r>
              <a:rPr lang="en-GB" sz="2000" b="1" dirty="0">
                <a:latin typeface="Arial" panose="020B0604020202020204" pitchFamily="34" charset="0"/>
                <a:cs typeface="Arial" panose="020B0604020202020204" pitchFamily="34" charset="0"/>
              </a:rPr>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00049" y="836712"/>
            <a:ext cx="8343901" cy="5760640"/>
          </a:xfrm>
        </p:spPr>
        <p:txBody>
          <a:bodyPr anchor="ctr" anchorCtr="0">
            <a:noAutofit/>
          </a:bodyPr>
          <a:lstStyle/>
          <a:p>
            <a:pPr marL="0" indent="0">
              <a:spcBef>
                <a:spcPts val="1400"/>
              </a:spcBef>
              <a:buNone/>
            </a:pPr>
            <a:r>
              <a:rPr lang="en-GB" sz="1600" b="1" dirty="0">
                <a:solidFill>
                  <a:schemeClr val="tx1"/>
                </a:solidFill>
                <a:latin typeface="Arial" panose="020B0604020202020204" pitchFamily="34" charset="0"/>
                <a:cs typeface="Arial" panose="020B0604020202020204" pitchFamily="34" charset="0"/>
              </a:rPr>
              <a:t>Lifestyle and Health Behaviour</a:t>
            </a:r>
          </a:p>
          <a:p>
            <a:pPr>
              <a:lnSpc>
                <a:spcPct val="150000"/>
              </a:lnSpc>
              <a:spcBef>
                <a:spcPts val="1400"/>
              </a:spcBef>
            </a:pPr>
            <a:r>
              <a:rPr lang="en-GB" sz="1600" dirty="0">
                <a:solidFill>
                  <a:schemeClr val="tx1"/>
                </a:solidFill>
                <a:latin typeface="Arial" panose="020B0604020202020204" pitchFamily="34" charset="0"/>
                <a:cs typeface="Arial" panose="020B0604020202020204" pitchFamily="34" charset="0"/>
              </a:rPr>
              <a:t>Sarah smoked for around 25 years before quitting 10 years ago. Long-term smoking is the main cause of COPD because it damages the lungs and reduces airflow (NICE, 2019).</a:t>
            </a:r>
          </a:p>
          <a:p>
            <a:pPr>
              <a:lnSpc>
                <a:spcPct val="150000"/>
              </a:lnSpc>
              <a:spcBef>
                <a:spcPts val="1400"/>
              </a:spcBef>
            </a:pPr>
            <a:r>
              <a:rPr lang="en-GB" sz="1600" dirty="0">
                <a:latin typeface="Arial" panose="020B0604020202020204" pitchFamily="34" charset="0"/>
                <a:cs typeface="Arial" panose="020B0604020202020204" pitchFamily="34" charset="0"/>
              </a:rPr>
              <a:t>Sarah enjoys </a:t>
            </a:r>
            <a:r>
              <a:rPr lang="en-GB" sz="1600" b="1" dirty="0">
                <a:latin typeface="Arial" panose="020B0604020202020204" pitchFamily="34" charset="0"/>
                <a:cs typeface="Arial" panose="020B0604020202020204" pitchFamily="34" charset="0"/>
              </a:rPr>
              <a:t>gardening and spending time with her grandchildren</a:t>
            </a:r>
            <a:r>
              <a:rPr lang="en-GB" sz="1600" dirty="0">
                <a:latin typeface="Arial" panose="020B0604020202020204" pitchFamily="34" charset="0"/>
                <a:cs typeface="Arial" panose="020B0604020202020204" pitchFamily="34" charset="0"/>
              </a:rPr>
              <a:t>, but her breathlessness limits these activities. Reduced physical activity can lead to muscle weakness, poorer fitness and worsening COPD symptoms (Asthma +Lung UK, 2023).</a:t>
            </a:r>
          </a:p>
          <a:p>
            <a:pPr>
              <a:lnSpc>
                <a:spcPct val="150000"/>
              </a:lnSpc>
              <a:spcBef>
                <a:spcPts val="1400"/>
              </a:spcBef>
            </a:pPr>
            <a:r>
              <a:rPr lang="en-GB" sz="1600" dirty="0">
                <a:solidFill>
                  <a:schemeClr val="tx1"/>
                </a:solidFill>
                <a:latin typeface="Arial" panose="020B0604020202020204" pitchFamily="34" charset="0"/>
                <a:cs typeface="Arial" panose="020B0604020202020204" pitchFamily="34" charset="0"/>
              </a:rPr>
              <a:t>Living with her husband and ,receiving regular support from her adult ch</a:t>
            </a:r>
            <a:r>
              <a:rPr lang="en-GB" sz="1600" dirty="0">
                <a:latin typeface="Arial" panose="020B0604020202020204" pitchFamily="34" charset="0"/>
                <a:cs typeface="Arial" panose="020B0604020202020204" pitchFamily="34" charset="0"/>
              </a:rPr>
              <a:t>ildren provides</a:t>
            </a:r>
            <a:r>
              <a:rPr lang="en-GB" sz="1600" b="1" dirty="0">
                <a:latin typeface="Arial" panose="020B0604020202020204" pitchFamily="34" charset="0"/>
                <a:cs typeface="Arial" panose="020B0604020202020204" pitchFamily="34" charset="0"/>
              </a:rPr>
              <a:t> emotional and practical support, </a:t>
            </a:r>
            <a:r>
              <a:rPr lang="en-GB" sz="1600" dirty="0">
                <a:latin typeface="Arial" panose="020B0604020202020204" pitchFamily="34" charset="0"/>
                <a:cs typeface="Arial" panose="020B0604020202020204" pitchFamily="34" charset="0"/>
              </a:rPr>
              <a:t>helping her condition and maintain her treatment plan (NHS England, 2023).</a:t>
            </a:r>
          </a:p>
          <a:p>
            <a:pPr marL="0" indent="0">
              <a:spcBef>
                <a:spcPts val="1400"/>
              </a:spcBef>
              <a:buNone/>
            </a:pPr>
            <a:r>
              <a:rPr lang="en-GB" sz="1600" b="1" dirty="0">
                <a:solidFill>
                  <a:schemeClr val="tx1"/>
                </a:solidFill>
                <a:latin typeface="Arial" panose="020B0604020202020204" pitchFamily="34" charset="0"/>
                <a:cs typeface="Arial" panose="020B0604020202020204" pitchFamily="34" charset="0"/>
              </a:rPr>
              <a:t>Key Message</a:t>
            </a:r>
            <a:endParaRPr lang="en-GB" sz="1600" dirty="0">
              <a:solidFill>
                <a:schemeClr val="tx1"/>
              </a:solidFill>
              <a:latin typeface="Arial" panose="020B0604020202020204" pitchFamily="34" charset="0"/>
              <a:cs typeface="Arial" panose="020B0604020202020204" pitchFamily="34" charset="0"/>
            </a:endParaRPr>
          </a:p>
          <a:p>
            <a:pPr marL="0" indent="0">
              <a:lnSpc>
                <a:spcPct val="150000"/>
              </a:lnSpc>
              <a:spcBef>
                <a:spcPts val="1400"/>
              </a:spcBef>
              <a:buNone/>
            </a:pPr>
            <a:r>
              <a:rPr lang="en-GB" sz="1600" dirty="0">
                <a:latin typeface="Arial" panose="020B0604020202020204" pitchFamily="34" charset="0"/>
                <a:cs typeface="Arial" panose="020B0604020202020204" pitchFamily="34" charset="0"/>
              </a:rPr>
              <a:t>Sarah’s previous smoking contributed to the development of COPD, while quitting smoking, staying active as possible and having good family support help her manage her condition and improve her quality of life.</a:t>
            </a:r>
            <a:endParaRPr lang="en-GB" sz="1600"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2" name="Audio 11">
            <a:extLst>
              <a:ext uri="{FF2B5EF4-FFF2-40B4-BE49-F238E27FC236}">
                <a16:creationId xmlns:a16="http://schemas.microsoft.com/office/drawing/2014/main" id="{F3DDAB16-E173-98AA-AD42-B1017973D93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99684"/>
    </mc:Choice>
    <mc:Fallback>
      <p:transition spd="slow" advTm="99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00049" y="116632"/>
            <a:ext cx="8343901" cy="576064"/>
          </a:xfrm>
        </p:spPr>
        <p:txBody>
          <a:bodyPr anchor="t">
            <a:normAutofit/>
          </a:bodyPr>
          <a:lstStyle/>
          <a:p>
            <a:r>
              <a:rPr lang="en-GB" sz="2000" b="1" dirty="0"/>
              <a:t>                                       Care Plan (2/3</a:t>
            </a:r>
            <a:r>
              <a:rPr lang="en-GB" b="1" dirty="0"/>
              <a:t>)</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sz="quarter" idx="15"/>
          </p:nvPr>
        </p:nvSpPr>
        <p:spPr>
          <a:xfrm>
            <a:off x="179513" y="692696"/>
            <a:ext cx="4680519" cy="5976664"/>
          </a:xfrm>
        </p:spPr>
        <p:txBody>
          <a:bodyPr anchorCtr="0">
            <a:noAutofit/>
          </a:bodyPr>
          <a:lstStyle/>
          <a:p>
            <a:pPr marL="0" indent="0">
              <a:spcBef>
                <a:spcPts val="1400"/>
              </a:spcBef>
              <a:buNone/>
            </a:pPr>
            <a:endParaRPr lang="en-GB" sz="1800" b="1" dirty="0">
              <a:latin typeface="Arial" panose="020B0604020202020204" pitchFamily="34" charset="0"/>
            </a:endParaRPr>
          </a:p>
          <a:p>
            <a:pPr marL="0" indent="0">
              <a:spcBef>
                <a:spcPts val="1400"/>
              </a:spcBef>
              <a:buNone/>
            </a:pPr>
            <a:r>
              <a:rPr lang="en-GB" sz="1800" b="1" dirty="0">
                <a:latin typeface="Arial" panose="020B0604020202020204" pitchFamily="34" charset="0"/>
              </a:rPr>
              <a:t>Sarah’s Daily Routine</a:t>
            </a:r>
          </a:p>
          <a:p>
            <a:pPr marL="0" indent="0">
              <a:spcBef>
                <a:spcPts val="1400"/>
              </a:spcBef>
              <a:buNone/>
            </a:pPr>
            <a:endParaRPr lang="en-GB" sz="1800" b="1" dirty="0">
              <a:latin typeface="Arial" panose="020B0604020202020204" pitchFamily="34" charset="0"/>
            </a:endParaRPr>
          </a:p>
          <a:p>
            <a:pPr marL="0" indent="0">
              <a:spcBef>
                <a:spcPts val="1400"/>
              </a:spcBef>
              <a:buNone/>
            </a:pPr>
            <a:endParaRPr lang="en-GB" sz="1800" b="1" dirty="0">
              <a:latin typeface="Arial" panose="020B0604020202020204" pitchFamily="34" charset="0"/>
            </a:endParaRPr>
          </a:p>
          <a:p>
            <a:pPr>
              <a:spcBef>
                <a:spcPts val="1400"/>
              </a:spcBef>
            </a:pPr>
            <a:r>
              <a:rPr lang="en-GB" sz="1800" dirty="0">
                <a:latin typeface="Arial" panose="020B0604020202020204" pitchFamily="34" charset="0"/>
              </a:rPr>
              <a:t>Wakes up feeling breathless and uses her prescribed inhaler before beginning her day .</a:t>
            </a:r>
          </a:p>
          <a:p>
            <a:pPr>
              <a:spcBef>
                <a:spcPts val="1400"/>
              </a:spcBef>
            </a:pPr>
            <a:r>
              <a:rPr lang="en-GB" sz="1800" dirty="0">
                <a:latin typeface="Arial" panose="020B0604020202020204" pitchFamily="34" charset="0"/>
              </a:rPr>
              <a:t>Takes her COPD medication as prescribed and practises breathing exercise to help control her symptoms .</a:t>
            </a:r>
          </a:p>
          <a:p>
            <a:pPr>
              <a:spcBef>
                <a:spcPts val="1400"/>
              </a:spcBef>
            </a:pPr>
            <a:r>
              <a:rPr lang="en-GB" sz="1800" dirty="0">
                <a:latin typeface="Arial" panose="020B0604020202020204" pitchFamily="34" charset="0"/>
              </a:rPr>
              <a:t>Completes personal care and light household tasks at her own pace, taking regular rest  breaks to avoid becoming too breathless.</a:t>
            </a:r>
          </a:p>
        </p:txBody>
      </p:sp>
      <p:pic>
        <p:nvPicPr>
          <p:cNvPr id="9" name="Picture 8">
            <a:extLst>
              <a:ext uri="{FF2B5EF4-FFF2-40B4-BE49-F238E27FC236}">
                <a16:creationId xmlns:a16="http://schemas.microsoft.com/office/drawing/2014/main" id="{5364065D-BB56-8EBF-CF52-9CE8B97CC1EF}"/>
              </a:ext>
            </a:extLst>
          </p:cNvPr>
          <p:cNvPicPr>
            <a:picLocks noChangeAspect="1"/>
          </p:cNvPicPr>
          <p:nvPr/>
        </p:nvPicPr>
        <p:blipFill>
          <a:blip r:embed="rId4"/>
          <a:stretch>
            <a:fillRect/>
          </a:stretch>
        </p:blipFill>
        <p:spPr>
          <a:xfrm>
            <a:off x="5216382" y="1988840"/>
            <a:ext cx="3527567" cy="3491784"/>
          </a:xfrm>
          <a:prstGeom prst="rect">
            <a:avLst/>
          </a:prstGeom>
          <a:noFill/>
        </p:spPr>
      </p:pic>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6832527" y="6492240"/>
            <a:ext cx="1418504" cy="365760"/>
          </a:xfrm>
        </p:spPr>
        <p:txBody>
          <a:bodyPr anchor="ctr">
            <a:normAutofit/>
          </a:bodyPr>
          <a:lstStyle/>
          <a:p>
            <a:pPr>
              <a:spcAft>
                <a:spcPts val="600"/>
              </a:spcAft>
              <a:defRPr/>
            </a:pPr>
            <a:fld id="{2303D31F-598B-47EE-BA37-93F097A3D676}" type="datetime1">
              <a:rPr lang="en-GB" altLang="en-US" smtClean="0"/>
              <a:pPr>
                <a:spcAft>
                  <a:spcPts val="600"/>
                </a:spcAft>
                <a:defRPr/>
              </a:pPr>
              <a:t>07/08/2026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a:xfrm>
            <a:off x="8246982" y="6492240"/>
            <a:ext cx="496968" cy="365761"/>
          </a:xfrm>
        </p:spPr>
        <p:txBody>
          <a:bodyPr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pic>
        <p:nvPicPr>
          <p:cNvPr id="22" name="Audio 21">
            <a:extLst>
              <a:ext uri="{FF2B5EF4-FFF2-40B4-BE49-F238E27FC236}">
                <a16:creationId xmlns:a16="http://schemas.microsoft.com/office/drawing/2014/main" id="{F7256BDE-FCAB-15B2-5BCB-33DAB485A0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71144"/>
    </mc:Choice>
    <mc:Fallback>
      <p:transition spd="slow" advTm="71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0"/>
            <a:ext cx="8229600" cy="332656"/>
          </a:xfrm>
        </p:spPr>
        <p:txBody>
          <a:bodyPr>
            <a:noAutofit/>
          </a:bodyPr>
          <a:lstStyle/>
          <a:p>
            <a:r>
              <a:rPr lang="en-GB" sz="2000" b="1" dirty="0">
                <a:latin typeface="Arial" panose="020B0604020202020204" pitchFamily="34" charset="0"/>
                <a:cs typeface="Arial" panose="020B0604020202020204" pitchFamily="34" charset="0"/>
              </a:rPr>
              <a:t>                                        Care plan (2/3)</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51520" y="692696"/>
            <a:ext cx="8784976" cy="6336704"/>
          </a:xfrm>
        </p:spPr>
        <p:txBody>
          <a:bodyPr anchor="ctr" anchorCtr="0">
            <a:normAutofit/>
          </a:bodyPr>
          <a:lstStyle/>
          <a:p>
            <a:pPr marL="0" indent="0">
              <a:spcBef>
                <a:spcPts val="1400"/>
              </a:spcBef>
              <a:buNone/>
            </a:pPr>
            <a:r>
              <a:rPr lang="en-GB" sz="1800" b="1" dirty="0">
                <a:latin typeface="Arial" panose="020B0604020202020204" pitchFamily="34" charset="0"/>
              </a:rPr>
              <a:t>How COPD Affects Her Daily Activities</a:t>
            </a:r>
            <a:r>
              <a:rPr lang="en-GB" sz="1800" dirty="0">
                <a:latin typeface="Arial" panose="020B0604020202020204" pitchFamily="34" charset="0"/>
              </a:rPr>
              <a:t>   </a:t>
            </a:r>
          </a:p>
          <a:p>
            <a:pPr marL="0" indent="0">
              <a:spcBef>
                <a:spcPts val="1400"/>
              </a:spcBef>
              <a:buNone/>
            </a:pPr>
            <a:endParaRPr lang="en-GB" sz="1800" dirty="0">
              <a:latin typeface="Arial" panose="020B0604020202020204" pitchFamily="34" charset="0"/>
            </a:endParaRPr>
          </a:p>
          <a:p>
            <a:pPr>
              <a:spcBef>
                <a:spcPts val="1400"/>
              </a:spcBef>
            </a:pPr>
            <a:r>
              <a:rPr lang="en-GB" sz="1800" dirty="0">
                <a:latin typeface="Arial" panose="020B0604020202020204" pitchFamily="34" charset="0"/>
              </a:rPr>
              <a:t>Living with a long-term condition can also affect her emotional wellbeing, confidence and social participation (NHS England, 2023) </a:t>
            </a:r>
          </a:p>
          <a:p>
            <a:pPr marL="0" indent="0">
              <a:spcBef>
                <a:spcPts val="1400"/>
              </a:spcBef>
              <a:buNone/>
            </a:pPr>
            <a:r>
              <a:rPr lang="en-GB" sz="1800" b="1" dirty="0">
                <a:latin typeface="Arial" panose="020B0604020202020204" pitchFamily="34" charset="0"/>
              </a:rPr>
              <a:t>Support to Help Sarah Manage Safely</a:t>
            </a:r>
          </a:p>
          <a:p>
            <a:pPr marL="0" indent="0">
              <a:spcBef>
                <a:spcPts val="1400"/>
              </a:spcBef>
              <a:buNone/>
            </a:pPr>
            <a:endParaRPr lang="en-GB" sz="1800" dirty="0">
              <a:latin typeface="Arial" panose="020B0604020202020204" pitchFamily="34" charset="0"/>
            </a:endParaRPr>
          </a:p>
          <a:p>
            <a:pPr>
              <a:spcBef>
                <a:spcPts val="1400"/>
              </a:spcBef>
            </a:pPr>
            <a:r>
              <a:rPr lang="en-GB" sz="1800" dirty="0">
                <a:latin typeface="Arial" panose="020B0604020202020204" pitchFamily="34" charset="0"/>
              </a:rPr>
              <a:t>Regular use of prescribed inhalers and attendance at COPD review appointments (NICE, 2019).</a:t>
            </a:r>
          </a:p>
          <a:p>
            <a:pPr>
              <a:spcBef>
                <a:spcPts val="1400"/>
              </a:spcBef>
            </a:pPr>
            <a:r>
              <a:rPr lang="en-GB" sz="1800" dirty="0">
                <a:latin typeface="Arial" panose="020B0604020202020204" pitchFamily="34" charset="0"/>
              </a:rPr>
              <a:t>Pulmonary rehabilitation to improve breathing, physical fitness and quality of life.</a:t>
            </a:r>
          </a:p>
          <a:p>
            <a:pPr>
              <a:spcBef>
                <a:spcPts val="1400"/>
              </a:spcBef>
            </a:pPr>
            <a:r>
              <a:rPr lang="en-GB" sz="1800" dirty="0">
                <a:latin typeface="Arial" panose="020B0604020202020204" pitchFamily="34" charset="0"/>
              </a:rPr>
              <a:t>Annual influenza and pneumococcal vaccinations to reduce the risks of respiratory infections (NICE, 2019).</a:t>
            </a:r>
          </a:p>
          <a:p>
            <a:pPr marL="0" indent="0">
              <a:lnSpc>
                <a:spcPct val="150000"/>
              </a:lnSpc>
              <a:spcBef>
                <a:spcPts val="1400"/>
              </a:spcBef>
              <a:buNone/>
            </a:pPr>
            <a:endParaRPr lang="en-GB" sz="1100"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59" name="Audio 58">
            <a:extLst>
              <a:ext uri="{FF2B5EF4-FFF2-40B4-BE49-F238E27FC236}">
                <a16:creationId xmlns:a16="http://schemas.microsoft.com/office/drawing/2014/main" id="{16705291-5B06-D5BA-8043-36A2883A00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95801"/>
    </mc:Choice>
    <mc:Fallback>
      <p:transition spd="slow" advTm="95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005"/>
            <a:ext cx="8229600" cy="530675"/>
          </a:xfrm>
        </p:spPr>
        <p:txBody>
          <a:bodyPr>
            <a:normAutofit/>
          </a:bodyPr>
          <a:lstStyle/>
          <a:p>
            <a:pPr algn="ctr"/>
            <a:r>
              <a:rPr lang="en-GB" sz="2000" b="1" dirty="0">
                <a:latin typeface="Arial" panose="020B0604020202020204" pitchFamily="34" charset="0"/>
              </a:rPr>
              <a:t>Care plan (3/3)</a:t>
            </a:r>
            <a:endParaRPr lang="en-GB" sz="2000" b="1"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107504" y="1052736"/>
            <a:ext cx="9036496" cy="5805264"/>
          </a:xfrm>
        </p:spPr>
        <p:txBody>
          <a:bodyPr anchor="ctr" anchorCtr="0">
            <a:noAutofit/>
          </a:bodyPr>
          <a:lstStyle/>
          <a:p>
            <a:pPr marL="0" indent="0">
              <a:lnSpc>
                <a:spcPct val="150000"/>
              </a:lnSpc>
              <a:spcBef>
                <a:spcPts val="1400"/>
              </a:spcBef>
              <a:buNone/>
            </a:pPr>
            <a:r>
              <a:rPr lang="en-GB" sz="1800" b="1" dirty="0">
                <a:solidFill>
                  <a:schemeClr val="tx1"/>
                </a:solidFill>
                <a:latin typeface="Arial" panose="020B0604020202020204" pitchFamily="34" charset="0"/>
              </a:rPr>
              <a:t>Communication and Ethical Considerations</a:t>
            </a:r>
          </a:p>
          <a:p>
            <a:pPr marL="0" indent="0">
              <a:lnSpc>
                <a:spcPct val="150000"/>
              </a:lnSpc>
              <a:spcBef>
                <a:spcPts val="1400"/>
              </a:spcBef>
              <a:buNone/>
            </a:pPr>
            <a:r>
              <a:rPr lang="en-GB" sz="1800" b="1" dirty="0">
                <a:solidFill>
                  <a:schemeClr val="tx1"/>
                </a:solidFill>
                <a:latin typeface="Arial" panose="020B0604020202020204" pitchFamily="34" charset="0"/>
              </a:rPr>
              <a:t>Communication with Sarah and Her Family</a:t>
            </a:r>
          </a:p>
          <a:p>
            <a:pPr>
              <a:lnSpc>
                <a:spcPct val="150000"/>
              </a:lnSpc>
              <a:spcBef>
                <a:spcPts val="1400"/>
              </a:spcBef>
            </a:pPr>
            <a:r>
              <a:rPr lang="en-GB" sz="1800" dirty="0">
                <a:latin typeface="Arial" panose="020B0604020202020204" pitchFamily="34" charset="0"/>
              </a:rPr>
              <a:t>Communicate clearly using simple, non-medical language and allow Sarah enough time to respond, as breathlessness may affect her ability to speak.</a:t>
            </a:r>
          </a:p>
          <a:p>
            <a:pPr>
              <a:lnSpc>
                <a:spcPct val="150000"/>
              </a:lnSpc>
              <a:spcBef>
                <a:spcPts val="1400"/>
              </a:spcBef>
            </a:pPr>
            <a:r>
              <a:rPr lang="en-GB" sz="1800" dirty="0">
                <a:solidFill>
                  <a:schemeClr val="tx1"/>
                </a:solidFill>
                <a:latin typeface="Arial" panose="020B0604020202020204" pitchFamily="34" charset="0"/>
              </a:rPr>
              <a:t>Provide written information about medication, inhaler use and recognis</a:t>
            </a:r>
            <a:r>
              <a:rPr lang="en-GB" sz="1800" dirty="0">
                <a:latin typeface="Arial" panose="020B0604020202020204" pitchFamily="34" charset="0"/>
              </a:rPr>
              <a:t>ing signs of a COPD flare-up (GOLD, 2025).</a:t>
            </a:r>
          </a:p>
          <a:p>
            <a:pPr marL="0" indent="0">
              <a:lnSpc>
                <a:spcPct val="150000"/>
              </a:lnSpc>
              <a:spcBef>
                <a:spcPts val="1400"/>
              </a:spcBef>
              <a:buNone/>
            </a:pPr>
            <a:r>
              <a:rPr lang="en-GB" sz="1800" b="1" dirty="0">
                <a:solidFill>
                  <a:schemeClr val="tx1"/>
                </a:solidFill>
                <a:latin typeface="Arial" panose="020B0604020202020204" pitchFamily="34" charset="0"/>
              </a:rPr>
              <a:t>Ethical Considerations</a:t>
            </a:r>
          </a:p>
          <a:p>
            <a:pPr>
              <a:lnSpc>
                <a:spcPct val="150000"/>
              </a:lnSpc>
              <a:spcBef>
                <a:spcPts val="1400"/>
              </a:spcBef>
            </a:pPr>
            <a:r>
              <a:rPr lang="en-GB" sz="1800" b="1" dirty="0">
                <a:latin typeface="Arial" panose="020B0604020202020204" pitchFamily="34" charset="0"/>
              </a:rPr>
              <a:t>Consent: </a:t>
            </a:r>
            <a:r>
              <a:rPr lang="en-GB" sz="1800" dirty="0">
                <a:latin typeface="Arial" panose="020B0604020202020204" pitchFamily="34" charset="0"/>
              </a:rPr>
              <a:t>Obtain Sarah’s informed consent before any treatment or sharing of information (NMC, 2018).</a:t>
            </a:r>
          </a:p>
          <a:p>
            <a:pPr>
              <a:lnSpc>
                <a:spcPct val="150000"/>
              </a:lnSpc>
              <a:spcBef>
                <a:spcPts val="1400"/>
              </a:spcBef>
            </a:pPr>
            <a:r>
              <a:rPr lang="en-GB" sz="1800" b="1" dirty="0">
                <a:solidFill>
                  <a:schemeClr val="tx1"/>
                </a:solidFill>
                <a:latin typeface="Arial" panose="020B0604020202020204" pitchFamily="34" charset="0"/>
              </a:rPr>
              <a:t>Confidentiality: </a:t>
            </a:r>
            <a:r>
              <a:rPr lang="en-GB" sz="1800" dirty="0">
                <a:solidFill>
                  <a:schemeClr val="tx1"/>
                </a:solidFill>
                <a:latin typeface="Arial" panose="020B0604020202020204" pitchFamily="34" charset="0"/>
              </a:rPr>
              <a:t>Keeps Sarah’s information confidential and only share it with healthcare professionals involved in her care or with permission (UK GDPR, 2018).</a:t>
            </a:r>
          </a:p>
          <a:p>
            <a:pPr marL="0" indent="0">
              <a:spcBef>
                <a:spcPts val="1400"/>
              </a:spcBef>
              <a:buNone/>
            </a:pPr>
            <a:endParaRPr lang="en-GB" sz="1800" dirty="0">
              <a:solidFill>
                <a:schemeClr val="tx1"/>
              </a:solidFill>
              <a:cs typeface="Arial" panose="020B0604020202020204" pitchFamily="34" charset="0"/>
            </a:endParaRPr>
          </a:p>
        </p:txBody>
      </p:sp>
      <p:pic>
        <p:nvPicPr>
          <p:cNvPr id="56" name="Audio 55">
            <a:extLst>
              <a:ext uri="{FF2B5EF4-FFF2-40B4-BE49-F238E27FC236}">
                <a16:creationId xmlns:a16="http://schemas.microsoft.com/office/drawing/2014/main" id="{42FE8A12-B2B8-1485-271F-5E0678654D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76501"/>
    </mc:Choice>
    <mc:Fallback>
      <p:transition spd="slow" advTm="76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1AE5-420E-005D-8B0C-69E7A0D78B7F}"/>
              </a:ext>
            </a:extLst>
          </p:cNvPr>
          <p:cNvSpPr>
            <a:spLocks noGrp="1"/>
          </p:cNvSpPr>
          <p:nvPr>
            <p:ph type="title"/>
          </p:nvPr>
        </p:nvSpPr>
        <p:spPr>
          <a:xfrm>
            <a:off x="400049" y="692697"/>
            <a:ext cx="8343901" cy="504056"/>
          </a:xfrm>
        </p:spPr>
        <p:txBody>
          <a:bodyPr/>
          <a:lstStyle/>
          <a:p>
            <a:r>
              <a:rPr lang="en-US" dirty="0"/>
              <a:t>                          </a:t>
            </a:r>
          </a:p>
        </p:txBody>
      </p:sp>
      <p:sp>
        <p:nvSpPr>
          <p:cNvPr id="3" name="Content Placeholder 2">
            <a:extLst>
              <a:ext uri="{FF2B5EF4-FFF2-40B4-BE49-F238E27FC236}">
                <a16:creationId xmlns:a16="http://schemas.microsoft.com/office/drawing/2014/main" id="{808FA1DE-586B-7F8A-1C48-942D7C4B2DEE}"/>
              </a:ext>
            </a:extLst>
          </p:cNvPr>
          <p:cNvSpPr>
            <a:spLocks noGrp="1"/>
          </p:cNvSpPr>
          <p:nvPr>
            <p:ph idx="1"/>
          </p:nvPr>
        </p:nvSpPr>
        <p:spPr>
          <a:xfrm>
            <a:off x="400048" y="1412776"/>
            <a:ext cx="7052272" cy="5064222"/>
          </a:xfrm>
        </p:spPr>
        <p:txBody>
          <a:bodyPr>
            <a:normAutofit/>
          </a:bodyPr>
          <a:lstStyle/>
          <a:p>
            <a:pPr>
              <a:lnSpc>
                <a:spcPct val="150000"/>
              </a:lnSpc>
              <a:spcBef>
                <a:spcPts val="1400"/>
              </a:spcBef>
            </a:pPr>
            <a:r>
              <a:rPr lang="en-GB" sz="1800" b="1" dirty="0">
                <a:latin typeface="Arial" panose="020B0604020202020204" pitchFamily="34" charset="0"/>
              </a:rPr>
              <a:t>Dignity:</a:t>
            </a:r>
            <a:r>
              <a:rPr lang="en-GB" sz="1800" dirty="0">
                <a:latin typeface="Arial" panose="020B0604020202020204" pitchFamily="34" charset="0"/>
              </a:rPr>
              <a:t> Treat Sarah with kindness, respect and compassion, recognising her individual needs and preference.</a:t>
            </a:r>
          </a:p>
          <a:p>
            <a:pPr>
              <a:lnSpc>
                <a:spcPct val="150000"/>
              </a:lnSpc>
              <a:spcBef>
                <a:spcPts val="1400"/>
              </a:spcBef>
            </a:pPr>
            <a:r>
              <a:rPr lang="en-GB" sz="1800" b="1" dirty="0">
                <a:solidFill>
                  <a:schemeClr val="tx1"/>
                </a:solidFill>
                <a:latin typeface="Arial" panose="020B0604020202020204" pitchFamily="34" charset="0"/>
              </a:rPr>
              <a:t>Autonomy: </a:t>
            </a:r>
            <a:r>
              <a:rPr lang="en-GB" sz="1800" dirty="0">
                <a:solidFill>
                  <a:schemeClr val="tx1"/>
                </a:solidFill>
                <a:latin typeface="Arial" panose="020B0604020202020204" pitchFamily="34" charset="0"/>
              </a:rPr>
              <a:t>Support Sarah to make informed decisions about her care and encourage her to remain as independent as possible (NICE, 2021).</a:t>
            </a:r>
          </a:p>
          <a:p>
            <a:pPr marL="0" indent="0">
              <a:lnSpc>
                <a:spcPct val="150000"/>
              </a:lnSpc>
              <a:spcBef>
                <a:spcPts val="1400"/>
              </a:spcBef>
              <a:buNone/>
            </a:pPr>
            <a:r>
              <a:rPr lang="en-GB" sz="1800" b="1" dirty="0">
                <a:latin typeface="Arial" panose="020B0604020202020204" pitchFamily="34" charset="0"/>
              </a:rPr>
              <a:t>How NHS and NICE  Guidelines Support Care</a:t>
            </a:r>
          </a:p>
          <a:p>
            <a:pPr>
              <a:lnSpc>
                <a:spcPct val="150000"/>
              </a:lnSpc>
              <a:spcBef>
                <a:spcPts val="1400"/>
              </a:spcBef>
            </a:pPr>
            <a:r>
              <a:rPr lang="en-GB" sz="1800" dirty="0">
                <a:latin typeface="Arial" panose="020B0604020202020204" pitchFamily="34" charset="0"/>
              </a:rPr>
              <a:t>Promote </a:t>
            </a:r>
            <a:r>
              <a:rPr lang="en-GB" sz="1800" b="1" dirty="0">
                <a:latin typeface="Arial" panose="020B0604020202020204" pitchFamily="34" charset="0"/>
              </a:rPr>
              <a:t>person-centred care, </a:t>
            </a:r>
            <a:r>
              <a:rPr lang="en-GB" sz="1800" dirty="0">
                <a:latin typeface="Arial" panose="020B0604020202020204" pitchFamily="34" charset="0"/>
              </a:rPr>
              <a:t>ensuring Sarah is involved in all decisions about her treatment.</a:t>
            </a:r>
          </a:p>
          <a:p>
            <a:pPr>
              <a:lnSpc>
                <a:spcPct val="150000"/>
              </a:lnSpc>
              <a:spcBef>
                <a:spcPts val="1400"/>
              </a:spcBef>
            </a:pPr>
            <a:r>
              <a:rPr lang="en-GB" sz="1800" dirty="0">
                <a:latin typeface="Arial" panose="020B0604020202020204" pitchFamily="34" charset="0"/>
              </a:rPr>
              <a:t>Recommend Pulmonary rehabilitation, smoking cessation support, self-management education and regular COPD reviews.</a:t>
            </a:r>
          </a:p>
          <a:p>
            <a:endParaRPr lang="en-US" sz="1800" dirty="0">
              <a:latin typeface="Arial" panose="020B0604020202020204" pitchFamily="34" charset="0"/>
            </a:endParaRPr>
          </a:p>
        </p:txBody>
      </p:sp>
      <p:sp>
        <p:nvSpPr>
          <p:cNvPr id="4" name="Date Placeholder 3">
            <a:extLst>
              <a:ext uri="{FF2B5EF4-FFF2-40B4-BE49-F238E27FC236}">
                <a16:creationId xmlns:a16="http://schemas.microsoft.com/office/drawing/2014/main" id="{B9586FE4-1973-F9AC-9E77-28BC627F3709}"/>
              </a:ext>
            </a:extLst>
          </p:cNvPr>
          <p:cNvSpPr>
            <a:spLocks noGrp="1"/>
          </p:cNvSpPr>
          <p:nvPr>
            <p:ph type="dt" sz="half" idx="10"/>
          </p:nvPr>
        </p:nvSpPr>
        <p:spPr/>
        <p:txBody>
          <a:body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5F1C4D0D-015B-2B0E-9D68-EF865FFD7EA2}"/>
              </a:ext>
            </a:extLst>
          </p:cNvPr>
          <p:cNvSpPr>
            <a:spLocks noGrp="1"/>
          </p:cNvSpPr>
          <p:nvPr>
            <p:ph type="sldNum" sz="quarter" idx="12"/>
          </p:nvPr>
        </p:nvSpPr>
        <p:spPr/>
        <p:txBody>
          <a:bodyPr/>
          <a:lstStyle/>
          <a:p>
            <a:pPr>
              <a:defRPr/>
            </a:pPr>
            <a:fld id="{AD58E4E2-7891-4D91-AF5F-9946CA6D74F2}" type="slidenum">
              <a:rPr lang="en-GB" altLang="en-US" smtClean="0"/>
              <a:pPr>
                <a:defRPr/>
              </a:pPr>
              <a:t>10</a:t>
            </a:fld>
            <a:endParaRPr lang="en-GB" altLang="en-US"/>
          </a:p>
        </p:txBody>
      </p:sp>
      <p:pic>
        <p:nvPicPr>
          <p:cNvPr id="35" name="Audio 34">
            <a:extLst>
              <a:ext uri="{FF2B5EF4-FFF2-40B4-BE49-F238E27FC236}">
                <a16:creationId xmlns:a16="http://schemas.microsoft.com/office/drawing/2014/main" id="{721A138D-1F27-8109-2522-49A23C1DFE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06139011"/>
      </p:ext>
    </p:extLst>
  </p:cSld>
  <p:clrMapOvr>
    <a:masterClrMapping/>
  </p:clrMapOvr>
  <mc:AlternateContent xmlns:mc="http://schemas.openxmlformats.org/markup-compatibility/2006">
    <mc:Choice xmlns:p14="http://schemas.microsoft.com/office/powerpoint/2010/main" Requires="p14">
      <p:transition spd="slow" p14:dur="2000" advTm="52781"/>
    </mc:Choice>
    <mc:Fallback>
      <p:transition spd="slow" advTm="52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FF3C0-0A67-1FD0-6CAD-9429ED0F0C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315744-D0F0-FD7D-2C69-B834B0D421B3}"/>
              </a:ext>
            </a:extLst>
          </p:cNvPr>
          <p:cNvSpPr>
            <a:spLocks noGrp="1"/>
          </p:cNvSpPr>
          <p:nvPr>
            <p:ph type="title"/>
          </p:nvPr>
        </p:nvSpPr>
        <p:spPr>
          <a:xfrm>
            <a:off x="400049" y="692697"/>
            <a:ext cx="8343901" cy="792088"/>
          </a:xfrm>
        </p:spPr>
        <p:txBody>
          <a:bodyPr/>
          <a:lstStyle/>
          <a:p>
            <a:r>
              <a:rPr lang="en-US" dirty="0"/>
              <a:t>                           </a:t>
            </a:r>
            <a:r>
              <a:rPr lang="en-US" sz="2000" dirty="0">
                <a:latin typeface="Arial" panose="020B0604020202020204" pitchFamily="34" charset="0"/>
              </a:rPr>
              <a:t>Risk factors</a:t>
            </a:r>
          </a:p>
        </p:txBody>
      </p:sp>
      <p:sp>
        <p:nvSpPr>
          <p:cNvPr id="3" name="Content Placeholder 2">
            <a:extLst>
              <a:ext uri="{FF2B5EF4-FFF2-40B4-BE49-F238E27FC236}">
                <a16:creationId xmlns:a16="http://schemas.microsoft.com/office/drawing/2014/main" id="{4FD2F515-CEBD-23FB-20A2-0FF147B71059}"/>
              </a:ext>
            </a:extLst>
          </p:cNvPr>
          <p:cNvSpPr>
            <a:spLocks noGrp="1"/>
          </p:cNvSpPr>
          <p:nvPr>
            <p:ph idx="1"/>
          </p:nvPr>
        </p:nvSpPr>
        <p:spPr>
          <a:xfrm>
            <a:off x="400048" y="2276872"/>
            <a:ext cx="5972151" cy="4200126"/>
          </a:xfrm>
        </p:spPr>
        <p:txBody>
          <a:bodyPr>
            <a:normAutofit/>
          </a:bodyPr>
          <a:lstStyle/>
          <a:p>
            <a:pPr marL="0" indent="0">
              <a:spcBef>
                <a:spcPts val="1400"/>
              </a:spcBef>
              <a:buNone/>
            </a:pPr>
            <a:r>
              <a:rPr lang="en-GB" sz="1800" b="1" dirty="0">
                <a:solidFill>
                  <a:schemeClr val="tx1"/>
                </a:solidFill>
                <a:latin typeface="Arial" panose="020B0604020202020204" pitchFamily="34" charset="0"/>
              </a:rPr>
              <a:t>Lifestyle Risk Factors</a:t>
            </a:r>
          </a:p>
          <a:p>
            <a:pPr>
              <a:spcBef>
                <a:spcPts val="1400"/>
              </a:spcBef>
            </a:pPr>
            <a:r>
              <a:rPr lang="en-GB" sz="1800" dirty="0"/>
              <a:t>Sarah’s previous 25-year smoking history is the biggest risk factor for developing COPD, as smoking damages the lungs and reduces airflow (NICE, 2019).</a:t>
            </a:r>
          </a:p>
          <a:p>
            <a:pPr>
              <a:spcBef>
                <a:spcPts val="1400"/>
              </a:spcBef>
            </a:pPr>
            <a:r>
              <a:rPr lang="en-GB" sz="1800" dirty="0">
                <a:solidFill>
                  <a:schemeClr val="tx1"/>
                </a:solidFill>
              </a:rPr>
              <a:t>Exposure to air pollution, dust and respiratory irritants may worsen her COPD symptoms and trigger flare-ups (NHS England, 2023).</a:t>
            </a:r>
            <a:endParaRPr lang="en-GB" sz="1800" dirty="0"/>
          </a:p>
          <a:p>
            <a:pPr marL="0" indent="0">
              <a:spcBef>
                <a:spcPts val="1400"/>
              </a:spcBef>
              <a:buNone/>
            </a:pPr>
            <a:r>
              <a:rPr lang="en-GB" sz="1800" b="1" dirty="0">
                <a:solidFill>
                  <a:schemeClr val="tx1"/>
                </a:solidFill>
              </a:rPr>
              <a:t>Other Risks Factors</a:t>
            </a:r>
          </a:p>
          <a:p>
            <a:pPr>
              <a:spcBef>
                <a:spcPts val="1400"/>
              </a:spcBef>
            </a:pPr>
            <a:r>
              <a:rPr lang="en-GB" sz="1800" dirty="0"/>
              <a:t>At 58 years old, Sarah’s lung function naturally declines with age, making COPD symptoms more severe.</a:t>
            </a:r>
          </a:p>
          <a:p>
            <a:pPr>
              <a:spcBef>
                <a:spcPts val="1400"/>
              </a:spcBef>
            </a:pPr>
            <a:r>
              <a:rPr lang="en-GB" sz="1800" dirty="0">
                <a:solidFill>
                  <a:schemeClr val="tx1"/>
                </a:solidFill>
              </a:rPr>
              <a:t>COPD is a progressive long-term condition, increasing her risk of chest infections, hospital admissions and reduced quality of life.</a:t>
            </a:r>
          </a:p>
          <a:p>
            <a:pPr marL="0" indent="0">
              <a:buNone/>
            </a:pPr>
            <a:endParaRPr lang="en-US" sz="1800" dirty="0">
              <a:latin typeface="Arial" panose="020B0604020202020204" pitchFamily="34" charset="0"/>
            </a:endParaRPr>
          </a:p>
        </p:txBody>
      </p:sp>
      <p:sp>
        <p:nvSpPr>
          <p:cNvPr id="4" name="Date Placeholder 3">
            <a:extLst>
              <a:ext uri="{FF2B5EF4-FFF2-40B4-BE49-F238E27FC236}">
                <a16:creationId xmlns:a16="http://schemas.microsoft.com/office/drawing/2014/main" id="{C2F4B9DB-3DF4-4A04-104D-11FAD5964951}"/>
              </a:ext>
            </a:extLst>
          </p:cNvPr>
          <p:cNvSpPr>
            <a:spLocks noGrp="1"/>
          </p:cNvSpPr>
          <p:nvPr>
            <p:ph type="dt" sz="half" idx="10"/>
          </p:nvPr>
        </p:nvSpPr>
        <p:spPr/>
        <p:txBody>
          <a:body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CEA23388-130C-E036-5D1E-06019CC9B9BA}"/>
              </a:ext>
            </a:extLst>
          </p:cNvPr>
          <p:cNvSpPr>
            <a:spLocks noGrp="1"/>
          </p:cNvSpPr>
          <p:nvPr>
            <p:ph type="sldNum" sz="quarter" idx="12"/>
          </p:nvPr>
        </p:nvSpPr>
        <p:spPr/>
        <p:txBody>
          <a:bodyPr/>
          <a:lstStyle/>
          <a:p>
            <a:pPr>
              <a:defRPr/>
            </a:pPr>
            <a:fld id="{AD58E4E2-7891-4D91-AF5F-9946CA6D74F2}" type="slidenum">
              <a:rPr lang="en-GB" altLang="en-US" smtClean="0"/>
              <a:pPr>
                <a:defRPr/>
              </a:pPr>
              <a:t>11</a:t>
            </a:fld>
            <a:endParaRPr lang="en-GB" altLang="en-US"/>
          </a:p>
        </p:txBody>
      </p:sp>
      <p:pic>
        <p:nvPicPr>
          <p:cNvPr id="24" name="Audio 23">
            <a:extLst>
              <a:ext uri="{FF2B5EF4-FFF2-40B4-BE49-F238E27FC236}">
                <a16:creationId xmlns:a16="http://schemas.microsoft.com/office/drawing/2014/main" id="{28E24B9D-C8A7-302F-B7A2-1CA8ADE456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761278816"/>
      </p:ext>
    </p:extLst>
  </p:cSld>
  <p:clrMapOvr>
    <a:masterClrMapping/>
  </p:clrMapOvr>
  <mc:AlternateContent xmlns:mc="http://schemas.openxmlformats.org/markup-compatibility/2006">
    <mc:Choice xmlns:p14="http://schemas.microsoft.com/office/powerpoint/2010/main" Requires="p14">
      <p:transition spd="slow" p14:dur="2000" advTm="63988"/>
    </mc:Choice>
    <mc:Fallback>
      <p:transition spd="slow" advTm="63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DEE9C-B870-758D-8D84-3DB7291C43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B88C1F-95F9-EB84-E649-11E79E1B00DE}"/>
              </a:ext>
            </a:extLst>
          </p:cNvPr>
          <p:cNvSpPr>
            <a:spLocks noGrp="1"/>
          </p:cNvSpPr>
          <p:nvPr>
            <p:ph type="title"/>
          </p:nvPr>
        </p:nvSpPr>
        <p:spPr>
          <a:xfrm>
            <a:off x="400049" y="1016957"/>
            <a:ext cx="8343901" cy="611844"/>
          </a:xfrm>
        </p:spPr>
        <p:txBody>
          <a:bodyPr/>
          <a:lstStyle/>
          <a:p>
            <a:r>
              <a:rPr lang="en-US" dirty="0"/>
              <a:t>                           </a:t>
            </a:r>
            <a:r>
              <a:rPr lang="en-US" sz="2000" dirty="0"/>
              <a:t>Risk factors</a:t>
            </a:r>
          </a:p>
        </p:txBody>
      </p:sp>
      <p:sp>
        <p:nvSpPr>
          <p:cNvPr id="3" name="Content Placeholder 2">
            <a:extLst>
              <a:ext uri="{FF2B5EF4-FFF2-40B4-BE49-F238E27FC236}">
                <a16:creationId xmlns:a16="http://schemas.microsoft.com/office/drawing/2014/main" id="{81842D0B-0502-EF7D-B80B-C4487129338A}"/>
              </a:ext>
            </a:extLst>
          </p:cNvPr>
          <p:cNvSpPr>
            <a:spLocks noGrp="1"/>
          </p:cNvSpPr>
          <p:nvPr>
            <p:ph idx="1"/>
          </p:nvPr>
        </p:nvSpPr>
        <p:spPr>
          <a:xfrm>
            <a:off x="400048" y="2204864"/>
            <a:ext cx="8343901" cy="3456384"/>
          </a:xfrm>
        </p:spPr>
        <p:txBody>
          <a:bodyPr/>
          <a:lstStyle/>
          <a:p>
            <a:pPr marL="0" indent="0">
              <a:spcBef>
                <a:spcPts val="1400"/>
              </a:spcBef>
              <a:buNone/>
            </a:pPr>
            <a:r>
              <a:rPr lang="en-GB" sz="1800" b="1" dirty="0">
                <a:latin typeface="Arial" panose="020B0604020202020204" pitchFamily="34" charset="0"/>
              </a:rPr>
              <a:t>Managing and Reducing Risks</a:t>
            </a:r>
          </a:p>
          <a:p>
            <a:pPr>
              <a:spcBef>
                <a:spcPts val="1400"/>
              </a:spcBef>
            </a:pPr>
            <a:r>
              <a:rPr lang="en-GB" sz="1800" dirty="0">
                <a:solidFill>
                  <a:schemeClr val="tx1"/>
                </a:solidFill>
                <a:latin typeface="Arial" panose="020B0604020202020204" pitchFamily="34" charset="0"/>
              </a:rPr>
              <a:t>Continue to remain </a:t>
            </a:r>
            <a:r>
              <a:rPr lang="en-GB" sz="1800" b="1" dirty="0">
                <a:solidFill>
                  <a:schemeClr val="tx1"/>
                </a:solidFill>
                <a:latin typeface="Arial" panose="020B0604020202020204" pitchFamily="34" charset="0"/>
              </a:rPr>
              <a:t>smoke-free to </a:t>
            </a:r>
            <a:r>
              <a:rPr lang="en-GB" sz="1800" dirty="0">
                <a:solidFill>
                  <a:schemeClr val="tx1"/>
                </a:solidFill>
                <a:latin typeface="Arial" panose="020B0604020202020204" pitchFamily="34" charset="0"/>
              </a:rPr>
              <a:t>slow the progression of COPD.</a:t>
            </a:r>
          </a:p>
          <a:p>
            <a:pPr>
              <a:spcBef>
                <a:spcPts val="1400"/>
              </a:spcBef>
            </a:pPr>
            <a:r>
              <a:rPr lang="en-GB" sz="1800" dirty="0">
                <a:latin typeface="Arial" panose="020B0604020202020204" pitchFamily="34" charset="0"/>
              </a:rPr>
              <a:t>Attend </a:t>
            </a:r>
            <a:r>
              <a:rPr lang="en-GB" sz="1800" b="1" dirty="0">
                <a:latin typeface="Arial" panose="020B0604020202020204" pitchFamily="34" charset="0"/>
              </a:rPr>
              <a:t>pulmonary rehabilitation </a:t>
            </a:r>
            <a:r>
              <a:rPr lang="en-GB" sz="1800" dirty="0">
                <a:latin typeface="Arial" panose="020B0604020202020204" pitchFamily="34" charset="0"/>
              </a:rPr>
              <a:t>and stay physically active within her limits to improve breathing and fitness (NICE, 2019).</a:t>
            </a:r>
          </a:p>
          <a:p>
            <a:pPr>
              <a:spcBef>
                <a:spcPts val="1400"/>
              </a:spcBef>
            </a:pPr>
            <a:r>
              <a:rPr lang="en-GB" sz="1800" dirty="0">
                <a:solidFill>
                  <a:schemeClr val="tx1"/>
                </a:solidFill>
                <a:latin typeface="Arial" panose="020B0604020202020204" pitchFamily="34" charset="0"/>
              </a:rPr>
              <a:t>Receive </a:t>
            </a:r>
            <a:r>
              <a:rPr lang="en-GB" sz="1800" b="1" dirty="0">
                <a:solidFill>
                  <a:schemeClr val="tx1"/>
                </a:solidFill>
                <a:latin typeface="Arial" panose="020B0604020202020204" pitchFamily="34" charset="0"/>
              </a:rPr>
              <a:t>annual influenza and pneumococcal vaccinations</a:t>
            </a:r>
            <a:r>
              <a:rPr lang="en-GB" sz="1800" dirty="0">
                <a:solidFill>
                  <a:schemeClr val="tx1"/>
                </a:solidFill>
                <a:latin typeface="Arial" panose="020B0604020202020204" pitchFamily="34" charset="0"/>
              </a:rPr>
              <a:t> to reduce the risks of respiratory infections.</a:t>
            </a:r>
          </a:p>
          <a:p>
            <a:pPr>
              <a:spcBef>
                <a:spcPts val="1400"/>
              </a:spcBef>
            </a:pPr>
            <a:r>
              <a:rPr lang="en-GB" sz="1800" dirty="0">
                <a:solidFill>
                  <a:schemeClr val="tx1"/>
                </a:solidFill>
                <a:latin typeface="Arial" panose="020B0604020202020204" pitchFamily="34" charset="0"/>
              </a:rPr>
              <a:t>Use prescribed inhalers correctly, attend regular COPD reviews and avoid exposure to smoke, dust and air pollution (NHS England, 2023).</a:t>
            </a:r>
          </a:p>
          <a:p>
            <a:endParaRPr lang="en-US" dirty="0"/>
          </a:p>
        </p:txBody>
      </p:sp>
      <p:sp>
        <p:nvSpPr>
          <p:cNvPr id="4" name="Date Placeholder 3">
            <a:extLst>
              <a:ext uri="{FF2B5EF4-FFF2-40B4-BE49-F238E27FC236}">
                <a16:creationId xmlns:a16="http://schemas.microsoft.com/office/drawing/2014/main" id="{65667A77-84CF-02FE-3CD3-42E4F856A536}"/>
              </a:ext>
            </a:extLst>
          </p:cNvPr>
          <p:cNvSpPr>
            <a:spLocks noGrp="1"/>
          </p:cNvSpPr>
          <p:nvPr>
            <p:ph type="dt" sz="half" idx="10"/>
          </p:nvPr>
        </p:nvSpPr>
        <p:spPr/>
        <p:txBody>
          <a:bodyPr/>
          <a:lstStyle/>
          <a:p>
            <a:pPr>
              <a:defRPr/>
            </a:pPr>
            <a:fld id="{9A9480EC-F3F6-4006-B02E-8C8A54398A24}"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6F608AA3-B1B1-DAC5-41E8-63EEDE18D68D}"/>
              </a:ext>
            </a:extLst>
          </p:cNvPr>
          <p:cNvSpPr>
            <a:spLocks noGrp="1"/>
          </p:cNvSpPr>
          <p:nvPr>
            <p:ph type="sldNum" sz="quarter" idx="12"/>
          </p:nvPr>
        </p:nvSpPr>
        <p:spPr/>
        <p:txBody>
          <a:bodyPr/>
          <a:lstStyle/>
          <a:p>
            <a:pPr>
              <a:defRPr/>
            </a:pPr>
            <a:fld id="{AD58E4E2-7891-4D91-AF5F-9946CA6D74F2}" type="slidenum">
              <a:rPr lang="en-GB" altLang="en-US" smtClean="0"/>
              <a:pPr>
                <a:defRPr/>
              </a:pPr>
              <a:t>12</a:t>
            </a:fld>
            <a:endParaRPr lang="en-GB" altLang="en-US"/>
          </a:p>
        </p:txBody>
      </p:sp>
      <p:pic>
        <p:nvPicPr>
          <p:cNvPr id="13" name="Audio 12">
            <a:extLst>
              <a:ext uri="{FF2B5EF4-FFF2-40B4-BE49-F238E27FC236}">
                <a16:creationId xmlns:a16="http://schemas.microsoft.com/office/drawing/2014/main" id="{8F773C0F-3679-100D-FF8E-83CFF07831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81955821"/>
      </p:ext>
    </p:extLst>
  </p:cSld>
  <p:clrMapOvr>
    <a:masterClrMapping/>
  </p:clrMapOvr>
  <mc:AlternateContent xmlns:mc="http://schemas.openxmlformats.org/markup-compatibility/2006">
    <mc:Choice xmlns:p14="http://schemas.microsoft.com/office/powerpoint/2010/main" Requires="p14">
      <p:transition spd="slow" p14:dur="2000" advTm="37985"/>
    </mc:Choice>
    <mc:Fallback>
      <p:transition spd="slow" advTm="37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323528" y="169049"/>
            <a:ext cx="8229600" cy="379631"/>
          </a:xfrm>
        </p:spPr>
        <p:txBody>
          <a:bodyPr/>
          <a:lstStyle/>
          <a:p>
            <a:r>
              <a:rPr lang="en-GB" sz="1600" b="1"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179512" y="620688"/>
            <a:ext cx="8784976" cy="6237312"/>
          </a:xfrm>
        </p:spPr>
        <p:txBody>
          <a:bodyPr anchor="ctr" anchorCtr="0">
            <a:noAutofit/>
          </a:bodyPr>
          <a:lstStyle/>
          <a:p>
            <a:pPr marL="0" indent="0">
              <a:spcBef>
                <a:spcPts val="1000"/>
              </a:spcBef>
              <a:buNone/>
            </a:pPr>
            <a:r>
              <a:rPr lang="en-GB" sz="1800" b="1" dirty="0">
                <a:solidFill>
                  <a:schemeClr val="tx1"/>
                </a:solidFill>
                <a:latin typeface="Arial" panose="020B0604020202020204" pitchFamily="34" charset="0"/>
                <a:cs typeface="Arial" panose="020B0604020202020204" pitchFamily="34" charset="0"/>
              </a:rPr>
              <a:t>Evidence-Based Recommendations</a:t>
            </a:r>
          </a:p>
          <a:p>
            <a:pPr>
              <a:spcBef>
                <a:spcPts val="1000"/>
              </a:spcBef>
            </a:pPr>
            <a:r>
              <a:rPr lang="en-GB" sz="1800" dirty="0">
                <a:latin typeface="Arial" panose="020B0604020202020204" pitchFamily="34" charset="0"/>
                <a:cs typeface="Arial" panose="020B0604020202020204" pitchFamily="34" charset="0"/>
              </a:rPr>
              <a:t>Continue using prescribed inhalers correctly and attend regular COPD reviews to monitor symptoms and lung function.</a:t>
            </a:r>
          </a:p>
          <a:p>
            <a:pPr>
              <a:spcBef>
                <a:spcPts val="1000"/>
              </a:spcBef>
            </a:pPr>
            <a:r>
              <a:rPr lang="en-GB" sz="1800" dirty="0">
                <a:solidFill>
                  <a:schemeClr val="tx1"/>
                </a:solidFill>
                <a:latin typeface="Arial" panose="020B0604020202020204" pitchFamily="34" charset="0"/>
                <a:cs typeface="Arial" panose="020B0604020202020204" pitchFamily="34" charset="0"/>
              </a:rPr>
              <a:t>Participate </a:t>
            </a:r>
            <a:r>
              <a:rPr lang="en-GB" sz="1800" b="1" dirty="0">
                <a:solidFill>
                  <a:schemeClr val="tx1"/>
                </a:solidFill>
                <a:latin typeface="Arial" panose="020B0604020202020204" pitchFamily="34" charset="0"/>
                <a:cs typeface="Arial" panose="020B0604020202020204" pitchFamily="34" charset="0"/>
              </a:rPr>
              <a:t>in</a:t>
            </a:r>
            <a:r>
              <a:rPr lang="en-GB" sz="1800" b="1" dirty="0">
                <a:latin typeface="Arial" panose="020B0604020202020204" pitchFamily="34" charset="0"/>
                <a:cs typeface="Arial" panose="020B0604020202020204" pitchFamily="34" charset="0"/>
              </a:rPr>
              <a:t> p</a:t>
            </a:r>
            <a:r>
              <a:rPr lang="en-GB" sz="1800" b="1" dirty="0">
                <a:solidFill>
                  <a:schemeClr val="tx1"/>
                </a:solidFill>
                <a:latin typeface="Arial" panose="020B0604020202020204" pitchFamily="34" charset="0"/>
                <a:cs typeface="Arial" panose="020B0604020202020204" pitchFamily="34" charset="0"/>
              </a:rPr>
              <a:t>ulmonary rehabilitation</a:t>
            </a:r>
            <a:r>
              <a:rPr lang="en-GB" sz="1800" dirty="0">
                <a:solidFill>
                  <a:schemeClr val="tx1"/>
                </a:solidFill>
                <a:latin typeface="Arial" panose="020B0604020202020204" pitchFamily="34" charset="0"/>
                <a:cs typeface="Arial" panose="020B0604020202020204" pitchFamily="34" charset="0"/>
              </a:rPr>
              <a:t> to improve breathing, physical fitness and quality of life.</a:t>
            </a:r>
          </a:p>
          <a:p>
            <a:pPr>
              <a:spcBef>
                <a:spcPts val="1000"/>
              </a:spcBef>
            </a:pPr>
            <a:r>
              <a:rPr lang="en-GB" sz="1800" dirty="0">
                <a:solidFill>
                  <a:schemeClr val="tx1"/>
                </a:solidFill>
                <a:latin typeface="Arial" panose="020B0604020202020204" pitchFamily="34" charset="0"/>
                <a:cs typeface="Arial" panose="020B0604020202020204" pitchFamily="34" charset="0"/>
              </a:rPr>
              <a:t>Follow a balance</a:t>
            </a:r>
            <a:r>
              <a:rPr lang="en-GB" sz="1800" dirty="0">
                <a:latin typeface="Arial" panose="020B0604020202020204" pitchFamily="34" charset="0"/>
                <a:cs typeface="Arial" panose="020B0604020202020204" pitchFamily="34" charset="0"/>
              </a:rPr>
              <a:t>d diet, remain physically active within her ability and maintain a healthy weight to support overall health (GOLD, 2025)</a:t>
            </a:r>
          </a:p>
          <a:p>
            <a:pPr marL="0" indent="0">
              <a:spcBef>
                <a:spcPts val="1000"/>
              </a:spcBef>
              <a:buNone/>
            </a:pPr>
            <a:r>
              <a:rPr lang="en-GB" sz="1800" b="1" dirty="0">
                <a:solidFill>
                  <a:schemeClr val="tx1"/>
                </a:solidFill>
                <a:latin typeface="Arial" panose="020B0604020202020204" pitchFamily="34" charset="0"/>
                <a:cs typeface="Arial" panose="020B0604020202020204" pitchFamily="34" charset="0"/>
              </a:rPr>
              <a:t>Monitoring and Future Care Planning</a:t>
            </a:r>
          </a:p>
          <a:p>
            <a:pPr>
              <a:spcBef>
                <a:spcPts val="1000"/>
              </a:spcBef>
            </a:pPr>
            <a:r>
              <a:rPr lang="en-GB" sz="1800" dirty="0">
                <a:latin typeface="Arial" panose="020B0604020202020204" pitchFamily="34" charset="0"/>
                <a:cs typeface="Arial" panose="020B0604020202020204" pitchFamily="34" charset="0"/>
              </a:rPr>
              <a:t>Attend regular GP and respiratory specialist appointments to monitor disease progression.</a:t>
            </a:r>
          </a:p>
          <a:p>
            <a:pPr>
              <a:spcBef>
                <a:spcPts val="1000"/>
              </a:spcBef>
            </a:pPr>
            <a:r>
              <a:rPr lang="en-GB" sz="1800" dirty="0">
                <a:solidFill>
                  <a:schemeClr val="tx1"/>
                </a:solidFill>
                <a:latin typeface="Arial" panose="020B0604020202020204" pitchFamily="34" charset="0"/>
                <a:cs typeface="Arial" panose="020B0604020202020204" pitchFamily="34" charset="0"/>
              </a:rPr>
              <a:t>Use a personalised </a:t>
            </a:r>
            <a:r>
              <a:rPr lang="en-GB" sz="1800" b="1" dirty="0">
                <a:solidFill>
                  <a:schemeClr val="tx1"/>
                </a:solidFill>
                <a:latin typeface="Arial" panose="020B0604020202020204" pitchFamily="34" charset="0"/>
                <a:cs typeface="Arial" panose="020B0604020202020204" pitchFamily="34" charset="0"/>
              </a:rPr>
              <a:t>COPD self- management plan</a:t>
            </a:r>
            <a:r>
              <a:rPr lang="en-GB" sz="1800" dirty="0">
                <a:solidFill>
                  <a:schemeClr val="tx1"/>
                </a:solidFill>
                <a:latin typeface="Arial" panose="020B0604020202020204" pitchFamily="34" charset="0"/>
                <a:cs typeface="Arial" panose="020B0604020202020204" pitchFamily="34" charset="0"/>
              </a:rPr>
              <a:t> to recognise worsening symptoms and seek early treatment (NHS England, 2023).</a:t>
            </a:r>
          </a:p>
          <a:p>
            <a:pPr>
              <a:spcBef>
                <a:spcPts val="1000"/>
              </a:spcBef>
            </a:pPr>
            <a:r>
              <a:rPr lang="en-GB" sz="1800" dirty="0">
                <a:solidFill>
                  <a:schemeClr val="tx1"/>
                </a:solidFill>
                <a:latin typeface="Arial" panose="020B0604020202020204" pitchFamily="34" charset="0"/>
                <a:cs typeface="Arial" panose="020B0604020202020204" pitchFamily="34" charset="0"/>
              </a:rPr>
              <a:t>Revi</a:t>
            </a:r>
            <a:r>
              <a:rPr lang="en-GB" sz="1800" dirty="0">
                <a:latin typeface="Arial" panose="020B0604020202020204" pitchFamily="34" charset="0"/>
                <a:cs typeface="Arial" panose="020B0604020202020204" pitchFamily="34" charset="0"/>
              </a:rPr>
              <a:t>ew her care plan regularly so it can be updated if her health needs change.</a:t>
            </a:r>
          </a:p>
          <a:p>
            <a:pPr marL="0" indent="0">
              <a:spcBef>
                <a:spcPts val="1000"/>
              </a:spcBef>
              <a:buNone/>
            </a:pPr>
            <a:r>
              <a:rPr lang="en-GB" sz="1800" b="1" dirty="0">
                <a:solidFill>
                  <a:schemeClr val="tx1"/>
                </a:solidFill>
                <a:latin typeface="Arial" panose="020B0604020202020204" pitchFamily="34" charset="0"/>
                <a:cs typeface="Arial" panose="020B0604020202020204" pitchFamily="34" charset="0"/>
              </a:rPr>
              <a:t>Additional Considerations</a:t>
            </a:r>
          </a:p>
          <a:p>
            <a:pPr>
              <a:spcBef>
                <a:spcPts val="1000"/>
              </a:spcBef>
            </a:pPr>
            <a:r>
              <a:rPr lang="en-GB" sz="1800" dirty="0">
                <a:latin typeface="Arial" panose="020B0604020202020204" pitchFamily="34" charset="0"/>
                <a:cs typeface="Arial" panose="020B0604020202020204" pitchFamily="34" charset="0"/>
              </a:rPr>
              <a:t>Provide ongoing education about correct inhaler technique and recognising COPD flare-ups.</a:t>
            </a:r>
          </a:p>
          <a:p>
            <a:pPr>
              <a:spcBef>
                <a:spcPts val="1000"/>
              </a:spcBef>
            </a:pPr>
            <a:r>
              <a:rPr lang="en-GB" sz="1800" dirty="0">
                <a:solidFill>
                  <a:schemeClr val="tx1"/>
                </a:solidFill>
                <a:latin typeface="Arial" panose="020B0604020202020204" pitchFamily="34" charset="0"/>
                <a:cs typeface="Arial" panose="020B0604020202020204" pitchFamily="34" charset="0"/>
              </a:rPr>
              <a:t>Offer emotional and psychological support if living with COPD affects Sarah’s wellbeing or confidence (NHS England, 2023).</a:t>
            </a:r>
          </a:p>
          <a:p>
            <a:pPr>
              <a:spcBef>
                <a:spcPts val="1000"/>
              </a:spcBef>
              <a:buFont typeface="Arial"/>
              <a:buChar char="•"/>
            </a:pPr>
            <a:endParaRPr lang="en-GB" sz="1800"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07/08/2026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9" name="Audio 8">
            <a:extLst>
              <a:ext uri="{FF2B5EF4-FFF2-40B4-BE49-F238E27FC236}">
                <a16:creationId xmlns:a16="http://schemas.microsoft.com/office/drawing/2014/main" id="{1F18BC14-8AD0-EBA4-8D3F-0208A6717E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99277"/>
    </mc:Choice>
    <mc:Fallback>
      <p:transition spd="slow" advTm="99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007638" y="1386842"/>
            <a:ext cx="4736312" cy="1127758"/>
          </a:xfrm>
        </p:spPr>
        <p:txBody>
          <a:bodyPr anchor="t">
            <a:normAutofit/>
          </a:bodyPr>
          <a:lstStyle/>
          <a:p>
            <a:r>
              <a:rPr lang="en-GB" sz="4200" b="1"/>
              <a:t>                                             Conclusion</a:t>
            </a:r>
          </a:p>
        </p:txBody>
      </p:sp>
      <p:pic>
        <p:nvPicPr>
          <p:cNvPr id="12" name="Picture 11" descr="Evaluation of an innovative mobile health programme for the self ...">
            <a:extLst>
              <a:ext uri="{FF2B5EF4-FFF2-40B4-BE49-F238E27FC236}">
                <a16:creationId xmlns:a16="http://schemas.microsoft.com/office/drawing/2014/main" id="{85DADFB1-6CEF-76AE-0D3E-9230EA000A1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3111" r="2358" b="-2"/>
          <a:stretch>
            <a:fillRect/>
          </a:stretch>
        </p:blipFill>
        <p:spPr>
          <a:xfrm>
            <a:off x="20" y="10"/>
            <a:ext cx="3300396" cy="6857990"/>
          </a:xfrm>
          <a:prstGeom prst="rect">
            <a:avLst/>
          </a:prstGeom>
          <a:noFill/>
        </p:spPr>
      </p:pic>
      <p:sp>
        <p:nvSpPr>
          <p:cNvPr id="6" name="Content Placeholder 5">
            <a:extLst>
              <a:ext uri="{FF2B5EF4-FFF2-40B4-BE49-F238E27FC236}">
                <a16:creationId xmlns:a16="http://schemas.microsoft.com/office/drawing/2014/main" id="{C68C4224-F958-CB66-7629-688D5AD53A53}"/>
              </a:ext>
            </a:extLst>
          </p:cNvPr>
          <p:cNvSpPr>
            <a:spLocks noGrp="1"/>
          </p:cNvSpPr>
          <p:nvPr>
            <p:ph sz="quarter" idx="13"/>
          </p:nvPr>
        </p:nvSpPr>
        <p:spPr>
          <a:xfrm>
            <a:off x="4007638" y="2886089"/>
            <a:ext cx="4736312" cy="3336911"/>
          </a:xfrm>
        </p:spPr>
        <p:txBody>
          <a:bodyPr anchorCtr="0">
            <a:normAutofit/>
          </a:bodyPr>
          <a:lstStyle/>
          <a:p>
            <a:pPr>
              <a:lnSpc>
                <a:spcPct val="140000"/>
              </a:lnSpc>
              <a:spcBef>
                <a:spcPts val="1400"/>
              </a:spcBef>
            </a:pPr>
            <a:r>
              <a:rPr lang="en-GB"/>
              <a:t>COPD is a long-term respiratory disease that can significantly affect a person’s breathing, independence and quality of life.</a:t>
            </a:r>
          </a:p>
          <a:p>
            <a:pPr>
              <a:lnSpc>
                <a:spcPct val="140000"/>
              </a:lnSpc>
              <a:spcBef>
                <a:spcPts val="1400"/>
              </a:spcBef>
            </a:pPr>
            <a:r>
              <a:rPr lang="en-GB"/>
              <a:t>In Sarah’s case , her previous smoking history was the main cause of her condition.</a:t>
            </a:r>
          </a:p>
          <a:p>
            <a:pPr>
              <a:lnSpc>
                <a:spcPct val="140000"/>
              </a:lnSpc>
              <a:spcBef>
                <a:spcPts val="1400"/>
              </a:spcBef>
            </a:pPr>
            <a:r>
              <a:rPr lang="en-GB"/>
              <a:t>Regular use of inhalers, pulmonary rehabilitation, physical activity and healthy lifestyle to improve symptoms and maintain independence (NICE, 2019).</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a:xfrm>
            <a:off x="6840616" y="6477001"/>
            <a:ext cx="1406370" cy="381001"/>
          </a:xfrm>
        </p:spPr>
        <p:txBody>
          <a:bodyPr anchor="ctr">
            <a:normAutofit/>
          </a:bodyPr>
          <a:lstStyle/>
          <a:p>
            <a:pPr>
              <a:spcAft>
                <a:spcPts val="600"/>
              </a:spcAft>
              <a:defRPr/>
            </a:pPr>
            <a:fld id="{2303D31F-598B-47EE-BA37-93F097A3D676}" type="datetime1">
              <a:rPr lang="en-GB" altLang="en-US" smtClean="0"/>
              <a:pPr>
                <a:spcAft>
                  <a:spcPts val="600"/>
                </a:spcAft>
                <a:defRPr/>
              </a:pPr>
              <a:t>07/08/2026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a:xfrm>
            <a:off x="8246989" y="6477001"/>
            <a:ext cx="496961" cy="381001"/>
          </a:xfrm>
        </p:spPr>
        <p:txBody>
          <a:bodyPr anchor="ctr">
            <a:normAutofit/>
          </a:bodyPr>
          <a:lstStyle/>
          <a:p>
            <a:pPr>
              <a:spcAft>
                <a:spcPts val="600"/>
              </a:spcAft>
              <a:defRPr/>
            </a:pPr>
            <a:fld id="{6550E941-99E4-4403-A917-B30FF69A9617}" type="slidenum">
              <a:rPr lang="en-GB" altLang="en-US" smtClean="0"/>
              <a:pPr>
                <a:spcAft>
                  <a:spcPts val="600"/>
                </a:spcAft>
                <a:defRPr/>
              </a:pPr>
              <a:t>14</a:t>
            </a:fld>
            <a:endParaRPr lang="en-GB" altLang="en-US"/>
          </a:p>
        </p:txBody>
      </p:sp>
      <p:sp>
        <p:nvSpPr>
          <p:cNvPr id="13" name="TextBox 12">
            <a:extLst>
              <a:ext uri="{FF2B5EF4-FFF2-40B4-BE49-F238E27FC236}">
                <a16:creationId xmlns:a16="http://schemas.microsoft.com/office/drawing/2014/main" id="{5E97CF2A-F144-9A97-0FA8-D5B17F0D4310}"/>
              </a:ext>
            </a:extLst>
          </p:cNvPr>
          <p:cNvSpPr txBox="1"/>
          <p:nvPr/>
        </p:nvSpPr>
        <p:spPr>
          <a:xfrm>
            <a:off x="725673" y="6657945"/>
            <a:ext cx="257474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bmjopen.bmj.com/content/9/4/e02538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pic>
        <p:nvPicPr>
          <p:cNvPr id="17" name="Audio 16">
            <a:extLst>
              <a:ext uri="{FF2B5EF4-FFF2-40B4-BE49-F238E27FC236}">
                <a16:creationId xmlns:a16="http://schemas.microsoft.com/office/drawing/2014/main" id="{A374F2D1-74CA-9B23-545C-A1C01CBA2B1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36129"/>
    </mc:Choice>
    <mc:Fallback>
      <p:transition spd="slow" advTm="36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02418"/>
          </a:xfrm>
        </p:spPr>
        <p:txBody>
          <a:bodyPr>
            <a:normAutofit/>
          </a:bodyPr>
          <a:lstStyle/>
          <a:p>
            <a:r>
              <a:rPr lang="en-GB" sz="1800" b="1"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00048" y="735684"/>
            <a:ext cx="8343902" cy="6005684"/>
          </a:xfrm>
        </p:spPr>
        <p:txBody>
          <a:bodyPr anchor="ctr" anchorCtr="0"/>
          <a:lstStyle/>
          <a:p>
            <a:pPr lvl="0">
              <a:lnSpc>
                <a:spcPct val="150000"/>
              </a:lnSpc>
            </a:pPr>
            <a:r>
              <a:rPr lang="en-GB" dirty="0"/>
              <a:t>Asthma + Lung UK (2023) </a:t>
            </a:r>
            <a:r>
              <a:rPr lang="en-GB" i="1" dirty="0"/>
              <a:t>Living with COPD</a:t>
            </a:r>
            <a:r>
              <a:rPr lang="en-GB" dirty="0"/>
              <a:t>. Available at: </a:t>
            </a:r>
            <a:r>
              <a:rPr lang="en-GB" dirty="0">
                <a:hlinkClick r:id="rId4"/>
              </a:rPr>
              <a:t>https://www.asthmaandlung.org.uk/conditions/copd-chronic-obstructive-pulmonary-disease</a:t>
            </a:r>
            <a:r>
              <a:rPr lang="en-GB" dirty="0"/>
              <a:t> (Accessed: 2 August 2026).</a:t>
            </a:r>
          </a:p>
          <a:p>
            <a:pPr lvl="0">
              <a:lnSpc>
                <a:spcPct val="150000"/>
              </a:lnSpc>
            </a:pPr>
            <a:r>
              <a:rPr lang="en-GB" dirty="0"/>
              <a:t>British Lung Foundation (2022) </a:t>
            </a:r>
            <a:r>
              <a:rPr lang="en-GB" i="1" dirty="0"/>
              <a:t>Chronic obstructive pulmonary disease (COPD)</a:t>
            </a:r>
            <a:r>
              <a:rPr lang="en-GB" dirty="0"/>
              <a:t>. Available at: </a:t>
            </a:r>
            <a:r>
              <a:rPr lang="en-GB" dirty="0">
                <a:hlinkClick r:id="rId5"/>
              </a:rPr>
              <a:t>https://www.blf.org.uk/support-for-you/copd</a:t>
            </a:r>
            <a:r>
              <a:rPr lang="en-GB" dirty="0"/>
              <a:t> (Accessed: 2 August 2026).</a:t>
            </a:r>
          </a:p>
          <a:p>
            <a:pPr lvl="0">
              <a:lnSpc>
                <a:spcPct val="150000"/>
              </a:lnSpc>
            </a:pPr>
            <a:r>
              <a:rPr lang="en-GB" dirty="0"/>
              <a:t>Global Initiative for Chronic Obstructive Lung Disease (GOLD) (2025) </a:t>
            </a:r>
            <a:r>
              <a:rPr lang="en-GB" i="1" dirty="0"/>
              <a:t>Global Strategy for the Diagnosis, Management, and Prevention of Chronic Obstructive Pulmonary Disease: 2025 Report</a:t>
            </a:r>
            <a:r>
              <a:rPr lang="en-GB" dirty="0"/>
              <a:t>. Available at: </a:t>
            </a:r>
            <a:r>
              <a:rPr lang="en-GB" dirty="0">
                <a:hlinkClick r:id="rId6"/>
              </a:rPr>
              <a:t>https://goldcopd.org/2025-gold-report/</a:t>
            </a:r>
            <a:r>
              <a:rPr lang="en-GB" dirty="0"/>
              <a:t> (Accessed: 2 August 2026).</a:t>
            </a:r>
          </a:p>
          <a:p>
            <a:pPr lvl="0">
              <a:lnSpc>
                <a:spcPct val="150000"/>
              </a:lnSpc>
            </a:pPr>
            <a:r>
              <a:rPr lang="en-GB" dirty="0"/>
              <a:t>National Health Service (NHS) (2024) </a:t>
            </a:r>
            <a:r>
              <a:rPr lang="en-GB" i="1" dirty="0"/>
              <a:t>Chronic obstructive pulmonary disease (COPD)</a:t>
            </a:r>
            <a:r>
              <a:rPr lang="en-GB" dirty="0"/>
              <a:t>. Available at: </a:t>
            </a:r>
            <a:r>
              <a:rPr lang="en-GB" dirty="0">
                <a:hlinkClick r:id="rId7"/>
              </a:rPr>
              <a:t>https://www.nhs.uk/conditions/chronic-obstructive-pulmonary-disease-copd/</a:t>
            </a:r>
            <a:r>
              <a:rPr lang="en-GB" dirty="0"/>
              <a:t> (Accessed: 2 August 2026).</a:t>
            </a:r>
          </a:p>
          <a:p>
            <a:pPr lvl="0">
              <a:lnSpc>
                <a:spcPct val="150000"/>
              </a:lnSpc>
            </a:pPr>
            <a:r>
              <a:rPr lang="en-GB" dirty="0"/>
              <a:t>National Institute for Health and Care Excellence (NICE) (2019) </a:t>
            </a:r>
            <a:r>
              <a:rPr lang="en-GB" i="1" dirty="0"/>
              <a:t>Chronic obstructive pulmonary disease in over 16s: diagnosis and management (NG115)</a:t>
            </a:r>
            <a:r>
              <a:rPr lang="en-GB" dirty="0"/>
              <a:t>. Updated 2023. Available at: </a:t>
            </a:r>
            <a:r>
              <a:rPr lang="en-GB" dirty="0">
                <a:hlinkClick r:id="rId8"/>
              </a:rPr>
              <a:t>https://www.nice.org.uk/guidance/ng115</a:t>
            </a:r>
            <a:r>
              <a:rPr lang="en-GB" dirty="0"/>
              <a:t> (Accessed: 2 August 2026).</a:t>
            </a:r>
          </a:p>
          <a:p>
            <a:pPr lvl="0">
              <a:lnSpc>
                <a:spcPct val="150000"/>
              </a:lnSpc>
            </a:pPr>
            <a:r>
              <a:rPr lang="en-GB" dirty="0"/>
              <a:t>National Institute for Health and Care Excellence (NICE) (2021) </a:t>
            </a:r>
            <a:r>
              <a:rPr lang="en-GB" i="1" dirty="0"/>
              <a:t>Shared decision making (NG197)</a:t>
            </a:r>
            <a:r>
              <a:rPr lang="en-GB" dirty="0"/>
              <a:t>. Available at: </a:t>
            </a:r>
            <a:r>
              <a:rPr lang="en-GB" dirty="0">
                <a:hlinkClick r:id="rId9"/>
              </a:rPr>
              <a:t>https://www.nice.org.uk/guidance/ng197</a:t>
            </a:r>
            <a:r>
              <a:rPr lang="en-GB" dirty="0"/>
              <a:t> (Accessed: 2 August 2026).</a:t>
            </a:r>
          </a:p>
          <a:p>
            <a:pPr lvl="0"/>
            <a:r>
              <a:rPr lang="en-GB" dirty="0"/>
              <a:t>Waugh, A. and Grant, A. (2022) </a:t>
            </a:r>
            <a:r>
              <a:rPr lang="en-GB" i="1" dirty="0"/>
              <a:t>Ross &amp; Wilson Anatomy and Physiology in Health and Illness</a:t>
            </a:r>
            <a:r>
              <a:rPr lang="en-GB" dirty="0"/>
              <a:t>. 14th </a:t>
            </a:r>
            <a:r>
              <a:rPr lang="en-GB" dirty="0" err="1"/>
              <a:t>edn</a:t>
            </a:r>
            <a:r>
              <a:rPr lang="en-GB" dirty="0"/>
              <a:t>. Edinburgh: Elsevier.</a:t>
            </a:r>
          </a:p>
          <a:p>
            <a:pPr lvl="0">
              <a:lnSpc>
                <a:spcPct val="150000"/>
              </a:lnSpc>
            </a:pPr>
            <a:r>
              <a:rPr lang="en-GB" dirty="0"/>
              <a:t>World Health Organization (WHO) (2024) </a:t>
            </a:r>
            <a:r>
              <a:rPr lang="en-GB" i="1" dirty="0"/>
              <a:t>Chronic obstructive pulmonary disease (COPD)</a:t>
            </a:r>
            <a:r>
              <a:rPr lang="en-GB" dirty="0"/>
              <a:t>. Available at: https://</a:t>
            </a:r>
            <a:r>
              <a:rPr lang="en-GB" dirty="0" err="1"/>
              <a:t>www.who.int</a:t>
            </a:r>
            <a:r>
              <a:rPr lang="en-GB" dirty="0"/>
              <a:t>/news-room/fact-sheets/detail/chronic-obstructive-pulmonary-disease-(</a:t>
            </a:r>
            <a:r>
              <a:rPr lang="en-GB" dirty="0" err="1"/>
              <a:t>copd</a:t>
            </a:r>
            <a:r>
              <a:rPr lang="en-GB" dirty="0"/>
              <a:t>) (Accessed: 2 August 2026).</a:t>
            </a:r>
          </a:p>
          <a:p>
            <a:pPr marL="0" indent="0">
              <a:lnSpc>
                <a:spcPct val="150000"/>
              </a:lnSpc>
              <a:spcBef>
                <a:spcPts val="1600"/>
              </a:spcBef>
              <a:buNone/>
            </a:pPr>
            <a:endParaRPr lang="en-GB" sz="1700" dirty="0">
              <a:solidFill>
                <a:schemeClr val="tx1"/>
              </a:solidFill>
              <a:latin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21" name="Audio 20">
            <a:extLst>
              <a:ext uri="{FF2B5EF4-FFF2-40B4-BE49-F238E27FC236}">
                <a16:creationId xmlns:a16="http://schemas.microsoft.com/office/drawing/2014/main" id="{C9B1B8E9-EF76-BC19-B1DD-F15465AB403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mc:Choice xmlns:p14="http://schemas.microsoft.com/office/powerpoint/2010/main" Requires="p14">
      <p:transition spd="slow" p14:dur="2000" advTm="6220"/>
    </mc:Choice>
    <mc:Fallback>
      <p:transition spd="slow" advTm="6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theme/theme1.xml><?xml version="1.0" encoding="utf-8"?>
<a:theme xmlns:a="http://schemas.openxmlformats.org/drawingml/2006/main" name="Modulo">
  <a:themeElements>
    <a:clrScheme name="Project Status Report">
      <a:dk1>
        <a:srgbClr val="000000"/>
      </a:dk1>
      <a:lt1>
        <a:srgbClr val="FFFFFF"/>
      </a:lt1>
      <a:dk2>
        <a:srgbClr val="3B4546"/>
      </a:dk2>
      <a:lt2>
        <a:srgbClr val="E7E6E6"/>
      </a:lt2>
      <a:accent1>
        <a:srgbClr val="B36041"/>
      </a:accent1>
      <a:accent2>
        <a:srgbClr val="6F8185"/>
      </a:accent2>
      <a:accent3>
        <a:srgbClr val="C78F8F"/>
      </a:accent3>
      <a:accent4>
        <a:srgbClr val="647961"/>
      </a:accent4>
      <a:accent5>
        <a:srgbClr val="B09C54"/>
      </a:accent5>
      <a:accent6>
        <a:srgbClr val="9AA749"/>
      </a:accent6>
      <a:hlink>
        <a:srgbClr val="75A073"/>
      </a:hlink>
      <a:folHlink>
        <a:srgbClr val="BD9C5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 id="{37AC43F2-9181-4AE3-B669-CCC580C183C1}" vid="{7A2AE0A7-E8DE-4D1D-AEB1-3FD192448292}"/>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Modulo</Template>
  <TotalTime>768</TotalTime>
  <Words>1630</Words>
  <Application>Microsoft Macintosh PowerPoint</Application>
  <PresentationFormat>On-screen Show (4:3)</PresentationFormat>
  <Paragraphs>136</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Verdana</vt:lpstr>
      <vt:lpstr>Modulo</vt:lpstr>
      <vt:lpstr>PowerPoint Presentation</vt:lpstr>
      <vt:lpstr>                                          Introduction      </vt:lpstr>
      <vt:lpstr>Information about the person</vt:lpstr>
      <vt:lpstr>Anatomy and Physiology</vt:lpstr>
      <vt:lpstr>                 anatomy and physiology</vt:lpstr>
      <vt:lpstr>Care Plan (1/3)</vt:lpstr>
      <vt:lpstr>                                       Care Plan (2/3)</vt:lpstr>
      <vt:lpstr>                                        Care plan (2/3)</vt:lpstr>
      <vt:lpstr>Care plan (3/3)</vt:lpstr>
      <vt:lpstr>                          </vt:lpstr>
      <vt:lpstr>                           Risk factors</vt:lpstr>
      <vt:lpstr>                           Risk factors</vt:lpstr>
      <vt:lpstr>                                                  Recommendations</vt:lpstr>
      <vt:lpstr>                                             Conclusion</vt:lpstr>
      <vt:lpstr>                                                 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Magie Oligo (2436384)</cp:lastModifiedBy>
  <cp:revision>237</cp:revision>
  <cp:lastPrinted>2018-07-09T15:27:01Z</cp:lastPrinted>
  <dcterms:created xsi:type="dcterms:W3CDTF">2002-10-07T19:43:58Z</dcterms:created>
  <dcterms:modified xsi:type="dcterms:W3CDTF">2026-08-07T10:09:55Z</dcterms:modified>
</cp:coreProperties>
</file>