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charts/chart1.xml" ContentType="application/vnd.openxmlformats-officedocument.drawingml.char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7" r:id="rId2"/>
    <p:sldId id="282" r:id="rId3"/>
    <p:sldId id="305" r:id="rId4"/>
    <p:sldId id="306" r:id="rId5"/>
    <p:sldId id="299" r:id="rId6"/>
    <p:sldId id="290" r:id="rId7"/>
    <p:sldId id="291" r:id="rId8"/>
    <p:sldId id="308" r:id="rId9"/>
    <p:sldId id="309" r:id="rId10"/>
    <p:sldId id="304" r:id="rId11"/>
    <p:sldId id="307" r:id="rId12"/>
    <p:sldId id="292" r:id="rId13"/>
    <p:sldId id="293" r:id="rId14"/>
    <p:sldId id="311" r:id="rId15"/>
    <p:sldId id="294" r:id="rId16"/>
    <p:sldId id="314" r:id="rId17"/>
    <p:sldId id="312" r:id="rId18"/>
    <p:sldId id="295" r:id="rId19"/>
    <p:sldId id="313" r:id="rId20"/>
    <p:sldId id="296" r:id="rId21"/>
    <p:sldId id="315" r:id="rId22"/>
    <p:sldId id="316" r:id="rId23"/>
    <p:sldId id="303" r:id="rId24"/>
    <p:sldId id="310" r:id="rId25"/>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562191313976378"/>
          <c:y val="3.9843747548982067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4.8085999015748032E-2"/>
          <c:y val="0.15459374049005042"/>
          <c:w val="0.93472650098425192"/>
          <c:h val="0.7173732949450482"/>
        </c:manualLayout>
      </c:layout>
      <c:lineChart>
        <c:grouping val="standard"/>
        <c:varyColors val="0"/>
        <c:ser>
          <c:idx val="0"/>
          <c:order val="0"/>
          <c:tx>
            <c:strRef>
              <c:f>Sheet1!$B$1</c:f>
              <c:strCache>
                <c:ptCount val="1"/>
                <c:pt idx="0">
                  <c:v>Trust Level</c:v>
                </c:pt>
              </c:strCache>
            </c:strRef>
          </c:tx>
          <c:spPr>
            <a:ln w="28575" cap="rnd" cmpd="sng">
              <a:solidFill>
                <a:schemeClr val="accent1"/>
              </a:solidFill>
              <a:round/>
            </a:ln>
            <a:effectLst/>
          </c:spPr>
          <c:marker>
            <c:symbol val="circle"/>
            <c:size val="5"/>
            <c:spPr>
              <a:solidFill>
                <a:schemeClr val="accent2">
                  <a:lumMod val="75000"/>
                </a:schemeClr>
              </a:solidFill>
              <a:ln w="9525">
                <a:solidFill>
                  <a:schemeClr val="accent1"/>
                </a:solidFill>
              </a:ln>
              <a:effectLst/>
            </c:spPr>
          </c:marker>
          <c:cat>
            <c:numRef>
              <c:f>Sheet1!$A$2:$A$5</c:f>
              <c:numCache>
                <c:formatCode>General</c:formatCode>
                <c:ptCount val="4"/>
                <c:pt idx="0">
                  <c:v>1959</c:v>
                </c:pt>
                <c:pt idx="1">
                  <c:v>1990</c:v>
                </c:pt>
                <c:pt idx="2">
                  <c:v>1999</c:v>
                </c:pt>
              </c:numCache>
            </c:numRef>
          </c:cat>
          <c:val>
            <c:numRef>
              <c:f>Sheet1!$B$2:$B$5</c:f>
              <c:numCache>
                <c:formatCode>General</c:formatCode>
                <c:ptCount val="4"/>
                <c:pt idx="0">
                  <c:v>56</c:v>
                </c:pt>
                <c:pt idx="1">
                  <c:v>44</c:v>
                </c:pt>
                <c:pt idx="2">
                  <c:v>29</c:v>
                </c:pt>
              </c:numCache>
            </c:numRef>
          </c:val>
          <c:smooth val="0"/>
          <c:extLst xmlns:c16r2="http://schemas.microsoft.com/office/drawing/2015/06/chart">
            <c:ext xmlns:c16="http://schemas.microsoft.com/office/drawing/2014/chart" uri="{C3380CC4-5D6E-409C-BE32-E72D297353CC}">
              <c16:uniqueId val="{00000000-06C8-4011-914D-1E5335449966}"/>
            </c:ext>
          </c:extLst>
        </c:ser>
        <c:dLbls>
          <c:showLegendKey val="0"/>
          <c:showVal val="0"/>
          <c:showCatName val="0"/>
          <c:showSerName val="0"/>
          <c:showPercent val="0"/>
          <c:showBubbleSize val="0"/>
        </c:dLbls>
        <c:marker val="1"/>
        <c:smooth val="0"/>
        <c:axId val="155356160"/>
        <c:axId val="155383680"/>
      </c:lineChart>
      <c:catAx>
        <c:axId val="1553561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crossAx val="155383680"/>
        <c:crosses val="autoZero"/>
        <c:auto val="1"/>
        <c:lblAlgn val="ctr"/>
        <c:lblOffset val="100"/>
        <c:noMultiLvlLbl val="0"/>
      </c:catAx>
      <c:valAx>
        <c:axId val="15538368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15535616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217F17-BFA4-4042-87E2-E710D0CF881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0CF07AA-EDDD-4DBA-993E-CFEDE19E8608}">
      <dgm:prSet phldrT="[Text]"/>
      <dgm:spPr>
        <a:solidFill>
          <a:schemeClr val="accent1"/>
        </a:solidFill>
      </dgm:spPr>
      <dgm:t>
        <a:bodyPr/>
        <a:lstStyle/>
        <a:p>
          <a:r>
            <a:rPr lang="en-US" dirty="0" smtClean="0"/>
            <a:t>Information Technology</a:t>
          </a:r>
          <a:endParaRPr lang="en-US" dirty="0"/>
        </a:p>
      </dgm:t>
    </dgm:pt>
    <dgm:pt modelId="{A1308A73-2855-4FE4-9D01-072A54891E79}" type="parTrans" cxnId="{9186D8B9-7ABD-4005-B632-CCCC3B966149}">
      <dgm:prSet/>
      <dgm:spPr/>
      <dgm:t>
        <a:bodyPr/>
        <a:lstStyle/>
        <a:p>
          <a:endParaRPr lang="en-US"/>
        </a:p>
      </dgm:t>
    </dgm:pt>
    <dgm:pt modelId="{C70F626B-6E37-4B65-AC12-DD5E28E8E5A9}" type="sibTrans" cxnId="{9186D8B9-7ABD-4005-B632-CCCC3B966149}">
      <dgm:prSet/>
      <dgm:spPr/>
      <dgm:t>
        <a:bodyPr/>
        <a:lstStyle/>
        <a:p>
          <a:endParaRPr lang="en-US"/>
        </a:p>
      </dgm:t>
    </dgm:pt>
    <dgm:pt modelId="{60F34CD4-71E6-4F4A-839A-BC9D0AB9CC92}">
      <dgm:prSet phldrT="[Text]"/>
      <dgm:spPr>
        <a:solidFill>
          <a:schemeClr val="accent2"/>
        </a:solidFill>
      </dgm:spPr>
      <dgm:t>
        <a:bodyPr/>
        <a:lstStyle/>
        <a:p>
          <a:r>
            <a:rPr lang="en-US" dirty="0" smtClean="0"/>
            <a:t>Demographics</a:t>
          </a:r>
          <a:endParaRPr lang="en-US" dirty="0"/>
        </a:p>
      </dgm:t>
    </dgm:pt>
    <dgm:pt modelId="{984CEDD0-83C3-43C1-B91C-6FB4F490E7F7}" type="parTrans" cxnId="{B1252DFD-D40E-4C39-AB27-25A8F004AA81}">
      <dgm:prSet/>
      <dgm:spPr/>
      <dgm:t>
        <a:bodyPr/>
        <a:lstStyle/>
        <a:p>
          <a:endParaRPr lang="en-US"/>
        </a:p>
      </dgm:t>
    </dgm:pt>
    <dgm:pt modelId="{5580EF3C-225A-4B8D-BDA4-AFDD940DE7C8}" type="sibTrans" cxnId="{B1252DFD-D40E-4C39-AB27-25A8F004AA81}">
      <dgm:prSet/>
      <dgm:spPr/>
      <dgm:t>
        <a:bodyPr/>
        <a:lstStyle/>
        <a:p>
          <a:endParaRPr lang="en-US"/>
        </a:p>
      </dgm:t>
    </dgm:pt>
    <dgm:pt modelId="{18F94A78-B15A-4DFF-AA72-54B0EA555782}">
      <dgm:prSet phldrT="[Text]"/>
      <dgm:spPr>
        <a:solidFill>
          <a:schemeClr val="accent3"/>
        </a:solidFill>
      </dgm:spPr>
      <dgm:t>
        <a:bodyPr/>
        <a:lstStyle/>
        <a:p>
          <a:r>
            <a:rPr lang="en-US" dirty="0" smtClean="0"/>
            <a:t>Family (Break-ups, </a:t>
          </a:r>
          <a:r>
            <a:rPr lang="en-US" dirty="0" smtClean="0"/>
            <a:t>working parents) </a:t>
          </a:r>
          <a:endParaRPr lang="en-US" dirty="0"/>
        </a:p>
      </dgm:t>
    </dgm:pt>
    <dgm:pt modelId="{34064DDA-C8EE-4189-B6F7-3A2ED8E51947}" type="parTrans" cxnId="{4A3B7ACD-76E1-4455-A759-3827A256EFF9}">
      <dgm:prSet/>
      <dgm:spPr/>
      <dgm:t>
        <a:bodyPr/>
        <a:lstStyle/>
        <a:p>
          <a:endParaRPr lang="en-US"/>
        </a:p>
      </dgm:t>
    </dgm:pt>
    <dgm:pt modelId="{263474D2-2C83-453D-84B5-652CF142B0EF}" type="sibTrans" cxnId="{4A3B7ACD-76E1-4455-A759-3827A256EFF9}">
      <dgm:prSet/>
      <dgm:spPr/>
      <dgm:t>
        <a:bodyPr/>
        <a:lstStyle/>
        <a:p>
          <a:endParaRPr lang="en-US"/>
        </a:p>
      </dgm:t>
    </dgm:pt>
    <dgm:pt modelId="{D5EACC90-83F6-4876-A105-F57907A1771A}">
      <dgm:prSet phldrT="[Text]"/>
      <dgm:spPr>
        <a:solidFill>
          <a:schemeClr val="accent5"/>
        </a:solidFill>
      </dgm:spPr>
      <dgm:t>
        <a:bodyPr/>
        <a:lstStyle/>
        <a:p>
          <a:r>
            <a:rPr lang="en-US" dirty="0" smtClean="0"/>
            <a:t>School exams/performance pressure</a:t>
          </a:r>
          <a:endParaRPr lang="en-US" dirty="0"/>
        </a:p>
      </dgm:t>
    </dgm:pt>
    <dgm:pt modelId="{21A75142-5F6E-45D9-A911-6273D1DED40A}" type="parTrans" cxnId="{68CF97EE-8A15-4EA3-A39A-EF20F8B22BD3}">
      <dgm:prSet/>
      <dgm:spPr/>
      <dgm:t>
        <a:bodyPr/>
        <a:lstStyle/>
        <a:p>
          <a:endParaRPr lang="en-US"/>
        </a:p>
      </dgm:t>
    </dgm:pt>
    <dgm:pt modelId="{341C8917-0F3F-4D09-8C4D-B3895EF2689E}" type="sibTrans" cxnId="{68CF97EE-8A15-4EA3-A39A-EF20F8B22BD3}">
      <dgm:prSet/>
      <dgm:spPr/>
      <dgm:t>
        <a:bodyPr/>
        <a:lstStyle/>
        <a:p>
          <a:endParaRPr lang="en-US"/>
        </a:p>
      </dgm:t>
    </dgm:pt>
    <dgm:pt modelId="{F26273AB-0FD9-4C1F-AD6E-056743C0E8F0}">
      <dgm:prSet phldrT="[Text]"/>
      <dgm:spPr>
        <a:solidFill>
          <a:schemeClr val="accent4">
            <a:lumMod val="75000"/>
          </a:schemeClr>
        </a:solidFill>
      </dgm:spPr>
      <dgm:t>
        <a:bodyPr/>
        <a:lstStyle/>
        <a:p>
          <a:r>
            <a:rPr lang="en-US" dirty="0" smtClean="0"/>
            <a:t>Poverty/Lack of mobility</a:t>
          </a:r>
          <a:endParaRPr lang="en-US" dirty="0"/>
        </a:p>
      </dgm:t>
    </dgm:pt>
    <dgm:pt modelId="{4ECDF16B-BC15-4331-9A4F-7CFD7D13170C}" type="parTrans" cxnId="{5288DBD7-4307-47C3-8F51-FF5AF0995B11}">
      <dgm:prSet/>
      <dgm:spPr/>
      <dgm:t>
        <a:bodyPr/>
        <a:lstStyle/>
        <a:p>
          <a:endParaRPr lang="en-US"/>
        </a:p>
      </dgm:t>
    </dgm:pt>
    <dgm:pt modelId="{1302FECF-82FC-4177-806A-F30054750576}" type="sibTrans" cxnId="{5288DBD7-4307-47C3-8F51-FF5AF0995B11}">
      <dgm:prSet/>
      <dgm:spPr/>
      <dgm:t>
        <a:bodyPr/>
        <a:lstStyle/>
        <a:p>
          <a:endParaRPr lang="en-US"/>
        </a:p>
      </dgm:t>
    </dgm:pt>
    <dgm:pt modelId="{7A073D49-314C-4717-80AC-F374D84D3C43}" type="pres">
      <dgm:prSet presAssocID="{1A217F17-BFA4-4042-87E2-E710D0CF8810}" presName="diagram" presStyleCnt="0">
        <dgm:presLayoutVars>
          <dgm:dir/>
          <dgm:resizeHandles val="exact"/>
        </dgm:presLayoutVars>
      </dgm:prSet>
      <dgm:spPr/>
      <dgm:t>
        <a:bodyPr/>
        <a:lstStyle/>
        <a:p>
          <a:endParaRPr lang="en-US"/>
        </a:p>
      </dgm:t>
    </dgm:pt>
    <dgm:pt modelId="{CC0073FF-1A5A-4808-A4DD-006BB02743D4}" type="pres">
      <dgm:prSet presAssocID="{80CF07AA-EDDD-4DBA-993E-CFEDE19E8608}" presName="node" presStyleLbl="node1" presStyleIdx="0" presStyleCnt="5">
        <dgm:presLayoutVars>
          <dgm:bulletEnabled val="1"/>
        </dgm:presLayoutVars>
      </dgm:prSet>
      <dgm:spPr/>
      <dgm:t>
        <a:bodyPr/>
        <a:lstStyle/>
        <a:p>
          <a:endParaRPr lang="en-US"/>
        </a:p>
      </dgm:t>
    </dgm:pt>
    <dgm:pt modelId="{BEA37A5E-7C99-4AC1-A72B-79E5333AA004}" type="pres">
      <dgm:prSet presAssocID="{C70F626B-6E37-4B65-AC12-DD5E28E8E5A9}" presName="sibTrans" presStyleCnt="0"/>
      <dgm:spPr/>
    </dgm:pt>
    <dgm:pt modelId="{F1329C27-F639-4CBB-B0D6-0F33A9CE38B2}" type="pres">
      <dgm:prSet presAssocID="{60F34CD4-71E6-4F4A-839A-BC9D0AB9CC92}" presName="node" presStyleLbl="node1" presStyleIdx="1" presStyleCnt="5">
        <dgm:presLayoutVars>
          <dgm:bulletEnabled val="1"/>
        </dgm:presLayoutVars>
      </dgm:prSet>
      <dgm:spPr/>
      <dgm:t>
        <a:bodyPr/>
        <a:lstStyle/>
        <a:p>
          <a:endParaRPr lang="en-US"/>
        </a:p>
      </dgm:t>
    </dgm:pt>
    <dgm:pt modelId="{89C84C90-D009-4E9A-B27C-D819C8DCE8A6}" type="pres">
      <dgm:prSet presAssocID="{5580EF3C-225A-4B8D-BDA4-AFDD940DE7C8}" presName="sibTrans" presStyleCnt="0"/>
      <dgm:spPr/>
    </dgm:pt>
    <dgm:pt modelId="{E4F51FEB-1F0A-4039-B325-3C9EF08AB772}" type="pres">
      <dgm:prSet presAssocID="{18F94A78-B15A-4DFF-AA72-54B0EA555782}" presName="node" presStyleLbl="node1" presStyleIdx="2" presStyleCnt="5">
        <dgm:presLayoutVars>
          <dgm:bulletEnabled val="1"/>
        </dgm:presLayoutVars>
      </dgm:prSet>
      <dgm:spPr/>
      <dgm:t>
        <a:bodyPr/>
        <a:lstStyle/>
        <a:p>
          <a:endParaRPr lang="en-US"/>
        </a:p>
      </dgm:t>
    </dgm:pt>
    <dgm:pt modelId="{779AEB8C-B19E-47CA-A026-EA766A9DD3F3}" type="pres">
      <dgm:prSet presAssocID="{263474D2-2C83-453D-84B5-652CF142B0EF}" presName="sibTrans" presStyleCnt="0"/>
      <dgm:spPr/>
    </dgm:pt>
    <dgm:pt modelId="{A3B949F5-6EEF-42CB-BBD4-351DD4BEF26F}" type="pres">
      <dgm:prSet presAssocID="{D5EACC90-83F6-4876-A105-F57907A1771A}" presName="node" presStyleLbl="node1" presStyleIdx="3" presStyleCnt="5">
        <dgm:presLayoutVars>
          <dgm:bulletEnabled val="1"/>
        </dgm:presLayoutVars>
      </dgm:prSet>
      <dgm:spPr/>
      <dgm:t>
        <a:bodyPr/>
        <a:lstStyle/>
        <a:p>
          <a:endParaRPr lang="en-US"/>
        </a:p>
      </dgm:t>
    </dgm:pt>
    <dgm:pt modelId="{1F7CEF09-09CB-4BF0-B7CC-A68BDD0D6064}" type="pres">
      <dgm:prSet presAssocID="{341C8917-0F3F-4D09-8C4D-B3895EF2689E}" presName="sibTrans" presStyleCnt="0"/>
      <dgm:spPr/>
    </dgm:pt>
    <dgm:pt modelId="{006995FD-FF91-467C-BA45-8092FB1E392C}" type="pres">
      <dgm:prSet presAssocID="{F26273AB-0FD9-4C1F-AD6E-056743C0E8F0}" presName="node" presStyleLbl="node1" presStyleIdx="4" presStyleCnt="5">
        <dgm:presLayoutVars>
          <dgm:bulletEnabled val="1"/>
        </dgm:presLayoutVars>
      </dgm:prSet>
      <dgm:spPr/>
      <dgm:t>
        <a:bodyPr/>
        <a:lstStyle/>
        <a:p>
          <a:endParaRPr lang="en-US"/>
        </a:p>
      </dgm:t>
    </dgm:pt>
  </dgm:ptLst>
  <dgm:cxnLst>
    <dgm:cxn modelId="{8C60B74D-A232-4ED4-BCF7-E1D5FCAE46A4}" type="presOf" srcId="{D5EACC90-83F6-4876-A105-F57907A1771A}" destId="{A3B949F5-6EEF-42CB-BBD4-351DD4BEF26F}" srcOrd="0" destOrd="0" presId="urn:microsoft.com/office/officeart/2005/8/layout/default"/>
    <dgm:cxn modelId="{5288DBD7-4307-47C3-8F51-FF5AF0995B11}" srcId="{1A217F17-BFA4-4042-87E2-E710D0CF8810}" destId="{F26273AB-0FD9-4C1F-AD6E-056743C0E8F0}" srcOrd="4" destOrd="0" parTransId="{4ECDF16B-BC15-4331-9A4F-7CFD7D13170C}" sibTransId="{1302FECF-82FC-4177-806A-F30054750576}"/>
    <dgm:cxn modelId="{B1252DFD-D40E-4C39-AB27-25A8F004AA81}" srcId="{1A217F17-BFA4-4042-87E2-E710D0CF8810}" destId="{60F34CD4-71E6-4F4A-839A-BC9D0AB9CC92}" srcOrd="1" destOrd="0" parTransId="{984CEDD0-83C3-43C1-B91C-6FB4F490E7F7}" sibTransId="{5580EF3C-225A-4B8D-BDA4-AFDD940DE7C8}"/>
    <dgm:cxn modelId="{68CF97EE-8A15-4EA3-A39A-EF20F8B22BD3}" srcId="{1A217F17-BFA4-4042-87E2-E710D0CF8810}" destId="{D5EACC90-83F6-4876-A105-F57907A1771A}" srcOrd="3" destOrd="0" parTransId="{21A75142-5F6E-45D9-A911-6273D1DED40A}" sibTransId="{341C8917-0F3F-4D09-8C4D-B3895EF2689E}"/>
    <dgm:cxn modelId="{D40855B3-819B-44DB-827D-50E78D177EAD}" type="presOf" srcId="{1A217F17-BFA4-4042-87E2-E710D0CF8810}" destId="{7A073D49-314C-4717-80AC-F374D84D3C43}" srcOrd="0" destOrd="0" presId="urn:microsoft.com/office/officeart/2005/8/layout/default"/>
    <dgm:cxn modelId="{F9D82E28-38F6-4720-A506-CBBBFAE372C1}" type="presOf" srcId="{80CF07AA-EDDD-4DBA-993E-CFEDE19E8608}" destId="{CC0073FF-1A5A-4808-A4DD-006BB02743D4}" srcOrd="0" destOrd="0" presId="urn:microsoft.com/office/officeart/2005/8/layout/default"/>
    <dgm:cxn modelId="{BF1BBB94-32A1-478C-A872-F1CB056916C0}" type="presOf" srcId="{60F34CD4-71E6-4F4A-839A-BC9D0AB9CC92}" destId="{F1329C27-F639-4CBB-B0D6-0F33A9CE38B2}" srcOrd="0" destOrd="0" presId="urn:microsoft.com/office/officeart/2005/8/layout/default"/>
    <dgm:cxn modelId="{9186D8B9-7ABD-4005-B632-CCCC3B966149}" srcId="{1A217F17-BFA4-4042-87E2-E710D0CF8810}" destId="{80CF07AA-EDDD-4DBA-993E-CFEDE19E8608}" srcOrd="0" destOrd="0" parTransId="{A1308A73-2855-4FE4-9D01-072A54891E79}" sibTransId="{C70F626B-6E37-4B65-AC12-DD5E28E8E5A9}"/>
    <dgm:cxn modelId="{2615B791-2DEC-4048-91B7-58E0B14EB352}" type="presOf" srcId="{F26273AB-0FD9-4C1F-AD6E-056743C0E8F0}" destId="{006995FD-FF91-467C-BA45-8092FB1E392C}" srcOrd="0" destOrd="0" presId="urn:microsoft.com/office/officeart/2005/8/layout/default"/>
    <dgm:cxn modelId="{4A3B7ACD-76E1-4455-A759-3827A256EFF9}" srcId="{1A217F17-BFA4-4042-87E2-E710D0CF8810}" destId="{18F94A78-B15A-4DFF-AA72-54B0EA555782}" srcOrd="2" destOrd="0" parTransId="{34064DDA-C8EE-4189-B6F7-3A2ED8E51947}" sibTransId="{263474D2-2C83-453D-84B5-652CF142B0EF}"/>
    <dgm:cxn modelId="{E806EB6B-2AB1-454D-B84D-B01748FC43CD}" type="presOf" srcId="{18F94A78-B15A-4DFF-AA72-54B0EA555782}" destId="{E4F51FEB-1F0A-4039-B325-3C9EF08AB772}" srcOrd="0" destOrd="0" presId="urn:microsoft.com/office/officeart/2005/8/layout/default"/>
    <dgm:cxn modelId="{23409527-B8C7-4E57-BB6D-AFDB4DB04E5D}" type="presParOf" srcId="{7A073D49-314C-4717-80AC-F374D84D3C43}" destId="{CC0073FF-1A5A-4808-A4DD-006BB02743D4}" srcOrd="0" destOrd="0" presId="urn:microsoft.com/office/officeart/2005/8/layout/default"/>
    <dgm:cxn modelId="{BA5B5DA1-02E3-47E7-8932-7A59E5C51CA8}" type="presParOf" srcId="{7A073D49-314C-4717-80AC-F374D84D3C43}" destId="{BEA37A5E-7C99-4AC1-A72B-79E5333AA004}" srcOrd="1" destOrd="0" presId="urn:microsoft.com/office/officeart/2005/8/layout/default"/>
    <dgm:cxn modelId="{498E93CD-26E8-4AA0-A844-1E5F46EBCF3C}" type="presParOf" srcId="{7A073D49-314C-4717-80AC-F374D84D3C43}" destId="{F1329C27-F639-4CBB-B0D6-0F33A9CE38B2}" srcOrd="2" destOrd="0" presId="urn:microsoft.com/office/officeart/2005/8/layout/default"/>
    <dgm:cxn modelId="{CA2A630F-2807-4573-9C0D-B16EC2EE704D}" type="presParOf" srcId="{7A073D49-314C-4717-80AC-F374D84D3C43}" destId="{89C84C90-D009-4E9A-B27C-D819C8DCE8A6}" srcOrd="3" destOrd="0" presId="urn:microsoft.com/office/officeart/2005/8/layout/default"/>
    <dgm:cxn modelId="{A731E304-A13E-46E2-A722-26C534E32D36}" type="presParOf" srcId="{7A073D49-314C-4717-80AC-F374D84D3C43}" destId="{E4F51FEB-1F0A-4039-B325-3C9EF08AB772}" srcOrd="4" destOrd="0" presId="urn:microsoft.com/office/officeart/2005/8/layout/default"/>
    <dgm:cxn modelId="{B699215D-B3A3-44F3-80F8-9EB4E5AFAE1D}" type="presParOf" srcId="{7A073D49-314C-4717-80AC-F374D84D3C43}" destId="{779AEB8C-B19E-47CA-A026-EA766A9DD3F3}" srcOrd="5" destOrd="0" presId="urn:microsoft.com/office/officeart/2005/8/layout/default"/>
    <dgm:cxn modelId="{BE217902-A713-44D5-818D-55E9F0EE2715}" type="presParOf" srcId="{7A073D49-314C-4717-80AC-F374D84D3C43}" destId="{A3B949F5-6EEF-42CB-BBD4-351DD4BEF26F}" srcOrd="6" destOrd="0" presId="urn:microsoft.com/office/officeart/2005/8/layout/default"/>
    <dgm:cxn modelId="{F874AC6C-ECD8-44CE-A60B-2B43E1BD8158}" type="presParOf" srcId="{7A073D49-314C-4717-80AC-F374D84D3C43}" destId="{1F7CEF09-09CB-4BF0-B7CC-A68BDD0D6064}" srcOrd="7" destOrd="0" presId="urn:microsoft.com/office/officeart/2005/8/layout/default"/>
    <dgm:cxn modelId="{1B94EBD3-100A-4BAE-871C-64938330D2B9}" type="presParOf" srcId="{7A073D49-314C-4717-80AC-F374D84D3C43}" destId="{006995FD-FF91-467C-BA45-8092FB1E392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E46FEE-96BF-4362-81C8-55220C37D2B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B60CB4F5-91AA-4B82-AC9D-E2AEFE4C8201}">
      <dgm:prSet phldrT="[Text]"/>
      <dgm:spPr/>
      <dgm:t>
        <a:bodyPr/>
        <a:lstStyle/>
        <a:p>
          <a:r>
            <a:rPr lang="en-US" dirty="0" smtClean="0"/>
            <a:t>Personally</a:t>
          </a:r>
          <a:endParaRPr lang="en-US" dirty="0"/>
        </a:p>
      </dgm:t>
    </dgm:pt>
    <dgm:pt modelId="{704B4E19-584A-44C9-9ED5-261BBCCBEF2A}" type="parTrans" cxnId="{929BA7F0-5D7A-4DA3-9160-2410AF2EE29C}">
      <dgm:prSet/>
      <dgm:spPr/>
      <dgm:t>
        <a:bodyPr/>
        <a:lstStyle/>
        <a:p>
          <a:endParaRPr lang="en-US"/>
        </a:p>
      </dgm:t>
    </dgm:pt>
    <dgm:pt modelId="{60CBD872-4024-4B38-96B9-C0EA57F089D7}" type="sibTrans" cxnId="{929BA7F0-5D7A-4DA3-9160-2410AF2EE29C}">
      <dgm:prSet/>
      <dgm:spPr/>
      <dgm:t>
        <a:bodyPr/>
        <a:lstStyle/>
        <a:p>
          <a:endParaRPr lang="en-US"/>
        </a:p>
      </dgm:t>
    </dgm:pt>
    <dgm:pt modelId="{D6C9143A-DCF0-4AD0-AF58-F05FF93698D3}">
      <dgm:prSet phldrT="[Text]"/>
      <dgm:spPr/>
      <dgm:t>
        <a:bodyPr/>
        <a:lstStyle/>
        <a:p>
          <a:r>
            <a:rPr lang="en-US" dirty="0" smtClean="0"/>
            <a:t>Emotionally</a:t>
          </a:r>
          <a:endParaRPr lang="en-US" dirty="0"/>
        </a:p>
      </dgm:t>
    </dgm:pt>
    <dgm:pt modelId="{B22E292C-CE9E-4FE2-8C70-9DA9C3542EF5}" type="parTrans" cxnId="{C4BD9068-F5A8-41AD-810E-DB42FF863CE4}">
      <dgm:prSet/>
      <dgm:spPr/>
      <dgm:t>
        <a:bodyPr/>
        <a:lstStyle/>
        <a:p>
          <a:endParaRPr lang="en-US"/>
        </a:p>
      </dgm:t>
    </dgm:pt>
    <dgm:pt modelId="{8002ED6F-4C10-4DC0-886D-E9E8083323AB}" type="sibTrans" cxnId="{C4BD9068-F5A8-41AD-810E-DB42FF863CE4}">
      <dgm:prSet/>
      <dgm:spPr/>
      <dgm:t>
        <a:bodyPr/>
        <a:lstStyle/>
        <a:p>
          <a:endParaRPr lang="en-US"/>
        </a:p>
      </dgm:t>
    </dgm:pt>
    <dgm:pt modelId="{186D6286-91B1-4587-87E5-1625E0C2D9F6}">
      <dgm:prSet phldrT="[Text]"/>
      <dgm:spPr/>
      <dgm:t>
        <a:bodyPr/>
        <a:lstStyle/>
        <a:p>
          <a:r>
            <a:rPr lang="en-US" dirty="0" smtClean="0"/>
            <a:t>Intellectually </a:t>
          </a:r>
          <a:endParaRPr lang="en-US" dirty="0"/>
        </a:p>
      </dgm:t>
    </dgm:pt>
    <dgm:pt modelId="{717D0D32-9349-43F2-83D7-52FE41800E6B}" type="parTrans" cxnId="{12579BF9-1397-4C25-93BB-AA75187036EA}">
      <dgm:prSet/>
      <dgm:spPr/>
      <dgm:t>
        <a:bodyPr/>
        <a:lstStyle/>
        <a:p>
          <a:endParaRPr lang="en-US"/>
        </a:p>
      </dgm:t>
    </dgm:pt>
    <dgm:pt modelId="{B052B517-5F32-412E-A728-7FCD85B00B5B}" type="sibTrans" cxnId="{12579BF9-1397-4C25-93BB-AA75187036EA}">
      <dgm:prSet/>
      <dgm:spPr/>
      <dgm:t>
        <a:bodyPr/>
        <a:lstStyle/>
        <a:p>
          <a:endParaRPr lang="en-US"/>
        </a:p>
      </dgm:t>
    </dgm:pt>
    <dgm:pt modelId="{01EA9BA7-6757-43A6-B0EC-1E5DD7B9F146}">
      <dgm:prSet phldrT="[Text]"/>
      <dgm:spPr/>
      <dgm:t>
        <a:bodyPr/>
        <a:lstStyle/>
        <a:p>
          <a:r>
            <a:rPr lang="en-US" dirty="0" smtClean="0"/>
            <a:t>Intra-personally</a:t>
          </a:r>
          <a:endParaRPr lang="en-US" dirty="0"/>
        </a:p>
      </dgm:t>
    </dgm:pt>
    <dgm:pt modelId="{116A5FD4-26B8-4921-B3C1-9EA3A2FA2C00}" type="parTrans" cxnId="{31BAA791-D5E3-4EA6-BCEC-5596EAB2B64B}">
      <dgm:prSet/>
      <dgm:spPr/>
      <dgm:t>
        <a:bodyPr/>
        <a:lstStyle/>
        <a:p>
          <a:endParaRPr lang="en-US"/>
        </a:p>
      </dgm:t>
    </dgm:pt>
    <dgm:pt modelId="{9E2E4752-01E3-469F-96E4-D52EAC0C52CA}" type="sibTrans" cxnId="{31BAA791-D5E3-4EA6-BCEC-5596EAB2B64B}">
      <dgm:prSet/>
      <dgm:spPr/>
      <dgm:t>
        <a:bodyPr/>
        <a:lstStyle/>
        <a:p>
          <a:endParaRPr lang="en-US"/>
        </a:p>
      </dgm:t>
    </dgm:pt>
    <dgm:pt modelId="{A54BB6B3-90BD-4681-9A64-FDF6F3B060F1}">
      <dgm:prSet phldrT="[Text]"/>
      <dgm:spPr/>
      <dgm:t>
        <a:bodyPr/>
        <a:lstStyle/>
        <a:p>
          <a:r>
            <a:rPr lang="en-US" dirty="0" smtClean="0"/>
            <a:t>Finding identity</a:t>
          </a:r>
          <a:endParaRPr lang="en-US" dirty="0"/>
        </a:p>
      </dgm:t>
    </dgm:pt>
    <dgm:pt modelId="{2D93E0B0-3E6F-42D4-8155-949DA86BCABA}" type="parTrans" cxnId="{900A92AF-350D-4FFB-9D43-02C22F248110}">
      <dgm:prSet/>
      <dgm:spPr/>
      <dgm:t>
        <a:bodyPr/>
        <a:lstStyle/>
        <a:p>
          <a:endParaRPr lang="en-US"/>
        </a:p>
      </dgm:t>
    </dgm:pt>
    <dgm:pt modelId="{6C7CA109-4FAC-49EA-9056-4293D52966E6}" type="sibTrans" cxnId="{900A92AF-350D-4FFB-9D43-02C22F248110}">
      <dgm:prSet/>
      <dgm:spPr/>
      <dgm:t>
        <a:bodyPr/>
        <a:lstStyle/>
        <a:p>
          <a:endParaRPr lang="en-US"/>
        </a:p>
      </dgm:t>
    </dgm:pt>
    <dgm:pt modelId="{24678161-AA5F-4DEC-9B9C-C8A664BBC55E}">
      <dgm:prSet phldrT="[Text]"/>
      <dgm:spPr/>
      <dgm:t>
        <a:bodyPr/>
        <a:lstStyle/>
        <a:p>
          <a:r>
            <a:rPr lang="en-US" dirty="0" smtClean="0"/>
            <a:t>Sense of purpose</a:t>
          </a:r>
          <a:endParaRPr lang="en-US" dirty="0"/>
        </a:p>
      </dgm:t>
    </dgm:pt>
    <dgm:pt modelId="{361AA881-2957-467B-80F1-4D6B4087588C}" type="parTrans" cxnId="{99F75420-4DC0-4624-8999-968D209650C8}">
      <dgm:prSet/>
      <dgm:spPr/>
      <dgm:t>
        <a:bodyPr/>
        <a:lstStyle/>
        <a:p>
          <a:endParaRPr lang="en-US"/>
        </a:p>
      </dgm:t>
    </dgm:pt>
    <dgm:pt modelId="{61295303-130E-4DE2-8DD3-2E72A9527EBC}" type="sibTrans" cxnId="{99F75420-4DC0-4624-8999-968D209650C8}">
      <dgm:prSet/>
      <dgm:spPr/>
      <dgm:t>
        <a:bodyPr/>
        <a:lstStyle/>
        <a:p>
          <a:endParaRPr lang="en-US"/>
        </a:p>
      </dgm:t>
    </dgm:pt>
    <dgm:pt modelId="{FC0FC547-0A7F-40BE-A802-A6CF8AAB3F42}">
      <dgm:prSet phldrT="[Text]"/>
      <dgm:spPr/>
      <dgm:t>
        <a:bodyPr/>
        <a:lstStyle/>
        <a:p>
          <a:r>
            <a:rPr lang="en-US" dirty="0" smtClean="0"/>
            <a:t>Inter-personally</a:t>
          </a:r>
          <a:endParaRPr lang="en-US" dirty="0"/>
        </a:p>
      </dgm:t>
    </dgm:pt>
    <dgm:pt modelId="{4860B51C-28A4-45B8-AC64-80AF9CC5316B}" type="parTrans" cxnId="{96A7263E-8A18-4A0B-B612-193DA01325D2}">
      <dgm:prSet/>
      <dgm:spPr/>
      <dgm:t>
        <a:bodyPr/>
        <a:lstStyle/>
        <a:p>
          <a:endParaRPr lang="en-US"/>
        </a:p>
      </dgm:t>
    </dgm:pt>
    <dgm:pt modelId="{7002687A-9ACC-4F14-98F7-C05E56629A73}" type="sibTrans" cxnId="{96A7263E-8A18-4A0B-B612-193DA01325D2}">
      <dgm:prSet/>
      <dgm:spPr/>
      <dgm:t>
        <a:bodyPr/>
        <a:lstStyle/>
        <a:p>
          <a:endParaRPr lang="en-US"/>
        </a:p>
      </dgm:t>
    </dgm:pt>
    <dgm:pt modelId="{AB6790EB-8233-4854-9B50-EF0F6D3B3C37}">
      <dgm:prSet phldrT="[Text]"/>
      <dgm:spPr/>
      <dgm:t>
        <a:bodyPr/>
        <a:lstStyle/>
        <a:p>
          <a:r>
            <a:rPr lang="en-US" dirty="0" smtClean="0"/>
            <a:t>Awareness and empathizing with others</a:t>
          </a:r>
          <a:endParaRPr lang="en-US" dirty="0"/>
        </a:p>
      </dgm:t>
    </dgm:pt>
    <dgm:pt modelId="{9C23242B-8599-4B0B-BA08-333980736D26}" type="parTrans" cxnId="{22EB1BCD-BAEB-481A-BC6B-110AD50BA6BD}">
      <dgm:prSet/>
      <dgm:spPr/>
      <dgm:t>
        <a:bodyPr/>
        <a:lstStyle/>
        <a:p>
          <a:endParaRPr lang="en-US"/>
        </a:p>
      </dgm:t>
    </dgm:pt>
    <dgm:pt modelId="{28D736CC-785E-408F-A7DD-95D480E1E9A7}" type="sibTrans" cxnId="{22EB1BCD-BAEB-481A-BC6B-110AD50BA6BD}">
      <dgm:prSet/>
      <dgm:spPr/>
      <dgm:t>
        <a:bodyPr/>
        <a:lstStyle/>
        <a:p>
          <a:endParaRPr lang="en-US"/>
        </a:p>
      </dgm:t>
    </dgm:pt>
    <dgm:pt modelId="{6D64B420-BFD3-4384-982C-D16FB6BE0514}">
      <dgm:prSet phldrT="[Text]"/>
      <dgm:spPr/>
      <dgm:t>
        <a:bodyPr/>
        <a:lstStyle/>
        <a:p>
          <a:r>
            <a:rPr lang="en-US" dirty="0" smtClean="0"/>
            <a:t>Ability to enter into and maintain mutually satisfying personal relationships</a:t>
          </a:r>
          <a:endParaRPr lang="en-US" dirty="0"/>
        </a:p>
      </dgm:t>
    </dgm:pt>
    <dgm:pt modelId="{888CD222-BDF3-457C-AB5F-114BD0579F27}" type="parTrans" cxnId="{6F53DB0A-157A-44A9-BC6A-55E58812601E}">
      <dgm:prSet/>
      <dgm:spPr/>
      <dgm:t>
        <a:bodyPr/>
        <a:lstStyle/>
        <a:p>
          <a:endParaRPr lang="en-US"/>
        </a:p>
      </dgm:t>
    </dgm:pt>
    <dgm:pt modelId="{16471C71-F33D-4D16-ADD0-96DA0F28F977}" type="sibTrans" cxnId="{6F53DB0A-157A-44A9-BC6A-55E58812601E}">
      <dgm:prSet/>
      <dgm:spPr/>
      <dgm:t>
        <a:bodyPr/>
        <a:lstStyle/>
        <a:p>
          <a:endParaRPr lang="en-US"/>
        </a:p>
      </dgm:t>
    </dgm:pt>
    <dgm:pt modelId="{E82B71B3-C951-43B0-A6CC-F615EA1ED24C}">
      <dgm:prSet phldrT="[Text]"/>
      <dgm:spPr/>
      <dgm:t>
        <a:bodyPr/>
        <a:lstStyle/>
        <a:p>
          <a:r>
            <a:rPr lang="en-US" dirty="0" smtClean="0"/>
            <a:t>spiritually</a:t>
          </a:r>
          <a:endParaRPr lang="en-US" dirty="0"/>
        </a:p>
      </dgm:t>
    </dgm:pt>
    <dgm:pt modelId="{ECB2F4CF-46EF-4800-9D61-A8B7D7CD250F}" type="parTrans" cxnId="{6B776D19-300E-49BC-A1B8-9BBC536A4600}">
      <dgm:prSet/>
      <dgm:spPr/>
      <dgm:t>
        <a:bodyPr/>
        <a:lstStyle/>
        <a:p>
          <a:endParaRPr lang="en-US"/>
        </a:p>
      </dgm:t>
    </dgm:pt>
    <dgm:pt modelId="{00E9F7A7-B1B9-404A-9CCE-DD84BAA8B1BC}" type="sibTrans" cxnId="{6B776D19-300E-49BC-A1B8-9BBC536A4600}">
      <dgm:prSet/>
      <dgm:spPr/>
      <dgm:t>
        <a:bodyPr/>
        <a:lstStyle/>
        <a:p>
          <a:endParaRPr lang="en-US"/>
        </a:p>
      </dgm:t>
    </dgm:pt>
    <dgm:pt modelId="{9245079E-AB0C-4E8E-85AA-61BF417D556B}">
      <dgm:prSet phldrT="[Text]"/>
      <dgm:spPr/>
      <dgm:t>
        <a:bodyPr/>
        <a:lstStyle/>
        <a:p>
          <a:r>
            <a:rPr lang="en-US" dirty="0" smtClean="0"/>
            <a:t>Physically</a:t>
          </a:r>
          <a:endParaRPr lang="en-US" dirty="0"/>
        </a:p>
      </dgm:t>
    </dgm:pt>
    <dgm:pt modelId="{9A53BC62-90F5-4AC8-887F-316A3CC641C2}" type="parTrans" cxnId="{DB911252-667E-46C2-9B76-045D9B240A0D}">
      <dgm:prSet/>
      <dgm:spPr/>
      <dgm:t>
        <a:bodyPr/>
        <a:lstStyle/>
        <a:p>
          <a:endParaRPr lang="en-US"/>
        </a:p>
      </dgm:t>
    </dgm:pt>
    <dgm:pt modelId="{CE68B9C3-352A-4177-A907-9BFF61B6221B}" type="sibTrans" cxnId="{DB911252-667E-46C2-9B76-045D9B240A0D}">
      <dgm:prSet/>
      <dgm:spPr/>
      <dgm:t>
        <a:bodyPr/>
        <a:lstStyle/>
        <a:p>
          <a:endParaRPr lang="en-US"/>
        </a:p>
      </dgm:t>
    </dgm:pt>
    <dgm:pt modelId="{D2F950A8-44B8-40E9-984C-385251C9C15E}">
      <dgm:prSet phldrT="[Text]"/>
      <dgm:spPr/>
      <dgm:t>
        <a:bodyPr/>
        <a:lstStyle/>
        <a:p>
          <a:r>
            <a:rPr lang="en-US" dirty="0" smtClean="0"/>
            <a:t>Mastery over life and self</a:t>
          </a:r>
          <a:endParaRPr lang="en-US" dirty="0"/>
        </a:p>
      </dgm:t>
    </dgm:pt>
    <dgm:pt modelId="{6853D4A0-3EA4-42A3-8078-60A1D3A4CE1B}" type="parTrans" cxnId="{979AB92D-FCAD-4FD5-9D1C-E7D41D642207}">
      <dgm:prSet/>
      <dgm:spPr/>
      <dgm:t>
        <a:bodyPr/>
        <a:lstStyle/>
        <a:p>
          <a:endParaRPr lang="en-US"/>
        </a:p>
      </dgm:t>
    </dgm:pt>
    <dgm:pt modelId="{7ACED2C0-4B58-430C-9D9F-5A74D96DA053}" type="sibTrans" cxnId="{979AB92D-FCAD-4FD5-9D1C-E7D41D642207}">
      <dgm:prSet/>
      <dgm:spPr/>
      <dgm:t>
        <a:bodyPr/>
        <a:lstStyle/>
        <a:p>
          <a:endParaRPr lang="en-US"/>
        </a:p>
      </dgm:t>
    </dgm:pt>
    <dgm:pt modelId="{DFAB8E78-EF73-4042-80CD-091A066CA376}">
      <dgm:prSet phldrT="[Text]"/>
      <dgm:spPr/>
      <dgm:t>
        <a:bodyPr/>
        <a:lstStyle/>
        <a:p>
          <a:r>
            <a:rPr lang="en-US" dirty="0" smtClean="0"/>
            <a:t>resilience</a:t>
          </a:r>
          <a:endParaRPr lang="en-US" dirty="0"/>
        </a:p>
      </dgm:t>
    </dgm:pt>
    <dgm:pt modelId="{EA605693-635F-46BE-BB52-8659E0F355A7}" type="parTrans" cxnId="{0CB85E14-D206-4C8A-B707-5E5FC66E090D}">
      <dgm:prSet/>
      <dgm:spPr/>
      <dgm:t>
        <a:bodyPr/>
        <a:lstStyle/>
        <a:p>
          <a:endParaRPr lang="en-US"/>
        </a:p>
      </dgm:t>
    </dgm:pt>
    <dgm:pt modelId="{0D1180C9-B388-4045-9808-28061BEC85F5}" type="sibTrans" cxnId="{0CB85E14-D206-4C8A-B707-5E5FC66E090D}">
      <dgm:prSet/>
      <dgm:spPr/>
      <dgm:t>
        <a:bodyPr/>
        <a:lstStyle/>
        <a:p>
          <a:endParaRPr lang="en-US"/>
        </a:p>
      </dgm:t>
    </dgm:pt>
    <dgm:pt modelId="{8444A44E-6344-4475-A149-55653BD99C71}">
      <dgm:prSet phldrT="[Text]"/>
      <dgm:spPr/>
      <dgm:t>
        <a:bodyPr/>
        <a:lstStyle/>
        <a:p>
          <a:r>
            <a:rPr lang="en-US" dirty="0" smtClean="0"/>
            <a:t>Confidence</a:t>
          </a:r>
          <a:endParaRPr lang="en-US" dirty="0"/>
        </a:p>
      </dgm:t>
    </dgm:pt>
    <dgm:pt modelId="{C955AB28-178A-4D35-BB62-6D30C9EBC388}" type="parTrans" cxnId="{48D27570-5391-4C0A-A40B-C32224D3CEC2}">
      <dgm:prSet/>
      <dgm:spPr/>
      <dgm:t>
        <a:bodyPr/>
        <a:lstStyle/>
        <a:p>
          <a:endParaRPr lang="en-US"/>
        </a:p>
      </dgm:t>
    </dgm:pt>
    <dgm:pt modelId="{7F6CC738-1D58-4B13-B328-124EFBD1C1D4}" type="sibTrans" cxnId="{48D27570-5391-4C0A-A40B-C32224D3CEC2}">
      <dgm:prSet/>
      <dgm:spPr/>
      <dgm:t>
        <a:bodyPr/>
        <a:lstStyle/>
        <a:p>
          <a:endParaRPr lang="en-US"/>
        </a:p>
      </dgm:t>
    </dgm:pt>
    <dgm:pt modelId="{CD0527CC-0CFA-4B9E-BFA6-D52491F6EEF0}">
      <dgm:prSet phldrT="[Text]"/>
      <dgm:spPr/>
      <dgm:t>
        <a:bodyPr/>
        <a:lstStyle/>
        <a:p>
          <a:r>
            <a:rPr lang="en-US" dirty="0" smtClean="0"/>
            <a:t>Self-esteem</a:t>
          </a:r>
          <a:endParaRPr lang="en-US" dirty="0"/>
        </a:p>
      </dgm:t>
    </dgm:pt>
    <dgm:pt modelId="{E51AE5B1-3BE8-4278-B197-9C28C8714E6A}" type="parTrans" cxnId="{303B03AD-C9CF-45D2-8B97-9816C5211D9C}">
      <dgm:prSet/>
      <dgm:spPr/>
      <dgm:t>
        <a:bodyPr/>
        <a:lstStyle/>
        <a:p>
          <a:endParaRPr lang="en-US"/>
        </a:p>
      </dgm:t>
    </dgm:pt>
    <dgm:pt modelId="{F9319096-4564-49BB-B1AB-BBB926EFFF12}" type="sibTrans" cxnId="{303B03AD-C9CF-45D2-8B97-9816C5211D9C}">
      <dgm:prSet/>
      <dgm:spPr/>
      <dgm:t>
        <a:bodyPr/>
        <a:lstStyle/>
        <a:p>
          <a:endParaRPr lang="en-US"/>
        </a:p>
      </dgm:t>
    </dgm:pt>
    <dgm:pt modelId="{CB2F5A3D-D921-404A-8E86-ADBE8A5F7142}">
      <dgm:prSet phldrT="[Text]"/>
      <dgm:spPr/>
      <dgm:t>
        <a:bodyPr/>
        <a:lstStyle/>
        <a:p>
          <a:r>
            <a:rPr lang="en-US" dirty="0" smtClean="0"/>
            <a:t>Belonging</a:t>
          </a:r>
          <a:endParaRPr lang="en-US" dirty="0"/>
        </a:p>
      </dgm:t>
    </dgm:pt>
    <dgm:pt modelId="{43275E7A-7245-4F93-A092-726981DB63F8}" type="parTrans" cxnId="{77F713CF-9A51-4755-998E-1B146F26848E}">
      <dgm:prSet/>
      <dgm:spPr/>
      <dgm:t>
        <a:bodyPr/>
        <a:lstStyle/>
        <a:p>
          <a:endParaRPr lang="en-US"/>
        </a:p>
      </dgm:t>
    </dgm:pt>
    <dgm:pt modelId="{96D9749C-24BF-4DCB-A952-52A425C11C83}" type="sibTrans" cxnId="{77F713CF-9A51-4755-998E-1B146F26848E}">
      <dgm:prSet/>
      <dgm:spPr/>
      <dgm:t>
        <a:bodyPr/>
        <a:lstStyle/>
        <a:p>
          <a:endParaRPr lang="en-US"/>
        </a:p>
      </dgm:t>
    </dgm:pt>
    <dgm:pt modelId="{9510F417-66EC-49C1-AE13-CC0168724D76}" type="pres">
      <dgm:prSet presAssocID="{47E46FEE-96BF-4362-81C8-55220C37D2BF}" presName="Name0" presStyleCnt="0">
        <dgm:presLayoutVars>
          <dgm:dir/>
          <dgm:animLvl val="lvl"/>
          <dgm:resizeHandles val="exact"/>
        </dgm:presLayoutVars>
      </dgm:prSet>
      <dgm:spPr/>
      <dgm:t>
        <a:bodyPr/>
        <a:lstStyle/>
        <a:p>
          <a:endParaRPr lang="en-US"/>
        </a:p>
      </dgm:t>
    </dgm:pt>
    <dgm:pt modelId="{CA09D21B-067B-4D2E-8042-CE542B4FCF6D}" type="pres">
      <dgm:prSet presAssocID="{B60CB4F5-91AA-4B82-AC9D-E2AEFE4C8201}" presName="composite" presStyleCnt="0"/>
      <dgm:spPr/>
    </dgm:pt>
    <dgm:pt modelId="{878672DD-DAB7-4D3F-BFF2-357C85783DE7}" type="pres">
      <dgm:prSet presAssocID="{B60CB4F5-91AA-4B82-AC9D-E2AEFE4C8201}" presName="parTx" presStyleLbl="alignNode1" presStyleIdx="0" presStyleCnt="3">
        <dgm:presLayoutVars>
          <dgm:chMax val="0"/>
          <dgm:chPref val="0"/>
          <dgm:bulletEnabled val="1"/>
        </dgm:presLayoutVars>
      </dgm:prSet>
      <dgm:spPr/>
      <dgm:t>
        <a:bodyPr/>
        <a:lstStyle/>
        <a:p>
          <a:endParaRPr lang="en-US"/>
        </a:p>
      </dgm:t>
    </dgm:pt>
    <dgm:pt modelId="{B41449DA-E94E-4465-841D-8E7F10C81C8F}" type="pres">
      <dgm:prSet presAssocID="{B60CB4F5-91AA-4B82-AC9D-E2AEFE4C8201}" presName="desTx" presStyleLbl="alignAccFollowNode1" presStyleIdx="0" presStyleCnt="3" custScaleY="100000">
        <dgm:presLayoutVars>
          <dgm:bulletEnabled val="1"/>
        </dgm:presLayoutVars>
      </dgm:prSet>
      <dgm:spPr/>
      <dgm:t>
        <a:bodyPr/>
        <a:lstStyle/>
        <a:p>
          <a:endParaRPr lang="en-US"/>
        </a:p>
      </dgm:t>
    </dgm:pt>
    <dgm:pt modelId="{66A5FBDD-C344-4490-AAED-F83ACC36B62D}" type="pres">
      <dgm:prSet presAssocID="{60CBD872-4024-4B38-96B9-C0EA57F089D7}" presName="space" presStyleCnt="0"/>
      <dgm:spPr/>
    </dgm:pt>
    <dgm:pt modelId="{56A6947A-7F7C-4BEF-99AD-52D3CFA5FAE3}" type="pres">
      <dgm:prSet presAssocID="{01EA9BA7-6757-43A6-B0EC-1E5DD7B9F146}" presName="composite" presStyleCnt="0"/>
      <dgm:spPr/>
    </dgm:pt>
    <dgm:pt modelId="{8E118F0F-9E1B-44FF-9DD9-80743A3136EC}" type="pres">
      <dgm:prSet presAssocID="{01EA9BA7-6757-43A6-B0EC-1E5DD7B9F146}" presName="parTx" presStyleLbl="alignNode1" presStyleIdx="1" presStyleCnt="3">
        <dgm:presLayoutVars>
          <dgm:chMax val="0"/>
          <dgm:chPref val="0"/>
          <dgm:bulletEnabled val="1"/>
        </dgm:presLayoutVars>
      </dgm:prSet>
      <dgm:spPr/>
      <dgm:t>
        <a:bodyPr/>
        <a:lstStyle/>
        <a:p>
          <a:endParaRPr lang="en-US"/>
        </a:p>
      </dgm:t>
    </dgm:pt>
    <dgm:pt modelId="{8ECDED7D-5CDF-4FC2-965B-6962DB18DD27}" type="pres">
      <dgm:prSet presAssocID="{01EA9BA7-6757-43A6-B0EC-1E5DD7B9F146}" presName="desTx" presStyleLbl="alignAccFollowNode1" presStyleIdx="1" presStyleCnt="3">
        <dgm:presLayoutVars>
          <dgm:bulletEnabled val="1"/>
        </dgm:presLayoutVars>
      </dgm:prSet>
      <dgm:spPr/>
      <dgm:t>
        <a:bodyPr/>
        <a:lstStyle/>
        <a:p>
          <a:endParaRPr lang="en-US"/>
        </a:p>
      </dgm:t>
    </dgm:pt>
    <dgm:pt modelId="{1C77D3D3-CA34-4A19-A673-0FF908D98868}" type="pres">
      <dgm:prSet presAssocID="{9E2E4752-01E3-469F-96E4-D52EAC0C52CA}" presName="space" presStyleCnt="0"/>
      <dgm:spPr/>
    </dgm:pt>
    <dgm:pt modelId="{AD993FC2-B803-4FCB-8C7D-2B4CC3CD1395}" type="pres">
      <dgm:prSet presAssocID="{FC0FC547-0A7F-40BE-A802-A6CF8AAB3F42}" presName="composite" presStyleCnt="0"/>
      <dgm:spPr/>
    </dgm:pt>
    <dgm:pt modelId="{EF35C4DF-ECB6-4995-97AE-C734B571F09C}" type="pres">
      <dgm:prSet presAssocID="{FC0FC547-0A7F-40BE-A802-A6CF8AAB3F42}" presName="parTx" presStyleLbl="alignNode1" presStyleIdx="2" presStyleCnt="3">
        <dgm:presLayoutVars>
          <dgm:chMax val="0"/>
          <dgm:chPref val="0"/>
          <dgm:bulletEnabled val="1"/>
        </dgm:presLayoutVars>
      </dgm:prSet>
      <dgm:spPr/>
      <dgm:t>
        <a:bodyPr/>
        <a:lstStyle/>
        <a:p>
          <a:endParaRPr lang="en-US"/>
        </a:p>
      </dgm:t>
    </dgm:pt>
    <dgm:pt modelId="{C4FDFBD8-7641-40C7-A42E-62AC33E3E4C9}" type="pres">
      <dgm:prSet presAssocID="{FC0FC547-0A7F-40BE-A802-A6CF8AAB3F42}" presName="desTx" presStyleLbl="alignAccFollowNode1" presStyleIdx="2" presStyleCnt="3">
        <dgm:presLayoutVars>
          <dgm:bulletEnabled val="1"/>
        </dgm:presLayoutVars>
      </dgm:prSet>
      <dgm:spPr/>
      <dgm:t>
        <a:bodyPr/>
        <a:lstStyle/>
        <a:p>
          <a:endParaRPr lang="en-US"/>
        </a:p>
      </dgm:t>
    </dgm:pt>
  </dgm:ptLst>
  <dgm:cxnLst>
    <dgm:cxn modelId="{02A59818-85D9-4F1D-B484-E3032D611796}" type="presOf" srcId="{24678161-AA5F-4DEC-9B9C-C8A664BBC55E}" destId="{8ECDED7D-5CDF-4FC2-965B-6962DB18DD27}" srcOrd="0" destOrd="6" presId="urn:microsoft.com/office/officeart/2005/8/layout/hList1"/>
    <dgm:cxn modelId="{60AD45F8-33DB-472D-A97A-EE2B96B7A80E}" type="presOf" srcId="{01EA9BA7-6757-43A6-B0EC-1E5DD7B9F146}" destId="{8E118F0F-9E1B-44FF-9DD9-80743A3136EC}" srcOrd="0" destOrd="0" presId="urn:microsoft.com/office/officeart/2005/8/layout/hList1"/>
    <dgm:cxn modelId="{9DB7EFA4-6D3C-435C-8683-D8BAFD2B2F8C}" type="presOf" srcId="{6D64B420-BFD3-4384-982C-D16FB6BE0514}" destId="{C4FDFBD8-7641-40C7-A42E-62AC33E3E4C9}" srcOrd="0" destOrd="1" presId="urn:microsoft.com/office/officeart/2005/8/layout/hList1"/>
    <dgm:cxn modelId="{678E5403-4DEE-4DEA-9DF5-51BD53BA843D}" type="presOf" srcId="{CD0527CC-0CFA-4B9E-BFA6-D52491F6EEF0}" destId="{8ECDED7D-5CDF-4FC2-965B-6962DB18DD27}" srcOrd="0" destOrd="4" presId="urn:microsoft.com/office/officeart/2005/8/layout/hList1"/>
    <dgm:cxn modelId="{77F713CF-9A51-4755-998E-1B146F26848E}" srcId="{01EA9BA7-6757-43A6-B0EC-1E5DD7B9F146}" destId="{CB2F5A3D-D921-404A-8E86-ADBE8A5F7142}" srcOrd="5" destOrd="0" parTransId="{43275E7A-7245-4F93-A092-726981DB63F8}" sibTransId="{96D9749C-24BF-4DCB-A952-52A425C11C83}"/>
    <dgm:cxn modelId="{31BAA791-D5E3-4EA6-BCEC-5596EAB2B64B}" srcId="{47E46FEE-96BF-4362-81C8-55220C37D2BF}" destId="{01EA9BA7-6757-43A6-B0EC-1E5DD7B9F146}" srcOrd="1" destOrd="0" parTransId="{116A5FD4-26B8-4921-B3C1-9EA3A2FA2C00}" sibTransId="{9E2E4752-01E3-469F-96E4-D52EAC0C52CA}"/>
    <dgm:cxn modelId="{DB911252-667E-46C2-9B76-045D9B240A0D}" srcId="{B60CB4F5-91AA-4B82-AC9D-E2AEFE4C8201}" destId="{9245079E-AB0C-4E8E-85AA-61BF417D556B}" srcOrd="1" destOrd="0" parTransId="{9A53BC62-90F5-4AC8-887F-316A3CC641C2}" sibTransId="{CE68B9C3-352A-4177-A907-9BFF61B6221B}"/>
    <dgm:cxn modelId="{CBB62056-4D1F-4743-BE0C-F0423EE998CE}" type="presOf" srcId="{8444A44E-6344-4475-A149-55653BD99C71}" destId="{8ECDED7D-5CDF-4FC2-965B-6962DB18DD27}" srcOrd="0" destOrd="3" presId="urn:microsoft.com/office/officeart/2005/8/layout/hList1"/>
    <dgm:cxn modelId="{48D27570-5391-4C0A-A40B-C32224D3CEC2}" srcId="{01EA9BA7-6757-43A6-B0EC-1E5DD7B9F146}" destId="{8444A44E-6344-4475-A149-55653BD99C71}" srcOrd="3" destOrd="0" parTransId="{C955AB28-178A-4D35-BB62-6D30C9EBC388}" sibTransId="{7F6CC738-1D58-4B13-B328-124EFBD1C1D4}"/>
    <dgm:cxn modelId="{215D102D-269E-44BF-BDC0-43FD347F2E79}" type="presOf" srcId="{47E46FEE-96BF-4362-81C8-55220C37D2BF}" destId="{9510F417-66EC-49C1-AE13-CC0168724D76}" srcOrd="0" destOrd="0" presId="urn:microsoft.com/office/officeart/2005/8/layout/hList1"/>
    <dgm:cxn modelId="{13055311-C6C4-4AEF-AC51-C8F98A534C7E}" type="presOf" srcId="{CB2F5A3D-D921-404A-8E86-ADBE8A5F7142}" destId="{8ECDED7D-5CDF-4FC2-965B-6962DB18DD27}" srcOrd="0" destOrd="5" presId="urn:microsoft.com/office/officeart/2005/8/layout/hList1"/>
    <dgm:cxn modelId="{01B6CE02-6985-4B0B-B55C-E02A3606F193}" type="presOf" srcId="{D2F950A8-44B8-40E9-984C-385251C9C15E}" destId="{8ECDED7D-5CDF-4FC2-965B-6962DB18DD27}" srcOrd="0" destOrd="1" presId="urn:microsoft.com/office/officeart/2005/8/layout/hList1"/>
    <dgm:cxn modelId="{BF0B7A8A-A905-40B0-8C3E-3F65608A867C}" type="presOf" srcId="{D6C9143A-DCF0-4AD0-AF58-F05FF93698D3}" destId="{B41449DA-E94E-4465-841D-8E7F10C81C8F}" srcOrd="0" destOrd="0" presId="urn:microsoft.com/office/officeart/2005/8/layout/hList1"/>
    <dgm:cxn modelId="{929BA7F0-5D7A-4DA3-9160-2410AF2EE29C}" srcId="{47E46FEE-96BF-4362-81C8-55220C37D2BF}" destId="{B60CB4F5-91AA-4B82-AC9D-E2AEFE4C8201}" srcOrd="0" destOrd="0" parTransId="{704B4E19-584A-44C9-9ED5-261BBCCBEF2A}" sibTransId="{60CBD872-4024-4B38-96B9-C0EA57F089D7}"/>
    <dgm:cxn modelId="{96A7263E-8A18-4A0B-B612-193DA01325D2}" srcId="{47E46FEE-96BF-4362-81C8-55220C37D2BF}" destId="{FC0FC547-0A7F-40BE-A802-A6CF8AAB3F42}" srcOrd="2" destOrd="0" parTransId="{4860B51C-28A4-45B8-AC64-80AF9CC5316B}" sibTransId="{7002687A-9ACC-4F14-98F7-C05E56629A73}"/>
    <dgm:cxn modelId="{979AB92D-FCAD-4FD5-9D1C-E7D41D642207}" srcId="{01EA9BA7-6757-43A6-B0EC-1E5DD7B9F146}" destId="{D2F950A8-44B8-40E9-984C-385251C9C15E}" srcOrd="1" destOrd="0" parTransId="{6853D4A0-3EA4-42A3-8078-60A1D3A4CE1B}" sibTransId="{7ACED2C0-4B58-430C-9D9F-5A74D96DA053}"/>
    <dgm:cxn modelId="{8054BAC8-4E1B-4B16-B02D-5274E4199620}" type="presOf" srcId="{E82B71B3-C951-43B0-A6CC-F615EA1ED24C}" destId="{B41449DA-E94E-4465-841D-8E7F10C81C8F}" srcOrd="0" destOrd="3" presId="urn:microsoft.com/office/officeart/2005/8/layout/hList1"/>
    <dgm:cxn modelId="{770C166E-5BE0-4825-85AF-E25847933709}" type="presOf" srcId="{DFAB8E78-EF73-4042-80CD-091A066CA376}" destId="{8ECDED7D-5CDF-4FC2-965B-6962DB18DD27}" srcOrd="0" destOrd="2" presId="urn:microsoft.com/office/officeart/2005/8/layout/hList1"/>
    <dgm:cxn modelId="{FD37DCA8-98A5-4172-915A-78C30CC15599}" type="presOf" srcId="{B60CB4F5-91AA-4B82-AC9D-E2AEFE4C8201}" destId="{878672DD-DAB7-4D3F-BFF2-357C85783DE7}" srcOrd="0" destOrd="0" presId="urn:microsoft.com/office/officeart/2005/8/layout/hList1"/>
    <dgm:cxn modelId="{5315BF12-92E0-42E8-BC1B-FA66BBFFEB6A}" type="presOf" srcId="{186D6286-91B1-4587-87E5-1625E0C2D9F6}" destId="{B41449DA-E94E-4465-841D-8E7F10C81C8F}" srcOrd="0" destOrd="2" presId="urn:microsoft.com/office/officeart/2005/8/layout/hList1"/>
    <dgm:cxn modelId="{2360D1F1-1BB5-47C4-8CF6-A74C070A9D0B}" type="presOf" srcId="{FC0FC547-0A7F-40BE-A802-A6CF8AAB3F42}" destId="{EF35C4DF-ECB6-4995-97AE-C734B571F09C}" srcOrd="0" destOrd="0" presId="urn:microsoft.com/office/officeart/2005/8/layout/hList1"/>
    <dgm:cxn modelId="{4214D53E-D4E7-4E29-9596-29EC58AEDF71}" type="presOf" srcId="{9245079E-AB0C-4E8E-85AA-61BF417D556B}" destId="{B41449DA-E94E-4465-841D-8E7F10C81C8F}" srcOrd="0" destOrd="1" presId="urn:microsoft.com/office/officeart/2005/8/layout/hList1"/>
    <dgm:cxn modelId="{99F75420-4DC0-4624-8999-968D209650C8}" srcId="{01EA9BA7-6757-43A6-B0EC-1E5DD7B9F146}" destId="{24678161-AA5F-4DEC-9B9C-C8A664BBC55E}" srcOrd="6" destOrd="0" parTransId="{361AA881-2957-467B-80F1-4D6B4087588C}" sibTransId="{61295303-130E-4DE2-8DD3-2E72A9527EBC}"/>
    <dgm:cxn modelId="{12579BF9-1397-4C25-93BB-AA75187036EA}" srcId="{B60CB4F5-91AA-4B82-AC9D-E2AEFE4C8201}" destId="{186D6286-91B1-4587-87E5-1625E0C2D9F6}" srcOrd="2" destOrd="0" parTransId="{717D0D32-9349-43F2-83D7-52FE41800E6B}" sibTransId="{B052B517-5F32-412E-A728-7FCD85B00B5B}"/>
    <dgm:cxn modelId="{C4BD9068-F5A8-41AD-810E-DB42FF863CE4}" srcId="{B60CB4F5-91AA-4B82-AC9D-E2AEFE4C8201}" destId="{D6C9143A-DCF0-4AD0-AF58-F05FF93698D3}" srcOrd="0" destOrd="0" parTransId="{B22E292C-CE9E-4FE2-8C70-9DA9C3542EF5}" sibTransId="{8002ED6F-4C10-4DC0-886D-E9E8083323AB}"/>
    <dgm:cxn modelId="{0CB85E14-D206-4C8A-B707-5E5FC66E090D}" srcId="{01EA9BA7-6757-43A6-B0EC-1E5DD7B9F146}" destId="{DFAB8E78-EF73-4042-80CD-091A066CA376}" srcOrd="2" destOrd="0" parTransId="{EA605693-635F-46BE-BB52-8659E0F355A7}" sibTransId="{0D1180C9-B388-4045-9808-28061BEC85F5}"/>
    <dgm:cxn modelId="{6B776D19-300E-49BC-A1B8-9BBC536A4600}" srcId="{B60CB4F5-91AA-4B82-AC9D-E2AEFE4C8201}" destId="{E82B71B3-C951-43B0-A6CC-F615EA1ED24C}" srcOrd="3" destOrd="0" parTransId="{ECB2F4CF-46EF-4800-9D61-A8B7D7CD250F}" sibTransId="{00E9F7A7-B1B9-404A-9CCE-DD84BAA8B1BC}"/>
    <dgm:cxn modelId="{0B0B66B9-B39C-4B6C-B58E-74DCFA848EBF}" type="presOf" srcId="{A54BB6B3-90BD-4681-9A64-FDF6F3B060F1}" destId="{8ECDED7D-5CDF-4FC2-965B-6962DB18DD27}" srcOrd="0" destOrd="0" presId="urn:microsoft.com/office/officeart/2005/8/layout/hList1"/>
    <dgm:cxn modelId="{DEF7D435-41D9-4DBA-B8D4-C2AD848A2BC7}" type="presOf" srcId="{AB6790EB-8233-4854-9B50-EF0F6D3B3C37}" destId="{C4FDFBD8-7641-40C7-A42E-62AC33E3E4C9}" srcOrd="0" destOrd="0" presId="urn:microsoft.com/office/officeart/2005/8/layout/hList1"/>
    <dgm:cxn modelId="{22EB1BCD-BAEB-481A-BC6B-110AD50BA6BD}" srcId="{FC0FC547-0A7F-40BE-A802-A6CF8AAB3F42}" destId="{AB6790EB-8233-4854-9B50-EF0F6D3B3C37}" srcOrd="0" destOrd="0" parTransId="{9C23242B-8599-4B0B-BA08-333980736D26}" sibTransId="{28D736CC-785E-408F-A7DD-95D480E1E9A7}"/>
    <dgm:cxn modelId="{900A92AF-350D-4FFB-9D43-02C22F248110}" srcId="{01EA9BA7-6757-43A6-B0EC-1E5DD7B9F146}" destId="{A54BB6B3-90BD-4681-9A64-FDF6F3B060F1}" srcOrd="0" destOrd="0" parTransId="{2D93E0B0-3E6F-42D4-8155-949DA86BCABA}" sibTransId="{6C7CA109-4FAC-49EA-9056-4293D52966E6}"/>
    <dgm:cxn modelId="{6F53DB0A-157A-44A9-BC6A-55E58812601E}" srcId="{FC0FC547-0A7F-40BE-A802-A6CF8AAB3F42}" destId="{6D64B420-BFD3-4384-982C-D16FB6BE0514}" srcOrd="1" destOrd="0" parTransId="{888CD222-BDF3-457C-AB5F-114BD0579F27}" sibTransId="{16471C71-F33D-4D16-ADD0-96DA0F28F977}"/>
    <dgm:cxn modelId="{303B03AD-C9CF-45D2-8B97-9816C5211D9C}" srcId="{01EA9BA7-6757-43A6-B0EC-1E5DD7B9F146}" destId="{CD0527CC-0CFA-4B9E-BFA6-D52491F6EEF0}" srcOrd="4" destOrd="0" parTransId="{E51AE5B1-3BE8-4278-B197-9C28C8714E6A}" sibTransId="{F9319096-4564-49BB-B1AB-BBB926EFFF12}"/>
    <dgm:cxn modelId="{3B12386A-E483-4F7B-8EE7-40DF80ABEC75}" type="presParOf" srcId="{9510F417-66EC-49C1-AE13-CC0168724D76}" destId="{CA09D21B-067B-4D2E-8042-CE542B4FCF6D}" srcOrd="0" destOrd="0" presId="urn:microsoft.com/office/officeart/2005/8/layout/hList1"/>
    <dgm:cxn modelId="{08FBAB09-031B-43E8-A1D5-B224ABE47BFB}" type="presParOf" srcId="{CA09D21B-067B-4D2E-8042-CE542B4FCF6D}" destId="{878672DD-DAB7-4D3F-BFF2-357C85783DE7}" srcOrd="0" destOrd="0" presId="urn:microsoft.com/office/officeart/2005/8/layout/hList1"/>
    <dgm:cxn modelId="{5E3FFB97-457C-40B9-AC58-8BA64208AAD6}" type="presParOf" srcId="{CA09D21B-067B-4D2E-8042-CE542B4FCF6D}" destId="{B41449DA-E94E-4465-841D-8E7F10C81C8F}" srcOrd="1" destOrd="0" presId="urn:microsoft.com/office/officeart/2005/8/layout/hList1"/>
    <dgm:cxn modelId="{727A6E31-82B2-43EA-A0CB-DA6567070C53}" type="presParOf" srcId="{9510F417-66EC-49C1-AE13-CC0168724D76}" destId="{66A5FBDD-C344-4490-AAED-F83ACC36B62D}" srcOrd="1" destOrd="0" presId="urn:microsoft.com/office/officeart/2005/8/layout/hList1"/>
    <dgm:cxn modelId="{A882DA81-A1EB-4339-871C-8949A43587F6}" type="presParOf" srcId="{9510F417-66EC-49C1-AE13-CC0168724D76}" destId="{56A6947A-7F7C-4BEF-99AD-52D3CFA5FAE3}" srcOrd="2" destOrd="0" presId="urn:microsoft.com/office/officeart/2005/8/layout/hList1"/>
    <dgm:cxn modelId="{5CB82451-0D01-421D-9CD0-532C434EFA73}" type="presParOf" srcId="{56A6947A-7F7C-4BEF-99AD-52D3CFA5FAE3}" destId="{8E118F0F-9E1B-44FF-9DD9-80743A3136EC}" srcOrd="0" destOrd="0" presId="urn:microsoft.com/office/officeart/2005/8/layout/hList1"/>
    <dgm:cxn modelId="{2B38CB51-80E3-4B29-84EA-820F1C567244}" type="presParOf" srcId="{56A6947A-7F7C-4BEF-99AD-52D3CFA5FAE3}" destId="{8ECDED7D-5CDF-4FC2-965B-6962DB18DD27}" srcOrd="1" destOrd="0" presId="urn:microsoft.com/office/officeart/2005/8/layout/hList1"/>
    <dgm:cxn modelId="{73737BBC-4CD8-4384-A7D0-0B33FD26E5D7}" type="presParOf" srcId="{9510F417-66EC-49C1-AE13-CC0168724D76}" destId="{1C77D3D3-CA34-4A19-A673-0FF908D98868}" srcOrd="3" destOrd="0" presId="urn:microsoft.com/office/officeart/2005/8/layout/hList1"/>
    <dgm:cxn modelId="{3E1F858D-63E7-4503-B0BC-1F0D05D67320}" type="presParOf" srcId="{9510F417-66EC-49C1-AE13-CC0168724D76}" destId="{AD993FC2-B803-4FCB-8C7D-2B4CC3CD1395}" srcOrd="4" destOrd="0" presId="urn:microsoft.com/office/officeart/2005/8/layout/hList1"/>
    <dgm:cxn modelId="{6F013B1F-021D-4445-BB1C-F87725F6871B}" type="presParOf" srcId="{AD993FC2-B803-4FCB-8C7D-2B4CC3CD1395}" destId="{EF35C4DF-ECB6-4995-97AE-C734B571F09C}" srcOrd="0" destOrd="0" presId="urn:microsoft.com/office/officeart/2005/8/layout/hList1"/>
    <dgm:cxn modelId="{74D091AB-CB33-49E2-BEB5-6F91AF13E444}" type="presParOf" srcId="{AD993FC2-B803-4FCB-8C7D-2B4CC3CD1395}" destId="{C4FDFBD8-7641-40C7-A42E-62AC33E3E4C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073FF-1A5A-4808-A4DD-006BB02743D4}">
      <dsp:nvSpPr>
        <dsp:cNvPr id="0" name=""/>
        <dsp:cNvSpPr/>
      </dsp:nvSpPr>
      <dsp:spPr>
        <a:xfrm>
          <a:off x="0" y="322220"/>
          <a:ext cx="2230681" cy="1338408"/>
        </a:xfrm>
        <a:prstGeom prst="rect">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Information Technology</a:t>
          </a:r>
          <a:endParaRPr lang="en-US" sz="1900" kern="1200" dirty="0"/>
        </a:p>
      </dsp:txBody>
      <dsp:txXfrm>
        <a:off x="0" y="322220"/>
        <a:ext cx="2230681" cy="1338408"/>
      </dsp:txXfrm>
    </dsp:sp>
    <dsp:sp modelId="{F1329C27-F639-4CBB-B0D6-0F33A9CE38B2}">
      <dsp:nvSpPr>
        <dsp:cNvPr id="0" name=""/>
        <dsp:cNvSpPr/>
      </dsp:nvSpPr>
      <dsp:spPr>
        <a:xfrm>
          <a:off x="2453749" y="322220"/>
          <a:ext cx="2230681" cy="1338408"/>
        </a:xfrm>
        <a:prstGeom prst="rect">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Demographics</a:t>
          </a:r>
          <a:endParaRPr lang="en-US" sz="1900" kern="1200" dirty="0"/>
        </a:p>
      </dsp:txBody>
      <dsp:txXfrm>
        <a:off x="2453749" y="322220"/>
        <a:ext cx="2230681" cy="1338408"/>
      </dsp:txXfrm>
    </dsp:sp>
    <dsp:sp modelId="{E4F51FEB-1F0A-4039-B325-3C9EF08AB772}">
      <dsp:nvSpPr>
        <dsp:cNvPr id="0" name=""/>
        <dsp:cNvSpPr/>
      </dsp:nvSpPr>
      <dsp:spPr>
        <a:xfrm>
          <a:off x="4907499" y="322220"/>
          <a:ext cx="2230681" cy="1338408"/>
        </a:xfrm>
        <a:prstGeom prst="rect">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Family (Break-ups, </a:t>
          </a:r>
          <a:r>
            <a:rPr lang="en-US" sz="1900" kern="1200" dirty="0" smtClean="0"/>
            <a:t>working parents) </a:t>
          </a:r>
          <a:endParaRPr lang="en-US" sz="1900" kern="1200" dirty="0"/>
        </a:p>
      </dsp:txBody>
      <dsp:txXfrm>
        <a:off x="4907499" y="322220"/>
        <a:ext cx="2230681" cy="1338408"/>
      </dsp:txXfrm>
    </dsp:sp>
    <dsp:sp modelId="{A3B949F5-6EEF-42CB-BBD4-351DD4BEF26F}">
      <dsp:nvSpPr>
        <dsp:cNvPr id="0" name=""/>
        <dsp:cNvSpPr/>
      </dsp:nvSpPr>
      <dsp:spPr>
        <a:xfrm>
          <a:off x="1226874" y="1883698"/>
          <a:ext cx="2230681" cy="1338408"/>
        </a:xfrm>
        <a:prstGeom prst="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School exams/performance pressure</a:t>
          </a:r>
          <a:endParaRPr lang="en-US" sz="1900" kern="1200" dirty="0"/>
        </a:p>
      </dsp:txBody>
      <dsp:txXfrm>
        <a:off x="1226874" y="1883698"/>
        <a:ext cx="2230681" cy="1338408"/>
      </dsp:txXfrm>
    </dsp:sp>
    <dsp:sp modelId="{006995FD-FF91-467C-BA45-8092FB1E392C}">
      <dsp:nvSpPr>
        <dsp:cNvPr id="0" name=""/>
        <dsp:cNvSpPr/>
      </dsp:nvSpPr>
      <dsp:spPr>
        <a:xfrm>
          <a:off x="3680624" y="1883698"/>
          <a:ext cx="2230681" cy="1338408"/>
        </a:xfrm>
        <a:prstGeom prst="rect">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Poverty/Lack of mobility</a:t>
          </a:r>
          <a:endParaRPr lang="en-US" sz="1900" kern="1200" dirty="0"/>
        </a:p>
      </dsp:txBody>
      <dsp:txXfrm>
        <a:off x="3680624" y="1883698"/>
        <a:ext cx="2230681" cy="13384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672DD-DAB7-4D3F-BFF2-357C85783DE7}">
      <dsp:nvSpPr>
        <dsp:cNvPr id="0" name=""/>
        <dsp:cNvSpPr/>
      </dsp:nvSpPr>
      <dsp:spPr>
        <a:xfrm>
          <a:off x="1905" y="37058"/>
          <a:ext cx="1857375" cy="54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lvl="0" algn="ctr" defTabSz="844550">
            <a:lnSpc>
              <a:spcPct val="90000"/>
            </a:lnSpc>
            <a:spcBef>
              <a:spcPct val="0"/>
            </a:spcBef>
            <a:spcAft>
              <a:spcPct val="35000"/>
            </a:spcAft>
          </a:pPr>
          <a:r>
            <a:rPr lang="en-US" sz="1900" kern="1200" dirty="0" smtClean="0"/>
            <a:t>Personally</a:t>
          </a:r>
          <a:endParaRPr lang="en-US" sz="1900" kern="1200" dirty="0"/>
        </a:p>
      </dsp:txBody>
      <dsp:txXfrm>
        <a:off x="1905" y="37058"/>
        <a:ext cx="1857375" cy="547200"/>
      </dsp:txXfrm>
    </dsp:sp>
    <dsp:sp modelId="{B41449DA-E94E-4465-841D-8E7F10C81C8F}">
      <dsp:nvSpPr>
        <dsp:cNvPr id="0" name=""/>
        <dsp:cNvSpPr/>
      </dsp:nvSpPr>
      <dsp:spPr>
        <a:xfrm>
          <a:off x="1905" y="584258"/>
          <a:ext cx="1857375" cy="329432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smtClean="0"/>
            <a:t>Emotionally</a:t>
          </a:r>
          <a:endParaRPr lang="en-US" sz="1900" kern="1200" dirty="0"/>
        </a:p>
        <a:p>
          <a:pPr marL="171450" lvl="1" indent="-171450" algn="l" defTabSz="844550">
            <a:lnSpc>
              <a:spcPct val="90000"/>
            </a:lnSpc>
            <a:spcBef>
              <a:spcPct val="0"/>
            </a:spcBef>
            <a:spcAft>
              <a:spcPct val="15000"/>
            </a:spcAft>
            <a:buChar char="••"/>
          </a:pPr>
          <a:r>
            <a:rPr lang="en-US" sz="1900" kern="1200" dirty="0" smtClean="0"/>
            <a:t>Physically</a:t>
          </a:r>
          <a:endParaRPr lang="en-US" sz="1900" kern="1200" dirty="0"/>
        </a:p>
        <a:p>
          <a:pPr marL="171450" lvl="1" indent="-171450" algn="l" defTabSz="844550">
            <a:lnSpc>
              <a:spcPct val="90000"/>
            </a:lnSpc>
            <a:spcBef>
              <a:spcPct val="0"/>
            </a:spcBef>
            <a:spcAft>
              <a:spcPct val="15000"/>
            </a:spcAft>
            <a:buChar char="••"/>
          </a:pPr>
          <a:r>
            <a:rPr lang="en-US" sz="1900" kern="1200" dirty="0" smtClean="0"/>
            <a:t>Intellectually </a:t>
          </a:r>
          <a:endParaRPr lang="en-US" sz="1900" kern="1200" dirty="0"/>
        </a:p>
        <a:p>
          <a:pPr marL="171450" lvl="1" indent="-171450" algn="l" defTabSz="844550">
            <a:lnSpc>
              <a:spcPct val="90000"/>
            </a:lnSpc>
            <a:spcBef>
              <a:spcPct val="0"/>
            </a:spcBef>
            <a:spcAft>
              <a:spcPct val="15000"/>
            </a:spcAft>
            <a:buChar char="••"/>
          </a:pPr>
          <a:r>
            <a:rPr lang="en-US" sz="1900" kern="1200" dirty="0" smtClean="0"/>
            <a:t>spiritually</a:t>
          </a:r>
          <a:endParaRPr lang="en-US" sz="1900" kern="1200" dirty="0"/>
        </a:p>
      </dsp:txBody>
      <dsp:txXfrm>
        <a:off x="1905" y="584258"/>
        <a:ext cx="1857375" cy="3294321"/>
      </dsp:txXfrm>
    </dsp:sp>
    <dsp:sp modelId="{8E118F0F-9E1B-44FF-9DD9-80743A3136EC}">
      <dsp:nvSpPr>
        <dsp:cNvPr id="0" name=""/>
        <dsp:cNvSpPr/>
      </dsp:nvSpPr>
      <dsp:spPr>
        <a:xfrm>
          <a:off x="2119312" y="37058"/>
          <a:ext cx="1857374" cy="54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lvl="0" algn="ctr" defTabSz="844550">
            <a:lnSpc>
              <a:spcPct val="90000"/>
            </a:lnSpc>
            <a:spcBef>
              <a:spcPct val="0"/>
            </a:spcBef>
            <a:spcAft>
              <a:spcPct val="35000"/>
            </a:spcAft>
          </a:pPr>
          <a:r>
            <a:rPr lang="en-US" sz="1900" kern="1200" dirty="0" smtClean="0"/>
            <a:t>Intra-personally</a:t>
          </a:r>
          <a:endParaRPr lang="en-US" sz="1900" kern="1200" dirty="0"/>
        </a:p>
      </dsp:txBody>
      <dsp:txXfrm>
        <a:off x="2119312" y="37058"/>
        <a:ext cx="1857374" cy="547200"/>
      </dsp:txXfrm>
    </dsp:sp>
    <dsp:sp modelId="{8ECDED7D-5CDF-4FC2-965B-6962DB18DD27}">
      <dsp:nvSpPr>
        <dsp:cNvPr id="0" name=""/>
        <dsp:cNvSpPr/>
      </dsp:nvSpPr>
      <dsp:spPr>
        <a:xfrm>
          <a:off x="2119312" y="584258"/>
          <a:ext cx="1857374" cy="329432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smtClean="0"/>
            <a:t>Finding identity</a:t>
          </a:r>
          <a:endParaRPr lang="en-US" sz="1900" kern="1200" dirty="0"/>
        </a:p>
        <a:p>
          <a:pPr marL="171450" lvl="1" indent="-171450" algn="l" defTabSz="844550">
            <a:lnSpc>
              <a:spcPct val="90000"/>
            </a:lnSpc>
            <a:spcBef>
              <a:spcPct val="0"/>
            </a:spcBef>
            <a:spcAft>
              <a:spcPct val="15000"/>
            </a:spcAft>
            <a:buChar char="••"/>
          </a:pPr>
          <a:r>
            <a:rPr lang="en-US" sz="1900" kern="1200" dirty="0" smtClean="0"/>
            <a:t>Mastery over life and self</a:t>
          </a:r>
          <a:endParaRPr lang="en-US" sz="1900" kern="1200" dirty="0"/>
        </a:p>
        <a:p>
          <a:pPr marL="171450" lvl="1" indent="-171450" algn="l" defTabSz="844550">
            <a:lnSpc>
              <a:spcPct val="90000"/>
            </a:lnSpc>
            <a:spcBef>
              <a:spcPct val="0"/>
            </a:spcBef>
            <a:spcAft>
              <a:spcPct val="15000"/>
            </a:spcAft>
            <a:buChar char="••"/>
          </a:pPr>
          <a:r>
            <a:rPr lang="en-US" sz="1900" kern="1200" dirty="0" smtClean="0"/>
            <a:t>resilience</a:t>
          </a:r>
          <a:endParaRPr lang="en-US" sz="1900" kern="1200" dirty="0"/>
        </a:p>
        <a:p>
          <a:pPr marL="171450" lvl="1" indent="-171450" algn="l" defTabSz="844550">
            <a:lnSpc>
              <a:spcPct val="90000"/>
            </a:lnSpc>
            <a:spcBef>
              <a:spcPct val="0"/>
            </a:spcBef>
            <a:spcAft>
              <a:spcPct val="15000"/>
            </a:spcAft>
            <a:buChar char="••"/>
          </a:pPr>
          <a:r>
            <a:rPr lang="en-US" sz="1900" kern="1200" dirty="0" smtClean="0"/>
            <a:t>Confidence</a:t>
          </a:r>
          <a:endParaRPr lang="en-US" sz="1900" kern="1200" dirty="0"/>
        </a:p>
        <a:p>
          <a:pPr marL="171450" lvl="1" indent="-171450" algn="l" defTabSz="844550">
            <a:lnSpc>
              <a:spcPct val="90000"/>
            </a:lnSpc>
            <a:spcBef>
              <a:spcPct val="0"/>
            </a:spcBef>
            <a:spcAft>
              <a:spcPct val="15000"/>
            </a:spcAft>
            <a:buChar char="••"/>
          </a:pPr>
          <a:r>
            <a:rPr lang="en-US" sz="1900" kern="1200" dirty="0" smtClean="0"/>
            <a:t>Self-esteem</a:t>
          </a:r>
          <a:endParaRPr lang="en-US" sz="1900" kern="1200" dirty="0"/>
        </a:p>
        <a:p>
          <a:pPr marL="171450" lvl="1" indent="-171450" algn="l" defTabSz="844550">
            <a:lnSpc>
              <a:spcPct val="90000"/>
            </a:lnSpc>
            <a:spcBef>
              <a:spcPct val="0"/>
            </a:spcBef>
            <a:spcAft>
              <a:spcPct val="15000"/>
            </a:spcAft>
            <a:buChar char="••"/>
          </a:pPr>
          <a:r>
            <a:rPr lang="en-US" sz="1900" kern="1200" dirty="0" smtClean="0"/>
            <a:t>Belonging</a:t>
          </a:r>
          <a:endParaRPr lang="en-US" sz="1900" kern="1200" dirty="0"/>
        </a:p>
        <a:p>
          <a:pPr marL="171450" lvl="1" indent="-171450" algn="l" defTabSz="844550">
            <a:lnSpc>
              <a:spcPct val="90000"/>
            </a:lnSpc>
            <a:spcBef>
              <a:spcPct val="0"/>
            </a:spcBef>
            <a:spcAft>
              <a:spcPct val="15000"/>
            </a:spcAft>
            <a:buChar char="••"/>
          </a:pPr>
          <a:r>
            <a:rPr lang="en-US" sz="1900" kern="1200" dirty="0" smtClean="0"/>
            <a:t>Sense of purpose</a:t>
          </a:r>
          <a:endParaRPr lang="en-US" sz="1900" kern="1200" dirty="0"/>
        </a:p>
      </dsp:txBody>
      <dsp:txXfrm>
        <a:off x="2119312" y="584258"/>
        <a:ext cx="1857374" cy="3294321"/>
      </dsp:txXfrm>
    </dsp:sp>
    <dsp:sp modelId="{EF35C4DF-ECB6-4995-97AE-C734B571F09C}">
      <dsp:nvSpPr>
        <dsp:cNvPr id="0" name=""/>
        <dsp:cNvSpPr/>
      </dsp:nvSpPr>
      <dsp:spPr>
        <a:xfrm>
          <a:off x="4236719" y="37058"/>
          <a:ext cx="1857374" cy="54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lvl="0" algn="ctr" defTabSz="844550">
            <a:lnSpc>
              <a:spcPct val="90000"/>
            </a:lnSpc>
            <a:spcBef>
              <a:spcPct val="0"/>
            </a:spcBef>
            <a:spcAft>
              <a:spcPct val="35000"/>
            </a:spcAft>
          </a:pPr>
          <a:r>
            <a:rPr lang="en-US" sz="1900" kern="1200" dirty="0" smtClean="0"/>
            <a:t>Inter-personally</a:t>
          </a:r>
          <a:endParaRPr lang="en-US" sz="1900" kern="1200" dirty="0"/>
        </a:p>
      </dsp:txBody>
      <dsp:txXfrm>
        <a:off x="4236719" y="37058"/>
        <a:ext cx="1857374" cy="547200"/>
      </dsp:txXfrm>
    </dsp:sp>
    <dsp:sp modelId="{C4FDFBD8-7641-40C7-A42E-62AC33E3E4C9}">
      <dsp:nvSpPr>
        <dsp:cNvPr id="0" name=""/>
        <dsp:cNvSpPr/>
      </dsp:nvSpPr>
      <dsp:spPr>
        <a:xfrm>
          <a:off x="4236719" y="584258"/>
          <a:ext cx="1857374" cy="329432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smtClean="0"/>
            <a:t>Awareness and empathizing with others</a:t>
          </a:r>
          <a:endParaRPr lang="en-US" sz="1900" kern="1200" dirty="0"/>
        </a:p>
        <a:p>
          <a:pPr marL="171450" lvl="1" indent="-171450" algn="l" defTabSz="844550">
            <a:lnSpc>
              <a:spcPct val="90000"/>
            </a:lnSpc>
            <a:spcBef>
              <a:spcPct val="0"/>
            </a:spcBef>
            <a:spcAft>
              <a:spcPct val="15000"/>
            </a:spcAft>
            <a:buChar char="••"/>
          </a:pPr>
          <a:r>
            <a:rPr lang="en-US" sz="1900" kern="1200" dirty="0" smtClean="0"/>
            <a:t>Ability to enter into and maintain mutually satisfying personal relationships</a:t>
          </a:r>
          <a:endParaRPr lang="en-US" sz="1900" kern="1200" dirty="0"/>
        </a:p>
      </dsp:txBody>
      <dsp:txXfrm>
        <a:off x="4236719" y="584258"/>
        <a:ext cx="1857374" cy="32943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28/02/2018</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28/02/2018</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p:spPr>
        <p:txBody>
          <a:bodyPr/>
          <a:lstStyle/>
          <a:p>
            <a:r>
              <a:rPr lang="en-US" altLang="en-US" b="1" dirty="0" err="1" smtClean="0"/>
              <a:t>Ihande</a:t>
            </a:r>
            <a:r>
              <a:rPr lang="en-US" altLang="en-US" b="1" dirty="0" smtClean="0"/>
              <a:t>/Lis</a:t>
            </a:r>
          </a:p>
          <a:p>
            <a:r>
              <a:rPr lang="en-US" altLang="en-US" b="1" smtClean="0"/>
              <a:t>Resources</a:t>
            </a:r>
            <a:endParaRPr lang="en-US" altLang="en-US" smtClean="0"/>
          </a:p>
          <a:p>
            <a:r>
              <a:rPr lang="en-US" altLang="en-US" dirty="0" smtClean="0"/>
              <a:t>Internal (within the person): Cultural response or spiritual or religious practice. </a:t>
            </a:r>
          </a:p>
          <a:p>
            <a:r>
              <a:rPr lang="en-US" altLang="en-US" dirty="0" smtClean="0"/>
              <a:t>External (to the person):  familial, or ethnic or religious community.</a:t>
            </a:r>
          </a:p>
          <a:p>
            <a:r>
              <a:rPr lang="en-US" altLang="en-US" dirty="0" smtClean="0"/>
              <a:t>External (to the ethnic or religious community): Senior Peer Counseling and Mobile Mental Health </a:t>
            </a:r>
          </a:p>
        </p:txBody>
      </p:sp>
      <p:sp>
        <p:nvSpPr>
          <p:cNvPr id="46084" name="Slide Number Placeholder 3"/>
          <p:cNvSpPr>
            <a:spLocks noGrp="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7DD6DADD-71E0-407A-9382-A1D6AE2900F0}" type="slidenum">
              <a:rPr lang="en-US" altLang="en-US"/>
              <a:pPr eaLnBrk="1" hangingPunct="1">
                <a:spcBef>
                  <a:spcPct val="0"/>
                </a:spcBef>
              </a:pPr>
              <a:t>4</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24</a:t>
            </a:fld>
            <a:endParaRPr lang="en-GB"/>
          </a:p>
        </p:txBody>
      </p:sp>
    </p:spTree>
    <p:extLst>
      <p:ext uri="{BB962C8B-B14F-4D97-AF65-F5344CB8AC3E}">
        <p14:creationId xmlns:p14="http://schemas.microsoft.com/office/powerpoint/2010/main" val="1292167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28/02/2018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ken.dicks@uwtsd.ac.uk" TargetMode="External"/><Relationship Id="rId7" Type="http://schemas.openxmlformats.org/officeDocument/2006/relationships/image" Target="../media/image5.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Learning%20Review%2022-02-2018.docx" TargetMode="External"/><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Groupfeedback%20-%20Resources%20to%20improve%20mental%20well-being.docx"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What%20is%20Trust.docx"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neweconomics.org/2009/01/national-accounts-wellbein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ons.gov.uk/peoplepopulationandcommunity/wellbeing/bulletins/measuringnationalwellbeing/october2016toseptember2017#main-poin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Key%20Concept%20-%20GLOBALISATION.pptx" TargetMode="Externa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s://www.childrenssociety.org.uk/sites/default/files/the-good-childhood-report-2017_full-report_0.pdf"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neweconomics.org/2009/01/national-accounts-wellbeing/"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hyperlink" Target="https://www.mentalhealth.org.uk/a-to-z/c/children-and-young-people" TargetMode="External"/><Relationship Id="rId4" Type="http://schemas.openxmlformats.org/officeDocument/2006/relationships/hyperlink" Target="https://www.ons.gov.uk/peoplepopulationandcommunity/wellbeing/bulletins/measuringnationalwellbeing/october2016toseptember2017#main-poi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5"/>
            <a:ext cx="2448272" cy="2115616"/>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37781" y="2688154"/>
            <a:ext cx="2448272" cy="110088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23528" y="4913734"/>
            <a:ext cx="8424936" cy="891530"/>
          </a:xfrm>
        </p:spPr>
        <p:txBody>
          <a:bodyPr>
            <a:normAutofit fontScale="90000"/>
          </a:bodyPr>
          <a:lstStyle/>
          <a:p>
            <a:r>
              <a:rPr lang="en-GB" sz="3200" b="1" dirty="0" smtClean="0"/>
              <a:t>SJSS4003: Mental Health &amp; Wellbeing</a:t>
            </a:r>
            <a:br>
              <a:rPr lang="en-GB" sz="3200" b="1" dirty="0" smtClean="0"/>
            </a:br>
            <a:r>
              <a:rPr lang="en-GB" sz="3100" b="1" dirty="0" smtClean="0"/>
              <a:t>Theme 3: Impact on Children and Young </a:t>
            </a:r>
            <a:r>
              <a:rPr lang="en-GB" sz="3100" b="1" dirty="0" smtClean="0"/>
              <a:t>People (Part 1)</a:t>
            </a:r>
            <a:endParaRPr lang="en-US" sz="3100" b="1" dirty="0"/>
          </a:p>
        </p:txBody>
      </p:sp>
      <p:sp>
        <p:nvSpPr>
          <p:cNvPr id="5" name="TextBox 4"/>
          <p:cNvSpPr txBox="1"/>
          <p:nvPr/>
        </p:nvSpPr>
        <p:spPr>
          <a:xfrm>
            <a:off x="2924727" y="6093296"/>
            <a:ext cx="5904656" cy="523220"/>
          </a:xfrm>
          <a:prstGeom prst="rect">
            <a:avLst/>
          </a:prstGeom>
          <a:noFill/>
        </p:spPr>
        <p:txBody>
          <a:bodyPr wrap="square" rtlCol="0">
            <a:spAutoFit/>
          </a:bodyPr>
          <a:lstStyle/>
          <a:p>
            <a:r>
              <a:rPr lang="en-GB" sz="2800" b="1" dirty="0" smtClean="0"/>
              <a:t>Ken Dicks </a:t>
            </a:r>
            <a:r>
              <a:rPr lang="en-GB" sz="2800" b="1" dirty="0" smtClean="0">
                <a:hlinkClick r:id="rId3"/>
              </a:rPr>
              <a:t>ken.dicks@uwtsd.ac.uk</a:t>
            </a:r>
            <a:r>
              <a:rPr lang="en-GB" sz="2800" b="1" dirty="0" smtClean="0"/>
              <a:t> </a:t>
            </a:r>
            <a:endParaRPr lang="en-GB" sz="2800" b="1" dirty="0"/>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0960" y="687838"/>
            <a:ext cx="2466095" cy="10896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326678" y="2735448"/>
            <a:ext cx="3282731" cy="1846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384329" y="593000"/>
            <a:ext cx="1991966" cy="1506671"/>
          </a:xfrm>
          <a:prstGeom prst="rect">
            <a:avLst/>
          </a:prstGeom>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34109" y="2752092"/>
            <a:ext cx="2255615" cy="973010"/>
          </a:xfrm>
          <a:prstGeom prst="rect">
            <a:avLst/>
          </a:prstGeom>
        </p:spPr>
      </p:pic>
      <p:sp>
        <p:nvSpPr>
          <p:cNvPr id="24" name="Rectangle 23"/>
          <p:cNvSpPr/>
          <p:nvPr/>
        </p:nvSpPr>
        <p:spPr>
          <a:xfrm>
            <a:off x="637780" y="3870086"/>
            <a:ext cx="2422051" cy="92706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smtClean="0"/>
              <a:t>Learning Review</a:t>
            </a: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564904"/>
            <a:ext cx="6984776" cy="523220"/>
          </a:xfrm>
          <a:prstGeom prst="rect">
            <a:avLst/>
          </a:prstGeom>
          <a:noFill/>
        </p:spPr>
        <p:txBody>
          <a:bodyPr wrap="square" rtlCol="0">
            <a:spAutoFit/>
          </a:bodyPr>
          <a:lstStyle/>
          <a:p>
            <a:pPr algn="ctr"/>
            <a:r>
              <a:rPr lang="en-GB" sz="2800" i="1" dirty="0" smtClean="0"/>
              <a:t>What did we look at in last week’s session?</a:t>
            </a:r>
            <a:endParaRPr lang="en-GB" sz="2800" i="1" dirty="0"/>
          </a:p>
        </p:txBody>
      </p:sp>
      <p:pic>
        <p:nvPicPr>
          <p:cNvPr id="6" name="Picture 5">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39952" y="4581128"/>
            <a:ext cx="892467" cy="892467"/>
          </a:xfrm>
          <a:prstGeom prst="rect">
            <a:avLst/>
          </a:prstGeom>
        </p:spPr>
      </p:pic>
    </p:spTree>
    <p:extLst>
      <p:ext uri="{BB962C8B-B14F-4D97-AF65-F5344CB8AC3E}">
        <p14:creationId xmlns:p14="http://schemas.microsoft.com/office/powerpoint/2010/main" val="279434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dirty="0" smtClean="0"/>
              <a:t>From last Session</a:t>
            </a:r>
            <a:endParaRPr lang="en-GB" b="1" dirty="0"/>
          </a:p>
        </p:txBody>
      </p:sp>
      <p:sp>
        <p:nvSpPr>
          <p:cNvPr id="3" name="TextBox 2"/>
          <p:cNvSpPr txBox="1"/>
          <p:nvPr/>
        </p:nvSpPr>
        <p:spPr>
          <a:xfrm>
            <a:off x="432098" y="1085657"/>
            <a:ext cx="828092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Before we move on to look at our next Theme, there is one key concept that we did not have time to look at in our last session</a:t>
            </a:r>
            <a:endParaRPr lang="en-GB" sz="2800" dirty="0"/>
          </a:p>
        </p:txBody>
      </p:sp>
      <p:sp>
        <p:nvSpPr>
          <p:cNvPr id="4" name="TextBox 3"/>
          <p:cNvSpPr txBox="1"/>
          <p:nvPr/>
        </p:nvSpPr>
        <p:spPr>
          <a:xfrm>
            <a:off x="467544" y="2492896"/>
            <a:ext cx="828092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We have looked at factors that can negatively affect mental health &amp; wellbeing and will do so again</a:t>
            </a:r>
            <a:endParaRPr lang="en-GB" sz="2800" dirty="0"/>
          </a:p>
        </p:txBody>
      </p:sp>
      <p:sp>
        <p:nvSpPr>
          <p:cNvPr id="5" name="TextBox 4"/>
          <p:cNvSpPr txBox="1"/>
          <p:nvPr/>
        </p:nvSpPr>
        <p:spPr>
          <a:xfrm>
            <a:off x="492502" y="3573016"/>
            <a:ext cx="828092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However, we also talk of ‘resources of support’ that can positively affect mental health &amp; wellbeing</a:t>
            </a:r>
            <a:endParaRPr lang="en-GB" sz="2800" dirty="0"/>
          </a:p>
        </p:txBody>
      </p:sp>
      <p:sp>
        <p:nvSpPr>
          <p:cNvPr id="6" name="TextBox 5"/>
          <p:cNvSpPr txBox="1"/>
          <p:nvPr/>
        </p:nvSpPr>
        <p:spPr>
          <a:xfrm>
            <a:off x="467544" y="4653136"/>
            <a:ext cx="838949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But what do we mean by ‘resources of support’?</a:t>
            </a:r>
            <a:endParaRPr lang="en-GB" sz="2800" dirty="0"/>
          </a:p>
        </p:txBody>
      </p:sp>
      <p:sp>
        <p:nvSpPr>
          <p:cNvPr id="8" name="TextBox 7"/>
          <p:cNvSpPr txBox="1"/>
          <p:nvPr/>
        </p:nvSpPr>
        <p:spPr>
          <a:xfrm>
            <a:off x="467544" y="5301208"/>
            <a:ext cx="820891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They are usually divided into three categories;</a:t>
            </a:r>
            <a:endParaRPr lang="en-GB" sz="2800" dirty="0"/>
          </a:p>
        </p:txBody>
      </p:sp>
    </p:spTree>
    <p:extLst>
      <p:ext uri="{BB962C8B-B14F-4D97-AF65-F5344CB8AC3E}">
        <p14:creationId xmlns:p14="http://schemas.microsoft.com/office/powerpoint/2010/main" val="406629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457200" y="274638"/>
            <a:ext cx="8229600" cy="715962"/>
          </a:xfrm>
        </p:spPr>
        <p:txBody>
          <a:bodyPr/>
          <a:lstStyle/>
          <a:p>
            <a:pPr eaLnBrk="1" hangingPunct="1"/>
            <a:r>
              <a:rPr lang="en-US" altLang="en-US" sz="3600" b="1" dirty="0" smtClean="0"/>
              <a:t>Resources</a:t>
            </a:r>
            <a:endParaRPr lang="en-US" altLang="en-US" sz="3600" dirty="0" smtClean="0"/>
          </a:p>
        </p:txBody>
      </p:sp>
      <p:sp>
        <p:nvSpPr>
          <p:cNvPr id="22531" name="Content Placeholder 2"/>
          <p:cNvSpPr>
            <a:spLocks noGrp="1"/>
          </p:cNvSpPr>
          <p:nvPr>
            <p:ph idx="1"/>
          </p:nvPr>
        </p:nvSpPr>
        <p:spPr>
          <a:xfrm>
            <a:off x="179512" y="1052736"/>
            <a:ext cx="8784976" cy="3298303"/>
          </a:xfrm>
        </p:spPr>
        <p:txBody>
          <a:bodyPr>
            <a:normAutofit/>
          </a:bodyPr>
          <a:lstStyle/>
          <a:p>
            <a:pPr eaLnBrk="1" hangingPunct="1"/>
            <a:r>
              <a:rPr lang="en-US" altLang="en-US" sz="2800" dirty="0" smtClean="0"/>
              <a:t>Internal (within the person): Cultural responses, learnt coping mechanisms or spiritual or religious practice. </a:t>
            </a:r>
          </a:p>
          <a:p>
            <a:pPr eaLnBrk="1" hangingPunct="1"/>
            <a:r>
              <a:rPr lang="en-US" altLang="en-US" sz="2800" dirty="0" smtClean="0"/>
              <a:t>External (to the person):  familial, or ethnic or religious community.</a:t>
            </a:r>
          </a:p>
          <a:p>
            <a:pPr eaLnBrk="1" hangingPunct="1"/>
            <a:r>
              <a:rPr lang="en-US" altLang="en-US" sz="2800" dirty="0" smtClean="0"/>
              <a:t>External (to the ethnic or religious community):External support services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5344845"/>
            <a:ext cx="748451" cy="748451"/>
          </a:xfrm>
          <a:prstGeom prst="rect">
            <a:avLst/>
          </a:prstGeom>
        </p:spPr>
      </p:pic>
      <p:sp>
        <p:nvSpPr>
          <p:cNvPr id="5" name="TextBox 4"/>
          <p:cNvSpPr txBox="1"/>
          <p:nvPr/>
        </p:nvSpPr>
        <p:spPr>
          <a:xfrm>
            <a:off x="1910145" y="5529511"/>
            <a:ext cx="6420107" cy="369332"/>
          </a:xfrm>
          <a:prstGeom prst="rect">
            <a:avLst/>
          </a:prstGeom>
          <a:noFill/>
        </p:spPr>
        <p:txBody>
          <a:bodyPr wrap="square" rtlCol="0">
            <a:spAutoFit/>
          </a:bodyPr>
          <a:lstStyle/>
          <a:p>
            <a:r>
              <a:rPr lang="en-GB" dirty="0" smtClean="0"/>
              <a:t>Guided Study Activity 5: Resources to support mental well-being</a:t>
            </a:r>
            <a:endParaRPr lang="en-GB" dirty="0"/>
          </a:p>
        </p:txBody>
      </p:sp>
      <p:pic>
        <p:nvPicPr>
          <p:cNvPr id="2" name="Picture 1">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50947" y="6081107"/>
            <a:ext cx="683792" cy="683792"/>
          </a:xfrm>
          <a:prstGeom prst="rect">
            <a:avLst/>
          </a:prstGeom>
        </p:spPr>
      </p:pic>
      <p:sp>
        <p:nvSpPr>
          <p:cNvPr id="3" name="TextBox 2"/>
          <p:cNvSpPr txBox="1"/>
          <p:nvPr/>
        </p:nvSpPr>
        <p:spPr>
          <a:xfrm>
            <a:off x="251520" y="4005064"/>
            <a:ext cx="871296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Using the Guided Study Activity (available on Moodle) identify examples of these three types of support</a:t>
            </a:r>
            <a:endParaRPr lang="en-GB" sz="2800" dirty="0"/>
          </a:p>
        </p:txBody>
      </p:sp>
    </p:spTree>
    <p:extLst>
      <p:ext uri="{BB962C8B-B14F-4D97-AF65-F5344CB8AC3E}">
        <p14:creationId xmlns:p14="http://schemas.microsoft.com/office/powerpoint/2010/main" val="534976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P spid="5"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8568952" cy="584775"/>
          </a:xfrm>
          <a:prstGeom prst="rect">
            <a:avLst/>
          </a:prstGeom>
          <a:noFill/>
        </p:spPr>
        <p:txBody>
          <a:bodyPr wrap="square" rtlCol="0">
            <a:spAutoFit/>
          </a:bodyPr>
          <a:lstStyle/>
          <a:p>
            <a:pPr algn="ctr"/>
            <a:r>
              <a:rPr lang="en-GB" sz="3200" b="1" dirty="0" smtClean="0"/>
              <a:t>Factors Affecting Mental Health &amp; Wellbeing</a:t>
            </a:r>
            <a:endParaRPr lang="en-GB" sz="3200" b="1" dirty="0"/>
          </a:p>
        </p:txBody>
      </p:sp>
      <p:sp>
        <p:nvSpPr>
          <p:cNvPr id="3" name="TextBox 2"/>
          <p:cNvSpPr txBox="1"/>
          <p:nvPr/>
        </p:nvSpPr>
        <p:spPr>
          <a:xfrm>
            <a:off x="2699792" y="1052736"/>
            <a:ext cx="3312368" cy="584775"/>
          </a:xfrm>
          <a:prstGeom prst="rect">
            <a:avLst/>
          </a:prstGeom>
          <a:noFill/>
        </p:spPr>
        <p:txBody>
          <a:bodyPr wrap="square" rtlCol="0">
            <a:spAutoFit/>
          </a:bodyPr>
          <a:lstStyle/>
          <a:p>
            <a:pPr algn="ctr"/>
            <a:r>
              <a:rPr lang="en-GB" sz="3200" b="1" dirty="0" smtClean="0"/>
              <a:t>Trust</a:t>
            </a:r>
            <a:endParaRPr lang="en-GB" sz="3200" b="1" dirty="0"/>
          </a:p>
        </p:txBody>
      </p:sp>
      <p:sp>
        <p:nvSpPr>
          <p:cNvPr id="4" name="TextBox 3"/>
          <p:cNvSpPr txBox="1"/>
          <p:nvPr/>
        </p:nvSpPr>
        <p:spPr>
          <a:xfrm>
            <a:off x="611560" y="1916832"/>
            <a:ext cx="27363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What is trust?</a:t>
            </a:r>
            <a:endParaRPr lang="en-GB" sz="2800" dirty="0"/>
          </a:p>
        </p:txBody>
      </p:sp>
      <p:sp>
        <p:nvSpPr>
          <p:cNvPr id="5" name="TextBox 4"/>
          <p:cNvSpPr txBox="1"/>
          <p:nvPr/>
        </p:nvSpPr>
        <p:spPr>
          <a:xfrm>
            <a:off x="611560" y="2761764"/>
            <a:ext cx="63367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How could trust affect mental health &amp; wellbeing?</a:t>
            </a:r>
            <a:endParaRPr lang="en-GB" sz="2800" dirty="0"/>
          </a:p>
        </p:txBody>
      </p:sp>
      <p:pic>
        <p:nvPicPr>
          <p:cNvPr id="6" name="Picture 5">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67944" y="5013176"/>
            <a:ext cx="892467" cy="892467"/>
          </a:xfrm>
          <a:prstGeom prst="rect">
            <a:avLst/>
          </a:prstGeom>
        </p:spPr>
      </p:pic>
    </p:spTree>
    <p:extLst>
      <p:ext uri="{BB962C8B-B14F-4D97-AF65-F5344CB8AC3E}">
        <p14:creationId xmlns:p14="http://schemas.microsoft.com/office/powerpoint/2010/main" val="1010461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870" y="836712"/>
            <a:ext cx="8229600" cy="576064"/>
          </a:xfrm>
        </p:spPr>
        <p:txBody>
          <a:bodyPr>
            <a:normAutofit fontScale="90000"/>
          </a:bodyPr>
          <a:lstStyle/>
          <a:p>
            <a:r>
              <a:rPr lang="en-GB" sz="3600" b="1" dirty="0" smtClean="0"/>
              <a:t>Trust Levels in the UK</a:t>
            </a:r>
            <a:endParaRPr lang="en-GB" sz="3600" b="1" dirty="0"/>
          </a:p>
        </p:txBody>
      </p:sp>
      <p:graphicFrame>
        <p:nvGraphicFramePr>
          <p:cNvPr id="9" name="Chart 8"/>
          <p:cNvGraphicFramePr/>
          <p:nvPr>
            <p:extLst>
              <p:ext uri="{D42A27DB-BD31-4B8C-83A1-F6EECF244321}">
                <p14:modId xmlns:p14="http://schemas.microsoft.com/office/powerpoint/2010/main" val="4290226888"/>
              </p:ext>
            </p:extLst>
          </p:nvPr>
        </p:nvGraphicFramePr>
        <p:xfrm>
          <a:off x="1619672" y="1628800"/>
          <a:ext cx="5903741" cy="4006222"/>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7092280" y="6093296"/>
            <a:ext cx="1512168" cy="369332"/>
          </a:xfrm>
          <a:prstGeom prst="rect">
            <a:avLst/>
          </a:prstGeom>
          <a:noFill/>
        </p:spPr>
        <p:txBody>
          <a:bodyPr wrap="square" rtlCol="0">
            <a:spAutoFit/>
          </a:bodyPr>
          <a:lstStyle/>
          <a:p>
            <a:pPr algn="r"/>
            <a:r>
              <a:rPr lang="en-GB" dirty="0" smtClean="0"/>
              <a:t>(Layard, 2005)</a:t>
            </a:r>
            <a:endParaRPr lang="en-GB" dirty="0"/>
          </a:p>
        </p:txBody>
      </p:sp>
      <p:sp>
        <p:nvSpPr>
          <p:cNvPr id="7" name="TextBox 6"/>
          <p:cNvSpPr txBox="1"/>
          <p:nvPr/>
        </p:nvSpPr>
        <p:spPr>
          <a:xfrm>
            <a:off x="323528" y="188640"/>
            <a:ext cx="8568952" cy="584775"/>
          </a:xfrm>
          <a:prstGeom prst="rect">
            <a:avLst/>
          </a:prstGeom>
          <a:noFill/>
        </p:spPr>
        <p:txBody>
          <a:bodyPr wrap="square" rtlCol="0">
            <a:spAutoFit/>
          </a:bodyPr>
          <a:lstStyle/>
          <a:p>
            <a:pPr algn="ctr"/>
            <a:r>
              <a:rPr lang="en-GB" sz="3200" b="1" dirty="0" smtClean="0"/>
              <a:t>Factors Affecting Mental Health &amp; Wellbeing</a:t>
            </a:r>
            <a:endParaRPr lang="en-GB" sz="3200" b="1" dirty="0"/>
          </a:p>
        </p:txBody>
      </p:sp>
    </p:spTree>
    <p:extLst>
      <p:ext uri="{BB962C8B-B14F-4D97-AF65-F5344CB8AC3E}">
        <p14:creationId xmlns:p14="http://schemas.microsoft.com/office/powerpoint/2010/main" val="1737717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graphicEl>
                                              <a:chart seriesIdx="-3" categoryIdx="-3" bldStep="gridLegen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graphicEl>
                                              <a:chart seriesIdx="-4" categoryIdx="0" bldStep="category"/>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graphicEl>
                                              <a:chart seriesIdx="-4" categoryIdx="1" bldStep="category"/>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graphicEl>
                                              <a:chart seriesIdx="-4" categoryIdx="2" bldStep="category"/>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graphicEl>
                                              <a:chart seriesIdx="-4" categoryIdx="3" bldStep="category"/>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9" grpId="0">
        <p:bldSub>
          <a:bldChart bld="category"/>
        </p:bldSub>
      </p:bldGraphic>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smtClean="0"/>
              <a:t>Trust Levels</a:t>
            </a:r>
            <a:endParaRPr lang="en-GB" sz="3600" b="1" dirty="0"/>
          </a:p>
        </p:txBody>
      </p:sp>
      <p:sp>
        <p:nvSpPr>
          <p:cNvPr id="3" name="Content Placeholder 2"/>
          <p:cNvSpPr>
            <a:spLocks noGrp="1"/>
          </p:cNvSpPr>
          <p:nvPr>
            <p:ph idx="1"/>
          </p:nvPr>
        </p:nvSpPr>
        <p:spPr>
          <a:xfrm>
            <a:off x="457200" y="1196753"/>
            <a:ext cx="8229600" cy="3672408"/>
          </a:xfrm>
        </p:spPr>
        <p:txBody>
          <a:bodyPr>
            <a:normAutofit/>
          </a:bodyPr>
          <a:lstStyle/>
          <a:p>
            <a:r>
              <a:rPr lang="en-GB" sz="2800" dirty="0"/>
              <a:t>In the survey National Accounts for Well-being in Europe published in 2009 (www.neweconomics.org) </a:t>
            </a:r>
            <a:r>
              <a:rPr lang="en-GB" sz="2800" dirty="0" smtClean="0"/>
              <a:t>the </a:t>
            </a:r>
            <a:r>
              <a:rPr lang="en-GB" sz="2800" dirty="0"/>
              <a:t>UK comes 20th out of 22 nations in terms of levels of trust. </a:t>
            </a:r>
            <a:endParaRPr lang="en-GB" sz="2800" dirty="0" smtClean="0"/>
          </a:p>
          <a:p>
            <a:r>
              <a:rPr lang="en-GB" sz="2800" dirty="0" smtClean="0"/>
              <a:t>For </a:t>
            </a:r>
            <a:r>
              <a:rPr lang="en-GB" sz="2800" dirty="0"/>
              <a:t>the 16-24 age group people in the UK reported the lowest levels of trust and belonging anywhere in Europe – only Bulgaria and Estonia had similar levels of response.</a:t>
            </a:r>
          </a:p>
        </p:txBody>
      </p:sp>
      <p:sp>
        <p:nvSpPr>
          <p:cNvPr id="4" name="TextBox 3"/>
          <p:cNvSpPr txBox="1"/>
          <p:nvPr/>
        </p:nvSpPr>
        <p:spPr>
          <a:xfrm>
            <a:off x="4572000" y="6021288"/>
            <a:ext cx="4104456" cy="369332"/>
          </a:xfrm>
          <a:prstGeom prst="rect">
            <a:avLst/>
          </a:prstGeom>
          <a:noFill/>
        </p:spPr>
        <p:txBody>
          <a:bodyPr wrap="square" rtlCol="0">
            <a:spAutoFit/>
          </a:bodyPr>
          <a:lstStyle/>
          <a:p>
            <a:pPr algn="r"/>
            <a:r>
              <a:rPr lang="en-GB" dirty="0" smtClean="0"/>
              <a:t>(New Economics Foundation 2009)</a:t>
            </a:r>
            <a:endParaRPr lang="en-GB" dirty="0"/>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4869160"/>
            <a:ext cx="897529" cy="897529"/>
          </a:xfrm>
          <a:prstGeom prst="rect">
            <a:avLst/>
          </a:prstGeom>
        </p:spPr>
      </p:pic>
      <p:sp>
        <p:nvSpPr>
          <p:cNvPr id="6" name="TextBox 5"/>
          <p:cNvSpPr txBox="1"/>
          <p:nvPr/>
        </p:nvSpPr>
        <p:spPr>
          <a:xfrm>
            <a:off x="3818974" y="5085184"/>
            <a:ext cx="3600400" cy="369332"/>
          </a:xfrm>
          <a:prstGeom prst="rect">
            <a:avLst/>
          </a:prstGeom>
          <a:noFill/>
        </p:spPr>
        <p:txBody>
          <a:bodyPr wrap="square" rtlCol="0">
            <a:spAutoFit/>
          </a:bodyPr>
          <a:lstStyle/>
          <a:p>
            <a:r>
              <a:rPr lang="en-GB" dirty="0" smtClean="0"/>
              <a:t>New Economics Foundation website</a:t>
            </a:r>
            <a:endParaRPr lang="en-GB" dirty="0"/>
          </a:p>
        </p:txBody>
      </p:sp>
    </p:spTree>
    <p:extLst>
      <p:ext uri="{BB962C8B-B14F-4D97-AF65-F5344CB8AC3E}">
        <p14:creationId xmlns:p14="http://schemas.microsoft.com/office/powerpoint/2010/main" val="3088557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547446"/>
            <a:ext cx="8712967" cy="4811151"/>
          </a:xfrm>
        </p:spPr>
        <p:txBody>
          <a:bodyPr>
            <a:normAutofit/>
          </a:bodyPr>
          <a:lstStyle/>
          <a:p>
            <a:r>
              <a:rPr lang="en-GB" sz="2400" dirty="0" smtClean="0"/>
              <a:t>So</a:t>
            </a:r>
            <a:r>
              <a:rPr lang="en-GB" sz="2400" dirty="0" smtClean="0"/>
              <a:t>… levels of trust seem to be going down.  </a:t>
            </a:r>
            <a:endParaRPr lang="en-GB" sz="2400" dirty="0" smtClean="0"/>
          </a:p>
          <a:p>
            <a:r>
              <a:rPr lang="en-GB" sz="2400" dirty="0" smtClean="0"/>
              <a:t>Yet trust plays an </a:t>
            </a:r>
            <a:r>
              <a:rPr lang="en-GB" sz="2400" dirty="0" smtClean="0"/>
              <a:t>important </a:t>
            </a:r>
            <a:r>
              <a:rPr lang="en-GB" sz="2400" dirty="0"/>
              <a:t>part in social </a:t>
            </a:r>
            <a:r>
              <a:rPr lang="en-GB" sz="2400" dirty="0" smtClean="0"/>
              <a:t>well-being</a:t>
            </a:r>
          </a:p>
          <a:p>
            <a:r>
              <a:rPr lang="en-GB" sz="2400" dirty="0" smtClean="0"/>
              <a:t>For example,  John </a:t>
            </a:r>
            <a:r>
              <a:rPr lang="en-GB" sz="2400" dirty="0" err="1"/>
              <a:t>Helliwell</a:t>
            </a:r>
            <a:r>
              <a:rPr lang="en-GB" sz="2400" dirty="0"/>
              <a:t> (2003) </a:t>
            </a:r>
            <a:r>
              <a:rPr lang="en-GB" sz="2400" dirty="0" smtClean="0"/>
              <a:t> - </a:t>
            </a:r>
            <a:r>
              <a:rPr lang="en-GB" sz="2400" dirty="0" smtClean="0"/>
              <a:t>argues that levels </a:t>
            </a:r>
            <a:r>
              <a:rPr lang="en-GB" sz="2400" dirty="0" smtClean="0"/>
              <a:t>of trust </a:t>
            </a:r>
            <a:r>
              <a:rPr lang="en-GB" sz="2400" dirty="0" smtClean="0"/>
              <a:t>are</a:t>
            </a:r>
            <a:r>
              <a:rPr lang="en-GB" sz="2400" dirty="0" smtClean="0"/>
              <a:t> </a:t>
            </a:r>
            <a:r>
              <a:rPr lang="en-GB" sz="2400" dirty="0"/>
              <a:t>closely linked to </a:t>
            </a:r>
            <a:r>
              <a:rPr lang="en-GB" sz="2400" dirty="0" smtClean="0"/>
              <a:t>personal satisfaction</a:t>
            </a:r>
            <a:endParaRPr lang="en-GB" sz="2400" dirty="0" smtClean="0"/>
          </a:p>
          <a:p>
            <a:r>
              <a:rPr lang="en-GB" sz="2400" dirty="0" smtClean="0"/>
              <a:t>Trust in neighbours</a:t>
            </a:r>
            <a:r>
              <a:rPr lang="en-GB" sz="2400" dirty="0"/>
              <a:t>, the police, colleagues and employers rated as highly valued so that the way people relate to each other and the extent to which they engage in helping others correlate strongly with their satisfaction with life</a:t>
            </a:r>
            <a:r>
              <a:rPr lang="en-GB" sz="2400" dirty="0" smtClean="0"/>
              <a:t>.</a:t>
            </a:r>
          </a:p>
          <a:p>
            <a:r>
              <a:rPr lang="en-GB" sz="2400" dirty="0" smtClean="0"/>
              <a:t>‘Life Satisfaction’ is now a measurement included in the Office of National Statistics </a:t>
            </a:r>
            <a:r>
              <a:rPr lang="en-GB" sz="2400" dirty="0"/>
              <a:t>reports such as </a:t>
            </a:r>
            <a:r>
              <a:rPr lang="en-GB" sz="2400" dirty="0" smtClean="0"/>
              <a:t>‘Personal </a:t>
            </a:r>
            <a:r>
              <a:rPr lang="en-GB" sz="2400" dirty="0"/>
              <a:t>well-being in the UK: October 2016 to September </a:t>
            </a:r>
            <a:r>
              <a:rPr lang="en-GB" sz="2400" dirty="0" smtClean="0"/>
              <a:t>2017’</a:t>
            </a:r>
            <a:endParaRPr lang="en-GB" sz="2400" dirty="0" smtClean="0"/>
          </a:p>
        </p:txBody>
      </p:sp>
      <p:sp>
        <p:nvSpPr>
          <p:cNvPr id="6" name="TextBox 5"/>
          <p:cNvSpPr txBox="1"/>
          <p:nvPr/>
        </p:nvSpPr>
        <p:spPr>
          <a:xfrm>
            <a:off x="323528" y="188640"/>
            <a:ext cx="8568952" cy="584775"/>
          </a:xfrm>
          <a:prstGeom prst="rect">
            <a:avLst/>
          </a:prstGeom>
          <a:noFill/>
        </p:spPr>
        <p:txBody>
          <a:bodyPr wrap="square" rtlCol="0">
            <a:spAutoFit/>
          </a:bodyPr>
          <a:lstStyle/>
          <a:p>
            <a:pPr algn="ctr"/>
            <a:r>
              <a:rPr lang="en-GB" sz="3200" b="1" dirty="0" smtClean="0"/>
              <a:t>Factors Affecting Mental Health &amp; Wellbeing</a:t>
            </a:r>
            <a:endParaRPr lang="en-GB" sz="3200" b="1" dirty="0"/>
          </a:p>
        </p:txBody>
      </p:sp>
      <p:sp>
        <p:nvSpPr>
          <p:cNvPr id="7" name="TextBox 6"/>
          <p:cNvSpPr txBox="1"/>
          <p:nvPr/>
        </p:nvSpPr>
        <p:spPr>
          <a:xfrm>
            <a:off x="1691680" y="828001"/>
            <a:ext cx="5328592" cy="584775"/>
          </a:xfrm>
          <a:prstGeom prst="rect">
            <a:avLst/>
          </a:prstGeom>
          <a:noFill/>
        </p:spPr>
        <p:txBody>
          <a:bodyPr wrap="square" rtlCol="0">
            <a:spAutoFit/>
          </a:bodyPr>
          <a:lstStyle/>
          <a:p>
            <a:pPr algn="ctr"/>
            <a:r>
              <a:rPr lang="en-GB" sz="3200" b="1" dirty="0" smtClean="0"/>
              <a:t>Trust &amp; Life Satisfaction</a:t>
            </a:r>
            <a:endParaRPr lang="en-GB" sz="3200" b="1" dirty="0"/>
          </a:p>
        </p:txBody>
      </p:sp>
      <p:pic>
        <p:nvPicPr>
          <p:cNvPr id="8" name="Picture 7">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6595" y="5949280"/>
            <a:ext cx="782817" cy="782817"/>
          </a:xfrm>
          <a:prstGeom prst="rect">
            <a:avLst/>
          </a:prstGeom>
        </p:spPr>
      </p:pic>
    </p:spTree>
    <p:extLst>
      <p:ext uri="{BB962C8B-B14F-4D97-AF65-F5344CB8AC3E}">
        <p14:creationId xmlns:p14="http://schemas.microsoft.com/office/powerpoint/2010/main" val="1293982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3528" y="116632"/>
            <a:ext cx="8568952" cy="584775"/>
          </a:xfrm>
          <a:prstGeom prst="rect">
            <a:avLst/>
          </a:prstGeom>
          <a:noFill/>
        </p:spPr>
        <p:txBody>
          <a:bodyPr wrap="square" rtlCol="0">
            <a:spAutoFit/>
          </a:bodyPr>
          <a:lstStyle/>
          <a:p>
            <a:pPr algn="ctr"/>
            <a:r>
              <a:rPr lang="en-GB" sz="3200" b="1" dirty="0" smtClean="0"/>
              <a:t>Factors Affecting Mental Health &amp; Wellbeing</a:t>
            </a:r>
            <a:endParaRPr lang="en-GB" sz="3200" b="1" dirty="0"/>
          </a:p>
        </p:txBody>
      </p:sp>
      <p:sp>
        <p:nvSpPr>
          <p:cNvPr id="7" name="TextBox 6"/>
          <p:cNvSpPr txBox="1"/>
          <p:nvPr/>
        </p:nvSpPr>
        <p:spPr>
          <a:xfrm>
            <a:off x="152694" y="720701"/>
            <a:ext cx="8856984" cy="461665"/>
          </a:xfrm>
          <a:prstGeom prst="rect">
            <a:avLst/>
          </a:prstGeom>
          <a:noFill/>
        </p:spPr>
        <p:txBody>
          <a:bodyPr wrap="square" rtlCol="0">
            <a:spAutoFit/>
          </a:bodyPr>
          <a:lstStyle/>
          <a:p>
            <a:pPr algn="ctr"/>
            <a:r>
              <a:rPr lang="en-GB" sz="2400" b="1" dirty="0"/>
              <a:t>Personal well-being in the UK: October 2016 to September 2017</a:t>
            </a:r>
            <a:endParaRPr lang="en-GB" sz="2400" b="1" dirty="0"/>
          </a:p>
        </p:txBody>
      </p:sp>
      <p:sp>
        <p:nvSpPr>
          <p:cNvPr id="4" name="TextBox 3"/>
          <p:cNvSpPr txBox="1"/>
          <p:nvPr/>
        </p:nvSpPr>
        <p:spPr>
          <a:xfrm>
            <a:off x="503548" y="1298377"/>
            <a:ext cx="7992888" cy="523220"/>
          </a:xfrm>
          <a:prstGeom prst="rect">
            <a:avLst/>
          </a:prstGeom>
          <a:noFill/>
        </p:spPr>
        <p:txBody>
          <a:bodyPr wrap="square" rtlCol="0">
            <a:spAutoFit/>
          </a:bodyPr>
          <a:lstStyle/>
          <a:p>
            <a:pPr algn="ctr"/>
            <a:r>
              <a:rPr lang="en-GB" sz="2800" i="1" dirty="0" smtClean="0"/>
              <a:t>Guided Study Activity 6; Analysis of a source</a:t>
            </a:r>
            <a:endParaRPr lang="en-GB" sz="2800" i="1" dirty="0"/>
          </a:p>
        </p:txBody>
      </p:sp>
      <p:sp>
        <p:nvSpPr>
          <p:cNvPr id="5" name="TextBox 4"/>
          <p:cNvSpPr txBox="1"/>
          <p:nvPr/>
        </p:nvSpPr>
        <p:spPr>
          <a:xfrm>
            <a:off x="418309" y="1916832"/>
            <a:ext cx="8208912"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Analyse the ONS statistical bulletin ‘Personal </a:t>
            </a:r>
            <a:r>
              <a:rPr lang="en-GB" sz="2400" dirty="0"/>
              <a:t>well-being in the UK: October 2016 to September </a:t>
            </a:r>
            <a:r>
              <a:rPr lang="en-GB" sz="2400" dirty="0" smtClean="0"/>
              <a:t>2017’ (available on Moodle)</a:t>
            </a:r>
          </a:p>
          <a:p>
            <a:pPr marL="285750" indent="-285750">
              <a:buFont typeface="Arial" panose="020B0604020202020204" pitchFamily="34" charset="0"/>
              <a:buChar char="•"/>
            </a:pPr>
            <a:r>
              <a:rPr lang="en-GB" sz="2400" dirty="0" smtClean="0"/>
              <a:t>In particular, answer the following questions;</a:t>
            </a:r>
            <a:endParaRPr lang="en-GB" sz="2400" dirty="0"/>
          </a:p>
        </p:txBody>
      </p:sp>
      <p:sp>
        <p:nvSpPr>
          <p:cNvPr id="9" name="TextBox 8"/>
          <p:cNvSpPr txBox="1"/>
          <p:nvPr/>
        </p:nvSpPr>
        <p:spPr>
          <a:xfrm>
            <a:off x="1187624" y="3160630"/>
            <a:ext cx="7704856" cy="2677656"/>
          </a:xfrm>
          <a:prstGeom prst="rect">
            <a:avLst/>
          </a:prstGeom>
          <a:noFill/>
        </p:spPr>
        <p:txBody>
          <a:bodyPr wrap="square" rtlCol="0">
            <a:spAutoFit/>
          </a:bodyPr>
          <a:lstStyle/>
          <a:p>
            <a:pPr marL="457200" indent="-457200">
              <a:buFont typeface="Arial" panose="020B0604020202020204" pitchFamily="34" charset="0"/>
              <a:buChar char="•"/>
            </a:pPr>
            <a:r>
              <a:rPr lang="en-GB" sz="2400" dirty="0" smtClean="0"/>
              <a:t>Has reported well-being increased or decreased in the period covered by the bulletin?</a:t>
            </a:r>
          </a:p>
          <a:p>
            <a:pPr marL="457200" indent="-457200">
              <a:buFont typeface="Arial" panose="020B0604020202020204" pitchFamily="34" charset="0"/>
              <a:buChar char="•"/>
            </a:pPr>
            <a:r>
              <a:rPr lang="en-GB" sz="2400" dirty="0" smtClean="0"/>
              <a:t>Why do you think this is? </a:t>
            </a:r>
            <a:r>
              <a:rPr lang="en-GB" sz="2400" i="1" dirty="0" smtClean="0"/>
              <a:t>(i.e. what is your hypothesis)</a:t>
            </a:r>
          </a:p>
          <a:p>
            <a:pPr marL="457200" indent="-457200">
              <a:buFont typeface="Arial" panose="020B0604020202020204" pitchFamily="34" charset="0"/>
              <a:buChar char="•"/>
            </a:pPr>
            <a:r>
              <a:rPr lang="en-GB" sz="2400" dirty="0" smtClean="0"/>
              <a:t>Which age group reports the lowest level of well-being?</a:t>
            </a:r>
          </a:p>
          <a:p>
            <a:pPr marL="457200" indent="-457200">
              <a:buFont typeface="Arial" panose="020B0604020202020204" pitchFamily="34" charset="0"/>
              <a:buChar char="•"/>
            </a:pPr>
            <a:r>
              <a:rPr lang="en-GB" sz="2400" dirty="0" smtClean="0"/>
              <a:t>Why do you think this is? </a:t>
            </a:r>
            <a:r>
              <a:rPr lang="en-GB" sz="2400" i="1" dirty="0"/>
              <a:t>(i.e. what is your hypothesis</a:t>
            </a:r>
            <a:r>
              <a:rPr lang="en-GB" sz="2400" i="1" dirty="0" smtClean="0"/>
              <a:t>)</a:t>
            </a:r>
            <a:endParaRPr lang="en-GB" sz="2400" dirty="0" smtClean="0"/>
          </a:p>
          <a:p>
            <a:pPr marL="457200" indent="-457200">
              <a:buFont typeface="Arial" panose="020B0604020202020204" pitchFamily="34" charset="0"/>
              <a:buChar char="•"/>
            </a:pPr>
            <a:r>
              <a:rPr lang="en-GB" sz="2400" dirty="0" smtClean="0"/>
              <a:t>What questions are used to measure well-being?</a:t>
            </a:r>
          </a:p>
          <a:p>
            <a:pPr marL="457200" indent="-457200">
              <a:buFont typeface="Arial" panose="020B0604020202020204" pitchFamily="34" charset="0"/>
              <a:buChar char="•"/>
            </a:pPr>
            <a:r>
              <a:rPr lang="en-GB" sz="2400" dirty="0" smtClean="0"/>
              <a:t>What are your thoughts about these questions?</a:t>
            </a:r>
            <a:endParaRPr lang="en-GB" sz="2400" dirty="0"/>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83768" y="5949280"/>
            <a:ext cx="604435" cy="604435"/>
          </a:xfrm>
          <a:prstGeom prst="rect">
            <a:avLst/>
          </a:prstGeom>
        </p:spPr>
      </p:pic>
      <p:sp>
        <p:nvSpPr>
          <p:cNvPr id="11" name="TextBox 10"/>
          <p:cNvSpPr txBox="1"/>
          <p:nvPr/>
        </p:nvSpPr>
        <p:spPr>
          <a:xfrm>
            <a:off x="3088203" y="6084004"/>
            <a:ext cx="3572029" cy="369332"/>
          </a:xfrm>
          <a:prstGeom prst="rect">
            <a:avLst/>
          </a:prstGeom>
          <a:noFill/>
        </p:spPr>
        <p:txBody>
          <a:bodyPr wrap="square" rtlCol="0">
            <a:spAutoFit/>
          </a:bodyPr>
          <a:lstStyle/>
          <a:p>
            <a:r>
              <a:rPr lang="en-GB" dirty="0" smtClean="0"/>
              <a:t>Guided Study Activity Sheet 6</a:t>
            </a:r>
            <a:endParaRPr lang="en-GB" dirty="0"/>
          </a:p>
        </p:txBody>
      </p:sp>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65341" y="5949280"/>
            <a:ext cx="631095" cy="631095"/>
          </a:xfrm>
          <a:prstGeom prst="rect">
            <a:avLst/>
          </a:prstGeom>
        </p:spPr>
      </p:pic>
    </p:spTree>
    <p:extLst>
      <p:ext uri="{BB962C8B-B14F-4D97-AF65-F5344CB8AC3E}">
        <p14:creationId xmlns:p14="http://schemas.microsoft.com/office/powerpoint/2010/main" val="69005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4" grpId="0"/>
      <p:bldP spid="5" grpId="0" build="p"/>
      <p:bldP spid="9" grpId="0" build="p"/>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8568952" cy="584775"/>
          </a:xfrm>
          <a:prstGeom prst="rect">
            <a:avLst/>
          </a:prstGeom>
          <a:noFill/>
        </p:spPr>
        <p:txBody>
          <a:bodyPr wrap="square" rtlCol="0">
            <a:spAutoFit/>
          </a:bodyPr>
          <a:lstStyle/>
          <a:p>
            <a:pPr algn="ctr"/>
            <a:r>
              <a:rPr lang="en-GB" sz="3200" b="1" dirty="0" smtClean="0"/>
              <a:t>Factors Affecting Mental Health &amp; Wellbeing</a:t>
            </a:r>
            <a:endParaRPr lang="en-GB" sz="3200" b="1" dirty="0"/>
          </a:p>
        </p:txBody>
      </p:sp>
      <p:sp>
        <p:nvSpPr>
          <p:cNvPr id="3" name="TextBox 2"/>
          <p:cNvSpPr txBox="1"/>
          <p:nvPr/>
        </p:nvSpPr>
        <p:spPr>
          <a:xfrm>
            <a:off x="323528" y="1465620"/>
            <a:ext cx="856895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In Theme 2 we briefly looked at globalisation</a:t>
            </a:r>
          </a:p>
        </p:txBody>
      </p:sp>
      <p:sp>
        <p:nvSpPr>
          <p:cNvPr id="4" name="TextBox 3"/>
          <p:cNvSpPr txBox="1"/>
          <p:nvPr/>
        </p:nvSpPr>
        <p:spPr>
          <a:xfrm>
            <a:off x="1691680" y="836712"/>
            <a:ext cx="5256584" cy="584775"/>
          </a:xfrm>
          <a:prstGeom prst="rect">
            <a:avLst/>
          </a:prstGeom>
          <a:noFill/>
        </p:spPr>
        <p:txBody>
          <a:bodyPr wrap="square" rtlCol="0">
            <a:spAutoFit/>
          </a:bodyPr>
          <a:lstStyle/>
          <a:p>
            <a:pPr algn="ctr"/>
            <a:r>
              <a:rPr lang="en-GB" sz="3200" b="1" dirty="0" smtClean="0"/>
              <a:t>Individualism</a:t>
            </a:r>
            <a:endParaRPr lang="en-GB" sz="3200" b="1" dirty="0"/>
          </a:p>
        </p:txBody>
      </p:sp>
      <p:pic>
        <p:nvPicPr>
          <p:cNvPr id="5" name="Picture 4">
            <a:hlinkClick r:id="rId2" action="ppaction://hlinkpres?slideindex=1&amp;slidetit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40352" y="1465620"/>
            <a:ext cx="566793" cy="566793"/>
          </a:xfrm>
          <a:prstGeom prst="rect">
            <a:avLst/>
          </a:prstGeom>
        </p:spPr>
      </p:pic>
      <p:sp>
        <p:nvSpPr>
          <p:cNvPr id="6" name="TextBox 5"/>
          <p:cNvSpPr txBox="1"/>
          <p:nvPr/>
        </p:nvSpPr>
        <p:spPr>
          <a:xfrm>
            <a:off x="323528" y="2257708"/>
            <a:ext cx="8568952"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It has been argued, for example in </a:t>
            </a:r>
            <a:r>
              <a:rPr lang="en-GB" sz="2800" i="1" dirty="0" smtClean="0"/>
              <a:t>The New Individualism: The Emotional Effects of Globalisation,</a:t>
            </a:r>
            <a:r>
              <a:rPr lang="en-GB" sz="2800" dirty="0" smtClean="0"/>
              <a:t> that the process of globalisation leads to individualism</a:t>
            </a:r>
          </a:p>
        </p:txBody>
      </p:sp>
      <p:sp>
        <p:nvSpPr>
          <p:cNvPr id="7" name="TextBox 6"/>
          <p:cNvSpPr txBox="1"/>
          <p:nvPr/>
        </p:nvSpPr>
        <p:spPr>
          <a:xfrm>
            <a:off x="5724128" y="3645024"/>
            <a:ext cx="3168352" cy="369332"/>
          </a:xfrm>
          <a:prstGeom prst="rect">
            <a:avLst/>
          </a:prstGeom>
          <a:noFill/>
        </p:spPr>
        <p:txBody>
          <a:bodyPr wrap="square" rtlCol="0">
            <a:spAutoFit/>
          </a:bodyPr>
          <a:lstStyle/>
          <a:p>
            <a:pPr algn="r"/>
            <a:r>
              <a:rPr lang="en-GB" b="1" dirty="0" smtClean="0"/>
              <a:t>(Elliott &amp; </a:t>
            </a:r>
            <a:r>
              <a:rPr lang="en-GB" b="1" dirty="0" err="1" smtClean="0"/>
              <a:t>Lamert</a:t>
            </a:r>
            <a:r>
              <a:rPr lang="en-GB" b="1" dirty="0" smtClean="0"/>
              <a:t>, 2009)</a:t>
            </a:r>
            <a:endParaRPr lang="en-GB" b="1" dirty="0"/>
          </a:p>
        </p:txBody>
      </p:sp>
      <p:sp>
        <p:nvSpPr>
          <p:cNvPr id="8" name="TextBox 7"/>
          <p:cNvSpPr txBox="1"/>
          <p:nvPr/>
        </p:nvSpPr>
        <p:spPr>
          <a:xfrm>
            <a:off x="467544" y="4077072"/>
            <a:ext cx="8424936"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It has also been </a:t>
            </a:r>
            <a:r>
              <a:rPr lang="en-GB" sz="2800" dirty="0" smtClean="0"/>
              <a:t>argued </a:t>
            </a:r>
            <a:r>
              <a:rPr lang="en-GB" sz="2800" dirty="0" smtClean="0"/>
              <a:t>that ‘trust was assumed to be a valued and scarce resource which cold soften the atomistic individualism of modern society’</a:t>
            </a:r>
            <a:endParaRPr lang="en-GB" sz="2800" dirty="0"/>
          </a:p>
        </p:txBody>
      </p:sp>
      <p:sp>
        <p:nvSpPr>
          <p:cNvPr id="10" name="TextBox 9"/>
          <p:cNvSpPr txBox="1"/>
          <p:nvPr/>
        </p:nvSpPr>
        <p:spPr>
          <a:xfrm>
            <a:off x="6472758" y="5462067"/>
            <a:ext cx="2448272" cy="369332"/>
          </a:xfrm>
          <a:prstGeom prst="rect">
            <a:avLst/>
          </a:prstGeom>
          <a:noFill/>
        </p:spPr>
        <p:txBody>
          <a:bodyPr wrap="square" rtlCol="0">
            <a:spAutoFit/>
          </a:bodyPr>
          <a:lstStyle/>
          <a:p>
            <a:pPr algn="r"/>
            <a:r>
              <a:rPr lang="en-GB" b="1" dirty="0" smtClean="0"/>
              <a:t>(</a:t>
            </a:r>
            <a:r>
              <a:rPr lang="en-GB" b="1" dirty="0" err="1" smtClean="0"/>
              <a:t>Misztal</a:t>
            </a:r>
            <a:r>
              <a:rPr lang="en-GB" b="1" dirty="0" smtClean="0"/>
              <a:t>, 1996)</a:t>
            </a:r>
            <a:endParaRPr lang="en-GB" b="1" dirty="0"/>
          </a:p>
        </p:txBody>
      </p:sp>
      <p:sp>
        <p:nvSpPr>
          <p:cNvPr id="11" name="TextBox 10"/>
          <p:cNvSpPr txBox="1"/>
          <p:nvPr/>
        </p:nvSpPr>
        <p:spPr>
          <a:xfrm>
            <a:off x="2555776" y="6093296"/>
            <a:ext cx="4176464" cy="369332"/>
          </a:xfrm>
          <a:prstGeom prst="rect">
            <a:avLst/>
          </a:prstGeom>
          <a:noFill/>
        </p:spPr>
        <p:txBody>
          <a:bodyPr wrap="square" rtlCol="0">
            <a:spAutoFit/>
          </a:bodyPr>
          <a:lstStyle/>
          <a:p>
            <a:r>
              <a:rPr lang="en-GB" i="1" dirty="0" smtClean="0"/>
              <a:t>What is this last quote saying about trust?</a:t>
            </a:r>
            <a:endParaRPr lang="en-GB" i="1" dirty="0"/>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04248" y="5920390"/>
            <a:ext cx="715144" cy="715144"/>
          </a:xfrm>
          <a:prstGeom prst="rect">
            <a:avLst/>
          </a:prstGeom>
        </p:spPr>
      </p:pic>
    </p:spTree>
    <p:extLst>
      <p:ext uri="{BB962C8B-B14F-4D97-AF65-F5344CB8AC3E}">
        <p14:creationId xmlns:p14="http://schemas.microsoft.com/office/powerpoint/2010/main" val="3913501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8568952" cy="584775"/>
          </a:xfrm>
          <a:prstGeom prst="rect">
            <a:avLst/>
          </a:prstGeom>
          <a:noFill/>
        </p:spPr>
        <p:txBody>
          <a:bodyPr wrap="square" rtlCol="0">
            <a:spAutoFit/>
          </a:bodyPr>
          <a:lstStyle/>
          <a:p>
            <a:pPr algn="ctr"/>
            <a:r>
              <a:rPr lang="en-GB" sz="3200" b="1" dirty="0" smtClean="0"/>
              <a:t>Factors Affecting Mental Health &amp; Wellbeing</a:t>
            </a:r>
            <a:endParaRPr lang="en-GB" sz="3200" b="1" dirty="0"/>
          </a:p>
        </p:txBody>
      </p:sp>
      <p:sp>
        <p:nvSpPr>
          <p:cNvPr id="3" name="TextBox 2"/>
          <p:cNvSpPr txBox="1"/>
          <p:nvPr/>
        </p:nvSpPr>
        <p:spPr>
          <a:xfrm>
            <a:off x="1691680" y="836712"/>
            <a:ext cx="5256584" cy="584775"/>
          </a:xfrm>
          <a:prstGeom prst="rect">
            <a:avLst/>
          </a:prstGeom>
          <a:noFill/>
        </p:spPr>
        <p:txBody>
          <a:bodyPr wrap="square" rtlCol="0">
            <a:spAutoFit/>
          </a:bodyPr>
          <a:lstStyle/>
          <a:p>
            <a:pPr algn="ctr"/>
            <a:r>
              <a:rPr lang="en-GB" sz="3200" b="1" dirty="0" smtClean="0"/>
              <a:t>Trust &amp; Individualism</a:t>
            </a:r>
            <a:endParaRPr lang="en-GB" sz="3200" b="1" dirty="0"/>
          </a:p>
        </p:txBody>
      </p:sp>
      <p:sp>
        <p:nvSpPr>
          <p:cNvPr id="4" name="TextBox 3"/>
          <p:cNvSpPr txBox="1"/>
          <p:nvPr/>
        </p:nvSpPr>
        <p:spPr>
          <a:xfrm>
            <a:off x="395536" y="1628800"/>
            <a:ext cx="849694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If we accept that trust in others means that we are less likely to be ‘individualistic’….</a:t>
            </a:r>
            <a:endParaRPr lang="en-GB" sz="2800" dirty="0"/>
          </a:p>
        </p:txBody>
      </p:sp>
      <p:sp>
        <p:nvSpPr>
          <p:cNvPr id="5" name="TextBox 4"/>
          <p:cNvSpPr txBox="1"/>
          <p:nvPr/>
        </p:nvSpPr>
        <p:spPr>
          <a:xfrm>
            <a:off x="395536" y="2690917"/>
            <a:ext cx="849694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 and if trust is declining, as Layard argues, …..</a:t>
            </a:r>
            <a:endParaRPr lang="en-GB" sz="2800" dirty="0"/>
          </a:p>
        </p:txBody>
      </p:sp>
      <p:sp>
        <p:nvSpPr>
          <p:cNvPr id="6" name="TextBox 5"/>
          <p:cNvSpPr txBox="1"/>
          <p:nvPr/>
        </p:nvSpPr>
        <p:spPr>
          <a:xfrm>
            <a:off x="395536" y="3409836"/>
            <a:ext cx="849694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 then we need to look at the effects of individualism on mental health &amp; </a:t>
            </a:r>
            <a:r>
              <a:rPr lang="en-GB" sz="2800" dirty="0" smtClean="0"/>
              <a:t>wellbeing, particularly that of children and young people</a:t>
            </a:r>
            <a:endParaRPr lang="en-GB" sz="2800" dirty="0"/>
          </a:p>
        </p:txBody>
      </p:sp>
    </p:spTree>
    <p:extLst>
      <p:ext uri="{BB962C8B-B14F-4D97-AF65-F5344CB8AC3E}">
        <p14:creationId xmlns:p14="http://schemas.microsoft.com/office/powerpoint/2010/main" val="317365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712968" cy="923336"/>
          </a:xfrm>
        </p:spPr>
        <p:txBody>
          <a:bodyPr>
            <a:normAutofit/>
          </a:bodyPr>
          <a:lstStyle/>
          <a:p>
            <a:r>
              <a:rPr lang="en-GB" sz="4000" b="1" dirty="0" smtClean="0"/>
              <a:t>Individualist Society Core Values</a:t>
            </a:r>
            <a:endParaRPr lang="en-GB" sz="4000" b="1" dirty="0"/>
          </a:p>
        </p:txBody>
      </p:sp>
      <p:sp>
        <p:nvSpPr>
          <p:cNvPr id="3" name="Content Placeholder 2"/>
          <p:cNvSpPr>
            <a:spLocks noGrp="1"/>
          </p:cNvSpPr>
          <p:nvPr>
            <p:ph idx="1"/>
          </p:nvPr>
        </p:nvSpPr>
        <p:spPr>
          <a:xfrm>
            <a:off x="395536" y="1052737"/>
            <a:ext cx="7058465" cy="576063"/>
          </a:xfrm>
        </p:spPr>
        <p:txBody>
          <a:bodyPr>
            <a:normAutofit lnSpcReduction="10000"/>
          </a:bodyPr>
          <a:lstStyle/>
          <a:p>
            <a:r>
              <a:rPr lang="en-GB" dirty="0" smtClean="0"/>
              <a:t>Autonomy</a:t>
            </a:r>
          </a:p>
        </p:txBody>
      </p:sp>
      <p:sp>
        <p:nvSpPr>
          <p:cNvPr id="4" name="Content Placeholder 2"/>
          <p:cNvSpPr txBox="1">
            <a:spLocks/>
          </p:cNvSpPr>
          <p:nvPr/>
        </p:nvSpPr>
        <p:spPr>
          <a:xfrm>
            <a:off x="412094" y="2708920"/>
            <a:ext cx="7058465" cy="576064"/>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Self – determination</a:t>
            </a:r>
          </a:p>
        </p:txBody>
      </p:sp>
      <p:sp>
        <p:nvSpPr>
          <p:cNvPr id="5" name="Content Placeholder 2"/>
          <p:cNvSpPr txBox="1">
            <a:spLocks/>
          </p:cNvSpPr>
          <p:nvPr/>
        </p:nvSpPr>
        <p:spPr>
          <a:xfrm>
            <a:off x="395536" y="3933056"/>
            <a:ext cx="7058465" cy="7200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Individual rights</a:t>
            </a:r>
          </a:p>
        </p:txBody>
      </p:sp>
      <p:sp>
        <p:nvSpPr>
          <p:cNvPr id="6" name="TextBox 5"/>
          <p:cNvSpPr txBox="1"/>
          <p:nvPr/>
        </p:nvSpPr>
        <p:spPr>
          <a:xfrm>
            <a:off x="899592" y="1628800"/>
            <a:ext cx="8064896" cy="954107"/>
          </a:xfrm>
          <a:prstGeom prst="rect">
            <a:avLst/>
          </a:prstGeom>
          <a:noFill/>
        </p:spPr>
        <p:txBody>
          <a:bodyPr wrap="square" rtlCol="0">
            <a:spAutoFit/>
          </a:bodyPr>
          <a:lstStyle/>
          <a:p>
            <a:r>
              <a:rPr lang="en-GB" sz="2800" dirty="0" smtClean="0"/>
              <a:t>freedom </a:t>
            </a:r>
            <a:r>
              <a:rPr lang="en-GB" sz="2800" dirty="0"/>
              <a:t>from external control or influence; </a:t>
            </a:r>
            <a:r>
              <a:rPr lang="en-GB" sz="2800" dirty="0" smtClean="0"/>
              <a:t>independence</a:t>
            </a:r>
            <a:endParaRPr lang="en-GB" sz="2800" dirty="0"/>
          </a:p>
        </p:txBody>
      </p:sp>
      <p:sp>
        <p:nvSpPr>
          <p:cNvPr id="7" name="TextBox 6"/>
          <p:cNvSpPr txBox="1"/>
          <p:nvPr/>
        </p:nvSpPr>
        <p:spPr>
          <a:xfrm>
            <a:off x="899592" y="3284984"/>
            <a:ext cx="7848872" cy="523220"/>
          </a:xfrm>
          <a:prstGeom prst="rect">
            <a:avLst/>
          </a:prstGeom>
          <a:noFill/>
        </p:spPr>
        <p:txBody>
          <a:bodyPr wrap="square" rtlCol="0">
            <a:spAutoFit/>
          </a:bodyPr>
          <a:lstStyle/>
          <a:p>
            <a:r>
              <a:rPr lang="en-GB" sz="2800" dirty="0" smtClean="0"/>
              <a:t>the </a:t>
            </a:r>
            <a:r>
              <a:rPr lang="en-GB" sz="2800" dirty="0"/>
              <a:t>process by which a person controls their own </a:t>
            </a:r>
            <a:r>
              <a:rPr lang="en-GB" sz="2800" dirty="0" smtClean="0"/>
              <a:t>life</a:t>
            </a:r>
            <a:endParaRPr lang="en-GB" sz="2800" dirty="0"/>
          </a:p>
        </p:txBody>
      </p:sp>
      <p:sp>
        <p:nvSpPr>
          <p:cNvPr id="8" name="TextBox 7"/>
          <p:cNvSpPr txBox="1"/>
          <p:nvPr/>
        </p:nvSpPr>
        <p:spPr>
          <a:xfrm>
            <a:off x="971600" y="4563125"/>
            <a:ext cx="7884368" cy="1384995"/>
          </a:xfrm>
          <a:prstGeom prst="rect">
            <a:avLst/>
          </a:prstGeom>
          <a:noFill/>
        </p:spPr>
        <p:txBody>
          <a:bodyPr wrap="square" rtlCol="0">
            <a:spAutoFit/>
          </a:bodyPr>
          <a:lstStyle/>
          <a:p>
            <a:r>
              <a:rPr lang="en-GB" sz="2800" dirty="0" smtClean="0"/>
              <a:t>the right to think and act in ways in keeping with one’s own values as long as these do not infringe another’s rights</a:t>
            </a:r>
            <a:endParaRPr lang="en-GB" sz="2800" dirty="0"/>
          </a:p>
        </p:txBody>
      </p:sp>
    </p:spTree>
    <p:extLst>
      <p:ext uri="{BB962C8B-B14F-4D97-AF65-F5344CB8AC3E}">
        <p14:creationId xmlns:p14="http://schemas.microsoft.com/office/powerpoint/2010/main" val="105543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922114"/>
          </a:xfrm>
        </p:spPr>
        <p:txBody>
          <a:bodyPr/>
          <a:lstStyle/>
          <a:p>
            <a:r>
              <a:rPr lang="en-GB" b="1" dirty="0" smtClean="0"/>
              <a:t>Impact on children’s well-being</a:t>
            </a:r>
            <a:endParaRPr lang="en-GB" b="1" dirty="0"/>
          </a:p>
        </p:txBody>
      </p:sp>
      <p:sp>
        <p:nvSpPr>
          <p:cNvPr id="3" name="Content Placeholder 2"/>
          <p:cNvSpPr>
            <a:spLocks noGrp="1"/>
          </p:cNvSpPr>
          <p:nvPr>
            <p:ph idx="1"/>
          </p:nvPr>
        </p:nvSpPr>
        <p:spPr>
          <a:xfrm>
            <a:off x="251520" y="1556792"/>
            <a:ext cx="8640959" cy="2719184"/>
          </a:xfrm>
        </p:spPr>
        <p:txBody>
          <a:bodyPr>
            <a:noAutofit/>
          </a:bodyPr>
          <a:lstStyle/>
          <a:p>
            <a:pPr>
              <a:spcBef>
                <a:spcPts val="600"/>
              </a:spcBef>
              <a:spcAft>
                <a:spcPts val="600"/>
              </a:spcAft>
            </a:pPr>
            <a:r>
              <a:rPr lang="en-GB" sz="2800" dirty="0" smtClean="0"/>
              <a:t>The Good Childhood </a:t>
            </a:r>
            <a:r>
              <a:rPr lang="en-GB" sz="2800" dirty="0" smtClean="0"/>
              <a:t>Inquiry is an ongoing project between the Children’s Society and the University of York to measure the subjective well-being of children.</a:t>
            </a:r>
          </a:p>
          <a:p>
            <a:pPr>
              <a:spcBef>
                <a:spcPts val="600"/>
              </a:spcBef>
              <a:spcAft>
                <a:spcPts val="600"/>
              </a:spcAft>
            </a:pPr>
            <a:r>
              <a:rPr lang="en-GB" sz="2800" dirty="0" smtClean="0"/>
              <a:t>To-date they have produced six reports, the last was published in 2017</a:t>
            </a:r>
          </a:p>
          <a:p>
            <a:pPr>
              <a:spcBef>
                <a:spcPts val="600"/>
              </a:spcBef>
              <a:spcAft>
                <a:spcPts val="600"/>
              </a:spcAft>
            </a:pPr>
            <a:r>
              <a:rPr lang="en-GB" sz="2800" dirty="0" smtClean="0"/>
              <a:t>These reports give the student of society comparative data for use in their work </a:t>
            </a:r>
            <a:endParaRPr lang="en-GB" sz="2800" dirty="0" smtClean="0"/>
          </a:p>
          <a:p>
            <a:pPr>
              <a:spcBef>
                <a:spcPts val="600"/>
              </a:spcBef>
              <a:spcAft>
                <a:spcPts val="600"/>
              </a:spcAft>
            </a:pPr>
            <a:endParaRPr lang="en-GB" sz="2800" dirty="0"/>
          </a:p>
        </p:txBody>
      </p:sp>
    </p:spTree>
    <p:extLst>
      <p:ext uri="{BB962C8B-B14F-4D97-AF65-F5344CB8AC3E}">
        <p14:creationId xmlns:p14="http://schemas.microsoft.com/office/powerpoint/2010/main" val="2844925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5512"/>
            <a:ext cx="8229600" cy="922114"/>
          </a:xfrm>
        </p:spPr>
        <p:txBody>
          <a:bodyPr/>
          <a:lstStyle/>
          <a:p>
            <a:r>
              <a:rPr lang="en-GB" b="1" dirty="0" smtClean="0"/>
              <a:t>Impact on children’s well-being</a:t>
            </a:r>
            <a:endParaRPr lang="en-GB" b="1" dirty="0"/>
          </a:p>
        </p:txBody>
      </p:sp>
      <p:sp>
        <p:nvSpPr>
          <p:cNvPr id="3" name="Content Placeholder 2"/>
          <p:cNvSpPr>
            <a:spLocks noGrp="1"/>
          </p:cNvSpPr>
          <p:nvPr>
            <p:ph idx="1"/>
          </p:nvPr>
        </p:nvSpPr>
        <p:spPr>
          <a:xfrm>
            <a:off x="251520" y="980728"/>
            <a:ext cx="8640959" cy="1584176"/>
          </a:xfrm>
        </p:spPr>
        <p:txBody>
          <a:bodyPr>
            <a:normAutofit/>
          </a:bodyPr>
          <a:lstStyle/>
          <a:p>
            <a:r>
              <a:rPr lang="en-GB" dirty="0" smtClean="0"/>
              <a:t>The reports argue that children and young people today experience childhood in a different way to previous generations</a:t>
            </a:r>
          </a:p>
        </p:txBody>
      </p:sp>
      <p:graphicFrame>
        <p:nvGraphicFramePr>
          <p:cNvPr id="4" name="Diagram 3"/>
          <p:cNvGraphicFramePr/>
          <p:nvPr>
            <p:extLst>
              <p:ext uri="{D42A27DB-BD31-4B8C-83A1-F6EECF244321}">
                <p14:modId xmlns:p14="http://schemas.microsoft.com/office/powerpoint/2010/main" val="3959280801"/>
              </p:ext>
            </p:extLst>
          </p:nvPr>
        </p:nvGraphicFramePr>
        <p:xfrm>
          <a:off x="971600" y="2636912"/>
          <a:ext cx="7138181" cy="3544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4427984" y="6237312"/>
            <a:ext cx="4464496" cy="369332"/>
          </a:xfrm>
          <a:prstGeom prst="rect">
            <a:avLst/>
          </a:prstGeom>
          <a:noFill/>
        </p:spPr>
        <p:txBody>
          <a:bodyPr wrap="square" rtlCol="0">
            <a:spAutoFit/>
          </a:bodyPr>
          <a:lstStyle/>
          <a:p>
            <a:pPr algn="r"/>
            <a:r>
              <a:rPr lang="en-GB" b="1" dirty="0" smtClean="0"/>
              <a:t>(Children’s Society 2017)</a:t>
            </a:r>
            <a:endParaRPr lang="en-GB" b="1" dirty="0"/>
          </a:p>
        </p:txBody>
      </p:sp>
    </p:spTree>
    <p:extLst>
      <p:ext uri="{BB962C8B-B14F-4D97-AF65-F5344CB8AC3E}">
        <p14:creationId xmlns:p14="http://schemas.microsoft.com/office/powerpoint/2010/main" val="632893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CC0073FF-1A5A-4808-A4DD-006BB02743D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F1329C27-F639-4CBB-B0D6-0F33A9CE38B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E4F51FEB-1F0A-4039-B325-3C9EF08AB77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A3B949F5-6EEF-42CB-BBD4-351DD4BEF26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006995FD-FF91-467C-BA45-8092FB1E392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188640"/>
            <a:ext cx="6920134" cy="669113"/>
          </a:xfrm>
        </p:spPr>
        <p:txBody>
          <a:bodyPr>
            <a:normAutofit fontScale="90000"/>
          </a:bodyPr>
          <a:lstStyle/>
          <a:p>
            <a:r>
              <a:rPr lang="en-GB" b="1" dirty="0" smtClean="0"/>
              <a:t>Young People’s Mental </a:t>
            </a:r>
            <a:r>
              <a:rPr lang="en-GB" b="1" dirty="0" smtClean="0"/>
              <a:t>Health</a:t>
            </a:r>
            <a:endParaRPr lang="en-GB" b="1" dirty="0"/>
          </a:p>
        </p:txBody>
      </p:sp>
      <p:sp>
        <p:nvSpPr>
          <p:cNvPr id="7" name="TextBox 6"/>
          <p:cNvSpPr txBox="1"/>
          <p:nvPr/>
        </p:nvSpPr>
        <p:spPr>
          <a:xfrm>
            <a:off x="251520" y="1052736"/>
            <a:ext cx="8712968"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Mental health </a:t>
            </a:r>
            <a:r>
              <a:rPr lang="en-GB" sz="2400" dirty="0" smtClean="0"/>
              <a:t>issues </a:t>
            </a:r>
            <a:r>
              <a:rPr lang="en-GB" sz="2400" dirty="0"/>
              <a:t>affect </a:t>
            </a:r>
            <a:r>
              <a:rPr lang="en-GB" sz="2400" dirty="0" smtClean="0"/>
              <a:t>approximately </a:t>
            </a:r>
            <a:r>
              <a:rPr lang="en-GB" sz="2400" dirty="0"/>
              <a:t>1 in 10 children and young people. </a:t>
            </a:r>
          </a:p>
          <a:p>
            <a:pPr marL="342900" indent="-342900">
              <a:spcBef>
                <a:spcPts val="600"/>
              </a:spcBef>
              <a:spcAft>
                <a:spcPts val="600"/>
              </a:spcAft>
              <a:buFont typeface="Arial" panose="020B0604020202020204" pitchFamily="34" charset="0"/>
              <a:buChar char="•"/>
            </a:pPr>
            <a:r>
              <a:rPr lang="en-GB" sz="2400" dirty="0" smtClean="0"/>
              <a:t>They </a:t>
            </a:r>
            <a:r>
              <a:rPr lang="en-GB" sz="2400" dirty="0"/>
              <a:t>include depression, anxiety and conduct disorder, and are often a direct response to what is happening in their lives</a:t>
            </a:r>
            <a:r>
              <a:rPr lang="en-GB" sz="2400" dirty="0" smtClean="0"/>
              <a:t>.</a:t>
            </a:r>
            <a:endParaRPr lang="en-GB" sz="2400" dirty="0"/>
          </a:p>
          <a:p>
            <a:pPr marL="342900" indent="-342900">
              <a:spcBef>
                <a:spcPts val="600"/>
              </a:spcBef>
              <a:spcAft>
                <a:spcPts val="600"/>
              </a:spcAft>
              <a:buFont typeface="Arial" panose="020B0604020202020204" pitchFamily="34" charset="0"/>
              <a:buChar char="•"/>
            </a:pPr>
            <a:r>
              <a:rPr lang="en-GB" sz="2400" dirty="0"/>
              <a:t>Alarmingly, however, 70% of children and young people who experience a mental health problem have not had appropriate interventions at a sufficiently early age</a:t>
            </a:r>
            <a:r>
              <a:rPr lang="en-GB" sz="2400" dirty="0" smtClean="0"/>
              <a:t>.</a:t>
            </a:r>
            <a:endParaRPr lang="en-GB" sz="2400" dirty="0"/>
          </a:p>
          <a:p>
            <a:pPr marL="342900" indent="-342900">
              <a:spcBef>
                <a:spcPts val="600"/>
              </a:spcBef>
              <a:spcAft>
                <a:spcPts val="600"/>
              </a:spcAft>
              <a:buFont typeface="Arial" panose="020B0604020202020204" pitchFamily="34" charset="0"/>
              <a:buChar char="•"/>
            </a:pPr>
            <a:r>
              <a:rPr lang="en-GB" sz="2400" dirty="0"/>
              <a:t>The emotional wellbeing of children is just as important as their physical health. Good mental health allows children and young people to develop the resilience to cope with whatever life throws at them and grow into well-rounded, healthy adults.</a:t>
            </a:r>
          </a:p>
        </p:txBody>
      </p:sp>
      <p:sp>
        <p:nvSpPr>
          <p:cNvPr id="9" name="TextBox 8"/>
          <p:cNvSpPr txBox="1"/>
          <p:nvPr/>
        </p:nvSpPr>
        <p:spPr>
          <a:xfrm>
            <a:off x="3851920" y="6021288"/>
            <a:ext cx="4824536" cy="369332"/>
          </a:xfrm>
          <a:prstGeom prst="rect">
            <a:avLst/>
          </a:prstGeom>
          <a:noFill/>
        </p:spPr>
        <p:txBody>
          <a:bodyPr wrap="square" rtlCol="0">
            <a:spAutoFit/>
          </a:bodyPr>
          <a:lstStyle/>
          <a:p>
            <a:pPr algn="r"/>
            <a:r>
              <a:rPr lang="en-GB" b="1" dirty="0" smtClean="0"/>
              <a:t>Mental Health Foundation</a:t>
            </a:r>
            <a:endParaRPr lang="en-GB" b="1" dirty="0"/>
          </a:p>
        </p:txBody>
      </p:sp>
    </p:spTree>
    <p:extLst>
      <p:ext uri="{BB962C8B-B14F-4D97-AF65-F5344CB8AC3E}">
        <p14:creationId xmlns:p14="http://schemas.microsoft.com/office/powerpoint/2010/main" val="18926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b="1" dirty="0" smtClean="0"/>
              <a:t>Dealing with Change</a:t>
            </a:r>
            <a:endParaRPr lang="en-GB" b="1" dirty="0"/>
          </a:p>
        </p:txBody>
      </p:sp>
      <p:sp>
        <p:nvSpPr>
          <p:cNvPr id="3" name="TextBox 2"/>
          <p:cNvSpPr txBox="1"/>
          <p:nvPr/>
        </p:nvSpPr>
        <p:spPr>
          <a:xfrm>
            <a:off x="179512" y="1052736"/>
            <a:ext cx="8784976" cy="5047536"/>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smtClean="0"/>
              <a:t>Mostly </a:t>
            </a:r>
            <a:r>
              <a:rPr lang="en-GB" sz="2400" dirty="0"/>
              <a:t>things that happen to children don’t lead to mental health problems on their own, but traumatic events can trigger problems for children and young people who are already vulnerable</a:t>
            </a:r>
            <a:r>
              <a:rPr lang="en-GB" sz="2400" dirty="0" smtClean="0"/>
              <a:t>.</a:t>
            </a:r>
            <a:endParaRPr lang="en-GB" sz="2400" dirty="0"/>
          </a:p>
          <a:p>
            <a:pPr marL="342900" indent="-342900">
              <a:spcBef>
                <a:spcPts val="600"/>
              </a:spcBef>
              <a:buFont typeface="Arial" panose="020B0604020202020204" pitchFamily="34" charset="0"/>
              <a:buChar char="•"/>
            </a:pPr>
            <a:r>
              <a:rPr lang="en-GB" sz="2400" dirty="0"/>
              <a:t>Changes often act as triggers: moving home or school or the birth of a new brother or sister, for example. Some children who start school feel excited about making new friends and doing new activities, but there may also be some who feel anxious about entering a new environment</a:t>
            </a:r>
            <a:r>
              <a:rPr lang="en-GB" sz="2400" dirty="0" smtClean="0"/>
              <a:t>.</a:t>
            </a:r>
            <a:endParaRPr lang="en-GB" sz="2400" dirty="0"/>
          </a:p>
          <a:p>
            <a:pPr marL="342900" indent="-342900">
              <a:spcBef>
                <a:spcPts val="600"/>
              </a:spcBef>
              <a:buFont typeface="Arial" panose="020B0604020202020204" pitchFamily="34" charset="0"/>
              <a:buChar char="•"/>
            </a:pPr>
            <a:r>
              <a:rPr lang="en-GB" sz="2400" dirty="0"/>
              <a:t>Teenagers often experience emotional turmoil as their minds and bodies develop. An important part of growing up is working out and accepting who you are. Some young people find it hard to make this transition to adulthood and may experiment with alcohol, drugs or other substances that can affect mental health.</a:t>
            </a:r>
          </a:p>
        </p:txBody>
      </p:sp>
    </p:spTree>
    <p:extLst>
      <p:ext uri="{BB962C8B-B14F-4D97-AF65-F5344CB8AC3E}">
        <p14:creationId xmlns:p14="http://schemas.microsoft.com/office/powerpoint/2010/main" val="405696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116632"/>
            <a:ext cx="6920134" cy="669113"/>
          </a:xfrm>
        </p:spPr>
        <p:txBody>
          <a:bodyPr>
            <a:normAutofit fontScale="90000"/>
          </a:bodyPr>
          <a:lstStyle/>
          <a:p>
            <a:r>
              <a:rPr lang="en-GB" b="1" dirty="0" smtClean="0"/>
              <a:t>Risk Factors</a:t>
            </a:r>
            <a:endParaRPr lang="en-GB" b="1" dirty="0"/>
          </a:p>
        </p:txBody>
      </p:sp>
      <p:sp>
        <p:nvSpPr>
          <p:cNvPr id="7" name="TextBox 6"/>
          <p:cNvSpPr txBox="1"/>
          <p:nvPr/>
        </p:nvSpPr>
        <p:spPr>
          <a:xfrm>
            <a:off x="251520" y="836712"/>
            <a:ext cx="8712968" cy="209288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There are certain risk factors that make some children and young people more likely to experience problems than other children, but they don’t necessarily mean difficulties are bound to come up or are even probable</a:t>
            </a:r>
            <a:r>
              <a:rPr lang="en-GB" sz="2400" dirty="0" smtClean="0"/>
              <a:t>.</a:t>
            </a:r>
            <a:endParaRPr lang="en-GB" sz="2400" dirty="0"/>
          </a:p>
          <a:p>
            <a:pPr marL="342900" indent="-342900">
              <a:spcBef>
                <a:spcPts val="600"/>
              </a:spcBef>
              <a:spcAft>
                <a:spcPts val="600"/>
              </a:spcAft>
              <a:buFont typeface="Arial" panose="020B0604020202020204" pitchFamily="34" charset="0"/>
              <a:buChar char="•"/>
            </a:pPr>
            <a:r>
              <a:rPr lang="en-GB" sz="2400" dirty="0"/>
              <a:t>Some of these factors include</a:t>
            </a:r>
            <a:r>
              <a:rPr lang="en-GB" sz="2400" dirty="0" smtClean="0"/>
              <a:t>:</a:t>
            </a:r>
            <a:endParaRPr lang="en-GB" sz="2400" dirty="0"/>
          </a:p>
        </p:txBody>
      </p:sp>
      <p:sp>
        <p:nvSpPr>
          <p:cNvPr id="9" name="TextBox 8"/>
          <p:cNvSpPr txBox="1"/>
          <p:nvPr/>
        </p:nvSpPr>
        <p:spPr>
          <a:xfrm>
            <a:off x="4139952" y="6265480"/>
            <a:ext cx="4824536" cy="369332"/>
          </a:xfrm>
          <a:prstGeom prst="rect">
            <a:avLst/>
          </a:prstGeom>
          <a:noFill/>
        </p:spPr>
        <p:txBody>
          <a:bodyPr wrap="square" rtlCol="0">
            <a:spAutoFit/>
          </a:bodyPr>
          <a:lstStyle/>
          <a:p>
            <a:pPr algn="r"/>
            <a:r>
              <a:rPr lang="en-GB" b="1" dirty="0" smtClean="0"/>
              <a:t>Mental Health Foundation</a:t>
            </a:r>
            <a:endParaRPr lang="en-GB" b="1" dirty="0"/>
          </a:p>
        </p:txBody>
      </p:sp>
      <p:sp>
        <p:nvSpPr>
          <p:cNvPr id="3" name="TextBox 2"/>
          <p:cNvSpPr txBox="1"/>
          <p:nvPr/>
        </p:nvSpPr>
        <p:spPr>
          <a:xfrm>
            <a:off x="611560" y="2924944"/>
            <a:ext cx="3672408" cy="2585323"/>
          </a:xfrm>
          <a:prstGeom prst="rect">
            <a:avLst/>
          </a:prstGeom>
          <a:noFill/>
        </p:spPr>
        <p:txBody>
          <a:bodyPr wrap="square" rtlCol="0">
            <a:spAutoFit/>
          </a:bodyPr>
          <a:lstStyle/>
          <a:p>
            <a:pPr marL="285750" indent="-285750">
              <a:buFont typeface="Arial" panose="020B0604020202020204" pitchFamily="34" charset="0"/>
              <a:buChar char="•"/>
            </a:pPr>
            <a:r>
              <a:rPr lang="en-GB" dirty="0"/>
              <a:t>having a long-term physical illness</a:t>
            </a:r>
          </a:p>
          <a:p>
            <a:pPr marL="285750" indent="-285750">
              <a:buFont typeface="Arial" panose="020B0604020202020204" pitchFamily="34" charset="0"/>
              <a:buChar char="•"/>
            </a:pPr>
            <a:r>
              <a:rPr lang="en-GB" dirty="0"/>
              <a:t>having a parent who has had mental health </a:t>
            </a:r>
            <a:r>
              <a:rPr lang="en-GB" dirty="0" smtClean="0"/>
              <a:t>problems, problems </a:t>
            </a:r>
            <a:r>
              <a:rPr lang="en-GB" dirty="0"/>
              <a:t>with alcohol or has been in trouble with the law</a:t>
            </a:r>
          </a:p>
          <a:p>
            <a:pPr marL="285750" indent="-285750">
              <a:buFont typeface="Arial" panose="020B0604020202020204" pitchFamily="34" charset="0"/>
              <a:buChar char="•"/>
            </a:pPr>
            <a:r>
              <a:rPr lang="en-GB" dirty="0"/>
              <a:t>experiencing the death of someone close to them</a:t>
            </a:r>
          </a:p>
          <a:p>
            <a:pPr marL="285750" indent="-285750">
              <a:buFont typeface="Arial" panose="020B0604020202020204" pitchFamily="34" charset="0"/>
              <a:buChar char="•"/>
            </a:pPr>
            <a:r>
              <a:rPr lang="en-GB" dirty="0"/>
              <a:t>having parents who separate or </a:t>
            </a:r>
            <a:r>
              <a:rPr lang="en-GB" dirty="0" smtClean="0"/>
              <a:t>divorce</a:t>
            </a:r>
            <a:endParaRPr lang="en-GB" dirty="0"/>
          </a:p>
        </p:txBody>
      </p:sp>
      <p:sp>
        <p:nvSpPr>
          <p:cNvPr id="4" name="TextBox 3"/>
          <p:cNvSpPr txBox="1"/>
          <p:nvPr/>
        </p:nvSpPr>
        <p:spPr>
          <a:xfrm>
            <a:off x="4759602" y="2929593"/>
            <a:ext cx="4176464" cy="3139321"/>
          </a:xfrm>
          <a:prstGeom prst="rect">
            <a:avLst/>
          </a:prstGeom>
          <a:noFill/>
        </p:spPr>
        <p:txBody>
          <a:bodyPr wrap="square" rtlCol="0">
            <a:spAutoFit/>
          </a:bodyPr>
          <a:lstStyle/>
          <a:p>
            <a:pPr marL="285750" indent="-285750">
              <a:buFont typeface="Arial" panose="020B0604020202020204" pitchFamily="34" charset="0"/>
              <a:buChar char="•"/>
            </a:pPr>
            <a:r>
              <a:rPr lang="en-GB" dirty="0"/>
              <a:t>having been severely bullied or</a:t>
            </a:r>
          </a:p>
          <a:p>
            <a:pPr marL="285750" indent="-285750">
              <a:buFont typeface="Arial" panose="020B0604020202020204" pitchFamily="34" charset="0"/>
              <a:buChar char="•"/>
            </a:pPr>
            <a:r>
              <a:rPr lang="en-GB" dirty="0" smtClean="0"/>
              <a:t>physically </a:t>
            </a:r>
            <a:r>
              <a:rPr lang="en-GB" dirty="0"/>
              <a:t>or sexually abused</a:t>
            </a:r>
          </a:p>
          <a:p>
            <a:pPr marL="285750" indent="-285750">
              <a:buFont typeface="Arial" panose="020B0604020202020204" pitchFamily="34" charset="0"/>
              <a:buChar char="•"/>
            </a:pPr>
            <a:r>
              <a:rPr lang="en-GB" dirty="0"/>
              <a:t>living in poverty or being homeless</a:t>
            </a:r>
          </a:p>
          <a:p>
            <a:pPr marL="285750" indent="-285750">
              <a:buFont typeface="Arial" panose="020B0604020202020204" pitchFamily="34" charset="0"/>
              <a:buChar char="•"/>
            </a:pPr>
            <a:r>
              <a:rPr lang="en-GB" dirty="0"/>
              <a:t>experiencing discrimination, perhaps because of their race, sexuality or religion</a:t>
            </a:r>
          </a:p>
          <a:p>
            <a:pPr marL="285750" indent="-285750">
              <a:buFont typeface="Arial" panose="020B0604020202020204" pitchFamily="34" charset="0"/>
              <a:buChar char="•"/>
            </a:pPr>
            <a:r>
              <a:rPr lang="en-GB" dirty="0"/>
              <a:t>acting as a carer for a relative, taking on adult responsibilities</a:t>
            </a:r>
          </a:p>
          <a:p>
            <a:pPr marL="285750" indent="-285750">
              <a:buFont typeface="Arial" panose="020B0604020202020204" pitchFamily="34" charset="0"/>
              <a:buChar char="•"/>
            </a:pPr>
            <a:r>
              <a:rPr lang="en-GB" dirty="0"/>
              <a:t>having long-standing educational difficulties.</a:t>
            </a:r>
          </a:p>
          <a:p>
            <a:endParaRPr lang="en-GB" dirty="0"/>
          </a:p>
        </p:txBody>
      </p:sp>
    </p:spTree>
    <p:extLst>
      <p:ext uri="{BB962C8B-B14F-4D97-AF65-F5344CB8AC3E}">
        <p14:creationId xmlns:p14="http://schemas.microsoft.com/office/powerpoint/2010/main" val="135350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0856" y="188640"/>
            <a:ext cx="7141700" cy="825867"/>
          </a:xfrm>
        </p:spPr>
        <p:txBody>
          <a:bodyPr/>
          <a:lstStyle/>
          <a:p>
            <a:r>
              <a:rPr lang="en-GB" b="1" dirty="0" smtClean="0"/>
              <a:t>One specific risk factor</a:t>
            </a:r>
            <a:endParaRPr lang="en-GB" b="1" dirty="0"/>
          </a:p>
        </p:txBody>
      </p:sp>
      <p:pic>
        <p:nvPicPr>
          <p:cNvPr id="4" name="Content Placeholder 3"/>
          <p:cNvPicPr>
            <a:picLocks noGrp="1" noChangeAspect="1"/>
          </p:cNvPicPr>
          <p:nvPr>
            <p:ph idx="1"/>
          </p:nvPr>
        </p:nvPicPr>
        <p:blipFill>
          <a:blip r:embed="rId2"/>
          <a:stretch>
            <a:fillRect/>
          </a:stretch>
        </p:blipFill>
        <p:spPr>
          <a:xfrm>
            <a:off x="323528" y="1556791"/>
            <a:ext cx="4105001" cy="4119163"/>
          </a:xfrm>
        </p:spPr>
      </p:pic>
      <p:pic>
        <p:nvPicPr>
          <p:cNvPr id="5" name="Picture 4"/>
          <p:cNvPicPr>
            <a:picLocks noChangeAspect="1"/>
          </p:cNvPicPr>
          <p:nvPr/>
        </p:nvPicPr>
        <p:blipFill>
          <a:blip r:embed="rId3"/>
          <a:stretch>
            <a:fillRect/>
          </a:stretch>
        </p:blipFill>
        <p:spPr>
          <a:xfrm>
            <a:off x="4581706" y="1556792"/>
            <a:ext cx="4056017" cy="4119162"/>
          </a:xfrm>
          <a:prstGeom prst="rect">
            <a:avLst/>
          </a:prstGeom>
        </p:spPr>
      </p:pic>
    </p:spTree>
    <p:extLst>
      <p:ext uri="{BB962C8B-B14F-4D97-AF65-F5344CB8AC3E}">
        <p14:creationId xmlns:p14="http://schemas.microsoft.com/office/powerpoint/2010/main" val="2561775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0856" y="188640"/>
            <a:ext cx="7141700" cy="825867"/>
          </a:xfrm>
        </p:spPr>
        <p:txBody>
          <a:bodyPr/>
          <a:lstStyle/>
          <a:p>
            <a:r>
              <a:rPr lang="en-GB" b="1" dirty="0" smtClean="0"/>
              <a:t>One specific risk factor</a:t>
            </a:r>
            <a:endParaRPr lang="en-GB" b="1" dirty="0"/>
          </a:p>
        </p:txBody>
      </p:sp>
      <p:sp>
        <p:nvSpPr>
          <p:cNvPr id="6" name="TextBox 5"/>
          <p:cNvSpPr txBox="1"/>
          <p:nvPr/>
        </p:nvSpPr>
        <p:spPr>
          <a:xfrm>
            <a:off x="1259632" y="1124744"/>
            <a:ext cx="6696744" cy="523220"/>
          </a:xfrm>
          <a:prstGeom prst="rect">
            <a:avLst/>
          </a:prstGeom>
          <a:noFill/>
        </p:spPr>
        <p:txBody>
          <a:bodyPr wrap="square" rtlCol="0">
            <a:spAutoFit/>
          </a:bodyPr>
          <a:lstStyle/>
          <a:p>
            <a:pPr algn="ctr"/>
            <a:r>
              <a:rPr lang="en-GB" sz="2800" i="1" dirty="0" smtClean="0"/>
              <a:t>Guided Study Activity 7: Risk Factors</a:t>
            </a:r>
            <a:endParaRPr lang="en-GB" sz="2800" i="1" dirty="0"/>
          </a:p>
        </p:txBody>
      </p:sp>
      <p:sp>
        <p:nvSpPr>
          <p:cNvPr id="7" name="TextBox 6"/>
          <p:cNvSpPr txBox="1"/>
          <p:nvPr/>
        </p:nvSpPr>
        <p:spPr>
          <a:xfrm>
            <a:off x="395536" y="1826821"/>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Why do you think that looked after children appear to be more at risk of mental health issues? </a:t>
            </a:r>
            <a:endParaRPr lang="en-GB" sz="2800" dirty="0"/>
          </a:p>
        </p:txBody>
      </p:sp>
      <p:sp>
        <p:nvSpPr>
          <p:cNvPr id="8" name="TextBox 7"/>
          <p:cNvSpPr txBox="1"/>
          <p:nvPr/>
        </p:nvSpPr>
        <p:spPr>
          <a:xfrm>
            <a:off x="395536" y="2924944"/>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Using your preferred ICT find a definition for the following (be sure to note your sources);</a:t>
            </a:r>
            <a:endParaRPr lang="en-GB" sz="2800" dirty="0"/>
          </a:p>
        </p:txBody>
      </p:sp>
      <p:sp>
        <p:nvSpPr>
          <p:cNvPr id="10" name="TextBox 9"/>
          <p:cNvSpPr txBox="1"/>
          <p:nvPr/>
        </p:nvSpPr>
        <p:spPr>
          <a:xfrm>
            <a:off x="1619672" y="4005064"/>
            <a:ext cx="590465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Emotional disorders</a:t>
            </a:r>
          </a:p>
          <a:p>
            <a:pPr marL="342900" indent="-342900">
              <a:buFont typeface="Arial" panose="020B0604020202020204" pitchFamily="34" charset="0"/>
              <a:buChar char="•"/>
            </a:pPr>
            <a:r>
              <a:rPr lang="en-GB" sz="2400" dirty="0" smtClean="0"/>
              <a:t>Conduct disorders</a:t>
            </a:r>
          </a:p>
          <a:p>
            <a:pPr marL="342900" indent="-342900">
              <a:buFont typeface="Arial" panose="020B0604020202020204" pitchFamily="34" charset="0"/>
              <a:buChar char="•"/>
            </a:pPr>
            <a:r>
              <a:rPr lang="en-GB" sz="2400" dirty="0" smtClean="0"/>
              <a:t>Hyperkinetic disorders</a:t>
            </a:r>
            <a:endParaRPr lang="en-GB" sz="2400" dirty="0"/>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99792" y="5661248"/>
            <a:ext cx="720080" cy="720080"/>
          </a:xfrm>
          <a:prstGeom prst="rect">
            <a:avLst/>
          </a:prstGeom>
        </p:spPr>
      </p:pic>
      <p:sp>
        <p:nvSpPr>
          <p:cNvPr id="12" name="TextBox 11"/>
          <p:cNvSpPr txBox="1"/>
          <p:nvPr/>
        </p:nvSpPr>
        <p:spPr>
          <a:xfrm>
            <a:off x="3419872" y="5805264"/>
            <a:ext cx="3384376" cy="369332"/>
          </a:xfrm>
          <a:prstGeom prst="rect">
            <a:avLst/>
          </a:prstGeom>
          <a:noFill/>
        </p:spPr>
        <p:txBody>
          <a:bodyPr wrap="square" rtlCol="0">
            <a:spAutoFit/>
          </a:bodyPr>
          <a:lstStyle/>
          <a:p>
            <a:r>
              <a:rPr lang="en-GB" dirty="0" smtClean="0"/>
              <a:t>Guided Study Activity Sheet 7</a:t>
            </a:r>
            <a:endParaRPr lang="en-GB" dirty="0"/>
          </a:p>
        </p:txBody>
      </p:sp>
    </p:spTree>
    <p:extLst>
      <p:ext uri="{BB962C8B-B14F-4D97-AF65-F5344CB8AC3E}">
        <p14:creationId xmlns:p14="http://schemas.microsoft.com/office/powerpoint/2010/main" val="1762936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build="p"/>
      <p:bldP spid="1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496943" cy="810795"/>
          </a:xfrm>
        </p:spPr>
        <p:txBody>
          <a:bodyPr>
            <a:normAutofit fontScale="90000"/>
          </a:bodyPr>
          <a:lstStyle/>
          <a:p>
            <a:r>
              <a:rPr lang="en-GB" b="1" dirty="0" smtClean="0"/>
              <a:t>What is GOOD mental health in </a:t>
            </a:r>
            <a:r>
              <a:rPr lang="en-GB" b="1" dirty="0" smtClean="0"/>
              <a:t>Children and young people? </a:t>
            </a:r>
            <a:endParaRPr lang="en-GB" b="1" dirty="0"/>
          </a:p>
        </p:txBody>
      </p:sp>
      <p:sp>
        <p:nvSpPr>
          <p:cNvPr id="3" name="Content Placeholder 2"/>
          <p:cNvSpPr>
            <a:spLocks noGrp="1"/>
          </p:cNvSpPr>
          <p:nvPr>
            <p:ph idx="1"/>
          </p:nvPr>
        </p:nvSpPr>
        <p:spPr>
          <a:xfrm>
            <a:off x="323528" y="1484785"/>
            <a:ext cx="7680959" cy="576064"/>
          </a:xfrm>
        </p:spPr>
        <p:txBody>
          <a:bodyPr>
            <a:normAutofit lnSpcReduction="10000"/>
          </a:bodyPr>
          <a:lstStyle/>
          <a:p>
            <a:r>
              <a:rPr lang="en-GB" dirty="0" smtClean="0"/>
              <a:t>The capacity to develop: </a:t>
            </a:r>
          </a:p>
          <a:p>
            <a:pPr marL="0" indent="0">
              <a:buNone/>
            </a:pPr>
            <a:endParaRPr lang="en-GB" dirty="0"/>
          </a:p>
          <a:p>
            <a:pPr marL="0" indent="0">
              <a:buNone/>
            </a:pPr>
            <a:endParaRPr lang="en-GB" dirty="0"/>
          </a:p>
        </p:txBody>
      </p:sp>
      <p:graphicFrame>
        <p:nvGraphicFramePr>
          <p:cNvPr id="5" name="Diagram 4"/>
          <p:cNvGraphicFramePr/>
          <p:nvPr>
            <p:extLst>
              <p:ext uri="{D42A27DB-BD31-4B8C-83A1-F6EECF244321}">
                <p14:modId xmlns:p14="http://schemas.microsoft.com/office/powerpoint/2010/main" val="2587671989"/>
              </p:ext>
            </p:extLst>
          </p:nvPr>
        </p:nvGraphicFramePr>
        <p:xfrm>
          <a:off x="1331640" y="2276872"/>
          <a:ext cx="6096000" cy="3915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992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878672DD-DAB7-4D3F-BFF2-357C85783DE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8E118F0F-9E1B-44FF-9DD9-80743A3136EC}"/>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EF35C4DF-ECB6-4995-97AE-C734B571F09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B41449DA-E94E-4465-841D-8E7F10C81C8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8ECDED7D-5CDF-4FC2-965B-6962DB18DD27}"/>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C4FDFBD8-7641-40C7-A42E-62AC33E3E4C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Sub>
          <a:bldDgm bld="lvl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smtClean="0"/>
              <a:t>Positive Resources</a:t>
            </a:r>
            <a:endParaRPr lang="en-GB" b="1" dirty="0"/>
          </a:p>
        </p:txBody>
      </p:sp>
      <p:sp>
        <p:nvSpPr>
          <p:cNvPr id="3" name="TextBox 2"/>
          <p:cNvSpPr txBox="1"/>
          <p:nvPr/>
        </p:nvSpPr>
        <p:spPr>
          <a:xfrm>
            <a:off x="323528" y="1109062"/>
            <a:ext cx="7920880"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To return to our concept of resources for positive mental health &amp; wellbeing, there are a number of factors that  can help to improve this in young people, such as;</a:t>
            </a:r>
            <a:endParaRPr lang="en-GB" sz="2800" dirty="0"/>
          </a:p>
        </p:txBody>
      </p:sp>
      <p:sp>
        <p:nvSpPr>
          <p:cNvPr id="4" name="TextBox 3"/>
          <p:cNvSpPr txBox="1"/>
          <p:nvPr/>
        </p:nvSpPr>
        <p:spPr>
          <a:xfrm>
            <a:off x="971600" y="3140968"/>
            <a:ext cx="7848872"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being </a:t>
            </a:r>
            <a:r>
              <a:rPr lang="en-GB" sz="2400" dirty="0"/>
              <a:t>in good physical health, eating a balanced diet and getting regular exercise</a:t>
            </a:r>
          </a:p>
          <a:p>
            <a:pPr marL="342900" indent="-342900">
              <a:buFont typeface="Arial" panose="020B0604020202020204" pitchFamily="34" charset="0"/>
              <a:buChar char="•"/>
            </a:pPr>
            <a:r>
              <a:rPr lang="en-GB" sz="2400" dirty="0"/>
              <a:t>having time and the freedom to play, indoors and outdoors</a:t>
            </a:r>
          </a:p>
          <a:p>
            <a:pPr marL="342900" indent="-342900">
              <a:buFont typeface="Arial" panose="020B0604020202020204" pitchFamily="34" charset="0"/>
              <a:buChar char="•"/>
            </a:pPr>
            <a:r>
              <a:rPr lang="en-GB" sz="2400" dirty="0"/>
              <a:t>being part of a family that gets along well most of the time</a:t>
            </a:r>
          </a:p>
          <a:p>
            <a:pPr marL="342900" indent="-342900">
              <a:buFont typeface="Arial" panose="020B0604020202020204" pitchFamily="34" charset="0"/>
              <a:buChar char="•"/>
            </a:pPr>
            <a:r>
              <a:rPr lang="en-GB" sz="2400" dirty="0"/>
              <a:t>going to a school that looks after the wellbeing of all its pupils</a:t>
            </a:r>
          </a:p>
          <a:p>
            <a:pPr marL="342900" indent="-342900">
              <a:buFont typeface="Arial" panose="020B0604020202020204" pitchFamily="34" charset="0"/>
              <a:buChar char="•"/>
            </a:pPr>
            <a:r>
              <a:rPr lang="en-GB" sz="2400" dirty="0"/>
              <a:t>taking part in local activities for young people.</a:t>
            </a:r>
          </a:p>
        </p:txBody>
      </p:sp>
    </p:spTree>
    <p:extLst>
      <p:ext uri="{BB962C8B-B14F-4D97-AF65-F5344CB8AC3E}">
        <p14:creationId xmlns:p14="http://schemas.microsoft.com/office/powerpoint/2010/main" val="2830788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smtClean="0"/>
              <a:t>Positive Resources</a:t>
            </a:r>
            <a:endParaRPr lang="en-GB" b="1" dirty="0"/>
          </a:p>
        </p:txBody>
      </p:sp>
      <p:sp>
        <p:nvSpPr>
          <p:cNvPr id="3" name="TextBox 2"/>
          <p:cNvSpPr txBox="1"/>
          <p:nvPr/>
        </p:nvSpPr>
        <p:spPr>
          <a:xfrm>
            <a:off x="313300" y="980728"/>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Other positive factors include;</a:t>
            </a:r>
            <a:endParaRPr lang="en-GB" sz="2800" dirty="0"/>
          </a:p>
        </p:txBody>
      </p:sp>
      <p:sp>
        <p:nvSpPr>
          <p:cNvPr id="4" name="TextBox 3"/>
          <p:cNvSpPr txBox="1"/>
          <p:nvPr/>
        </p:nvSpPr>
        <p:spPr>
          <a:xfrm>
            <a:off x="503040" y="1648306"/>
            <a:ext cx="8640960"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feeling </a:t>
            </a:r>
            <a:r>
              <a:rPr lang="en-GB" sz="2400" dirty="0"/>
              <a:t>loved, trusted, understood, valued and safe</a:t>
            </a:r>
          </a:p>
          <a:p>
            <a:pPr marL="342900" indent="-342900">
              <a:buFont typeface="Arial" panose="020B0604020202020204" pitchFamily="34" charset="0"/>
              <a:buChar char="•"/>
            </a:pPr>
            <a:r>
              <a:rPr lang="en-GB" sz="2400" dirty="0"/>
              <a:t>being interested in life and having opportunities to enjoy themselves</a:t>
            </a:r>
          </a:p>
          <a:p>
            <a:pPr marL="342900" indent="-342900">
              <a:buFont typeface="Arial" panose="020B0604020202020204" pitchFamily="34" charset="0"/>
              <a:buChar char="•"/>
            </a:pPr>
            <a:r>
              <a:rPr lang="en-GB" sz="2400" dirty="0"/>
              <a:t>being hopeful and optimistic</a:t>
            </a:r>
          </a:p>
          <a:p>
            <a:pPr marL="342900" indent="-342900">
              <a:buFont typeface="Arial" panose="020B0604020202020204" pitchFamily="34" charset="0"/>
              <a:buChar char="•"/>
            </a:pPr>
            <a:r>
              <a:rPr lang="en-GB" sz="2400" dirty="0"/>
              <a:t>being able to learn and having opportunities to succeed</a:t>
            </a:r>
          </a:p>
          <a:p>
            <a:pPr marL="342900" indent="-342900">
              <a:buFont typeface="Arial" panose="020B0604020202020204" pitchFamily="34" charset="0"/>
              <a:buChar char="•"/>
            </a:pPr>
            <a:r>
              <a:rPr lang="en-GB" sz="2400" dirty="0"/>
              <a:t>accepting who they are and recognising what they are good at</a:t>
            </a:r>
          </a:p>
          <a:p>
            <a:pPr marL="342900" indent="-342900">
              <a:buFont typeface="Arial" panose="020B0604020202020204" pitchFamily="34" charset="0"/>
              <a:buChar char="•"/>
            </a:pPr>
            <a:r>
              <a:rPr lang="en-GB" sz="2400" dirty="0"/>
              <a:t>having a sense of belonging in their family, school and community</a:t>
            </a:r>
          </a:p>
          <a:p>
            <a:pPr marL="342900" indent="-342900">
              <a:buFont typeface="Arial" panose="020B0604020202020204" pitchFamily="34" charset="0"/>
              <a:buChar char="•"/>
            </a:pPr>
            <a:r>
              <a:rPr lang="en-GB" sz="2400" dirty="0"/>
              <a:t>feeling they have some control over their own life</a:t>
            </a:r>
          </a:p>
          <a:p>
            <a:pPr marL="342900" indent="-342900">
              <a:buFont typeface="Arial" panose="020B0604020202020204" pitchFamily="34" charset="0"/>
              <a:buChar char="•"/>
            </a:pPr>
            <a:r>
              <a:rPr lang="en-GB" sz="2400" dirty="0"/>
              <a:t>having the strength to cope when something is wrong (resilience) and the ability to solve problems.</a:t>
            </a:r>
          </a:p>
        </p:txBody>
      </p:sp>
    </p:spTree>
    <p:extLst>
      <p:ext uri="{BB962C8B-B14F-4D97-AF65-F5344CB8AC3E}">
        <p14:creationId xmlns:p14="http://schemas.microsoft.com/office/powerpoint/2010/main" val="945931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a:bodyPr>
          <a:lstStyle/>
          <a:p>
            <a:r>
              <a:rPr lang="en-GB" sz="2800" b="1" dirty="0" smtClean="0"/>
              <a:t>References</a:t>
            </a:r>
            <a:endParaRPr lang="en-GB" sz="2800" b="1" dirty="0"/>
          </a:p>
        </p:txBody>
      </p:sp>
      <p:sp>
        <p:nvSpPr>
          <p:cNvPr id="4" name="TextBox 3"/>
          <p:cNvSpPr txBox="1"/>
          <p:nvPr/>
        </p:nvSpPr>
        <p:spPr>
          <a:xfrm>
            <a:off x="463369" y="1988840"/>
            <a:ext cx="8352928" cy="646331"/>
          </a:xfrm>
          <a:prstGeom prst="rect">
            <a:avLst/>
          </a:prstGeom>
          <a:noFill/>
        </p:spPr>
        <p:txBody>
          <a:bodyPr wrap="square" rtlCol="0">
            <a:spAutoFit/>
          </a:bodyPr>
          <a:lstStyle/>
          <a:p>
            <a:r>
              <a:rPr lang="en-GB" dirty="0" smtClean="0"/>
              <a:t>Elliott, A. &amp; </a:t>
            </a:r>
            <a:r>
              <a:rPr lang="en-GB" dirty="0" err="1" smtClean="0"/>
              <a:t>Lemert</a:t>
            </a:r>
            <a:r>
              <a:rPr lang="en-GB" dirty="0" smtClean="0"/>
              <a:t>, C. (2009) </a:t>
            </a:r>
            <a:r>
              <a:rPr lang="en-GB" i="1" dirty="0" smtClean="0"/>
              <a:t>The New Individualism: The Emotional Costs of Globalisation</a:t>
            </a:r>
            <a:r>
              <a:rPr lang="en-GB" dirty="0" smtClean="0"/>
              <a:t> London: Routledge</a:t>
            </a:r>
            <a:endParaRPr lang="en-GB" dirty="0"/>
          </a:p>
        </p:txBody>
      </p:sp>
      <p:sp>
        <p:nvSpPr>
          <p:cNvPr id="6" name="TextBox 5"/>
          <p:cNvSpPr txBox="1"/>
          <p:nvPr/>
        </p:nvSpPr>
        <p:spPr>
          <a:xfrm>
            <a:off x="477694" y="2782669"/>
            <a:ext cx="8460381" cy="646331"/>
          </a:xfrm>
          <a:prstGeom prst="rect">
            <a:avLst/>
          </a:prstGeom>
          <a:noFill/>
        </p:spPr>
        <p:txBody>
          <a:bodyPr wrap="square" rtlCol="0">
            <a:spAutoFit/>
          </a:bodyPr>
          <a:lstStyle/>
          <a:p>
            <a:r>
              <a:rPr lang="en-GB" dirty="0" err="1" smtClean="0"/>
              <a:t>Helliwell</a:t>
            </a:r>
            <a:r>
              <a:rPr lang="en-GB" dirty="0" smtClean="0"/>
              <a:t>, J. </a:t>
            </a:r>
            <a:r>
              <a:rPr lang="en-GB" dirty="0"/>
              <a:t>(2003) ‘How's life? Combining individual and national variables to explain subjective </a:t>
            </a:r>
            <a:r>
              <a:rPr lang="en-GB" dirty="0" smtClean="0"/>
              <a:t>well-being’ in </a:t>
            </a:r>
            <a:r>
              <a:rPr lang="en-GB" i="1" dirty="0" smtClean="0"/>
              <a:t>Economic Modelling </a:t>
            </a:r>
            <a:r>
              <a:rPr lang="en-GB" dirty="0"/>
              <a:t> vol. 20, issue 2, 331-360</a:t>
            </a:r>
          </a:p>
        </p:txBody>
      </p:sp>
      <p:sp>
        <p:nvSpPr>
          <p:cNvPr id="8" name="TextBox 7"/>
          <p:cNvSpPr txBox="1"/>
          <p:nvPr/>
        </p:nvSpPr>
        <p:spPr>
          <a:xfrm>
            <a:off x="477694" y="3574757"/>
            <a:ext cx="8126754" cy="646331"/>
          </a:xfrm>
          <a:prstGeom prst="rect">
            <a:avLst/>
          </a:prstGeom>
          <a:noFill/>
        </p:spPr>
        <p:txBody>
          <a:bodyPr wrap="square" rtlCol="0">
            <a:spAutoFit/>
          </a:bodyPr>
          <a:lstStyle/>
          <a:p>
            <a:r>
              <a:rPr lang="en-GB" dirty="0"/>
              <a:t>Layard, R. (2005). Happiness: Lessons from a New Science. 1st ed. New York: Penguin Books</a:t>
            </a:r>
            <a:r>
              <a:rPr lang="en-GB" dirty="0" smtClean="0"/>
              <a:t>.</a:t>
            </a:r>
            <a:endParaRPr lang="en-GB" dirty="0"/>
          </a:p>
        </p:txBody>
      </p:sp>
      <p:sp>
        <p:nvSpPr>
          <p:cNvPr id="9" name="TextBox 8"/>
          <p:cNvSpPr txBox="1"/>
          <p:nvPr/>
        </p:nvSpPr>
        <p:spPr>
          <a:xfrm>
            <a:off x="477694" y="980728"/>
            <a:ext cx="8460381" cy="923330"/>
          </a:xfrm>
          <a:prstGeom prst="rect">
            <a:avLst/>
          </a:prstGeom>
          <a:noFill/>
        </p:spPr>
        <p:txBody>
          <a:bodyPr wrap="square" rtlCol="0">
            <a:spAutoFit/>
          </a:bodyPr>
          <a:lstStyle/>
          <a:p>
            <a:r>
              <a:rPr lang="en-GB" dirty="0"/>
              <a:t>Children’s Society (2017) </a:t>
            </a:r>
            <a:r>
              <a:rPr lang="en-GB" i="1" dirty="0"/>
              <a:t>Good </a:t>
            </a:r>
            <a:r>
              <a:rPr lang="en-GB" i="1" dirty="0" smtClean="0"/>
              <a:t>Childhood Report 2017</a:t>
            </a:r>
            <a:r>
              <a:rPr lang="en-GB" dirty="0"/>
              <a:t> Available at: </a:t>
            </a:r>
            <a:r>
              <a:rPr lang="en-GB" dirty="0">
                <a:hlinkClick r:id="rId2"/>
              </a:rPr>
              <a:t>https://</a:t>
            </a:r>
            <a:r>
              <a:rPr lang="en-GB" dirty="0" smtClean="0">
                <a:hlinkClick r:id="rId2"/>
              </a:rPr>
              <a:t>www.childrenssociety.org.uk/sites/default/files/the-good-childhood-report-2017_full-report_0.pdf</a:t>
            </a:r>
            <a:r>
              <a:rPr lang="en-GB" dirty="0" smtClean="0"/>
              <a:t> (Accessed 24/02/2018)</a:t>
            </a:r>
            <a:endParaRPr lang="en-GB" i="1" dirty="0"/>
          </a:p>
        </p:txBody>
      </p:sp>
    </p:spTree>
    <p:extLst>
      <p:ext uri="{BB962C8B-B14F-4D97-AF65-F5344CB8AC3E}">
        <p14:creationId xmlns:p14="http://schemas.microsoft.com/office/powerpoint/2010/main" val="425679374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a:bodyPr>
          <a:lstStyle/>
          <a:p>
            <a:r>
              <a:rPr lang="en-GB" sz="2800" b="1" dirty="0" smtClean="0"/>
              <a:t>References</a:t>
            </a:r>
            <a:endParaRPr lang="en-GB" sz="2800" b="1" dirty="0"/>
          </a:p>
        </p:txBody>
      </p:sp>
      <p:sp>
        <p:nvSpPr>
          <p:cNvPr id="3" name="TextBox 2"/>
          <p:cNvSpPr txBox="1"/>
          <p:nvPr/>
        </p:nvSpPr>
        <p:spPr>
          <a:xfrm>
            <a:off x="441131" y="2795443"/>
            <a:ext cx="8496944" cy="646331"/>
          </a:xfrm>
          <a:prstGeom prst="rect">
            <a:avLst/>
          </a:prstGeom>
          <a:noFill/>
        </p:spPr>
        <p:txBody>
          <a:bodyPr wrap="square" rtlCol="0">
            <a:spAutoFit/>
          </a:bodyPr>
          <a:lstStyle/>
          <a:p>
            <a:r>
              <a:rPr lang="en-GB" dirty="0" smtClean="0"/>
              <a:t>New Economics Foundation (2009) </a:t>
            </a:r>
            <a:r>
              <a:rPr lang="en-GB" i="1" dirty="0" smtClean="0"/>
              <a:t>National Accounts of Wellbeing </a:t>
            </a:r>
            <a:r>
              <a:rPr lang="en-GB" dirty="0"/>
              <a:t> Available at: </a:t>
            </a:r>
            <a:r>
              <a:rPr lang="en-GB" dirty="0">
                <a:hlinkClick r:id="rId3"/>
              </a:rPr>
              <a:t>http://neweconomics.org/2009/01/national-accounts-wellbeing</a:t>
            </a:r>
            <a:r>
              <a:rPr lang="en-GB" dirty="0" smtClean="0">
                <a:hlinkClick r:id="rId3"/>
              </a:rPr>
              <a:t>/</a:t>
            </a:r>
            <a:r>
              <a:rPr lang="en-GB" dirty="0" smtClean="0"/>
              <a:t> (Accessed 20/02/2018)</a:t>
            </a:r>
            <a:endParaRPr lang="en-GB" dirty="0"/>
          </a:p>
        </p:txBody>
      </p:sp>
      <p:sp>
        <p:nvSpPr>
          <p:cNvPr id="5" name="TextBox 4"/>
          <p:cNvSpPr txBox="1"/>
          <p:nvPr/>
        </p:nvSpPr>
        <p:spPr>
          <a:xfrm>
            <a:off x="463369" y="1990581"/>
            <a:ext cx="8285095" cy="646331"/>
          </a:xfrm>
          <a:prstGeom prst="rect">
            <a:avLst/>
          </a:prstGeom>
          <a:noFill/>
        </p:spPr>
        <p:txBody>
          <a:bodyPr wrap="square" rtlCol="0">
            <a:spAutoFit/>
          </a:bodyPr>
          <a:lstStyle/>
          <a:p>
            <a:r>
              <a:rPr lang="en-GB" dirty="0" err="1" smtClean="0"/>
              <a:t>Misztal</a:t>
            </a:r>
            <a:r>
              <a:rPr lang="en-GB" dirty="0" smtClean="0"/>
              <a:t>, B. (1996) </a:t>
            </a:r>
            <a:r>
              <a:rPr lang="en-GB" i="1" dirty="0" smtClean="0"/>
              <a:t>Trust in Modern Societies: The Search for the Bases of Social Order</a:t>
            </a:r>
            <a:r>
              <a:rPr lang="en-GB" dirty="0" smtClean="0"/>
              <a:t> Cambridge: Polity Press</a:t>
            </a:r>
            <a:endParaRPr lang="en-GB" dirty="0"/>
          </a:p>
        </p:txBody>
      </p:sp>
      <p:sp>
        <p:nvSpPr>
          <p:cNvPr id="7" name="TextBox 6"/>
          <p:cNvSpPr txBox="1"/>
          <p:nvPr/>
        </p:nvSpPr>
        <p:spPr>
          <a:xfrm>
            <a:off x="477694" y="3585790"/>
            <a:ext cx="8460381" cy="923330"/>
          </a:xfrm>
          <a:prstGeom prst="rect">
            <a:avLst/>
          </a:prstGeom>
          <a:noFill/>
        </p:spPr>
        <p:txBody>
          <a:bodyPr wrap="square" rtlCol="0">
            <a:spAutoFit/>
          </a:bodyPr>
          <a:lstStyle/>
          <a:p>
            <a:r>
              <a:rPr lang="en-GB" dirty="0" smtClean="0"/>
              <a:t>ONS (</a:t>
            </a:r>
            <a:r>
              <a:rPr lang="en-GB" dirty="0"/>
              <a:t>2018) </a:t>
            </a:r>
            <a:r>
              <a:rPr lang="en-GB" i="1" dirty="0"/>
              <a:t>Personal well-being in the UK: October 2016 to September 2017 </a:t>
            </a:r>
            <a:r>
              <a:rPr lang="en-GB" dirty="0"/>
              <a:t> Available: </a:t>
            </a:r>
            <a:r>
              <a:rPr lang="en-GB" dirty="0">
                <a:hlinkClick r:id="rId4"/>
              </a:rPr>
              <a:t>https://</a:t>
            </a:r>
            <a:r>
              <a:rPr lang="en-GB" dirty="0" smtClean="0">
                <a:hlinkClick r:id="rId4"/>
              </a:rPr>
              <a:t>www.ons.gov.uk/peoplepopulationandcommunity/wellbeing/bulletins/measuringnationalwellbeing/october2016toseptember2017#main-points</a:t>
            </a:r>
            <a:r>
              <a:rPr lang="en-GB" dirty="0" smtClean="0"/>
              <a:t> (Accessed 28/02/2018)</a:t>
            </a:r>
            <a:endParaRPr lang="en-GB" i="1" dirty="0"/>
          </a:p>
        </p:txBody>
      </p:sp>
      <p:sp>
        <p:nvSpPr>
          <p:cNvPr id="9" name="TextBox 8"/>
          <p:cNvSpPr txBox="1"/>
          <p:nvPr/>
        </p:nvSpPr>
        <p:spPr>
          <a:xfrm>
            <a:off x="513139" y="908720"/>
            <a:ext cx="8091309" cy="923330"/>
          </a:xfrm>
          <a:prstGeom prst="rect">
            <a:avLst/>
          </a:prstGeom>
          <a:noFill/>
        </p:spPr>
        <p:txBody>
          <a:bodyPr wrap="square" rtlCol="0">
            <a:spAutoFit/>
          </a:bodyPr>
          <a:lstStyle/>
          <a:p>
            <a:r>
              <a:rPr lang="en-GB" dirty="0" smtClean="0"/>
              <a:t>Mental Health Foundation (No Date) </a:t>
            </a:r>
            <a:r>
              <a:rPr lang="en-GB" i="1" dirty="0" smtClean="0"/>
              <a:t>Children and Young People</a:t>
            </a:r>
            <a:r>
              <a:rPr lang="en-GB" dirty="0"/>
              <a:t> Available at: </a:t>
            </a:r>
            <a:r>
              <a:rPr lang="en-GB" dirty="0">
                <a:hlinkClick r:id="rId5"/>
              </a:rPr>
              <a:t>https://</a:t>
            </a:r>
            <a:r>
              <a:rPr lang="en-GB" dirty="0" smtClean="0">
                <a:hlinkClick r:id="rId5"/>
              </a:rPr>
              <a:t>www.mentalhealth.org.uk/a-to-z/c/children-and-young-people</a:t>
            </a:r>
            <a:r>
              <a:rPr lang="en-GB" dirty="0" smtClean="0"/>
              <a:t> (Accessed 22/02/2018)</a:t>
            </a:r>
            <a:r>
              <a:rPr lang="en-GB" i="1" dirty="0" smtClean="0"/>
              <a:t> </a:t>
            </a:r>
            <a:endParaRPr lang="en-GB" dirty="0"/>
          </a:p>
        </p:txBody>
      </p:sp>
    </p:spTree>
    <p:extLst>
      <p:ext uri="{BB962C8B-B14F-4D97-AF65-F5344CB8AC3E}">
        <p14:creationId xmlns:p14="http://schemas.microsoft.com/office/powerpoint/2010/main" val="3169727693"/>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2078</TotalTime>
  <Words>1778</Words>
  <Application>Microsoft Office PowerPoint</Application>
  <PresentationFormat>On-screen Show (4:3)</PresentationFormat>
  <Paragraphs>165</Paragraphs>
  <Slides>24</Slides>
  <Notes>2</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UWTSD PPT Template (lectures)</vt:lpstr>
      <vt:lpstr>SJSS4003: Mental Health &amp; Wellbeing Theme 3: Impact on Children and Young People (Part 1)</vt:lpstr>
      <vt:lpstr>Learning Review</vt:lpstr>
      <vt:lpstr>From last Session</vt:lpstr>
      <vt:lpstr>Resources</vt:lpstr>
      <vt:lpstr>PowerPoint Presentation</vt:lpstr>
      <vt:lpstr>Trust Levels in the UK</vt:lpstr>
      <vt:lpstr>Trust Levels</vt:lpstr>
      <vt:lpstr>PowerPoint Presentation</vt:lpstr>
      <vt:lpstr>PowerPoint Presentation</vt:lpstr>
      <vt:lpstr>PowerPoint Presentation</vt:lpstr>
      <vt:lpstr>PowerPoint Presentation</vt:lpstr>
      <vt:lpstr>Individualist Society Core Values</vt:lpstr>
      <vt:lpstr>Impact on children’s well-being</vt:lpstr>
      <vt:lpstr>Impact on children’s well-being</vt:lpstr>
      <vt:lpstr>Young People’s Mental Health</vt:lpstr>
      <vt:lpstr>Dealing with Change</vt:lpstr>
      <vt:lpstr>Risk Factors</vt:lpstr>
      <vt:lpstr>One specific risk factor</vt:lpstr>
      <vt:lpstr>One specific risk factor</vt:lpstr>
      <vt:lpstr>What is GOOD mental health in Children and young people? </vt:lpstr>
      <vt:lpstr>Positive Resources</vt:lpstr>
      <vt:lpstr>Positive Resources</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Ken Dicks</cp:lastModifiedBy>
  <cp:revision>123</cp:revision>
  <cp:lastPrinted>2016-11-12T10:46:07Z</cp:lastPrinted>
  <dcterms:created xsi:type="dcterms:W3CDTF">2016-10-28T11:34:04Z</dcterms:created>
  <dcterms:modified xsi:type="dcterms:W3CDTF">2018-02-28T20:25:34Z</dcterms:modified>
</cp:coreProperties>
</file>