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8288000" cy="10287000"/>
  <p:notesSz cx="6858000" cy="9144000"/>
  <p:embeddedFontLst>
    <p:embeddedFont>
      <p:font typeface="Open Sans Bold" charset="1" panose="00000000000000000000"/>
      <p:regular r:id="rId17"/>
    </p:embeddedFont>
    <p:embeddedFont>
      <p:font typeface="Livvic Heavy" charset="1" panose="00000000000000000000"/>
      <p:regular r:id="rId18"/>
    </p:embeddedFont>
    <p:embeddedFont>
      <p:font typeface="Heebo Medium" charset="1" panose="00000600000000000000"/>
      <p:regular r:id="rId19"/>
    </p:embeddedFont>
    <p:embeddedFont>
      <p:font typeface="Heebo Bold" charset="1" panose="00000800000000000000"/>
      <p:regular r:id="rId20"/>
    </p:embeddedFont>
    <p:embeddedFont>
      <p:font typeface="Playfair Display" charset="1" panose="00000000000000000000"/>
      <p:regular r:id="rId21"/>
    </p:embeddedFont>
    <p:embeddedFont>
      <p:font typeface="Hammersmith One" charset="1" panose="02010703030501060504"/>
      <p:regular r:id="rId22"/>
    </p:embeddedFont>
    <p:embeddedFont>
      <p:font typeface="Aran Bold" charset="1" panose="00000000000000000000"/>
      <p:regular r:id="rId23"/>
    </p:embeddedFont>
    <p:embeddedFont>
      <p:font typeface="Aptos" charset="1" panose="020B0004020202020204"/>
      <p:regular r:id="rId24"/>
    </p:embeddedFont>
    <p:embeddedFont>
      <p:font typeface="Clear Sans" charset="1" panose="020B0503030202020304"/>
      <p:regular r:id="rId25"/>
    </p:embeddedFont>
    <p:embeddedFont>
      <p:font typeface="Aileron" charset="1" panose="00000500000000000000"/>
      <p:regular r:id="rId26"/>
    </p:embeddedFont>
    <p:embeddedFont>
      <p:font typeface="Aileron Bold" charset="1" panose="00000800000000000000"/>
      <p:regular r:id="rId27"/>
    </p:embeddedFont>
    <p:embeddedFont>
      <p:font typeface="Harmattan" charset="1" panose="01000503000000020003"/>
      <p:regular r:id="rId28"/>
    </p:embeddedFont>
    <p:embeddedFont>
      <p:font typeface="Arbutus Slab" charset="1" panose="02000000000000000000"/>
      <p:regular r:id="rId29"/>
    </p:embeddedFont>
    <p:embeddedFont>
      <p:font typeface="Arial Bold" charset="1" panose="020B0704020202020204"/>
      <p:regular r:id="rId30"/>
    </p:embeddedFont>
    <p:embeddedFont>
      <p:font typeface="Garet Bold" charset="1" panose="00000000000000000000"/>
      <p:regular r:id="rId31"/>
    </p:embeddedFont>
    <p:embeddedFont>
      <p:font typeface="Open Sans" charset="1" panose="00000000000000000000"/>
      <p:regular r:id="rId32"/>
    </p:embeddedFont>
    <p:embeddedFont>
      <p:font typeface="Arimo" charset="1" panose="020B0604020202020204"/>
      <p:regular r:id="rId33"/>
    </p:embeddedFont>
    <p:embeddedFont>
      <p:font typeface="Aileron Ultra-Bold" charset="1" panose="00000A00000000000000"/>
      <p:regular r:id="rId34"/>
    </p:embeddedFont>
    <p:embeddedFont>
      <p:font typeface="Archivo Black" charset="1" panose="020B0A03020202020B04"/>
      <p:regular r:id="rId35"/>
    </p:embeddedFont>
    <p:embeddedFont>
      <p:font typeface="Rubik Bubbles" charset="1" panose="00000000000000000000"/>
      <p:regular r:id="rId36"/>
    </p:embeddedFont>
    <p:embeddedFont>
      <p:font typeface="Montserrat Bold" charset="1" panose="00000800000000000000"/>
      <p:regular r:id="rId37"/>
    </p:embeddedFont>
    <p:embeddedFont>
      <p:font typeface="Montserrat" charset="1" panose="00000500000000000000"/>
      <p:regular r:id="rId38"/>
    </p:embeddedFont>
    <p:embeddedFont>
      <p:font typeface="Canva Sans" charset="1" panose="020B0503030501040103"/>
      <p:regular r:id="rId39"/>
    </p:embeddedFont>
    <p:embeddedFont>
      <p:font typeface="Canva Sans Bold" charset="1" panose="020B0803030501040103"/>
      <p:regular r:id="rId40"/>
    </p:embeddedFont>
    <p:embeddedFont>
      <p:font typeface="ITC Benguiat" charset="1" panose="02030603050306020704"/>
      <p:regular r:id="rId41"/>
    </p:embeddedFont>
    <p:embeddedFont>
      <p:font typeface="TT Chocolates Bold" charset="1" panose="02000803020000020003"/>
      <p:regular r:id="rId4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31" Target="fonts/font31.fntdata" Type="http://schemas.openxmlformats.org/officeDocument/2006/relationships/font"/><Relationship Id="rId32" Target="fonts/font32.fntdata" Type="http://schemas.openxmlformats.org/officeDocument/2006/relationships/font"/><Relationship Id="rId33" Target="fonts/font33.fntdata" Type="http://schemas.openxmlformats.org/officeDocument/2006/relationships/font"/><Relationship Id="rId34" Target="fonts/font34.fntdata" Type="http://schemas.openxmlformats.org/officeDocument/2006/relationships/font"/><Relationship Id="rId35" Target="fonts/font35.fntdata" Type="http://schemas.openxmlformats.org/officeDocument/2006/relationships/font"/><Relationship Id="rId36" Target="fonts/font36.fntdata" Type="http://schemas.openxmlformats.org/officeDocument/2006/relationships/font"/><Relationship Id="rId37" Target="fonts/font37.fntdata" Type="http://schemas.openxmlformats.org/officeDocument/2006/relationships/font"/><Relationship Id="rId38" Target="fonts/font38.fntdata" Type="http://schemas.openxmlformats.org/officeDocument/2006/relationships/font"/><Relationship Id="rId39" Target="fonts/font39.fntdata" Type="http://schemas.openxmlformats.org/officeDocument/2006/relationships/font"/><Relationship Id="rId4" Target="theme/theme1.xml" Type="http://schemas.openxmlformats.org/officeDocument/2006/relationships/theme"/><Relationship Id="rId40" Target="fonts/font40.fntdata" Type="http://schemas.openxmlformats.org/officeDocument/2006/relationships/font"/><Relationship Id="rId41" Target="fonts/font41.fntdata" Type="http://schemas.openxmlformats.org/officeDocument/2006/relationships/font"/><Relationship Id="rId42" Target="fonts/font42.fntdata" Type="http://schemas.openxmlformats.org/officeDocument/2006/relationships/font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svg" Type="http://schemas.openxmlformats.org/officeDocument/2006/relationships/image"/><Relationship Id="rId11" Target="../media/image10.png" Type="http://schemas.openxmlformats.org/officeDocument/2006/relationships/image"/><Relationship Id="rId12" Target="../media/image11.svg" Type="http://schemas.openxmlformats.org/officeDocument/2006/relationships/image"/><Relationship Id="rId13" Target="../media/image12.png" Type="http://schemas.openxmlformats.org/officeDocument/2006/relationships/image"/><Relationship Id="rId14" Target="../media/image13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jpe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Relationship Id="rId3" Target="../media/image15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jpeg" Type="http://schemas.openxmlformats.org/officeDocument/2006/relationships/image"/><Relationship Id="rId3" Target="../media/image17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Relationship Id="rId3" Target="../media/image19.svg" Type="http://schemas.openxmlformats.org/officeDocument/2006/relationships/image"/><Relationship Id="rId4" Target="../media/image20.png" Type="http://schemas.openxmlformats.org/officeDocument/2006/relationships/image"/><Relationship Id="rId5" Target="../media/image21.svg" Type="http://schemas.openxmlformats.org/officeDocument/2006/relationships/image"/><Relationship Id="rId6" Target="../media/image22.png" Type="http://schemas.openxmlformats.org/officeDocument/2006/relationships/image"/><Relationship Id="rId7" Target="../media/image23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3.png" Type="http://schemas.openxmlformats.org/officeDocument/2006/relationships/image"/><Relationship Id="rId11" Target="../media/image34.svg" Type="http://schemas.openxmlformats.org/officeDocument/2006/relationships/image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27.png" Type="http://schemas.openxmlformats.org/officeDocument/2006/relationships/image"/><Relationship Id="rId5" Target="../media/image28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1.png" Type="http://schemas.openxmlformats.org/officeDocument/2006/relationships/image"/><Relationship Id="rId9" Target="../media/image32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5.png" Type="http://schemas.openxmlformats.org/officeDocument/2006/relationships/image"/><Relationship Id="rId3" Target="../media/image36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5.png" Type="http://schemas.openxmlformats.org/officeDocument/2006/relationships/image"/><Relationship Id="rId11" Target="../media/image46.svg" Type="http://schemas.openxmlformats.org/officeDocument/2006/relationships/image"/><Relationship Id="rId2" Target="../media/image37.png" Type="http://schemas.openxmlformats.org/officeDocument/2006/relationships/image"/><Relationship Id="rId3" Target="../media/image38.svg" Type="http://schemas.openxmlformats.org/officeDocument/2006/relationships/image"/><Relationship Id="rId4" Target="../media/image39.png" Type="http://schemas.openxmlformats.org/officeDocument/2006/relationships/image"/><Relationship Id="rId5" Target="../media/image40.svg" Type="http://schemas.openxmlformats.org/officeDocument/2006/relationships/image"/><Relationship Id="rId6" Target="../media/image41.png" Type="http://schemas.openxmlformats.org/officeDocument/2006/relationships/image"/><Relationship Id="rId7" Target="../media/image42.svg" Type="http://schemas.openxmlformats.org/officeDocument/2006/relationships/image"/><Relationship Id="rId8" Target="../media/image43.png" Type="http://schemas.openxmlformats.org/officeDocument/2006/relationships/image"/><Relationship Id="rId9" Target="../media/image44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7.png" Type="http://schemas.openxmlformats.org/officeDocument/2006/relationships/image"/><Relationship Id="rId3" Target="../media/image48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9.png" Type="http://schemas.openxmlformats.org/officeDocument/2006/relationships/image"/><Relationship Id="rId3" Target="../media/image50.svg" Type="http://schemas.openxmlformats.org/officeDocument/2006/relationships/image"/><Relationship Id="rId4" Target="../media/image51.jpeg" Type="http://schemas.openxmlformats.org/officeDocument/2006/relationships/image"/><Relationship Id="rId5" Target="../media/image52.png" Type="http://schemas.openxmlformats.org/officeDocument/2006/relationships/image"/><Relationship Id="rId6" Target="../media/image53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>
  <p:cSld>
    <p:bg>
      <p:bgPr>
        <a:solidFill>
          <a:srgbClr val="FEF9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237927" y="883449"/>
            <a:ext cx="15812147" cy="94035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9319"/>
              </a:lnSpc>
              <a:spcBef>
                <a:spcPct val="0"/>
              </a:spcBef>
            </a:pPr>
            <a:r>
              <a:rPr lang="en-US" b="true" sz="6656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Stud</a:t>
            </a:r>
            <a:r>
              <a:rPr lang="en-US" b="true" sz="6656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ent Name:     Valentina Ciocoiu</a:t>
            </a:r>
          </a:p>
          <a:p>
            <a:pPr algn="l">
              <a:lnSpc>
                <a:spcPts val="9319"/>
              </a:lnSpc>
              <a:spcBef>
                <a:spcPct val="0"/>
              </a:spcBef>
            </a:pPr>
            <a:r>
              <a:rPr lang="en-US" b="true" sz="6656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Student ID: 2422412</a:t>
            </a:r>
          </a:p>
          <a:p>
            <a:pPr algn="l">
              <a:lnSpc>
                <a:spcPts val="9319"/>
              </a:lnSpc>
              <a:spcBef>
                <a:spcPct val="0"/>
              </a:spcBef>
            </a:pPr>
            <a:r>
              <a:rPr lang="en-US" b="true" sz="6656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Lecturer Name: Fouziya Farheen</a:t>
            </a:r>
          </a:p>
          <a:p>
            <a:pPr algn="l">
              <a:lnSpc>
                <a:spcPts val="9319"/>
              </a:lnSpc>
              <a:spcBef>
                <a:spcPct val="0"/>
              </a:spcBef>
            </a:pPr>
            <a:r>
              <a:rPr lang="en-US" b="true" sz="6656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Module Code: LCLM 4006</a:t>
            </a:r>
          </a:p>
          <a:p>
            <a:pPr algn="l">
              <a:lnSpc>
                <a:spcPts val="9319"/>
              </a:lnSpc>
              <a:spcBef>
                <a:spcPct val="0"/>
              </a:spcBef>
            </a:pPr>
            <a:r>
              <a:rPr lang="en-US" b="true" sz="6656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Module Name: Enterprise &amp; Entrepreneurship</a:t>
            </a:r>
          </a:p>
          <a:p>
            <a:pPr algn="l">
              <a:lnSpc>
                <a:spcPts val="9319"/>
              </a:lnSpc>
              <a:spcBef>
                <a:spcPct val="0"/>
              </a:spcBef>
            </a:pPr>
            <a:r>
              <a:rPr lang="en-US" b="true" sz="6656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Component 2: Business presentation</a:t>
            </a:r>
          </a:p>
          <a:p>
            <a:pPr algn="l">
              <a:lnSpc>
                <a:spcPts val="931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EF9E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1589819">
            <a:off x="7410303" y="228926"/>
            <a:ext cx="1094156" cy="2149235"/>
          </a:xfrm>
          <a:custGeom>
            <a:avLst/>
            <a:gdLst/>
            <a:ahLst/>
            <a:cxnLst/>
            <a:rect r="r" b="b" t="t" l="l"/>
            <a:pathLst>
              <a:path h="2149235" w="1094156">
                <a:moveTo>
                  <a:pt x="1094156" y="0"/>
                </a:moveTo>
                <a:lnTo>
                  <a:pt x="0" y="0"/>
                </a:lnTo>
                <a:lnTo>
                  <a:pt x="0" y="2149234"/>
                </a:lnTo>
                <a:lnTo>
                  <a:pt x="1094156" y="2149234"/>
                </a:lnTo>
                <a:lnTo>
                  <a:pt x="109415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-746541" y="1666820"/>
            <a:ext cx="7893752" cy="7850695"/>
          </a:xfrm>
          <a:custGeom>
            <a:avLst/>
            <a:gdLst/>
            <a:ahLst/>
            <a:cxnLst/>
            <a:rect r="r" b="b" t="t" l="l"/>
            <a:pathLst>
              <a:path h="7850695" w="7893752">
                <a:moveTo>
                  <a:pt x="0" y="0"/>
                </a:moveTo>
                <a:lnTo>
                  <a:pt x="7893752" y="0"/>
                </a:lnTo>
                <a:lnTo>
                  <a:pt x="7893752" y="7850695"/>
                </a:lnTo>
                <a:lnTo>
                  <a:pt x="0" y="785069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-1240402" y="-1222665"/>
            <a:ext cx="8958994" cy="8976912"/>
            <a:chOff x="0" y="0"/>
            <a:chExt cx="6350000" cy="6362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-8" y="10548"/>
              <a:ext cx="6350004" cy="6350002"/>
            </a:xfrm>
            <a:custGeom>
              <a:avLst/>
              <a:gdLst/>
              <a:ahLst/>
              <a:cxnLst/>
              <a:rect r="r" b="b" t="t" l="l"/>
              <a:pathLst>
                <a:path h="6350002" w="6350004">
                  <a:moveTo>
                    <a:pt x="2052010" y="199142"/>
                  </a:moveTo>
                  <a:cubicBezTo>
                    <a:pt x="2197197" y="17913"/>
                    <a:pt x="2443272" y="-48038"/>
                    <a:pt x="2659629" y="36328"/>
                  </a:cubicBezTo>
                  <a:lnTo>
                    <a:pt x="2982006" y="162045"/>
                  </a:lnTo>
                  <a:cubicBezTo>
                    <a:pt x="3106123" y="210444"/>
                    <a:pt x="3243893" y="210444"/>
                    <a:pt x="3368010" y="162045"/>
                  </a:cubicBezTo>
                  <a:lnTo>
                    <a:pt x="3690387" y="36328"/>
                  </a:lnTo>
                  <a:cubicBezTo>
                    <a:pt x="3906744" y="-48038"/>
                    <a:pt x="4152819" y="17913"/>
                    <a:pt x="4298005" y="199142"/>
                  </a:cubicBezTo>
                  <a:lnTo>
                    <a:pt x="4514337" y="469195"/>
                  </a:lnTo>
                  <a:cubicBezTo>
                    <a:pt x="4597632" y="573168"/>
                    <a:pt x="4716948" y="642052"/>
                    <a:pt x="4848640" y="662196"/>
                  </a:cubicBezTo>
                  <a:lnTo>
                    <a:pt x="5190676" y="714520"/>
                  </a:lnTo>
                  <a:cubicBezTo>
                    <a:pt x="5420228" y="749636"/>
                    <a:pt x="5600378" y="929785"/>
                    <a:pt x="5635481" y="1159338"/>
                  </a:cubicBezTo>
                  <a:lnTo>
                    <a:pt x="5687805" y="1501374"/>
                  </a:lnTo>
                  <a:cubicBezTo>
                    <a:pt x="5707947" y="1633063"/>
                    <a:pt x="5776833" y="1752376"/>
                    <a:pt x="5880806" y="1835664"/>
                  </a:cubicBezTo>
                  <a:lnTo>
                    <a:pt x="6150859" y="2051995"/>
                  </a:lnTo>
                  <a:cubicBezTo>
                    <a:pt x="6332101" y="2197182"/>
                    <a:pt x="6398040" y="2443270"/>
                    <a:pt x="6313673" y="2659614"/>
                  </a:cubicBezTo>
                  <a:lnTo>
                    <a:pt x="6187969" y="2981991"/>
                  </a:lnTo>
                  <a:cubicBezTo>
                    <a:pt x="6139569" y="3106112"/>
                    <a:pt x="6139569" y="3243887"/>
                    <a:pt x="6187969" y="3368008"/>
                  </a:cubicBezTo>
                  <a:lnTo>
                    <a:pt x="6313673" y="3690385"/>
                  </a:lnTo>
                  <a:cubicBezTo>
                    <a:pt x="6398040" y="3906742"/>
                    <a:pt x="6332101" y="4152817"/>
                    <a:pt x="6150859" y="4298003"/>
                  </a:cubicBezTo>
                  <a:lnTo>
                    <a:pt x="5880806" y="4514335"/>
                  </a:lnTo>
                  <a:cubicBezTo>
                    <a:pt x="5776833" y="4597623"/>
                    <a:pt x="5707947" y="4716936"/>
                    <a:pt x="5687805" y="4848624"/>
                  </a:cubicBezTo>
                  <a:lnTo>
                    <a:pt x="5635481" y="5190661"/>
                  </a:lnTo>
                  <a:cubicBezTo>
                    <a:pt x="5600365" y="5420214"/>
                    <a:pt x="5420228" y="5600363"/>
                    <a:pt x="5190676" y="5635478"/>
                  </a:cubicBezTo>
                  <a:lnTo>
                    <a:pt x="4848627" y="5687802"/>
                  </a:lnTo>
                  <a:cubicBezTo>
                    <a:pt x="4716939" y="5707947"/>
                    <a:pt x="4597627" y="5776832"/>
                    <a:pt x="4514337" y="5880804"/>
                  </a:cubicBezTo>
                  <a:lnTo>
                    <a:pt x="4298005" y="6150857"/>
                  </a:lnTo>
                  <a:cubicBezTo>
                    <a:pt x="4152819" y="6332099"/>
                    <a:pt x="3906744" y="6398037"/>
                    <a:pt x="3690387" y="6313671"/>
                  </a:cubicBezTo>
                  <a:lnTo>
                    <a:pt x="3368010" y="6187954"/>
                  </a:lnTo>
                  <a:cubicBezTo>
                    <a:pt x="3243893" y="6139555"/>
                    <a:pt x="3106123" y="6139555"/>
                    <a:pt x="2982006" y="6187954"/>
                  </a:cubicBezTo>
                  <a:lnTo>
                    <a:pt x="2659629" y="6313671"/>
                  </a:lnTo>
                  <a:cubicBezTo>
                    <a:pt x="2443272" y="6398037"/>
                    <a:pt x="2197197" y="6332099"/>
                    <a:pt x="2052010" y="6150857"/>
                  </a:cubicBezTo>
                  <a:lnTo>
                    <a:pt x="1835679" y="5880804"/>
                  </a:lnTo>
                  <a:cubicBezTo>
                    <a:pt x="1752389" y="5776832"/>
                    <a:pt x="1633077" y="5707947"/>
                    <a:pt x="1501389" y="5687802"/>
                  </a:cubicBezTo>
                  <a:lnTo>
                    <a:pt x="1159340" y="5635478"/>
                  </a:lnTo>
                  <a:cubicBezTo>
                    <a:pt x="929788" y="5600363"/>
                    <a:pt x="749638" y="5420214"/>
                    <a:pt x="714535" y="5190661"/>
                  </a:cubicBezTo>
                  <a:lnTo>
                    <a:pt x="662211" y="4848624"/>
                  </a:lnTo>
                  <a:cubicBezTo>
                    <a:pt x="642068" y="4716937"/>
                    <a:pt x="573183" y="4597624"/>
                    <a:pt x="469209" y="4514335"/>
                  </a:cubicBezTo>
                  <a:lnTo>
                    <a:pt x="199144" y="4298003"/>
                  </a:lnTo>
                  <a:cubicBezTo>
                    <a:pt x="17915" y="4152817"/>
                    <a:pt x="-48023" y="3906742"/>
                    <a:pt x="36330" y="3690384"/>
                  </a:cubicBezTo>
                  <a:lnTo>
                    <a:pt x="162035" y="3368007"/>
                  </a:lnTo>
                  <a:cubicBezTo>
                    <a:pt x="210433" y="3243886"/>
                    <a:pt x="210433" y="3106112"/>
                    <a:pt x="162035" y="2981991"/>
                  </a:cubicBezTo>
                  <a:lnTo>
                    <a:pt x="36330" y="2659614"/>
                  </a:lnTo>
                  <a:cubicBezTo>
                    <a:pt x="-48036" y="2443270"/>
                    <a:pt x="17902" y="2197182"/>
                    <a:pt x="199144" y="2051995"/>
                  </a:cubicBezTo>
                  <a:lnTo>
                    <a:pt x="469197" y="1835664"/>
                  </a:lnTo>
                  <a:cubicBezTo>
                    <a:pt x="573170" y="1752375"/>
                    <a:pt x="642055" y="1633062"/>
                    <a:pt x="662199" y="1501374"/>
                  </a:cubicBezTo>
                  <a:lnTo>
                    <a:pt x="714523" y="1159338"/>
                  </a:lnTo>
                  <a:cubicBezTo>
                    <a:pt x="749625" y="929785"/>
                    <a:pt x="929775" y="749636"/>
                    <a:pt x="1159327" y="714520"/>
                  </a:cubicBezTo>
                  <a:lnTo>
                    <a:pt x="1501377" y="662196"/>
                  </a:lnTo>
                  <a:cubicBezTo>
                    <a:pt x="1633064" y="642051"/>
                    <a:pt x="1752376" y="573166"/>
                    <a:pt x="1835666" y="469194"/>
                  </a:cubicBezTo>
                  <a:close/>
                </a:path>
              </a:pathLst>
            </a:custGeom>
            <a:blipFill>
              <a:blip r:embed="rId6"/>
              <a:stretch>
                <a:fillRect l="0" t="-333" r="-50594" b="0"/>
              </a:stretch>
            </a:blipFill>
            <a:ln cap="sq">
              <a:noFill/>
              <a:prstDash val="solid"/>
              <a:miter/>
            </a:ln>
          </p:spPr>
        </p:sp>
      </p:grpSp>
      <p:sp>
        <p:nvSpPr>
          <p:cNvPr name="Freeform 6" id="6"/>
          <p:cNvSpPr/>
          <p:nvPr/>
        </p:nvSpPr>
        <p:spPr>
          <a:xfrm flipH="false" flipV="false" rot="-115766">
            <a:off x="8368886" y="4891071"/>
            <a:ext cx="10040932" cy="5981186"/>
          </a:xfrm>
          <a:custGeom>
            <a:avLst/>
            <a:gdLst/>
            <a:ahLst/>
            <a:cxnLst/>
            <a:rect r="r" b="b" t="t" l="l"/>
            <a:pathLst>
              <a:path h="5981186" w="10040932">
                <a:moveTo>
                  <a:pt x="0" y="0"/>
                </a:moveTo>
                <a:lnTo>
                  <a:pt x="10040932" y="0"/>
                </a:lnTo>
                <a:lnTo>
                  <a:pt x="10040932" y="5981186"/>
                </a:lnTo>
                <a:lnTo>
                  <a:pt x="0" y="598118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16343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9144000" y="5086350"/>
            <a:ext cx="6777831" cy="956388"/>
            <a:chOff x="0" y="0"/>
            <a:chExt cx="1785108" cy="251888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785108" cy="251888"/>
            </a:xfrm>
            <a:custGeom>
              <a:avLst/>
              <a:gdLst/>
              <a:ahLst/>
              <a:cxnLst/>
              <a:rect r="r" b="b" t="t" l="l"/>
              <a:pathLst>
                <a:path h="251888" w="1785108">
                  <a:moveTo>
                    <a:pt x="58254" y="0"/>
                  </a:moveTo>
                  <a:lnTo>
                    <a:pt x="1726854" y="0"/>
                  </a:lnTo>
                  <a:cubicBezTo>
                    <a:pt x="1759027" y="0"/>
                    <a:pt x="1785108" y="26081"/>
                    <a:pt x="1785108" y="58254"/>
                  </a:cubicBezTo>
                  <a:lnTo>
                    <a:pt x="1785108" y="193634"/>
                  </a:lnTo>
                  <a:cubicBezTo>
                    <a:pt x="1785108" y="225807"/>
                    <a:pt x="1759027" y="251888"/>
                    <a:pt x="1726854" y="251888"/>
                  </a:cubicBezTo>
                  <a:lnTo>
                    <a:pt x="58254" y="251888"/>
                  </a:lnTo>
                  <a:cubicBezTo>
                    <a:pt x="42804" y="251888"/>
                    <a:pt x="27987" y="245751"/>
                    <a:pt x="17062" y="234826"/>
                  </a:cubicBezTo>
                  <a:cubicBezTo>
                    <a:pt x="6137" y="223901"/>
                    <a:pt x="0" y="209084"/>
                    <a:pt x="0" y="193634"/>
                  </a:cubicBezTo>
                  <a:lnTo>
                    <a:pt x="0" y="58254"/>
                  </a:lnTo>
                  <a:cubicBezTo>
                    <a:pt x="0" y="26081"/>
                    <a:pt x="26081" y="0"/>
                    <a:pt x="58254" y="0"/>
                  </a:cubicBezTo>
                  <a:close/>
                </a:path>
              </a:pathLst>
            </a:custGeom>
            <a:solidFill>
              <a:srgbClr val="D8B188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1785108" cy="28998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9222584" y="2247056"/>
            <a:ext cx="632236" cy="411528"/>
          </a:xfrm>
          <a:custGeom>
            <a:avLst/>
            <a:gdLst/>
            <a:ahLst/>
            <a:cxnLst/>
            <a:rect r="r" b="b" t="t" l="l"/>
            <a:pathLst>
              <a:path h="411528" w="632236">
                <a:moveTo>
                  <a:pt x="0" y="0"/>
                </a:moveTo>
                <a:lnTo>
                  <a:pt x="632236" y="0"/>
                </a:lnTo>
                <a:lnTo>
                  <a:pt x="632236" y="411528"/>
                </a:lnTo>
                <a:lnTo>
                  <a:pt x="0" y="41152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6163936" y="-70141"/>
            <a:ext cx="3846142" cy="2937054"/>
          </a:xfrm>
          <a:custGeom>
            <a:avLst/>
            <a:gdLst/>
            <a:ahLst/>
            <a:cxnLst/>
            <a:rect r="r" b="b" t="t" l="l"/>
            <a:pathLst>
              <a:path h="2937054" w="3846142">
                <a:moveTo>
                  <a:pt x="0" y="0"/>
                </a:moveTo>
                <a:lnTo>
                  <a:pt x="3846141" y="0"/>
                </a:lnTo>
                <a:lnTo>
                  <a:pt x="3846141" y="2937054"/>
                </a:lnTo>
                <a:lnTo>
                  <a:pt x="0" y="293705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9144000" y="8210397"/>
            <a:ext cx="2409953" cy="359302"/>
          </a:xfrm>
          <a:custGeom>
            <a:avLst/>
            <a:gdLst/>
            <a:ahLst/>
            <a:cxnLst/>
            <a:rect r="r" b="b" t="t" l="l"/>
            <a:pathLst>
              <a:path h="359302" w="2409953">
                <a:moveTo>
                  <a:pt x="0" y="0"/>
                </a:moveTo>
                <a:lnTo>
                  <a:pt x="2409953" y="0"/>
                </a:lnTo>
                <a:lnTo>
                  <a:pt x="2409953" y="359302"/>
                </a:lnTo>
                <a:lnTo>
                  <a:pt x="0" y="359302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9144000" y="2609738"/>
            <a:ext cx="7422063" cy="23051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893"/>
              </a:lnSpc>
              <a:spcBef>
                <a:spcPct val="0"/>
              </a:spcBef>
            </a:pPr>
            <a:r>
              <a:rPr lang="en-US" b="true" sz="13495">
                <a:solidFill>
                  <a:srgbClr val="602C0B"/>
                </a:solidFill>
                <a:latin typeface="Livvic Heavy"/>
                <a:ea typeface="Livvic Heavy"/>
                <a:cs typeface="Livvic Heavy"/>
                <a:sym typeface="Livvic Heavy"/>
              </a:rPr>
              <a:t>BAKERY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530968" y="5267046"/>
            <a:ext cx="6080095" cy="5378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79"/>
              </a:lnSpc>
            </a:pPr>
            <a:r>
              <a:rPr lang="en-US" sz="3199" b="true">
                <a:solidFill>
                  <a:srgbClr val="000000"/>
                </a:solidFill>
                <a:latin typeface="Heebo Medium"/>
                <a:ea typeface="Heebo Medium"/>
                <a:cs typeface="Heebo Medium"/>
                <a:sym typeface="Heebo Medium"/>
              </a:rPr>
              <a:t>Bringing Joy, One Bite at a Time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9144000" y="6257456"/>
            <a:ext cx="7019936" cy="1186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04"/>
              </a:lnSpc>
            </a:pPr>
            <a:r>
              <a:rPr lang="en-US" sz="3099" b="true">
                <a:solidFill>
                  <a:srgbClr val="000000"/>
                </a:solidFill>
                <a:latin typeface="Heebo Medium"/>
                <a:ea typeface="Heebo Medium"/>
                <a:cs typeface="Heebo Medium"/>
                <a:sym typeface="Heebo Medium"/>
              </a:rPr>
              <a:t>Baking with Passion Turning Simple Ingredients into Extraordinary Delights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9981473" y="2236309"/>
            <a:ext cx="3407879" cy="422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00"/>
              </a:lnSpc>
            </a:pPr>
            <a:r>
              <a:rPr lang="en-US" sz="2500" b="true">
                <a:solidFill>
                  <a:srgbClr val="000000"/>
                </a:solidFill>
                <a:latin typeface="Heebo Bold"/>
                <a:ea typeface="Heebo Bold"/>
                <a:cs typeface="Heebo Bold"/>
                <a:sym typeface="Heebo Bold"/>
              </a:rPr>
              <a:t>Sweet Crumbs 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AC29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5949600" y="112384"/>
            <a:ext cx="12543584" cy="10287000"/>
            <a:chOff x="0" y="0"/>
            <a:chExt cx="3303660" cy="270933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303660" cy="2709333"/>
            </a:xfrm>
            <a:custGeom>
              <a:avLst/>
              <a:gdLst/>
              <a:ahLst/>
              <a:cxnLst/>
              <a:rect r="r" b="b" t="t" l="l"/>
              <a:pathLst>
                <a:path h="2709333" w="3303660">
                  <a:moveTo>
                    <a:pt x="0" y="0"/>
                  </a:moveTo>
                  <a:lnTo>
                    <a:pt x="3303660" y="0"/>
                  </a:lnTo>
                  <a:lnTo>
                    <a:pt x="330366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AE6745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28575"/>
              <a:ext cx="3303660" cy="273790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7080847" y="1560691"/>
            <a:ext cx="798708" cy="515530"/>
          </a:xfrm>
          <a:custGeom>
            <a:avLst/>
            <a:gdLst/>
            <a:ahLst/>
            <a:cxnLst/>
            <a:rect r="r" b="b" t="t" l="l"/>
            <a:pathLst>
              <a:path h="515530" w="798708">
                <a:moveTo>
                  <a:pt x="0" y="0"/>
                </a:moveTo>
                <a:lnTo>
                  <a:pt x="798708" y="0"/>
                </a:lnTo>
                <a:lnTo>
                  <a:pt x="798708" y="515530"/>
                </a:lnTo>
                <a:lnTo>
                  <a:pt x="0" y="5155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8108155" y="4702254"/>
            <a:ext cx="9463167" cy="763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spc="44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Co</a:t>
            </a:r>
            <a:r>
              <a:rPr lang="en-US" sz="2200" spc="44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 values: quality, community, craftsmanship using local ingredients </a:t>
            </a:r>
          </a:p>
          <a:p>
            <a:pPr algn="l">
              <a:lnSpc>
                <a:spcPts val="3080"/>
              </a:lnSpc>
            </a:pPr>
          </a:p>
        </p:txBody>
      </p:sp>
      <p:sp>
        <p:nvSpPr>
          <p:cNvPr name="Freeform 7" id="7"/>
          <p:cNvSpPr/>
          <p:nvPr/>
        </p:nvSpPr>
        <p:spPr>
          <a:xfrm flipH="false" flipV="false" rot="0">
            <a:off x="7080847" y="3194671"/>
            <a:ext cx="798708" cy="515530"/>
          </a:xfrm>
          <a:custGeom>
            <a:avLst/>
            <a:gdLst/>
            <a:ahLst/>
            <a:cxnLst/>
            <a:rect r="r" b="b" t="t" l="l"/>
            <a:pathLst>
              <a:path h="515530" w="798708">
                <a:moveTo>
                  <a:pt x="0" y="0"/>
                </a:moveTo>
                <a:lnTo>
                  <a:pt x="798708" y="0"/>
                </a:lnTo>
                <a:lnTo>
                  <a:pt x="798708" y="515530"/>
                </a:lnTo>
                <a:lnTo>
                  <a:pt x="0" y="5155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7080847" y="4740354"/>
            <a:ext cx="798708" cy="515530"/>
          </a:xfrm>
          <a:custGeom>
            <a:avLst/>
            <a:gdLst/>
            <a:ahLst/>
            <a:cxnLst/>
            <a:rect r="r" b="b" t="t" l="l"/>
            <a:pathLst>
              <a:path h="515530" w="798708">
                <a:moveTo>
                  <a:pt x="0" y="0"/>
                </a:moveTo>
                <a:lnTo>
                  <a:pt x="798708" y="0"/>
                </a:lnTo>
                <a:lnTo>
                  <a:pt x="798708" y="515530"/>
                </a:lnTo>
                <a:lnTo>
                  <a:pt x="0" y="5155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7080847" y="6098038"/>
            <a:ext cx="798708" cy="515530"/>
          </a:xfrm>
          <a:custGeom>
            <a:avLst/>
            <a:gdLst/>
            <a:ahLst/>
            <a:cxnLst/>
            <a:rect r="r" b="b" t="t" l="l"/>
            <a:pathLst>
              <a:path h="515530" w="798708">
                <a:moveTo>
                  <a:pt x="0" y="0"/>
                </a:moveTo>
                <a:lnTo>
                  <a:pt x="798708" y="0"/>
                </a:lnTo>
                <a:lnTo>
                  <a:pt x="798708" y="515530"/>
                </a:lnTo>
                <a:lnTo>
                  <a:pt x="0" y="5155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7080847" y="7451768"/>
            <a:ext cx="798708" cy="515530"/>
          </a:xfrm>
          <a:custGeom>
            <a:avLst/>
            <a:gdLst/>
            <a:ahLst/>
            <a:cxnLst/>
            <a:rect r="r" b="b" t="t" l="l"/>
            <a:pathLst>
              <a:path h="515530" w="798708">
                <a:moveTo>
                  <a:pt x="0" y="0"/>
                </a:moveTo>
                <a:lnTo>
                  <a:pt x="798708" y="0"/>
                </a:lnTo>
                <a:lnTo>
                  <a:pt x="798708" y="515530"/>
                </a:lnTo>
                <a:lnTo>
                  <a:pt x="0" y="5155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7080847" y="8673182"/>
            <a:ext cx="798708" cy="515530"/>
          </a:xfrm>
          <a:custGeom>
            <a:avLst/>
            <a:gdLst/>
            <a:ahLst/>
            <a:cxnLst/>
            <a:rect r="r" b="b" t="t" l="l"/>
            <a:pathLst>
              <a:path h="515530" w="798708">
                <a:moveTo>
                  <a:pt x="0" y="0"/>
                </a:moveTo>
                <a:lnTo>
                  <a:pt x="798708" y="0"/>
                </a:lnTo>
                <a:lnTo>
                  <a:pt x="798708" y="515530"/>
                </a:lnTo>
                <a:lnTo>
                  <a:pt x="0" y="5155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028700" y="2853498"/>
            <a:ext cx="4920900" cy="4191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23"/>
              </a:lnSpc>
            </a:pPr>
            <a:r>
              <a:rPr lang="en-US" sz="6936">
                <a:solidFill>
                  <a:srgbClr val="000000"/>
                </a:solidFill>
                <a:latin typeface="Hammersmith One"/>
                <a:ea typeface="Hammersmith One"/>
                <a:cs typeface="Hammersmith One"/>
                <a:sym typeface="Hammersmith One"/>
              </a:rPr>
              <a:t>OVERVIEW OF THE BUSINESS IDEA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8108155" y="1509629"/>
            <a:ext cx="8077403" cy="1153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spc="44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Offe</a:t>
            </a:r>
            <a:r>
              <a:rPr lang="en-US" sz="2200" spc="44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rs artisan breads, pastries, brownies, cupcakes, and custom cakes </a:t>
            </a:r>
          </a:p>
          <a:p>
            <a:pPr algn="l">
              <a:lnSpc>
                <a:spcPts val="3080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8062517" y="3156571"/>
            <a:ext cx="9463167" cy="1153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spc="44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Locat</a:t>
            </a:r>
            <a:r>
              <a:rPr lang="en-US" sz="2200" spc="44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ed in Chepstow with strong footfall from locals, commuters, and tourists </a:t>
            </a:r>
          </a:p>
          <a:p>
            <a:pPr algn="l">
              <a:lnSpc>
                <a:spcPts val="3080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8108155" y="6051311"/>
            <a:ext cx="9111862" cy="763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spc="44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Op</a:t>
            </a:r>
            <a:r>
              <a:rPr lang="en-US" sz="2200" spc="44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en six days a week with a warm, rustic, experience‑focused interior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7951145" y="7395605"/>
            <a:ext cx="9268872" cy="763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Fu</a:t>
            </a:r>
            <a:r>
              <a:rPr lang="en-US" sz="2199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ture focus on bespoke celebration cakes and premium custom orders 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8033843" y="8739901"/>
            <a:ext cx="8226028" cy="763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Op</a:t>
            </a:r>
            <a:r>
              <a:rPr lang="en-US" sz="2199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erates in monopolistic competition with differentiated product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AC29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596035" y="4851911"/>
            <a:ext cx="14752379" cy="4339658"/>
          </a:xfrm>
          <a:custGeom>
            <a:avLst/>
            <a:gdLst/>
            <a:ahLst/>
            <a:cxnLst/>
            <a:rect r="r" b="b" t="t" l="l"/>
            <a:pathLst>
              <a:path h="4339658" w="14752379">
                <a:moveTo>
                  <a:pt x="0" y="0"/>
                </a:moveTo>
                <a:lnTo>
                  <a:pt x="14752378" y="0"/>
                </a:lnTo>
                <a:lnTo>
                  <a:pt x="14752378" y="4339658"/>
                </a:lnTo>
                <a:lnTo>
                  <a:pt x="0" y="43396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596035" y="741350"/>
            <a:ext cx="3230604" cy="3260243"/>
          </a:xfrm>
          <a:custGeom>
            <a:avLst/>
            <a:gdLst/>
            <a:ahLst/>
            <a:cxnLst/>
            <a:rect r="r" b="b" t="t" l="l"/>
            <a:pathLst>
              <a:path h="3260243" w="3230604">
                <a:moveTo>
                  <a:pt x="0" y="0"/>
                </a:moveTo>
                <a:lnTo>
                  <a:pt x="3230604" y="0"/>
                </a:lnTo>
                <a:lnTo>
                  <a:pt x="3230604" y="3260243"/>
                </a:lnTo>
                <a:lnTo>
                  <a:pt x="0" y="326024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5671988" y="1363561"/>
            <a:ext cx="12145261" cy="23717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925"/>
              </a:lnSpc>
              <a:spcBef>
                <a:spcPct val="0"/>
              </a:spcBef>
            </a:pPr>
            <a:r>
              <a:rPr lang="en-US" b="true" sz="6375" spc="401">
                <a:solidFill>
                  <a:srgbClr val="543923"/>
                </a:solidFill>
                <a:latin typeface="Aran Bold"/>
                <a:ea typeface="Aran Bold"/>
                <a:cs typeface="Aran Bold"/>
                <a:sym typeface="Aran Bold"/>
              </a:rPr>
              <a:t>Legal Format – Private Limited Company (Ltd)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596035" y="4965877"/>
            <a:ext cx="14752379" cy="51277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67"/>
              </a:lnSpc>
            </a:pPr>
            <a:r>
              <a:rPr lang="en-US" sz="4119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Provides limited liability, protecting the owner’s personal finances.</a:t>
            </a:r>
          </a:p>
          <a:p>
            <a:pPr algn="ctr">
              <a:lnSpc>
                <a:spcPts val="5767"/>
              </a:lnSpc>
            </a:pPr>
            <a:r>
              <a:rPr lang="en-US" sz="4119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Separates business and personal finances, reducing risk.</a:t>
            </a:r>
          </a:p>
          <a:p>
            <a:pPr algn="ctr">
              <a:lnSpc>
                <a:spcPts val="5767"/>
              </a:lnSpc>
            </a:pPr>
            <a:r>
              <a:rPr lang="en-US" sz="4119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Increases credibility with suppliers, lenders, and customers.</a:t>
            </a:r>
          </a:p>
          <a:p>
            <a:pPr algn="ctr">
              <a:lnSpc>
                <a:spcPts val="5767"/>
              </a:lnSpc>
            </a:pPr>
            <a:r>
              <a:rPr lang="en-US" sz="4119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Owner’s financial responsibility is limited to the amount invested in the company.</a:t>
            </a:r>
          </a:p>
          <a:p>
            <a:pPr algn="ctr">
              <a:lnSpc>
                <a:spcPts val="6467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CD1A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3576553" y="2888998"/>
            <a:ext cx="3210766" cy="1162660"/>
            <a:chOff x="0" y="0"/>
            <a:chExt cx="3503685" cy="126873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503685" cy="1268730"/>
            </a:xfrm>
            <a:custGeom>
              <a:avLst/>
              <a:gdLst/>
              <a:ahLst/>
              <a:cxnLst/>
              <a:rect r="r" b="b" t="t" l="l"/>
              <a:pathLst>
                <a:path h="1268730" w="3503685">
                  <a:moveTo>
                    <a:pt x="735330" y="0"/>
                  </a:moveTo>
                  <a:lnTo>
                    <a:pt x="0" y="1268730"/>
                  </a:lnTo>
                  <a:lnTo>
                    <a:pt x="3503685" y="1268730"/>
                  </a:lnTo>
                  <a:lnTo>
                    <a:pt x="2768355" y="0"/>
                  </a:lnTo>
                  <a:close/>
                </a:path>
              </a:pathLst>
            </a:custGeom>
            <a:solidFill>
              <a:srgbClr val="1CE6D2">
                <a:alpha val="34902"/>
              </a:srgbClr>
            </a:solid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4289947" y="1267580"/>
            <a:ext cx="1783978" cy="1543141"/>
          </a:xfrm>
          <a:custGeom>
            <a:avLst/>
            <a:gdLst/>
            <a:ahLst/>
            <a:cxnLst/>
            <a:rect r="r" b="b" t="t" l="l"/>
            <a:pathLst>
              <a:path h="1543141" w="1783978">
                <a:moveTo>
                  <a:pt x="0" y="0"/>
                </a:moveTo>
                <a:lnTo>
                  <a:pt x="1783978" y="0"/>
                </a:lnTo>
                <a:lnTo>
                  <a:pt x="1783978" y="1543141"/>
                </a:lnTo>
                <a:lnTo>
                  <a:pt x="0" y="15431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2869491" y="4129935"/>
            <a:ext cx="4624891" cy="1162660"/>
            <a:chOff x="0" y="0"/>
            <a:chExt cx="5046821" cy="126873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046821" cy="1268730"/>
            </a:xfrm>
            <a:custGeom>
              <a:avLst/>
              <a:gdLst/>
              <a:ahLst/>
              <a:cxnLst/>
              <a:rect r="r" b="b" t="t" l="l"/>
              <a:pathLst>
                <a:path h="1268730" w="5046821">
                  <a:moveTo>
                    <a:pt x="735330" y="0"/>
                  </a:moveTo>
                  <a:lnTo>
                    <a:pt x="0" y="1268730"/>
                  </a:lnTo>
                  <a:lnTo>
                    <a:pt x="5046821" y="1268730"/>
                  </a:lnTo>
                  <a:lnTo>
                    <a:pt x="4311491" y="0"/>
                  </a:lnTo>
                  <a:close/>
                </a:path>
              </a:pathLst>
            </a:custGeom>
            <a:solidFill>
              <a:srgbClr val="1CE6D2">
                <a:alpha val="54902"/>
              </a:srgbClr>
            </a:solid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821022" y="693030"/>
            <a:ext cx="1592180" cy="1636820"/>
          </a:xfrm>
          <a:custGeom>
            <a:avLst/>
            <a:gdLst/>
            <a:ahLst/>
            <a:cxnLst/>
            <a:rect r="r" b="b" t="t" l="l"/>
            <a:pathLst>
              <a:path h="1636820" w="1592180">
                <a:moveTo>
                  <a:pt x="0" y="0"/>
                </a:moveTo>
                <a:lnTo>
                  <a:pt x="1592180" y="0"/>
                </a:lnTo>
                <a:lnTo>
                  <a:pt x="1592180" y="1636820"/>
                </a:lnTo>
                <a:lnTo>
                  <a:pt x="0" y="163682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4394064" y="7200900"/>
            <a:ext cx="4152550" cy="4114800"/>
          </a:xfrm>
          <a:custGeom>
            <a:avLst/>
            <a:gdLst/>
            <a:ahLst/>
            <a:cxnLst/>
            <a:rect r="r" b="b" t="t" l="l"/>
            <a:pathLst>
              <a:path h="4114800" w="4152550">
                <a:moveTo>
                  <a:pt x="0" y="0"/>
                </a:moveTo>
                <a:lnTo>
                  <a:pt x="4152551" y="0"/>
                </a:lnTo>
                <a:lnTo>
                  <a:pt x="415255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4795599" y="2106951"/>
            <a:ext cx="887614" cy="3902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28"/>
              </a:lnSpc>
              <a:spcBef>
                <a:spcPct val="0"/>
              </a:spcBef>
            </a:pPr>
            <a:r>
              <a:rPr lang="en-US" sz="227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Owner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4224900" y="3256382"/>
            <a:ext cx="1914073" cy="7963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28"/>
              </a:lnSpc>
              <a:spcBef>
                <a:spcPct val="0"/>
              </a:spcBef>
            </a:pPr>
            <a:r>
              <a:rPr lang="en-US" sz="2273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H</a:t>
            </a:r>
            <a:r>
              <a:rPr lang="en-US" sz="2273" u="none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ead Baker</a:t>
            </a:r>
          </a:p>
          <a:p>
            <a:pPr algn="ctr" marL="0" indent="0" lvl="0">
              <a:lnSpc>
                <a:spcPts val="3228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2869491" y="4405154"/>
            <a:ext cx="4455928" cy="7963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28"/>
              </a:lnSpc>
              <a:spcBef>
                <a:spcPct val="0"/>
              </a:spcBef>
            </a:pPr>
            <a:r>
              <a:rPr lang="en-US" sz="2273" u="none">
                <a:solidFill>
                  <a:srgbClr val="000000"/>
                </a:solidFill>
                <a:latin typeface="Clear Sans"/>
                <a:ea typeface="Clear Sans"/>
                <a:cs typeface="Clear Sans"/>
                <a:sym typeface="Clear Sans"/>
              </a:rPr>
              <a:t>Part‑Time Assistant</a:t>
            </a:r>
          </a:p>
          <a:p>
            <a:pPr algn="ctr" marL="0" indent="0" lvl="0">
              <a:lnSpc>
                <a:spcPts val="3228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6295430" y="2291750"/>
            <a:ext cx="8509322" cy="372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spc="33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S</a:t>
            </a:r>
            <a:r>
              <a:rPr lang="en-US" sz="2200" spc="33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trategic planning, finances, suppliers, and regulatory compliance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6787319" y="3472945"/>
            <a:ext cx="6547321" cy="372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spc="33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Dai</a:t>
            </a:r>
            <a:r>
              <a:rPr lang="en-US" sz="2200" spc="33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ly production, recipes, quality control, inventory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7659154" y="4505843"/>
            <a:ext cx="5675486" cy="372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spc="33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 Suppor</a:t>
            </a:r>
            <a:r>
              <a:rPr lang="en-US" sz="2200" spc="33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t baking, prep, and customer service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045934" y="183549"/>
            <a:ext cx="5737547" cy="6794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b="true" sz="3999" spc="59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Managem</a:t>
            </a:r>
            <a:r>
              <a:rPr lang="en-US" b="true" sz="3999" spc="59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ent Structure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AC29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-511817">
            <a:off x="3819640" y="5798648"/>
            <a:ext cx="5391510" cy="5823151"/>
          </a:xfrm>
          <a:custGeom>
            <a:avLst/>
            <a:gdLst/>
            <a:ahLst/>
            <a:cxnLst/>
            <a:rect r="r" b="b" t="t" l="l"/>
            <a:pathLst>
              <a:path h="5823151" w="5391510">
                <a:moveTo>
                  <a:pt x="5391510" y="0"/>
                </a:moveTo>
                <a:lnTo>
                  <a:pt x="0" y="0"/>
                </a:lnTo>
                <a:lnTo>
                  <a:pt x="0" y="5823150"/>
                </a:lnTo>
                <a:lnTo>
                  <a:pt x="5391510" y="5823150"/>
                </a:lnTo>
                <a:lnTo>
                  <a:pt x="5391510" y="0"/>
                </a:lnTo>
                <a:close/>
              </a:path>
            </a:pathLst>
          </a:custGeom>
          <a:blipFill>
            <a:blip r:embed="rId2">
              <a:alphaModFix amt="88000"/>
            </a:blip>
            <a:stretch>
              <a:fillRect l="-10096" t="0" r="-4683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3" id="3"/>
          <p:cNvGrpSpPr/>
          <p:nvPr/>
        </p:nvGrpSpPr>
        <p:grpSpPr>
          <a:xfrm rot="0">
            <a:off x="8521959" y="2864100"/>
            <a:ext cx="8632514" cy="680027"/>
            <a:chOff x="0" y="0"/>
            <a:chExt cx="2273584" cy="179102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273584" cy="179102"/>
            </a:xfrm>
            <a:custGeom>
              <a:avLst/>
              <a:gdLst/>
              <a:ahLst/>
              <a:cxnLst/>
              <a:rect r="r" b="b" t="t" l="l"/>
              <a:pathLst>
                <a:path h="179102" w="2273584">
                  <a:moveTo>
                    <a:pt x="77128" y="0"/>
                  </a:moveTo>
                  <a:lnTo>
                    <a:pt x="2196456" y="0"/>
                  </a:lnTo>
                  <a:cubicBezTo>
                    <a:pt x="2216912" y="0"/>
                    <a:pt x="2236530" y="8126"/>
                    <a:pt x="2250994" y="22590"/>
                  </a:cubicBezTo>
                  <a:cubicBezTo>
                    <a:pt x="2265458" y="37054"/>
                    <a:pt x="2273584" y="56672"/>
                    <a:pt x="2273584" y="77128"/>
                  </a:cubicBezTo>
                  <a:lnTo>
                    <a:pt x="2273584" y="101974"/>
                  </a:lnTo>
                  <a:cubicBezTo>
                    <a:pt x="2273584" y="144570"/>
                    <a:pt x="2239053" y="179102"/>
                    <a:pt x="2196456" y="179102"/>
                  </a:cubicBezTo>
                  <a:lnTo>
                    <a:pt x="77128" y="179102"/>
                  </a:lnTo>
                  <a:cubicBezTo>
                    <a:pt x="34531" y="179102"/>
                    <a:pt x="0" y="144570"/>
                    <a:pt x="0" y="101974"/>
                  </a:cubicBezTo>
                  <a:lnTo>
                    <a:pt x="0" y="77128"/>
                  </a:lnTo>
                  <a:cubicBezTo>
                    <a:pt x="0" y="34531"/>
                    <a:pt x="34531" y="0"/>
                    <a:pt x="77128" y="0"/>
                  </a:cubicBezTo>
                  <a:close/>
                </a:path>
              </a:pathLst>
            </a:custGeom>
            <a:solidFill>
              <a:srgbClr val="FFC949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47625"/>
              <a:ext cx="2273584" cy="2267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8521959" y="4360438"/>
            <a:ext cx="8632514" cy="680027"/>
            <a:chOff x="0" y="0"/>
            <a:chExt cx="2273584" cy="179102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273584" cy="179102"/>
            </a:xfrm>
            <a:custGeom>
              <a:avLst/>
              <a:gdLst/>
              <a:ahLst/>
              <a:cxnLst/>
              <a:rect r="r" b="b" t="t" l="l"/>
              <a:pathLst>
                <a:path h="179102" w="2273584">
                  <a:moveTo>
                    <a:pt x="77128" y="0"/>
                  </a:moveTo>
                  <a:lnTo>
                    <a:pt x="2196456" y="0"/>
                  </a:lnTo>
                  <a:cubicBezTo>
                    <a:pt x="2216912" y="0"/>
                    <a:pt x="2236530" y="8126"/>
                    <a:pt x="2250994" y="22590"/>
                  </a:cubicBezTo>
                  <a:cubicBezTo>
                    <a:pt x="2265458" y="37054"/>
                    <a:pt x="2273584" y="56672"/>
                    <a:pt x="2273584" y="77128"/>
                  </a:cubicBezTo>
                  <a:lnTo>
                    <a:pt x="2273584" y="101974"/>
                  </a:lnTo>
                  <a:cubicBezTo>
                    <a:pt x="2273584" y="144570"/>
                    <a:pt x="2239053" y="179102"/>
                    <a:pt x="2196456" y="179102"/>
                  </a:cubicBezTo>
                  <a:lnTo>
                    <a:pt x="77128" y="179102"/>
                  </a:lnTo>
                  <a:cubicBezTo>
                    <a:pt x="34531" y="179102"/>
                    <a:pt x="0" y="144570"/>
                    <a:pt x="0" y="101974"/>
                  </a:cubicBezTo>
                  <a:lnTo>
                    <a:pt x="0" y="77128"/>
                  </a:lnTo>
                  <a:cubicBezTo>
                    <a:pt x="0" y="34531"/>
                    <a:pt x="34531" y="0"/>
                    <a:pt x="77128" y="0"/>
                  </a:cubicBezTo>
                  <a:close/>
                </a:path>
              </a:pathLst>
            </a:custGeom>
            <a:solidFill>
              <a:srgbClr val="FFC949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273584" cy="2267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8521959" y="5856775"/>
            <a:ext cx="8632514" cy="680027"/>
            <a:chOff x="0" y="0"/>
            <a:chExt cx="2273584" cy="17910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2273584" cy="179102"/>
            </a:xfrm>
            <a:custGeom>
              <a:avLst/>
              <a:gdLst/>
              <a:ahLst/>
              <a:cxnLst/>
              <a:rect r="r" b="b" t="t" l="l"/>
              <a:pathLst>
                <a:path h="179102" w="2273584">
                  <a:moveTo>
                    <a:pt x="77128" y="0"/>
                  </a:moveTo>
                  <a:lnTo>
                    <a:pt x="2196456" y="0"/>
                  </a:lnTo>
                  <a:cubicBezTo>
                    <a:pt x="2216912" y="0"/>
                    <a:pt x="2236530" y="8126"/>
                    <a:pt x="2250994" y="22590"/>
                  </a:cubicBezTo>
                  <a:cubicBezTo>
                    <a:pt x="2265458" y="37054"/>
                    <a:pt x="2273584" y="56672"/>
                    <a:pt x="2273584" y="77128"/>
                  </a:cubicBezTo>
                  <a:lnTo>
                    <a:pt x="2273584" y="101974"/>
                  </a:lnTo>
                  <a:cubicBezTo>
                    <a:pt x="2273584" y="144570"/>
                    <a:pt x="2239053" y="179102"/>
                    <a:pt x="2196456" y="179102"/>
                  </a:cubicBezTo>
                  <a:lnTo>
                    <a:pt x="77128" y="179102"/>
                  </a:lnTo>
                  <a:cubicBezTo>
                    <a:pt x="34531" y="179102"/>
                    <a:pt x="0" y="144570"/>
                    <a:pt x="0" y="101974"/>
                  </a:cubicBezTo>
                  <a:lnTo>
                    <a:pt x="0" y="77128"/>
                  </a:lnTo>
                  <a:cubicBezTo>
                    <a:pt x="0" y="34531"/>
                    <a:pt x="34531" y="0"/>
                    <a:pt x="77128" y="0"/>
                  </a:cubicBezTo>
                  <a:close/>
                </a:path>
              </a:pathLst>
            </a:custGeom>
            <a:solidFill>
              <a:srgbClr val="FFC949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47625"/>
              <a:ext cx="2273584" cy="2267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8521959" y="7353113"/>
            <a:ext cx="8632514" cy="680027"/>
            <a:chOff x="0" y="0"/>
            <a:chExt cx="2273584" cy="179102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273584" cy="179102"/>
            </a:xfrm>
            <a:custGeom>
              <a:avLst/>
              <a:gdLst/>
              <a:ahLst/>
              <a:cxnLst/>
              <a:rect r="r" b="b" t="t" l="l"/>
              <a:pathLst>
                <a:path h="179102" w="2273584">
                  <a:moveTo>
                    <a:pt x="77128" y="0"/>
                  </a:moveTo>
                  <a:lnTo>
                    <a:pt x="2196456" y="0"/>
                  </a:lnTo>
                  <a:cubicBezTo>
                    <a:pt x="2216912" y="0"/>
                    <a:pt x="2236530" y="8126"/>
                    <a:pt x="2250994" y="22590"/>
                  </a:cubicBezTo>
                  <a:cubicBezTo>
                    <a:pt x="2265458" y="37054"/>
                    <a:pt x="2273584" y="56672"/>
                    <a:pt x="2273584" y="77128"/>
                  </a:cubicBezTo>
                  <a:lnTo>
                    <a:pt x="2273584" y="101974"/>
                  </a:lnTo>
                  <a:cubicBezTo>
                    <a:pt x="2273584" y="144570"/>
                    <a:pt x="2239053" y="179102"/>
                    <a:pt x="2196456" y="179102"/>
                  </a:cubicBezTo>
                  <a:lnTo>
                    <a:pt x="77128" y="179102"/>
                  </a:lnTo>
                  <a:cubicBezTo>
                    <a:pt x="34531" y="179102"/>
                    <a:pt x="0" y="144570"/>
                    <a:pt x="0" y="101974"/>
                  </a:cubicBezTo>
                  <a:lnTo>
                    <a:pt x="0" y="77128"/>
                  </a:lnTo>
                  <a:cubicBezTo>
                    <a:pt x="0" y="34531"/>
                    <a:pt x="34531" y="0"/>
                    <a:pt x="77128" y="0"/>
                  </a:cubicBezTo>
                  <a:close/>
                </a:path>
              </a:pathLst>
            </a:custGeom>
            <a:solidFill>
              <a:srgbClr val="FFC949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-47625"/>
              <a:ext cx="2273584" cy="22672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940"/>
                </a:lnSpc>
              </a:pPr>
            </a:p>
          </p:txBody>
        </p:sp>
      </p:grpSp>
      <p:sp>
        <p:nvSpPr>
          <p:cNvPr name="TextBox 15" id="15"/>
          <p:cNvSpPr txBox="true"/>
          <p:nvPr/>
        </p:nvSpPr>
        <p:spPr>
          <a:xfrm rot="0">
            <a:off x="9037146" y="2908857"/>
            <a:ext cx="8103621" cy="52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Harmattan"/>
                <a:ea typeface="Harmattan"/>
                <a:cs typeface="Harmattan"/>
                <a:sym typeface="Harmattan"/>
              </a:rPr>
              <a:t>Handcrafted, small‑batch baked goods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9037146" y="4402996"/>
            <a:ext cx="8117327" cy="52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Harmattan"/>
                <a:ea typeface="Harmattan"/>
                <a:cs typeface="Harmattan"/>
                <a:sym typeface="Harmattan"/>
              </a:rPr>
              <a:t>Speci</a:t>
            </a:r>
            <a:r>
              <a:rPr lang="en-US" sz="3000">
                <a:solidFill>
                  <a:srgbClr val="000000"/>
                </a:solidFill>
                <a:latin typeface="Harmattan"/>
                <a:ea typeface="Harmattan"/>
                <a:cs typeface="Harmattan"/>
                <a:sym typeface="Harmattan"/>
              </a:rPr>
              <a:t>alist in bespoke celebration cakes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037146" y="5899334"/>
            <a:ext cx="8117327" cy="52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Harmattan"/>
                <a:ea typeface="Harmattan"/>
                <a:cs typeface="Harmattan"/>
                <a:sym typeface="Harmattan"/>
              </a:rPr>
              <a:t>St</a:t>
            </a:r>
            <a:r>
              <a:rPr lang="en-US" sz="3000">
                <a:solidFill>
                  <a:srgbClr val="000000"/>
                </a:solidFill>
                <a:latin typeface="Harmattan"/>
                <a:ea typeface="Harmattan"/>
                <a:cs typeface="Harmattan"/>
                <a:sym typeface="Harmattan"/>
              </a:rPr>
              <a:t>rong community identity and sustainability focus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9037146" y="7395672"/>
            <a:ext cx="5760434" cy="523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Harmattan"/>
                <a:ea typeface="Harmattan"/>
                <a:cs typeface="Harmattan"/>
                <a:sym typeface="Harmattan"/>
              </a:rPr>
              <a:t>H</a:t>
            </a:r>
            <a:r>
              <a:rPr lang="en-US" sz="3000">
                <a:solidFill>
                  <a:srgbClr val="000000"/>
                </a:solidFill>
                <a:latin typeface="Harmattan"/>
                <a:ea typeface="Harmattan"/>
                <a:cs typeface="Harmattan"/>
                <a:sym typeface="Harmattan"/>
              </a:rPr>
              <a:t>igh‑quality, locally sourced ingredients</a:t>
            </a:r>
          </a:p>
        </p:txBody>
      </p:sp>
      <p:grpSp>
        <p:nvGrpSpPr>
          <p:cNvPr name="Group 19" id="19"/>
          <p:cNvGrpSpPr/>
          <p:nvPr/>
        </p:nvGrpSpPr>
        <p:grpSpPr>
          <a:xfrm rot="0">
            <a:off x="7652214" y="2864100"/>
            <a:ext cx="536238" cy="536238"/>
            <a:chOff x="0" y="0"/>
            <a:chExt cx="812800" cy="8128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949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73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7652214" y="4432332"/>
            <a:ext cx="536238" cy="536238"/>
            <a:chOff x="0" y="0"/>
            <a:chExt cx="812800" cy="81280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949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73"/>
                </a:lnSpc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7652214" y="5926471"/>
            <a:ext cx="536238" cy="536238"/>
            <a:chOff x="0" y="0"/>
            <a:chExt cx="812800" cy="81280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949"/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73"/>
                </a:lnSpc>
              </a:pP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7652214" y="7422809"/>
            <a:ext cx="536238" cy="536238"/>
            <a:chOff x="0" y="0"/>
            <a:chExt cx="812800" cy="81280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C949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73"/>
                </a:lnSpc>
              </a:pPr>
            </a:p>
          </p:txBody>
        </p:sp>
      </p:grpSp>
      <p:grpSp>
        <p:nvGrpSpPr>
          <p:cNvPr name="Group 31" id="31"/>
          <p:cNvGrpSpPr/>
          <p:nvPr/>
        </p:nvGrpSpPr>
        <p:grpSpPr>
          <a:xfrm rot="0">
            <a:off x="7849112" y="2925825"/>
            <a:ext cx="412788" cy="412788"/>
            <a:chOff x="0" y="0"/>
            <a:chExt cx="812800" cy="812800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33" id="33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73"/>
                </a:lnSpc>
              </a:pPr>
            </a:p>
          </p:txBody>
        </p:sp>
      </p:grpSp>
      <p:grpSp>
        <p:nvGrpSpPr>
          <p:cNvPr name="Group 34" id="34"/>
          <p:cNvGrpSpPr/>
          <p:nvPr/>
        </p:nvGrpSpPr>
        <p:grpSpPr>
          <a:xfrm rot="0">
            <a:off x="7849112" y="4494057"/>
            <a:ext cx="412788" cy="412788"/>
            <a:chOff x="0" y="0"/>
            <a:chExt cx="812800" cy="812800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36" id="36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73"/>
                </a:lnSpc>
              </a:pPr>
            </a:p>
          </p:txBody>
        </p:sp>
      </p:grpSp>
      <p:grpSp>
        <p:nvGrpSpPr>
          <p:cNvPr name="Group 37" id="37"/>
          <p:cNvGrpSpPr/>
          <p:nvPr/>
        </p:nvGrpSpPr>
        <p:grpSpPr>
          <a:xfrm rot="0">
            <a:off x="7849112" y="5988197"/>
            <a:ext cx="412788" cy="412788"/>
            <a:chOff x="0" y="0"/>
            <a:chExt cx="812800" cy="812800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39" id="39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73"/>
                </a:lnSpc>
              </a:pPr>
            </a:p>
          </p:txBody>
        </p:sp>
      </p:grpSp>
      <p:grpSp>
        <p:nvGrpSpPr>
          <p:cNvPr name="Group 40" id="40"/>
          <p:cNvGrpSpPr/>
          <p:nvPr/>
        </p:nvGrpSpPr>
        <p:grpSpPr>
          <a:xfrm rot="0">
            <a:off x="7849112" y="7484534"/>
            <a:ext cx="412788" cy="412788"/>
            <a:chOff x="0" y="0"/>
            <a:chExt cx="812800" cy="812800"/>
          </a:xfrm>
        </p:grpSpPr>
        <p:sp>
          <p:nvSpPr>
            <p:cNvPr name="Freeform 41" id="4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2" id="42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73"/>
                </a:lnSpc>
              </a:pPr>
            </a:p>
          </p:txBody>
        </p:sp>
      </p:grpSp>
      <p:sp>
        <p:nvSpPr>
          <p:cNvPr name="TextBox 43" id="43"/>
          <p:cNvSpPr txBox="true"/>
          <p:nvPr/>
        </p:nvSpPr>
        <p:spPr>
          <a:xfrm rot="0">
            <a:off x="1947536" y="1171575"/>
            <a:ext cx="15311764" cy="10687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8160"/>
              </a:lnSpc>
            </a:pPr>
            <a:r>
              <a:rPr lang="en-US" sz="8000" spc="-808">
                <a:solidFill>
                  <a:srgbClr val="191919"/>
                </a:solidFill>
                <a:latin typeface="Arbutus Slab"/>
                <a:ea typeface="Arbutus Slab"/>
                <a:cs typeface="Arbutus Slab"/>
                <a:sym typeface="Arbutus Slab"/>
              </a:rPr>
              <a:t>Unique Selling Proposition (USP)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775844" y="3294428"/>
            <a:ext cx="5739551" cy="31407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69"/>
              </a:lnSpc>
              <a:spcBef>
                <a:spcPct val="0"/>
              </a:spcBef>
            </a:pPr>
            <a:r>
              <a:rPr lang="en-US" b="true" sz="3499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 communi</a:t>
            </a:r>
            <a:r>
              <a:rPr lang="en-US" b="true" sz="3499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ty‑focused artisan bakery offering premium handcrafted products and bespoke celebration cakes.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AC29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5400000">
            <a:off x="-404820" y="4605207"/>
            <a:ext cx="5195994" cy="2328954"/>
            <a:chOff x="0" y="0"/>
            <a:chExt cx="1773566" cy="79495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773566" cy="794950"/>
            </a:xfrm>
            <a:custGeom>
              <a:avLst/>
              <a:gdLst/>
              <a:ahLst/>
              <a:cxnLst/>
              <a:rect r="r" b="b" t="t" l="l"/>
              <a:pathLst>
                <a:path h="794950" w="1773566">
                  <a:moveTo>
                    <a:pt x="1570366" y="0"/>
                  </a:moveTo>
                  <a:lnTo>
                    <a:pt x="0" y="0"/>
                  </a:lnTo>
                  <a:lnTo>
                    <a:pt x="0" y="794950"/>
                  </a:lnTo>
                  <a:lnTo>
                    <a:pt x="1570366" y="794950"/>
                  </a:lnTo>
                  <a:lnTo>
                    <a:pt x="1773566" y="397475"/>
                  </a:lnTo>
                  <a:lnTo>
                    <a:pt x="1570366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28575"/>
              <a:ext cx="1659266" cy="8235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sp>
        <p:nvSpPr>
          <p:cNvPr name="AutoShape 5" id="5"/>
          <p:cNvSpPr/>
          <p:nvPr/>
        </p:nvSpPr>
        <p:spPr>
          <a:xfrm>
            <a:off x="1028700" y="9039225"/>
            <a:ext cx="16230600" cy="0"/>
          </a:xfrm>
          <a:prstGeom prst="line">
            <a:avLst/>
          </a:prstGeom>
          <a:ln cap="flat" w="57150">
            <a:solidFill>
              <a:srgbClr val="C1C7D0"/>
            </a:solidFill>
            <a:prstDash val="sysDot"/>
            <a:headEnd type="none" len="sm" w="sm"/>
            <a:tailEnd type="none" len="sm" w="sm"/>
          </a:ln>
        </p:spPr>
      </p:sp>
      <p:grpSp>
        <p:nvGrpSpPr>
          <p:cNvPr name="Group 6" id="6"/>
          <p:cNvGrpSpPr/>
          <p:nvPr/>
        </p:nvGrpSpPr>
        <p:grpSpPr>
          <a:xfrm rot="0">
            <a:off x="1955052" y="8782050"/>
            <a:ext cx="476250" cy="476250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6B580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5400000">
            <a:off x="2375509" y="4605207"/>
            <a:ext cx="5195994" cy="2328954"/>
            <a:chOff x="0" y="0"/>
            <a:chExt cx="1773566" cy="79495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773566" cy="794950"/>
            </a:xfrm>
            <a:custGeom>
              <a:avLst/>
              <a:gdLst/>
              <a:ahLst/>
              <a:cxnLst/>
              <a:rect r="r" b="b" t="t" l="l"/>
              <a:pathLst>
                <a:path h="794950" w="1773566">
                  <a:moveTo>
                    <a:pt x="1570366" y="0"/>
                  </a:moveTo>
                  <a:lnTo>
                    <a:pt x="0" y="0"/>
                  </a:lnTo>
                  <a:lnTo>
                    <a:pt x="0" y="794950"/>
                  </a:lnTo>
                  <a:lnTo>
                    <a:pt x="1570366" y="794950"/>
                  </a:lnTo>
                  <a:lnTo>
                    <a:pt x="1773566" y="397475"/>
                  </a:lnTo>
                  <a:lnTo>
                    <a:pt x="1570366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28575"/>
              <a:ext cx="1659266" cy="8235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4735381" y="8782050"/>
            <a:ext cx="476250" cy="476250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A994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5400000">
            <a:off x="5155838" y="4605207"/>
            <a:ext cx="5195994" cy="2328954"/>
            <a:chOff x="0" y="0"/>
            <a:chExt cx="1773566" cy="79495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773566" cy="794950"/>
            </a:xfrm>
            <a:custGeom>
              <a:avLst/>
              <a:gdLst/>
              <a:ahLst/>
              <a:cxnLst/>
              <a:rect r="r" b="b" t="t" l="l"/>
              <a:pathLst>
                <a:path h="794950" w="1773566">
                  <a:moveTo>
                    <a:pt x="1570366" y="0"/>
                  </a:moveTo>
                  <a:lnTo>
                    <a:pt x="0" y="0"/>
                  </a:lnTo>
                  <a:lnTo>
                    <a:pt x="0" y="794950"/>
                  </a:lnTo>
                  <a:lnTo>
                    <a:pt x="1570366" y="794950"/>
                  </a:lnTo>
                  <a:lnTo>
                    <a:pt x="1773566" y="397475"/>
                  </a:lnTo>
                  <a:lnTo>
                    <a:pt x="1570366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28575"/>
              <a:ext cx="1659266" cy="8235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7515710" y="8782050"/>
            <a:ext cx="476250" cy="476250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97A0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5400000">
            <a:off x="7936168" y="4605207"/>
            <a:ext cx="5195994" cy="2328954"/>
            <a:chOff x="0" y="0"/>
            <a:chExt cx="1773566" cy="79495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773566" cy="794950"/>
            </a:xfrm>
            <a:custGeom>
              <a:avLst/>
              <a:gdLst/>
              <a:ahLst/>
              <a:cxnLst/>
              <a:rect r="r" b="b" t="t" l="l"/>
              <a:pathLst>
                <a:path h="794950" w="1773566">
                  <a:moveTo>
                    <a:pt x="1570366" y="0"/>
                  </a:moveTo>
                  <a:lnTo>
                    <a:pt x="0" y="0"/>
                  </a:lnTo>
                  <a:lnTo>
                    <a:pt x="0" y="794950"/>
                  </a:lnTo>
                  <a:lnTo>
                    <a:pt x="1570366" y="794950"/>
                  </a:lnTo>
                  <a:lnTo>
                    <a:pt x="1773566" y="397475"/>
                  </a:lnTo>
                  <a:lnTo>
                    <a:pt x="1570366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28575"/>
              <a:ext cx="1659266" cy="8235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10296040" y="8782050"/>
            <a:ext cx="476250" cy="476250"/>
            <a:chOff x="0" y="0"/>
            <a:chExt cx="812800" cy="8128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85A8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grpSp>
        <p:nvGrpSpPr>
          <p:cNvPr name="Group 27" id="27"/>
          <p:cNvGrpSpPr/>
          <p:nvPr/>
        </p:nvGrpSpPr>
        <p:grpSpPr>
          <a:xfrm rot="5400000">
            <a:off x="10716497" y="4605207"/>
            <a:ext cx="5195994" cy="2328954"/>
            <a:chOff x="0" y="0"/>
            <a:chExt cx="1773566" cy="79495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1773566" cy="794950"/>
            </a:xfrm>
            <a:custGeom>
              <a:avLst/>
              <a:gdLst/>
              <a:ahLst/>
              <a:cxnLst/>
              <a:rect r="r" b="b" t="t" l="l"/>
              <a:pathLst>
                <a:path h="794950" w="1773566">
                  <a:moveTo>
                    <a:pt x="1570366" y="0"/>
                  </a:moveTo>
                  <a:lnTo>
                    <a:pt x="0" y="0"/>
                  </a:lnTo>
                  <a:lnTo>
                    <a:pt x="0" y="794950"/>
                  </a:lnTo>
                  <a:lnTo>
                    <a:pt x="1570366" y="794950"/>
                  </a:lnTo>
                  <a:lnTo>
                    <a:pt x="1773566" y="397475"/>
                  </a:lnTo>
                  <a:lnTo>
                    <a:pt x="1570366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0" y="-28575"/>
              <a:ext cx="1659266" cy="8235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grpSp>
        <p:nvGrpSpPr>
          <p:cNvPr name="Group 30" id="30"/>
          <p:cNvGrpSpPr/>
          <p:nvPr/>
        </p:nvGrpSpPr>
        <p:grpSpPr>
          <a:xfrm rot="0">
            <a:off x="13076369" y="8782050"/>
            <a:ext cx="476250" cy="476250"/>
            <a:chOff x="0" y="0"/>
            <a:chExt cx="812800" cy="81280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71B6"/>
            </a:solidFill>
          </p:spPr>
        </p:sp>
        <p:sp>
          <p:nvSpPr>
            <p:cNvPr name="TextBox 32" id="32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grpSp>
        <p:nvGrpSpPr>
          <p:cNvPr name="Group 33" id="33"/>
          <p:cNvGrpSpPr/>
          <p:nvPr/>
        </p:nvGrpSpPr>
        <p:grpSpPr>
          <a:xfrm rot="5400000">
            <a:off x="13496826" y="4605207"/>
            <a:ext cx="5195994" cy="2328954"/>
            <a:chOff x="0" y="0"/>
            <a:chExt cx="1773566" cy="794950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1773566" cy="794950"/>
            </a:xfrm>
            <a:custGeom>
              <a:avLst/>
              <a:gdLst/>
              <a:ahLst/>
              <a:cxnLst/>
              <a:rect r="r" b="b" t="t" l="l"/>
              <a:pathLst>
                <a:path h="794950" w="1773566">
                  <a:moveTo>
                    <a:pt x="1570366" y="0"/>
                  </a:moveTo>
                  <a:lnTo>
                    <a:pt x="0" y="0"/>
                  </a:lnTo>
                  <a:lnTo>
                    <a:pt x="0" y="794950"/>
                  </a:lnTo>
                  <a:lnTo>
                    <a:pt x="1570366" y="794950"/>
                  </a:lnTo>
                  <a:lnTo>
                    <a:pt x="1773566" y="397475"/>
                  </a:lnTo>
                  <a:lnTo>
                    <a:pt x="1570366" y="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35" id="35"/>
            <p:cNvSpPr txBox="true"/>
            <p:nvPr/>
          </p:nvSpPr>
          <p:spPr>
            <a:xfrm>
              <a:off x="0" y="-28575"/>
              <a:ext cx="1659266" cy="8235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grpSp>
        <p:nvGrpSpPr>
          <p:cNvPr name="Group 36" id="36"/>
          <p:cNvGrpSpPr/>
          <p:nvPr/>
        </p:nvGrpSpPr>
        <p:grpSpPr>
          <a:xfrm rot="0">
            <a:off x="15856698" y="8782050"/>
            <a:ext cx="476250" cy="476250"/>
            <a:chOff x="0" y="0"/>
            <a:chExt cx="812800" cy="812800"/>
          </a:xfrm>
        </p:grpSpPr>
        <p:sp>
          <p:nvSpPr>
            <p:cNvPr name="Freeform 37" id="3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AB00"/>
            </a:solidFill>
          </p:spPr>
        </p:sp>
        <p:sp>
          <p:nvSpPr>
            <p:cNvPr name="TextBox 38" id="38"/>
            <p:cNvSpPr txBox="true"/>
            <p:nvPr/>
          </p:nvSpPr>
          <p:spPr>
            <a:xfrm>
              <a:off x="76200" y="47625"/>
              <a:ext cx="660400" cy="6889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519"/>
                </a:lnSpc>
              </a:pPr>
            </a:p>
          </p:txBody>
        </p:sp>
      </p:grpSp>
      <p:sp>
        <p:nvSpPr>
          <p:cNvPr name="Freeform 39" id="39"/>
          <p:cNvSpPr/>
          <p:nvPr/>
        </p:nvSpPr>
        <p:spPr>
          <a:xfrm flipH="false" flipV="false" rot="0">
            <a:off x="4699186" y="3671465"/>
            <a:ext cx="548640" cy="609600"/>
          </a:xfrm>
          <a:custGeom>
            <a:avLst/>
            <a:gdLst/>
            <a:ahLst/>
            <a:cxnLst/>
            <a:rect r="r" b="b" t="t" l="l"/>
            <a:pathLst>
              <a:path h="609600" w="548640">
                <a:moveTo>
                  <a:pt x="0" y="0"/>
                </a:moveTo>
                <a:lnTo>
                  <a:pt x="548640" y="0"/>
                </a:lnTo>
                <a:lnTo>
                  <a:pt x="548640" y="609600"/>
                </a:lnTo>
                <a:lnTo>
                  <a:pt x="0" y="60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0" id="40"/>
          <p:cNvSpPr/>
          <p:nvPr/>
        </p:nvSpPr>
        <p:spPr>
          <a:xfrm flipH="false" flipV="false" rot="0">
            <a:off x="7479515" y="3671465"/>
            <a:ext cx="548640" cy="609600"/>
          </a:xfrm>
          <a:custGeom>
            <a:avLst/>
            <a:gdLst/>
            <a:ahLst/>
            <a:cxnLst/>
            <a:rect r="r" b="b" t="t" l="l"/>
            <a:pathLst>
              <a:path h="609600" w="548640">
                <a:moveTo>
                  <a:pt x="0" y="0"/>
                </a:moveTo>
                <a:lnTo>
                  <a:pt x="548640" y="0"/>
                </a:lnTo>
                <a:lnTo>
                  <a:pt x="548640" y="609600"/>
                </a:lnTo>
                <a:lnTo>
                  <a:pt x="0" y="60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0">
            <a:off x="10229365" y="3732425"/>
            <a:ext cx="609600" cy="487680"/>
          </a:xfrm>
          <a:custGeom>
            <a:avLst/>
            <a:gdLst/>
            <a:ahLst/>
            <a:cxnLst/>
            <a:rect r="r" b="b" t="t" l="l"/>
            <a:pathLst>
              <a:path h="487680" w="609600">
                <a:moveTo>
                  <a:pt x="0" y="0"/>
                </a:moveTo>
                <a:lnTo>
                  <a:pt x="609600" y="0"/>
                </a:lnTo>
                <a:lnTo>
                  <a:pt x="609600" y="487680"/>
                </a:lnTo>
                <a:lnTo>
                  <a:pt x="0" y="48768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2" id="42"/>
          <p:cNvSpPr/>
          <p:nvPr/>
        </p:nvSpPr>
        <p:spPr>
          <a:xfrm flipH="false" flipV="false" rot="0">
            <a:off x="1888377" y="3732425"/>
            <a:ext cx="609600" cy="487680"/>
          </a:xfrm>
          <a:custGeom>
            <a:avLst/>
            <a:gdLst/>
            <a:ahLst/>
            <a:cxnLst/>
            <a:rect r="r" b="b" t="t" l="l"/>
            <a:pathLst>
              <a:path h="487680" w="609600">
                <a:moveTo>
                  <a:pt x="0" y="0"/>
                </a:moveTo>
                <a:lnTo>
                  <a:pt x="609600" y="0"/>
                </a:lnTo>
                <a:lnTo>
                  <a:pt x="609600" y="487680"/>
                </a:lnTo>
                <a:lnTo>
                  <a:pt x="0" y="48768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3" id="43"/>
          <p:cNvSpPr/>
          <p:nvPr/>
        </p:nvSpPr>
        <p:spPr>
          <a:xfrm flipH="false" flipV="false" rot="0">
            <a:off x="13009694" y="3699174"/>
            <a:ext cx="609600" cy="554182"/>
          </a:xfrm>
          <a:custGeom>
            <a:avLst/>
            <a:gdLst/>
            <a:ahLst/>
            <a:cxnLst/>
            <a:rect r="r" b="b" t="t" l="l"/>
            <a:pathLst>
              <a:path h="554182" w="609600">
                <a:moveTo>
                  <a:pt x="0" y="0"/>
                </a:moveTo>
                <a:lnTo>
                  <a:pt x="609600" y="0"/>
                </a:lnTo>
                <a:lnTo>
                  <a:pt x="609600" y="554182"/>
                </a:lnTo>
                <a:lnTo>
                  <a:pt x="0" y="55418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4" id="44"/>
          <p:cNvSpPr txBox="true"/>
          <p:nvPr/>
        </p:nvSpPr>
        <p:spPr>
          <a:xfrm rot="0">
            <a:off x="6589358" y="500379"/>
            <a:ext cx="12253831" cy="5283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79"/>
              </a:lnSpc>
              <a:spcBef>
                <a:spcPct val="0"/>
              </a:spcBef>
            </a:pPr>
            <a:r>
              <a:rPr lang="en-US" b="true" sz="3199">
                <a:solidFill>
                  <a:srgbClr val="FF3131"/>
                </a:solidFill>
                <a:latin typeface="Garet Bold"/>
                <a:ea typeface="Garet Bold"/>
                <a:cs typeface="Garet Bold"/>
                <a:sym typeface="Garet Bold"/>
              </a:rPr>
              <a:t>PESTEL ANALYSIS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818198" y="1704037"/>
            <a:ext cx="15700660" cy="1903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29"/>
              </a:lnSpc>
            </a:pPr>
            <a:r>
              <a:rPr lang="en-US" sz="2164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A PESTEL ana</a:t>
            </a:r>
            <a:r>
              <a:rPr lang="en-US" sz="2164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lysis is a tool used to examine the external factors that can affect a business. It looks at six key areas</a:t>
            </a:r>
          </a:p>
          <a:p>
            <a:pPr algn="l">
              <a:lnSpc>
                <a:spcPts val="3029"/>
              </a:lnSpc>
            </a:pPr>
            <a:r>
              <a:rPr lang="en-US" sz="2164">
                <a:solidFill>
                  <a:srgbClr val="333333"/>
                </a:solidFill>
                <a:latin typeface="Open Sans"/>
                <a:ea typeface="Open Sans"/>
                <a:cs typeface="Open Sans"/>
                <a:sym typeface="Open Sans"/>
              </a:rPr>
              <a:t>It helps businesses understand opportunities and risks in their external environment.</a:t>
            </a:r>
          </a:p>
          <a:p>
            <a:pPr algn="l">
              <a:lnSpc>
                <a:spcPts val="3029"/>
              </a:lnSpc>
            </a:pPr>
          </a:p>
          <a:p>
            <a:pPr algn="l">
              <a:lnSpc>
                <a:spcPts val="3029"/>
              </a:lnSpc>
            </a:pPr>
          </a:p>
          <a:p>
            <a:pPr algn="l">
              <a:lnSpc>
                <a:spcPts val="3029"/>
              </a:lnSpc>
              <a:spcBef>
                <a:spcPct val="0"/>
              </a:spcBef>
            </a:pPr>
          </a:p>
        </p:txBody>
      </p:sp>
      <p:grpSp>
        <p:nvGrpSpPr>
          <p:cNvPr name="Group 46" id="46"/>
          <p:cNvGrpSpPr/>
          <p:nvPr/>
        </p:nvGrpSpPr>
        <p:grpSpPr>
          <a:xfrm rot="0">
            <a:off x="1145361" y="3296316"/>
            <a:ext cx="2095632" cy="3714811"/>
            <a:chOff x="0" y="0"/>
            <a:chExt cx="2794176" cy="4953082"/>
          </a:xfrm>
        </p:grpSpPr>
        <p:sp>
          <p:nvSpPr>
            <p:cNvPr name="TextBox 47" id="47"/>
            <p:cNvSpPr txBox="true"/>
            <p:nvPr/>
          </p:nvSpPr>
          <p:spPr>
            <a:xfrm rot="0">
              <a:off x="0" y="0"/>
              <a:ext cx="2540000" cy="4953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999"/>
                </a:lnSpc>
              </a:pPr>
              <a:r>
                <a:rPr lang="en-US" b="true" sz="2499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Poli</a:t>
              </a:r>
              <a:r>
                <a:rPr lang="en-US" b="true" sz="2499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tical</a:t>
              </a:r>
            </a:p>
          </p:txBody>
        </p:sp>
        <p:sp>
          <p:nvSpPr>
            <p:cNvPr name="TextBox 48" id="48"/>
            <p:cNvSpPr txBox="true"/>
            <p:nvPr/>
          </p:nvSpPr>
          <p:spPr>
            <a:xfrm rot="0">
              <a:off x="0" y="879557"/>
              <a:ext cx="2794176" cy="407352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472"/>
                </a:lnSpc>
              </a:pPr>
              <a:r>
                <a:rPr lang="en-US" sz="2060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Mus</a:t>
              </a:r>
              <a:r>
                <a:rPr lang="en-US" sz="2060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t comply with UK food safety and hygiene regulations; local Monmouthshire polici</a:t>
              </a:r>
              <a:r>
                <a:rPr lang="en-US" sz="2060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es support small business growth through grants and advisory services.</a:t>
              </a:r>
            </a:p>
          </p:txBody>
        </p:sp>
      </p:grpSp>
      <p:grpSp>
        <p:nvGrpSpPr>
          <p:cNvPr name="Group 49" id="49"/>
          <p:cNvGrpSpPr/>
          <p:nvPr/>
        </p:nvGrpSpPr>
        <p:grpSpPr>
          <a:xfrm rot="0">
            <a:off x="3809029" y="3291208"/>
            <a:ext cx="1905000" cy="4210111"/>
            <a:chOff x="0" y="0"/>
            <a:chExt cx="2540000" cy="5613482"/>
          </a:xfrm>
        </p:grpSpPr>
        <p:sp>
          <p:nvSpPr>
            <p:cNvPr name="TextBox 50" id="50"/>
            <p:cNvSpPr txBox="true"/>
            <p:nvPr/>
          </p:nvSpPr>
          <p:spPr>
            <a:xfrm rot="0">
              <a:off x="0" y="0"/>
              <a:ext cx="2540000" cy="4953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999"/>
                </a:lnSpc>
              </a:pPr>
              <a:r>
                <a:rPr lang="en-US" b="true" sz="2499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Eco</a:t>
              </a:r>
              <a:r>
                <a:rPr lang="en-US" b="true" sz="2499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nomic</a:t>
              </a:r>
            </a:p>
          </p:txBody>
        </p:sp>
        <p:sp>
          <p:nvSpPr>
            <p:cNvPr name="TextBox 51" id="51"/>
            <p:cNvSpPr txBox="true"/>
            <p:nvPr/>
          </p:nvSpPr>
          <p:spPr>
            <a:xfrm rot="0">
              <a:off x="0" y="889082"/>
              <a:ext cx="2540000" cy="47244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399"/>
                </a:lnSpc>
              </a:pP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Growing UK d</a:t>
              </a: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emand for artisanal bakery products; inflation affects ingredient costs but food spending remains stable; Chepstow offers a reliable local customer base</a:t>
              </a:r>
            </a:p>
          </p:txBody>
        </p:sp>
      </p:grpSp>
      <p:grpSp>
        <p:nvGrpSpPr>
          <p:cNvPr name="Group 52" id="52"/>
          <p:cNvGrpSpPr/>
          <p:nvPr/>
        </p:nvGrpSpPr>
        <p:grpSpPr>
          <a:xfrm rot="0">
            <a:off x="6709483" y="3338273"/>
            <a:ext cx="2092440" cy="4068036"/>
            <a:chOff x="0" y="0"/>
            <a:chExt cx="2789920" cy="5424048"/>
          </a:xfrm>
        </p:grpSpPr>
        <p:sp>
          <p:nvSpPr>
            <p:cNvPr name="TextBox 53" id="53"/>
            <p:cNvSpPr txBox="true"/>
            <p:nvPr/>
          </p:nvSpPr>
          <p:spPr>
            <a:xfrm rot="0">
              <a:off x="0" y="0"/>
              <a:ext cx="2789920" cy="5080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068"/>
                </a:lnSpc>
              </a:pPr>
              <a:r>
                <a:rPr lang="en-US" b="true" sz="2557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Soci</a:t>
              </a:r>
              <a:r>
                <a:rPr lang="en-US" b="true" sz="2557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al</a:t>
              </a:r>
            </a:p>
          </p:txBody>
        </p:sp>
        <p:sp>
          <p:nvSpPr>
            <p:cNvPr name="TextBox 54" id="54"/>
            <p:cNvSpPr txBox="true"/>
            <p:nvPr/>
          </p:nvSpPr>
          <p:spPr>
            <a:xfrm rot="0">
              <a:off x="249920" y="1093348"/>
              <a:ext cx="2540000" cy="43307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399"/>
                </a:lnSpc>
              </a:pP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Stro</a:t>
              </a: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ng consumer preference for fre</a:t>
              </a: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sh, handmade, locally sourced products and support for small, authentic food businesses.</a:t>
              </a:r>
            </a:p>
          </p:txBody>
        </p:sp>
      </p:grpSp>
      <p:grpSp>
        <p:nvGrpSpPr>
          <p:cNvPr name="Group 55" id="55"/>
          <p:cNvGrpSpPr/>
          <p:nvPr/>
        </p:nvGrpSpPr>
        <p:grpSpPr>
          <a:xfrm rot="0">
            <a:off x="9489812" y="3317543"/>
            <a:ext cx="2212529" cy="3411291"/>
            <a:chOff x="0" y="0"/>
            <a:chExt cx="2950039" cy="4548388"/>
          </a:xfrm>
        </p:grpSpPr>
        <p:sp>
          <p:nvSpPr>
            <p:cNvPr name="TextBox 56" id="56"/>
            <p:cNvSpPr txBox="true"/>
            <p:nvPr/>
          </p:nvSpPr>
          <p:spPr>
            <a:xfrm rot="0">
              <a:off x="0" y="0"/>
              <a:ext cx="2950039" cy="4953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999"/>
                </a:lnSpc>
              </a:pPr>
              <a:r>
                <a:rPr lang="en-US" b="true" sz="2499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Techno</a:t>
              </a:r>
              <a:r>
                <a:rPr lang="en-US" b="true" sz="2499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logical</a:t>
              </a:r>
            </a:p>
          </p:txBody>
        </p:sp>
        <p:sp>
          <p:nvSpPr>
            <p:cNvPr name="TextBox 57" id="57"/>
            <p:cNvSpPr txBox="true"/>
            <p:nvPr/>
          </p:nvSpPr>
          <p:spPr>
            <a:xfrm rot="0">
              <a:off x="0" y="1176538"/>
              <a:ext cx="2950039" cy="337185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519"/>
                </a:lnSpc>
              </a:pPr>
              <a:r>
                <a:rPr lang="en-US" sz="20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Mod</a:t>
              </a:r>
              <a:r>
                <a:rPr lang="en-US" sz="20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ern baking equipment boosts efficiency; socia</a:t>
              </a:r>
              <a:r>
                <a:rPr lang="en-US" sz="20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l media and a simple website enhance marketing and online ordering.</a:t>
              </a:r>
            </a:p>
          </p:txBody>
        </p:sp>
      </p:grpSp>
      <p:grpSp>
        <p:nvGrpSpPr>
          <p:cNvPr name="Group 58" id="58"/>
          <p:cNvGrpSpPr/>
          <p:nvPr/>
        </p:nvGrpSpPr>
        <p:grpSpPr>
          <a:xfrm rot="0">
            <a:off x="12117747" y="3375012"/>
            <a:ext cx="2393494" cy="3598752"/>
            <a:chOff x="0" y="0"/>
            <a:chExt cx="3191326" cy="4798336"/>
          </a:xfrm>
        </p:grpSpPr>
        <p:sp>
          <p:nvSpPr>
            <p:cNvPr name="TextBox 59" id="59"/>
            <p:cNvSpPr txBox="true"/>
            <p:nvPr/>
          </p:nvSpPr>
          <p:spPr>
            <a:xfrm rot="0">
              <a:off x="0" y="9525"/>
              <a:ext cx="3191326" cy="854075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b="true" sz="2399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En</a:t>
              </a:r>
              <a:r>
                <a:rPr lang="en-US" b="true" sz="2399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vironmental</a:t>
              </a:r>
            </a:p>
            <a:p>
              <a:pPr algn="ctr">
                <a:lnSpc>
                  <a:spcPts val="2279"/>
                </a:lnSpc>
              </a:pPr>
            </a:p>
          </p:txBody>
        </p:sp>
        <p:sp>
          <p:nvSpPr>
            <p:cNvPr name="TextBox 60" id="60"/>
            <p:cNvSpPr txBox="true"/>
            <p:nvPr/>
          </p:nvSpPr>
          <p:spPr>
            <a:xfrm rot="0">
              <a:off x="325663" y="1255036"/>
              <a:ext cx="2540000" cy="35433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399"/>
                </a:lnSpc>
              </a:pP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Incr</a:t>
              </a: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easing focus on sustainability; bakery will use biodegradable packaging and reduce food</a:t>
              </a: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 waste to align with national goals.</a:t>
              </a:r>
            </a:p>
          </p:txBody>
        </p:sp>
      </p:grpSp>
      <p:grpSp>
        <p:nvGrpSpPr>
          <p:cNvPr name="Group 61" id="61"/>
          <p:cNvGrpSpPr/>
          <p:nvPr/>
        </p:nvGrpSpPr>
        <p:grpSpPr>
          <a:xfrm rot="0">
            <a:off x="15142323" y="3375012"/>
            <a:ext cx="1905000" cy="4438551"/>
            <a:chOff x="0" y="0"/>
            <a:chExt cx="2540000" cy="5918068"/>
          </a:xfrm>
        </p:grpSpPr>
        <p:sp>
          <p:nvSpPr>
            <p:cNvPr name="TextBox 62" id="62"/>
            <p:cNvSpPr txBox="true"/>
            <p:nvPr/>
          </p:nvSpPr>
          <p:spPr>
            <a:xfrm rot="0">
              <a:off x="0" y="0"/>
              <a:ext cx="2540000" cy="8382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759"/>
                </a:lnSpc>
              </a:pPr>
              <a:r>
                <a:rPr lang="en-US" b="true" sz="2299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L</a:t>
              </a:r>
              <a:r>
                <a:rPr lang="en-US" b="true" sz="2299">
                  <a:solidFill>
                    <a:srgbClr val="0071B6"/>
                  </a:solidFill>
                  <a:latin typeface="Open Sans Bold"/>
                  <a:ea typeface="Open Sans Bold"/>
                  <a:cs typeface="Open Sans Bold"/>
                  <a:sym typeface="Open Sans Bold"/>
                </a:rPr>
                <a:t>egal</a:t>
              </a:r>
            </a:p>
            <a:p>
              <a:pPr algn="ctr">
                <a:lnSpc>
                  <a:spcPts val="2279"/>
                </a:lnSpc>
              </a:pPr>
            </a:p>
          </p:txBody>
        </p:sp>
        <p:sp>
          <p:nvSpPr>
            <p:cNvPr name="TextBox 63" id="63"/>
            <p:cNvSpPr txBox="true"/>
            <p:nvPr/>
          </p:nvSpPr>
          <p:spPr>
            <a:xfrm rot="0">
              <a:off x="0" y="1193668"/>
              <a:ext cx="2540000" cy="4724400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399"/>
                </a:lnSpc>
              </a:pP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Must follow employm</a:t>
              </a: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ent law, health and safety rules, and food business registration requirem</a:t>
              </a:r>
              <a:r>
                <a:rPr lang="en-US" sz="1999">
                  <a:solidFill>
                    <a:srgbClr val="333333"/>
                  </a:solidFill>
                  <a:latin typeface="Arimo"/>
                  <a:ea typeface="Arimo"/>
                  <a:cs typeface="Arimo"/>
                  <a:sym typeface="Arimo"/>
                </a:rPr>
                <a:t>ents; UK food hygiene standards remain aligned with EU regulations.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AC29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000750" y="2000250"/>
            <a:ext cx="3143250" cy="3143250"/>
            <a:chOff x="0" y="0"/>
            <a:chExt cx="827852" cy="82785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27852" cy="827852"/>
            </a:xfrm>
            <a:custGeom>
              <a:avLst/>
              <a:gdLst/>
              <a:ahLst/>
              <a:cxnLst/>
              <a:rect r="r" b="b" t="t" l="l"/>
              <a:pathLst>
                <a:path h="827852" w="827852">
                  <a:moveTo>
                    <a:pt x="0" y="0"/>
                  </a:moveTo>
                  <a:lnTo>
                    <a:pt x="827852" y="0"/>
                  </a:lnTo>
                  <a:lnTo>
                    <a:pt x="827852" y="827852"/>
                  </a:lnTo>
                  <a:lnTo>
                    <a:pt x="0" y="827852"/>
                  </a:lnTo>
                  <a:close/>
                </a:path>
              </a:pathLst>
            </a:custGeom>
            <a:solidFill>
              <a:srgbClr val="AD7C5B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171450"/>
              <a:ext cx="827852" cy="99930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2319"/>
                </a:lnSpc>
              </a:pPr>
              <a:r>
                <a:rPr lang="en-US" b="true" sz="8799">
                  <a:solidFill>
                    <a:srgbClr val="FFFFFF"/>
                  </a:solidFill>
                  <a:latin typeface="Aileron Ultra-Bold"/>
                  <a:ea typeface="Aileron Ultra-Bold"/>
                  <a:cs typeface="Aileron Ultra-Bold"/>
                  <a:sym typeface="Aileron Ultra-Bold"/>
                </a:rPr>
                <a:t>S</a:t>
              </a: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-5400000">
            <a:off x="6039693" y="4480190"/>
            <a:ext cx="624367" cy="702253"/>
          </a:xfrm>
          <a:custGeom>
            <a:avLst/>
            <a:gdLst/>
            <a:ahLst/>
            <a:cxnLst/>
            <a:rect r="r" b="b" t="t" l="l"/>
            <a:pathLst>
              <a:path h="702253" w="624367">
                <a:moveTo>
                  <a:pt x="0" y="0"/>
                </a:moveTo>
                <a:lnTo>
                  <a:pt x="624367" y="0"/>
                </a:lnTo>
                <a:lnTo>
                  <a:pt x="624367" y="702253"/>
                </a:lnTo>
                <a:lnTo>
                  <a:pt x="0" y="702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252856" y="2441919"/>
            <a:ext cx="4966844" cy="2118360"/>
            <a:chOff x="0" y="0"/>
            <a:chExt cx="6622458" cy="2824480"/>
          </a:xfrm>
        </p:grpSpPr>
        <p:sp>
          <p:nvSpPr>
            <p:cNvPr name="TextBox 7" id="7"/>
            <p:cNvSpPr txBox="true"/>
            <p:nvPr/>
          </p:nvSpPr>
          <p:spPr>
            <a:xfrm rot="0">
              <a:off x="0" y="-28575"/>
              <a:ext cx="5588000" cy="59076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r">
                <a:lnSpc>
                  <a:spcPts val="3640"/>
                </a:lnSpc>
              </a:pPr>
              <a:r>
                <a:rPr lang="en-US" b="true" sz="2800" spc="84">
                  <a:solidFill>
                    <a:srgbClr val="2C92D5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STRENGTHS</a:t>
              </a:r>
            </a:p>
          </p:txBody>
        </p:sp>
        <p:sp>
          <p:nvSpPr>
            <p:cNvPr name="TextBox 8" id="8"/>
            <p:cNvSpPr txBox="true"/>
            <p:nvPr/>
          </p:nvSpPr>
          <p:spPr>
            <a:xfrm rot="0">
              <a:off x="1034458" y="778087"/>
              <a:ext cx="5588000" cy="204639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Few competitors 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High demand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 Strong local support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 Tourist boost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3068300" y="2483960"/>
            <a:ext cx="4765699" cy="2147095"/>
            <a:chOff x="0" y="0"/>
            <a:chExt cx="6354265" cy="2862793"/>
          </a:xfrm>
        </p:grpSpPr>
        <p:sp>
          <p:nvSpPr>
            <p:cNvPr name="TextBox 10" id="10"/>
            <p:cNvSpPr txBox="true"/>
            <p:nvPr/>
          </p:nvSpPr>
          <p:spPr>
            <a:xfrm rot="0">
              <a:off x="766265" y="-28575"/>
              <a:ext cx="5588000" cy="59076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640"/>
                </a:lnSpc>
              </a:pPr>
              <a:r>
                <a:rPr lang="en-US" b="true" sz="2800" spc="84">
                  <a:solidFill>
                    <a:srgbClr val="2C92D5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WEAKNESSES</a:t>
              </a:r>
            </a:p>
          </p:txBody>
        </p:sp>
        <p:sp>
          <p:nvSpPr>
            <p:cNvPr name="TextBox 11" id="11"/>
            <p:cNvSpPr txBox="true"/>
            <p:nvPr/>
          </p:nvSpPr>
          <p:spPr>
            <a:xfrm rot="0">
              <a:off x="0" y="816400"/>
              <a:ext cx="5588000" cy="204639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Supermarket pricing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High setup costs 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Small labour pool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  Early starts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597676" y="5726721"/>
            <a:ext cx="4622024" cy="2118360"/>
            <a:chOff x="0" y="0"/>
            <a:chExt cx="6162699" cy="2824480"/>
          </a:xfrm>
        </p:grpSpPr>
        <p:sp>
          <p:nvSpPr>
            <p:cNvPr name="TextBox 13" id="13"/>
            <p:cNvSpPr txBox="true"/>
            <p:nvPr/>
          </p:nvSpPr>
          <p:spPr>
            <a:xfrm rot="0">
              <a:off x="0" y="-28575"/>
              <a:ext cx="5588000" cy="59076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r">
                <a:lnSpc>
                  <a:spcPts val="3640"/>
                </a:lnSpc>
              </a:pPr>
              <a:r>
                <a:rPr lang="en-US" b="true" sz="2800" spc="84">
                  <a:solidFill>
                    <a:srgbClr val="2C92D5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OPPORTUNITIES</a:t>
              </a:r>
            </a:p>
          </p:txBody>
        </p:sp>
        <p:sp>
          <p:nvSpPr>
            <p:cNvPr name="TextBox 14" id="14"/>
            <p:cNvSpPr txBox="true"/>
            <p:nvPr/>
          </p:nvSpPr>
          <p:spPr>
            <a:xfrm rot="0">
              <a:off x="574699" y="778087"/>
              <a:ext cx="5588000" cy="204639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No artisan rival 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 Speciality products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 Supply local businesses • Online sales</a:t>
              </a: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3068300" y="5669251"/>
            <a:ext cx="4909374" cy="2175830"/>
            <a:chOff x="0" y="0"/>
            <a:chExt cx="6545832" cy="2901106"/>
          </a:xfrm>
        </p:grpSpPr>
        <p:sp>
          <p:nvSpPr>
            <p:cNvPr name="TextBox 16" id="16"/>
            <p:cNvSpPr txBox="true"/>
            <p:nvPr/>
          </p:nvSpPr>
          <p:spPr>
            <a:xfrm rot="0">
              <a:off x="957832" y="-28575"/>
              <a:ext cx="5588000" cy="59076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640"/>
                </a:lnSpc>
              </a:pPr>
              <a:r>
                <a:rPr lang="en-US" b="true" sz="2800" spc="84">
                  <a:solidFill>
                    <a:srgbClr val="2C92D5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THREATS</a:t>
              </a:r>
            </a:p>
          </p:txBody>
        </p:sp>
        <p:sp>
          <p:nvSpPr>
            <p:cNvPr name="TextBox 17" id="17"/>
            <p:cNvSpPr txBox="true"/>
            <p:nvPr/>
          </p:nvSpPr>
          <p:spPr>
            <a:xfrm rot="0">
              <a:off x="0" y="854713"/>
              <a:ext cx="5588000" cy="204639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Café competition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  Rising costs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Seasonal footfall</a:t>
              </a:r>
            </a:p>
            <a:p>
              <a:pPr algn="ctr">
                <a:lnSpc>
                  <a:spcPts val="3080"/>
                </a:lnSpc>
              </a:pPr>
              <a:r>
                <a:rPr lang="en-US" sz="2200" spc="33">
                  <a:solidFill>
                    <a:srgbClr val="191919"/>
                  </a:solidFill>
                  <a:latin typeface="Aileron"/>
                  <a:ea typeface="Aileron"/>
                  <a:cs typeface="Aileron"/>
                  <a:sym typeface="Aileron"/>
                </a:rPr>
                <a:t> Limited parking</a:t>
              </a: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6000750" y="5143500"/>
            <a:ext cx="3143250" cy="3143250"/>
            <a:chOff x="0" y="0"/>
            <a:chExt cx="827852" cy="827852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27852" cy="827852"/>
            </a:xfrm>
            <a:custGeom>
              <a:avLst/>
              <a:gdLst/>
              <a:ahLst/>
              <a:cxnLst/>
              <a:rect r="r" b="b" t="t" l="l"/>
              <a:pathLst>
                <a:path h="827852" w="827852">
                  <a:moveTo>
                    <a:pt x="0" y="0"/>
                  </a:moveTo>
                  <a:lnTo>
                    <a:pt x="827852" y="0"/>
                  </a:lnTo>
                  <a:lnTo>
                    <a:pt x="827852" y="827852"/>
                  </a:lnTo>
                  <a:lnTo>
                    <a:pt x="0" y="827852"/>
                  </a:lnTo>
                  <a:close/>
                </a:path>
              </a:pathLst>
            </a:custGeom>
            <a:solidFill>
              <a:srgbClr val="AD7C5B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171450"/>
              <a:ext cx="827852" cy="99930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2319"/>
                </a:lnSpc>
              </a:pPr>
              <a:r>
                <a:rPr lang="en-US" b="true" sz="8799">
                  <a:solidFill>
                    <a:srgbClr val="FFFFFF"/>
                  </a:solidFill>
                  <a:latin typeface="Aileron Ultra-Bold"/>
                  <a:ea typeface="Aileron Ultra-Bold"/>
                  <a:cs typeface="Aileron Ultra-Bold"/>
                  <a:sym typeface="Aileron Ultra-Bold"/>
                </a:rPr>
                <a:t>O</a:t>
              </a:r>
            </a:p>
          </p:txBody>
        </p:sp>
      </p:grpSp>
      <p:sp>
        <p:nvSpPr>
          <p:cNvPr name="Freeform 21" id="21"/>
          <p:cNvSpPr/>
          <p:nvPr/>
        </p:nvSpPr>
        <p:spPr>
          <a:xfrm flipH="false" flipV="false" rot="-10800000">
            <a:off x="8519633" y="7584497"/>
            <a:ext cx="624367" cy="702253"/>
          </a:xfrm>
          <a:custGeom>
            <a:avLst/>
            <a:gdLst/>
            <a:ahLst/>
            <a:cxnLst/>
            <a:rect r="r" b="b" t="t" l="l"/>
            <a:pathLst>
              <a:path h="702253" w="624367">
                <a:moveTo>
                  <a:pt x="0" y="0"/>
                </a:moveTo>
                <a:lnTo>
                  <a:pt x="624367" y="0"/>
                </a:lnTo>
                <a:lnTo>
                  <a:pt x="624367" y="702253"/>
                </a:lnTo>
                <a:lnTo>
                  <a:pt x="0" y="702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2" id="22"/>
          <p:cNvGrpSpPr/>
          <p:nvPr/>
        </p:nvGrpSpPr>
        <p:grpSpPr>
          <a:xfrm rot="0">
            <a:off x="9144000" y="2000250"/>
            <a:ext cx="3143250" cy="3143250"/>
            <a:chOff x="0" y="0"/>
            <a:chExt cx="827852" cy="827852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827852" cy="827852"/>
            </a:xfrm>
            <a:custGeom>
              <a:avLst/>
              <a:gdLst/>
              <a:ahLst/>
              <a:cxnLst/>
              <a:rect r="r" b="b" t="t" l="l"/>
              <a:pathLst>
                <a:path h="827852" w="827852">
                  <a:moveTo>
                    <a:pt x="0" y="0"/>
                  </a:moveTo>
                  <a:lnTo>
                    <a:pt x="827852" y="0"/>
                  </a:lnTo>
                  <a:lnTo>
                    <a:pt x="827852" y="827852"/>
                  </a:lnTo>
                  <a:lnTo>
                    <a:pt x="0" y="827852"/>
                  </a:lnTo>
                  <a:close/>
                </a:path>
              </a:pathLst>
            </a:custGeom>
            <a:solidFill>
              <a:srgbClr val="AD7C5B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0" y="-171450"/>
              <a:ext cx="827852" cy="99930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2319"/>
                </a:lnSpc>
              </a:pPr>
              <a:r>
                <a:rPr lang="en-US" b="true" sz="8799">
                  <a:solidFill>
                    <a:srgbClr val="FFFFFF"/>
                  </a:solidFill>
                  <a:latin typeface="Aileron Ultra-Bold"/>
                  <a:ea typeface="Aileron Ultra-Bold"/>
                  <a:cs typeface="Aileron Ultra-Bold"/>
                  <a:sym typeface="Aileron Ultra-Bold"/>
                </a:rPr>
                <a:t>W</a:t>
              </a:r>
            </a:p>
          </p:txBody>
        </p:sp>
      </p:grpSp>
      <p:sp>
        <p:nvSpPr>
          <p:cNvPr name="Freeform 25" id="25"/>
          <p:cNvSpPr/>
          <p:nvPr/>
        </p:nvSpPr>
        <p:spPr>
          <a:xfrm flipH="false" flipV="false" rot="0">
            <a:off x="9144000" y="2000250"/>
            <a:ext cx="624367" cy="702253"/>
          </a:xfrm>
          <a:custGeom>
            <a:avLst/>
            <a:gdLst/>
            <a:ahLst/>
            <a:cxnLst/>
            <a:rect r="r" b="b" t="t" l="l"/>
            <a:pathLst>
              <a:path h="702253" w="624367">
                <a:moveTo>
                  <a:pt x="0" y="0"/>
                </a:moveTo>
                <a:lnTo>
                  <a:pt x="624367" y="0"/>
                </a:lnTo>
                <a:lnTo>
                  <a:pt x="624367" y="702253"/>
                </a:lnTo>
                <a:lnTo>
                  <a:pt x="0" y="702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6" id="26"/>
          <p:cNvGrpSpPr/>
          <p:nvPr/>
        </p:nvGrpSpPr>
        <p:grpSpPr>
          <a:xfrm rot="0">
            <a:off x="9144000" y="5143500"/>
            <a:ext cx="3143250" cy="3143250"/>
            <a:chOff x="0" y="0"/>
            <a:chExt cx="827852" cy="827852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827852" cy="827852"/>
            </a:xfrm>
            <a:custGeom>
              <a:avLst/>
              <a:gdLst/>
              <a:ahLst/>
              <a:cxnLst/>
              <a:rect r="r" b="b" t="t" l="l"/>
              <a:pathLst>
                <a:path h="827852" w="827852">
                  <a:moveTo>
                    <a:pt x="0" y="0"/>
                  </a:moveTo>
                  <a:lnTo>
                    <a:pt x="827852" y="0"/>
                  </a:lnTo>
                  <a:lnTo>
                    <a:pt x="827852" y="827852"/>
                  </a:lnTo>
                  <a:lnTo>
                    <a:pt x="0" y="827852"/>
                  </a:lnTo>
                  <a:close/>
                </a:path>
              </a:pathLst>
            </a:custGeom>
            <a:solidFill>
              <a:srgbClr val="AD7C5B"/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0" y="-171450"/>
              <a:ext cx="827852" cy="99930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12319"/>
                </a:lnSpc>
              </a:pPr>
              <a:r>
                <a:rPr lang="en-US" b="true" sz="8799">
                  <a:solidFill>
                    <a:srgbClr val="FFFFFF"/>
                  </a:solidFill>
                  <a:latin typeface="Aileron Ultra-Bold"/>
                  <a:ea typeface="Aileron Ultra-Bold"/>
                  <a:cs typeface="Aileron Ultra-Bold"/>
                  <a:sym typeface="Aileron Ultra-Bold"/>
                </a:rPr>
                <a:t>T</a:t>
              </a:r>
            </a:p>
          </p:txBody>
        </p:sp>
      </p:grpSp>
      <p:sp>
        <p:nvSpPr>
          <p:cNvPr name="Freeform 29" id="29"/>
          <p:cNvSpPr/>
          <p:nvPr/>
        </p:nvSpPr>
        <p:spPr>
          <a:xfrm flipH="false" flipV="false" rot="5400000">
            <a:off x="11623940" y="5104557"/>
            <a:ext cx="624367" cy="702253"/>
          </a:xfrm>
          <a:custGeom>
            <a:avLst/>
            <a:gdLst/>
            <a:ahLst/>
            <a:cxnLst/>
            <a:rect r="r" b="b" t="t" l="l"/>
            <a:pathLst>
              <a:path h="702253" w="624367">
                <a:moveTo>
                  <a:pt x="0" y="0"/>
                </a:moveTo>
                <a:lnTo>
                  <a:pt x="624367" y="0"/>
                </a:lnTo>
                <a:lnTo>
                  <a:pt x="624367" y="702253"/>
                </a:lnTo>
                <a:lnTo>
                  <a:pt x="0" y="702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AC29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731123" y="2607270"/>
            <a:ext cx="6422296" cy="6422996"/>
            <a:chOff x="0" y="0"/>
            <a:chExt cx="6603840" cy="66045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603873" cy="6604508"/>
            </a:xfrm>
            <a:custGeom>
              <a:avLst/>
              <a:gdLst/>
              <a:ahLst/>
              <a:cxnLst/>
              <a:rect r="r" b="b" t="t" l="l"/>
              <a:pathLst>
                <a:path h="6604508" w="6603873">
                  <a:moveTo>
                    <a:pt x="0" y="3302254"/>
                  </a:moveTo>
                  <a:cubicBezTo>
                    <a:pt x="0" y="1478534"/>
                    <a:pt x="1478280" y="0"/>
                    <a:pt x="3301873" y="0"/>
                  </a:cubicBezTo>
                  <a:lnTo>
                    <a:pt x="3301873" y="25527"/>
                  </a:lnTo>
                  <a:lnTo>
                    <a:pt x="3301873" y="0"/>
                  </a:lnTo>
                  <a:cubicBezTo>
                    <a:pt x="5125466" y="0"/>
                    <a:pt x="6603873" y="1478534"/>
                    <a:pt x="6603873" y="3302254"/>
                  </a:cubicBezTo>
                  <a:cubicBezTo>
                    <a:pt x="6603873" y="5125974"/>
                    <a:pt x="5125466" y="6604508"/>
                    <a:pt x="3301873" y="6604508"/>
                  </a:cubicBezTo>
                  <a:lnTo>
                    <a:pt x="3301873" y="6578981"/>
                  </a:lnTo>
                  <a:lnTo>
                    <a:pt x="3301873" y="6604508"/>
                  </a:lnTo>
                  <a:cubicBezTo>
                    <a:pt x="1478280" y="6604508"/>
                    <a:pt x="0" y="5126101"/>
                    <a:pt x="0" y="3302254"/>
                  </a:cubicBezTo>
                  <a:lnTo>
                    <a:pt x="25527" y="3302254"/>
                  </a:lnTo>
                  <a:lnTo>
                    <a:pt x="46990" y="3316097"/>
                  </a:lnTo>
                  <a:cubicBezTo>
                    <a:pt x="40894" y="3325622"/>
                    <a:pt x="29210" y="3330067"/>
                    <a:pt x="18288" y="3326892"/>
                  </a:cubicBezTo>
                  <a:cubicBezTo>
                    <a:pt x="7366" y="3323717"/>
                    <a:pt x="0" y="3313684"/>
                    <a:pt x="0" y="3302254"/>
                  </a:cubicBezTo>
                  <a:moveTo>
                    <a:pt x="51181" y="3302254"/>
                  </a:moveTo>
                  <a:lnTo>
                    <a:pt x="25527" y="3302254"/>
                  </a:lnTo>
                  <a:lnTo>
                    <a:pt x="4064" y="3288538"/>
                  </a:lnTo>
                  <a:cubicBezTo>
                    <a:pt x="10160" y="3279013"/>
                    <a:pt x="21844" y="3274568"/>
                    <a:pt x="32766" y="3277743"/>
                  </a:cubicBezTo>
                  <a:cubicBezTo>
                    <a:pt x="43688" y="3280918"/>
                    <a:pt x="51181" y="3290951"/>
                    <a:pt x="51181" y="3302254"/>
                  </a:cubicBezTo>
                  <a:cubicBezTo>
                    <a:pt x="51181" y="5097780"/>
                    <a:pt x="1506601" y="6553454"/>
                    <a:pt x="3302000" y="6553454"/>
                  </a:cubicBezTo>
                  <a:cubicBezTo>
                    <a:pt x="5097399" y="6553454"/>
                    <a:pt x="6552819" y="5097907"/>
                    <a:pt x="6552819" y="3302254"/>
                  </a:cubicBezTo>
                  <a:lnTo>
                    <a:pt x="6578346" y="3302254"/>
                  </a:lnTo>
                  <a:lnTo>
                    <a:pt x="6552819" y="3302254"/>
                  </a:lnTo>
                  <a:cubicBezTo>
                    <a:pt x="6552819" y="1506728"/>
                    <a:pt x="5097399" y="51054"/>
                    <a:pt x="3302000" y="51054"/>
                  </a:cubicBezTo>
                  <a:lnTo>
                    <a:pt x="3302000" y="25527"/>
                  </a:lnTo>
                  <a:lnTo>
                    <a:pt x="3302000" y="51181"/>
                  </a:lnTo>
                  <a:cubicBezTo>
                    <a:pt x="1506601" y="51181"/>
                    <a:pt x="51181" y="1506728"/>
                    <a:pt x="51181" y="3302381"/>
                  </a:cubicBezTo>
                  <a:close/>
                </a:path>
              </a:pathLst>
            </a:custGeom>
            <a:solidFill>
              <a:srgbClr val="999999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10860907" y="4278313"/>
            <a:ext cx="1309387" cy="2127228"/>
            <a:chOff x="0" y="0"/>
            <a:chExt cx="1346400" cy="218736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346454" cy="2187448"/>
            </a:xfrm>
            <a:custGeom>
              <a:avLst/>
              <a:gdLst/>
              <a:ahLst/>
              <a:cxnLst/>
              <a:rect r="r" b="b" t="t" l="l"/>
              <a:pathLst>
                <a:path h="2187448" w="1346454">
                  <a:moveTo>
                    <a:pt x="1346454" y="472694"/>
                  </a:moveTo>
                  <a:cubicBezTo>
                    <a:pt x="993775" y="0"/>
                    <a:pt x="993775" y="0"/>
                    <a:pt x="993775" y="0"/>
                  </a:cubicBezTo>
                  <a:cubicBezTo>
                    <a:pt x="697230" y="216281"/>
                    <a:pt x="464820" y="512826"/>
                    <a:pt x="328549" y="849249"/>
                  </a:cubicBezTo>
                  <a:cubicBezTo>
                    <a:pt x="0" y="897382"/>
                    <a:pt x="0" y="897382"/>
                    <a:pt x="0" y="897382"/>
                  </a:cubicBezTo>
                  <a:cubicBezTo>
                    <a:pt x="240411" y="1129792"/>
                    <a:pt x="240411" y="1129792"/>
                    <a:pt x="240411" y="1129792"/>
                  </a:cubicBezTo>
                  <a:cubicBezTo>
                    <a:pt x="208407" y="1274064"/>
                    <a:pt x="184277" y="1426210"/>
                    <a:pt x="184277" y="1586484"/>
                  </a:cubicBezTo>
                  <a:cubicBezTo>
                    <a:pt x="184277" y="1794764"/>
                    <a:pt x="216281" y="1995170"/>
                    <a:pt x="280416" y="2187448"/>
                  </a:cubicBezTo>
                  <a:cubicBezTo>
                    <a:pt x="865505" y="1971040"/>
                    <a:pt x="865505" y="1971040"/>
                    <a:pt x="865505" y="1971040"/>
                  </a:cubicBezTo>
                  <a:cubicBezTo>
                    <a:pt x="817372" y="1842897"/>
                    <a:pt x="793369" y="1698625"/>
                    <a:pt x="793369" y="1554353"/>
                  </a:cubicBezTo>
                  <a:cubicBezTo>
                    <a:pt x="793369" y="1105662"/>
                    <a:pt x="1017778" y="713105"/>
                    <a:pt x="1346327" y="472694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6" id="6"/>
          <p:cNvGrpSpPr/>
          <p:nvPr/>
        </p:nvGrpSpPr>
        <p:grpSpPr>
          <a:xfrm rot="0">
            <a:off x="11132587" y="6192678"/>
            <a:ext cx="1806533" cy="1522249"/>
            <a:chOff x="0" y="0"/>
            <a:chExt cx="1857600" cy="156528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857629" cy="1565275"/>
            </a:xfrm>
            <a:custGeom>
              <a:avLst/>
              <a:gdLst/>
              <a:ahLst/>
              <a:cxnLst/>
              <a:rect r="r" b="b" t="t" l="l"/>
              <a:pathLst>
                <a:path h="1565275" w="1857629">
                  <a:moveTo>
                    <a:pt x="1857629" y="931164"/>
                  </a:moveTo>
                  <a:cubicBezTo>
                    <a:pt x="1265047" y="931164"/>
                    <a:pt x="760603" y="537845"/>
                    <a:pt x="584454" y="0"/>
                  </a:cubicBezTo>
                  <a:cubicBezTo>
                    <a:pt x="0" y="216789"/>
                    <a:pt x="0" y="216789"/>
                    <a:pt x="0" y="216789"/>
                  </a:cubicBezTo>
                  <a:cubicBezTo>
                    <a:pt x="112141" y="569976"/>
                    <a:pt x="320294" y="874903"/>
                    <a:pt x="592455" y="1099693"/>
                  </a:cubicBezTo>
                  <a:cubicBezTo>
                    <a:pt x="536448" y="1444879"/>
                    <a:pt x="536448" y="1444879"/>
                    <a:pt x="536448" y="1444879"/>
                  </a:cubicBezTo>
                  <a:cubicBezTo>
                    <a:pt x="840740" y="1284351"/>
                    <a:pt x="840740" y="1284351"/>
                    <a:pt x="840740" y="1284351"/>
                  </a:cubicBezTo>
                  <a:cubicBezTo>
                    <a:pt x="1137031" y="1461008"/>
                    <a:pt x="1489329" y="1565275"/>
                    <a:pt x="1857629" y="1565275"/>
                  </a:cubicBezTo>
                  <a:lnTo>
                    <a:pt x="1857629" y="931164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8" id="8"/>
          <p:cNvGrpSpPr/>
          <p:nvPr/>
        </p:nvGrpSpPr>
        <p:grpSpPr>
          <a:xfrm rot="0">
            <a:off x="12939120" y="6192678"/>
            <a:ext cx="1806533" cy="1522249"/>
            <a:chOff x="0" y="0"/>
            <a:chExt cx="1857600" cy="156528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857629" cy="1565275"/>
            </a:xfrm>
            <a:custGeom>
              <a:avLst/>
              <a:gdLst/>
              <a:ahLst/>
              <a:cxnLst/>
              <a:rect r="r" b="b" t="t" l="l"/>
              <a:pathLst>
                <a:path h="1565275" w="1857629">
                  <a:moveTo>
                    <a:pt x="1857629" y="216789"/>
                  </a:moveTo>
                  <a:cubicBezTo>
                    <a:pt x="1273048" y="0"/>
                    <a:pt x="1273048" y="0"/>
                    <a:pt x="1273048" y="0"/>
                  </a:cubicBezTo>
                  <a:cubicBezTo>
                    <a:pt x="1096899" y="537845"/>
                    <a:pt x="592455" y="931164"/>
                    <a:pt x="0" y="931164"/>
                  </a:cubicBezTo>
                  <a:cubicBezTo>
                    <a:pt x="0" y="1565275"/>
                    <a:pt x="0" y="1565275"/>
                    <a:pt x="0" y="1565275"/>
                  </a:cubicBezTo>
                  <a:cubicBezTo>
                    <a:pt x="368300" y="1565275"/>
                    <a:pt x="720598" y="1460881"/>
                    <a:pt x="1016889" y="1284351"/>
                  </a:cubicBezTo>
                  <a:cubicBezTo>
                    <a:pt x="1321181" y="1444879"/>
                    <a:pt x="1321181" y="1444879"/>
                    <a:pt x="1321181" y="1444879"/>
                  </a:cubicBezTo>
                  <a:cubicBezTo>
                    <a:pt x="1265174" y="1099693"/>
                    <a:pt x="1265174" y="1099693"/>
                    <a:pt x="1265174" y="1099693"/>
                  </a:cubicBezTo>
                  <a:cubicBezTo>
                    <a:pt x="1537462" y="874903"/>
                    <a:pt x="1745615" y="569849"/>
                    <a:pt x="1857629" y="216662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13710748" y="4278313"/>
            <a:ext cx="1306586" cy="2127228"/>
            <a:chOff x="0" y="0"/>
            <a:chExt cx="1343520" cy="218736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343533" cy="2187321"/>
            </a:xfrm>
            <a:custGeom>
              <a:avLst/>
              <a:gdLst/>
              <a:ahLst/>
              <a:cxnLst/>
              <a:rect r="r" b="b" t="t" l="l"/>
              <a:pathLst>
                <a:path h="2187321" w="1343533">
                  <a:moveTo>
                    <a:pt x="1343533" y="897382"/>
                  </a:moveTo>
                  <a:cubicBezTo>
                    <a:pt x="1015619" y="849249"/>
                    <a:pt x="1015619" y="849249"/>
                    <a:pt x="1015619" y="849249"/>
                  </a:cubicBezTo>
                  <a:cubicBezTo>
                    <a:pt x="879729" y="512826"/>
                    <a:pt x="647827" y="216281"/>
                    <a:pt x="351917" y="0"/>
                  </a:cubicBezTo>
                  <a:cubicBezTo>
                    <a:pt x="0" y="472694"/>
                    <a:pt x="0" y="472694"/>
                    <a:pt x="0" y="472694"/>
                  </a:cubicBezTo>
                  <a:cubicBezTo>
                    <a:pt x="327914" y="713105"/>
                    <a:pt x="551815" y="1105662"/>
                    <a:pt x="551815" y="1554353"/>
                  </a:cubicBezTo>
                  <a:cubicBezTo>
                    <a:pt x="551815" y="1698625"/>
                    <a:pt x="527812" y="1842770"/>
                    <a:pt x="479806" y="1971040"/>
                  </a:cubicBezTo>
                  <a:cubicBezTo>
                    <a:pt x="1063625" y="2187321"/>
                    <a:pt x="1063625" y="2187321"/>
                    <a:pt x="1063625" y="2187321"/>
                  </a:cubicBezTo>
                  <a:cubicBezTo>
                    <a:pt x="1127633" y="1995043"/>
                    <a:pt x="1159637" y="1794764"/>
                    <a:pt x="1159637" y="1586357"/>
                  </a:cubicBezTo>
                  <a:cubicBezTo>
                    <a:pt x="1159637" y="1426083"/>
                    <a:pt x="1135634" y="1273937"/>
                    <a:pt x="1103630" y="1129665"/>
                  </a:cubicBezTo>
                  <a:lnTo>
                    <a:pt x="1343533" y="897255"/>
                  </a:ln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2" id="12"/>
          <p:cNvGrpSpPr/>
          <p:nvPr/>
        </p:nvGrpSpPr>
        <p:grpSpPr>
          <a:xfrm rot="0">
            <a:off x="11824391" y="3645326"/>
            <a:ext cx="2229458" cy="1093023"/>
            <a:chOff x="0" y="0"/>
            <a:chExt cx="2292480" cy="112392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292477" cy="1123950"/>
            </a:xfrm>
            <a:custGeom>
              <a:avLst/>
              <a:gdLst/>
              <a:ahLst/>
              <a:cxnLst/>
              <a:rect r="r" b="b" t="t" l="l"/>
              <a:pathLst>
                <a:path h="1123950" w="2292477">
                  <a:moveTo>
                    <a:pt x="1290574" y="280924"/>
                  </a:moveTo>
                  <a:cubicBezTo>
                    <a:pt x="1146302" y="0"/>
                    <a:pt x="1146302" y="0"/>
                    <a:pt x="1146302" y="0"/>
                  </a:cubicBezTo>
                  <a:cubicBezTo>
                    <a:pt x="1001903" y="280924"/>
                    <a:pt x="1001903" y="280924"/>
                    <a:pt x="1001903" y="280924"/>
                  </a:cubicBezTo>
                  <a:cubicBezTo>
                    <a:pt x="625221" y="313055"/>
                    <a:pt x="280543" y="441579"/>
                    <a:pt x="0" y="650240"/>
                  </a:cubicBezTo>
                  <a:cubicBezTo>
                    <a:pt x="352679" y="1123950"/>
                    <a:pt x="352679" y="1123950"/>
                    <a:pt x="352679" y="1123950"/>
                  </a:cubicBezTo>
                  <a:cubicBezTo>
                    <a:pt x="577088" y="955294"/>
                    <a:pt x="849630" y="859028"/>
                    <a:pt x="1146302" y="859028"/>
                  </a:cubicBezTo>
                  <a:cubicBezTo>
                    <a:pt x="1442974" y="859028"/>
                    <a:pt x="1715389" y="955421"/>
                    <a:pt x="1939798" y="1123950"/>
                  </a:cubicBezTo>
                  <a:cubicBezTo>
                    <a:pt x="2292477" y="650240"/>
                    <a:pt x="2292477" y="650240"/>
                    <a:pt x="2292477" y="650240"/>
                  </a:cubicBezTo>
                  <a:cubicBezTo>
                    <a:pt x="2011934" y="441452"/>
                    <a:pt x="1667256" y="313055"/>
                    <a:pt x="1290574" y="280924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4" id="14"/>
          <p:cNvGrpSpPr/>
          <p:nvPr/>
        </p:nvGrpSpPr>
        <p:grpSpPr>
          <a:xfrm rot="0">
            <a:off x="11997342" y="4837078"/>
            <a:ext cx="1883556" cy="1883556"/>
            <a:chOff x="0" y="0"/>
            <a:chExt cx="1936800" cy="1936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936750" cy="1936750"/>
            </a:xfrm>
            <a:custGeom>
              <a:avLst/>
              <a:gdLst/>
              <a:ahLst/>
              <a:cxnLst/>
              <a:rect r="r" b="b" t="t" l="l"/>
              <a:pathLst>
                <a:path h="1936750" w="1936750">
                  <a:moveTo>
                    <a:pt x="0" y="968375"/>
                  </a:moveTo>
                  <a:cubicBezTo>
                    <a:pt x="0" y="433578"/>
                    <a:pt x="433578" y="0"/>
                    <a:pt x="968375" y="0"/>
                  </a:cubicBezTo>
                  <a:cubicBezTo>
                    <a:pt x="1503172" y="0"/>
                    <a:pt x="1936750" y="433578"/>
                    <a:pt x="1936750" y="968375"/>
                  </a:cubicBezTo>
                  <a:cubicBezTo>
                    <a:pt x="1936750" y="1503172"/>
                    <a:pt x="1503172" y="1936750"/>
                    <a:pt x="968375" y="1936750"/>
                  </a:cubicBezTo>
                  <a:cubicBezTo>
                    <a:pt x="433578" y="1936750"/>
                    <a:pt x="0" y="1503172"/>
                    <a:pt x="0" y="968375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12238213" y="1950126"/>
            <a:ext cx="1404615" cy="1404615"/>
            <a:chOff x="0" y="0"/>
            <a:chExt cx="1444320" cy="144432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444244" cy="1444244"/>
            </a:xfrm>
            <a:custGeom>
              <a:avLst/>
              <a:gdLst/>
              <a:ahLst/>
              <a:cxnLst/>
              <a:rect r="r" b="b" t="t" l="l"/>
              <a:pathLst>
                <a:path h="1444244" w="1444244">
                  <a:moveTo>
                    <a:pt x="0" y="722122"/>
                  </a:moveTo>
                  <a:cubicBezTo>
                    <a:pt x="0" y="323342"/>
                    <a:pt x="323342" y="0"/>
                    <a:pt x="722122" y="0"/>
                  </a:cubicBezTo>
                  <a:cubicBezTo>
                    <a:pt x="1120902" y="0"/>
                    <a:pt x="1444244" y="323342"/>
                    <a:pt x="1444244" y="722122"/>
                  </a:cubicBezTo>
                  <a:cubicBezTo>
                    <a:pt x="1444244" y="1120902"/>
                    <a:pt x="1120902" y="1444244"/>
                    <a:pt x="722122" y="1444244"/>
                  </a:cubicBezTo>
                  <a:cubicBezTo>
                    <a:pt x="323342" y="1444244"/>
                    <a:pt x="0" y="1121029"/>
                    <a:pt x="0" y="722122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18" id="18"/>
          <p:cNvGrpSpPr/>
          <p:nvPr/>
        </p:nvGrpSpPr>
        <p:grpSpPr>
          <a:xfrm rot="0">
            <a:off x="15335228" y="4145274"/>
            <a:ext cx="1404615" cy="1405315"/>
            <a:chOff x="0" y="0"/>
            <a:chExt cx="1444320" cy="144504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444244" cy="1445006"/>
            </a:xfrm>
            <a:custGeom>
              <a:avLst/>
              <a:gdLst/>
              <a:ahLst/>
              <a:cxnLst/>
              <a:rect r="r" b="b" t="t" l="l"/>
              <a:pathLst>
                <a:path h="1445006" w="1444244">
                  <a:moveTo>
                    <a:pt x="0" y="722503"/>
                  </a:moveTo>
                  <a:cubicBezTo>
                    <a:pt x="0" y="323469"/>
                    <a:pt x="323342" y="0"/>
                    <a:pt x="722122" y="0"/>
                  </a:cubicBezTo>
                  <a:cubicBezTo>
                    <a:pt x="1120902" y="0"/>
                    <a:pt x="1444244" y="323469"/>
                    <a:pt x="1444244" y="722503"/>
                  </a:cubicBezTo>
                  <a:cubicBezTo>
                    <a:pt x="1444244" y="1121537"/>
                    <a:pt x="1120902" y="1445006"/>
                    <a:pt x="722122" y="1445006"/>
                  </a:cubicBezTo>
                  <a:cubicBezTo>
                    <a:pt x="323342" y="1445006"/>
                    <a:pt x="0" y="1121537"/>
                    <a:pt x="0" y="722503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0" id="20"/>
          <p:cNvGrpSpPr/>
          <p:nvPr/>
        </p:nvGrpSpPr>
        <p:grpSpPr>
          <a:xfrm rot="0">
            <a:off x="14180587" y="7721229"/>
            <a:ext cx="1404615" cy="1404615"/>
            <a:chOff x="0" y="0"/>
            <a:chExt cx="1444320" cy="144432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1444244" cy="1444244"/>
            </a:xfrm>
            <a:custGeom>
              <a:avLst/>
              <a:gdLst/>
              <a:ahLst/>
              <a:cxnLst/>
              <a:rect r="r" b="b" t="t" l="l"/>
              <a:pathLst>
                <a:path h="1444244" w="1444244">
                  <a:moveTo>
                    <a:pt x="0" y="722122"/>
                  </a:moveTo>
                  <a:cubicBezTo>
                    <a:pt x="0" y="323342"/>
                    <a:pt x="323342" y="0"/>
                    <a:pt x="722122" y="0"/>
                  </a:cubicBezTo>
                  <a:cubicBezTo>
                    <a:pt x="1120902" y="0"/>
                    <a:pt x="1444244" y="323342"/>
                    <a:pt x="1444244" y="722122"/>
                  </a:cubicBezTo>
                  <a:cubicBezTo>
                    <a:pt x="1444244" y="1120902"/>
                    <a:pt x="1120902" y="1444244"/>
                    <a:pt x="722122" y="1444244"/>
                  </a:cubicBezTo>
                  <a:cubicBezTo>
                    <a:pt x="323342" y="1444244"/>
                    <a:pt x="0" y="1121029"/>
                    <a:pt x="0" y="722122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10376364" y="7721229"/>
            <a:ext cx="1404615" cy="1404615"/>
            <a:chOff x="0" y="0"/>
            <a:chExt cx="1444320" cy="144432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1444244" cy="1444244"/>
            </a:xfrm>
            <a:custGeom>
              <a:avLst/>
              <a:gdLst/>
              <a:ahLst/>
              <a:cxnLst/>
              <a:rect r="r" b="b" t="t" l="l"/>
              <a:pathLst>
                <a:path h="1444244" w="1444244">
                  <a:moveTo>
                    <a:pt x="0" y="722122"/>
                  </a:moveTo>
                  <a:cubicBezTo>
                    <a:pt x="0" y="323342"/>
                    <a:pt x="323342" y="0"/>
                    <a:pt x="722122" y="0"/>
                  </a:cubicBezTo>
                  <a:cubicBezTo>
                    <a:pt x="1120902" y="0"/>
                    <a:pt x="1444244" y="323342"/>
                    <a:pt x="1444244" y="722122"/>
                  </a:cubicBezTo>
                  <a:cubicBezTo>
                    <a:pt x="1444244" y="1120902"/>
                    <a:pt x="1120902" y="1444244"/>
                    <a:pt x="722122" y="1444244"/>
                  </a:cubicBezTo>
                  <a:cubicBezTo>
                    <a:pt x="323342" y="1444244"/>
                    <a:pt x="0" y="1121029"/>
                    <a:pt x="0" y="722122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9144000" y="4145274"/>
            <a:ext cx="1405315" cy="1405315"/>
            <a:chOff x="0" y="0"/>
            <a:chExt cx="1445040" cy="144504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1445006" cy="1445006"/>
            </a:xfrm>
            <a:custGeom>
              <a:avLst/>
              <a:gdLst/>
              <a:ahLst/>
              <a:cxnLst/>
              <a:rect r="r" b="b" t="t" l="l"/>
              <a:pathLst>
                <a:path h="1445006" w="1445006">
                  <a:moveTo>
                    <a:pt x="0" y="722503"/>
                  </a:moveTo>
                  <a:cubicBezTo>
                    <a:pt x="0" y="323469"/>
                    <a:pt x="323469" y="0"/>
                    <a:pt x="722503" y="0"/>
                  </a:cubicBezTo>
                  <a:cubicBezTo>
                    <a:pt x="1121537" y="0"/>
                    <a:pt x="1445006" y="323469"/>
                    <a:pt x="1445006" y="722503"/>
                  </a:cubicBezTo>
                  <a:cubicBezTo>
                    <a:pt x="1445006" y="1121537"/>
                    <a:pt x="1121537" y="1445006"/>
                    <a:pt x="722503" y="1445006"/>
                  </a:cubicBezTo>
                  <a:cubicBezTo>
                    <a:pt x="323469" y="1445006"/>
                    <a:pt x="0" y="1121537"/>
                    <a:pt x="0" y="722503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name="TextBox 26" id="26"/>
          <p:cNvSpPr txBox="true"/>
          <p:nvPr/>
        </p:nvSpPr>
        <p:spPr>
          <a:xfrm rot="0">
            <a:off x="1323900" y="446508"/>
            <a:ext cx="6015768" cy="18223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7291"/>
              </a:lnSpc>
              <a:spcBef>
                <a:spcPct val="0"/>
              </a:spcBef>
            </a:pPr>
            <a:r>
              <a:rPr lang="en-US" sz="5283" spc="184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MARKETING S</a:t>
            </a:r>
            <a:r>
              <a:rPr lang="en-US" sz="5283" spc="184" strike="noStrike" u="none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TRATEGIES 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12124465" y="5377853"/>
            <a:ext cx="1717922" cy="9170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453"/>
              </a:lnSpc>
            </a:pPr>
            <a:r>
              <a:rPr lang="en-US" sz="2044" spc="-40">
                <a:solidFill>
                  <a:srgbClr val="F2F4F5"/>
                </a:solidFill>
                <a:latin typeface="Rubik Bubbles"/>
                <a:ea typeface="Rubik Bubbles"/>
                <a:cs typeface="Rubik Bubbles"/>
                <a:sym typeface="Rubik Bubbles"/>
              </a:rPr>
              <a:t>SWEET CRUMBS BAKERY</a:t>
            </a:r>
          </a:p>
        </p:txBody>
      </p:sp>
      <p:sp>
        <p:nvSpPr>
          <p:cNvPr name="Freeform 28" id="28"/>
          <p:cNvSpPr/>
          <p:nvPr/>
        </p:nvSpPr>
        <p:spPr>
          <a:xfrm flipH="false" flipV="false" rot="0">
            <a:off x="14486118" y="8030286"/>
            <a:ext cx="849110" cy="827496"/>
          </a:xfrm>
          <a:custGeom>
            <a:avLst/>
            <a:gdLst/>
            <a:ahLst/>
            <a:cxnLst/>
            <a:rect r="r" b="b" t="t" l="l"/>
            <a:pathLst>
              <a:path h="827496" w="849110">
                <a:moveTo>
                  <a:pt x="0" y="0"/>
                </a:moveTo>
                <a:lnTo>
                  <a:pt x="849110" y="0"/>
                </a:lnTo>
                <a:lnTo>
                  <a:pt x="849110" y="827497"/>
                </a:lnTo>
                <a:lnTo>
                  <a:pt x="0" y="8274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0">
            <a:off x="15632519" y="4364397"/>
            <a:ext cx="810032" cy="779103"/>
          </a:xfrm>
          <a:custGeom>
            <a:avLst/>
            <a:gdLst/>
            <a:ahLst/>
            <a:cxnLst/>
            <a:rect r="r" b="b" t="t" l="l"/>
            <a:pathLst>
              <a:path h="779103" w="810032">
                <a:moveTo>
                  <a:pt x="0" y="0"/>
                </a:moveTo>
                <a:lnTo>
                  <a:pt x="810032" y="0"/>
                </a:lnTo>
                <a:lnTo>
                  <a:pt x="810032" y="779103"/>
                </a:lnTo>
                <a:lnTo>
                  <a:pt x="0" y="7791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10628887" y="7989290"/>
            <a:ext cx="899568" cy="868492"/>
          </a:xfrm>
          <a:custGeom>
            <a:avLst/>
            <a:gdLst/>
            <a:ahLst/>
            <a:cxnLst/>
            <a:rect r="r" b="b" t="t" l="l"/>
            <a:pathLst>
              <a:path h="868492" w="899568">
                <a:moveTo>
                  <a:pt x="0" y="0"/>
                </a:moveTo>
                <a:lnTo>
                  <a:pt x="899568" y="0"/>
                </a:lnTo>
                <a:lnTo>
                  <a:pt x="899568" y="868493"/>
                </a:lnTo>
                <a:lnTo>
                  <a:pt x="0" y="86849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1" id="31"/>
          <p:cNvSpPr/>
          <p:nvPr/>
        </p:nvSpPr>
        <p:spPr>
          <a:xfrm flipH="false" flipV="false" rot="0">
            <a:off x="12541476" y="2268825"/>
            <a:ext cx="787256" cy="767216"/>
          </a:xfrm>
          <a:custGeom>
            <a:avLst/>
            <a:gdLst/>
            <a:ahLst/>
            <a:cxnLst/>
            <a:rect r="r" b="b" t="t" l="l"/>
            <a:pathLst>
              <a:path h="767216" w="787256">
                <a:moveTo>
                  <a:pt x="0" y="0"/>
                </a:moveTo>
                <a:lnTo>
                  <a:pt x="787256" y="0"/>
                </a:lnTo>
                <a:lnTo>
                  <a:pt x="787256" y="767216"/>
                </a:lnTo>
                <a:lnTo>
                  <a:pt x="0" y="76721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9357344" y="4301671"/>
            <a:ext cx="978628" cy="991244"/>
          </a:xfrm>
          <a:custGeom>
            <a:avLst/>
            <a:gdLst/>
            <a:ahLst/>
            <a:cxnLst/>
            <a:rect r="r" b="b" t="t" l="l"/>
            <a:pathLst>
              <a:path h="991244" w="978628">
                <a:moveTo>
                  <a:pt x="0" y="0"/>
                </a:moveTo>
                <a:lnTo>
                  <a:pt x="978627" y="0"/>
                </a:lnTo>
                <a:lnTo>
                  <a:pt x="978627" y="991244"/>
                </a:lnTo>
                <a:lnTo>
                  <a:pt x="0" y="99124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3" id="33"/>
          <p:cNvSpPr txBox="true"/>
          <p:nvPr/>
        </p:nvSpPr>
        <p:spPr>
          <a:xfrm rot="0">
            <a:off x="1451906" y="3875313"/>
            <a:ext cx="2246916" cy="389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01"/>
              </a:lnSpc>
              <a:spcBef>
                <a:spcPct val="0"/>
              </a:spcBef>
            </a:pPr>
            <a:r>
              <a:rPr lang="en-US" b="true" sz="2286" spc="-45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Planning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203237" y="4303985"/>
            <a:ext cx="3495585" cy="19508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Clear product focus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Defined target market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S</a:t>
            </a: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et budget &amp; startup plan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Marketing plan in place</a:t>
            </a:r>
          </a:p>
          <a:p>
            <a:pPr algn="ctr">
              <a:lnSpc>
                <a:spcPts val="3245"/>
              </a:lnSpc>
            </a:pPr>
          </a:p>
          <a:p>
            <a:pPr algn="ctr">
              <a:lnSpc>
                <a:spcPts val="1705"/>
              </a:lnSpc>
              <a:spcBef>
                <a:spcPct val="0"/>
              </a:spcBef>
            </a:pPr>
          </a:p>
        </p:txBody>
      </p:sp>
      <p:sp>
        <p:nvSpPr>
          <p:cNvPr name="TextBox 35" id="35"/>
          <p:cNvSpPr txBox="true"/>
          <p:nvPr/>
        </p:nvSpPr>
        <p:spPr>
          <a:xfrm rot="0">
            <a:off x="2126021" y="2950316"/>
            <a:ext cx="898685" cy="8449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75"/>
              </a:lnSpc>
              <a:spcBef>
                <a:spcPct val="0"/>
              </a:spcBef>
            </a:pPr>
            <a:r>
              <a:rPr lang="en-US" b="true" sz="4982" spc="-99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01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4056687" y="3875313"/>
            <a:ext cx="2246916" cy="389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01"/>
              </a:lnSpc>
              <a:spcBef>
                <a:spcPct val="0"/>
              </a:spcBef>
            </a:pPr>
            <a:r>
              <a:rPr lang="en-US" b="true" sz="2286" spc="-45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Competitive 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4056687" y="4303985"/>
            <a:ext cx="4181666" cy="18365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Few artisan rivals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Supermarkets &amp; cafés compete</a:t>
            </a:r>
          </a:p>
          <a:p>
            <a:pPr algn="ctr">
              <a:lnSpc>
                <a:spcPts val="2545"/>
              </a:lnSpc>
            </a:pPr>
            <a:r>
              <a:rPr lang="en-US" sz="18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Sweet Crumbs stands out on quality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Strong local demand</a:t>
            </a:r>
          </a:p>
          <a:p>
            <a:pPr algn="ctr">
              <a:lnSpc>
                <a:spcPts val="1705"/>
              </a:lnSpc>
              <a:spcBef>
                <a:spcPct val="0"/>
              </a:spcBef>
            </a:pPr>
          </a:p>
        </p:txBody>
      </p:sp>
      <p:sp>
        <p:nvSpPr>
          <p:cNvPr name="TextBox 38" id="38"/>
          <p:cNvSpPr txBox="true"/>
          <p:nvPr/>
        </p:nvSpPr>
        <p:spPr>
          <a:xfrm rot="0">
            <a:off x="4730802" y="2950316"/>
            <a:ext cx="898685" cy="8449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75"/>
              </a:lnSpc>
              <a:spcBef>
                <a:spcPct val="0"/>
              </a:spcBef>
            </a:pPr>
            <a:r>
              <a:rPr lang="en-US" b="true" sz="4982" spc="-99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02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1451906" y="6827843"/>
            <a:ext cx="2246916" cy="389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01"/>
              </a:lnSpc>
              <a:spcBef>
                <a:spcPct val="0"/>
              </a:spcBef>
            </a:pPr>
            <a:r>
              <a:rPr lang="en-US" b="true" sz="2286" spc="-45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Analysis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203237" y="7256515"/>
            <a:ext cx="3495585" cy="23229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Clear market gap for artisan bakery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Strong demand for fresh, quality products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Sweet Crumbs positioned as premium local choice</a:t>
            </a:r>
          </a:p>
          <a:p>
            <a:pPr algn="ctr">
              <a:lnSpc>
                <a:spcPts val="2685"/>
              </a:lnSpc>
              <a:spcBef>
                <a:spcPct val="0"/>
              </a:spcBef>
            </a:pPr>
          </a:p>
        </p:txBody>
      </p:sp>
      <p:sp>
        <p:nvSpPr>
          <p:cNvPr name="TextBox 41" id="41"/>
          <p:cNvSpPr txBox="true"/>
          <p:nvPr/>
        </p:nvSpPr>
        <p:spPr>
          <a:xfrm rot="0">
            <a:off x="2126021" y="5902847"/>
            <a:ext cx="898685" cy="8449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75"/>
              </a:lnSpc>
              <a:spcBef>
                <a:spcPct val="0"/>
              </a:spcBef>
            </a:pPr>
            <a:r>
              <a:rPr lang="en-US" b="true" sz="4982" spc="-99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03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4056687" y="6827843"/>
            <a:ext cx="2246916" cy="389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01"/>
              </a:lnSpc>
              <a:spcBef>
                <a:spcPct val="0"/>
              </a:spcBef>
            </a:pPr>
            <a:r>
              <a:rPr lang="en-US" b="true" sz="2286" spc="-45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Execution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4056687" y="7256515"/>
            <a:ext cx="2246916" cy="28748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Early‑morning production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Active social media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Online ordering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Loyalty &amp; community engagement</a:t>
            </a:r>
          </a:p>
          <a:p>
            <a:pPr algn="ctr">
              <a:lnSpc>
                <a:spcPts val="1705"/>
              </a:lnSpc>
              <a:spcBef>
                <a:spcPct val="0"/>
              </a:spcBef>
            </a:pPr>
          </a:p>
        </p:txBody>
      </p:sp>
      <p:sp>
        <p:nvSpPr>
          <p:cNvPr name="TextBox 44" id="44"/>
          <p:cNvSpPr txBox="true"/>
          <p:nvPr/>
        </p:nvSpPr>
        <p:spPr>
          <a:xfrm rot="0">
            <a:off x="4730802" y="5902847"/>
            <a:ext cx="898685" cy="8449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75"/>
              </a:lnSpc>
              <a:spcBef>
                <a:spcPct val="0"/>
              </a:spcBef>
            </a:pPr>
            <a:r>
              <a:rPr lang="en-US" b="true" sz="4982" spc="-99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04</a:t>
            </a:r>
          </a:p>
        </p:txBody>
      </p:sp>
      <p:sp>
        <p:nvSpPr>
          <p:cNvPr name="TextBox 45" id="45"/>
          <p:cNvSpPr txBox="true"/>
          <p:nvPr/>
        </p:nvSpPr>
        <p:spPr>
          <a:xfrm rot="0">
            <a:off x="6665553" y="6867690"/>
            <a:ext cx="2246916" cy="3895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01"/>
              </a:lnSpc>
              <a:spcBef>
                <a:spcPct val="0"/>
              </a:spcBef>
            </a:pPr>
            <a:r>
              <a:rPr lang="en-US" b="true" sz="2286" spc="-45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Growth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6893905" y="7286485"/>
            <a:ext cx="2837218" cy="23229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Expand bespoke cakes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Add vegan/gluten‑free options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Supply cafés &amp; events</a:t>
            </a:r>
          </a:p>
          <a:p>
            <a:pPr algn="ctr">
              <a:lnSpc>
                <a:spcPts val="2685"/>
              </a:lnSpc>
            </a:pPr>
            <a:r>
              <a:rPr lang="en-US" sz="1918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Subscription boxes &amp; online sales</a:t>
            </a:r>
          </a:p>
          <a:p>
            <a:pPr algn="ctr">
              <a:lnSpc>
                <a:spcPts val="2685"/>
              </a:lnSpc>
              <a:spcBef>
                <a:spcPct val="0"/>
              </a:spcBef>
            </a:pPr>
          </a:p>
        </p:txBody>
      </p:sp>
      <p:sp>
        <p:nvSpPr>
          <p:cNvPr name="TextBox 47" id="47"/>
          <p:cNvSpPr txBox="true"/>
          <p:nvPr/>
        </p:nvSpPr>
        <p:spPr>
          <a:xfrm rot="0">
            <a:off x="7339668" y="5942693"/>
            <a:ext cx="898685" cy="8449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75"/>
              </a:lnSpc>
              <a:spcBef>
                <a:spcPct val="0"/>
              </a:spcBef>
            </a:pPr>
            <a:r>
              <a:rPr lang="en-US" b="true" sz="4982" spc="-99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05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AC29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615231" y="309619"/>
            <a:ext cx="9425473" cy="3022032"/>
          </a:xfrm>
          <a:custGeom>
            <a:avLst/>
            <a:gdLst/>
            <a:ahLst/>
            <a:cxnLst/>
            <a:rect r="r" b="b" t="t" l="l"/>
            <a:pathLst>
              <a:path h="3022032" w="9425473">
                <a:moveTo>
                  <a:pt x="0" y="0"/>
                </a:moveTo>
                <a:lnTo>
                  <a:pt x="9425473" y="0"/>
                </a:lnTo>
                <a:lnTo>
                  <a:pt x="9425473" y="3022032"/>
                </a:lnTo>
                <a:lnTo>
                  <a:pt x="0" y="302203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615231" y="3331651"/>
            <a:ext cx="9425473" cy="6955349"/>
          </a:xfrm>
          <a:custGeom>
            <a:avLst/>
            <a:gdLst/>
            <a:ahLst/>
            <a:cxnLst/>
            <a:rect r="r" b="b" t="t" l="l"/>
            <a:pathLst>
              <a:path h="6955349" w="9425473">
                <a:moveTo>
                  <a:pt x="0" y="0"/>
                </a:moveTo>
                <a:lnTo>
                  <a:pt x="9425473" y="0"/>
                </a:lnTo>
                <a:lnTo>
                  <a:pt x="9425473" y="6955349"/>
                </a:lnTo>
                <a:lnTo>
                  <a:pt x="0" y="695534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0" y="2426625"/>
            <a:ext cx="8815642" cy="67991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42"/>
              </a:lnSpc>
              <a:spcBef>
                <a:spcPct val="0"/>
              </a:spcBef>
            </a:pPr>
          </a:p>
          <a:p>
            <a:pPr algn="ctr">
              <a:lnSpc>
                <a:spcPts val="5622"/>
              </a:lnSpc>
              <a:spcBef>
                <a:spcPct val="0"/>
              </a:spcBef>
            </a:pPr>
            <a:r>
              <a:rPr lang="en-US" sz="401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Total Funding Needed: £45,000</a:t>
            </a:r>
          </a:p>
          <a:p>
            <a:pPr algn="ctr">
              <a:lnSpc>
                <a:spcPts val="5342"/>
              </a:lnSpc>
              <a:spcBef>
                <a:spcPct val="0"/>
              </a:spcBef>
            </a:pPr>
          </a:p>
          <a:p>
            <a:pPr algn="ctr">
              <a:lnSpc>
                <a:spcPts val="5622"/>
              </a:lnSpc>
              <a:spcBef>
                <a:spcPct val="0"/>
              </a:spcBef>
            </a:pPr>
            <a:r>
              <a:rPr lang="en-US" b="true" sz="4016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Funding Sources:</a:t>
            </a:r>
          </a:p>
          <a:p>
            <a:pPr algn="ctr">
              <a:lnSpc>
                <a:spcPts val="5342"/>
              </a:lnSpc>
              <a:spcBef>
                <a:spcPct val="0"/>
              </a:spcBef>
            </a:pPr>
          </a:p>
          <a:p>
            <a:pPr algn="ctr">
              <a:lnSpc>
                <a:spcPts val="5342"/>
              </a:lnSpc>
              <a:spcBef>
                <a:spcPct val="0"/>
              </a:spcBef>
            </a:pPr>
            <a:r>
              <a:rPr lang="en-US" sz="381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Owner Investment: £10,000</a:t>
            </a:r>
          </a:p>
          <a:p>
            <a:pPr algn="ctr">
              <a:lnSpc>
                <a:spcPts val="5342"/>
              </a:lnSpc>
              <a:spcBef>
                <a:spcPct val="0"/>
              </a:spcBef>
            </a:pPr>
            <a:r>
              <a:rPr lang="en-US" sz="381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Government‑Backed Start‑Up Loan: £25,000</a:t>
            </a:r>
          </a:p>
          <a:p>
            <a:pPr algn="ctr">
              <a:lnSpc>
                <a:spcPts val="5342"/>
              </a:lnSpc>
              <a:spcBef>
                <a:spcPct val="0"/>
              </a:spcBef>
            </a:pPr>
            <a:r>
              <a:rPr lang="en-US" sz="381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Local Business Grant: £10,000</a:t>
            </a:r>
          </a:p>
          <a:p>
            <a:pPr algn="ctr">
              <a:lnSpc>
                <a:spcPts val="5342"/>
              </a:lnSpc>
              <a:spcBef>
                <a:spcPct val="0"/>
              </a:spcBef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32476" y="700892"/>
            <a:ext cx="8235181" cy="5889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13"/>
              </a:lnSpc>
              <a:spcBef>
                <a:spcPct val="0"/>
              </a:spcBef>
            </a:pPr>
            <a:r>
              <a:rPr lang="en-US" b="true" sz="3438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</a:t>
            </a:r>
            <a:r>
              <a:rPr lang="en-US" b="true" sz="3438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unding Requirements &amp; Startup Costs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CF9D6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547553" cy="658980"/>
          </a:xfrm>
          <a:custGeom>
            <a:avLst/>
            <a:gdLst/>
            <a:ahLst/>
            <a:cxnLst/>
            <a:rect r="r" b="b" t="t" l="l"/>
            <a:pathLst>
              <a:path h="658980" w="547553">
                <a:moveTo>
                  <a:pt x="0" y="0"/>
                </a:moveTo>
                <a:lnTo>
                  <a:pt x="547553" y="0"/>
                </a:lnTo>
                <a:lnTo>
                  <a:pt x="547553" y="658980"/>
                </a:lnTo>
                <a:lnTo>
                  <a:pt x="0" y="6589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15613" y="3970525"/>
            <a:ext cx="7165141" cy="36474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873"/>
              </a:lnSpc>
            </a:pPr>
            <a:r>
              <a:rPr lang="en-US" sz="14304" spc="-286">
                <a:solidFill>
                  <a:srgbClr val="000000"/>
                </a:solidFill>
                <a:latin typeface="ITC Benguiat"/>
                <a:ea typeface="ITC Benguiat"/>
                <a:cs typeface="ITC Benguiat"/>
                <a:sym typeface="ITC Benguiat"/>
              </a:rPr>
              <a:t>THANK YOU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8180754" y="-1647080"/>
            <a:ext cx="13581160" cy="13581160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16666" t="0" r="-16666" b="0"/>
              </a:stretch>
            </a:blipFill>
          </p:spPr>
        </p:sp>
      </p:grpSp>
      <p:sp>
        <p:nvSpPr>
          <p:cNvPr name="Freeform 6" id="6"/>
          <p:cNvSpPr/>
          <p:nvPr/>
        </p:nvSpPr>
        <p:spPr>
          <a:xfrm flipH="false" flipV="false" rot="10635930">
            <a:off x="13512673" y="4043387"/>
            <a:ext cx="8829147" cy="7724175"/>
          </a:xfrm>
          <a:custGeom>
            <a:avLst/>
            <a:gdLst/>
            <a:ahLst/>
            <a:cxnLst/>
            <a:rect r="r" b="b" t="t" l="l"/>
            <a:pathLst>
              <a:path h="7724175" w="8829147">
                <a:moveTo>
                  <a:pt x="0" y="0"/>
                </a:moveTo>
                <a:lnTo>
                  <a:pt x="8829147" y="0"/>
                </a:lnTo>
                <a:lnTo>
                  <a:pt x="8829147" y="7724175"/>
                </a:lnTo>
                <a:lnTo>
                  <a:pt x="0" y="772417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1028700" y="1075552"/>
            <a:ext cx="4805911" cy="5152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4149"/>
              </a:lnSpc>
            </a:pPr>
            <a:r>
              <a:rPr lang="en-US" b="true" sz="2963">
                <a:solidFill>
                  <a:srgbClr val="000000"/>
                </a:solidFill>
                <a:latin typeface="TT Chocolates Bold"/>
                <a:ea typeface="TT Chocolates Bold"/>
                <a:cs typeface="TT Chocolates Bold"/>
                <a:sym typeface="TT Chocolates Bold"/>
              </a:rPr>
              <a:t>SWEET CRUMBS BAKERY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DAHB8QTuM1M</dc:identifier>
  <dcterms:modified xsi:type="dcterms:W3CDTF">2011-08-01T06:04:30Z</dcterms:modified>
  <cp:revision>1</cp:revision>
  <dc:title>Sweet Crumbs</dc:title>
</cp:coreProperties>
</file>