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2"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115" d="100"/>
          <a:sy n="115" d="100"/>
        </p:scale>
        <p:origin x="2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16235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50259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3229860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A50719C-42FB-43DD-AE4C-CA0FA6B7A9B6}"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78579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A50719C-42FB-43DD-AE4C-CA0FA6B7A9B6}"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3916826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A50719C-42FB-43DD-AE4C-CA0FA6B7A9B6}"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798552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50719C-42FB-43DD-AE4C-CA0FA6B7A9B6}"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179283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50719C-42FB-43DD-AE4C-CA0FA6B7A9B6}"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14029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50719C-42FB-43DD-AE4C-CA0FA6B7A9B6}"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1815528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997892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98152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4080155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35719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34349317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2994829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50719C-42FB-43DD-AE4C-CA0FA6B7A9B6}"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2DAE24-07C4-41EC-966A-22360743580F}" type="slidenum">
              <a:rPr lang="en-GB" smtClean="0"/>
              <a:t>‹#›</a:t>
            </a:fld>
            <a:endParaRPr lang="en-GB"/>
          </a:p>
        </p:txBody>
      </p:sp>
    </p:spTree>
    <p:extLst>
      <p:ext uri="{BB962C8B-B14F-4D97-AF65-F5344CB8AC3E}">
        <p14:creationId xmlns:p14="http://schemas.microsoft.com/office/powerpoint/2010/main" val="1434134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A50719C-42FB-43DD-AE4C-CA0FA6B7A9B6}" type="datetimeFigureOut">
              <a:rPr lang="en-GB" smtClean="0"/>
              <a:t>11/02/2020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52DAE24-07C4-41EC-966A-22360743580F}" type="slidenum">
              <a:rPr lang="en-GB" smtClean="0"/>
              <a:t>‹#›</a:t>
            </a:fld>
            <a:endParaRPr lang="en-GB"/>
          </a:p>
        </p:txBody>
      </p:sp>
    </p:spTree>
    <p:extLst>
      <p:ext uri="{BB962C8B-B14F-4D97-AF65-F5344CB8AC3E}">
        <p14:creationId xmlns:p14="http://schemas.microsoft.com/office/powerpoint/2010/main" val="2554553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Behavioural Economics and Nudge Theory</a:t>
            </a:r>
            <a:endParaRPr lang="en-GB" dirty="0"/>
          </a:p>
        </p:txBody>
      </p:sp>
      <p:sp>
        <p:nvSpPr>
          <p:cNvPr id="3" name="Subtitle 2"/>
          <p:cNvSpPr>
            <a:spLocks noGrp="1"/>
          </p:cNvSpPr>
          <p:nvPr>
            <p:ph type="subTitle" idx="1"/>
          </p:nvPr>
        </p:nvSpPr>
        <p:spPr>
          <a:xfrm>
            <a:off x="1507067" y="4489372"/>
            <a:ext cx="7766936" cy="1096899"/>
          </a:xfrm>
        </p:spPr>
        <p:txBody>
          <a:bodyPr>
            <a:normAutofit/>
          </a:bodyPr>
          <a:lstStyle/>
          <a:p>
            <a:pPr algn="ctr"/>
            <a:r>
              <a:rPr lang="en-GB" sz="2400" b="1" dirty="0" smtClean="0">
                <a:solidFill>
                  <a:schemeClr val="tx1"/>
                </a:solidFill>
              </a:rPr>
              <a:t>MSc Applied Social and Health Psychology</a:t>
            </a:r>
          </a:p>
          <a:p>
            <a:pPr algn="ctr"/>
            <a:r>
              <a:rPr lang="en-GB" sz="2400" b="1" dirty="0" smtClean="0">
                <a:solidFill>
                  <a:schemeClr val="tx1"/>
                </a:solidFill>
              </a:rPr>
              <a:t>Applying Social Psychology</a:t>
            </a:r>
            <a:endParaRPr lang="en-GB" sz="2400" b="1" dirty="0">
              <a:solidFill>
                <a:schemeClr val="tx1"/>
              </a:solidFill>
            </a:endParaRPr>
          </a:p>
        </p:txBody>
      </p:sp>
    </p:spTree>
    <p:extLst>
      <p:ext uri="{BB962C8B-B14F-4D97-AF65-F5344CB8AC3E}">
        <p14:creationId xmlns:p14="http://schemas.microsoft.com/office/powerpoint/2010/main" val="4080928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nudge is any aspect of the choice architecture that alters behaviour in a </a:t>
            </a:r>
            <a:r>
              <a:rPr lang="en-GB" dirty="0" smtClean="0"/>
              <a:t>predictable way </a:t>
            </a:r>
            <a:r>
              <a:rPr lang="en-GB" dirty="0" smtClean="0"/>
              <a:t>without forbidding any options or significantly changing their economic incentives. A nudge must be easy and cheap to avoid”</a:t>
            </a:r>
          </a:p>
          <a:p>
            <a:pPr lvl="1"/>
            <a:r>
              <a:rPr lang="en-GB" dirty="0" err="1" smtClean="0"/>
              <a:t>Thaler</a:t>
            </a:r>
            <a:r>
              <a:rPr lang="en-GB" dirty="0" smtClean="0"/>
              <a:t> &amp; </a:t>
            </a:r>
            <a:r>
              <a:rPr lang="en-GB" dirty="0" err="1" smtClean="0"/>
              <a:t>Sunstein</a:t>
            </a:r>
            <a:r>
              <a:rPr lang="en-GB" dirty="0" smtClean="0"/>
              <a:t> (2008), ‘Nudge’</a:t>
            </a:r>
          </a:p>
          <a:p>
            <a:pPr lvl="1"/>
            <a:endParaRPr lang="en-GB" dirty="0"/>
          </a:p>
          <a:p>
            <a:r>
              <a:rPr lang="en-GB" dirty="0" smtClean="0"/>
              <a:t>“Nudges are ways of influencing choice without limiting the choice set or making alternatives appreciably more costly in terms of time, trouble, social sanctions and so forth. They are called for because of flaws in individual decision-making, and they work by making use of those flaws.”</a:t>
            </a:r>
          </a:p>
          <a:p>
            <a:pPr lvl="1"/>
            <a:r>
              <a:rPr lang="en-GB" dirty="0" err="1" smtClean="0"/>
              <a:t>Hausman</a:t>
            </a:r>
            <a:r>
              <a:rPr lang="en-GB" dirty="0" smtClean="0"/>
              <a:t> &amp; Welch (2010), ‘Debate: To nudge or not to nudge’</a:t>
            </a:r>
            <a:endParaRPr lang="en-GB" dirty="0"/>
          </a:p>
        </p:txBody>
      </p:sp>
    </p:spTree>
    <p:extLst>
      <p:ext uri="{BB962C8B-B14F-4D97-AF65-F5344CB8AC3E}">
        <p14:creationId xmlns:p14="http://schemas.microsoft.com/office/powerpoint/2010/main" val="1434578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867748"/>
            <a:ext cx="8596668" cy="5174278"/>
          </a:xfrm>
        </p:spPr>
      </p:pic>
    </p:spTree>
    <p:extLst>
      <p:ext uri="{BB962C8B-B14F-4D97-AF65-F5344CB8AC3E}">
        <p14:creationId xmlns:p14="http://schemas.microsoft.com/office/powerpoint/2010/main" val="3548032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849086"/>
            <a:ext cx="8596668" cy="5192939"/>
          </a:xfrm>
        </p:spPr>
      </p:pic>
    </p:spTree>
    <p:extLst>
      <p:ext uri="{BB962C8B-B14F-4D97-AF65-F5344CB8AC3E}">
        <p14:creationId xmlns:p14="http://schemas.microsoft.com/office/powerpoint/2010/main" val="3084724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1156996"/>
            <a:ext cx="8596668" cy="4206373"/>
          </a:xfrm>
        </p:spPr>
      </p:pic>
    </p:spTree>
    <p:extLst>
      <p:ext uri="{BB962C8B-B14F-4D97-AF65-F5344CB8AC3E}">
        <p14:creationId xmlns:p14="http://schemas.microsoft.com/office/powerpoint/2010/main" val="2307847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5081" y="783771"/>
            <a:ext cx="7381875" cy="4489110"/>
          </a:xfrm>
        </p:spPr>
      </p:pic>
    </p:spTree>
    <p:extLst>
      <p:ext uri="{BB962C8B-B14F-4D97-AF65-F5344CB8AC3E}">
        <p14:creationId xmlns:p14="http://schemas.microsoft.com/office/powerpoint/2010/main" val="2736386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0806" y="811763"/>
            <a:ext cx="7210425" cy="4408731"/>
          </a:xfrm>
        </p:spPr>
      </p:pic>
    </p:spTree>
    <p:extLst>
      <p:ext uri="{BB962C8B-B14F-4D97-AF65-F5344CB8AC3E}">
        <p14:creationId xmlns:p14="http://schemas.microsoft.com/office/powerpoint/2010/main" val="1612557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4631" y="821094"/>
            <a:ext cx="6962775" cy="4670862"/>
          </a:xfrm>
        </p:spPr>
      </p:pic>
    </p:spTree>
    <p:extLst>
      <p:ext uri="{BB962C8B-B14F-4D97-AF65-F5344CB8AC3E}">
        <p14:creationId xmlns:p14="http://schemas.microsoft.com/office/powerpoint/2010/main" val="1748729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27956" y="951722"/>
            <a:ext cx="7096125" cy="4254484"/>
          </a:xfrm>
        </p:spPr>
      </p:pic>
    </p:spTree>
    <p:extLst>
      <p:ext uri="{BB962C8B-B14F-4D97-AF65-F5344CB8AC3E}">
        <p14:creationId xmlns:p14="http://schemas.microsoft.com/office/powerpoint/2010/main" val="3378906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1272" y="1250303"/>
            <a:ext cx="8262851" cy="5250250"/>
          </a:xfrm>
        </p:spPr>
      </p:pic>
    </p:spTree>
    <p:extLst>
      <p:ext uri="{BB962C8B-B14F-4D97-AF65-F5344CB8AC3E}">
        <p14:creationId xmlns:p14="http://schemas.microsoft.com/office/powerpoint/2010/main" val="3474063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3853" y="802434"/>
            <a:ext cx="8015466" cy="5075286"/>
          </a:xfrm>
        </p:spPr>
      </p:pic>
    </p:spTree>
    <p:extLst>
      <p:ext uri="{BB962C8B-B14F-4D97-AF65-F5344CB8AC3E}">
        <p14:creationId xmlns:p14="http://schemas.microsoft.com/office/powerpoint/2010/main" val="3237940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1176" y="699796"/>
            <a:ext cx="7978143" cy="4611185"/>
          </a:xfrm>
        </p:spPr>
      </p:pic>
    </p:spTree>
    <p:extLst>
      <p:ext uri="{BB962C8B-B14F-4D97-AF65-F5344CB8AC3E}">
        <p14:creationId xmlns:p14="http://schemas.microsoft.com/office/powerpoint/2010/main" val="3961133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3853" y="1054360"/>
            <a:ext cx="8034516" cy="4309010"/>
          </a:xfrm>
        </p:spPr>
      </p:pic>
    </p:spTree>
    <p:extLst>
      <p:ext uri="{BB962C8B-B14F-4D97-AF65-F5344CB8AC3E}">
        <p14:creationId xmlns:p14="http://schemas.microsoft.com/office/powerpoint/2010/main" val="1241230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8540" y="1007706"/>
            <a:ext cx="8161742" cy="4493775"/>
          </a:xfrm>
        </p:spPr>
      </p:pic>
    </p:spTree>
    <p:extLst>
      <p:ext uri="{BB962C8B-B14F-4D97-AF65-F5344CB8AC3E}">
        <p14:creationId xmlns:p14="http://schemas.microsoft.com/office/powerpoint/2010/main" val="1860586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4564" y="438540"/>
            <a:ext cx="9069354" cy="5603486"/>
          </a:xfrm>
        </p:spPr>
      </p:pic>
    </p:spTree>
    <p:extLst>
      <p:ext uri="{BB962C8B-B14F-4D97-AF65-F5344CB8AC3E}">
        <p14:creationId xmlns:p14="http://schemas.microsoft.com/office/powerpoint/2010/main" val="998775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7911" y="699796"/>
            <a:ext cx="8263796" cy="4639760"/>
          </a:xfrm>
        </p:spPr>
      </p:pic>
    </p:spTree>
    <p:extLst>
      <p:ext uri="{BB962C8B-B14F-4D97-AF65-F5344CB8AC3E}">
        <p14:creationId xmlns:p14="http://schemas.microsoft.com/office/powerpoint/2010/main" val="2297630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Eating Behaviour</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588" y="1623527"/>
            <a:ext cx="9134669" cy="4049404"/>
          </a:xfrm>
        </p:spPr>
      </p:pic>
    </p:spTree>
    <p:extLst>
      <p:ext uri="{BB962C8B-B14F-4D97-AF65-F5344CB8AC3E}">
        <p14:creationId xmlns:p14="http://schemas.microsoft.com/office/powerpoint/2010/main" val="9770323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9878" y="858416"/>
            <a:ext cx="9013371" cy="4676403"/>
          </a:xfrm>
        </p:spPr>
      </p:pic>
    </p:spTree>
    <p:extLst>
      <p:ext uri="{BB962C8B-B14F-4D97-AF65-F5344CB8AC3E}">
        <p14:creationId xmlns:p14="http://schemas.microsoft.com/office/powerpoint/2010/main" val="143520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1216" y="858417"/>
            <a:ext cx="8742784" cy="4438278"/>
          </a:xfrm>
        </p:spPr>
      </p:pic>
    </p:spTree>
    <p:extLst>
      <p:ext uri="{BB962C8B-B14F-4D97-AF65-F5344CB8AC3E}">
        <p14:creationId xmlns:p14="http://schemas.microsoft.com/office/powerpoint/2010/main" val="42234337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581" y="1017037"/>
            <a:ext cx="9078684" cy="4151069"/>
          </a:xfrm>
        </p:spPr>
      </p:pic>
    </p:spTree>
    <p:extLst>
      <p:ext uri="{BB962C8B-B14F-4D97-AF65-F5344CB8AC3E}">
        <p14:creationId xmlns:p14="http://schemas.microsoft.com/office/powerpoint/2010/main" val="1947309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5029" y="625152"/>
            <a:ext cx="7277877" cy="5416874"/>
          </a:xfrm>
        </p:spPr>
      </p:pic>
    </p:spTree>
    <p:extLst>
      <p:ext uri="{BB962C8B-B14F-4D97-AF65-F5344CB8AC3E}">
        <p14:creationId xmlns:p14="http://schemas.microsoft.com/office/powerpoint/2010/main" val="3431380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Your Task…</a:t>
            </a:r>
            <a:endParaRPr lang="en-GB" dirty="0"/>
          </a:p>
        </p:txBody>
      </p:sp>
      <p:sp>
        <p:nvSpPr>
          <p:cNvPr id="3" name="Content Placeholder 2"/>
          <p:cNvSpPr>
            <a:spLocks noGrp="1"/>
          </p:cNvSpPr>
          <p:nvPr>
            <p:ph idx="1"/>
          </p:nvPr>
        </p:nvSpPr>
        <p:spPr/>
        <p:txBody>
          <a:bodyPr>
            <a:normAutofit/>
          </a:bodyPr>
          <a:lstStyle/>
          <a:p>
            <a:pPr marL="457200" indent="-457200">
              <a:buFont typeface="+mj-lt"/>
              <a:buAutoNum type="arabicPeriod"/>
            </a:pPr>
            <a:r>
              <a:rPr lang="en-GB" sz="2400" dirty="0" smtClean="0"/>
              <a:t>Select a behaviour that you would like to improve</a:t>
            </a:r>
          </a:p>
          <a:p>
            <a:pPr marL="457200" indent="-457200">
              <a:buFont typeface="+mj-lt"/>
              <a:buAutoNum type="arabicPeriod"/>
            </a:pPr>
            <a:endParaRPr lang="en-GB" sz="2400" dirty="0" smtClean="0"/>
          </a:p>
          <a:p>
            <a:pPr marL="457200" indent="-457200">
              <a:buFont typeface="+mj-lt"/>
              <a:buAutoNum type="arabicPeriod"/>
            </a:pPr>
            <a:r>
              <a:rPr lang="en-GB" sz="2400" dirty="0" smtClean="0"/>
              <a:t>Use the EAST model</a:t>
            </a:r>
          </a:p>
          <a:p>
            <a:pPr marL="457200" indent="-457200">
              <a:buFont typeface="+mj-lt"/>
              <a:buAutoNum type="arabicPeriod"/>
            </a:pPr>
            <a:endParaRPr lang="en-GB" sz="2400" dirty="0" smtClean="0"/>
          </a:p>
          <a:p>
            <a:pPr marL="457200" indent="-457200">
              <a:buFont typeface="+mj-lt"/>
              <a:buAutoNum type="arabicPeriod"/>
            </a:pPr>
            <a:r>
              <a:rPr lang="en-GB" sz="2400" dirty="0" smtClean="0"/>
              <a:t>Design a strategy that would improve that behaviour</a:t>
            </a:r>
          </a:p>
          <a:p>
            <a:pPr marL="457200" indent="-457200">
              <a:buFont typeface="+mj-lt"/>
              <a:buAutoNum type="arabicPeriod"/>
            </a:pPr>
            <a:endParaRPr lang="en-GB" sz="2400" dirty="0" smtClean="0"/>
          </a:p>
          <a:p>
            <a:pPr marL="457200" indent="-457200">
              <a:buFont typeface="+mj-lt"/>
              <a:buAutoNum type="arabicPeriod"/>
            </a:pPr>
            <a:r>
              <a:rPr lang="en-GB" sz="2400" dirty="0" smtClean="0"/>
              <a:t>Identify how you would measure the change in behaviour</a:t>
            </a:r>
            <a:endParaRPr lang="en-GB" sz="2400" dirty="0"/>
          </a:p>
        </p:txBody>
      </p:sp>
    </p:spTree>
    <p:extLst>
      <p:ext uri="{BB962C8B-B14F-4D97-AF65-F5344CB8AC3E}">
        <p14:creationId xmlns:p14="http://schemas.microsoft.com/office/powerpoint/2010/main" val="19552859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69</TotalTime>
  <Words>164</Words>
  <Application>Microsoft Office PowerPoint</Application>
  <PresentationFormat>Widescreen</PresentationFormat>
  <Paragraphs>17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Wingdings 3</vt:lpstr>
      <vt:lpstr>Facet</vt:lpstr>
      <vt:lpstr>Behavioural Economics and Nudge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Eating Behaviour</vt:lpstr>
      <vt:lpstr>PowerPoint Presentation</vt:lpstr>
      <vt:lpstr>PowerPoint Presentation</vt:lpstr>
      <vt:lpstr>PowerPoint Presentation</vt:lpstr>
      <vt:lpstr>PowerPoint Presentation</vt:lpstr>
      <vt:lpstr>Your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Behavioural Economics and Nudge Theory</dc:title>
  <dc:creator>Paul Hutchings</dc:creator>
  <cp:lastModifiedBy>Paul Hutchings</cp:lastModifiedBy>
  <cp:revision>2</cp:revision>
  <dcterms:created xsi:type="dcterms:W3CDTF">2016-11-16T10:42:05Z</dcterms:created>
  <dcterms:modified xsi:type="dcterms:W3CDTF">2020-02-11T09:36:24Z</dcterms:modified>
</cp:coreProperties>
</file>