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gif" ContentType="image/gif"/>
  <Default Extension="vml" ContentType="application/vnd.openxmlformats-officedocument.vmlDrawin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4"/>
  </p:notesMasterIdLst>
  <p:sldIdLst>
    <p:sldId id="256" r:id="rId5"/>
    <p:sldId id="257"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95" r:id="rId27"/>
    <p:sldId id="279" r:id="rId28"/>
    <p:sldId id="280" r:id="rId29"/>
    <p:sldId id="281" r:id="rId30"/>
    <p:sldId id="282" r:id="rId31"/>
    <p:sldId id="283" r:id="rId32"/>
    <p:sldId id="284" r:id="rId33"/>
    <p:sldId id="285" r:id="rId34"/>
    <p:sldId id="286" r:id="rId35"/>
    <p:sldId id="287" r:id="rId36"/>
    <p:sldId id="288" r:id="rId37"/>
    <p:sldId id="289" r:id="rId38"/>
    <p:sldId id="290" r:id="rId39"/>
    <p:sldId id="292" r:id="rId40"/>
    <p:sldId id="293" r:id="rId41"/>
    <p:sldId id="294" r:id="rId42"/>
    <p:sldId id="296"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9" d="100"/>
          <a:sy n="109" d="100"/>
        </p:scale>
        <p:origin x="1674" y="12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F7E424F-CB30-4EB8-9ABB-5A4346C9F960}" type="datetimeFigureOut">
              <a:rPr lang="en-US" smtClean="0"/>
              <a:pPr/>
              <a:t>7/11/2018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4FEC7A5-D27E-4E98-8213-EDDCD4C5B316}" type="slidenum">
              <a:rPr lang="en-US" smtClean="0"/>
              <a:pPr/>
              <a:t>‹#›</a:t>
            </a:fld>
            <a:endParaRPr lang="en-US"/>
          </a:p>
        </p:txBody>
      </p:sp>
    </p:spTree>
    <p:extLst>
      <p:ext uri="{BB962C8B-B14F-4D97-AF65-F5344CB8AC3E}">
        <p14:creationId xmlns:p14="http://schemas.microsoft.com/office/powerpoint/2010/main" val="6529868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Rot="1" noChangeAspect="1" noTextEdit="1"/>
          </p:cNvSpPr>
          <p:nvPr>
            <p:ph type="sldImg"/>
          </p:nvPr>
        </p:nvSpPr>
        <p:spPr bwMode="auto">
          <a:noFill/>
          <a:ln>
            <a:solidFill>
              <a:srgbClr val="000000"/>
            </a:solidFill>
            <a:miter lim="800000"/>
            <a:headEnd/>
            <a:tailEnd/>
          </a:ln>
        </p:spPr>
      </p:sp>
      <p:sp>
        <p:nvSpPr>
          <p:cNvPr id="54275" name="Rectangle 3"/>
          <p:cNvSpPr>
            <a:spLocks noGrp="1"/>
          </p:cNvSpPr>
          <p:nvPr>
            <p:ph type="body" idx="1"/>
          </p:nvPr>
        </p:nvSpPr>
        <p:spPr bwMode="auto">
          <a:noFill/>
        </p:spPr>
        <p:txBody>
          <a:bodyPr/>
          <a:lstStyle/>
          <a:p>
            <a:r>
              <a:rPr lang="en-US" smtClean="0">
                <a:ea typeface="ＭＳ Ｐゴシック" pitchFamily="-106" charset="-128"/>
              </a:rPr>
              <a:t>See Learning Goal 1:  Describe the changes occurring today in the management function.  </a:t>
            </a:r>
          </a:p>
          <a:p>
            <a:endParaRPr lang="en-US" smtClean="0">
              <a:ea typeface="ＭＳ Ｐゴシック" pitchFamily="-106" charset="-128"/>
            </a:endParaRPr>
          </a:p>
          <a:p>
            <a:r>
              <a:rPr lang="en-US" smtClean="0">
                <a:ea typeface="ＭＳ Ｐゴシック" pitchFamily="-106" charset="-128"/>
              </a:rPr>
              <a:t>As the demographic make-up of this country changes the typical manager is changing.  Today more managers are women and less are from elite universities.  Managers today act more like facilitators than supervisors.  </a:t>
            </a:r>
          </a:p>
        </p:txBody>
      </p:sp>
    </p:spTree>
    <p:extLst>
      <p:ext uri="{BB962C8B-B14F-4D97-AF65-F5344CB8AC3E}">
        <p14:creationId xmlns:p14="http://schemas.microsoft.com/office/powerpoint/2010/main" val="27684788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Rot="1" noChangeAspect="1" noTextEdit="1"/>
          </p:cNvSpPr>
          <p:nvPr>
            <p:ph type="sldImg"/>
          </p:nvPr>
        </p:nvSpPr>
        <p:spPr bwMode="auto">
          <a:noFill/>
          <a:ln>
            <a:solidFill>
              <a:srgbClr val="000000"/>
            </a:solidFill>
            <a:miter lim="800000"/>
            <a:headEnd/>
            <a:tailEnd/>
          </a:ln>
        </p:spPr>
      </p:sp>
      <p:sp>
        <p:nvSpPr>
          <p:cNvPr id="55299" name="Rectangle 3"/>
          <p:cNvSpPr>
            <a:spLocks noGrp="1"/>
          </p:cNvSpPr>
          <p:nvPr>
            <p:ph type="body" idx="1"/>
          </p:nvPr>
        </p:nvSpPr>
        <p:spPr bwMode="auto">
          <a:noFill/>
        </p:spPr>
        <p:txBody>
          <a:bodyPr/>
          <a:lstStyle/>
          <a:p>
            <a:pPr marL="228600" indent="-228600"/>
            <a:r>
              <a:rPr lang="en-US" smtClean="0">
                <a:ea typeface="ＭＳ Ｐゴシック" pitchFamily="-106" charset="-128"/>
              </a:rPr>
              <a:t>See Learning Goal 1:  Describe the changes occurring today in the management function.  </a:t>
            </a:r>
          </a:p>
          <a:p>
            <a:pPr marL="228600" indent="-228600"/>
            <a:endParaRPr lang="en-US" smtClean="0">
              <a:ea typeface="ＭＳ Ｐゴシック" pitchFamily="-106" charset="-128"/>
            </a:endParaRPr>
          </a:p>
          <a:p>
            <a:pPr marL="228600" indent="-228600"/>
            <a:r>
              <a:rPr lang="en-US" u="sng" smtClean="0">
                <a:ea typeface="ＭＳ Ｐゴシック" pitchFamily="-106" charset="-128"/>
              </a:rPr>
              <a:t>Respect and How to Get It</a:t>
            </a:r>
          </a:p>
          <a:p>
            <a:pPr marL="228600" indent="-228600">
              <a:buFontTx/>
              <a:buAutoNum type="arabicPeriod"/>
            </a:pPr>
            <a:r>
              <a:rPr lang="en-US" smtClean="0">
                <a:ea typeface="ＭＳ Ｐゴシック" pitchFamily="-106" charset="-128"/>
              </a:rPr>
              <a:t> Ask students:  Why do you respect or not respect a manager?  </a:t>
            </a:r>
            <a:r>
              <a:rPr lang="en-US" i="1" smtClean="0">
                <a:ea typeface="ＭＳ Ｐゴシック" pitchFamily="-106" charset="-128"/>
              </a:rPr>
              <a:t>(This question is certainly going to develop a discussion among students in class)</a:t>
            </a:r>
          </a:p>
          <a:p>
            <a:pPr marL="228600" indent="-228600">
              <a:buFontTx/>
              <a:buAutoNum type="arabicPeriod"/>
            </a:pPr>
            <a:r>
              <a:rPr lang="en-US" smtClean="0">
                <a:ea typeface="ＭＳ Ｐゴシック" pitchFamily="-106" charset="-128"/>
              </a:rPr>
              <a:t> This slide presents the results from a study conducted by www.entrepreneur.com.</a:t>
            </a:r>
          </a:p>
          <a:p>
            <a:pPr marL="228600" indent="-228600">
              <a:buFontTx/>
              <a:buAutoNum type="arabicPeriod"/>
            </a:pPr>
            <a:r>
              <a:rPr lang="en-US" smtClean="0">
                <a:ea typeface="ＭＳ Ｐゴシック" pitchFamily="-106" charset="-128"/>
              </a:rPr>
              <a:t> Critical questions to ask the students:  In your opinion why did sound business strategy and ethical practices rank so high in the study?  </a:t>
            </a:r>
          </a:p>
        </p:txBody>
      </p:sp>
    </p:spTree>
    <p:extLst>
      <p:ext uri="{BB962C8B-B14F-4D97-AF65-F5344CB8AC3E}">
        <p14:creationId xmlns:p14="http://schemas.microsoft.com/office/powerpoint/2010/main" val="19813125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bwMode="auto">
          <a:noFill/>
          <a:ln>
            <a:solidFill>
              <a:srgbClr val="000000"/>
            </a:solidFill>
            <a:miter lim="800000"/>
            <a:headEnd/>
            <a:tailEnd/>
          </a:ln>
        </p:spPr>
      </p:sp>
      <p:sp>
        <p:nvSpPr>
          <p:cNvPr id="56323" name="Notes Placeholder 2"/>
          <p:cNvSpPr>
            <a:spLocks noGrp="1"/>
          </p:cNvSpPr>
          <p:nvPr>
            <p:ph type="body" idx="1"/>
          </p:nvPr>
        </p:nvSpPr>
        <p:spPr bwMode="auto">
          <a:noFill/>
        </p:spPr>
        <p:txBody>
          <a:bodyPr/>
          <a:lstStyle/>
          <a:p>
            <a:pPr marL="228600" indent="-228600"/>
            <a:r>
              <a:rPr lang="en-US" smtClean="0">
                <a:ea typeface="ＭＳ Ｐゴシック" pitchFamily="-106" charset="-128"/>
              </a:rPr>
              <a:t>See Learning Goal 1:  Describe the changes occurring today in the management function.  </a:t>
            </a:r>
          </a:p>
          <a:p>
            <a:pPr marL="228600" indent="-228600"/>
            <a:endParaRPr lang="en-US" smtClean="0">
              <a:ea typeface="ＭＳ Ｐゴシック" pitchFamily="-106" charset="-128"/>
            </a:endParaRPr>
          </a:p>
          <a:p>
            <a:pPr marL="228600" indent="-228600"/>
            <a:r>
              <a:rPr lang="en-US" u="sng" smtClean="0">
                <a:ea typeface="ＭＳ Ｐゴシック" pitchFamily="-106" charset="-128"/>
              </a:rPr>
              <a:t>The Best Managers </a:t>
            </a:r>
          </a:p>
          <a:p>
            <a:pPr marL="228600" indent="-228600">
              <a:buFontTx/>
              <a:buAutoNum type="arabicPeriod"/>
            </a:pPr>
            <a:r>
              <a:rPr lang="en-US" smtClean="0">
                <a:ea typeface="ＭＳ Ｐゴシック" pitchFamily="-106" charset="-128"/>
              </a:rPr>
              <a:t> This slide presents the results from a survey conducted on www.businessweek.com</a:t>
            </a:r>
          </a:p>
          <a:p>
            <a:pPr marL="228600" indent="-228600">
              <a:buFontTx/>
              <a:buAutoNum type="arabicPeriod"/>
            </a:pPr>
            <a:r>
              <a:rPr lang="en-US" smtClean="0">
                <a:ea typeface="ＭＳ Ｐゴシック" pitchFamily="-106" charset="-128"/>
              </a:rPr>
              <a:t> Management’s role is evolving requiring managers to be more progressive.</a:t>
            </a:r>
          </a:p>
          <a:p>
            <a:pPr marL="228600" indent="-228600">
              <a:buFontTx/>
              <a:buAutoNum type="arabicPeriod"/>
            </a:pPr>
            <a:r>
              <a:rPr lang="en-US" smtClean="0">
                <a:ea typeface="ＭＳ Ｐゴシック" pitchFamily="-106" charset="-128"/>
              </a:rPr>
              <a:t> Critical questions to ask the students:  What roles must managers assume that are different from those assumed by managers in the past?  </a:t>
            </a:r>
            <a:r>
              <a:rPr lang="en-US" i="1" smtClean="0">
                <a:ea typeface="ＭＳ Ｐゴシック" pitchFamily="-106" charset="-128"/>
              </a:rPr>
              <a:t>(Answers will vary but should include terms from the text such as guide, train, support, motivate, and coach employees)</a:t>
            </a:r>
            <a:endParaRPr lang="en-US" smtClean="0">
              <a:ea typeface="ＭＳ Ｐゴシック" pitchFamily="-106" charset="-128"/>
            </a:endParaRPr>
          </a:p>
          <a:p>
            <a:pPr marL="228600" indent="-228600">
              <a:buFontTx/>
              <a:buAutoNum type="arabicPeriod"/>
            </a:pPr>
            <a:endParaRPr lang="en-US" smtClean="0">
              <a:ea typeface="ＭＳ Ｐゴシック" pitchFamily="-106" charset="-128"/>
            </a:endParaRPr>
          </a:p>
        </p:txBody>
      </p:sp>
      <p:sp>
        <p:nvSpPr>
          <p:cNvPr id="56324" name="Slide Number Placeholder 3"/>
          <p:cNvSpPr>
            <a:spLocks noGrp="1"/>
          </p:cNvSpPr>
          <p:nvPr>
            <p:ph type="sldNum" sz="quarter" idx="5"/>
          </p:nvPr>
        </p:nvSpPr>
        <p:spPr bwMode="auto">
          <a:noFill/>
          <a:ln>
            <a:miter lim="800000"/>
            <a:headEnd/>
            <a:tailEnd/>
          </a:ln>
        </p:spPr>
        <p:txBody>
          <a:bodyPr/>
          <a:lstStyle/>
          <a:p>
            <a:fld id="{19FA34A7-CA5D-40E6-89CA-3F144394E34D}" type="slidenum">
              <a:rPr lang="en-US" smtClean="0"/>
              <a:pPr/>
              <a:t>5</a:t>
            </a:fld>
            <a:endParaRPr lang="en-US" smtClean="0"/>
          </a:p>
        </p:txBody>
      </p:sp>
    </p:spTree>
    <p:extLst>
      <p:ext uri="{BB962C8B-B14F-4D97-AF65-F5344CB8AC3E}">
        <p14:creationId xmlns:p14="http://schemas.microsoft.com/office/powerpoint/2010/main" val="36412509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Rot="1" noChangeAspect="1" noTextEdit="1"/>
          </p:cNvSpPr>
          <p:nvPr>
            <p:ph type="sldImg"/>
          </p:nvPr>
        </p:nvSpPr>
        <p:spPr bwMode="auto">
          <a:noFill/>
          <a:ln>
            <a:solidFill>
              <a:srgbClr val="000000"/>
            </a:solidFill>
            <a:miter lim="800000"/>
            <a:headEnd/>
            <a:tailEnd/>
          </a:ln>
        </p:spPr>
      </p:sp>
      <p:sp>
        <p:nvSpPr>
          <p:cNvPr id="57347" name="Rectangle 3"/>
          <p:cNvSpPr>
            <a:spLocks noGrp="1"/>
          </p:cNvSpPr>
          <p:nvPr>
            <p:ph type="body" idx="1"/>
          </p:nvPr>
        </p:nvSpPr>
        <p:spPr bwMode="auto">
          <a:noFill/>
        </p:spPr>
        <p:txBody>
          <a:bodyPr/>
          <a:lstStyle/>
          <a:p>
            <a:pPr marL="228600" indent="-228600"/>
            <a:r>
              <a:rPr lang="en-US" smtClean="0">
                <a:ea typeface="ＭＳ Ｐゴシック" pitchFamily="-106" charset="-128"/>
              </a:rPr>
              <a:t>See Learning Goal 1:  Describe the changes occurring today in the management function.  </a:t>
            </a:r>
          </a:p>
          <a:p>
            <a:pPr marL="228600" indent="-228600"/>
            <a:endParaRPr lang="en-US" smtClean="0">
              <a:ea typeface="ＭＳ Ｐゴシック" pitchFamily="-106" charset="-128"/>
            </a:endParaRPr>
          </a:p>
          <a:p>
            <a:pPr marL="228600" indent="-228600"/>
            <a:r>
              <a:rPr lang="en-US" u="sng" smtClean="0">
                <a:ea typeface="ＭＳ Ｐゴシック" pitchFamily="-106" charset="-128"/>
              </a:rPr>
              <a:t>The Worst Managers</a:t>
            </a:r>
          </a:p>
          <a:p>
            <a:pPr marL="228600" indent="-228600">
              <a:buFontTx/>
              <a:buAutoNum type="arabicPeriod"/>
            </a:pPr>
            <a:r>
              <a:rPr lang="en-US" smtClean="0">
                <a:ea typeface="ＭＳ Ｐゴシック" pitchFamily="-106" charset="-128"/>
              </a:rPr>
              <a:t> This slide is a continuation from the last slide.</a:t>
            </a:r>
          </a:p>
          <a:p>
            <a:pPr marL="228600" indent="-228600">
              <a:buFontTx/>
              <a:buAutoNum type="arabicPeriod"/>
            </a:pPr>
            <a:r>
              <a:rPr lang="en-US" smtClean="0">
                <a:ea typeface="ＭＳ Ｐゴシック" pitchFamily="-106" charset="-128"/>
              </a:rPr>
              <a:t> Ask students:  What makes a manager ineffective?  </a:t>
            </a:r>
            <a:r>
              <a:rPr lang="en-US" i="1" smtClean="0">
                <a:ea typeface="ＭＳ Ｐゴシック" pitchFamily="-106" charset="-128"/>
              </a:rPr>
              <a:t>(This question will get students talking about their personal experiences in the workforce)</a:t>
            </a:r>
            <a:endParaRPr lang="en-US" smtClean="0">
              <a:ea typeface="ＭＳ Ｐゴシック" pitchFamily="-106" charset="-128"/>
            </a:endParaRPr>
          </a:p>
        </p:txBody>
      </p:sp>
    </p:spTree>
    <p:extLst>
      <p:ext uri="{BB962C8B-B14F-4D97-AF65-F5344CB8AC3E}">
        <p14:creationId xmlns:p14="http://schemas.microsoft.com/office/powerpoint/2010/main" val="1297158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p:spPr>
      </p:sp>
      <p:sp>
        <p:nvSpPr>
          <p:cNvPr id="58371" name="Notes Placeholder 2"/>
          <p:cNvSpPr>
            <a:spLocks noGrp="1"/>
          </p:cNvSpPr>
          <p:nvPr>
            <p:ph type="body" idx="1"/>
          </p:nvPr>
        </p:nvSpPr>
        <p:spPr bwMode="auto">
          <a:noFill/>
        </p:spPr>
        <p:txBody>
          <a:bodyPr/>
          <a:lstStyle/>
          <a:p>
            <a:r>
              <a:rPr lang="en-US" smtClean="0">
                <a:ea typeface="ＭＳ Ｐゴシック" pitchFamily="-106" charset="-128"/>
              </a:rPr>
              <a:t>See Learning Goal 2:  Describe the four functions of management.  </a:t>
            </a:r>
          </a:p>
          <a:p>
            <a:endParaRPr lang="en-US" smtClean="0">
              <a:ea typeface="ＭＳ Ｐゴシック" pitchFamily="-106" charset="-128"/>
            </a:endParaRPr>
          </a:p>
          <a:p>
            <a:r>
              <a:rPr lang="en-US" smtClean="0">
                <a:ea typeface="ＭＳ Ｐゴシック" pitchFamily="-106" charset="-128"/>
              </a:rPr>
              <a:t>Management is the process used to accomplish organizational goals through the four functions of management.  The four functions of management are planning, organizing, leading and controlling.  </a:t>
            </a:r>
          </a:p>
        </p:txBody>
      </p:sp>
      <p:sp>
        <p:nvSpPr>
          <p:cNvPr id="58372" name="Slide Number Placeholder 3"/>
          <p:cNvSpPr>
            <a:spLocks noGrp="1"/>
          </p:cNvSpPr>
          <p:nvPr>
            <p:ph type="sldNum" sz="quarter" idx="5"/>
          </p:nvPr>
        </p:nvSpPr>
        <p:spPr bwMode="auto">
          <a:noFill/>
          <a:ln>
            <a:miter lim="800000"/>
            <a:headEnd/>
            <a:tailEnd/>
          </a:ln>
        </p:spPr>
        <p:txBody>
          <a:bodyPr/>
          <a:lstStyle/>
          <a:p>
            <a:fld id="{96CD5F41-5838-4C9A-9F82-1A9B97A2202B}" type="slidenum">
              <a:rPr lang="en-US" smtClean="0"/>
              <a:pPr/>
              <a:t>7</a:t>
            </a:fld>
            <a:endParaRPr lang="en-US" smtClean="0"/>
          </a:p>
        </p:txBody>
      </p:sp>
    </p:spTree>
    <p:extLst>
      <p:ext uri="{BB962C8B-B14F-4D97-AF65-F5344CB8AC3E}">
        <p14:creationId xmlns:p14="http://schemas.microsoft.com/office/powerpoint/2010/main" val="10703665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Rot="1" noChangeAspect="1" noTextEdit="1"/>
          </p:cNvSpPr>
          <p:nvPr>
            <p:ph type="sldImg"/>
          </p:nvPr>
        </p:nvSpPr>
        <p:spPr bwMode="auto">
          <a:noFill/>
          <a:ln>
            <a:solidFill>
              <a:srgbClr val="000000"/>
            </a:solidFill>
            <a:miter lim="800000"/>
            <a:headEnd/>
            <a:tailEnd/>
          </a:ln>
        </p:spPr>
      </p:sp>
      <p:sp>
        <p:nvSpPr>
          <p:cNvPr id="59395" name="Rectangle 3"/>
          <p:cNvSpPr>
            <a:spLocks noGrp="1"/>
          </p:cNvSpPr>
          <p:nvPr>
            <p:ph type="body" idx="1"/>
          </p:nvPr>
        </p:nvSpPr>
        <p:spPr bwMode="auto">
          <a:noFill/>
        </p:spPr>
        <p:txBody>
          <a:bodyPr/>
          <a:lstStyle/>
          <a:p>
            <a:r>
              <a:rPr lang="en-US" smtClean="0">
                <a:ea typeface="ＭＳ Ｐゴシック" pitchFamily="-106" charset="-128"/>
              </a:rPr>
              <a:t>See Learning Goal 2:  Describe the four functions of management.  </a:t>
            </a:r>
          </a:p>
          <a:p>
            <a:endParaRPr lang="en-US" smtClean="0">
              <a:ea typeface="ＭＳ Ｐゴシック" pitchFamily="-106" charset="-128"/>
            </a:endParaRPr>
          </a:p>
        </p:txBody>
      </p:sp>
    </p:spTree>
    <p:extLst>
      <p:ext uri="{BB962C8B-B14F-4D97-AF65-F5344CB8AC3E}">
        <p14:creationId xmlns:p14="http://schemas.microsoft.com/office/powerpoint/2010/main" val="11413927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bwMode="auto">
          <a:noFill/>
          <a:ln>
            <a:solidFill>
              <a:srgbClr val="000000"/>
            </a:solidFill>
            <a:miter lim="800000"/>
            <a:headEnd/>
            <a:tailEnd/>
          </a:ln>
        </p:spPr>
      </p:sp>
      <p:sp>
        <p:nvSpPr>
          <p:cNvPr id="60419" name="Notes Placeholder 2"/>
          <p:cNvSpPr>
            <a:spLocks noGrp="1"/>
          </p:cNvSpPr>
          <p:nvPr>
            <p:ph type="body" idx="1"/>
          </p:nvPr>
        </p:nvSpPr>
        <p:spPr bwMode="auto">
          <a:noFill/>
        </p:spPr>
        <p:txBody>
          <a:bodyPr/>
          <a:lstStyle/>
          <a:p>
            <a:r>
              <a:rPr lang="en-US" smtClean="0">
                <a:ea typeface="ＭＳ Ｐゴシック" pitchFamily="-106" charset="-128"/>
              </a:rPr>
              <a:t>See Learning Goal 3:  Relate the planning process and decision making to the accomplishment of company goals.    </a:t>
            </a:r>
          </a:p>
          <a:p>
            <a:endParaRPr lang="en-US" smtClean="0">
              <a:ea typeface="ＭＳ Ｐゴシック" pitchFamily="-106" charset="-128"/>
            </a:endParaRPr>
          </a:p>
          <a:p>
            <a:r>
              <a:rPr lang="en-US" smtClean="0">
                <a:ea typeface="ＭＳ Ｐゴシック" pitchFamily="-106" charset="-128"/>
              </a:rPr>
              <a:t>Creating vision for the company is not merely setting a goal but rather creating a sense of purpose for the organization.  </a:t>
            </a:r>
          </a:p>
        </p:txBody>
      </p:sp>
      <p:sp>
        <p:nvSpPr>
          <p:cNvPr id="60420" name="Slide Number Placeholder 3"/>
          <p:cNvSpPr>
            <a:spLocks noGrp="1"/>
          </p:cNvSpPr>
          <p:nvPr>
            <p:ph type="sldNum" sz="quarter" idx="5"/>
          </p:nvPr>
        </p:nvSpPr>
        <p:spPr bwMode="auto">
          <a:noFill/>
          <a:ln>
            <a:miter lim="800000"/>
            <a:headEnd/>
            <a:tailEnd/>
          </a:ln>
        </p:spPr>
        <p:txBody>
          <a:bodyPr/>
          <a:lstStyle/>
          <a:p>
            <a:fld id="{6F4F0095-CADE-4785-AE96-E6845D3E6640}" type="slidenum">
              <a:rPr lang="en-US" smtClean="0"/>
              <a:pPr/>
              <a:t>9</a:t>
            </a:fld>
            <a:endParaRPr lang="en-US" smtClean="0"/>
          </a:p>
        </p:txBody>
      </p:sp>
    </p:spTree>
    <p:extLst>
      <p:ext uri="{BB962C8B-B14F-4D97-AF65-F5344CB8AC3E}">
        <p14:creationId xmlns:p14="http://schemas.microsoft.com/office/powerpoint/2010/main" val="29389196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bwMode="auto">
          <a:noFill/>
          <a:ln>
            <a:solidFill>
              <a:srgbClr val="000000"/>
            </a:solidFill>
            <a:miter lim="800000"/>
            <a:headEnd/>
            <a:tailEnd/>
          </a:ln>
        </p:spPr>
      </p:sp>
      <p:sp>
        <p:nvSpPr>
          <p:cNvPr id="61443" name="Notes Placeholder 2"/>
          <p:cNvSpPr>
            <a:spLocks noGrp="1"/>
          </p:cNvSpPr>
          <p:nvPr>
            <p:ph type="body" idx="1"/>
          </p:nvPr>
        </p:nvSpPr>
        <p:spPr bwMode="auto">
          <a:noFill/>
        </p:spPr>
        <p:txBody>
          <a:bodyPr/>
          <a:lstStyle/>
          <a:p>
            <a:r>
              <a:rPr lang="en-US" smtClean="0">
                <a:ea typeface="ＭＳ Ｐゴシック" pitchFamily="-106" charset="-128"/>
              </a:rPr>
              <a:t>See Learning Goal 3:  Relate the planning process and decision making to the accomplishment of company goals.    </a:t>
            </a:r>
          </a:p>
          <a:p>
            <a:endParaRPr lang="en-US" smtClean="0">
              <a:ea typeface="ＭＳ Ｐゴシック" pitchFamily="-106" charset="-128"/>
            </a:endParaRPr>
          </a:p>
          <a:p>
            <a:r>
              <a:rPr lang="en-US" smtClean="0">
                <a:ea typeface="ＭＳ Ｐゴシック" pitchFamily="-106" charset="-128"/>
              </a:rPr>
              <a:t>The mission statement is the foundation for setting specific goals and objectives within the organization.  </a:t>
            </a:r>
          </a:p>
        </p:txBody>
      </p:sp>
      <p:sp>
        <p:nvSpPr>
          <p:cNvPr id="61444" name="Slide Number Placeholder 3"/>
          <p:cNvSpPr>
            <a:spLocks noGrp="1"/>
          </p:cNvSpPr>
          <p:nvPr>
            <p:ph type="sldNum" sz="quarter" idx="5"/>
          </p:nvPr>
        </p:nvSpPr>
        <p:spPr bwMode="auto">
          <a:noFill/>
          <a:ln>
            <a:miter lim="800000"/>
            <a:headEnd/>
            <a:tailEnd/>
          </a:ln>
        </p:spPr>
        <p:txBody>
          <a:bodyPr/>
          <a:lstStyle/>
          <a:p>
            <a:fld id="{5B669E64-0B1E-4C92-8385-527AA4A3BF0F}" type="slidenum">
              <a:rPr lang="en-US" smtClean="0"/>
              <a:pPr/>
              <a:t>11</a:t>
            </a:fld>
            <a:endParaRPr lang="en-US" smtClean="0"/>
          </a:p>
        </p:txBody>
      </p:sp>
    </p:spTree>
    <p:extLst>
      <p:ext uri="{BB962C8B-B14F-4D97-AF65-F5344CB8AC3E}">
        <p14:creationId xmlns:p14="http://schemas.microsoft.com/office/powerpoint/2010/main" val="344306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Rot="1" noChangeAspect="1" noTextEdit="1"/>
          </p:cNvSpPr>
          <p:nvPr>
            <p:ph type="sldImg"/>
          </p:nvPr>
        </p:nvSpPr>
        <p:spPr bwMode="auto">
          <a:noFill/>
          <a:ln>
            <a:solidFill>
              <a:srgbClr val="000000"/>
            </a:solidFill>
            <a:miter lim="800000"/>
            <a:headEnd/>
            <a:tailEnd/>
          </a:ln>
        </p:spPr>
      </p:sp>
      <p:sp>
        <p:nvSpPr>
          <p:cNvPr id="62467" name="Rectangle 3"/>
          <p:cNvSpPr>
            <a:spLocks noGrp="1"/>
          </p:cNvSpPr>
          <p:nvPr>
            <p:ph type="body" idx="1"/>
          </p:nvPr>
        </p:nvSpPr>
        <p:spPr bwMode="auto">
          <a:noFill/>
        </p:spPr>
        <p:txBody>
          <a:bodyPr/>
          <a:lstStyle/>
          <a:p>
            <a:r>
              <a:rPr lang="en-US" smtClean="0">
                <a:ea typeface="ＭＳ Ｐゴシック" pitchFamily="-106" charset="-128"/>
              </a:rPr>
              <a:t>See Learning Goal 3:  Relate the planning process and decision making to the accomplishment of company goals.    </a:t>
            </a:r>
          </a:p>
          <a:p>
            <a:endParaRPr lang="en-US" smtClean="0">
              <a:ea typeface="ＭＳ Ｐゴシック" pitchFamily="-106" charset="-128"/>
            </a:endParaRPr>
          </a:p>
        </p:txBody>
      </p:sp>
    </p:spTree>
    <p:extLst>
      <p:ext uri="{BB962C8B-B14F-4D97-AF65-F5344CB8AC3E}">
        <p14:creationId xmlns:p14="http://schemas.microsoft.com/office/powerpoint/2010/main" val="15784257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Rot="1" noChangeAspect="1" noTextEdit="1"/>
          </p:cNvSpPr>
          <p:nvPr>
            <p:ph type="sldImg"/>
          </p:nvPr>
        </p:nvSpPr>
        <p:spPr bwMode="auto">
          <a:noFill/>
          <a:ln>
            <a:solidFill>
              <a:srgbClr val="000000"/>
            </a:solidFill>
            <a:miter lim="800000"/>
            <a:headEnd/>
            <a:tailEnd/>
          </a:ln>
        </p:spPr>
      </p:sp>
      <p:sp>
        <p:nvSpPr>
          <p:cNvPr id="63491" name="Rectangle 3"/>
          <p:cNvSpPr>
            <a:spLocks noGrp="1"/>
          </p:cNvSpPr>
          <p:nvPr>
            <p:ph type="body" idx="1"/>
          </p:nvPr>
        </p:nvSpPr>
        <p:spPr bwMode="auto">
          <a:noFill/>
        </p:spPr>
        <p:txBody>
          <a:bodyPr/>
          <a:lstStyle/>
          <a:p>
            <a:pPr marL="228600" indent="-228600"/>
            <a:r>
              <a:rPr lang="en-US" smtClean="0">
                <a:ea typeface="ＭＳ Ｐゴシック" pitchFamily="-106" charset="-128"/>
              </a:rPr>
              <a:t>See Learning Goal 3:  Relate the planning process and decision making to the accomplishment of company goals.    </a:t>
            </a:r>
          </a:p>
          <a:p>
            <a:pPr marL="228600" indent="-228600"/>
            <a:endParaRPr lang="en-US" smtClean="0">
              <a:ea typeface="ＭＳ Ｐゴシック" pitchFamily="-106" charset="-128"/>
            </a:endParaRPr>
          </a:p>
          <a:p>
            <a:pPr marL="228600" indent="-228600"/>
            <a:r>
              <a:rPr lang="en-US" smtClean="0">
                <a:ea typeface="ＭＳ Ｐゴシック" pitchFamily="-106" charset="-128"/>
              </a:rPr>
              <a:t>SWOT is an acronym for Strengths, Weaknesses, Opportunities, and Threats. As part of the internal analysis, the organization identifies the potential strengths that it can capitalize upon and potential weaknesses that it should improve upon. An organization, as part of an external environmental analysis, identifies the opportunities (factors that an organization can take advantage of) and threats (factors that an organization should avoid or minimize the impact of). An interesting exercise for the students – have them perform a SWOT analysis on themselves (At least the strengths and weaknesses part should be an eye opening experience for them.)</a:t>
            </a:r>
          </a:p>
        </p:txBody>
      </p:sp>
    </p:spTree>
    <p:extLst>
      <p:ext uri="{BB962C8B-B14F-4D97-AF65-F5344CB8AC3E}">
        <p14:creationId xmlns:p14="http://schemas.microsoft.com/office/powerpoint/2010/main" val="11278865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Rot="1" noChangeAspect="1" noTextEdit="1"/>
          </p:cNvSpPr>
          <p:nvPr>
            <p:ph type="sldImg"/>
          </p:nvPr>
        </p:nvSpPr>
        <p:spPr bwMode="auto">
          <a:noFill/>
          <a:ln>
            <a:solidFill>
              <a:srgbClr val="000000"/>
            </a:solidFill>
            <a:miter lim="800000"/>
            <a:headEnd/>
            <a:tailEnd/>
          </a:ln>
        </p:spPr>
      </p:sp>
      <p:sp>
        <p:nvSpPr>
          <p:cNvPr id="64515" name="Rectangle 3"/>
          <p:cNvSpPr>
            <a:spLocks noGrp="1"/>
          </p:cNvSpPr>
          <p:nvPr>
            <p:ph type="body" idx="1"/>
          </p:nvPr>
        </p:nvSpPr>
        <p:spPr bwMode="auto">
          <a:noFill/>
        </p:spPr>
        <p:txBody>
          <a:bodyPr/>
          <a:lstStyle/>
          <a:p>
            <a:r>
              <a:rPr lang="en-US" smtClean="0">
                <a:ea typeface="ＭＳ Ｐゴシック" pitchFamily="-106" charset="-128"/>
              </a:rPr>
              <a:t>See Learning Goal 3:  Relate the planning process and decision making to the accomplishment of company goals.    </a:t>
            </a:r>
          </a:p>
          <a:p>
            <a:endParaRPr lang="en-US" smtClean="0">
              <a:ea typeface="ＭＳ Ｐゴシック" pitchFamily="-106" charset="-128"/>
            </a:endParaRPr>
          </a:p>
        </p:txBody>
      </p:sp>
    </p:spTree>
    <p:extLst>
      <p:ext uri="{BB962C8B-B14F-4D97-AF65-F5344CB8AC3E}">
        <p14:creationId xmlns:p14="http://schemas.microsoft.com/office/powerpoint/2010/main" val="1203503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Rot="1" noChangeAspect="1" noTextEdit="1"/>
          </p:cNvSpPr>
          <p:nvPr>
            <p:ph type="sldImg"/>
          </p:nvPr>
        </p:nvSpPr>
        <p:spPr bwMode="auto">
          <a:noFill/>
          <a:ln>
            <a:solidFill>
              <a:srgbClr val="000000"/>
            </a:solidFill>
            <a:miter lim="800000"/>
            <a:headEnd/>
            <a:tailEnd/>
          </a:ln>
        </p:spPr>
      </p:sp>
      <p:sp>
        <p:nvSpPr>
          <p:cNvPr id="65539" name="Rectangle 3"/>
          <p:cNvSpPr>
            <a:spLocks noGrp="1"/>
          </p:cNvSpPr>
          <p:nvPr>
            <p:ph type="body" idx="1"/>
          </p:nvPr>
        </p:nvSpPr>
        <p:spPr bwMode="auto">
          <a:noFill/>
        </p:spPr>
        <p:txBody>
          <a:bodyPr/>
          <a:lstStyle/>
          <a:p>
            <a:r>
              <a:rPr lang="en-US" smtClean="0">
                <a:ea typeface="ＭＳ Ｐゴシック" pitchFamily="-106" charset="-128"/>
              </a:rPr>
              <a:t>See Learning Goal 3:  Relate the planning process and decision making to the accomplishment of company goals.    </a:t>
            </a:r>
          </a:p>
          <a:p>
            <a:endParaRPr lang="en-US" smtClean="0">
              <a:ea typeface="ＭＳ Ｐゴシック" pitchFamily="-106" charset="-128"/>
            </a:endParaRPr>
          </a:p>
        </p:txBody>
      </p:sp>
    </p:spTree>
    <p:extLst>
      <p:ext uri="{BB962C8B-B14F-4D97-AF65-F5344CB8AC3E}">
        <p14:creationId xmlns:p14="http://schemas.microsoft.com/office/powerpoint/2010/main" val="39499379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Rot="1" noChangeAspect="1" noTextEdit="1"/>
          </p:cNvSpPr>
          <p:nvPr>
            <p:ph type="sldImg"/>
          </p:nvPr>
        </p:nvSpPr>
        <p:spPr bwMode="auto">
          <a:noFill/>
          <a:ln>
            <a:solidFill>
              <a:srgbClr val="000000"/>
            </a:solidFill>
            <a:miter lim="800000"/>
            <a:headEnd/>
            <a:tailEnd/>
          </a:ln>
        </p:spPr>
      </p:sp>
      <p:sp>
        <p:nvSpPr>
          <p:cNvPr id="66563" name="Rectangle 3"/>
          <p:cNvSpPr>
            <a:spLocks noGrp="1"/>
          </p:cNvSpPr>
          <p:nvPr>
            <p:ph type="body" idx="1"/>
          </p:nvPr>
        </p:nvSpPr>
        <p:spPr bwMode="auto">
          <a:noFill/>
        </p:spPr>
        <p:txBody>
          <a:bodyPr/>
          <a:lstStyle/>
          <a:p>
            <a:r>
              <a:rPr lang="en-US" smtClean="0">
                <a:ea typeface="ＭＳ Ｐゴシック" pitchFamily="-106" charset="-128"/>
              </a:rPr>
              <a:t>See Learning Goal 3:  Relate the planning process and decision making to the accomplishment of company goals.    </a:t>
            </a:r>
          </a:p>
          <a:p>
            <a:endParaRPr lang="en-US" smtClean="0">
              <a:ea typeface="ＭＳ Ｐゴシック" pitchFamily="-106" charset="-128"/>
            </a:endParaRPr>
          </a:p>
        </p:txBody>
      </p:sp>
    </p:spTree>
    <p:extLst>
      <p:ext uri="{BB962C8B-B14F-4D97-AF65-F5344CB8AC3E}">
        <p14:creationId xmlns:p14="http://schemas.microsoft.com/office/powerpoint/2010/main" val="14688131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Rot="1" noChangeAspect="1" noTextEdit="1"/>
          </p:cNvSpPr>
          <p:nvPr>
            <p:ph type="sldImg"/>
          </p:nvPr>
        </p:nvSpPr>
        <p:spPr bwMode="auto">
          <a:noFill/>
          <a:ln>
            <a:solidFill>
              <a:srgbClr val="000000"/>
            </a:solidFill>
            <a:miter lim="800000"/>
            <a:headEnd/>
            <a:tailEnd/>
          </a:ln>
        </p:spPr>
      </p:sp>
      <p:sp>
        <p:nvSpPr>
          <p:cNvPr id="67587" name="Rectangle 3"/>
          <p:cNvSpPr>
            <a:spLocks noGrp="1"/>
          </p:cNvSpPr>
          <p:nvPr>
            <p:ph type="body" idx="1"/>
          </p:nvPr>
        </p:nvSpPr>
        <p:spPr bwMode="auto">
          <a:noFill/>
        </p:spPr>
        <p:txBody>
          <a:bodyPr/>
          <a:lstStyle/>
          <a:p>
            <a:pPr marL="228600" indent="-228600"/>
            <a:r>
              <a:rPr lang="en-US" smtClean="0">
                <a:ea typeface="ＭＳ Ｐゴシック" pitchFamily="-106" charset="-128"/>
              </a:rPr>
              <a:t>See Learning Goal 3:  Relate the planning process and decision making to the accomplishment of company goals.    </a:t>
            </a:r>
          </a:p>
          <a:p>
            <a:pPr marL="228600" indent="-228600"/>
            <a:endParaRPr lang="en-US" smtClean="0">
              <a:ea typeface="ＭＳ Ｐゴシック" pitchFamily="-106" charset="-128"/>
            </a:endParaRPr>
          </a:p>
          <a:p>
            <a:pPr marL="228600" indent="-228600"/>
            <a:r>
              <a:rPr lang="en-US" smtClean="0">
                <a:ea typeface="ＭＳ Ｐゴシック" pitchFamily="-106" charset="-128"/>
              </a:rPr>
              <a:t>This slide covers the key areas of planning by business managers. Students should be reminded that planning requires preparation to be successful.  More effort put into planning, will result in greater achievement.  All planning should be in writing with an estimation of time and cost.  Gantt charts are often used to compare planned results with actual accomplishments. Even the best prepared plans sometimes miss the unexpected problems.  Managers should always be prepared to act in the event a plan fails.  Poor contingency planning may result in significant problems for a company.</a:t>
            </a:r>
          </a:p>
        </p:txBody>
      </p:sp>
    </p:spTree>
    <p:extLst>
      <p:ext uri="{BB962C8B-B14F-4D97-AF65-F5344CB8AC3E}">
        <p14:creationId xmlns:p14="http://schemas.microsoft.com/office/powerpoint/2010/main" val="22384837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bwMode="auto">
          <a:noFill/>
          <a:ln>
            <a:solidFill>
              <a:srgbClr val="000000"/>
            </a:solidFill>
            <a:miter lim="800000"/>
            <a:headEnd/>
            <a:tailEnd/>
          </a:ln>
        </p:spPr>
      </p:sp>
      <p:sp>
        <p:nvSpPr>
          <p:cNvPr id="69635" name="Notes Placeholder 2"/>
          <p:cNvSpPr>
            <a:spLocks noGrp="1"/>
          </p:cNvSpPr>
          <p:nvPr>
            <p:ph type="body" idx="1"/>
          </p:nvPr>
        </p:nvSpPr>
        <p:spPr bwMode="auto">
          <a:noFill/>
        </p:spPr>
        <p:txBody>
          <a:bodyPr/>
          <a:lstStyle/>
          <a:p>
            <a:r>
              <a:rPr lang="en-US" smtClean="0">
                <a:ea typeface="ＭＳ Ｐゴシック" pitchFamily="-106" charset="-128"/>
              </a:rPr>
              <a:t>See Learning Goal 3:  Relate the planning process and decision making to the accomplishment of company goals.    </a:t>
            </a:r>
          </a:p>
          <a:p>
            <a:endParaRPr lang="en-US" smtClean="0">
              <a:ea typeface="ＭＳ Ｐゴシック" pitchFamily="-106" charset="-128"/>
            </a:endParaRPr>
          </a:p>
        </p:txBody>
      </p:sp>
      <p:sp>
        <p:nvSpPr>
          <p:cNvPr id="69636" name="Slide Number Placeholder 3"/>
          <p:cNvSpPr>
            <a:spLocks noGrp="1"/>
          </p:cNvSpPr>
          <p:nvPr>
            <p:ph type="sldNum" sz="quarter" idx="5"/>
          </p:nvPr>
        </p:nvSpPr>
        <p:spPr bwMode="auto">
          <a:noFill/>
          <a:ln>
            <a:miter lim="800000"/>
            <a:headEnd/>
            <a:tailEnd/>
          </a:ln>
        </p:spPr>
        <p:txBody>
          <a:bodyPr/>
          <a:lstStyle/>
          <a:p>
            <a:fld id="{30BC4F1F-18E8-4E77-B9AD-67BDADE519F4}" type="slidenum">
              <a:rPr lang="en-US" smtClean="0"/>
              <a:pPr/>
              <a:t>19</a:t>
            </a:fld>
            <a:endParaRPr lang="en-US" smtClean="0"/>
          </a:p>
        </p:txBody>
      </p:sp>
    </p:spTree>
    <p:extLst>
      <p:ext uri="{BB962C8B-B14F-4D97-AF65-F5344CB8AC3E}">
        <p14:creationId xmlns:p14="http://schemas.microsoft.com/office/powerpoint/2010/main" val="3545721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Rot="1" noChangeAspect="1" noTextEdit="1"/>
          </p:cNvSpPr>
          <p:nvPr>
            <p:ph type="sldImg"/>
          </p:nvPr>
        </p:nvSpPr>
        <p:spPr bwMode="auto">
          <a:noFill/>
          <a:ln>
            <a:solidFill>
              <a:srgbClr val="000000"/>
            </a:solidFill>
            <a:miter lim="800000"/>
            <a:headEnd/>
            <a:tailEnd/>
          </a:ln>
        </p:spPr>
      </p:sp>
      <p:sp>
        <p:nvSpPr>
          <p:cNvPr id="70659" name="Rectangle 3"/>
          <p:cNvSpPr>
            <a:spLocks noGrp="1"/>
          </p:cNvSpPr>
          <p:nvPr>
            <p:ph type="body" idx="1"/>
          </p:nvPr>
        </p:nvSpPr>
        <p:spPr bwMode="auto">
          <a:noFill/>
        </p:spPr>
        <p:txBody>
          <a:bodyPr/>
          <a:lstStyle/>
          <a:p>
            <a:pPr marL="228600" indent="-228600"/>
            <a:r>
              <a:rPr lang="en-US" smtClean="0">
                <a:ea typeface="ＭＳ Ｐゴシック" pitchFamily="-106" charset="-128"/>
              </a:rPr>
              <a:t>See Learning Goal 3:  Relate the planning process and decision making to the accomplishment of company goals.    </a:t>
            </a:r>
          </a:p>
          <a:p>
            <a:pPr marL="228600" indent="-228600"/>
            <a:endParaRPr lang="en-US" smtClean="0">
              <a:ea typeface="ＭＳ Ｐゴシック" pitchFamily="-106" charset="-128"/>
            </a:endParaRPr>
          </a:p>
          <a:p>
            <a:pPr marL="228600" indent="-228600"/>
            <a:r>
              <a:rPr lang="en-US" smtClean="0">
                <a:ea typeface="ＭＳ Ｐゴシック" pitchFamily="-106" charset="-128"/>
              </a:rPr>
              <a:t>Managers don’t always go through this seven step process. However, they must always make sound decisions. It is easier said than done. As an interesting exercise, you can ask the students, working in a group, to go through a simple process of identifying an automobile to purchase using these steps. Everyone’s input should be obtained in the group. They either can select a group manager or all can have an equal say/vote. Both scenarios should produce different but interesting experiences for students.</a:t>
            </a:r>
          </a:p>
        </p:txBody>
      </p:sp>
    </p:spTree>
    <p:extLst>
      <p:ext uri="{BB962C8B-B14F-4D97-AF65-F5344CB8AC3E}">
        <p14:creationId xmlns:p14="http://schemas.microsoft.com/office/powerpoint/2010/main" val="12670766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Rot="1" noChangeAspect="1" noTextEdit="1"/>
          </p:cNvSpPr>
          <p:nvPr>
            <p:ph type="sldImg"/>
          </p:nvPr>
        </p:nvSpPr>
        <p:spPr bwMode="auto">
          <a:noFill/>
          <a:ln>
            <a:solidFill>
              <a:srgbClr val="000000"/>
            </a:solidFill>
            <a:miter lim="800000"/>
            <a:headEnd/>
            <a:tailEnd/>
          </a:ln>
        </p:spPr>
      </p:sp>
      <p:sp>
        <p:nvSpPr>
          <p:cNvPr id="71683" name="Rectangle 3"/>
          <p:cNvSpPr>
            <a:spLocks noGrp="1"/>
          </p:cNvSpPr>
          <p:nvPr>
            <p:ph type="body" idx="1"/>
          </p:nvPr>
        </p:nvSpPr>
        <p:spPr bwMode="auto">
          <a:noFill/>
        </p:spPr>
        <p:txBody>
          <a:bodyPr/>
          <a:lstStyle/>
          <a:p>
            <a:r>
              <a:rPr lang="en-US" smtClean="0">
                <a:ea typeface="ＭＳ Ｐゴシック" pitchFamily="-106" charset="-128"/>
              </a:rPr>
              <a:t>See Learning Goal 3:  Relate the planning process and decision making to the accomplishment of company goals.    </a:t>
            </a:r>
          </a:p>
          <a:p>
            <a:endParaRPr lang="en-US" smtClean="0">
              <a:ea typeface="ＭＳ Ｐゴシック" pitchFamily="-106" charset="-128"/>
            </a:endParaRPr>
          </a:p>
        </p:txBody>
      </p:sp>
    </p:spTree>
    <p:extLst>
      <p:ext uri="{BB962C8B-B14F-4D97-AF65-F5344CB8AC3E}">
        <p14:creationId xmlns:p14="http://schemas.microsoft.com/office/powerpoint/2010/main" val="20487341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Rot="1" noChangeAspect="1" noTextEdit="1"/>
          </p:cNvSpPr>
          <p:nvPr>
            <p:ph type="sldImg"/>
          </p:nvPr>
        </p:nvSpPr>
        <p:spPr bwMode="auto">
          <a:noFill/>
          <a:ln>
            <a:solidFill>
              <a:srgbClr val="000000"/>
            </a:solidFill>
            <a:miter lim="800000"/>
            <a:headEnd/>
            <a:tailEnd/>
          </a:ln>
        </p:spPr>
      </p:sp>
      <p:sp>
        <p:nvSpPr>
          <p:cNvPr id="73731" name="Rectangle 3"/>
          <p:cNvSpPr>
            <a:spLocks noGrp="1"/>
          </p:cNvSpPr>
          <p:nvPr>
            <p:ph type="body" idx="1"/>
          </p:nvPr>
        </p:nvSpPr>
        <p:spPr bwMode="auto">
          <a:noFill/>
        </p:spPr>
        <p:txBody>
          <a:bodyPr/>
          <a:lstStyle/>
          <a:p>
            <a:r>
              <a:rPr lang="en-US" smtClean="0">
                <a:ea typeface="ＭＳ Ｐゴシック" pitchFamily="-106" charset="-128"/>
              </a:rPr>
              <a:t>See Learning Goal 4:  Describe the organizing function of management.    </a:t>
            </a:r>
          </a:p>
          <a:p>
            <a:endParaRPr lang="en-US" smtClean="0">
              <a:ea typeface="ＭＳ Ｐゴシック" pitchFamily="-106" charset="-128"/>
            </a:endParaRPr>
          </a:p>
        </p:txBody>
      </p:sp>
    </p:spTree>
    <p:extLst>
      <p:ext uri="{BB962C8B-B14F-4D97-AF65-F5344CB8AC3E}">
        <p14:creationId xmlns:p14="http://schemas.microsoft.com/office/powerpoint/2010/main" val="5870138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Rot="1" noChangeAspect="1" noTextEdit="1"/>
          </p:cNvSpPr>
          <p:nvPr>
            <p:ph type="sldImg"/>
          </p:nvPr>
        </p:nvSpPr>
        <p:spPr bwMode="auto">
          <a:noFill/>
          <a:ln>
            <a:solidFill>
              <a:srgbClr val="000000"/>
            </a:solidFill>
            <a:miter lim="800000"/>
            <a:headEnd/>
            <a:tailEnd/>
          </a:ln>
        </p:spPr>
      </p:sp>
      <p:sp>
        <p:nvSpPr>
          <p:cNvPr id="74755" name="Rectangle 3"/>
          <p:cNvSpPr>
            <a:spLocks noGrp="1"/>
          </p:cNvSpPr>
          <p:nvPr>
            <p:ph type="body" idx="1"/>
          </p:nvPr>
        </p:nvSpPr>
        <p:spPr bwMode="auto">
          <a:noFill/>
        </p:spPr>
        <p:txBody>
          <a:bodyPr/>
          <a:lstStyle/>
          <a:p>
            <a:pPr marL="228600" indent="-228600"/>
            <a:r>
              <a:rPr lang="en-US" smtClean="0">
                <a:ea typeface="ＭＳ Ｐゴシック" pitchFamily="-106" charset="-128"/>
              </a:rPr>
              <a:t>See Learning Goal 4:  Describe the organizing function of management.    </a:t>
            </a:r>
          </a:p>
          <a:p>
            <a:pPr marL="228600" indent="-228600"/>
            <a:endParaRPr lang="en-US" smtClean="0">
              <a:ea typeface="ＭＳ Ｐゴシック" pitchFamily="-106" charset="-128"/>
            </a:endParaRPr>
          </a:p>
          <a:p>
            <a:pPr marL="228600" indent="-228600"/>
            <a:r>
              <a:rPr lang="en-US" smtClean="0">
                <a:ea typeface="ＭＳ Ｐゴシック" pitchFamily="-106" charset="-128"/>
              </a:rPr>
              <a:t>This slide shows a good visual of management levels within a corporation.  Note the pyramid shape and the type of job positions that are in each level. It’s important for the student to know the necessary skill levels that each position in the pyramid requires.  A Top-Level Manager needs good conceptual skills, and to be able to effectively communicate goals to the entire corporation. Middle-level managers typically develop the strategies for goal attainment and develop the tactics necessary to achieve stated goals.  Middle managers require good analytical skills and the ability to communicate.  First-line managers are responsible for execution of business plans.  Technical skills and good communications skills are necessary.</a:t>
            </a:r>
          </a:p>
        </p:txBody>
      </p:sp>
    </p:spTree>
    <p:extLst>
      <p:ext uri="{BB962C8B-B14F-4D97-AF65-F5344CB8AC3E}">
        <p14:creationId xmlns:p14="http://schemas.microsoft.com/office/powerpoint/2010/main" val="12063472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Rot="1" noChangeAspect="1" noTextEdit="1"/>
          </p:cNvSpPr>
          <p:nvPr>
            <p:ph type="sldImg"/>
          </p:nvPr>
        </p:nvSpPr>
        <p:spPr bwMode="auto">
          <a:noFill/>
          <a:ln>
            <a:solidFill>
              <a:srgbClr val="000000"/>
            </a:solidFill>
            <a:miter lim="800000"/>
            <a:headEnd/>
            <a:tailEnd/>
          </a:ln>
        </p:spPr>
      </p:sp>
      <p:sp>
        <p:nvSpPr>
          <p:cNvPr id="75779" name="Rectangle 3"/>
          <p:cNvSpPr>
            <a:spLocks noGrp="1"/>
          </p:cNvSpPr>
          <p:nvPr>
            <p:ph type="body" idx="1"/>
          </p:nvPr>
        </p:nvSpPr>
        <p:spPr bwMode="auto">
          <a:noFill/>
        </p:spPr>
        <p:txBody>
          <a:bodyPr/>
          <a:lstStyle/>
          <a:p>
            <a:r>
              <a:rPr lang="en-US" smtClean="0">
                <a:ea typeface="ＭＳ Ｐゴシック" pitchFamily="-106" charset="-128"/>
              </a:rPr>
              <a:t>See Learning Goal 4:  Describe the organizing function of management.    </a:t>
            </a:r>
          </a:p>
          <a:p>
            <a:endParaRPr lang="en-US" smtClean="0">
              <a:ea typeface="ＭＳ Ｐゴシック" pitchFamily="-106" charset="-128"/>
            </a:endParaRPr>
          </a:p>
        </p:txBody>
      </p:sp>
    </p:spTree>
    <p:extLst>
      <p:ext uri="{BB962C8B-B14F-4D97-AF65-F5344CB8AC3E}">
        <p14:creationId xmlns:p14="http://schemas.microsoft.com/office/powerpoint/2010/main" val="108678060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Rot="1" noChangeAspect="1" noTextEdit="1"/>
          </p:cNvSpPr>
          <p:nvPr>
            <p:ph type="sldImg"/>
          </p:nvPr>
        </p:nvSpPr>
        <p:spPr bwMode="auto">
          <a:noFill/>
          <a:ln>
            <a:solidFill>
              <a:srgbClr val="000000"/>
            </a:solidFill>
            <a:miter lim="800000"/>
            <a:headEnd/>
            <a:tailEnd/>
          </a:ln>
        </p:spPr>
      </p:sp>
      <p:sp>
        <p:nvSpPr>
          <p:cNvPr id="76803" name="Rectangle 3"/>
          <p:cNvSpPr>
            <a:spLocks noGrp="1"/>
          </p:cNvSpPr>
          <p:nvPr>
            <p:ph type="body" idx="1"/>
          </p:nvPr>
        </p:nvSpPr>
        <p:spPr bwMode="auto">
          <a:noFill/>
        </p:spPr>
        <p:txBody>
          <a:bodyPr/>
          <a:lstStyle/>
          <a:p>
            <a:r>
              <a:rPr lang="en-US" smtClean="0">
                <a:ea typeface="ＭＳ Ｐゴシック" pitchFamily="-106" charset="-128"/>
              </a:rPr>
              <a:t>See Learning Goal 4:  Describe the organizing function of management.    </a:t>
            </a:r>
          </a:p>
          <a:p>
            <a:endParaRPr lang="en-US" smtClean="0">
              <a:ea typeface="ＭＳ Ｐゴシック" pitchFamily="-106" charset="-128"/>
            </a:endParaRPr>
          </a:p>
        </p:txBody>
      </p:sp>
    </p:spTree>
    <p:extLst>
      <p:ext uri="{BB962C8B-B14F-4D97-AF65-F5344CB8AC3E}">
        <p14:creationId xmlns:p14="http://schemas.microsoft.com/office/powerpoint/2010/main" val="319445619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bwMode="auto">
          <a:noFill/>
          <a:ln>
            <a:solidFill>
              <a:srgbClr val="000000"/>
            </a:solidFill>
            <a:miter lim="800000"/>
            <a:headEnd/>
            <a:tailEnd/>
          </a:ln>
        </p:spPr>
      </p:sp>
      <p:sp>
        <p:nvSpPr>
          <p:cNvPr id="77827" name="Notes Placeholder 2"/>
          <p:cNvSpPr>
            <a:spLocks noGrp="1"/>
          </p:cNvSpPr>
          <p:nvPr>
            <p:ph type="body" idx="1"/>
          </p:nvPr>
        </p:nvSpPr>
        <p:spPr bwMode="auto">
          <a:noFill/>
        </p:spPr>
        <p:txBody>
          <a:bodyPr/>
          <a:lstStyle/>
          <a:p>
            <a:r>
              <a:rPr lang="en-US" smtClean="0">
                <a:ea typeface="ＭＳ Ｐゴシック" pitchFamily="-106" charset="-128"/>
              </a:rPr>
              <a:t>See Learning Goal 4:  Describe the organizing function of management.    </a:t>
            </a:r>
          </a:p>
          <a:p>
            <a:endParaRPr lang="en-US" smtClean="0">
              <a:ea typeface="ＭＳ Ｐゴシック" pitchFamily="-106" charset="-128"/>
            </a:endParaRPr>
          </a:p>
        </p:txBody>
      </p:sp>
      <p:sp>
        <p:nvSpPr>
          <p:cNvPr id="77828" name="Slide Number Placeholder 3"/>
          <p:cNvSpPr>
            <a:spLocks noGrp="1"/>
          </p:cNvSpPr>
          <p:nvPr>
            <p:ph type="sldNum" sz="quarter" idx="5"/>
          </p:nvPr>
        </p:nvSpPr>
        <p:spPr bwMode="auto">
          <a:noFill/>
          <a:ln>
            <a:miter lim="800000"/>
            <a:headEnd/>
            <a:tailEnd/>
          </a:ln>
        </p:spPr>
        <p:txBody>
          <a:bodyPr/>
          <a:lstStyle/>
          <a:p>
            <a:fld id="{80FA157D-BE41-4631-B0C9-E209CAE355C9}" type="slidenum">
              <a:rPr lang="en-US" smtClean="0"/>
              <a:pPr/>
              <a:t>27</a:t>
            </a:fld>
            <a:endParaRPr lang="en-US" smtClean="0"/>
          </a:p>
        </p:txBody>
      </p:sp>
    </p:spTree>
    <p:extLst>
      <p:ext uri="{BB962C8B-B14F-4D97-AF65-F5344CB8AC3E}">
        <p14:creationId xmlns:p14="http://schemas.microsoft.com/office/powerpoint/2010/main" val="60131377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bwMode="auto">
          <a:noFill/>
          <a:ln>
            <a:solidFill>
              <a:srgbClr val="000000"/>
            </a:solidFill>
            <a:miter lim="800000"/>
            <a:headEnd/>
            <a:tailEnd/>
          </a:ln>
        </p:spPr>
      </p:sp>
      <p:sp>
        <p:nvSpPr>
          <p:cNvPr id="78851" name="Notes Placeholder 2"/>
          <p:cNvSpPr>
            <a:spLocks noGrp="1"/>
          </p:cNvSpPr>
          <p:nvPr>
            <p:ph type="body" idx="1"/>
          </p:nvPr>
        </p:nvSpPr>
        <p:spPr bwMode="auto">
          <a:noFill/>
        </p:spPr>
        <p:txBody>
          <a:bodyPr/>
          <a:lstStyle/>
          <a:p>
            <a:r>
              <a:rPr lang="en-US" smtClean="0">
                <a:ea typeface="ＭＳ Ｐゴシック" pitchFamily="-106" charset="-128"/>
              </a:rPr>
              <a:t>See Learning Goal 4:  Describe the organizing function of management.    </a:t>
            </a:r>
          </a:p>
          <a:p>
            <a:endParaRPr lang="en-US" smtClean="0">
              <a:solidFill>
                <a:srgbClr val="000000"/>
              </a:solidFill>
              <a:latin typeface="Helvetica" pitchFamily="-106" charset="0"/>
              <a:ea typeface="ＭＳ Ｐゴシック" pitchFamily="-106" charset="-128"/>
            </a:endParaRPr>
          </a:p>
          <a:p>
            <a:r>
              <a:rPr lang="en-US" smtClean="0">
                <a:solidFill>
                  <a:srgbClr val="000000"/>
                </a:solidFill>
                <a:latin typeface="Helvetica" pitchFamily="-106" charset="0"/>
                <a:ea typeface="ＭＳ Ｐゴシック" pitchFamily="-106" charset="-128"/>
              </a:rPr>
              <a:t>The further up the managerial ladder one moves, the less important technical job skills become.</a:t>
            </a:r>
          </a:p>
          <a:p>
            <a:endParaRPr lang="en-US" smtClean="0">
              <a:ea typeface="ＭＳ Ｐゴシック" pitchFamily="-106" charset="-128"/>
            </a:endParaRPr>
          </a:p>
        </p:txBody>
      </p:sp>
      <p:sp>
        <p:nvSpPr>
          <p:cNvPr id="78852" name="Slide Number Placeholder 3"/>
          <p:cNvSpPr>
            <a:spLocks noGrp="1"/>
          </p:cNvSpPr>
          <p:nvPr>
            <p:ph type="sldNum" sz="quarter" idx="5"/>
          </p:nvPr>
        </p:nvSpPr>
        <p:spPr bwMode="auto">
          <a:noFill/>
          <a:ln>
            <a:miter lim="800000"/>
            <a:headEnd/>
            <a:tailEnd/>
          </a:ln>
        </p:spPr>
        <p:txBody>
          <a:bodyPr/>
          <a:lstStyle/>
          <a:p>
            <a:fld id="{2C02DCA8-D17D-40D3-AC96-0DAA2324FF80}" type="slidenum">
              <a:rPr lang="en-US" smtClean="0"/>
              <a:pPr/>
              <a:t>28</a:t>
            </a:fld>
            <a:endParaRPr lang="en-US" smtClean="0"/>
          </a:p>
        </p:txBody>
      </p:sp>
    </p:spTree>
    <p:extLst>
      <p:ext uri="{BB962C8B-B14F-4D97-AF65-F5344CB8AC3E}">
        <p14:creationId xmlns:p14="http://schemas.microsoft.com/office/powerpoint/2010/main" val="50579377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Rot="1" noChangeAspect="1" noTextEdit="1"/>
          </p:cNvSpPr>
          <p:nvPr>
            <p:ph type="sldImg"/>
          </p:nvPr>
        </p:nvSpPr>
        <p:spPr bwMode="auto">
          <a:noFill/>
          <a:ln>
            <a:solidFill>
              <a:srgbClr val="000000"/>
            </a:solidFill>
            <a:miter lim="800000"/>
            <a:headEnd/>
            <a:tailEnd/>
          </a:ln>
        </p:spPr>
      </p:sp>
      <p:sp>
        <p:nvSpPr>
          <p:cNvPr id="79875" name="Rectangle 3"/>
          <p:cNvSpPr>
            <a:spLocks noGrp="1"/>
          </p:cNvSpPr>
          <p:nvPr>
            <p:ph type="body" idx="1"/>
          </p:nvPr>
        </p:nvSpPr>
        <p:spPr bwMode="auto">
          <a:noFill/>
        </p:spPr>
        <p:txBody>
          <a:bodyPr/>
          <a:lstStyle/>
          <a:p>
            <a:r>
              <a:rPr lang="en-US" smtClean="0">
                <a:ea typeface="ＭＳ Ｐゴシック" pitchFamily="-106" charset="-128"/>
              </a:rPr>
              <a:t>See Learning Goal 4:  Describe the organizing function of management.    </a:t>
            </a:r>
          </a:p>
          <a:p>
            <a:endParaRPr lang="en-US" smtClean="0">
              <a:ea typeface="ＭＳ Ｐゴシック" pitchFamily="-106" charset="-128"/>
            </a:endParaRPr>
          </a:p>
        </p:txBody>
      </p:sp>
    </p:spTree>
    <p:extLst>
      <p:ext uri="{BB962C8B-B14F-4D97-AF65-F5344CB8AC3E}">
        <p14:creationId xmlns:p14="http://schemas.microsoft.com/office/powerpoint/2010/main" val="193677359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bwMode="auto">
          <a:noFill/>
          <a:ln>
            <a:solidFill>
              <a:srgbClr val="000000"/>
            </a:solidFill>
            <a:miter lim="800000"/>
            <a:headEnd/>
            <a:tailEnd/>
          </a:ln>
        </p:spPr>
      </p:sp>
      <p:sp>
        <p:nvSpPr>
          <p:cNvPr id="80899" name="Notes Placeholder 2"/>
          <p:cNvSpPr>
            <a:spLocks noGrp="1"/>
          </p:cNvSpPr>
          <p:nvPr>
            <p:ph type="body" idx="1"/>
          </p:nvPr>
        </p:nvSpPr>
        <p:spPr bwMode="auto">
          <a:noFill/>
        </p:spPr>
        <p:txBody>
          <a:bodyPr/>
          <a:lstStyle/>
          <a:p>
            <a:pPr marL="228600" indent="-228600"/>
            <a:r>
              <a:rPr lang="en-US" smtClean="0">
                <a:ea typeface="ＭＳ Ｐゴシック" pitchFamily="-106" charset="-128"/>
              </a:rPr>
              <a:t>See Learning Goal 4:  Describe the organizing function of management.    </a:t>
            </a:r>
          </a:p>
          <a:p>
            <a:pPr marL="228600" indent="-228600"/>
            <a:endParaRPr lang="en-US" smtClean="0">
              <a:ea typeface="ＭＳ Ｐゴシック" pitchFamily="-106" charset="-128"/>
            </a:endParaRPr>
          </a:p>
          <a:p>
            <a:pPr marL="228600" indent="-228600"/>
            <a:r>
              <a:rPr lang="en-US" u="sng" smtClean="0">
                <a:ea typeface="ＭＳ Ｐゴシック" pitchFamily="-106" charset="-128"/>
              </a:rPr>
              <a:t>Layoff Leaders</a:t>
            </a:r>
          </a:p>
          <a:p>
            <a:pPr marL="228600" indent="-228600">
              <a:buFontTx/>
              <a:buAutoNum type="arabicPeriod"/>
            </a:pPr>
            <a:r>
              <a:rPr lang="en-US" smtClean="0">
                <a:ea typeface="ＭＳ Ｐゴシック" pitchFamily="-106" charset="-128"/>
              </a:rPr>
              <a:t> This slide is illustrates the companies with the largest number of layoffs between 1993-2008.</a:t>
            </a:r>
          </a:p>
          <a:p>
            <a:pPr marL="228600" indent="-228600">
              <a:buFontTx/>
              <a:buAutoNum type="arabicPeriod"/>
            </a:pPr>
            <a:r>
              <a:rPr lang="en-US" smtClean="0">
                <a:ea typeface="ＭＳ Ｐゴシック" pitchFamily="-106" charset="-128"/>
              </a:rPr>
              <a:t> Many of the companies listed (Boeing and Ford) have had to layoff employees at times other than the time listed in this slide.</a:t>
            </a:r>
          </a:p>
          <a:p>
            <a:pPr marL="228600" indent="-228600">
              <a:buFontTx/>
              <a:buAutoNum type="arabicPeriod"/>
            </a:pPr>
            <a:r>
              <a:rPr lang="en-US" smtClean="0">
                <a:ea typeface="ＭＳ Ｐゴシック" pitchFamily="-106" charset="-128"/>
              </a:rPr>
              <a:t> What causes companies to have to lay people off? How does a company determine who stays and who goes?</a:t>
            </a:r>
          </a:p>
          <a:p>
            <a:pPr marL="228600" indent="-228600"/>
            <a:r>
              <a:rPr lang="en-US" smtClean="0">
                <a:ea typeface="ＭＳ Ｐゴシック" pitchFamily="-106" charset="-128"/>
              </a:rPr>
              <a:t>   </a:t>
            </a:r>
          </a:p>
          <a:p>
            <a:pPr marL="228600" indent="-228600"/>
            <a:endParaRPr lang="en-US" smtClean="0">
              <a:ea typeface="ＭＳ Ｐゴシック" pitchFamily="-106" charset="-128"/>
            </a:endParaRPr>
          </a:p>
        </p:txBody>
      </p:sp>
      <p:sp>
        <p:nvSpPr>
          <p:cNvPr id="80900" name="Slide Number Placeholder 3"/>
          <p:cNvSpPr>
            <a:spLocks noGrp="1"/>
          </p:cNvSpPr>
          <p:nvPr>
            <p:ph type="sldNum" sz="quarter" idx="5"/>
          </p:nvPr>
        </p:nvSpPr>
        <p:spPr bwMode="auto">
          <a:noFill/>
          <a:ln>
            <a:miter lim="800000"/>
            <a:headEnd/>
            <a:tailEnd/>
          </a:ln>
        </p:spPr>
        <p:txBody>
          <a:bodyPr/>
          <a:lstStyle/>
          <a:p>
            <a:fld id="{9AF5A2BE-36DA-4D0A-B7EF-5CB3C43F69F2}" type="slidenum">
              <a:rPr lang="en-US" smtClean="0"/>
              <a:pPr/>
              <a:t>30</a:t>
            </a:fld>
            <a:endParaRPr lang="en-US" smtClean="0"/>
          </a:p>
        </p:txBody>
      </p:sp>
    </p:spTree>
    <p:extLst>
      <p:ext uri="{BB962C8B-B14F-4D97-AF65-F5344CB8AC3E}">
        <p14:creationId xmlns:p14="http://schemas.microsoft.com/office/powerpoint/2010/main" val="101567342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bwMode="auto">
          <a:noFill/>
          <a:ln>
            <a:solidFill>
              <a:srgbClr val="000000"/>
            </a:solidFill>
            <a:miter lim="800000"/>
            <a:headEnd/>
            <a:tailEnd/>
          </a:ln>
        </p:spPr>
      </p:sp>
      <p:sp>
        <p:nvSpPr>
          <p:cNvPr id="81923" name="Notes Placeholder 2"/>
          <p:cNvSpPr>
            <a:spLocks noGrp="1"/>
          </p:cNvSpPr>
          <p:nvPr>
            <p:ph type="body" idx="1"/>
          </p:nvPr>
        </p:nvSpPr>
        <p:spPr bwMode="auto">
          <a:noFill/>
        </p:spPr>
        <p:txBody>
          <a:bodyPr/>
          <a:lstStyle/>
          <a:p>
            <a:r>
              <a:rPr lang="en-US" smtClean="0">
                <a:ea typeface="ＭＳ Ｐゴシック" pitchFamily="-106" charset="-128"/>
              </a:rPr>
              <a:t>See Learning Goal 5:  Explain the differences between leaders and managers, and describe the various leadership styles.    </a:t>
            </a:r>
          </a:p>
          <a:p>
            <a:endParaRPr lang="en-US" smtClean="0">
              <a:ea typeface="ＭＳ Ｐゴシック" pitchFamily="-106" charset="-128"/>
            </a:endParaRPr>
          </a:p>
        </p:txBody>
      </p:sp>
      <p:sp>
        <p:nvSpPr>
          <p:cNvPr id="81924" name="Slide Number Placeholder 3"/>
          <p:cNvSpPr>
            <a:spLocks noGrp="1"/>
          </p:cNvSpPr>
          <p:nvPr>
            <p:ph type="sldNum" sz="quarter" idx="5"/>
          </p:nvPr>
        </p:nvSpPr>
        <p:spPr bwMode="auto">
          <a:noFill/>
          <a:ln>
            <a:miter lim="800000"/>
            <a:headEnd/>
            <a:tailEnd/>
          </a:ln>
        </p:spPr>
        <p:txBody>
          <a:bodyPr/>
          <a:lstStyle/>
          <a:p>
            <a:fld id="{CBC8B278-C3B2-4AF6-97D2-608CE28C80B4}" type="slidenum">
              <a:rPr lang="en-US" smtClean="0"/>
              <a:pPr/>
              <a:t>31</a:t>
            </a:fld>
            <a:endParaRPr lang="en-US" smtClean="0"/>
          </a:p>
        </p:txBody>
      </p:sp>
    </p:spTree>
    <p:extLst>
      <p:ext uri="{BB962C8B-B14F-4D97-AF65-F5344CB8AC3E}">
        <p14:creationId xmlns:p14="http://schemas.microsoft.com/office/powerpoint/2010/main" val="67308562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p:cNvSpPr>
            <a:spLocks noGrp="1" noRot="1" noChangeAspect="1" noTextEdit="1"/>
          </p:cNvSpPr>
          <p:nvPr>
            <p:ph type="sldImg"/>
          </p:nvPr>
        </p:nvSpPr>
        <p:spPr bwMode="auto">
          <a:noFill/>
          <a:ln>
            <a:solidFill>
              <a:srgbClr val="000000"/>
            </a:solidFill>
            <a:miter lim="800000"/>
            <a:headEnd/>
            <a:tailEnd/>
          </a:ln>
        </p:spPr>
      </p:sp>
      <p:sp>
        <p:nvSpPr>
          <p:cNvPr id="82947" name="Notes Placeholder 2"/>
          <p:cNvSpPr>
            <a:spLocks noGrp="1"/>
          </p:cNvSpPr>
          <p:nvPr>
            <p:ph type="body" idx="1"/>
          </p:nvPr>
        </p:nvSpPr>
        <p:spPr bwMode="auto">
          <a:noFill/>
        </p:spPr>
        <p:txBody>
          <a:bodyPr/>
          <a:lstStyle/>
          <a:p>
            <a:r>
              <a:rPr lang="en-US" smtClean="0">
                <a:ea typeface="ＭＳ Ｐゴシック" pitchFamily="-106" charset="-128"/>
              </a:rPr>
              <a:t>See Learning Goal 5:  Explain the differences between leaders and managers, and describe the various leadership styles.    </a:t>
            </a:r>
          </a:p>
          <a:p>
            <a:endParaRPr lang="en-US" smtClean="0">
              <a:ea typeface="ＭＳ Ｐゴシック" pitchFamily="-106" charset="-128"/>
            </a:endParaRPr>
          </a:p>
        </p:txBody>
      </p:sp>
      <p:sp>
        <p:nvSpPr>
          <p:cNvPr id="82948" name="Slide Number Placeholder 3"/>
          <p:cNvSpPr>
            <a:spLocks noGrp="1"/>
          </p:cNvSpPr>
          <p:nvPr>
            <p:ph type="sldNum" sz="quarter" idx="5"/>
          </p:nvPr>
        </p:nvSpPr>
        <p:spPr bwMode="auto">
          <a:noFill/>
          <a:ln>
            <a:miter lim="800000"/>
            <a:headEnd/>
            <a:tailEnd/>
          </a:ln>
        </p:spPr>
        <p:txBody>
          <a:bodyPr/>
          <a:lstStyle/>
          <a:p>
            <a:fld id="{21DBE189-6C97-4E29-AB77-B4E0E34BB2D5}" type="slidenum">
              <a:rPr lang="en-US" smtClean="0"/>
              <a:pPr/>
              <a:t>32</a:t>
            </a:fld>
            <a:endParaRPr lang="en-US" smtClean="0"/>
          </a:p>
        </p:txBody>
      </p:sp>
    </p:spTree>
    <p:extLst>
      <p:ext uri="{BB962C8B-B14F-4D97-AF65-F5344CB8AC3E}">
        <p14:creationId xmlns:p14="http://schemas.microsoft.com/office/powerpoint/2010/main" val="205706841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Rot="1" noChangeAspect="1" noTextEdit="1"/>
          </p:cNvSpPr>
          <p:nvPr>
            <p:ph type="sldImg"/>
          </p:nvPr>
        </p:nvSpPr>
        <p:spPr bwMode="auto">
          <a:noFill/>
          <a:ln>
            <a:solidFill>
              <a:srgbClr val="000000"/>
            </a:solidFill>
            <a:miter lim="800000"/>
            <a:headEnd/>
            <a:tailEnd/>
          </a:ln>
        </p:spPr>
      </p:sp>
      <p:sp>
        <p:nvSpPr>
          <p:cNvPr id="83971" name="Rectangle 3"/>
          <p:cNvSpPr>
            <a:spLocks noGrp="1"/>
          </p:cNvSpPr>
          <p:nvPr>
            <p:ph type="body" idx="1"/>
          </p:nvPr>
        </p:nvSpPr>
        <p:spPr bwMode="auto">
          <a:noFill/>
        </p:spPr>
        <p:txBody>
          <a:bodyPr/>
          <a:lstStyle/>
          <a:p>
            <a:r>
              <a:rPr lang="en-US" smtClean="0">
                <a:ea typeface="ＭＳ Ｐゴシック" pitchFamily="-106" charset="-128"/>
              </a:rPr>
              <a:t>See Learning Goal 5:  Explain the differences between leaders and managers, and describe the various leadership styles.    </a:t>
            </a:r>
          </a:p>
          <a:p>
            <a:endParaRPr lang="en-US" smtClean="0">
              <a:ea typeface="ＭＳ Ｐゴシック" pitchFamily="-106" charset="-128"/>
            </a:endParaRPr>
          </a:p>
        </p:txBody>
      </p:sp>
    </p:spTree>
    <p:extLst>
      <p:ext uri="{BB962C8B-B14F-4D97-AF65-F5344CB8AC3E}">
        <p14:creationId xmlns:p14="http://schemas.microsoft.com/office/powerpoint/2010/main" val="363075927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p:cNvSpPr>
            <a:spLocks noGrp="1" noRot="1" noChangeAspect="1" noTextEdit="1"/>
          </p:cNvSpPr>
          <p:nvPr>
            <p:ph type="sldImg"/>
          </p:nvPr>
        </p:nvSpPr>
        <p:spPr bwMode="auto">
          <a:noFill/>
          <a:ln>
            <a:solidFill>
              <a:srgbClr val="000000"/>
            </a:solidFill>
            <a:miter lim="800000"/>
            <a:headEnd/>
            <a:tailEnd/>
          </a:ln>
        </p:spPr>
      </p:sp>
      <p:sp>
        <p:nvSpPr>
          <p:cNvPr id="84995" name="Notes Placeholder 2"/>
          <p:cNvSpPr>
            <a:spLocks noGrp="1"/>
          </p:cNvSpPr>
          <p:nvPr>
            <p:ph type="body" idx="1"/>
          </p:nvPr>
        </p:nvSpPr>
        <p:spPr bwMode="auto">
          <a:noFill/>
        </p:spPr>
        <p:txBody>
          <a:bodyPr/>
          <a:lstStyle/>
          <a:p>
            <a:r>
              <a:rPr lang="en-US" smtClean="0">
                <a:ea typeface="ＭＳ Ｐゴシック" pitchFamily="-106" charset="-128"/>
              </a:rPr>
              <a:t>See Learning Goal 5:  Explain the differences between leaders and managers, and describe the various leadership styles.    </a:t>
            </a:r>
          </a:p>
          <a:p>
            <a:pPr eaLnBrk="1" hangingPunct="1">
              <a:spcBef>
                <a:spcPct val="0"/>
              </a:spcBef>
            </a:pPr>
            <a:endParaRPr lang="en-US" smtClean="0">
              <a:ea typeface="ＭＳ Ｐゴシック" pitchFamily="-106" charset="-128"/>
            </a:endParaRPr>
          </a:p>
          <a:p>
            <a:pPr eaLnBrk="1" hangingPunct="1">
              <a:spcBef>
                <a:spcPct val="0"/>
              </a:spcBef>
            </a:pPr>
            <a:r>
              <a:rPr lang="en-US" smtClean="0">
                <a:ea typeface="ＭＳ Ｐゴシック" pitchFamily="-106" charset="-128"/>
              </a:rPr>
              <a:t>Research tells us which leadership style is best depends on what the goals and values of the firm are, who’s being led, and in what situations.</a:t>
            </a:r>
          </a:p>
        </p:txBody>
      </p:sp>
      <p:sp>
        <p:nvSpPr>
          <p:cNvPr id="84996" name="Slide Number Placeholder 3"/>
          <p:cNvSpPr>
            <a:spLocks noGrp="1"/>
          </p:cNvSpPr>
          <p:nvPr>
            <p:ph type="sldNum" sz="quarter" idx="5"/>
          </p:nvPr>
        </p:nvSpPr>
        <p:spPr bwMode="auto">
          <a:noFill/>
          <a:ln>
            <a:miter lim="800000"/>
            <a:headEnd/>
            <a:tailEnd/>
          </a:ln>
        </p:spPr>
        <p:txBody>
          <a:bodyPr/>
          <a:lstStyle/>
          <a:p>
            <a:fld id="{C7DD9140-3257-406B-B317-749EE1BD64D7}" type="slidenum">
              <a:rPr lang="en-US" smtClean="0"/>
              <a:pPr/>
              <a:t>34</a:t>
            </a:fld>
            <a:endParaRPr lang="en-US" smtClean="0"/>
          </a:p>
        </p:txBody>
      </p:sp>
    </p:spTree>
    <p:extLst>
      <p:ext uri="{BB962C8B-B14F-4D97-AF65-F5344CB8AC3E}">
        <p14:creationId xmlns:p14="http://schemas.microsoft.com/office/powerpoint/2010/main" val="382757980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Rot="1" noChangeAspect="1" noTextEdit="1"/>
          </p:cNvSpPr>
          <p:nvPr>
            <p:ph type="sldImg"/>
          </p:nvPr>
        </p:nvSpPr>
        <p:spPr bwMode="auto">
          <a:noFill/>
          <a:ln>
            <a:solidFill>
              <a:srgbClr val="000000"/>
            </a:solidFill>
            <a:miter lim="800000"/>
            <a:headEnd/>
            <a:tailEnd/>
          </a:ln>
        </p:spPr>
      </p:sp>
      <p:sp>
        <p:nvSpPr>
          <p:cNvPr id="86019" name="Rectangle 3"/>
          <p:cNvSpPr>
            <a:spLocks noGrp="1"/>
          </p:cNvSpPr>
          <p:nvPr>
            <p:ph type="body" idx="1"/>
          </p:nvPr>
        </p:nvSpPr>
        <p:spPr bwMode="auto">
          <a:noFill/>
        </p:spPr>
        <p:txBody>
          <a:bodyPr/>
          <a:lstStyle/>
          <a:p>
            <a:r>
              <a:rPr lang="en-US" smtClean="0">
                <a:ea typeface="ＭＳ Ｐゴシック" pitchFamily="-106" charset="-128"/>
              </a:rPr>
              <a:t>See Learning Goal 5:  Explain the differences between leaders and managers, and describe the various leadership styles.    </a:t>
            </a:r>
          </a:p>
          <a:p>
            <a:endParaRPr lang="en-US" smtClean="0">
              <a:ea typeface="ＭＳ Ｐゴシック" pitchFamily="-106" charset="-128"/>
            </a:endParaRPr>
          </a:p>
        </p:txBody>
      </p:sp>
    </p:spTree>
    <p:extLst>
      <p:ext uri="{BB962C8B-B14F-4D97-AF65-F5344CB8AC3E}">
        <p14:creationId xmlns:p14="http://schemas.microsoft.com/office/powerpoint/2010/main" val="319130332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Slide Image Placeholder 1"/>
          <p:cNvSpPr>
            <a:spLocks noGrp="1" noRot="1" noChangeAspect="1" noTextEdit="1"/>
          </p:cNvSpPr>
          <p:nvPr>
            <p:ph type="sldImg"/>
          </p:nvPr>
        </p:nvSpPr>
        <p:spPr bwMode="auto">
          <a:noFill/>
          <a:ln>
            <a:solidFill>
              <a:srgbClr val="000000"/>
            </a:solidFill>
            <a:miter lim="800000"/>
            <a:headEnd/>
            <a:tailEnd/>
          </a:ln>
        </p:spPr>
      </p:sp>
      <p:sp>
        <p:nvSpPr>
          <p:cNvPr id="88067" name="Notes Placeholder 2"/>
          <p:cNvSpPr>
            <a:spLocks noGrp="1"/>
          </p:cNvSpPr>
          <p:nvPr>
            <p:ph type="body" idx="1"/>
          </p:nvPr>
        </p:nvSpPr>
        <p:spPr bwMode="auto">
          <a:noFill/>
        </p:spPr>
        <p:txBody>
          <a:bodyPr/>
          <a:lstStyle/>
          <a:p>
            <a:pPr marL="228600" indent="-228600"/>
            <a:r>
              <a:rPr lang="en-US" smtClean="0">
                <a:ea typeface="ＭＳ Ｐゴシック" pitchFamily="-106" charset="-128"/>
              </a:rPr>
              <a:t>See Learning Goal 5:  Explain the differences between leaders and managers, and describe the various leadership styles.    </a:t>
            </a:r>
          </a:p>
          <a:p>
            <a:pPr marL="228600" indent="-228600" eaLnBrk="1" hangingPunct="1">
              <a:spcBef>
                <a:spcPct val="0"/>
              </a:spcBef>
            </a:pPr>
            <a:endParaRPr lang="en-US" smtClean="0">
              <a:ea typeface="ＭＳ Ｐゴシック" pitchFamily="-106" charset="-128"/>
            </a:endParaRPr>
          </a:p>
          <a:p>
            <a:pPr marL="228600" indent="-228600"/>
            <a:endParaRPr lang="en-US" i="1" smtClean="0">
              <a:ea typeface="ＭＳ Ｐゴシック" pitchFamily="-106" charset="-128"/>
            </a:endParaRPr>
          </a:p>
        </p:txBody>
      </p:sp>
      <p:sp>
        <p:nvSpPr>
          <p:cNvPr id="88068" name="Slide Number Placeholder 3"/>
          <p:cNvSpPr>
            <a:spLocks noGrp="1"/>
          </p:cNvSpPr>
          <p:nvPr>
            <p:ph type="sldNum" sz="quarter" idx="5"/>
          </p:nvPr>
        </p:nvSpPr>
        <p:spPr bwMode="auto">
          <a:noFill/>
          <a:ln>
            <a:miter lim="800000"/>
            <a:headEnd/>
            <a:tailEnd/>
          </a:ln>
        </p:spPr>
        <p:txBody>
          <a:bodyPr/>
          <a:lstStyle/>
          <a:p>
            <a:fld id="{655902B5-4BC4-4833-BDF5-F407C37EDC2F}" type="slidenum">
              <a:rPr lang="en-US" smtClean="0"/>
              <a:pPr/>
              <a:t>36</a:t>
            </a:fld>
            <a:endParaRPr lang="en-US" smtClean="0"/>
          </a:p>
        </p:txBody>
      </p:sp>
    </p:spTree>
    <p:extLst>
      <p:ext uri="{BB962C8B-B14F-4D97-AF65-F5344CB8AC3E}">
        <p14:creationId xmlns:p14="http://schemas.microsoft.com/office/powerpoint/2010/main" val="390955501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p:cNvSpPr>
            <a:spLocks noGrp="1" noRot="1" noChangeAspect="1" noTextEdit="1"/>
          </p:cNvSpPr>
          <p:nvPr>
            <p:ph type="sldImg"/>
          </p:nvPr>
        </p:nvSpPr>
        <p:spPr bwMode="auto">
          <a:noFill/>
          <a:ln>
            <a:solidFill>
              <a:srgbClr val="000000"/>
            </a:solidFill>
            <a:miter lim="800000"/>
            <a:headEnd/>
            <a:tailEnd/>
          </a:ln>
        </p:spPr>
      </p:sp>
      <p:sp>
        <p:nvSpPr>
          <p:cNvPr id="89091" name="Notes Placeholder 2"/>
          <p:cNvSpPr>
            <a:spLocks noGrp="1"/>
          </p:cNvSpPr>
          <p:nvPr>
            <p:ph type="body" idx="1"/>
          </p:nvPr>
        </p:nvSpPr>
        <p:spPr bwMode="auto">
          <a:noFill/>
        </p:spPr>
        <p:txBody>
          <a:bodyPr/>
          <a:lstStyle/>
          <a:p>
            <a:pPr marL="228600" indent="-228600"/>
            <a:r>
              <a:rPr lang="en-US" smtClean="0">
                <a:ea typeface="ＭＳ Ｐゴシック" pitchFamily="-106" charset="-128"/>
              </a:rPr>
              <a:t>See Learning Goal 5:  Explain the differences between leaders and managers, and describe the various leadership styles.    </a:t>
            </a:r>
          </a:p>
          <a:p>
            <a:pPr marL="228600" indent="-228600" eaLnBrk="1" hangingPunct="1">
              <a:spcBef>
                <a:spcPct val="0"/>
              </a:spcBef>
            </a:pPr>
            <a:endParaRPr lang="en-US" smtClean="0">
              <a:ea typeface="ＭＳ Ｐゴシック" pitchFamily="-106" charset="-128"/>
            </a:endParaRPr>
          </a:p>
          <a:p>
            <a:pPr marL="228600" indent="-228600" eaLnBrk="1" hangingPunct="1">
              <a:spcBef>
                <a:spcPct val="0"/>
              </a:spcBef>
            </a:pPr>
            <a:r>
              <a:rPr lang="en-US" u="sng" smtClean="0">
                <a:ea typeface="ＭＳ Ｐゴシック" pitchFamily="-106" charset="-128"/>
              </a:rPr>
              <a:t>Work Smarter</a:t>
            </a:r>
            <a:endParaRPr lang="en-US" smtClean="0">
              <a:ea typeface="ＭＳ Ｐゴシック" pitchFamily="-106" charset="-128"/>
            </a:endParaRPr>
          </a:p>
          <a:p>
            <a:pPr marL="228600" indent="-228600" eaLnBrk="1" hangingPunct="1">
              <a:spcBef>
                <a:spcPct val="0"/>
              </a:spcBef>
              <a:buFontTx/>
              <a:buAutoNum type="arabicPeriod"/>
            </a:pPr>
            <a:r>
              <a:rPr lang="en-US" smtClean="0">
                <a:ea typeface="ＭＳ Ｐゴシック" pitchFamily="-106" charset="-128"/>
              </a:rPr>
              <a:t> Managing in today’s complex environment is about leading not supervising.  </a:t>
            </a:r>
          </a:p>
          <a:p>
            <a:pPr marL="228600" indent="-228600" eaLnBrk="1" hangingPunct="1">
              <a:spcBef>
                <a:spcPct val="0"/>
              </a:spcBef>
              <a:buFontTx/>
              <a:buAutoNum type="arabicPeriod"/>
            </a:pPr>
            <a:r>
              <a:rPr lang="en-US" smtClean="0">
                <a:ea typeface="ＭＳ Ｐゴシック" pitchFamily="-106" charset="-128"/>
              </a:rPr>
              <a:t> This slide gives students insight into the process of empowering employees to work smarter.</a:t>
            </a:r>
          </a:p>
          <a:p>
            <a:pPr marL="228600" indent="-228600" eaLnBrk="1" hangingPunct="1">
              <a:spcBef>
                <a:spcPct val="0"/>
              </a:spcBef>
              <a:buFontTx/>
              <a:buAutoNum type="arabicPeriod"/>
            </a:pPr>
            <a:r>
              <a:rPr lang="en-US" smtClean="0">
                <a:ea typeface="ＭＳ Ｐゴシック" pitchFamily="-106" charset="-128"/>
              </a:rPr>
              <a:t> Ask students:  What are the benefits of empowering employees to work smarter?  </a:t>
            </a:r>
            <a:r>
              <a:rPr lang="en-US" i="1" smtClean="0">
                <a:ea typeface="ＭＳ Ｐゴシック" pitchFamily="-106" charset="-128"/>
              </a:rPr>
              <a:t>(Employees who are empowered should be more motivated and able to handle more complex tasks)</a:t>
            </a:r>
            <a:endParaRPr lang="en-US" smtClean="0">
              <a:ea typeface="ＭＳ Ｐゴシック" pitchFamily="-106" charset="-128"/>
            </a:endParaRPr>
          </a:p>
        </p:txBody>
      </p:sp>
      <p:sp>
        <p:nvSpPr>
          <p:cNvPr id="89092" name="Slide Number Placeholder 3"/>
          <p:cNvSpPr>
            <a:spLocks noGrp="1"/>
          </p:cNvSpPr>
          <p:nvPr>
            <p:ph type="sldNum" sz="quarter" idx="5"/>
          </p:nvPr>
        </p:nvSpPr>
        <p:spPr bwMode="auto">
          <a:noFill/>
          <a:ln>
            <a:miter lim="800000"/>
            <a:headEnd/>
            <a:tailEnd/>
          </a:ln>
        </p:spPr>
        <p:txBody>
          <a:bodyPr/>
          <a:lstStyle/>
          <a:p>
            <a:fld id="{A1BE6D1C-AB99-421F-A961-93E4A6B4937B}" type="slidenum">
              <a:rPr lang="en-US" smtClean="0">
                <a:latin typeface="Arial" charset="0"/>
              </a:rPr>
              <a:pPr/>
              <a:t>37</a:t>
            </a:fld>
            <a:endParaRPr lang="en-US" smtClean="0">
              <a:latin typeface="Arial" charset="0"/>
            </a:endParaRPr>
          </a:p>
        </p:txBody>
      </p:sp>
    </p:spTree>
    <p:extLst>
      <p:ext uri="{BB962C8B-B14F-4D97-AF65-F5344CB8AC3E}">
        <p14:creationId xmlns:p14="http://schemas.microsoft.com/office/powerpoint/2010/main" val="100621790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bwMode="auto">
          <a:noFill/>
          <a:ln>
            <a:solidFill>
              <a:srgbClr val="000000"/>
            </a:solidFill>
            <a:miter lim="800000"/>
            <a:headEnd/>
            <a:tailEnd/>
          </a:ln>
        </p:spPr>
      </p:sp>
      <p:sp>
        <p:nvSpPr>
          <p:cNvPr id="90115" name="Notes Placeholder 2"/>
          <p:cNvSpPr>
            <a:spLocks noGrp="1"/>
          </p:cNvSpPr>
          <p:nvPr>
            <p:ph type="body" idx="1"/>
          </p:nvPr>
        </p:nvSpPr>
        <p:spPr bwMode="auto">
          <a:noFill/>
        </p:spPr>
        <p:txBody>
          <a:bodyPr/>
          <a:lstStyle/>
          <a:p>
            <a:r>
              <a:rPr lang="en-US" smtClean="0">
                <a:ea typeface="ＭＳ Ｐゴシック" pitchFamily="-106" charset="-128"/>
              </a:rPr>
              <a:t>See Learning Goal 5:  Explain the differences between leaders and managers, and describe the various leadership styles.    </a:t>
            </a:r>
          </a:p>
          <a:p>
            <a:pPr eaLnBrk="1" hangingPunct="1">
              <a:spcBef>
                <a:spcPct val="0"/>
              </a:spcBef>
            </a:pPr>
            <a:endParaRPr lang="en-US" smtClean="0">
              <a:ea typeface="ＭＳ Ｐゴシック" pitchFamily="-106" charset="-128"/>
            </a:endParaRPr>
          </a:p>
        </p:txBody>
      </p:sp>
      <p:sp>
        <p:nvSpPr>
          <p:cNvPr id="90116" name="Slide Number Placeholder 3"/>
          <p:cNvSpPr>
            <a:spLocks noGrp="1"/>
          </p:cNvSpPr>
          <p:nvPr>
            <p:ph type="sldNum" sz="quarter" idx="5"/>
          </p:nvPr>
        </p:nvSpPr>
        <p:spPr bwMode="auto">
          <a:noFill/>
          <a:ln>
            <a:miter lim="800000"/>
            <a:headEnd/>
            <a:tailEnd/>
          </a:ln>
        </p:spPr>
        <p:txBody>
          <a:bodyPr/>
          <a:lstStyle/>
          <a:p>
            <a:fld id="{C53C7947-0D43-4B01-BD05-251B85FECE2B}" type="slidenum">
              <a:rPr lang="en-US" smtClean="0"/>
              <a:pPr/>
              <a:t>38</a:t>
            </a:fld>
            <a:endParaRPr lang="en-US" smtClean="0"/>
          </a:p>
        </p:txBody>
      </p:sp>
    </p:spTree>
    <p:extLst>
      <p:ext uri="{BB962C8B-B14F-4D97-AF65-F5344CB8AC3E}">
        <p14:creationId xmlns:p14="http://schemas.microsoft.com/office/powerpoint/2010/main" val="2029227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7A19E37B-652B-4120-AB25-876A29610D63}" type="datetimeFigureOut">
              <a:rPr lang="en-US" smtClean="0"/>
              <a:pPr/>
              <a:t>7/11/2018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695924-F591-435F-B0FE-8008E5776CE8}"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A19E37B-652B-4120-AB25-876A29610D63}" type="datetimeFigureOut">
              <a:rPr lang="en-US" smtClean="0"/>
              <a:pPr/>
              <a:t>7/11/2018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695924-F591-435F-B0FE-8008E5776CE8}"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A19E37B-652B-4120-AB25-876A29610D63}" type="datetimeFigureOut">
              <a:rPr lang="en-US" smtClean="0"/>
              <a:pPr/>
              <a:t>7/11/2018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695924-F591-435F-B0FE-8008E5776CE8}"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7A19E37B-652B-4120-AB25-876A29610D63}" type="datetimeFigureOut">
              <a:rPr lang="en-US" smtClean="0"/>
              <a:pPr/>
              <a:t>7/11/2018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695924-F591-435F-B0FE-8008E5776CE8}"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7A19E37B-652B-4120-AB25-876A29610D63}" type="datetimeFigureOut">
              <a:rPr lang="en-US" smtClean="0"/>
              <a:pPr/>
              <a:t>7/11/2018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F695924-F591-435F-B0FE-8008E5776CE8}"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7A19E37B-652B-4120-AB25-876A29610D63}" type="datetimeFigureOut">
              <a:rPr lang="en-US" smtClean="0"/>
              <a:pPr/>
              <a:t>7/11/2018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F695924-F591-435F-B0FE-8008E5776CE8}"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19E37B-652B-4120-AB25-876A29610D63}" type="datetimeFigureOut">
              <a:rPr lang="en-US" smtClean="0"/>
              <a:pPr/>
              <a:t>7/11/2018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F695924-F591-435F-B0FE-8008E5776CE8}"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A19E37B-652B-4120-AB25-876A29610D63}" type="datetimeFigureOut">
              <a:rPr lang="en-US" smtClean="0"/>
              <a:pPr/>
              <a:t>7/11/2018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695924-F591-435F-B0FE-8008E5776CE8}"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A19E37B-652B-4120-AB25-876A29610D63}" type="datetimeFigureOut">
              <a:rPr lang="en-US" smtClean="0"/>
              <a:pPr/>
              <a:t>7/11/2018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695924-F591-435F-B0FE-8008E5776CE8}"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A19E37B-652B-4120-AB25-876A29610D63}" type="datetimeFigureOut">
              <a:rPr lang="en-US" smtClean="0"/>
              <a:pPr/>
              <a:t>7/11/2018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695924-F591-435F-B0FE-8008E5776CE8}"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A19E37B-652B-4120-AB25-876A29610D63}" type="datetimeFigureOut">
              <a:rPr lang="en-US" smtClean="0"/>
              <a:pPr/>
              <a:t>7/11/2018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695924-F591-435F-B0FE-8008E5776CE8}"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19E37B-652B-4120-AB25-876A29610D63}" type="datetimeFigureOut">
              <a:rPr lang="en-US" smtClean="0"/>
              <a:pPr/>
              <a:t>7/11/2018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695924-F591-435F-B0FE-8008E5776CE8}"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xml"/><Relationship Id="rId1" Type="http://schemas.openxmlformats.org/officeDocument/2006/relationships/vmlDrawing" Target="../drawings/vmlDrawing1.vml"/><Relationship Id="rId6" Type="http://schemas.openxmlformats.org/officeDocument/2006/relationships/image" Target="../media/image4.png"/><Relationship Id="rId5" Type="http://schemas.openxmlformats.org/officeDocument/2006/relationships/oleObject" Target="../embeddings/oleObject1.bin"/><Relationship Id="rId4" Type="http://schemas.openxmlformats.org/officeDocument/2006/relationships/hyperlink" Target="http://www.entrepreneur.com"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www.businessweek.com" TargetMode="External"/><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www.businessweek.com" TargetMode="External"/><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3.gif"/><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14.gif"/><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16.gif"/><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hyperlink" Target="http://www.businessweek.com" TargetMode="External"/><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hyperlink" Target="http://www.businessweek.com" TargetMode="External"/><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21.gif"/><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0" y="228600"/>
            <a:ext cx="5334000" cy="2438400"/>
          </a:xfrm>
        </p:spPr>
        <p:txBody>
          <a:bodyPr>
            <a:normAutofit/>
          </a:bodyPr>
          <a:lstStyle/>
          <a:p>
            <a:r>
              <a:rPr lang="en-US" b="1" dirty="0" smtClean="0">
                <a:solidFill>
                  <a:schemeClr val="tx1"/>
                </a:solidFill>
              </a:rPr>
              <a:t>Business management and </a:t>
            </a:r>
            <a:r>
              <a:rPr lang="en-US" b="1" dirty="0" smtClean="0">
                <a:solidFill>
                  <a:schemeClr val="tx1"/>
                </a:solidFill>
              </a:rPr>
              <a:t>leadership</a:t>
            </a:r>
            <a:endParaRPr lang="en-US" b="1" dirty="0" smtClean="0">
              <a:solidFill>
                <a:schemeClr val="tx1"/>
              </a:solidFill>
            </a:endParaRPr>
          </a:p>
          <a:p>
            <a:endParaRPr lang="en-US" b="1" dirty="0" smtClean="0">
              <a:solidFill>
                <a:schemeClr val="tx1"/>
              </a:solidFill>
            </a:endParaRPr>
          </a:p>
          <a:p>
            <a:r>
              <a:rPr lang="en-US" b="1" dirty="0" smtClean="0">
                <a:solidFill>
                  <a:schemeClr val="tx1"/>
                </a:solidFill>
              </a:rPr>
              <a:t>Dr. Mushfiqur Rahman</a:t>
            </a:r>
            <a:endParaRPr lang="en-US" b="1" dirty="0">
              <a:solidFill>
                <a:schemeClr val="tx1"/>
              </a:solidFill>
            </a:endParaRPr>
          </a:p>
        </p:txBody>
      </p:sp>
      <p:pic>
        <p:nvPicPr>
          <p:cNvPr id="87042" name="Picture 2" descr="http://www.leadershippost.com/uploads/image/leadership%285%29.jpg"/>
          <p:cNvPicPr>
            <a:picLocks noChangeAspect="1" noChangeArrowheads="1"/>
          </p:cNvPicPr>
          <p:nvPr/>
        </p:nvPicPr>
        <p:blipFill>
          <a:blip r:embed="rId2" cstate="print"/>
          <a:srcRect/>
          <a:stretch>
            <a:fillRect/>
          </a:stretch>
        </p:blipFill>
        <p:spPr bwMode="auto">
          <a:xfrm>
            <a:off x="5334000" y="4114799"/>
            <a:ext cx="3810000" cy="2743201"/>
          </a:xfrm>
          <a:prstGeom prst="rect">
            <a:avLst/>
          </a:prstGeom>
          <a:noFill/>
        </p:spPr>
      </p:pic>
      <p:pic>
        <p:nvPicPr>
          <p:cNvPr id="87044" name="Picture 4" descr="http://randomthoughtsonlifeblog.com/wp-content/uploads/2011/08/Leadership-Skills.jpg"/>
          <p:cNvPicPr>
            <a:picLocks noChangeAspect="1" noChangeArrowheads="1"/>
          </p:cNvPicPr>
          <p:nvPr/>
        </p:nvPicPr>
        <p:blipFill>
          <a:blip r:embed="rId3" cstate="print"/>
          <a:srcRect/>
          <a:stretch>
            <a:fillRect/>
          </a:stretch>
        </p:blipFill>
        <p:spPr bwMode="auto">
          <a:xfrm>
            <a:off x="5334001" y="0"/>
            <a:ext cx="3810000" cy="4286250"/>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2">
              <a:lumMod val="20000"/>
              <a:lumOff val="80000"/>
            </a:schemeClr>
          </a:solidFill>
        </p:spPr>
        <p:txBody>
          <a:bodyPr>
            <a:normAutofit fontScale="90000"/>
          </a:bodyPr>
          <a:lstStyle/>
          <a:p>
            <a:r>
              <a:rPr lang="en-US" dirty="0" smtClean="0"/>
              <a:t>At the end of this session you will be able to:</a:t>
            </a:r>
            <a:endParaRPr lang="en-US" dirty="0"/>
          </a:p>
        </p:txBody>
      </p:sp>
      <p:sp>
        <p:nvSpPr>
          <p:cNvPr id="3" name="Content Placeholder 2"/>
          <p:cNvSpPr>
            <a:spLocks noGrp="1"/>
          </p:cNvSpPr>
          <p:nvPr>
            <p:ph idx="1"/>
          </p:nvPr>
        </p:nvSpPr>
        <p:spPr/>
        <p:txBody>
          <a:bodyPr/>
          <a:lstStyle/>
          <a:p>
            <a:r>
              <a:rPr lang="en-US" dirty="0" smtClean="0"/>
              <a:t>Describe the changes occurring today in the management function.</a:t>
            </a:r>
          </a:p>
          <a:p>
            <a:r>
              <a:rPr lang="en-US" dirty="0" smtClean="0"/>
              <a:t>Describe the four functions of management.</a:t>
            </a:r>
          </a:p>
          <a:p>
            <a:r>
              <a:rPr lang="en-US" dirty="0" smtClean="0"/>
              <a:t>Explain the differences between leaders and managers, and describe the various leadership styles.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ubtitle 2"/>
          <p:cNvSpPr>
            <a:spLocks noGrp="1"/>
          </p:cNvSpPr>
          <p:nvPr>
            <p:ph type="subTitle" idx="1"/>
          </p:nvPr>
        </p:nvSpPr>
        <p:spPr/>
        <p:txBody>
          <a:bodyPr/>
          <a:lstStyle/>
          <a:p>
            <a:pPr eaLnBrk="1" hangingPunct="1"/>
            <a:endParaRPr lang="en-US" smtClean="0">
              <a:solidFill>
                <a:srgbClr val="898989"/>
              </a:solidFill>
              <a:ea typeface="ＭＳ Ｐゴシック" pitchFamily="-106" charset="-128"/>
            </a:endParaRPr>
          </a:p>
        </p:txBody>
      </p:sp>
      <p:sp>
        <p:nvSpPr>
          <p:cNvPr id="4" name="Rounded Rectangle 3"/>
          <p:cNvSpPr/>
          <p:nvPr/>
        </p:nvSpPr>
        <p:spPr>
          <a:xfrm>
            <a:off x="457200" y="381000"/>
            <a:ext cx="8153400" cy="6248400"/>
          </a:xfrm>
          <a:prstGeom prst="roundRect">
            <a:avLst/>
          </a:prstGeom>
          <a:solidFill>
            <a:srgbClr val="FDD8C3"/>
          </a:solidFill>
          <a:ln>
            <a:solidFill>
              <a:srgbClr val="FDD8C3"/>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ＭＳ Ｐゴシック" pitchFamily="-106" charset="-128"/>
            </a:endParaRPr>
          </a:p>
        </p:txBody>
      </p:sp>
      <p:sp>
        <p:nvSpPr>
          <p:cNvPr id="5" name="Oval 4"/>
          <p:cNvSpPr/>
          <p:nvPr/>
        </p:nvSpPr>
        <p:spPr>
          <a:xfrm>
            <a:off x="7315200" y="152400"/>
            <a:ext cx="1644650" cy="1600200"/>
          </a:xfrm>
          <a:prstGeom prst="ellipse">
            <a:avLst/>
          </a:prstGeom>
          <a:solidFill>
            <a:srgbClr val="660066"/>
          </a:solidFill>
          <a:ln>
            <a:solidFill>
              <a:srgbClr val="660066"/>
            </a:solidFill>
          </a:ln>
          <a:effectLst/>
        </p:spPr>
        <p:style>
          <a:lnRef idx="1">
            <a:schemeClr val="accent1"/>
          </a:lnRef>
          <a:fillRef idx="3">
            <a:schemeClr val="accent1"/>
          </a:fillRef>
          <a:effectRef idx="2">
            <a:schemeClr val="accent1"/>
          </a:effectRef>
          <a:fontRef idx="minor">
            <a:schemeClr val="lt1"/>
          </a:fontRef>
        </p:style>
      </p:sp>
      <p:sp>
        <p:nvSpPr>
          <p:cNvPr id="7173" name="TextBox 7"/>
          <p:cNvSpPr txBox="1">
            <a:spLocks noChangeArrowheads="1"/>
          </p:cNvSpPr>
          <p:nvPr/>
        </p:nvSpPr>
        <p:spPr bwMode="auto">
          <a:xfrm>
            <a:off x="8458200" y="1143000"/>
            <a:ext cx="501650" cy="701675"/>
          </a:xfrm>
          <a:prstGeom prst="rect">
            <a:avLst/>
          </a:prstGeom>
          <a:noFill/>
          <a:ln w="9525">
            <a:noFill/>
            <a:miter lim="800000"/>
            <a:headEnd/>
            <a:tailEnd/>
          </a:ln>
        </p:spPr>
        <p:txBody>
          <a:bodyPr>
            <a:spAutoFit/>
          </a:bodyPr>
          <a:lstStyle/>
          <a:p>
            <a:r>
              <a:rPr lang="en-US" sz="4000" b="1">
                <a:solidFill>
                  <a:srgbClr val="E59B57"/>
                </a:solidFill>
                <a:latin typeface="Calibri" pitchFamily="34" charset="0"/>
              </a:rPr>
              <a:t>*</a:t>
            </a:r>
          </a:p>
        </p:txBody>
      </p:sp>
      <p:sp>
        <p:nvSpPr>
          <p:cNvPr id="7174" name="TextBox 8"/>
          <p:cNvSpPr txBox="1">
            <a:spLocks noChangeArrowheads="1"/>
          </p:cNvSpPr>
          <p:nvPr/>
        </p:nvSpPr>
        <p:spPr bwMode="auto">
          <a:xfrm>
            <a:off x="7162800" y="0"/>
            <a:ext cx="609600" cy="701675"/>
          </a:xfrm>
          <a:prstGeom prst="rect">
            <a:avLst/>
          </a:prstGeom>
          <a:noFill/>
          <a:ln w="9525">
            <a:noFill/>
            <a:miter lim="800000"/>
            <a:headEnd/>
            <a:tailEnd/>
          </a:ln>
        </p:spPr>
        <p:txBody>
          <a:bodyPr>
            <a:spAutoFit/>
          </a:bodyPr>
          <a:lstStyle/>
          <a:p>
            <a:r>
              <a:rPr lang="en-US" sz="4000" b="1">
                <a:solidFill>
                  <a:srgbClr val="660066"/>
                </a:solidFill>
                <a:latin typeface="Calibri" pitchFamily="34" charset="0"/>
              </a:rPr>
              <a:t>*</a:t>
            </a:r>
          </a:p>
        </p:txBody>
      </p:sp>
      <p:sp>
        <p:nvSpPr>
          <p:cNvPr id="7175" name="TextBox 9"/>
          <p:cNvSpPr txBox="1">
            <a:spLocks noChangeArrowheads="1"/>
          </p:cNvSpPr>
          <p:nvPr/>
        </p:nvSpPr>
        <p:spPr bwMode="auto">
          <a:xfrm>
            <a:off x="7315200" y="603250"/>
            <a:ext cx="1828800" cy="581025"/>
          </a:xfrm>
          <a:prstGeom prst="rect">
            <a:avLst/>
          </a:prstGeom>
          <a:noFill/>
          <a:ln w="9525">
            <a:noFill/>
            <a:miter lim="800000"/>
            <a:headEnd/>
            <a:tailEnd/>
          </a:ln>
        </p:spPr>
        <p:txBody>
          <a:bodyPr>
            <a:spAutoFit/>
          </a:bodyPr>
          <a:lstStyle/>
          <a:p>
            <a:r>
              <a:rPr lang="en-US" sz="1600" i="1">
                <a:solidFill>
                  <a:schemeClr val="bg1"/>
                </a:solidFill>
                <a:latin typeface="Helvetica" pitchFamily="-106" charset="0"/>
              </a:rPr>
              <a:t>Managers’ Roles Are Evolving</a:t>
            </a:r>
          </a:p>
        </p:txBody>
      </p:sp>
      <p:sp>
        <p:nvSpPr>
          <p:cNvPr id="7176" name="TextBox 11"/>
          <p:cNvSpPr txBox="1">
            <a:spLocks noChangeArrowheads="1"/>
          </p:cNvSpPr>
          <p:nvPr/>
        </p:nvSpPr>
        <p:spPr bwMode="auto">
          <a:xfrm>
            <a:off x="533400" y="1801813"/>
            <a:ext cx="4953000" cy="4478337"/>
          </a:xfrm>
          <a:prstGeom prst="rect">
            <a:avLst/>
          </a:prstGeom>
          <a:noFill/>
          <a:ln w="9525">
            <a:noFill/>
            <a:miter lim="800000"/>
            <a:headEnd/>
            <a:tailEnd/>
          </a:ln>
        </p:spPr>
        <p:txBody>
          <a:bodyPr>
            <a:spAutoFit/>
          </a:bodyPr>
          <a:lstStyle/>
          <a:p>
            <a:pPr marL="342900" indent="-342900">
              <a:spcAft>
                <a:spcPts val="600"/>
              </a:spcAft>
              <a:buFont typeface="Arial" charset="0"/>
              <a:buChar char="•"/>
            </a:pPr>
            <a:r>
              <a:rPr lang="en-US" sz="2700">
                <a:solidFill>
                  <a:srgbClr val="000000"/>
                </a:solidFill>
                <a:latin typeface="Helvetica" pitchFamily="-106" charset="0"/>
              </a:rPr>
              <a:t>Younger and more progressive.</a:t>
            </a:r>
          </a:p>
          <a:p>
            <a:pPr marL="800100" lvl="1" indent="-342900">
              <a:spcAft>
                <a:spcPts val="600"/>
              </a:spcAft>
              <a:buFont typeface="Lucida Grande" pitchFamily="-106" charset="0"/>
              <a:buChar char="-"/>
            </a:pPr>
            <a:r>
              <a:rPr lang="en-US" sz="2200">
                <a:solidFill>
                  <a:srgbClr val="000000"/>
                </a:solidFill>
                <a:latin typeface="Helvetica" pitchFamily="-106" charset="0"/>
              </a:rPr>
              <a:t>Growing numbers of women.</a:t>
            </a:r>
          </a:p>
          <a:p>
            <a:pPr marL="800100" lvl="1" indent="-342900">
              <a:spcAft>
                <a:spcPts val="1800"/>
              </a:spcAft>
              <a:buFont typeface="Lucida Grande" pitchFamily="-106" charset="0"/>
              <a:buChar char="-"/>
            </a:pPr>
            <a:r>
              <a:rPr lang="en-US" sz="2200">
                <a:solidFill>
                  <a:srgbClr val="000000"/>
                </a:solidFill>
                <a:latin typeface="Helvetica" pitchFamily="-106" charset="0"/>
              </a:rPr>
              <a:t>Fewer from elite universities.</a:t>
            </a:r>
          </a:p>
          <a:p>
            <a:pPr marL="342900" indent="-342900">
              <a:spcAft>
                <a:spcPts val="1800"/>
              </a:spcAft>
              <a:buFont typeface="Arial" charset="0"/>
              <a:buChar char="•"/>
            </a:pPr>
            <a:r>
              <a:rPr lang="en-US" sz="2700">
                <a:solidFill>
                  <a:srgbClr val="000000"/>
                </a:solidFill>
                <a:latin typeface="Helvetica" pitchFamily="-106" charset="0"/>
              </a:rPr>
              <a:t>Emphasis is on teams and team building.</a:t>
            </a:r>
          </a:p>
          <a:p>
            <a:pPr marL="342900" indent="-342900">
              <a:spcAft>
                <a:spcPts val="1800"/>
              </a:spcAft>
              <a:buFont typeface="Arial" charset="0"/>
              <a:buChar char="•"/>
            </a:pPr>
            <a:r>
              <a:rPr lang="en-US" sz="2700">
                <a:solidFill>
                  <a:srgbClr val="000000"/>
                </a:solidFill>
                <a:latin typeface="Helvetica" pitchFamily="-106" charset="0"/>
              </a:rPr>
              <a:t>Managers need to be skilled communicators and team players. </a:t>
            </a:r>
            <a:endParaRPr lang="en-US"/>
          </a:p>
        </p:txBody>
      </p:sp>
      <p:sp>
        <p:nvSpPr>
          <p:cNvPr id="7177" name="Title 1"/>
          <p:cNvSpPr>
            <a:spLocks noGrp="1"/>
          </p:cNvSpPr>
          <p:nvPr>
            <p:ph type="ctrTitle"/>
          </p:nvPr>
        </p:nvSpPr>
        <p:spPr>
          <a:xfrm>
            <a:off x="533400" y="76200"/>
            <a:ext cx="7772400" cy="1470025"/>
          </a:xfrm>
        </p:spPr>
        <p:txBody>
          <a:bodyPr/>
          <a:lstStyle/>
          <a:p>
            <a:pPr eaLnBrk="1" hangingPunct="1"/>
            <a:r>
              <a:rPr lang="en-US" sz="3200" b="1" dirty="0" smtClean="0">
                <a:latin typeface="Helvetica" pitchFamily="-106" charset="0"/>
                <a:ea typeface="ＭＳ Ｐゴシック" pitchFamily="-106" charset="-128"/>
                <a:cs typeface="Helvetica" pitchFamily="-106" charset="0"/>
              </a:rPr>
              <a:t>TODAY’S </a:t>
            </a:r>
            <a:r>
              <a:rPr lang="en-US" sz="3200" b="1" dirty="0" smtClean="0">
                <a:latin typeface="Helvetica" pitchFamily="-106" charset="0"/>
                <a:ea typeface="ＭＳ Ｐゴシック" pitchFamily="-106" charset="-128"/>
                <a:cs typeface="Helvetica" pitchFamily="-106" charset="0"/>
              </a:rPr>
              <a:t>MANAGERS and Business </a:t>
            </a:r>
            <a:endParaRPr lang="en-US" sz="3200" b="1" dirty="0" smtClean="0">
              <a:latin typeface="Helvetica" pitchFamily="-106" charset="0"/>
              <a:ea typeface="ＭＳ Ｐゴシック" pitchFamily="-106" charset="-128"/>
              <a:cs typeface="Helvetica" pitchFamily="-106" charset="0"/>
            </a:endParaRPr>
          </a:p>
        </p:txBody>
      </p:sp>
      <p:sp>
        <p:nvSpPr>
          <p:cNvPr id="7178" name="TextBox 10"/>
          <p:cNvSpPr txBox="1">
            <a:spLocks noChangeArrowheads="1"/>
          </p:cNvSpPr>
          <p:nvPr/>
        </p:nvSpPr>
        <p:spPr bwMode="auto">
          <a:xfrm>
            <a:off x="7772400" y="1295400"/>
            <a:ext cx="685800" cy="350838"/>
          </a:xfrm>
          <a:prstGeom prst="rect">
            <a:avLst/>
          </a:prstGeom>
          <a:noFill/>
          <a:ln w="9525">
            <a:noFill/>
            <a:miter lim="800000"/>
            <a:headEnd/>
            <a:tailEnd/>
          </a:ln>
        </p:spPr>
        <p:txBody>
          <a:bodyPr>
            <a:spAutoFit/>
          </a:bodyPr>
          <a:lstStyle/>
          <a:p>
            <a:r>
              <a:rPr lang="en-US" sz="1700" b="1">
                <a:solidFill>
                  <a:schemeClr val="bg1"/>
                </a:solidFill>
                <a:latin typeface="Helvetica" pitchFamily="-106" charset="0"/>
                <a:cs typeface="Helvetica" pitchFamily="-106" charset="0"/>
              </a:rPr>
              <a:t>LG1</a:t>
            </a:r>
          </a:p>
        </p:txBody>
      </p:sp>
      <p:pic>
        <p:nvPicPr>
          <p:cNvPr id="13" name="Picture 12" descr="Woman.gif"/>
          <p:cNvPicPr>
            <a:picLocks noChangeAspect="1"/>
          </p:cNvPicPr>
          <p:nvPr/>
        </p:nvPicPr>
        <p:blipFill>
          <a:blip r:embed="rId3" cstate="print"/>
          <a:stretch>
            <a:fillRect/>
          </a:stretch>
        </p:blipFill>
        <p:spPr>
          <a:xfrm>
            <a:off x="5334000" y="1917700"/>
            <a:ext cx="3200400" cy="3721100"/>
          </a:xfrm>
          <a:prstGeom prst="rect">
            <a:avLst/>
          </a:prstGeom>
          <a:effectLst>
            <a:softEdge rad="88900"/>
          </a:effectLst>
        </p:spPr>
      </p:pic>
      <p:sp>
        <p:nvSpPr>
          <p:cNvPr id="7180" name="Text Box 10"/>
          <p:cNvSpPr txBox="1">
            <a:spLocks noChangeArrowheads="1"/>
          </p:cNvSpPr>
          <p:nvPr/>
        </p:nvSpPr>
        <p:spPr bwMode="auto">
          <a:xfrm>
            <a:off x="8229600" y="6430963"/>
            <a:ext cx="914400" cy="274637"/>
          </a:xfrm>
          <a:prstGeom prst="rect">
            <a:avLst/>
          </a:prstGeom>
          <a:noFill/>
          <a:ln w="9525">
            <a:noFill/>
            <a:miter lim="800000"/>
            <a:headEnd/>
            <a:tailEnd/>
          </a:ln>
        </p:spPr>
        <p:txBody>
          <a:bodyPr>
            <a:spAutoFit/>
          </a:bodyPr>
          <a:lstStyle/>
          <a:p>
            <a:r>
              <a:rPr lang="en-US" sz="1200">
                <a:solidFill>
                  <a:srgbClr val="000000"/>
                </a:solidFill>
              </a:rPr>
              <a:t>7-</a:t>
            </a:r>
            <a:fld id="{341C1C53-F69B-4C0B-BAFB-36CD8992FAE6}" type="slidenum">
              <a:rPr lang="en-US" sz="1200">
                <a:solidFill>
                  <a:srgbClr val="000000"/>
                </a:solidFill>
              </a:rPr>
              <a:pPr/>
              <a:t>3</a:t>
            </a:fld>
            <a:endParaRPr lang="en-US"/>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8" name="Subtitle 2"/>
          <p:cNvSpPr>
            <a:spLocks noGrp="1"/>
          </p:cNvSpPr>
          <p:nvPr>
            <p:ph type="subTitle" idx="1"/>
          </p:nvPr>
        </p:nvSpPr>
        <p:spPr/>
        <p:txBody>
          <a:bodyPr/>
          <a:lstStyle/>
          <a:p>
            <a:endParaRPr lang="en-US" smtClean="0">
              <a:solidFill>
                <a:srgbClr val="898989"/>
              </a:solidFill>
              <a:ea typeface="ＭＳ Ｐゴシック" pitchFamily="-106" charset="-128"/>
            </a:endParaRPr>
          </a:p>
        </p:txBody>
      </p:sp>
      <p:sp>
        <p:nvSpPr>
          <p:cNvPr id="4" name="Rounded Rectangle 3"/>
          <p:cNvSpPr/>
          <p:nvPr/>
        </p:nvSpPr>
        <p:spPr>
          <a:xfrm>
            <a:off x="457200" y="381000"/>
            <a:ext cx="8153400" cy="6248400"/>
          </a:xfrm>
          <a:prstGeom prst="roundRect">
            <a:avLst/>
          </a:prstGeom>
          <a:solidFill>
            <a:srgbClr val="FDD8C3"/>
          </a:solidFill>
          <a:ln>
            <a:solidFill>
              <a:srgbClr val="FDD8C3"/>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ＭＳ Ｐゴシック" pitchFamily="-106" charset="-128"/>
            </a:endParaRPr>
          </a:p>
        </p:txBody>
      </p:sp>
      <p:sp>
        <p:nvSpPr>
          <p:cNvPr id="5" name="Oval 4"/>
          <p:cNvSpPr/>
          <p:nvPr/>
        </p:nvSpPr>
        <p:spPr>
          <a:xfrm>
            <a:off x="7315200" y="152400"/>
            <a:ext cx="1644650" cy="1600200"/>
          </a:xfrm>
          <a:prstGeom prst="ellipse">
            <a:avLst/>
          </a:prstGeom>
          <a:solidFill>
            <a:srgbClr val="A2CA7A"/>
          </a:solidFill>
          <a:ln>
            <a:solidFill>
              <a:srgbClr val="77933C"/>
            </a:solidFill>
          </a:ln>
          <a:effectLst/>
        </p:spPr>
        <p:style>
          <a:lnRef idx="1">
            <a:schemeClr val="accent1"/>
          </a:lnRef>
          <a:fillRef idx="3">
            <a:schemeClr val="accent1"/>
          </a:fillRef>
          <a:effectRef idx="2">
            <a:schemeClr val="accent1"/>
          </a:effectRef>
          <a:fontRef idx="minor">
            <a:schemeClr val="lt1"/>
          </a:fontRef>
        </p:style>
      </p:sp>
      <p:sp>
        <p:nvSpPr>
          <p:cNvPr id="1031" name="TextBox 7"/>
          <p:cNvSpPr txBox="1">
            <a:spLocks noChangeArrowheads="1"/>
          </p:cNvSpPr>
          <p:nvPr/>
        </p:nvSpPr>
        <p:spPr bwMode="auto">
          <a:xfrm>
            <a:off x="8458200" y="1143000"/>
            <a:ext cx="501650" cy="701675"/>
          </a:xfrm>
          <a:prstGeom prst="rect">
            <a:avLst/>
          </a:prstGeom>
          <a:noFill/>
          <a:ln w="9525">
            <a:noFill/>
            <a:miter lim="800000"/>
            <a:headEnd/>
            <a:tailEnd/>
          </a:ln>
        </p:spPr>
        <p:txBody>
          <a:bodyPr>
            <a:spAutoFit/>
          </a:bodyPr>
          <a:lstStyle/>
          <a:p>
            <a:r>
              <a:rPr lang="en-US" sz="4000" b="1">
                <a:solidFill>
                  <a:srgbClr val="660066"/>
                </a:solidFill>
              </a:rPr>
              <a:t>*</a:t>
            </a:r>
          </a:p>
        </p:txBody>
      </p:sp>
      <p:sp>
        <p:nvSpPr>
          <p:cNvPr id="1032" name="TextBox 8"/>
          <p:cNvSpPr txBox="1">
            <a:spLocks noChangeArrowheads="1"/>
          </p:cNvSpPr>
          <p:nvPr/>
        </p:nvSpPr>
        <p:spPr bwMode="auto">
          <a:xfrm>
            <a:off x="7162800" y="0"/>
            <a:ext cx="609600" cy="701675"/>
          </a:xfrm>
          <a:prstGeom prst="rect">
            <a:avLst/>
          </a:prstGeom>
          <a:noFill/>
          <a:ln w="9525">
            <a:noFill/>
            <a:miter lim="800000"/>
            <a:headEnd/>
            <a:tailEnd/>
          </a:ln>
        </p:spPr>
        <p:txBody>
          <a:bodyPr>
            <a:spAutoFit/>
          </a:bodyPr>
          <a:lstStyle/>
          <a:p>
            <a:r>
              <a:rPr lang="en-US" sz="4000" b="1">
                <a:solidFill>
                  <a:srgbClr val="A2CA7A"/>
                </a:solidFill>
              </a:rPr>
              <a:t>*</a:t>
            </a:r>
          </a:p>
        </p:txBody>
      </p:sp>
      <p:sp>
        <p:nvSpPr>
          <p:cNvPr id="1033" name="TextBox 18"/>
          <p:cNvSpPr txBox="1">
            <a:spLocks noChangeArrowheads="1"/>
          </p:cNvSpPr>
          <p:nvPr/>
        </p:nvSpPr>
        <p:spPr bwMode="auto">
          <a:xfrm>
            <a:off x="914400" y="6172200"/>
            <a:ext cx="7467600" cy="244475"/>
          </a:xfrm>
          <a:prstGeom prst="rect">
            <a:avLst/>
          </a:prstGeom>
          <a:noFill/>
          <a:ln w="9525">
            <a:noFill/>
            <a:miter lim="800000"/>
            <a:headEnd/>
            <a:tailEnd/>
          </a:ln>
        </p:spPr>
        <p:txBody>
          <a:bodyPr>
            <a:spAutoFit/>
          </a:bodyPr>
          <a:lstStyle/>
          <a:p>
            <a:r>
              <a:rPr lang="en-US" sz="1000">
                <a:latin typeface="Calibri" pitchFamily="34" charset="0"/>
              </a:rPr>
              <a:t>Source: Entrepreneur, </a:t>
            </a:r>
            <a:r>
              <a:rPr lang="en-US" sz="1000">
                <a:latin typeface="Calibri" pitchFamily="34" charset="0"/>
                <a:hlinkClick r:id="rId4"/>
              </a:rPr>
              <a:t>www.entrepreneur.com</a:t>
            </a:r>
            <a:r>
              <a:rPr lang="en-US" sz="1000">
                <a:latin typeface="Calibri" pitchFamily="34" charset="0"/>
              </a:rPr>
              <a:t>, March 2009.</a:t>
            </a:r>
          </a:p>
        </p:txBody>
      </p:sp>
      <p:graphicFrame>
        <p:nvGraphicFramePr>
          <p:cNvPr id="1026" name="Chart 11"/>
          <p:cNvGraphicFramePr>
            <a:graphicFrameLocks/>
          </p:cNvGraphicFramePr>
          <p:nvPr/>
        </p:nvGraphicFramePr>
        <p:xfrm>
          <a:off x="685800" y="1689100"/>
          <a:ext cx="7696200" cy="4394200"/>
        </p:xfrm>
        <a:graphic>
          <a:graphicData uri="http://schemas.openxmlformats.org/presentationml/2006/ole">
            <mc:AlternateContent xmlns:mc="http://schemas.openxmlformats.org/markup-compatibility/2006">
              <mc:Choice xmlns:v="urn:schemas-microsoft-com:vml" Requires="v">
                <p:oleObj spid="_x0000_s1045" name="Chart" r:id="rId5" imgW="7692516" imgH="4394853" progId="Excel.Sheet.8">
                  <p:embed/>
                </p:oleObj>
              </mc:Choice>
              <mc:Fallback>
                <p:oleObj name="Chart" r:id="rId5" imgW="7692516" imgH="4394853" progId="Excel.Sheet.8">
                  <p:embed/>
                  <p:pic>
                    <p:nvPicPr>
                      <p:cNvPr id="0" name="Chart 11"/>
                      <p:cNvPicPr>
                        <a:picLocks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5800" y="1689100"/>
                        <a:ext cx="7696200" cy="43942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034" name="Title 1"/>
          <p:cNvSpPr>
            <a:spLocks noGrp="1"/>
          </p:cNvSpPr>
          <p:nvPr>
            <p:ph type="ctrTitle"/>
          </p:nvPr>
        </p:nvSpPr>
        <p:spPr>
          <a:xfrm>
            <a:off x="304800" y="76200"/>
            <a:ext cx="7772400" cy="1470025"/>
          </a:xfrm>
        </p:spPr>
        <p:txBody>
          <a:bodyPr/>
          <a:lstStyle/>
          <a:p>
            <a:r>
              <a:rPr lang="en-US" sz="3200" b="1" smtClean="0">
                <a:latin typeface="Helvetica" pitchFamily="-106" charset="0"/>
                <a:ea typeface="ＭＳ Ｐゴシック" pitchFamily="-106" charset="-128"/>
                <a:cs typeface="Helvetica" pitchFamily="-106" charset="0"/>
              </a:rPr>
              <a:t>RESPECT and HOW to GET IT</a:t>
            </a:r>
          </a:p>
        </p:txBody>
      </p:sp>
      <p:sp>
        <p:nvSpPr>
          <p:cNvPr id="1035" name="TextBox 9"/>
          <p:cNvSpPr txBox="1">
            <a:spLocks noChangeArrowheads="1"/>
          </p:cNvSpPr>
          <p:nvPr/>
        </p:nvSpPr>
        <p:spPr bwMode="auto">
          <a:xfrm>
            <a:off x="7315200" y="603250"/>
            <a:ext cx="1828800" cy="581025"/>
          </a:xfrm>
          <a:prstGeom prst="rect">
            <a:avLst/>
          </a:prstGeom>
          <a:noFill/>
          <a:ln w="9525">
            <a:noFill/>
            <a:miter lim="800000"/>
            <a:headEnd/>
            <a:tailEnd/>
          </a:ln>
        </p:spPr>
        <p:txBody>
          <a:bodyPr>
            <a:spAutoFit/>
          </a:bodyPr>
          <a:lstStyle/>
          <a:p>
            <a:r>
              <a:rPr lang="en-US" sz="1600" i="1">
                <a:latin typeface="Helvetica" pitchFamily="-106" charset="0"/>
              </a:rPr>
              <a:t>Managers’ Roles Are Evolving</a:t>
            </a:r>
          </a:p>
        </p:txBody>
      </p:sp>
      <p:sp>
        <p:nvSpPr>
          <p:cNvPr id="1036" name="TextBox 10"/>
          <p:cNvSpPr txBox="1">
            <a:spLocks noChangeArrowheads="1"/>
          </p:cNvSpPr>
          <p:nvPr/>
        </p:nvSpPr>
        <p:spPr bwMode="auto">
          <a:xfrm>
            <a:off x="7772400" y="1295400"/>
            <a:ext cx="685800" cy="350838"/>
          </a:xfrm>
          <a:prstGeom prst="rect">
            <a:avLst/>
          </a:prstGeom>
          <a:noFill/>
          <a:ln w="9525">
            <a:noFill/>
            <a:miter lim="800000"/>
            <a:headEnd/>
            <a:tailEnd/>
          </a:ln>
        </p:spPr>
        <p:txBody>
          <a:bodyPr>
            <a:spAutoFit/>
          </a:bodyPr>
          <a:lstStyle/>
          <a:p>
            <a:r>
              <a:rPr lang="en-US" sz="1700" b="1">
                <a:solidFill>
                  <a:srgbClr val="000000"/>
                </a:solidFill>
                <a:latin typeface="Helvetica" pitchFamily="-106" charset="0"/>
                <a:cs typeface="Helvetica" pitchFamily="-106" charset="0"/>
              </a:rPr>
              <a:t>LG1</a:t>
            </a:r>
          </a:p>
        </p:txBody>
      </p:sp>
      <p:sp>
        <p:nvSpPr>
          <p:cNvPr id="1037" name="Text Box 10"/>
          <p:cNvSpPr txBox="1">
            <a:spLocks noChangeArrowheads="1"/>
          </p:cNvSpPr>
          <p:nvPr/>
        </p:nvSpPr>
        <p:spPr bwMode="auto">
          <a:xfrm>
            <a:off x="8229600" y="6430963"/>
            <a:ext cx="914400" cy="274637"/>
          </a:xfrm>
          <a:prstGeom prst="rect">
            <a:avLst/>
          </a:prstGeom>
          <a:noFill/>
          <a:ln w="9525">
            <a:noFill/>
            <a:miter lim="800000"/>
            <a:headEnd/>
            <a:tailEnd/>
          </a:ln>
        </p:spPr>
        <p:txBody>
          <a:bodyPr>
            <a:spAutoFit/>
          </a:bodyPr>
          <a:lstStyle/>
          <a:p>
            <a:r>
              <a:rPr lang="en-US" sz="1200">
                <a:solidFill>
                  <a:srgbClr val="000000"/>
                </a:solidFill>
              </a:rPr>
              <a:t>7-</a:t>
            </a:r>
            <a:fld id="{1755C5AB-BC13-420A-B78E-0355D09FAA46}" type="slidenum">
              <a:rPr lang="en-US" sz="1200">
                <a:solidFill>
                  <a:srgbClr val="000000"/>
                </a:solidFill>
              </a:rPr>
              <a:pPr/>
              <a:t>4</a:t>
            </a:fld>
            <a:endParaRPr lang="en-US"/>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ubtitle 2"/>
          <p:cNvSpPr>
            <a:spLocks noGrp="1"/>
          </p:cNvSpPr>
          <p:nvPr>
            <p:ph type="subTitle" idx="1"/>
          </p:nvPr>
        </p:nvSpPr>
        <p:spPr/>
        <p:txBody>
          <a:bodyPr/>
          <a:lstStyle/>
          <a:p>
            <a:endParaRPr lang="en-US" smtClean="0">
              <a:solidFill>
                <a:srgbClr val="898989"/>
              </a:solidFill>
              <a:ea typeface="ＭＳ Ｐゴシック" pitchFamily="-106" charset="-128"/>
            </a:endParaRPr>
          </a:p>
        </p:txBody>
      </p:sp>
      <p:sp>
        <p:nvSpPr>
          <p:cNvPr id="4" name="Rounded Rectangle 3"/>
          <p:cNvSpPr/>
          <p:nvPr/>
        </p:nvSpPr>
        <p:spPr>
          <a:xfrm>
            <a:off x="457200" y="381000"/>
            <a:ext cx="8153400" cy="6248400"/>
          </a:xfrm>
          <a:prstGeom prst="roundRect">
            <a:avLst/>
          </a:prstGeom>
          <a:solidFill>
            <a:srgbClr val="FDD8C3"/>
          </a:solidFill>
          <a:ln>
            <a:solidFill>
              <a:srgbClr val="FDD8C3"/>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ＭＳ Ｐゴシック" pitchFamily="-106" charset="-128"/>
            </a:endParaRPr>
          </a:p>
        </p:txBody>
      </p:sp>
      <p:sp>
        <p:nvSpPr>
          <p:cNvPr id="5" name="Oval 4"/>
          <p:cNvSpPr/>
          <p:nvPr/>
        </p:nvSpPr>
        <p:spPr>
          <a:xfrm>
            <a:off x="7315200" y="152400"/>
            <a:ext cx="1644650" cy="1600200"/>
          </a:xfrm>
          <a:prstGeom prst="ellipse">
            <a:avLst/>
          </a:prstGeom>
          <a:solidFill>
            <a:srgbClr val="A2CA7A"/>
          </a:solidFill>
          <a:ln>
            <a:solidFill>
              <a:srgbClr val="77933C"/>
            </a:solidFill>
          </a:ln>
          <a:effectLst/>
        </p:spPr>
        <p:style>
          <a:lnRef idx="1">
            <a:schemeClr val="accent1"/>
          </a:lnRef>
          <a:fillRef idx="3">
            <a:schemeClr val="accent1"/>
          </a:fillRef>
          <a:effectRef idx="2">
            <a:schemeClr val="accent1"/>
          </a:effectRef>
          <a:fontRef idx="minor">
            <a:schemeClr val="lt1"/>
          </a:fontRef>
        </p:style>
      </p:sp>
      <p:sp>
        <p:nvSpPr>
          <p:cNvPr id="8197" name="TextBox 7"/>
          <p:cNvSpPr txBox="1">
            <a:spLocks noChangeArrowheads="1"/>
          </p:cNvSpPr>
          <p:nvPr/>
        </p:nvSpPr>
        <p:spPr bwMode="auto">
          <a:xfrm>
            <a:off x="8458200" y="1143000"/>
            <a:ext cx="501650" cy="701675"/>
          </a:xfrm>
          <a:prstGeom prst="rect">
            <a:avLst/>
          </a:prstGeom>
          <a:noFill/>
          <a:ln w="9525">
            <a:noFill/>
            <a:miter lim="800000"/>
            <a:headEnd/>
            <a:tailEnd/>
          </a:ln>
        </p:spPr>
        <p:txBody>
          <a:bodyPr>
            <a:spAutoFit/>
          </a:bodyPr>
          <a:lstStyle/>
          <a:p>
            <a:r>
              <a:rPr lang="en-US" sz="4000" b="1">
                <a:solidFill>
                  <a:srgbClr val="660066"/>
                </a:solidFill>
              </a:rPr>
              <a:t>*</a:t>
            </a:r>
          </a:p>
        </p:txBody>
      </p:sp>
      <p:sp>
        <p:nvSpPr>
          <p:cNvPr id="8198" name="TextBox 8"/>
          <p:cNvSpPr txBox="1">
            <a:spLocks noChangeArrowheads="1"/>
          </p:cNvSpPr>
          <p:nvPr/>
        </p:nvSpPr>
        <p:spPr bwMode="auto">
          <a:xfrm>
            <a:off x="7162800" y="0"/>
            <a:ext cx="609600" cy="701675"/>
          </a:xfrm>
          <a:prstGeom prst="rect">
            <a:avLst/>
          </a:prstGeom>
          <a:noFill/>
          <a:ln w="9525">
            <a:noFill/>
            <a:miter lim="800000"/>
            <a:headEnd/>
            <a:tailEnd/>
          </a:ln>
        </p:spPr>
        <p:txBody>
          <a:bodyPr>
            <a:spAutoFit/>
          </a:bodyPr>
          <a:lstStyle/>
          <a:p>
            <a:r>
              <a:rPr lang="en-US" sz="4000" b="1">
                <a:solidFill>
                  <a:srgbClr val="A2CA7A"/>
                </a:solidFill>
              </a:rPr>
              <a:t>*</a:t>
            </a:r>
          </a:p>
        </p:txBody>
      </p:sp>
      <p:sp>
        <p:nvSpPr>
          <p:cNvPr id="8199" name="TextBox 18"/>
          <p:cNvSpPr txBox="1">
            <a:spLocks noChangeArrowheads="1"/>
          </p:cNvSpPr>
          <p:nvPr/>
        </p:nvSpPr>
        <p:spPr bwMode="auto">
          <a:xfrm>
            <a:off x="685800" y="5791200"/>
            <a:ext cx="7467600" cy="244475"/>
          </a:xfrm>
          <a:prstGeom prst="rect">
            <a:avLst/>
          </a:prstGeom>
          <a:noFill/>
          <a:ln w="9525">
            <a:noFill/>
            <a:miter lim="800000"/>
            <a:headEnd/>
            <a:tailEnd/>
          </a:ln>
        </p:spPr>
        <p:txBody>
          <a:bodyPr>
            <a:spAutoFit/>
          </a:bodyPr>
          <a:lstStyle/>
          <a:p>
            <a:r>
              <a:rPr lang="en-US" sz="1000">
                <a:latin typeface="Calibri" pitchFamily="34" charset="0"/>
              </a:rPr>
              <a:t>Source: BusinessWeek, </a:t>
            </a:r>
            <a:r>
              <a:rPr lang="en-US" sz="1000">
                <a:latin typeface="Calibri" pitchFamily="34" charset="0"/>
                <a:hlinkClick r:id="rId3"/>
              </a:rPr>
              <a:t>www.businessweek.com</a:t>
            </a:r>
            <a:r>
              <a:rPr lang="en-US" sz="1000">
                <a:latin typeface="Calibri" pitchFamily="34" charset="0"/>
              </a:rPr>
              <a:t>, January 19, 2009.</a:t>
            </a:r>
          </a:p>
        </p:txBody>
      </p:sp>
      <p:sp>
        <p:nvSpPr>
          <p:cNvPr id="8200" name="Title 1"/>
          <p:cNvSpPr>
            <a:spLocks noGrp="1"/>
          </p:cNvSpPr>
          <p:nvPr>
            <p:ph type="ctrTitle"/>
          </p:nvPr>
        </p:nvSpPr>
        <p:spPr>
          <a:xfrm>
            <a:off x="457200" y="76200"/>
            <a:ext cx="7772400" cy="1470025"/>
          </a:xfrm>
        </p:spPr>
        <p:txBody>
          <a:bodyPr/>
          <a:lstStyle/>
          <a:p>
            <a:r>
              <a:rPr lang="en-US" sz="3200" b="1" smtClean="0">
                <a:latin typeface="Helvetica" pitchFamily="-106" charset="0"/>
                <a:ea typeface="ＭＳ Ｐゴシック" pitchFamily="-106" charset="-128"/>
                <a:cs typeface="Helvetica" pitchFamily="-106" charset="0"/>
              </a:rPr>
              <a:t>The BEST MANAGERS</a:t>
            </a:r>
          </a:p>
        </p:txBody>
      </p:sp>
      <p:graphicFrame>
        <p:nvGraphicFramePr>
          <p:cNvPr id="24621" name="Group 45"/>
          <p:cNvGraphicFramePr>
            <a:graphicFrameLocks noGrp="1"/>
          </p:cNvGraphicFramePr>
          <p:nvPr/>
        </p:nvGraphicFramePr>
        <p:xfrm>
          <a:off x="685800" y="1930400"/>
          <a:ext cx="7772400" cy="3714750"/>
        </p:xfrm>
        <a:graphic>
          <a:graphicData uri="http://schemas.openxmlformats.org/drawingml/2006/table">
            <a:tbl>
              <a:tblPr/>
              <a:tblGrid>
                <a:gridCol w="2590800">
                  <a:extLst>
                    <a:ext uri="{9D8B030D-6E8A-4147-A177-3AD203B41FA5}">
                      <a16:colId xmlns:a16="http://schemas.microsoft.com/office/drawing/2014/main" val="20000"/>
                    </a:ext>
                  </a:extLst>
                </a:gridCol>
                <a:gridCol w="2590800">
                  <a:extLst>
                    <a:ext uri="{9D8B030D-6E8A-4147-A177-3AD203B41FA5}">
                      <a16:colId xmlns:a16="http://schemas.microsoft.com/office/drawing/2014/main" val="20001"/>
                    </a:ext>
                  </a:extLst>
                </a:gridCol>
                <a:gridCol w="2590800">
                  <a:extLst>
                    <a:ext uri="{9D8B030D-6E8A-4147-A177-3AD203B41FA5}">
                      <a16:colId xmlns:a16="http://schemas.microsoft.com/office/drawing/2014/main" val="20002"/>
                    </a:ext>
                  </a:extLst>
                </a:gridCol>
              </a:tblGrid>
              <a:tr h="371475">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smtClean="0">
                          <a:ln>
                            <a:noFill/>
                          </a:ln>
                          <a:solidFill>
                            <a:srgbClr val="FFFFFF"/>
                          </a:solidFill>
                          <a:effectLst/>
                          <a:latin typeface="Calibri" pitchFamily="34" charset="0"/>
                          <a:ea typeface="ＭＳ Ｐゴシック" pitchFamily="-106" charset="-128"/>
                        </a:rPr>
                        <a:t>Name</a:t>
                      </a:r>
                      <a:endParaRPr kumimoji="0" lang="en-US" sz="1800" b="1" i="0" u="none" strike="noStrike" cap="none" normalizeH="0" baseline="0" smtClean="0">
                        <a:ln>
                          <a:noFill/>
                        </a:ln>
                        <a:solidFill>
                          <a:srgbClr val="FFFFFF"/>
                        </a:solidFill>
                        <a:effectLst/>
                        <a:latin typeface="Helvetica" pitchFamily="-106" charset="0"/>
                        <a:ea typeface="ＭＳ Ｐゴシック" pitchFamily="-106" charset="-128"/>
                        <a:cs typeface="Helvetica" pitchFamily="-106" charset="0"/>
                      </a:endParaRPr>
                    </a:p>
                  </a:txBody>
                  <a:tcPr horzOverflow="overflow">
                    <a:lnL>
                      <a:noFill/>
                    </a:lnL>
                    <a:lnR>
                      <a:noFill/>
                    </a:lnR>
                    <a:lnT w="25400" cap="flat" cmpd="sng" algn="ctr">
                      <a:solidFill>
                        <a:schemeClr val="tx1"/>
                      </a:solidFill>
                      <a:prstDash val="solid"/>
                      <a:round/>
                      <a:headEnd type="none" w="med" len="med"/>
                      <a:tailEnd type="none" w="med" len="med"/>
                    </a:lnT>
                    <a:lnB w="25400" cap="flat" cmpd="sng" algn="ctr">
                      <a:solidFill>
                        <a:schemeClr val="tx1"/>
                      </a:solidFill>
                      <a:prstDash val="solid"/>
                      <a:round/>
                      <a:headEnd type="none" w="med" len="med"/>
                      <a:tailEnd type="none" w="med" len="med"/>
                    </a:lnB>
                    <a:lnTlToBr>
                      <a:noFill/>
                    </a:lnTlToBr>
                    <a:lnBlToTr>
                      <a:noFill/>
                    </a:lnBlToTr>
                    <a:solidFill>
                      <a:srgbClr val="8064A2"/>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smtClean="0">
                          <a:ln>
                            <a:noFill/>
                          </a:ln>
                          <a:solidFill>
                            <a:srgbClr val="FFFFFF"/>
                          </a:solidFill>
                          <a:effectLst/>
                          <a:latin typeface="Calibri" pitchFamily="34" charset="0"/>
                          <a:ea typeface="ＭＳ Ｐゴシック" pitchFamily="-106" charset="-128"/>
                        </a:rPr>
                        <a:t>Age</a:t>
                      </a:r>
                      <a:endParaRPr kumimoji="0" lang="en-US" sz="1800" b="1" i="0" u="none" strike="noStrike" cap="none" normalizeH="0" baseline="0" smtClean="0">
                        <a:ln>
                          <a:noFill/>
                        </a:ln>
                        <a:solidFill>
                          <a:srgbClr val="FFFFFF"/>
                        </a:solidFill>
                        <a:effectLst/>
                        <a:latin typeface="Helvetica" pitchFamily="-106" charset="0"/>
                        <a:ea typeface="ＭＳ Ｐゴシック" pitchFamily="-106" charset="-128"/>
                        <a:cs typeface="Helvetica" pitchFamily="-106" charset="0"/>
                      </a:endParaRPr>
                    </a:p>
                  </a:txBody>
                  <a:tcPr horzOverflow="overflow">
                    <a:lnL>
                      <a:noFill/>
                    </a:lnL>
                    <a:lnR>
                      <a:noFill/>
                    </a:lnR>
                    <a:lnT w="25400" cap="flat" cmpd="sng" algn="ctr">
                      <a:solidFill>
                        <a:schemeClr val="tx1"/>
                      </a:solidFill>
                      <a:prstDash val="solid"/>
                      <a:round/>
                      <a:headEnd type="none" w="med" len="med"/>
                      <a:tailEnd type="none" w="med" len="med"/>
                    </a:lnT>
                    <a:lnB w="25400" cap="flat" cmpd="sng" algn="ctr">
                      <a:solidFill>
                        <a:schemeClr val="tx1"/>
                      </a:solidFill>
                      <a:prstDash val="solid"/>
                      <a:round/>
                      <a:headEnd type="none" w="med" len="med"/>
                      <a:tailEnd type="none" w="med" len="med"/>
                    </a:lnB>
                    <a:lnTlToBr>
                      <a:noFill/>
                    </a:lnTlToBr>
                    <a:lnBlToTr>
                      <a:noFill/>
                    </a:lnBlToTr>
                    <a:solidFill>
                      <a:srgbClr val="8064A2"/>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smtClean="0">
                          <a:ln>
                            <a:noFill/>
                          </a:ln>
                          <a:solidFill>
                            <a:srgbClr val="FFFFFF"/>
                          </a:solidFill>
                          <a:effectLst/>
                          <a:latin typeface="Calibri" pitchFamily="34" charset="0"/>
                          <a:ea typeface="ＭＳ Ｐゴシック" pitchFamily="-106" charset="-128"/>
                        </a:rPr>
                        <a:t>Organization</a:t>
                      </a:r>
                      <a:endParaRPr kumimoji="0" lang="en-US" sz="1800" b="1" i="0" u="none" strike="noStrike" cap="none" normalizeH="0" baseline="0" smtClean="0">
                        <a:ln>
                          <a:noFill/>
                        </a:ln>
                        <a:solidFill>
                          <a:srgbClr val="FFFFFF"/>
                        </a:solidFill>
                        <a:effectLst/>
                        <a:latin typeface="Helvetica" pitchFamily="-106" charset="0"/>
                        <a:ea typeface="ＭＳ Ｐゴシック" pitchFamily="-106" charset="-128"/>
                        <a:cs typeface="Helvetica" pitchFamily="-106" charset="0"/>
                      </a:endParaRPr>
                    </a:p>
                  </a:txBody>
                  <a:tcPr horzOverflow="overflow">
                    <a:lnL>
                      <a:noFill/>
                    </a:lnL>
                    <a:lnR>
                      <a:noFill/>
                    </a:lnR>
                    <a:lnT w="25400" cap="flat" cmpd="sng" algn="ctr">
                      <a:solidFill>
                        <a:schemeClr val="tx1"/>
                      </a:solidFill>
                      <a:prstDash val="solid"/>
                      <a:round/>
                      <a:headEnd type="none" w="med" len="med"/>
                      <a:tailEnd type="none" w="med" len="med"/>
                    </a:lnT>
                    <a:lnB w="25400" cap="flat" cmpd="sng" algn="ctr">
                      <a:solidFill>
                        <a:schemeClr val="tx1"/>
                      </a:solidFill>
                      <a:prstDash val="solid"/>
                      <a:round/>
                      <a:headEnd type="none" w="med" len="med"/>
                      <a:tailEnd type="none" w="med" len="med"/>
                    </a:lnB>
                    <a:lnTlToBr>
                      <a:noFill/>
                    </a:lnTlToBr>
                    <a:lnBlToTr>
                      <a:noFill/>
                    </a:lnBlToTr>
                    <a:solidFill>
                      <a:srgbClr val="8064A2"/>
                    </a:solidFill>
                  </a:tcPr>
                </a:tc>
                <a:extLst>
                  <a:ext uri="{0D108BD9-81ED-4DB2-BD59-A6C34878D82A}">
                    <a16:rowId xmlns:a16="http://schemas.microsoft.com/office/drawing/2014/main" val="10000"/>
                  </a:ext>
                </a:extLst>
              </a:tr>
              <a:tr h="371475">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Calibri" pitchFamily="34" charset="0"/>
                          <a:ea typeface="ＭＳ Ｐゴシック" pitchFamily="-106" charset="-128"/>
                        </a:rPr>
                        <a:t>David Axelrod</a:t>
                      </a:r>
                      <a:endPar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endParaRPr>
                    </a:p>
                  </a:txBody>
                  <a:tcPr horzOverflow="overflow">
                    <a:lnL>
                      <a:noFill/>
                    </a:lnL>
                    <a:lnR>
                      <a:noFill/>
                    </a:lnR>
                    <a:lnT w="25400" cap="flat" cmpd="sng" algn="ctr">
                      <a:solidFill>
                        <a:schemeClr val="tx1"/>
                      </a:solidFill>
                      <a:prstDash val="solid"/>
                      <a:round/>
                      <a:headEnd type="none" w="med" len="med"/>
                      <a:tailEnd type="none" w="med" len="med"/>
                    </a:lnT>
                    <a:lnB>
                      <a:noFill/>
                    </a:lnB>
                    <a:lnTlToBr>
                      <a:noFill/>
                    </a:lnTlToBr>
                    <a:lnBlToTr>
                      <a:noFill/>
                    </a:lnBlToTr>
                    <a:solidFill>
                      <a:srgbClr val="E7E7E7"/>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Calibri" pitchFamily="34" charset="0"/>
                          <a:ea typeface="ＭＳ Ｐゴシック" pitchFamily="-106" charset="-128"/>
                        </a:rPr>
                        <a:t>53</a:t>
                      </a:r>
                      <a:endPar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endParaRPr>
                    </a:p>
                  </a:txBody>
                  <a:tcPr horzOverflow="overflow">
                    <a:lnL>
                      <a:noFill/>
                    </a:lnL>
                    <a:lnR>
                      <a:noFill/>
                    </a:lnR>
                    <a:lnT w="25400" cap="flat" cmpd="sng" algn="ctr">
                      <a:solidFill>
                        <a:schemeClr val="tx1"/>
                      </a:solidFill>
                      <a:prstDash val="solid"/>
                      <a:round/>
                      <a:headEnd type="none" w="med" len="med"/>
                      <a:tailEnd type="none" w="med" len="med"/>
                    </a:lnT>
                    <a:lnB>
                      <a:noFill/>
                    </a:lnB>
                    <a:lnTlToBr>
                      <a:noFill/>
                    </a:lnTlToBr>
                    <a:lnBlToTr>
                      <a:noFill/>
                    </a:lnBlToTr>
                    <a:solidFill>
                      <a:srgbClr val="E7E7E7"/>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Calibri" pitchFamily="34" charset="0"/>
                          <a:ea typeface="ＭＳ Ｐゴシック" pitchFamily="-106" charset="-128"/>
                        </a:rPr>
                        <a:t>Obama Campaign</a:t>
                      </a:r>
                      <a:endPar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endParaRPr>
                    </a:p>
                  </a:txBody>
                  <a:tcPr horzOverflow="overflow">
                    <a:lnL>
                      <a:noFill/>
                    </a:lnL>
                    <a:lnR>
                      <a:noFill/>
                    </a:lnR>
                    <a:lnT w="25400" cap="flat" cmpd="sng" algn="ctr">
                      <a:solidFill>
                        <a:schemeClr val="tx1"/>
                      </a:solidFill>
                      <a:prstDash val="solid"/>
                      <a:round/>
                      <a:headEnd type="none" w="med" len="med"/>
                      <a:tailEnd type="none" w="med" len="med"/>
                    </a:lnT>
                    <a:lnB>
                      <a:noFill/>
                    </a:lnB>
                    <a:lnTlToBr>
                      <a:noFill/>
                    </a:lnTlToBr>
                    <a:lnBlToTr>
                      <a:noFill/>
                    </a:lnBlToTr>
                    <a:solidFill>
                      <a:srgbClr val="E7E7E7"/>
                    </a:solidFill>
                  </a:tcPr>
                </a:tc>
                <a:extLst>
                  <a:ext uri="{0D108BD9-81ED-4DB2-BD59-A6C34878D82A}">
                    <a16:rowId xmlns:a16="http://schemas.microsoft.com/office/drawing/2014/main" val="10001"/>
                  </a:ext>
                </a:extLst>
              </a:tr>
              <a:tr h="371475">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Calibri" pitchFamily="34" charset="0"/>
                          <a:ea typeface="ＭＳ Ｐゴシック" pitchFamily="-106" charset="-128"/>
                        </a:rPr>
                        <a:t>Frank Blake</a:t>
                      </a:r>
                      <a:endPar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endParaRPr>
                    </a:p>
                  </a:txBody>
                  <a:tcPr horzOverflow="overflow">
                    <a:lnL>
                      <a:noFill/>
                    </a:lnL>
                    <a:lnR>
                      <a:noFill/>
                    </a:lnR>
                    <a:lnT>
                      <a:noFill/>
                    </a:lnT>
                    <a:lnB>
                      <a:noFill/>
                    </a:lnB>
                    <a:lnTlToBr>
                      <a:noFill/>
                    </a:lnTlToBr>
                    <a:lnBlToTr>
                      <a:noFill/>
                    </a:lnBlToTr>
                    <a:solidFill>
                      <a:schemeClr val="bg1"/>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Calibri" pitchFamily="34" charset="0"/>
                          <a:ea typeface="ＭＳ Ｐゴシック" pitchFamily="-106" charset="-128"/>
                        </a:rPr>
                        <a:t>59</a:t>
                      </a:r>
                      <a:endPar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endParaRPr>
                    </a:p>
                  </a:txBody>
                  <a:tcPr horzOverflow="overflow">
                    <a:lnL>
                      <a:noFill/>
                    </a:lnL>
                    <a:lnR>
                      <a:noFill/>
                    </a:lnR>
                    <a:lnT>
                      <a:noFill/>
                    </a:lnT>
                    <a:lnB>
                      <a:noFill/>
                    </a:lnB>
                    <a:lnTlToBr>
                      <a:noFill/>
                    </a:lnTlToBr>
                    <a:lnBlToTr>
                      <a:noFill/>
                    </a:lnBlToTr>
                    <a:solidFill>
                      <a:schemeClr val="bg1"/>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Calibri" pitchFamily="34" charset="0"/>
                          <a:ea typeface="ＭＳ Ｐゴシック" pitchFamily="-106" charset="-128"/>
                        </a:rPr>
                        <a:t>Home Depot</a:t>
                      </a:r>
                      <a:endPar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endParaRPr>
                    </a:p>
                  </a:txBody>
                  <a:tcPr horzOverflow="overflow">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val="10002"/>
                  </a:ext>
                </a:extLst>
              </a:tr>
              <a:tr h="371475">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Calibri" pitchFamily="34" charset="0"/>
                          <a:ea typeface="ＭＳ Ｐゴシック" pitchFamily="-106" charset="-128"/>
                        </a:rPr>
                        <a:t>Jamie Dimon</a:t>
                      </a:r>
                      <a:endPar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endParaRPr>
                    </a:p>
                  </a:txBody>
                  <a:tcPr horzOverflow="overflow">
                    <a:lnL>
                      <a:noFill/>
                    </a:lnL>
                    <a:lnR>
                      <a:noFill/>
                    </a:lnR>
                    <a:lnT>
                      <a:noFill/>
                    </a:lnT>
                    <a:lnB>
                      <a:noFill/>
                    </a:lnB>
                    <a:lnTlToBr>
                      <a:noFill/>
                    </a:lnTlToBr>
                    <a:lnBlToTr>
                      <a:noFill/>
                    </a:lnBlToTr>
                    <a:solidFill>
                      <a:srgbClr val="E7E7E7"/>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Calibri" pitchFamily="34" charset="0"/>
                          <a:ea typeface="ＭＳ Ｐゴシック" pitchFamily="-106" charset="-128"/>
                        </a:rPr>
                        <a:t>52</a:t>
                      </a:r>
                      <a:endPar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endParaRPr>
                    </a:p>
                  </a:txBody>
                  <a:tcPr horzOverflow="overflow">
                    <a:lnL>
                      <a:noFill/>
                    </a:lnL>
                    <a:lnR>
                      <a:noFill/>
                    </a:lnR>
                    <a:lnT>
                      <a:noFill/>
                    </a:lnT>
                    <a:lnB>
                      <a:noFill/>
                    </a:lnB>
                    <a:lnTlToBr>
                      <a:noFill/>
                    </a:lnTlToBr>
                    <a:lnBlToTr>
                      <a:noFill/>
                    </a:lnBlToTr>
                    <a:solidFill>
                      <a:srgbClr val="E7E7E7"/>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Calibri" pitchFamily="34" charset="0"/>
                          <a:ea typeface="ＭＳ Ｐゴシック" pitchFamily="-106" charset="-128"/>
                        </a:rPr>
                        <a:t>JPMorgan</a:t>
                      </a:r>
                      <a:endPar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endParaRPr>
                    </a:p>
                  </a:txBody>
                  <a:tcPr horzOverflow="overflow">
                    <a:lnL>
                      <a:noFill/>
                    </a:lnL>
                    <a:lnR>
                      <a:noFill/>
                    </a:lnR>
                    <a:lnT>
                      <a:noFill/>
                    </a:lnT>
                    <a:lnB>
                      <a:noFill/>
                    </a:lnB>
                    <a:lnTlToBr>
                      <a:noFill/>
                    </a:lnTlToBr>
                    <a:lnBlToTr>
                      <a:noFill/>
                    </a:lnBlToTr>
                    <a:solidFill>
                      <a:srgbClr val="E7E7E7"/>
                    </a:solidFill>
                  </a:tcPr>
                </a:tc>
                <a:extLst>
                  <a:ext uri="{0D108BD9-81ED-4DB2-BD59-A6C34878D82A}">
                    <a16:rowId xmlns:a16="http://schemas.microsoft.com/office/drawing/2014/main" val="10003"/>
                  </a:ext>
                </a:extLst>
              </a:tr>
              <a:tr h="371475">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Calibri" pitchFamily="34" charset="0"/>
                          <a:ea typeface="ＭＳ Ｐゴシック" pitchFamily="-106" charset="-128"/>
                        </a:rPr>
                        <a:t>Larry Ellison</a:t>
                      </a:r>
                      <a:endPar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endParaRPr>
                    </a:p>
                  </a:txBody>
                  <a:tcPr horzOverflow="overflow">
                    <a:lnL>
                      <a:noFill/>
                    </a:lnL>
                    <a:lnR>
                      <a:noFill/>
                    </a:lnR>
                    <a:lnT>
                      <a:noFill/>
                    </a:lnT>
                    <a:lnB>
                      <a:noFill/>
                    </a:lnB>
                    <a:lnTlToBr>
                      <a:noFill/>
                    </a:lnTlToBr>
                    <a:lnBlToTr>
                      <a:noFill/>
                    </a:lnBlToTr>
                    <a:solidFill>
                      <a:schemeClr val="bg1"/>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Calibri" pitchFamily="34" charset="0"/>
                          <a:ea typeface="ＭＳ Ｐゴシック" pitchFamily="-106" charset="-128"/>
                        </a:rPr>
                        <a:t>64</a:t>
                      </a:r>
                      <a:endPar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endParaRPr>
                    </a:p>
                  </a:txBody>
                  <a:tcPr horzOverflow="overflow">
                    <a:lnL>
                      <a:noFill/>
                    </a:lnL>
                    <a:lnR>
                      <a:noFill/>
                    </a:lnR>
                    <a:lnT>
                      <a:noFill/>
                    </a:lnT>
                    <a:lnB>
                      <a:noFill/>
                    </a:lnB>
                    <a:lnTlToBr>
                      <a:noFill/>
                    </a:lnTlToBr>
                    <a:lnBlToTr>
                      <a:noFill/>
                    </a:lnBlToTr>
                    <a:solidFill>
                      <a:schemeClr val="bg1"/>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Calibri" pitchFamily="34" charset="0"/>
                          <a:ea typeface="ＭＳ Ｐゴシック" pitchFamily="-106" charset="-128"/>
                        </a:rPr>
                        <a:t>Oracle</a:t>
                      </a:r>
                      <a:endPar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endParaRPr>
                    </a:p>
                  </a:txBody>
                  <a:tcPr horzOverflow="overflow">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val="10004"/>
                  </a:ext>
                </a:extLst>
              </a:tr>
              <a:tr h="371475">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Calibri" pitchFamily="34" charset="0"/>
                          <a:ea typeface="ＭＳ Ｐゴシック" pitchFamily="-106" charset="-128"/>
                        </a:rPr>
                        <a:t>Takeo Fukui</a:t>
                      </a:r>
                      <a:endPar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endParaRPr>
                    </a:p>
                  </a:txBody>
                  <a:tcPr horzOverflow="overflow">
                    <a:lnL>
                      <a:noFill/>
                    </a:lnL>
                    <a:lnR>
                      <a:noFill/>
                    </a:lnR>
                    <a:lnT>
                      <a:noFill/>
                    </a:lnT>
                    <a:lnB>
                      <a:noFill/>
                    </a:lnB>
                    <a:lnTlToBr>
                      <a:noFill/>
                    </a:lnTlToBr>
                    <a:lnBlToTr>
                      <a:noFill/>
                    </a:lnBlToTr>
                    <a:solidFill>
                      <a:srgbClr val="E7E7E7"/>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Calibri" pitchFamily="34" charset="0"/>
                          <a:ea typeface="ＭＳ Ｐゴシック" pitchFamily="-106" charset="-128"/>
                        </a:rPr>
                        <a:t>64</a:t>
                      </a:r>
                      <a:endPar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endParaRPr>
                    </a:p>
                  </a:txBody>
                  <a:tcPr horzOverflow="overflow">
                    <a:lnL>
                      <a:noFill/>
                    </a:lnL>
                    <a:lnR>
                      <a:noFill/>
                    </a:lnR>
                    <a:lnT>
                      <a:noFill/>
                    </a:lnT>
                    <a:lnB>
                      <a:noFill/>
                    </a:lnB>
                    <a:lnTlToBr>
                      <a:noFill/>
                    </a:lnTlToBr>
                    <a:lnBlToTr>
                      <a:noFill/>
                    </a:lnBlToTr>
                    <a:solidFill>
                      <a:srgbClr val="E7E7E7"/>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Calibri" pitchFamily="34" charset="0"/>
                          <a:ea typeface="ＭＳ Ｐゴシック" pitchFamily="-106" charset="-128"/>
                        </a:rPr>
                        <a:t>Honda</a:t>
                      </a:r>
                      <a:endPar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endParaRPr>
                    </a:p>
                  </a:txBody>
                  <a:tcPr horzOverflow="overflow">
                    <a:lnL>
                      <a:noFill/>
                    </a:lnL>
                    <a:lnR>
                      <a:noFill/>
                    </a:lnR>
                    <a:lnT>
                      <a:noFill/>
                    </a:lnT>
                    <a:lnB>
                      <a:noFill/>
                    </a:lnB>
                    <a:lnTlToBr>
                      <a:noFill/>
                    </a:lnTlToBr>
                    <a:lnBlToTr>
                      <a:noFill/>
                    </a:lnBlToTr>
                    <a:solidFill>
                      <a:srgbClr val="E7E7E7"/>
                    </a:solidFill>
                  </a:tcPr>
                </a:tc>
                <a:extLst>
                  <a:ext uri="{0D108BD9-81ED-4DB2-BD59-A6C34878D82A}">
                    <a16:rowId xmlns:a16="http://schemas.microsoft.com/office/drawing/2014/main" val="10005"/>
                  </a:ext>
                </a:extLst>
              </a:tr>
              <a:tr h="371475">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Calibri" pitchFamily="34" charset="0"/>
                          <a:ea typeface="ＭＳ Ｐゴシック" pitchFamily="-106" charset="-128"/>
                        </a:rPr>
                        <a:t>Mark Hurd</a:t>
                      </a:r>
                      <a:endPar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endParaRPr>
                    </a:p>
                  </a:txBody>
                  <a:tcPr horzOverflow="overflow">
                    <a:lnL>
                      <a:noFill/>
                    </a:lnL>
                    <a:lnR>
                      <a:noFill/>
                    </a:lnR>
                    <a:lnT>
                      <a:noFill/>
                    </a:lnT>
                    <a:lnB>
                      <a:noFill/>
                    </a:lnB>
                    <a:lnTlToBr>
                      <a:noFill/>
                    </a:lnTlToBr>
                    <a:lnBlToTr>
                      <a:noFill/>
                    </a:lnBlToTr>
                    <a:solidFill>
                      <a:schemeClr val="bg1"/>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Calibri" pitchFamily="34" charset="0"/>
                          <a:ea typeface="ＭＳ Ｐゴシック" pitchFamily="-106" charset="-128"/>
                        </a:rPr>
                        <a:t>53</a:t>
                      </a:r>
                      <a:endPar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endParaRPr>
                    </a:p>
                  </a:txBody>
                  <a:tcPr horzOverflow="overflow">
                    <a:lnL>
                      <a:noFill/>
                    </a:lnL>
                    <a:lnR>
                      <a:noFill/>
                    </a:lnR>
                    <a:lnT>
                      <a:noFill/>
                    </a:lnT>
                    <a:lnB>
                      <a:noFill/>
                    </a:lnB>
                    <a:lnTlToBr>
                      <a:noFill/>
                    </a:lnTlToBr>
                    <a:lnBlToTr>
                      <a:noFill/>
                    </a:lnBlToTr>
                    <a:solidFill>
                      <a:schemeClr val="bg1"/>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Calibri" pitchFamily="34" charset="0"/>
                          <a:ea typeface="ＭＳ Ｐゴシック" pitchFamily="-106" charset="-128"/>
                        </a:rPr>
                        <a:t>Hewlett-Packard</a:t>
                      </a:r>
                      <a:endPar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endParaRPr>
                    </a:p>
                  </a:txBody>
                  <a:tcPr horzOverflow="overflow">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val="10006"/>
                  </a:ext>
                </a:extLst>
              </a:tr>
              <a:tr h="371475">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Calibri" pitchFamily="34" charset="0"/>
                          <a:ea typeface="ＭＳ Ｐゴシック" pitchFamily="-106" charset="-128"/>
                        </a:rPr>
                        <a:t>Satoru Iwata</a:t>
                      </a:r>
                      <a:endPar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endParaRPr>
                    </a:p>
                  </a:txBody>
                  <a:tcPr horzOverflow="overflow">
                    <a:lnL>
                      <a:noFill/>
                    </a:lnL>
                    <a:lnR>
                      <a:noFill/>
                    </a:lnR>
                    <a:lnT>
                      <a:noFill/>
                    </a:lnT>
                    <a:lnB>
                      <a:noFill/>
                    </a:lnB>
                    <a:lnTlToBr>
                      <a:noFill/>
                    </a:lnTlToBr>
                    <a:lnBlToTr>
                      <a:noFill/>
                    </a:lnBlToTr>
                    <a:solidFill>
                      <a:srgbClr val="E7E7E7"/>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Calibri" pitchFamily="34" charset="0"/>
                          <a:ea typeface="ＭＳ Ｐゴシック" pitchFamily="-106" charset="-128"/>
                        </a:rPr>
                        <a:t>49</a:t>
                      </a:r>
                      <a:endPar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endParaRPr>
                    </a:p>
                  </a:txBody>
                  <a:tcPr horzOverflow="overflow">
                    <a:lnL>
                      <a:noFill/>
                    </a:lnL>
                    <a:lnR>
                      <a:noFill/>
                    </a:lnR>
                    <a:lnT>
                      <a:noFill/>
                    </a:lnT>
                    <a:lnB>
                      <a:noFill/>
                    </a:lnB>
                    <a:lnTlToBr>
                      <a:noFill/>
                    </a:lnTlToBr>
                    <a:lnBlToTr>
                      <a:noFill/>
                    </a:lnBlToTr>
                    <a:solidFill>
                      <a:srgbClr val="E7E7E7"/>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Calibri" pitchFamily="34" charset="0"/>
                          <a:ea typeface="ＭＳ Ｐゴシック" pitchFamily="-106" charset="-128"/>
                        </a:rPr>
                        <a:t>Nintendo</a:t>
                      </a:r>
                      <a:endPar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endParaRPr>
                    </a:p>
                  </a:txBody>
                  <a:tcPr horzOverflow="overflow">
                    <a:lnL>
                      <a:noFill/>
                    </a:lnL>
                    <a:lnR>
                      <a:noFill/>
                    </a:lnR>
                    <a:lnT>
                      <a:noFill/>
                    </a:lnT>
                    <a:lnB>
                      <a:noFill/>
                    </a:lnB>
                    <a:lnTlToBr>
                      <a:noFill/>
                    </a:lnTlToBr>
                    <a:lnBlToTr>
                      <a:noFill/>
                    </a:lnBlToTr>
                    <a:solidFill>
                      <a:srgbClr val="E7E7E7"/>
                    </a:solidFill>
                  </a:tcPr>
                </a:tc>
                <a:extLst>
                  <a:ext uri="{0D108BD9-81ED-4DB2-BD59-A6C34878D82A}">
                    <a16:rowId xmlns:a16="http://schemas.microsoft.com/office/drawing/2014/main" val="10007"/>
                  </a:ext>
                </a:extLst>
              </a:tr>
              <a:tr h="371475">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Calibri" pitchFamily="34" charset="0"/>
                          <a:ea typeface="ＭＳ Ｐゴシック" pitchFamily="-106" charset="-128"/>
                        </a:rPr>
                        <a:t>Peter Loscher</a:t>
                      </a:r>
                      <a:endPar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endParaRPr>
                    </a:p>
                  </a:txBody>
                  <a:tcPr horzOverflow="overflow">
                    <a:lnL>
                      <a:noFill/>
                    </a:lnL>
                    <a:lnR>
                      <a:noFill/>
                    </a:lnR>
                    <a:lnT>
                      <a:noFill/>
                    </a:lnT>
                    <a:lnB>
                      <a:noFill/>
                    </a:lnB>
                    <a:lnTlToBr>
                      <a:noFill/>
                    </a:lnTlToBr>
                    <a:lnBlToTr>
                      <a:noFill/>
                    </a:lnBlToTr>
                    <a:solidFill>
                      <a:schemeClr val="bg1"/>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Calibri" pitchFamily="34" charset="0"/>
                          <a:ea typeface="ＭＳ Ｐゴシック" pitchFamily="-106" charset="-128"/>
                        </a:rPr>
                        <a:t>51</a:t>
                      </a:r>
                      <a:endPar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endParaRPr>
                    </a:p>
                  </a:txBody>
                  <a:tcPr horzOverflow="overflow">
                    <a:lnL>
                      <a:noFill/>
                    </a:lnL>
                    <a:lnR>
                      <a:noFill/>
                    </a:lnR>
                    <a:lnT>
                      <a:noFill/>
                    </a:lnT>
                    <a:lnB>
                      <a:noFill/>
                    </a:lnB>
                    <a:lnTlToBr>
                      <a:noFill/>
                    </a:lnTlToBr>
                    <a:lnBlToTr>
                      <a:noFill/>
                    </a:lnBlToTr>
                    <a:solidFill>
                      <a:schemeClr val="bg1"/>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Calibri" pitchFamily="34" charset="0"/>
                          <a:ea typeface="ＭＳ Ｐゴシック" pitchFamily="-106" charset="-128"/>
                        </a:rPr>
                        <a:t>Siemens</a:t>
                      </a:r>
                      <a:endPar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endParaRPr>
                    </a:p>
                  </a:txBody>
                  <a:tcPr horzOverflow="overflow">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val="10008"/>
                  </a:ext>
                </a:extLst>
              </a:tr>
              <a:tr h="371475">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Calibri" pitchFamily="34" charset="0"/>
                          <a:ea typeface="ＭＳ Ｐゴシック" pitchFamily="-106" charset="-128"/>
                        </a:rPr>
                        <a:t>Irene Rosenfeld</a:t>
                      </a:r>
                      <a:endPar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endParaRPr>
                    </a:p>
                  </a:txBody>
                  <a:tcPr horzOverflow="overflow">
                    <a:lnL>
                      <a:noFill/>
                    </a:lnL>
                    <a:lnR>
                      <a:noFill/>
                    </a:lnR>
                    <a:lnT>
                      <a:noFill/>
                    </a:lnT>
                    <a:lnB w="25400" cap="flat" cmpd="sng" algn="ctr">
                      <a:solidFill>
                        <a:schemeClr val="tx1"/>
                      </a:solidFill>
                      <a:prstDash val="solid"/>
                      <a:round/>
                      <a:headEnd type="none" w="med" len="med"/>
                      <a:tailEnd type="none" w="med" len="med"/>
                    </a:lnB>
                    <a:lnTlToBr>
                      <a:noFill/>
                    </a:lnTlToBr>
                    <a:lnBlToTr>
                      <a:noFill/>
                    </a:lnBlToTr>
                    <a:solidFill>
                      <a:srgbClr val="E7E7E7"/>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Calibri" pitchFamily="34" charset="0"/>
                          <a:ea typeface="ＭＳ Ｐゴシック" pitchFamily="-106" charset="-128"/>
                        </a:rPr>
                        <a:t>55</a:t>
                      </a:r>
                      <a:endPar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endParaRPr>
                    </a:p>
                  </a:txBody>
                  <a:tcPr horzOverflow="overflow">
                    <a:lnL>
                      <a:noFill/>
                    </a:lnL>
                    <a:lnR>
                      <a:noFill/>
                    </a:lnR>
                    <a:lnT>
                      <a:noFill/>
                    </a:lnT>
                    <a:lnB w="25400" cap="flat" cmpd="sng" algn="ctr">
                      <a:solidFill>
                        <a:schemeClr val="tx1"/>
                      </a:solidFill>
                      <a:prstDash val="solid"/>
                      <a:round/>
                      <a:headEnd type="none" w="med" len="med"/>
                      <a:tailEnd type="none" w="med" len="med"/>
                    </a:lnB>
                    <a:lnTlToBr>
                      <a:noFill/>
                    </a:lnTlToBr>
                    <a:lnBlToTr>
                      <a:noFill/>
                    </a:lnBlToTr>
                    <a:solidFill>
                      <a:srgbClr val="E7E7E7"/>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Calibri" pitchFamily="34" charset="0"/>
                          <a:ea typeface="ＭＳ Ｐゴシック" pitchFamily="-106" charset="-128"/>
                        </a:rPr>
                        <a:t>Kraft Foods</a:t>
                      </a:r>
                      <a:endPar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endParaRPr>
                    </a:p>
                  </a:txBody>
                  <a:tcPr horzOverflow="overflow">
                    <a:lnL>
                      <a:noFill/>
                    </a:lnL>
                    <a:lnR>
                      <a:noFill/>
                    </a:lnR>
                    <a:lnT>
                      <a:noFill/>
                    </a:lnT>
                    <a:lnB w="25400" cap="flat" cmpd="sng" algn="ctr">
                      <a:solidFill>
                        <a:schemeClr val="tx1"/>
                      </a:solidFill>
                      <a:prstDash val="solid"/>
                      <a:round/>
                      <a:headEnd type="none" w="med" len="med"/>
                      <a:tailEnd type="none" w="med" len="med"/>
                    </a:lnB>
                    <a:lnTlToBr>
                      <a:noFill/>
                    </a:lnTlToBr>
                    <a:lnBlToTr>
                      <a:noFill/>
                    </a:lnBlToTr>
                    <a:solidFill>
                      <a:srgbClr val="E7E7E7"/>
                    </a:solidFill>
                  </a:tcPr>
                </a:tc>
                <a:extLst>
                  <a:ext uri="{0D108BD9-81ED-4DB2-BD59-A6C34878D82A}">
                    <a16:rowId xmlns:a16="http://schemas.microsoft.com/office/drawing/2014/main" val="10009"/>
                  </a:ext>
                </a:extLst>
              </a:tr>
            </a:tbl>
          </a:graphicData>
        </a:graphic>
      </p:graphicFrame>
      <p:sp>
        <p:nvSpPr>
          <p:cNvPr id="8235" name="TextBox 9"/>
          <p:cNvSpPr txBox="1">
            <a:spLocks noChangeArrowheads="1"/>
          </p:cNvSpPr>
          <p:nvPr/>
        </p:nvSpPr>
        <p:spPr bwMode="auto">
          <a:xfrm>
            <a:off x="7315200" y="603250"/>
            <a:ext cx="1828800" cy="581025"/>
          </a:xfrm>
          <a:prstGeom prst="rect">
            <a:avLst/>
          </a:prstGeom>
          <a:noFill/>
          <a:ln w="9525">
            <a:noFill/>
            <a:miter lim="800000"/>
            <a:headEnd/>
            <a:tailEnd/>
          </a:ln>
        </p:spPr>
        <p:txBody>
          <a:bodyPr>
            <a:spAutoFit/>
          </a:bodyPr>
          <a:lstStyle/>
          <a:p>
            <a:r>
              <a:rPr lang="en-US" sz="1600" i="1">
                <a:solidFill>
                  <a:srgbClr val="000000"/>
                </a:solidFill>
                <a:latin typeface="Helvetica" pitchFamily="-106" charset="0"/>
              </a:rPr>
              <a:t>Managers’ Roles Are Evolving</a:t>
            </a:r>
          </a:p>
        </p:txBody>
      </p:sp>
      <p:sp>
        <p:nvSpPr>
          <p:cNvPr id="8236" name="TextBox 10"/>
          <p:cNvSpPr txBox="1">
            <a:spLocks noChangeArrowheads="1"/>
          </p:cNvSpPr>
          <p:nvPr/>
        </p:nvSpPr>
        <p:spPr bwMode="auto">
          <a:xfrm>
            <a:off x="7772400" y="1295400"/>
            <a:ext cx="685800" cy="350838"/>
          </a:xfrm>
          <a:prstGeom prst="rect">
            <a:avLst/>
          </a:prstGeom>
          <a:noFill/>
          <a:ln w="9525">
            <a:noFill/>
            <a:miter lim="800000"/>
            <a:headEnd/>
            <a:tailEnd/>
          </a:ln>
        </p:spPr>
        <p:txBody>
          <a:bodyPr>
            <a:spAutoFit/>
          </a:bodyPr>
          <a:lstStyle/>
          <a:p>
            <a:r>
              <a:rPr lang="en-US" sz="1700" b="1">
                <a:solidFill>
                  <a:srgbClr val="000000"/>
                </a:solidFill>
                <a:latin typeface="Helvetica" pitchFamily="-106" charset="0"/>
                <a:cs typeface="Helvetica" pitchFamily="-106" charset="0"/>
              </a:rPr>
              <a:t>LG1</a:t>
            </a:r>
          </a:p>
        </p:txBody>
      </p:sp>
      <p:sp>
        <p:nvSpPr>
          <p:cNvPr id="8237" name="Text Box 10"/>
          <p:cNvSpPr txBox="1">
            <a:spLocks noChangeArrowheads="1"/>
          </p:cNvSpPr>
          <p:nvPr/>
        </p:nvSpPr>
        <p:spPr bwMode="auto">
          <a:xfrm>
            <a:off x="8229600" y="6430963"/>
            <a:ext cx="914400" cy="274637"/>
          </a:xfrm>
          <a:prstGeom prst="rect">
            <a:avLst/>
          </a:prstGeom>
          <a:noFill/>
          <a:ln w="9525">
            <a:noFill/>
            <a:miter lim="800000"/>
            <a:headEnd/>
            <a:tailEnd/>
          </a:ln>
        </p:spPr>
        <p:txBody>
          <a:bodyPr>
            <a:spAutoFit/>
          </a:bodyPr>
          <a:lstStyle/>
          <a:p>
            <a:r>
              <a:rPr lang="en-US" sz="1200">
                <a:solidFill>
                  <a:srgbClr val="000000"/>
                </a:solidFill>
              </a:rPr>
              <a:t>7-</a:t>
            </a:r>
            <a:fld id="{8492C94F-75AF-45B1-B8F9-F26B2E829E27}" type="slidenum">
              <a:rPr lang="en-US" sz="1200">
                <a:solidFill>
                  <a:srgbClr val="000000"/>
                </a:solidFill>
              </a:rPr>
              <a:pPr/>
              <a:t>5</a:t>
            </a:fld>
            <a:endParaRPr lang="en-US"/>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ubtitle 2"/>
          <p:cNvSpPr>
            <a:spLocks noGrp="1"/>
          </p:cNvSpPr>
          <p:nvPr>
            <p:ph type="subTitle" idx="1"/>
          </p:nvPr>
        </p:nvSpPr>
        <p:spPr/>
        <p:txBody>
          <a:bodyPr/>
          <a:lstStyle/>
          <a:p>
            <a:endParaRPr lang="en-US" smtClean="0">
              <a:solidFill>
                <a:srgbClr val="898989"/>
              </a:solidFill>
              <a:ea typeface="ＭＳ Ｐゴシック" pitchFamily="-106" charset="-128"/>
            </a:endParaRPr>
          </a:p>
        </p:txBody>
      </p:sp>
      <p:sp>
        <p:nvSpPr>
          <p:cNvPr id="4" name="Rounded Rectangle 3"/>
          <p:cNvSpPr/>
          <p:nvPr/>
        </p:nvSpPr>
        <p:spPr>
          <a:xfrm>
            <a:off x="457200" y="381000"/>
            <a:ext cx="8153400" cy="6248400"/>
          </a:xfrm>
          <a:prstGeom prst="roundRect">
            <a:avLst/>
          </a:prstGeom>
          <a:solidFill>
            <a:srgbClr val="FDD8C3"/>
          </a:solidFill>
          <a:ln>
            <a:solidFill>
              <a:srgbClr val="FDD8C3"/>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ＭＳ Ｐゴシック" pitchFamily="-106" charset="-128"/>
            </a:endParaRPr>
          </a:p>
        </p:txBody>
      </p:sp>
      <p:sp>
        <p:nvSpPr>
          <p:cNvPr id="5" name="Oval 4"/>
          <p:cNvSpPr/>
          <p:nvPr/>
        </p:nvSpPr>
        <p:spPr>
          <a:xfrm>
            <a:off x="7315200" y="152400"/>
            <a:ext cx="1644650" cy="1600200"/>
          </a:xfrm>
          <a:prstGeom prst="ellipse">
            <a:avLst/>
          </a:prstGeom>
          <a:solidFill>
            <a:srgbClr val="A2CA7A"/>
          </a:solidFill>
          <a:ln>
            <a:solidFill>
              <a:srgbClr val="77933C"/>
            </a:solidFill>
          </a:ln>
          <a:effectLst/>
        </p:spPr>
        <p:style>
          <a:lnRef idx="1">
            <a:schemeClr val="accent1"/>
          </a:lnRef>
          <a:fillRef idx="3">
            <a:schemeClr val="accent1"/>
          </a:fillRef>
          <a:effectRef idx="2">
            <a:schemeClr val="accent1"/>
          </a:effectRef>
          <a:fontRef idx="minor">
            <a:schemeClr val="lt1"/>
          </a:fontRef>
        </p:style>
      </p:sp>
      <p:sp>
        <p:nvSpPr>
          <p:cNvPr id="9221" name="TextBox 7"/>
          <p:cNvSpPr txBox="1">
            <a:spLocks noChangeArrowheads="1"/>
          </p:cNvSpPr>
          <p:nvPr/>
        </p:nvSpPr>
        <p:spPr bwMode="auto">
          <a:xfrm>
            <a:off x="8458200" y="1143000"/>
            <a:ext cx="501650" cy="701675"/>
          </a:xfrm>
          <a:prstGeom prst="rect">
            <a:avLst/>
          </a:prstGeom>
          <a:noFill/>
          <a:ln w="9525">
            <a:noFill/>
            <a:miter lim="800000"/>
            <a:headEnd/>
            <a:tailEnd/>
          </a:ln>
        </p:spPr>
        <p:txBody>
          <a:bodyPr>
            <a:spAutoFit/>
          </a:bodyPr>
          <a:lstStyle/>
          <a:p>
            <a:r>
              <a:rPr lang="en-US" sz="4000" b="1">
                <a:solidFill>
                  <a:srgbClr val="660066"/>
                </a:solidFill>
              </a:rPr>
              <a:t>*</a:t>
            </a:r>
          </a:p>
        </p:txBody>
      </p:sp>
      <p:sp>
        <p:nvSpPr>
          <p:cNvPr id="9222" name="TextBox 8"/>
          <p:cNvSpPr txBox="1">
            <a:spLocks noChangeArrowheads="1"/>
          </p:cNvSpPr>
          <p:nvPr/>
        </p:nvSpPr>
        <p:spPr bwMode="auto">
          <a:xfrm>
            <a:off x="7162800" y="0"/>
            <a:ext cx="609600" cy="701675"/>
          </a:xfrm>
          <a:prstGeom prst="rect">
            <a:avLst/>
          </a:prstGeom>
          <a:noFill/>
          <a:ln w="9525">
            <a:noFill/>
            <a:miter lim="800000"/>
            <a:headEnd/>
            <a:tailEnd/>
          </a:ln>
        </p:spPr>
        <p:txBody>
          <a:bodyPr>
            <a:spAutoFit/>
          </a:bodyPr>
          <a:lstStyle/>
          <a:p>
            <a:r>
              <a:rPr lang="en-US" sz="4000" b="1">
                <a:solidFill>
                  <a:srgbClr val="A2CA7A"/>
                </a:solidFill>
              </a:rPr>
              <a:t>*</a:t>
            </a:r>
          </a:p>
        </p:txBody>
      </p:sp>
      <p:sp>
        <p:nvSpPr>
          <p:cNvPr id="9223" name="TextBox 18"/>
          <p:cNvSpPr txBox="1">
            <a:spLocks noChangeArrowheads="1"/>
          </p:cNvSpPr>
          <p:nvPr/>
        </p:nvSpPr>
        <p:spPr bwMode="auto">
          <a:xfrm>
            <a:off x="762000" y="6154738"/>
            <a:ext cx="7467600" cy="244475"/>
          </a:xfrm>
          <a:prstGeom prst="rect">
            <a:avLst/>
          </a:prstGeom>
          <a:noFill/>
          <a:ln w="9525">
            <a:noFill/>
            <a:miter lim="800000"/>
            <a:headEnd/>
            <a:tailEnd/>
          </a:ln>
        </p:spPr>
        <p:txBody>
          <a:bodyPr>
            <a:spAutoFit/>
          </a:bodyPr>
          <a:lstStyle/>
          <a:p>
            <a:r>
              <a:rPr lang="en-US" sz="1000">
                <a:latin typeface="Calibri" pitchFamily="34" charset="0"/>
              </a:rPr>
              <a:t>Source: BusinessWeek, </a:t>
            </a:r>
            <a:r>
              <a:rPr lang="en-US" sz="1000">
                <a:latin typeface="Calibri" pitchFamily="34" charset="0"/>
                <a:hlinkClick r:id="rId3"/>
              </a:rPr>
              <a:t>www.businessweek.com</a:t>
            </a:r>
            <a:r>
              <a:rPr lang="en-US" sz="1000">
                <a:latin typeface="Calibri" pitchFamily="34" charset="0"/>
              </a:rPr>
              <a:t>, January 19, 2009.</a:t>
            </a:r>
          </a:p>
        </p:txBody>
      </p:sp>
      <p:sp>
        <p:nvSpPr>
          <p:cNvPr id="9224" name="Title 1"/>
          <p:cNvSpPr>
            <a:spLocks noGrp="1"/>
          </p:cNvSpPr>
          <p:nvPr>
            <p:ph type="ctrTitle"/>
          </p:nvPr>
        </p:nvSpPr>
        <p:spPr>
          <a:xfrm>
            <a:off x="457200" y="76200"/>
            <a:ext cx="7772400" cy="1470025"/>
          </a:xfrm>
        </p:spPr>
        <p:txBody>
          <a:bodyPr/>
          <a:lstStyle/>
          <a:p>
            <a:r>
              <a:rPr lang="en-US" sz="3200" b="1" smtClean="0">
                <a:latin typeface="Helvetica" pitchFamily="-106" charset="0"/>
                <a:ea typeface="ＭＳ Ｐゴシック" pitchFamily="-106" charset="-128"/>
                <a:cs typeface="Helvetica" pitchFamily="-106" charset="0"/>
              </a:rPr>
              <a:t>The WORST MANAGERS</a:t>
            </a:r>
          </a:p>
        </p:txBody>
      </p:sp>
      <p:graphicFrame>
        <p:nvGraphicFramePr>
          <p:cNvPr id="11" name="Table 10"/>
          <p:cNvGraphicFramePr>
            <a:graphicFrameLocks noGrp="1"/>
          </p:cNvGraphicFramePr>
          <p:nvPr/>
        </p:nvGraphicFramePr>
        <p:xfrm>
          <a:off x="685800" y="1905000"/>
          <a:ext cx="7696200" cy="3754755"/>
        </p:xfrm>
        <a:graphic>
          <a:graphicData uri="http://schemas.openxmlformats.org/drawingml/2006/table">
            <a:tbl>
              <a:tblPr/>
              <a:tblGrid>
                <a:gridCol w="2565400">
                  <a:extLst>
                    <a:ext uri="{9D8B030D-6E8A-4147-A177-3AD203B41FA5}">
                      <a16:colId xmlns:a16="http://schemas.microsoft.com/office/drawing/2014/main" val="20000"/>
                    </a:ext>
                  </a:extLst>
                </a:gridCol>
                <a:gridCol w="2565400">
                  <a:extLst>
                    <a:ext uri="{9D8B030D-6E8A-4147-A177-3AD203B41FA5}">
                      <a16:colId xmlns:a16="http://schemas.microsoft.com/office/drawing/2014/main" val="20001"/>
                    </a:ext>
                  </a:extLst>
                </a:gridCol>
                <a:gridCol w="2565400">
                  <a:extLst>
                    <a:ext uri="{9D8B030D-6E8A-4147-A177-3AD203B41FA5}">
                      <a16:colId xmlns:a16="http://schemas.microsoft.com/office/drawing/2014/main" val="20002"/>
                    </a:ext>
                  </a:extLst>
                </a:gridCol>
              </a:tblGrid>
              <a:tr h="371475">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smtClean="0">
                          <a:ln>
                            <a:noFill/>
                          </a:ln>
                          <a:solidFill>
                            <a:srgbClr val="FFFFFF"/>
                          </a:solidFill>
                          <a:effectLst/>
                          <a:latin typeface="Helvetica" pitchFamily="-106" charset="0"/>
                          <a:ea typeface="ＭＳ Ｐゴシック" pitchFamily="-106" charset="-128"/>
                          <a:cs typeface="Helvetica" pitchFamily="-106" charset="0"/>
                        </a:rPr>
                        <a:t>Name</a:t>
                      </a:r>
                    </a:p>
                  </a:txBody>
                  <a:tcPr horzOverflow="overflow">
                    <a:lnL>
                      <a:noFill/>
                    </a:lnL>
                    <a:lnR>
                      <a:noFill/>
                    </a:lnR>
                    <a:lnT w="25400" cap="flat" cmpd="sng" algn="ctr">
                      <a:solidFill>
                        <a:schemeClr val="tx1"/>
                      </a:solidFill>
                      <a:prstDash val="solid"/>
                      <a:round/>
                      <a:headEnd type="none" w="med" len="med"/>
                      <a:tailEnd type="none" w="med" len="med"/>
                    </a:lnT>
                    <a:lnB w="25400" cap="flat" cmpd="sng" algn="ctr">
                      <a:solidFill>
                        <a:schemeClr val="tx1"/>
                      </a:solidFill>
                      <a:prstDash val="solid"/>
                      <a:round/>
                      <a:headEnd type="none" w="med" len="med"/>
                      <a:tailEnd type="none" w="med" len="med"/>
                    </a:lnB>
                    <a:lnTlToBr>
                      <a:noFill/>
                    </a:lnTlToBr>
                    <a:lnBlToTr>
                      <a:noFill/>
                    </a:lnBlToTr>
                    <a:solidFill>
                      <a:srgbClr val="8064A2"/>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smtClean="0">
                          <a:ln>
                            <a:noFill/>
                          </a:ln>
                          <a:solidFill>
                            <a:srgbClr val="FFFFFF"/>
                          </a:solidFill>
                          <a:effectLst/>
                          <a:latin typeface="Helvetica" pitchFamily="-106" charset="0"/>
                          <a:ea typeface="ＭＳ Ｐゴシック" pitchFamily="-106" charset="-128"/>
                          <a:cs typeface="Helvetica" pitchFamily="-106" charset="0"/>
                        </a:rPr>
                        <a:t>Organization</a:t>
                      </a:r>
                    </a:p>
                  </a:txBody>
                  <a:tcPr horzOverflow="overflow">
                    <a:lnL>
                      <a:noFill/>
                    </a:lnL>
                    <a:lnR>
                      <a:noFill/>
                    </a:lnR>
                    <a:lnT w="25400" cap="flat" cmpd="sng" algn="ctr">
                      <a:solidFill>
                        <a:schemeClr val="tx1"/>
                      </a:solidFill>
                      <a:prstDash val="solid"/>
                      <a:round/>
                      <a:headEnd type="none" w="med" len="med"/>
                      <a:tailEnd type="none" w="med" len="med"/>
                    </a:lnT>
                    <a:lnB w="25400" cap="flat" cmpd="sng" algn="ctr">
                      <a:solidFill>
                        <a:schemeClr val="tx1"/>
                      </a:solidFill>
                      <a:prstDash val="solid"/>
                      <a:round/>
                      <a:headEnd type="none" w="med" len="med"/>
                      <a:tailEnd type="none" w="med" len="med"/>
                    </a:lnB>
                    <a:lnTlToBr>
                      <a:noFill/>
                    </a:lnTlToBr>
                    <a:lnBlToTr>
                      <a:noFill/>
                    </a:lnBlToTr>
                    <a:solidFill>
                      <a:srgbClr val="8064A2"/>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smtClean="0">
                          <a:ln>
                            <a:noFill/>
                          </a:ln>
                          <a:solidFill>
                            <a:srgbClr val="FFFFFF"/>
                          </a:solidFill>
                          <a:effectLst/>
                          <a:latin typeface="Helvetica" pitchFamily="-106" charset="0"/>
                          <a:ea typeface="ＭＳ Ｐゴシック" pitchFamily="-106" charset="-128"/>
                          <a:cs typeface="Helvetica" pitchFamily="-106" charset="0"/>
                        </a:rPr>
                        <a:t>What Went Wrong</a:t>
                      </a:r>
                    </a:p>
                  </a:txBody>
                  <a:tcPr horzOverflow="overflow">
                    <a:lnL>
                      <a:noFill/>
                    </a:lnL>
                    <a:lnR>
                      <a:noFill/>
                    </a:lnR>
                    <a:lnT w="25400" cap="flat" cmpd="sng" algn="ctr">
                      <a:solidFill>
                        <a:schemeClr val="tx1"/>
                      </a:solidFill>
                      <a:prstDash val="solid"/>
                      <a:round/>
                      <a:headEnd type="none" w="med" len="med"/>
                      <a:tailEnd type="none" w="med" len="med"/>
                    </a:lnT>
                    <a:lnB w="25400" cap="flat" cmpd="sng" algn="ctr">
                      <a:solidFill>
                        <a:schemeClr val="tx1"/>
                      </a:solidFill>
                      <a:prstDash val="solid"/>
                      <a:round/>
                      <a:headEnd type="none" w="med" len="med"/>
                      <a:tailEnd type="none" w="med" len="med"/>
                    </a:lnB>
                    <a:lnTlToBr>
                      <a:noFill/>
                    </a:lnTlToBr>
                    <a:lnBlToTr>
                      <a:noFill/>
                    </a:lnBlToTr>
                    <a:solidFill>
                      <a:srgbClr val="8064A2"/>
                    </a:solidFill>
                  </a:tcPr>
                </a:tc>
                <a:extLst>
                  <a:ext uri="{0D108BD9-81ED-4DB2-BD59-A6C34878D82A}">
                    <a16:rowId xmlns:a16="http://schemas.microsoft.com/office/drawing/2014/main" val="10000"/>
                  </a:ext>
                </a:extLst>
              </a:tr>
              <a:tr h="371475">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James Cayne</a:t>
                      </a:r>
                    </a:p>
                  </a:txBody>
                  <a:tcPr horzOverflow="overflow">
                    <a:lnL>
                      <a:noFill/>
                    </a:lnL>
                    <a:lnR>
                      <a:noFill/>
                    </a:lnR>
                    <a:lnT w="25400" cap="flat" cmpd="sng" algn="ctr">
                      <a:solidFill>
                        <a:schemeClr val="tx1"/>
                      </a:solidFill>
                      <a:prstDash val="solid"/>
                      <a:round/>
                      <a:headEnd type="none" w="med" len="med"/>
                      <a:tailEnd type="none" w="med" len="med"/>
                    </a:lnT>
                    <a:lnB>
                      <a:noFill/>
                    </a:lnB>
                    <a:lnTlToBr>
                      <a:noFill/>
                    </a:lnTlToBr>
                    <a:lnBlToTr>
                      <a:noFill/>
                    </a:lnBlToTr>
                    <a:solidFill>
                      <a:srgbClr val="E7E7E7"/>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Bear Stearns</a:t>
                      </a:r>
                    </a:p>
                  </a:txBody>
                  <a:tcPr horzOverflow="overflow">
                    <a:lnL>
                      <a:noFill/>
                    </a:lnL>
                    <a:lnR>
                      <a:noFill/>
                    </a:lnR>
                    <a:lnT w="25400" cap="flat" cmpd="sng" algn="ctr">
                      <a:solidFill>
                        <a:schemeClr val="tx1"/>
                      </a:solidFill>
                      <a:prstDash val="solid"/>
                      <a:round/>
                      <a:headEnd type="none" w="med" len="med"/>
                      <a:tailEnd type="none" w="med" len="med"/>
                    </a:lnT>
                    <a:lnB>
                      <a:noFill/>
                    </a:lnB>
                    <a:lnTlToBr>
                      <a:noFill/>
                    </a:lnTlToBr>
                    <a:lnBlToTr>
                      <a:noFill/>
                    </a:lnBlToTr>
                    <a:solidFill>
                      <a:srgbClr val="E7E7E7"/>
                    </a:solidFill>
                  </a:tcPr>
                </a:tc>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Played golf and bridge while the company collapsed.</a:t>
                      </a:r>
                    </a:p>
                  </a:txBody>
                  <a:tcPr horzOverflow="overflow">
                    <a:lnL>
                      <a:noFill/>
                    </a:lnL>
                    <a:lnR>
                      <a:noFill/>
                    </a:lnR>
                    <a:lnT w="25400" cap="flat" cmpd="sng" algn="ctr">
                      <a:solidFill>
                        <a:schemeClr val="tx1"/>
                      </a:solidFill>
                      <a:prstDash val="solid"/>
                      <a:round/>
                      <a:headEnd type="none" w="med" len="med"/>
                      <a:tailEnd type="none" w="med" len="med"/>
                    </a:lnT>
                    <a:lnB>
                      <a:noFill/>
                    </a:lnB>
                    <a:lnTlToBr>
                      <a:noFill/>
                    </a:lnTlToBr>
                    <a:lnBlToTr>
                      <a:noFill/>
                    </a:lnBlToTr>
                    <a:solidFill>
                      <a:srgbClr val="E7E7E7"/>
                    </a:solidFill>
                  </a:tcPr>
                </a:tc>
                <a:extLst>
                  <a:ext uri="{0D108BD9-81ED-4DB2-BD59-A6C34878D82A}">
                    <a16:rowId xmlns:a16="http://schemas.microsoft.com/office/drawing/2014/main" val="10001"/>
                  </a:ext>
                </a:extLst>
              </a:tr>
              <a:tr h="371475">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Richard Fuld</a:t>
                      </a:r>
                    </a:p>
                  </a:txBody>
                  <a:tcPr horzOverflow="overflow">
                    <a:lnL>
                      <a:noFill/>
                    </a:lnL>
                    <a:lnR>
                      <a:noFill/>
                    </a:lnR>
                    <a:lnT>
                      <a:noFill/>
                    </a:lnT>
                    <a:lnB>
                      <a:noFill/>
                    </a:lnB>
                    <a:lnTlToBr>
                      <a:noFill/>
                    </a:lnTlToBr>
                    <a:lnBlToTr>
                      <a:noFill/>
                    </a:lnBlToTr>
                    <a:solidFill>
                      <a:schemeClr val="bg1"/>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Lehman Brothers</a:t>
                      </a:r>
                    </a:p>
                  </a:txBody>
                  <a:tcPr horzOverflow="overflow">
                    <a:lnL>
                      <a:noFill/>
                    </a:lnL>
                    <a:lnR>
                      <a:noFill/>
                    </a:lnR>
                    <a:lnT>
                      <a:noFill/>
                    </a:lnT>
                    <a:lnB>
                      <a:noFill/>
                    </a:lnB>
                    <a:lnTlToBr>
                      <a:noFill/>
                    </a:lnTlToBr>
                    <a:lnBlToTr>
                      <a:noFill/>
                    </a:lnBlToTr>
                    <a:solidFill>
                      <a:schemeClr val="bg1"/>
                    </a:solidFill>
                  </a:tcPr>
                </a:tc>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Ignored warning signs and rewarded greed.</a:t>
                      </a:r>
                    </a:p>
                  </a:txBody>
                  <a:tcPr horzOverflow="overflow">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val="10002"/>
                  </a:ext>
                </a:extLst>
              </a:tr>
              <a:tr h="371475">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Kerry Killinger</a:t>
                      </a:r>
                    </a:p>
                  </a:txBody>
                  <a:tcPr horzOverflow="overflow">
                    <a:lnL>
                      <a:noFill/>
                    </a:lnL>
                    <a:lnR>
                      <a:noFill/>
                    </a:lnR>
                    <a:lnT>
                      <a:noFill/>
                    </a:lnT>
                    <a:lnB>
                      <a:noFill/>
                    </a:lnB>
                    <a:lnTlToBr>
                      <a:noFill/>
                    </a:lnTlToBr>
                    <a:lnBlToTr>
                      <a:noFill/>
                    </a:lnBlToTr>
                    <a:solidFill>
                      <a:srgbClr val="E7E7E7"/>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Washington Mutual</a:t>
                      </a:r>
                    </a:p>
                  </a:txBody>
                  <a:tcPr horzOverflow="overflow">
                    <a:lnL>
                      <a:noFill/>
                    </a:lnL>
                    <a:lnR>
                      <a:noFill/>
                    </a:lnR>
                    <a:lnT>
                      <a:noFill/>
                    </a:lnT>
                    <a:lnB>
                      <a:noFill/>
                    </a:lnB>
                    <a:lnTlToBr>
                      <a:noFill/>
                    </a:lnTlToBr>
                    <a:lnBlToTr>
                      <a:noFill/>
                    </a:lnBlToTr>
                    <a:solidFill>
                      <a:srgbClr val="E7E7E7"/>
                    </a:solidFill>
                  </a:tcPr>
                </a:tc>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Bad lending standards led to bankruptcy.</a:t>
                      </a:r>
                    </a:p>
                  </a:txBody>
                  <a:tcPr horzOverflow="overflow">
                    <a:lnL>
                      <a:noFill/>
                    </a:lnL>
                    <a:lnR>
                      <a:noFill/>
                    </a:lnR>
                    <a:lnT>
                      <a:noFill/>
                    </a:lnT>
                    <a:lnB>
                      <a:noFill/>
                    </a:lnB>
                    <a:lnTlToBr>
                      <a:noFill/>
                    </a:lnTlToBr>
                    <a:lnBlToTr>
                      <a:noFill/>
                    </a:lnBlToTr>
                    <a:solidFill>
                      <a:srgbClr val="E7E7E7"/>
                    </a:solidFill>
                  </a:tcPr>
                </a:tc>
                <a:extLst>
                  <a:ext uri="{0D108BD9-81ED-4DB2-BD59-A6C34878D82A}">
                    <a16:rowId xmlns:a16="http://schemas.microsoft.com/office/drawing/2014/main" val="10003"/>
                  </a:ext>
                </a:extLst>
              </a:tr>
              <a:tr h="371475">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Philip Schoonover</a:t>
                      </a:r>
                    </a:p>
                  </a:txBody>
                  <a:tcPr horzOverflow="overflow">
                    <a:lnL>
                      <a:noFill/>
                    </a:lnL>
                    <a:lnR>
                      <a:noFill/>
                    </a:lnR>
                    <a:lnT>
                      <a:noFill/>
                    </a:lnT>
                    <a:lnB w="254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Circuit City</a:t>
                      </a:r>
                    </a:p>
                  </a:txBody>
                  <a:tcPr horzOverflow="overflow">
                    <a:lnL>
                      <a:noFill/>
                    </a:lnL>
                    <a:lnR>
                      <a:noFill/>
                    </a:lnR>
                    <a:lnT>
                      <a:noFill/>
                    </a:lnT>
                    <a:lnB w="254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Fired 3,400 experienced employees for cheaper replacements.</a:t>
                      </a:r>
                    </a:p>
                  </a:txBody>
                  <a:tcPr horzOverflow="overflow">
                    <a:lnL>
                      <a:noFill/>
                    </a:lnL>
                    <a:lnR>
                      <a:noFill/>
                    </a:lnR>
                    <a:lnT>
                      <a:noFill/>
                    </a:lnT>
                    <a:lnB w="254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4"/>
                  </a:ext>
                </a:extLst>
              </a:tr>
            </a:tbl>
          </a:graphicData>
        </a:graphic>
      </p:graphicFrame>
      <p:sp>
        <p:nvSpPr>
          <p:cNvPr id="9244" name="TextBox 9"/>
          <p:cNvSpPr txBox="1">
            <a:spLocks noChangeArrowheads="1"/>
          </p:cNvSpPr>
          <p:nvPr/>
        </p:nvSpPr>
        <p:spPr bwMode="auto">
          <a:xfrm>
            <a:off x="7315200" y="603250"/>
            <a:ext cx="1828800" cy="581025"/>
          </a:xfrm>
          <a:prstGeom prst="rect">
            <a:avLst/>
          </a:prstGeom>
          <a:noFill/>
          <a:ln w="9525">
            <a:noFill/>
            <a:miter lim="800000"/>
            <a:headEnd/>
            <a:tailEnd/>
          </a:ln>
        </p:spPr>
        <p:txBody>
          <a:bodyPr>
            <a:spAutoFit/>
          </a:bodyPr>
          <a:lstStyle/>
          <a:p>
            <a:r>
              <a:rPr lang="en-US" sz="1600" i="1">
                <a:solidFill>
                  <a:srgbClr val="000000"/>
                </a:solidFill>
                <a:latin typeface="Helvetica" pitchFamily="-106" charset="0"/>
              </a:rPr>
              <a:t>Managers’ Roles Are Evolving</a:t>
            </a:r>
          </a:p>
        </p:txBody>
      </p:sp>
      <p:sp>
        <p:nvSpPr>
          <p:cNvPr id="9245" name="TextBox 10"/>
          <p:cNvSpPr txBox="1">
            <a:spLocks noChangeArrowheads="1"/>
          </p:cNvSpPr>
          <p:nvPr/>
        </p:nvSpPr>
        <p:spPr bwMode="auto">
          <a:xfrm>
            <a:off x="7772400" y="1295400"/>
            <a:ext cx="685800" cy="350838"/>
          </a:xfrm>
          <a:prstGeom prst="rect">
            <a:avLst/>
          </a:prstGeom>
          <a:noFill/>
          <a:ln w="9525">
            <a:noFill/>
            <a:miter lim="800000"/>
            <a:headEnd/>
            <a:tailEnd/>
          </a:ln>
        </p:spPr>
        <p:txBody>
          <a:bodyPr>
            <a:spAutoFit/>
          </a:bodyPr>
          <a:lstStyle/>
          <a:p>
            <a:r>
              <a:rPr lang="en-US" sz="1700" b="1">
                <a:solidFill>
                  <a:srgbClr val="000000"/>
                </a:solidFill>
                <a:latin typeface="Helvetica" pitchFamily="-106" charset="0"/>
                <a:cs typeface="Helvetica" pitchFamily="-106" charset="0"/>
              </a:rPr>
              <a:t>LG1</a:t>
            </a:r>
          </a:p>
        </p:txBody>
      </p:sp>
      <p:sp>
        <p:nvSpPr>
          <p:cNvPr id="9246" name="Text Box 10"/>
          <p:cNvSpPr txBox="1">
            <a:spLocks noChangeArrowheads="1"/>
          </p:cNvSpPr>
          <p:nvPr/>
        </p:nvSpPr>
        <p:spPr bwMode="auto">
          <a:xfrm>
            <a:off x="8229600" y="6430963"/>
            <a:ext cx="914400" cy="274637"/>
          </a:xfrm>
          <a:prstGeom prst="rect">
            <a:avLst/>
          </a:prstGeom>
          <a:noFill/>
          <a:ln w="9525">
            <a:noFill/>
            <a:miter lim="800000"/>
            <a:headEnd/>
            <a:tailEnd/>
          </a:ln>
        </p:spPr>
        <p:txBody>
          <a:bodyPr>
            <a:spAutoFit/>
          </a:bodyPr>
          <a:lstStyle/>
          <a:p>
            <a:r>
              <a:rPr lang="en-US" sz="1200">
                <a:solidFill>
                  <a:srgbClr val="000000"/>
                </a:solidFill>
              </a:rPr>
              <a:t>7-</a:t>
            </a:r>
            <a:fld id="{60EF959D-1A16-4DD5-93A1-F4BDEAB61073}" type="slidenum">
              <a:rPr lang="en-US" sz="1200">
                <a:solidFill>
                  <a:srgbClr val="000000"/>
                </a:solidFill>
              </a:rPr>
              <a:pPr/>
              <a:t>6</a:t>
            </a:fld>
            <a:endParaRPr lang="en-US"/>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ubtitle 2"/>
          <p:cNvSpPr>
            <a:spLocks noGrp="1"/>
          </p:cNvSpPr>
          <p:nvPr>
            <p:ph type="subTitle" idx="1"/>
          </p:nvPr>
        </p:nvSpPr>
        <p:spPr/>
        <p:txBody>
          <a:bodyPr/>
          <a:lstStyle/>
          <a:p>
            <a:pPr eaLnBrk="1" hangingPunct="1"/>
            <a:endParaRPr lang="en-US" smtClean="0">
              <a:solidFill>
                <a:srgbClr val="898989"/>
              </a:solidFill>
              <a:ea typeface="ＭＳ Ｐゴシック" pitchFamily="-106" charset="-128"/>
            </a:endParaRPr>
          </a:p>
        </p:txBody>
      </p:sp>
      <p:sp>
        <p:nvSpPr>
          <p:cNvPr id="4" name="Rounded Rectangle 3"/>
          <p:cNvSpPr/>
          <p:nvPr/>
        </p:nvSpPr>
        <p:spPr>
          <a:xfrm>
            <a:off x="457200" y="381000"/>
            <a:ext cx="8153400" cy="6248400"/>
          </a:xfrm>
          <a:prstGeom prst="roundRect">
            <a:avLst/>
          </a:prstGeom>
          <a:solidFill>
            <a:srgbClr val="FDD8C3"/>
          </a:solidFill>
          <a:ln>
            <a:solidFill>
              <a:srgbClr val="FDD8C3"/>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ＭＳ Ｐゴシック" pitchFamily="-106" charset="-128"/>
            </a:endParaRPr>
          </a:p>
        </p:txBody>
      </p:sp>
      <p:sp>
        <p:nvSpPr>
          <p:cNvPr id="5" name="Oval 4"/>
          <p:cNvSpPr/>
          <p:nvPr/>
        </p:nvSpPr>
        <p:spPr>
          <a:xfrm>
            <a:off x="7315200" y="152400"/>
            <a:ext cx="1644650" cy="1600200"/>
          </a:xfrm>
          <a:prstGeom prst="ellipse">
            <a:avLst/>
          </a:prstGeom>
          <a:solidFill>
            <a:srgbClr val="660066"/>
          </a:solidFill>
          <a:ln>
            <a:solidFill>
              <a:srgbClr val="660066"/>
            </a:solidFill>
          </a:ln>
          <a:effectLst/>
        </p:spPr>
        <p:style>
          <a:lnRef idx="1">
            <a:schemeClr val="accent1"/>
          </a:lnRef>
          <a:fillRef idx="3">
            <a:schemeClr val="accent1"/>
          </a:fillRef>
          <a:effectRef idx="2">
            <a:schemeClr val="accent1"/>
          </a:effectRef>
          <a:fontRef idx="minor">
            <a:schemeClr val="lt1"/>
          </a:fontRef>
        </p:style>
      </p:sp>
      <p:sp>
        <p:nvSpPr>
          <p:cNvPr id="10245" name="TextBox 7"/>
          <p:cNvSpPr txBox="1">
            <a:spLocks noChangeArrowheads="1"/>
          </p:cNvSpPr>
          <p:nvPr/>
        </p:nvSpPr>
        <p:spPr bwMode="auto">
          <a:xfrm>
            <a:off x="8458200" y="1143000"/>
            <a:ext cx="501650" cy="701675"/>
          </a:xfrm>
          <a:prstGeom prst="rect">
            <a:avLst/>
          </a:prstGeom>
          <a:noFill/>
          <a:ln w="9525">
            <a:noFill/>
            <a:miter lim="800000"/>
            <a:headEnd/>
            <a:tailEnd/>
          </a:ln>
        </p:spPr>
        <p:txBody>
          <a:bodyPr>
            <a:spAutoFit/>
          </a:bodyPr>
          <a:lstStyle/>
          <a:p>
            <a:r>
              <a:rPr lang="en-US" sz="4000" b="1">
                <a:solidFill>
                  <a:srgbClr val="E59B57"/>
                </a:solidFill>
                <a:latin typeface="Calibri" pitchFamily="34" charset="0"/>
              </a:rPr>
              <a:t>*</a:t>
            </a:r>
          </a:p>
        </p:txBody>
      </p:sp>
      <p:sp>
        <p:nvSpPr>
          <p:cNvPr id="10246" name="TextBox 8"/>
          <p:cNvSpPr txBox="1">
            <a:spLocks noChangeArrowheads="1"/>
          </p:cNvSpPr>
          <p:nvPr/>
        </p:nvSpPr>
        <p:spPr bwMode="auto">
          <a:xfrm>
            <a:off x="7162800" y="0"/>
            <a:ext cx="609600" cy="701675"/>
          </a:xfrm>
          <a:prstGeom prst="rect">
            <a:avLst/>
          </a:prstGeom>
          <a:noFill/>
          <a:ln w="9525">
            <a:noFill/>
            <a:miter lim="800000"/>
            <a:headEnd/>
            <a:tailEnd/>
          </a:ln>
        </p:spPr>
        <p:txBody>
          <a:bodyPr>
            <a:spAutoFit/>
          </a:bodyPr>
          <a:lstStyle/>
          <a:p>
            <a:r>
              <a:rPr lang="en-US" sz="4000" b="1">
                <a:solidFill>
                  <a:srgbClr val="660066"/>
                </a:solidFill>
                <a:latin typeface="Calibri" pitchFamily="34" charset="0"/>
              </a:rPr>
              <a:t>*</a:t>
            </a:r>
          </a:p>
        </p:txBody>
      </p:sp>
      <p:sp>
        <p:nvSpPr>
          <p:cNvPr id="10247" name="TextBox 9"/>
          <p:cNvSpPr txBox="1">
            <a:spLocks noChangeArrowheads="1"/>
          </p:cNvSpPr>
          <p:nvPr/>
        </p:nvSpPr>
        <p:spPr bwMode="auto">
          <a:xfrm>
            <a:off x="7315200" y="603250"/>
            <a:ext cx="1828800" cy="581025"/>
          </a:xfrm>
          <a:prstGeom prst="rect">
            <a:avLst/>
          </a:prstGeom>
          <a:noFill/>
          <a:ln w="9525">
            <a:noFill/>
            <a:miter lim="800000"/>
            <a:headEnd/>
            <a:tailEnd/>
          </a:ln>
        </p:spPr>
        <p:txBody>
          <a:bodyPr>
            <a:spAutoFit/>
          </a:bodyPr>
          <a:lstStyle/>
          <a:p>
            <a:r>
              <a:rPr lang="en-US" sz="1600" i="1">
                <a:solidFill>
                  <a:schemeClr val="bg1"/>
                </a:solidFill>
                <a:latin typeface="Helvetica" pitchFamily="-106" charset="0"/>
              </a:rPr>
              <a:t>Four Functions</a:t>
            </a:r>
          </a:p>
          <a:p>
            <a:r>
              <a:rPr lang="en-US" sz="1600" i="1">
                <a:solidFill>
                  <a:schemeClr val="bg1"/>
                </a:solidFill>
                <a:latin typeface="Helvetica" pitchFamily="-106" charset="0"/>
              </a:rPr>
              <a:t>of Management </a:t>
            </a:r>
          </a:p>
        </p:txBody>
      </p:sp>
      <p:sp>
        <p:nvSpPr>
          <p:cNvPr id="10248" name="TextBox 11"/>
          <p:cNvSpPr txBox="1">
            <a:spLocks noChangeArrowheads="1"/>
          </p:cNvSpPr>
          <p:nvPr/>
        </p:nvSpPr>
        <p:spPr bwMode="auto">
          <a:xfrm>
            <a:off x="1219200" y="2438400"/>
            <a:ext cx="2590800" cy="2530475"/>
          </a:xfrm>
          <a:prstGeom prst="rect">
            <a:avLst/>
          </a:prstGeom>
          <a:noFill/>
          <a:ln w="9525">
            <a:noFill/>
            <a:miter lim="800000"/>
            <a:headEnd/>
            <a:tailEnd/>
          </a:ln>
        </p:spPr>
        <p:txBody>
          <a:bodyPr>
            <a:spAutoFit/>
          </a:bodyPr>
          <a:lstStyle/>
          <a:p>
            <a:pPr marL="334963" lvl="1" indent="-334963">
              <a:spcAft>
                <a:spcPts val="1800"/>
              </a:spcAft>
              <a:buFont typeface="Calibri" pitchFamily="34" charset="0"/>
              <a:buAutoNum type="arabicPeriod"/>
            </a:pPr>
            <a:r>
              <a:rPr lang="en-US" sz="2700">
                <a:solidFill>
                  <a:srgbClr val="000000"/>
                </a:solidFill>
                <a:latin typeface="Helvetica" pitchFamily="-106" charset="0"/>
              </a:rPr>
              <a:t>Planning</a:t>
            </a:r>
          </a:p>
          <a:p>
            <a:pPr marL="334963" lvl="1" indent="-334963">
              <a:spcAft>
                <a:spcPts val="1800"/>
              </a:spcAft>
              <a:buFont typeface="Calibri" pitchFamily="34" charset="0"/>
              <a:buAutoNum type="arabicPeriod"/>
            </a:pPr>
            <a:r>
              <a:rPr lang="en-US" sz="2700">
                <a:solidFill>
                  <a:srgbClr val="000000"/>
                </a:solidFill>
                <a:latin typeface="Helvetica" pitchFamily="-106" charset="0"/>
              </a:rPr>
              <a:t>Organizing</a:t>
            </a:r>
          </a:p>
          <a:p>
            <a:pPr marL="334963" lvl="1" indent="-334963">
              <a:spcAft>
                <a:spcPts val="1800"/>
              </a:spcAft>
              <a:buFont typeface="Calibri" pitchFamily="34" charset="0"/>
              <a:buAutoNum type="arabicPeriod"/>
            </a:pPr>
            <a:r>
              <a:rPr lang="en-US" sz="2700">
                <a:solidFill>
                  <a:srgbClr val="000000"/>
                </a:solidFill>
                <a:latin typeface="Helvetica" pitchFamily="-106" charset="0"/>
              </a:rPr>
              <a:t>Leading</a:t>
            </a:r>
          </a:p>
          <a:p>
            <a:pPr marL="334963" lvl="1" indent="-334963">
              <a:spcAft>
                <a:spcPts val="1800"/>
              </a:spcAft>
              <a:buFont typeface="Calibri" pitchFamily="34" charset="0"/>
              <a:buAutoNum type="arabicPeriod"/>
            </a:pPr>
            <a:r>
              <a:rPr lang="en-US" sz="2700">
                <a:solidFill>
                  <a:srgbClr val="000000"/>
                </a:solidFill>
                <a:latin typeface="Helvetica" pitchFamily="-106" charset="0"/>
              </a:rPr>
              <a:t>Controlling</a:t>
            </a:r>
          </a:p>
        </p:txBody>
      </p:sp>
      <p:sp>
        <p:nvSpPr>
          <p:cNvPr id="10249" name="Title 1"/>
          <p:cNvSpPr>
            <a:spLocks noGrp="1"/>
          </p:cNvSpPr>
          <p:nvPr>
            <p:ph type="ctrTitle"/>
          </p:nvPr>
        </p:nvSpPr>
        <p:spPr>
          <a:xfrm>
            <a:off x="457200" y="282575"/>
            <a:ext cx="7772400" cy="1470025"/>
          </a:xfrm>
        </p:spPr>
        <p:txBody>
          <a:bodyPr/>
          <a:lstStyle/>
          <a:p>
            <a:pPr eaLnBrk="1" hangingPunct="1"/>
            <a:r>
              <a:rPr lang="en-US" sz="3200" b="1" smtClean="0">
                <a:latin typeface="Helvetica" pitchFamily="-106" charset="0"/>
                <a:ea typeface="ＭＳ Ｐゴシック" pitchFamily="-106" charset="-128"/>
                <a:cs typeface="Helvetica" pitchFamily="-106" charset="0"/>
              </a:rPr>
              <a:t>FOUR FUNCTIONS of </a:t>
            </a:r>
            <a:br>
              <a:rPr lang="en-US" sz="3200" b="1" smtClean="0">
                <a:latin typeface="Helvetica" pitchFamily="-106" charset="0"/>
                <a:ea typeface="ＭＳ Ｐゴシック" pitchFamily="-106" charset="-128"/>
                <a:cs typeface="Helvetica" pitchFamily="-106" charset="0"/>
              </a:rPr>
            </a:br>
            <a:r>
              <a:rPr lang="en-US" sz="3200" b="1" smtClean="0">
                <a:latin typeface="Helvetica" pitchFamily="-106" charset="0"/>
                <a:ea typeface="ＭＳ Ｐゴシック" pitchFamily="-106" charset="-128"/>
                <a:cs typeface="Helvetica" pitchFamily="-106" charset="0"/>
              </a:rPr>
              <a:t>MANAGEMENT</a:t>
            </a:r>
          </a:p>
        </p:txBody>
      </p:sp>
      <p:sp>
        <p:nvSpPr>
          <p:cNvPr id="10250" name="TextBox 10"/>
          <p:cNvSpPr txBox="1">
            <a:spLocks noChangeArrowheads="1"/>
          </p:cNvSpPr>
          <p:nvPr/>
        </p:nvSpPr>
        <p:spPr bwMode="auto">
          <a:xfrm>
            <a:off x="7772400" y="1295400"/>
            <a:ext cx="685800" cy="350838"/>
          </a:xfrm>
          <a:prstGeom prst="rect">
            <a:avLst/>
          </a:prstGeom>
          <a:noFill/>
          <a:ln w="9525">
            <a:noFill/>
            <a:miter lim="800000"/>
            <a:headEnd/>
            <a:tailEnd/>
          </a:ln>
        </p:spPr>
        <p:txBody>
          <a:bodyPr>
            <a:spAutoFit/>
          </a:bodyPr>
          <a:lstStyle/>
          <a:p>
            <a:r>
              <a:rPr lang="en-US" sz="1700" b="1">
                <a:solidFill>
                  <a:schemeClr val="bg1"/>
                </a:solidFill>
                <a:latin typeface="Helvetica" pitchFamily="-106" charset="0"/>
                <a:cs typeface="Helvetica" pitchFamily="-106" charset="0"/>
              </a:rPr>
              <a:t>LG2</a:t>
            </a:r>
          </a:p>
        </p:txBody>
      </p:sp>
      <p:pic>
        <p:nvPicPr>
          <p:cNvPr id="12" name="Picture 11" descr="New Manager.psd"/>
          <p:cNvPicPr>
            <a:picLocks noChangeAspect="1"/>
          </p:cNvPicPr>
          <p:nvPr/>
        </p:nvPicPr>
        <p:blipFill>
          <a:blip r:embed="rId3" cstate="print"/>
          <a:stretch>
            <a:fillRect/>
          </a:stretch>
        </p:blipFill>
        <p:spPr>
          <a:xfrm>
            <a:off x="4533900" y="1844675"/>
            <a:ext cx="2628900" cy="4140200"/>
          </a:xfrm>
          <a:prstGeom prst="rect">
            <a:avLst/>
          </a:prstGeom>
          <a:effectLst>
            <a:softEdge rad="88900"/>
          </a:effectLst>
        </p:spPr>
      </p:pic>
      <p:sp>
        <p:nvSpPr>
          <p:cNvPr id="10252" name="Text Box 10"/>
          <p:cNvSpPr txBox="1">
            <a:spLocks noChangeArrowheads="1"/>
          </p:cNvSpPr>
          <p:nvPr/>
        </p:nvSpPr>
        <p:spPr bwMode="auto">
          <a:xfrm>
            <a:off x="8229600" y="6430963"/>
            <a:ext cx="914400" cy="274637"/>
          </a:xfrm>
          <a:prstGeom prst="rect">
            <a:avLst/>
          </a:prstGeom>
          <a:noFill/>
          <a:ln w="9525">
            <a:noFill/>
            <a:miter lim="800000"/>
            <a:headEnd/>
            <a:tailEnd/>
          </a:ln>
        </p:spPr>
        <p:txBody>
          <a:bodyPr>
            <a:spAutoFit/>
          </a:bodyPr>
          <a:lstStyle/>
          <a:p>
            <a:r>
              <a:rPr lang="en-US" sz="1200">
                <a:solidFill>
                  <a:srgbClr val="000000"/>
                </a:solidFill>
              </a:rPr>
              <a:t>7-</a:t>
            </a:r>
            <a:fld id="{EA8CB8B9-C33F-4D60-9815-881E37A5A220}" type="slidenum">
              <a:rPr lang="en-US" sz="1200">
                <a:solidFill>
                  <a:srgbClr val="000000"/>
                </a:solidFill>
              </a:rPr>
              <a:pPr/>
              <a:t>7</a:t>
            </a:fld>
            <a:endParaRPr lang="en-US"/>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ubtitle 2"/>
          <p:cNvSpPr>
            <a:spLocks noGrp="1"/>
          </p:cNvSpPr>
          <p:nvPr>
            <p:ph type="subTitle" idx="1"/>
          </p:nvPr>
        </p:nvSpPr>
        <p:spPr/>
        <p:txBody>
          <a:bodyPr/>
          <a:lstStyle/>
          <a:p>
            <a:pPr eaLnBrk="1" hangingPunct="1"/>
            <a:endParaRPr lang="en-US" smtClean="0">
              <a:solidFill>
                <a:srgbClr val="898989"/>
              </a:solidFill>
              <a:ea typeface="ＭＳ Ｐゴシック" pitchFamily="-106" charset="-128"/>
            </a:endParaRPr>
          </a:p>
        </p:txBody>
      </p:sp>
      <p:sp>
        <p:nvSpPr>
          <p:cNvPr id="4" name="Rounded Rectangle 3"/>
          <p:cNvSpPr/>
          <p:nvPr/>
        </p:nvSpPr>
        <p:spPr>
          <a:xfrm>
            <a:off x="457200" y="381000"/>
            <a:ext cx="8153400" cy="6248400"/>
          </a:xfrm>
          <a:prstGeom prst="roundRect">
            <a:avLst/>
          </a:prstGeom>
          <a:solidFill>
            <a:srgbClr val="FDD8C3"/>
          </a:solidFill>
          <a:ln>
            <a:solidFill>
              <a:srgbClr val="FDD8C3"/>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ＭＳ Ｐゴシック" pitchFamily="-106" charset="-128"/>
            </a:endParaRPr>
          </a:p>
        </p:txBody>
      </p:sp>
      <p:sp>
        <p:nvSpPr>
          <p:cNvPr id="5" name="Oval 4"/>
          <p:cNvSpPr/>
          <p:nvPr/>
        </p:nvSpPr>
        <p:spPr>
          <a:xfrm>
            <a:off x="7315200" y="152400"/>
            <a:ext cx="1644650" cy="1600200"/>
          </a:xfrm>
          <a:prstGeom prst="ellipse">
            <a:avLst/>
          </a:prstGeom>
          <a:solidFill>
            <a:srgbClr val="660066"/>
          </a:solidFill>
          <a:ln>
            <a:solidFill>
              <a:srgbClr val="660066"/>
            </a:solidFill>
          </a:ln>
          <a:effectLst/>
        </p:spPr>
        <p:style>
          <a:lnRef idx="1">
            <a:schemeClr val="accent1"/>
          </a:lnRef>
          <a:fillRef idx="3">
            <a:schemeClr val="accent1"/>
          </a:fillRef>
          <a:effectRef idx="2">
            <a:schemeClr val="accent1"/>
          </a:effectRef>
          <a:fontRef idx="minor">
            <a:schemeClr val="lt1"/>
          </a:fontRef>
        </p:style>
      </p:sp>
      <p:sp>
        <p:nvSpPr>
          <p:cNvPr id="11269" name="TextBox 7"/>
          <p:cNvSpPr txBox="1">
            <a:spLocks noChangeArrowheads="1"/>
          </p:cNvSpPr>
          <p:nvPr/>
        </p:nvSpPr>
        <p:spPr bwMode="auto">
          <a:xfrm>
            <a:off x="8458200" y="1143000"/>
            <a:ext cx="501650" cy="701675"/>
          </a:xfrm>
          <a:prstGeom prst="rect">
            <a:avLst/>
          </a:prstGeom>
          <a:noFill/>
          <a:ln w="9525">
            <a:noFill/>
            <a:miter lim="800000"/>
            <a:headEnd/>
            <a:tailEnd/>
          </a:ln>
        </p:spPr>
        <p:txBody>
          <a:bodyPr>
            <a:spAutoFit/>
          </a:bodyPr>
          <a:lstStyle/>
          <a:p>
            <a:r>
              <a:rPr lang="en-US" sz="4000" b="1">
                <a:solidFill>
                  <a:srgbClr val="E59B57"/>
                </a:solidFill>
                <a:latin typeface="Calibri" pitchFamily="34" charset="0"/>
              </a:rPr>
              <a:t>*</a:t>
            </a:r>
          </a:p>
        </p:txBody>
      </p:sp>
      <p:sp>
        <p:nvSpPr>
          <p:cNvPr id="11270" name="TextBox 8"/>
          <p:cNvSpPr txBox="1">
            <a:spLocks noChangeArrowheads="1"/>
          </p:cNvSpPr>
          <p:nvPr/>
        </p:nvSpPr>
        <p:spPr bwMode="auto">
          <a:xfrm>
            <a:off x="7162800" y="0"/>
            <a:ext cx="609600" cy="701675"/>
          </a:xfrm>
          <a:prstGeom prst="rect">
            <a:avLst/>
          </a:prstGeom>
          <a:noFill/>
          <a:ln w="9525">
            <a:noFill/>
            <a:miter lim="800000"/>
            <a:headEnd/>
            <a:tailEnd/>
          </a:ln>
        </p:spPr>
        <p:txBody>
          <a:bodyPr>
            <a:spAutoFit/>
          </a:bodyPr>
          <a:lstStyle/>
          <a:p>
            <a:r>
              <a:rPr lang="en-US" sz="4000" b="1">
                <a:solidFill>
                  <a:srgbClr val="660066"/>
                </a:solidFill>
                <a:latin typeface="Calibri" pitchFamily="34" charset="0"/>
              </a:rPr>
              <a:t>*</a:t>
            </a:r>
          </a:p>
        </p:txBody>
      </p:sp>
      <p:sp>
        <p:nvSpPr>
          <p:cNvPr id="11271" name="TextBox 11"/>
          <p:cNvSpPr txBox="1">
            <a:spLocks noChangeArrowheads="1"/>
          </p:cNvSpPr>
          <p:nvPr/>
        </p:nvSpPr>
        <p:spPr bwMode="auto">
          <a:xfrm>
            <a:off x="533400" y="2022475"/>
            <a:ext cx="8077200" cy="3884613"/>
          </a:xfrm>
          <a:prstGeom prst="rect">
            <a:avLst/>
          </a:prstGeom>
          <a:noFill/>
          <a:ln w="9525">
            <a:noFill/>
            <a:miter lim="800000"/>
            <a:headEnd/>
            <a:tailEnd/>
          </a:ln>
        </p:spPr>
        <p:txBody>
          <a:bodyPr>
            <a:spAutoFit/>
          </a:bodyPr>
          <a:lstStyle/>
          <a:p>
            <a:pPr marL="342900" indent="-342900">
              <a:spcAft>
                <a:spcPts val="2400"/>
              </a:spcAft>
              <a:buFont typeface="Arial" charset="0"/>
              <a:buChar char="•"/>
            </a:pPr>
            <a:r>
              <a:rPr lang="en-US" sz="2700">
                <a:solidFill>
                  <a:srgbClr val="000000"/>
                </a:solidFill>
                <a:latin typeface="Helvetica" pitchFamily="-106" charset="0"/>
              </a:rPr>
              <a:t>The lack of professional managers is keeping U.S. companies from expanding rapidly in global markets.</a:t>
            </a:r>
          </a:p>
          <a:p>
            <a:pPr marL="342900" indent="-342900">
              <a:spcAft>
                <a:spcPts val="2400"/>
              </a:spcAft>
              <a:buFont typeface="Arial" charset="0"/>
              <a:buChar char="•"/>
            </a:pPr>
            <a:r>
              <a:rPr lang="en-US" sz="2700">
                <a:solidFill>
                  <a:srgbClr val="000000"/>
                </a:solidFill>
                <a:latin typeface="Helvetica" pitchFamily="-106" charset="0"/>
              </a:rPr>
              <a:t>Flexibility is the key to successfully expanding abroad.</a:t>
            </a:r>
          </a:p>
          <a:p>
            <a:pPr marL="342900" indent="-342900">
              <a:spcAft>
                <a:spcPts val="2400"/>
              </a:spcAft>
              <a:buFont typeface="Arial" charset="0"/>
              <a:buChar char="•"/>
            </a:pPr>
            <a:r>
              <a:rPr lang="en-US" sz="2700">
                <a:solidFill>
                  <a:srgbClr val="000000"/>
                </a:solidFill>
                <a:latin typeface="Helvetica" pitchFamily="-106" charset="0"/>
              </a:rPr>
              <a:t>Developing products to appeal to another market is another way to be successful.</a:t>
            </a:r>
          </a:p>
        </p:txBody>
      </p:sp>
      <p:sp>
        <p:nvSpPr>
          <p:cNvPr id="11272" name="Title 1"/>
          <p:cNvSpPr>
            <a:spLocks noGrp="1"/>
          </p:cNvSpPr>
          <p:nvPr>
            <p:ph type="ctrTitle"/>
          </p:nvPr>
        </p:nvSpPr>
        <p:spPr>
          <a:xfrm>
            <a:off x="228600" y="282575"/>
            <a:ext cx="7772400" cy="1470025"/>
          </a:xfrm>
        </p:spPr>
        <p:txBody>
          <a:bodyPr/>
          <a:lstStyle/>
          <a:p>
            <a:pPr eaLnBrk="1" hangingPunct="1"/>
            <a:r>
              <a:rPr lang="en-US" sz="3200" b="1" smtClean="0">
                <a:latin typeface="Helvetica" pitchFamily="-106" charset="0"/>
                <a:ea typeface="ＭＳ Ｐゴシック" pitchFamily="-106" charset="-128"/>
                <a:cs typeface="Helvetica" pitchFamily="-106" charset="0"/>
              </a:rPr>
              <a:t>WE NEED MANAGERS HERE</a:t>
            </a:r>
            <a:r>
              <a:rPr lang="en-US" smtClean="0">
                <a:latin typeface="Helvetica" pitchFamily="-106" charset="0"/>
                <a:ea typeface="ＭＳ Ｐゴシック" pitchFamily="-106" charset="-128"/>
                <a:cs typeface="Helvetica" pitchFamily="-106" charset="0"/>
              </a:rPr>
              <a:t/>
            </a:r>
            <a:br>
              <a:rPr lang="en-US" smtClean="0">
                <a:latin typeface="Helvetica" pitchFamily="-106" charset="0"/>
                <a:ea typeface="ＭＳ Ｐゴシック" pitchFamily="-106" charset="-128"/>
                <a:cs typeface="Helvetica" pitchFamily="-106" charset="0"/>
              </a:rPr>
            </a:br>
            <a:r>
              <a:rPr lang="en-US" sz="1800" smtClean="0">
                <a:latin typeface="Helvetica" pitchFamily="-106" charset="0"/>
                <a:ea typeface="ＭＳ Ｐゴシック" pitchFamily="-106" charset="-128"/>
                <a:cs typeface="Helvetica" pitchFamily="-106" charset="0"/>
              </a:rPr>
              <a:t>(Reaching Beyond Our Borders)</a:t>
            </a:r>
          </a:p>
        </p:txBody>
      </p:sp>
      <p:pic>
        <p:nvPicPr>
          <p:cNvPr id="11273" name="Picture 9" descr="Beyond Borders.gif"/>
          <p:cNvPicPr>
            <a:picLocks noChangeAspect="1"/>
          </p:cNvPicPr>
          <p:nvPr/>
        </p:nvPicPr>
        <p:blipFill>
          <a:blip r:embed="rId3" cstate="print"/>
          <a:srcRect/>
          <a:stretch>
            <a:fillRect/>
          </a:stretch>
        </p:blipFill>
        <p:spPr bwMode="auto">
          <a:xfrm>
            <a:off x="7439025" y="228600"/>
            <a:ext cx="1323975" cy="1371600"/>
          </a:xfrm>
          <a:prstGeom prst="rect">
            <a:avLst/>
          </a:prstGeom>
          <a:noFill/>
          <a:ln w="9525">
            <a:noFill/>
            <a:miter lim="800000"/>
            <a:headEnd/>
            <a:tailEnd/>
          </a:ln>
        </p:spPr>
      </p:pic>
      <p:sp>
        <p:nvSpPr>
          <p:cNvPr id="11274" name="Text Box 10"/>
          <p:cNvSpPr txBox="1">
            <a:spLocks noChangeArrowheads="1"/>
          </p:cNvSpPr>
          <p:nvPr/>
        </p:nvSpPr>
        <p:spPr bwMode="auto">
          <a:xfrm>
            <a:off x="8229600" y="6430963"/>
            <a:ext cx="914400" cy="274637"/>
          </a:xfrm>
          <a:prstGeom prst="rect">
            <a:avLst/>
          </a:prstGeom>
          <a:noFill/>
          <a:ln w="9525">
            <a:noFill/>
            <a:miter lim="800000"/>
            <a:headEnd/>
            <a:tailEnd/>
          </a:ln>
        </p:spPr>
        <p:txBody>
          <a:bodyPr>
            <a:spAutoFit/>
          </a:bodyPr>
          <a:lstStyle/>
          <a:p>
            <a:r>
              <a:rPr lang="en-US" sz="1200">
                <a:solidFill>
                  <a:srgbClr val="000000"/>
                </a:solidFill>
              </a:rPr>
              <a:t>7-</a:t>
            </a:r>
            <a:fld id="{E0FA0F3E-9068-4869-954E-F4E70354B419}" type="slidenum">
              <a:rPr lang="en-US" sz="1200">
                <a:solidFill>
                  <a:srgbClr val="000000"/>
                </a:solidFill>
              </a:rPr>
              <a:pPr/>
              <a:t>8</a:t>
            </a:fld>
            <a:endParaRPr lang="en-US"/>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ubtitle 2"/>
          <p:cNvSpPr>
            <a:spLocks noGrp="1"/>
          </p:cNvSpPr>
          <p:nvPr>
            <p:ph type="subTitle" idx="1"/>
          </p:nvPr>
        </p:nvSpPr>
        <p:spPr/>
        <p:txBody>
          <a:bodyPr/>
          <a:lstStyle/>
          <a:p>
            <a:pPr eaLnBrk="1" hangingPunct="1"/>
            <a:endParaRPr lang="en-US" smtClean="0">
              <a:solidFill>
                <a:srgbClr val="898989"/>
              </a:solidFill>
              <a:ea typeface="ＭＳ Ｐゴシック" pitchFamily="-106" charset="-128"/>
            </a:endParaRPr>
          </a:p>
        </p:txBody>
      </p:sp>
      <p:sp>
        <p:nvSpPr>
          <p:cNvPr id="4" name="Rounded Rectangle 3"/>
          <p:cNvSpPr/>
          <p:nvPr/>
        </p:nvSpPr>
        <p:spPr>
          <a:xfrm>
            <a:off x="457200" y="381000"/>
            <a:ext cx="8153400" cy="6248400"/>
          </a:xfrm>
          <a:prstGeom prst="roundRect">
            <a:avLst/>
          </a:prstGeom>
          <a:solidFill>
            <a:srgbClr val="FDD8C3"/>
          </a:solidFill>
          <a:ln>
            <a:solidFill>
              <a:srgbClr val="FDD8C3"/>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ＭＳ Ｐゴシック" pitchFamily="-106" charset="-128"/>
            </a:endParaRPr>
          </a:p>
        </p:txBody>
      </p:sp>
      <p:sp>
        <p:nvSpPr>
          <p:cNvPr id="5" name="Oval 4"/>
          <p:cNvSpPr/>
          <p:nvPr/>
        </p:nvSpPr>
        <p:spPr>
          <a:xfrm>
            <a:off x="7315200" y="152400"/>
            <a:ext cx="1644650" cy="1600200"/>
          </a:xfrm>
          <a:prstGeom prst="ellipse">
            <a:avLst/>
          </a:prstGeom>
          <a:solidFill>
            <a:srgbClr val="660066"/>
          </a:solidFill>
          <a:ln>
            <a:solidFill>
              <a:srgbClr val="660066"/>
            </a:solidFill>
          </a:ln>
          <a:effectLst/>
        </p:spPr>
        <p:style>
          <a:lnRef idx="1">
            <a:schemeClr val="accent1"/>
          </a:lnRef>
          <a:fillRef idx="3">
            <a:schemeClr val="accent1"/>
          </a:fillRef>
          <a:effectRef idx="2">
            <a:schemeClr val="accent1"/>
          </a:effectRef>
          <a:fontRef idx="minor">
            <a:schemeClr val="lt1"/>
          </a:fontRef>
        </p:style>
      </p:sp>
      <p:sp>
        <p:nvSpPr>
          <p:cNvPr id="12293" name="TextBox 7"/>
          <p:cNvSpPr txBox="1">
            <a:spLocks noChangeArrowheads="1"/>
          </p:cNvSpPr>
          <p:nvPr/>
        </p:nvSpPr>
        <p:spPr bwMode="auto">
          <a:xfrm>
            <a:off x="8458200" y="1143000"/>
            <a:ext cx="501650" cy="701675"/>
          </a:xfrm>
          <a:prstGeom prst="rect">
            <a:avLst/>
          </a:prstGeom>
          <a:noFill/>
          <a:ln w="9525">
            <a:noFill/>
            <a:miter lim="800000"/>
            <a:headEnd/>
            <a:tailEnd/>
          </a:ln>
        </p:spPr>
        <p:txBody>
          <a:bodyPr>
            <a:spAutoFit/>
          </a:bodyPr>
          <a:lstStyle/>
          <a:p>
            <a:r>
              <a:rPr lang="en-US" sz="4000" b="1">
                <a:solidFill>
                  <a:srgbClr val="E59B57"/>
                </a:solidFill>
                <a:latin typeface="Calibri" pitchFamily="34" charset="0"/>
              </a:rPr>
              <a:t>*</a:t>
            </a:r>
          </a:p>
        </p:txBody>
      </p:sp>
      <p:sp>
        <p:nvSpPr>
          <p:cNvPr id="12294" name="TextBox 8"/>
          <p:cNvSpPr txBox="1">
            <a:spLocks noChangeArrowheads="1"/>
          </p:cNvSpPr>
          <p:nvPr/>
        </p:nvSpPr>
        <p:spPr bwMode="auto">
          <a:xfrm>
            <a:off x="7162800" y="0"/>
            <a:ext cx="609600" cy="701675"/>
          </a:xfrm>
          <a:prstGeom prst="rect">
            <a:avLst/>
          </a:prstGeom>
          <a:noFill/>
          <a:ln w="9525">
            <a:noFill/>
            <a:miter lim="800000"/>
            <a:headEnd/>
            <a:tailEnd/>
          </a:ln>
        </p:spPr>
        <p:txBody>
          <a:bodyPr>
            <a:spAutoFit/>
          </a:bodyPr>
          <a:lstStyle/>
          <a:p>
            <a:r>
              <a:rPr lang="en-US" sz="4000" b="1">
                <a:solidFill>
                  <a:srgbClr val="660066"/>
                </a:solidFill>
                <a:latin typeface="Calibri" pitchFamily="34" charset="0"/>
              </a:rPr>
              <a:t>*</a:t>
            </a:r>
          </a:p>
        </p:txBody>
      </p:sp>
      <p:sp>
        <p:nvSpPr>
          <p:cNvPr id="12295" name="TextBox 9"/>
          <p:cNvSpPr txBox="1">
            <a:spLocks noChangeArrowheads="1"/>
          </p:cNvSpPr>
          <p:nvPr/>
        </p:nvSpPr>
        <p:spPr bwMode="auto">
          <a:xfrm>
            <a:off x="7315200" y="603250"/>
            <a:ext cx="1828800" cy="581025"/>
          </a:xfrm>
          <a:prstGeom prst="rect">
            <a:avLst/>
          </a:prstGeom>
          <a:noFill/>
          <a:ln w="9525">
            <a:noFill/>
            <a:miter lim="800000"/>
            <a:headEnd/>
            <a:tailEnd/>
          </a:ln>
        </p:spPr>
        <p:txBody>
          <a:bodyPr>
            <a:spAutoFit/>
          </a:bodyPr>
          <a:lstStyle/>
          <a:p>
            <a:r>
              <a:rPr lang="en-US" sz="1600" i="1">
                <a:solidFill>
                  <a:schemeClr val="bg1"/>
                </a:solidFill>
                <a:latin typeface="Helvetica" pitchFamily="-106" charset="0"/>
              </a:rPr>
              <a:t>Planning &amp; Decision Making</a:t>
            </a:r>
          </a:p>
        </p:txBody>
      </p:sp>
      <p:sp>
        <p:nvSpPr>
          <p:cNvPr id="12296" name="TextBox 11"/>
          <p:cNvSpPr txBox="1">
            <a:spLocks noChangeArrowheads="1"/>
          </p:cNvSpPr>
          <p:nvPr/>
        </p:nvSpPr>
        <p:spPr bwMode="auto">
          <a:xfrm>
            <a:off x="533400" y="2438400"/>
            <a:ext cx="4191000" cy="2046288"/>
          </a:xfrm>
          <a:prstGeom prst="rect">
            <a:avLst/>
          </a:prstGeom>
          <a:noFill/>
          <a:ln w="9525">
            <a:noFill/>
            <a:miter lim="800000"/>
            <a:headEnd/>
            <a:tailEnd/>
          </a:ln>
        </p:spPr>
        <p:txBody>
          <a:bodyPr>
            <a:spAutoFit/>
          </a:bodyPr>
          <a:lstStyle/>
          <a:p>
            <a:pPr marL="342900" indent="-342900">
              <a:spcAft>
                <a:spcPts val="1800"/>
              </a:spcAft>
              <a:buFont typeface="Arial" charset="0"/>
              <a:buChar char="•"/>
            </a:pPr>
            <a:r>
              <a:rPr lang="en-US" sz="2700" b="1">
                <a:solidFill>
                  <a:srgbClr val="000000"/>
                </a:solidFill>
                <a:latin typeface="Helvetica" pitchFamily="-106" charset="0"/>
              </a:rPr>
              <a:t>Vision -- </a:t>
            </a:r>
            <a:r>
              <a:rPr lang="en-US" sz="2500" i="1">
                <a:solidFill>
                  <a:srgbClr val="000000"/>
                </a:solidFill>
                <a:latin typeface="Helvetica" pitchFamily="-106" charset="0"/>
              </a:rPr>
              <a:t>More than a goal, it’s a broad explanation of why the organization exists and where it’s trying to go.</a:t>
            </a:r>
          </a:p>
        </p:txBody>
      </p:sp>
      <p:sp>
        <p:nvSpPr>
          <p:cNvPr id="12297" name="Title 1"/>
          <p:cNvSpPr>
            <a:spLocks noGrp="1"/>
          </p:cNvSpPr>
          <p:nvPr>
            <p:ph type="ctrTitle"/>
          </p:nvPr>
        </p:nvSpPr>
        <p:spPr>
          <a:xfrm>
            <a:off x="381000" y="76200"/>
            <a:ext cx="7772400" cy="1470025"/>
          </a:xfrm>
        </p:spPr>
        <p:txBody>
          <a:bodyPr/>
          <a:lstStyle/>
          <a:p>
            <a:pPr eaLnBrk="1" hangingPunct="1"/>
            <a:r>
              <a:rPr lang="en-US" sz="3200" b="1" smtClean="0">
                <a:latin typeface="Helvetica" pitchFamily="-106" charset="0"/>
                <a:ea typeface="ＭＳ Ｐゴシック" pitchFamily="-106" charset="-128"/>
                <a:cs typeface="Helvetica" pitchFamily="-106" charset="0"/>
              </a:rPr>
              <a:t>SHARING the VISION</a:t>
            </a:r>
          </a:p>
        </p:txBody>
      </p:sp>
      <p:sp>
        <p:nvSpPr>
          <p:cNvPr id="12298" name="TextBox 10"/>
          <p:cNvSpPr txBox="1">
            <a:spLocks noChangeArrowheads="1"/>
          </p:cNvSpPr>
          <p:nvPr/>
        </p:nvSpPr>
        <p:spPr bwMode="auto">
          <a:xfrm>
            <a:off x="7772400" y="1295400"/>
            <a:ext cx="685800" cy="350838"/>
          </a:xfrm>
          <a:prstGeom prst="rect">
            <a:avLst/>
          </a:prstGeom>
          <a:noFill/>
          <a:ln w="9525">
            <a:noFill/>
            <a:miter lim="800000"/>
            <a:headEnd/>
            <a:tailEnd/>
          </a:ln>
        </p:spPr>
        <p:txBody>
          <a:bodyPr>
            <a:spAutoFit/>
          </a:bodyPr>
          <a:lstStyle/>
          <a:p>
            <a:r>
              <a:rPr lang="en-US" sz="1700" b="1">
                <a:solidFill>
                  <a:schemeClr val="bg1"/>
                </a:solidFill>
                <a:latin typeface="Helvetica" pitchFamily="-106" charset="0"/>
                <a:cs typeface="Helvetica" pitchFamily="-106" charset="0"/>
              </a:rPr>
              <a:t>LG3</a:t>
            </a:r>
          </a:p>
        </p:txBody>
      </p:sp>
      <p:pic>
        <p:nvPicPr>
          <p:cNvPr id="12" name="Picture 11" descr="Manager.gif"/>
          <p:cNvPicPr>
            <a:picLocks noChangeAspect="1"/>
          </p:cNvPicPr>
          <p:nvPr/>
        </p:nvPicPr>
        <p:blipFill>
          <a:blip r:embed="rId3" cstate="print"/>
          <a:stretch>
            <a:fillRect/>
          </a:stretch>
        </p:blipFill>
        <p:spPr>
          <a:xfrm>
            <a:off x="5181600" y="1798638"/>
            <a:ext cx="2864908" cy="4297362"/>
          </a:xfrm>
          <a:prstGeom prst="rect">
            <a:avLst/>
          </a:prstGeom>
          <a:effectLst>
            <a:softEdge rad="88900"/>
          </a:effectLst>
        </p:spPr>
      </p:pic>
      <p:sp>
        <p:nvSpPr>
          <p:cNvPr id="12300" name="Text Box 10"/>
          <p:cNvSpPr txBox="1">
            <a:spLocks noChangeArrowheads="1"/>
          </p:cNvSpPr>
          <p:nvPr/>
        </p:nvSpPr>
        <p:spPr bwMode="auto">
          <a:xfrm>
            <a:off x="8229600" y="6430963"/>
            <a:ext cx="914400" cy="274637"/>
          </a:xfrm>
          <a:prstGeom prst="rect">
            <a:avLst/>
          </a:prstGeom>
          <a:noFill/>
          <a:ln w="9525">
            <a:noFill/>
            <a:miter lim="800000"/>
            <a:headEnd/>
            <a:tailEnd/>
          </a:ln>
        </p:spPr>
        <p:txBody>
          <a:bodyPr>
            <a:spAutoFit/>
          </a:bodyPr>
          <a:lstStyle/>
          <a:p>
            <a:r>
              <a:rPr lang="en-US" sz="1200">
                <a:solidFill>
                  <a:srgbClr val="000000"/>
                </a:solidFill>
              </a:rPr>
              <a:t>7-</a:t>
            </a:r>
            <a:fld id="{B4AC6904-5545-469E-BB3E-B38B5DC9225F}" type="slidenum">
              <a:rPr lang="en-US" sz="1200">
                <a:solidFill>
                  <a:srgbClr val="000000"/>
                </a:solidFill>
              </a:rPr>
              <a:pPr/>
              <a:t>9</a:t>
            </a:fld>
            <a:endParaRPr lang="en-US"/>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228600" y="0"/>
            <a:ext cx="8915400" cy="6858000"/>
          </a:xfrm>
        </p:spPr>
        <p:txBody>
          <a:bodyPr/>
          <a:lstStyle/>
          <a:p>
            <a:r>
              <a:rPr lang="en-US" sz="3600" dirty="0" smtClean="0">
                <a:ea typeface="ＭＳ Ｐゴシック" pitchFamily="-106" charset="-128"/>
              </a:rPr>
              <a:t>Our Vision </a:t>
            </a:r>
            <a:r>
              <a:rPr lang="en-US" sz="3600" b="1" dirty="0" smtClean="0">
                <a:solidFill>
                  <a:schemeClr val="accent4">
                    <a:lumMod val="75000"/>
                  </a:schemeClr>
                </a:solidFill>
                <a:ea typeface="ＭＳ Ｐゴシック" pitchFamily="-106" charset="-128"/>
              </a:rPr>
              <a:t>The Royal University for Women </a:t>
            </a:r>
            <a:r>
              <a:rPr lang="en-US" sz="3600" dirty="0" smtClean="0">
                <a:ea typeface="ＭＳ Ｐゴシック" pitchFamily="-106" charset="-128"/>
              </a:rPr>
              <a:t>will become the regional leader in academic excellence for women. </a:t>
            </a:r>
            <a:r>
              <a:rPr lang="en-US" sz="3600" dirty="0" err="1" smtClean="0">
                <a:ea typeface="ＭＳ Ｐゴシック" pitchFamily="-106" charset="-128"/>
              </a:rPr>
              <a:t>Programmes</a:t>
            </a:r>
            <a:r>
              <a:rPr lang="en-US" sz="3600" dirty="0" smtClean="0">
                <a:ea typeface="ＭＳ Ｐゴシック" pitchFamily="-106" charset="-128"/>
              </a:rPr>
              <a:t> and practices that meet international standards will prepare our graduates to become leaders who are engaged members of their society demonstrating initiative and life-long habits of learning and individual development. The RUW graduate will be creative, confident and forward thinking.</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ubtitle 2"/>
          <p:cNvSpPr>
            <a:spLocks noGrp="1"/>
          </p:cNvSpPr>
          <p:nvPr>
            <p:ph type="subTitle" idx="1"/>
          </p:nvPr>
        </p:nvSpPr>
        <p:spPr/>
        <p:txBody>
          <a:bodyPr/>
          <a:lstStyle/>
          <a:p>
            <a:pPr eaLnBrk="1" hangingPunct="1"/>
            <a:endParaRPr lang="en-US" smtClean="0">
              <a:solidFill>
                <a:srgbClr val="898989"/>
              </a:solidFill>
              <a:ea typeface="ＭＳ Ｐゴシック" pitchFamily="-106" charset="-128"/>
            </a:endParaRPr>
          </a:p>
        </p:txBody>
      </p:sp>
      <p:sp>
        <p:nvSpPr>
          <p:cNvPr id="4" name="Rounded Rectangle 3"/>
          <p:cNvSpPr/>
          <p:nvPr/>
        </p:nvSpPr>
        <p:spPr>
          <a:xfrm>
            <a:off x="457200" y="381000"/>
            <a:ext cx="8153400" cy="6248400"/>
          </a:xfrm>
          <a:prstGeom prst="roundRect">
            <a:avLst/>
          </a:prstGeom>
          <a:solidFill>
            <a:srgbClr val="FDD8C3"/>
          </a:solidFill>
          <a:ln>
            <a:solidFill>
              <a:srgbClr val="FDD8C3"/>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ＭＳ Ｐゴシック" pitchFamily="-106" charset="-128"/>
            </a:endParaRPr>
          </a:p>
        </p:txBody>
      </p:sp>
      <p:sp>
        <p:nvSpPr>
          <p:cNvPr id="5" name="Oval 4"/>
          <p:cNvSpPr/>
          <p:nvPr/>
        </p:nvSpPr>
        <p:spPr>
          <a:xfrm>
            <a:off x="7315200" y="152400"/>
            <a:ext cx="1644650" cy="1600200"/>
          </a:xfrm>
          <a:prstGeom prst="ellipse">
            <a:avLst/>
          </a:prstGeom>
          <a:solidFill>
            <a:srgbClr val="660066"/>
          </a:solidFill>
          <a:ln>
            <a:solidFill>
              <a:srgbClr val="660066"/>
            </a:solidFill>
          </a:ln>
          <a:effectLst/>
        </p:spPr>
        <p:style>
          <a:lnRef idx="1">
            <a:schemeClr val="accent1"/>
          </a:lnRef>
          <a:fillRef idx="3">
            <a:schemeClr val="accent1"/>
          </a:fillRef>
          <a:effectRef idx="2">
            <a:schemeClr val="accent1"/>
          </a:effectRef>
          <a:fontRef idx="minor">
            <a:schemeClr val="lt1"/>
          </a:fontRef>
        </p:style>
      </p:sp>
      <p:sp>
        <p:nvSpPr>
          <p:cNvPr id="14341" name="TextBox 7"/>
          <p:cNvSpPr txBox="1">
            <a:spLocks noChangeArrowheads="1"/>
          </p:cNvSpPr>
          <p:nvPr/>
        </p:nvSpPr>
        <p:spPr bwMode="auto">
          <a:xfrm>
            <a:off x="8458200" y="1143000"/>
            <a:ext cx="501650" cy="701675"/>
          </a:xfrm>
          <a:prstGeom prst="rect">
            <a:avLst/>
          </a:prstGeom>
          <a:noFill/>
          <a:ln w="9525">
            <a:noFill/>
            <a:miter lim="800000"/>
            <a:headEnd/>
            <a:tailEnd/>
          </a:ln>
        </p:spPr>
        <p:txBody>
          <a:bodyPr>
            <a:spAutoFit/>
          </a:bodyPr>
          <a:lstStyle/>
          <a:p>
            <a:r>
              <a:rPr lang="en-US" sz="4000" b="1">
                <a:solidFill>
                  <a:srgbClr val="E59B57"/>
                </a:solidFill>
                <a:latin typeface="Calibri" pitchFamily="34" charset="0"/>
              </a:rPr>
              <a:t>*</a:t>
            </a:r>
          </a:p>
        </p:txBody>
      </p:sp>
      <p:sp>
        <p:nvSpPr>
          <p:cNvPr id="14342" name="TextBox 8"/>
          <p:cNvSpPr txBox="1">
            <a:spLocks noChangeArrowheads="1"/>
          </p:cNvSpPr>
          <p:nvPr/>
        </p:nvSpPr>
        <p:spPr bwMode="auto">
          <a:xfrm>
            <a:off x="7162800" y="0"/>
            <a:ext cx="609600" cy="701675"/>
          </a:xfrm>
          <a:prstGeom prst="rect">
            <a:avLst/>
          </a:prstGeom>
          <a:noFill/>
          <a:ln w="9525">
            <a:noFill/>
            <a:miter lim="800000"/>
            <a:headEnd/>
            <a:tailEnd/>
          </a:ln>
        </p:spPr>
        <p:txBody>
          <a:bodyPr>
            <a:spAutoFit/>
          </a:bodyPr>
          <a:lstStyle/>
          <a:p>
            <a:r>
              <a:rPr lang="en-US" sz="4000" b="1">
                <a:solidFill>
                  <a:srgbClr val="660066"/>
                </a:solidFill>
                <a:latin typeface="Calibri" pitchFamily="34" charset="0"/>
              </a:rPr>
              <a:t>*</a:t>
            </a:r>
          </a:p>
        </p:txBody>
      </p:sp>
      <p:sp>
        <p:nvSpPr>
          <p:cNvPr id="14343" name="TextBox 9"/>
          <p:cNvSpPr txBox="1">
            <a:spLocks noChangeArrowheads="1"/>
          </p:cNvSpPr>
          <p:nvPr/>
        </p:nvSpPr>
        <p:spPr bwMode="auto">
          <a:xfrm>
            <a:off x="7315200" y="603250"/>
            <a:ext cx="1828800" cy="581025"/>
          </a:xfrm>
          <a:prstGeom prst="rect">
            <a:avLst/>
          </a:prstGeom>
          <a:noFill/>
          <a:ln w="9525">
            <a:noFill/>
            <a:miter lim="800000"/>
            <a:headEnd/>
            <a:tailEnd/>
          </a:ln>
        </p:spPr>
        <p:txBody>
          <a:bodyPr>
            <a:spAutoFit/>
          </a:bodyPr>
          <a:lstStyle/>
          <a:p>
            <a:r>
              <a:rPr lang="en-US" sz="1600" i="1">
                <a:solidFill>
                  <a:schemeClr val="bg1"/>
                </a:solidFill>
                <a:latin typeface="Helvetica" pitchFamily="-106" charset="0"/>
              </a:rPr>
              <a:t>Planning &amp; Decision Making</a:t>
            </a:r>
          </a:p>
        </p:txBody>
      </p:sp>
      <p:sp>
        <p:nvSpPr>
          <p:cNvPr id="14344" name="TextBox 11"/>
          <p:cNvSpPr txBox="1">
            <a:spLocks noChangeArrowheads="1"/>
          </p:cNvSpPr>
          <p:nvPr/>
        </p:nvSpPr>
        <p:spPr bwMode="auto">
          <a:xfrm>
            <a:off x="533400" y="1981200"/>
            <a:ext cx="8077200" cy="3779838"/>
          </a:xfrm>
          <a:prstGeom prst="rect">
            <a:avLst/>
          </a:prstGeom>
          <a:noFill/>
          <a:ln w="9525">
            <a:noFill/>
            <a:miter lim="800000"/>
            <a:headEnd/>
            <a:tailEnd/>
          </a:ln>
        </p:spPr>
        <p:txBody>
          <a:bodyPr>
            <a:spAutoFit/>
          </a:bodyPr>
          <a:lstStyle/>
          <a:p>
            <a:pPr marL="342900" indent="-342900">
              <a:spcAft>
                <a:spcPts val="1200"/>
              </a:spcAft>
              <a:buFont typeface="Arial" charset="0"/>
              <a:buChar char="•"/>
            </a:pPr>
            <a:r>
              <a:rPr lang="en-US" sz="2700" b="1">
                <a:solidFill>
                  <a:srgbClr val="000000"/>
                </a:solidFill>
                <a:latin typeface="Helvetica" pitchFamily="-106" charset="0"/>
              </a:rPr>
              <a:t>Mission Statement -- </a:t>
            </a:r>
            <a:r>
              <a:rPr lang="en-US" sz="2500" i="1">
                <a:solidFill>
                  <a:srgbClr val="000000"/>
                </a:solidFill>
                <a:latin typeface="Helvetica" pitchFamily="-106" charset="0"/>
              </a:rPr>
              <a:t>Outlines the organization’s fundamental purposes. It includes:</a:t>
            </a:r>
          </a:p>
          <a:p>
            <a:pPr marL="862013" lvl="2" indent="-342900">
              <a:spcAft>
                <a:spcPts val="600"/>
              </a:spcAft>
              <a:buFont typeface="Lucida Grande" pitchFamily="-106" charset="0"/>
              <a:buChar char="-"/>
            </a:pPr>
            <a:r>
              <a:rPr lang="en-US" sz="2500" i="1">
                <a:solidFill>
                  <a:srgbClr val="000000"/>
                </a:solidFill>
                <a:latin typeface="Helvetica" pitchFamily="-106" charset="0"/>
              </a:rPr>
              <a:t>The organization’s self–concept.</a:t>
            </a:r>
          </a:p>
          <a:p>
            <a:pPr marL="862013" lvl="2" indent="-342900">
              <a:spcAft>
                <a:spcPts val="600"/>
              </a:spcAft>
              <a:buFont typeface="Lucida Grande" pitchFamily="-106" charset="0"/>
              <a:buChar char="-"/>
            </a:pPr>
            <a:r>
              <a:rPr lang="en-US" sz="2500" i="1">
                <a:solidFill>
                  <a:srgbClr val="000000"/>
                </a:solidFill>
                <a:latin typeface="Helvetica" pitchFamily="-106" charset="0"/>
              </a:rPr>
              <a:t>Its philosophy.</a:t>
            </a:r>
          </a:p>
          <a:p>
            <a:pPr marL="862013" lvl="2" indent="-342900">
              <a:spcAft>
                <a:spcPts val="600"/>
              </a:spcAft>
              <a:buFont typeface="Lucida Grande" pitchFamily="-106" charset="0"/>
              <a:buChar char="-"/>
            </a:pPr>
            <a:r>
              <a:rPr lang="en-US" sz="2500" i="1">
                <a:solidFill>
                  <a:srgbClr val="000000"/>
                </a:solidFill>
                <a:latin typeface="Helvetica" pitchFamily="-106" charset="0"/>
              </a:rPr>
              <a:t>Long–term survival needs.</a:t>
            </a:r>
          </a:p>
          <a:p>
            <a:pPr marL="862013" lvl="2" indent="-342900">
              <a:spcAft>
                <a:spcPts val="600"/>
              </a:spcAft>
              <a:buFont typeface="Lucida Grande" pitchFamily="-106" charset="0"/>
              <a:buChar char="-"/>
            </a:pPr>
            <a:r>
              <a:rPr lang="en-US" sz="2500" i="1">
                <a:solidFill>
                  <a:srgbClr val="000000"/>
                </a:solidFill>
                <a:latin typeface="Helvetica" pitchFamily="-106" charset="0"/>
              </a:rPr>
              <a:t>Customer needs.</a:t>
            </a:r>
          </a:p>
          <a:p>
            <a:pPr marL="862013" lvl="2" indent="-342900">
              <a:spcAft>
                <a:spcPts val="600"/>
              </a:spcAft>
              <a:buFont typeface="Lucida Grande" pitchFamily="-106" charset="0"/>
              <a:buChar char="-"/>
            </a:pPr>
            <a:r>
              <a:rPr lang="en-US" sz="2500" i="1">
                <a:solidFill>
                  <a:srgbClr val="000000"/>
                </a:solidFill>
                <a:latin typeface="Helvetica" pitchFamily="-106" charset="0"/>
              </a:rPr>
              <a:t>Social responsibility.</a:t>
            </a:r>
          </a:p>
          <a:p>
            <a:pPr marL="862013" lvl="2" indent="-342900">
              <a:spcAft>
                <a:spcPts val="600"/>
              </a:spcAft>
              <a:buFont typeface="Lucida Grande" pitchFamily="-106" charset="0"/>
              <a:buChar char="-"/>
            </a:pPr>
            <a:r>
              <a:rPr lang="en-US" sz="2500" i="1">
                <a:solidFill>
                  <a:srgbClr val="000000"/>
                </a:solidFill>
                <a:latin typeface="Helvetica" pitchFamily="-106" charset="0"/>
              </a:rPr>
              <a:t>Nature of the product or service.</a:t>
            </a:r>
            <a:endParaRPr lang="en-US" sz="2500"/>
          </a:p>
        </p:txBody>
      </p:sp>
      <p:sp>
        <p:nvSpPr>
          <p:cNvPr id="14345" name="Title 1"/>
          <p:cNvSpPr>
            <a:spLocks noGrp="1"/>
          </p:cNvSpPr>
          <p:nvPr>
            <p:ph type="ctrTitle"/>
          </p:nvPr>
        </p:nvSpPr>
        <p:spPr>
          <a:xfrm>
            <a:off x="381000" y="76200"/>
            <a:ext cx="7772400" cy="1470025"/>
          </a:xfrm>
        </p:spPr>
        <p:txBody>
          <a:bodyPr/>
          <a:lstStyle/>
          <a:p>
            <a:pPr eaLnBrk="1" hangingPunct="1"/>
            <a:r>
              <a:rPr lang="en-US" sz="3200" b="1" smtClean="0">
                <a:latin typeface="Helvetica" pitchFamily="-106" charset="0"/>
                <a:ea typeface="ＭＳ Ｐゴシック" pitchFamily="-106" charset="-128"/>
                <a:cs typeface="Helvetica" pitchFamily="-106" charset="0"/>
              </a:rPr>
              <a:t>DEFINING THE MISSION</a:t>
            </a:r>
          </a:p>
        </p:txBody>
      </p:sp>
      <p:sp>
        <p:nvSpPr>
          <p:cNvPr id="14346" name="TextBox 10"/>
          <p:cNvSpPr txBox="1">
            <a:spLocks noChangeArrowheads="1"/>
          </p:cNvSpPr>
          <p:nvPr/>
        </p:nvSpPr>
        <p:spPr bwMode="auto">
          <a:xfrm>
            <a:off x="7772400" y="1295400"/>
            <a:ext cx="685800" cy="350838"/>
          </a:xfrm>
          <a:prstGeom prst="rect">
            <a:avLst/>
          </a:prstGeom>
          <a:noFill/>
          <a:ln w="9525">
            <a:noFill/>
            <a:miter lim="800000"/>
            <a:headEnd/>
            <a:tailEnd/>
          </a:ln>
        </p:spPr>
        <p:txBody>
          <a:bodyPr>
            <a:spAutoFit/>
          </a:bodyPr>
          <a:lstStyle/>
          <a:p>
            <a:r>
              <a:rPr lang="en-US" sz="1700" b="1">
                <a:solidFill>
                  <a:schemeClr val="bg1"/>
                </a:solidFill>
                <a:latin typeface="Helvetica" pitchFamily="-106" charset="0"/>
                <a:cs typeface="Helvetica" pitchFamily="-106" charset="0"/>
              </a:rPr>
              <a:t>LG3</a:t>
            </a:r>
          </a:p>
        </p:txBody>
      </p:sp>
      <p:sp>
        <p:nvSpPr>
          <p:cNvPr id="14347" name="Text Box 10"/>
          <p:cNvSpPr txBox="1">
            <a:spLocks noChangeArrowheads="1"/>
          </p:cNvSpPr>
          <p:nvPr/>
        </p:nvSpPr>
        <p:spPr bwMode="auto">
          <a:xfrm>
            <a:off x="8229600" y="6430963"/>
            <a:ext cx="914400" cy="274637"/>
          </a:xfrm>
          <a:prstGeom prst="rect">
            <a:avLst/>
          </a:prstGeom>
          <a:noFill/>
          <a:ln w="9525">
            <a:noFill/>
            <a:miter lim="800000"/>
            <a:headEnd/>
            <a:tailEnd/>
          </a:ln>
        </p:spPr>
        <p:txBody>
          <a:bodyPr>
            <a:spAutoFit/>
          </a:bodyPr>
          <a:lstStyle/>
          <a:p>
            <a:r>
              <a:rPr lang="en-US" sz="1200">
                <a:solidFill>
                  <a:srgbClr val="000000"/>
                </a:solidFill>
              </a:rPr>
              <a:t>7-</a:t>
            </a:r>
            <a:fld id="{ED670460-9219-4915-84F9-AA45DE473D4B}" type="slidenum">
              <a:rPr lang="en-US" sz="1200">
                <a:solidFill>
                  <a:srgbClr val="000000"/>
                </a:solidFill>
              </a:rPr>
              <a:pPr/>
              <a:t>11</a:t>
            </a:fld>
            <a:endParaRPr lang="en-US"/>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533400" y="1143000"/>
          <a:ext cx="7848600" cy="4622800"/>
        </p:xfrm>
        <a:graphic>
          <a:graphicData uri="http://schemas.openxmlformats.org/drawingml/2006/table">
            <a:tbl>
              <a:tblPr>
                <a:tableStyleId>{775DCB02-9BB8-47FD-8907-85C794F793BA}</a:tableStyleId>
              </a:tblPr>
              <a:tblGrid>
                <a:gridCol w="7848600">
                  <a:extLst>
                    <a:ext uri="{9D8B030D-6E8A-4147-A177-3AD203B41FA5}">
                      <a16:colId xmlns:a16="http://schemas.microsoft.com/office/drawing/2014/main" val="20000"/>
                    </a:ext>
                  </a:extLst>
                </a:gridCol>
              </a:tblGrid>
              <a:tr h="660400">
                <a:tc>
                  <a:txBody>
                    <a:bodyPr/>
                    <a:lstStyle/>
                    <a:p>
                      <a:pPr algn="l"/>
                      <a:r>
                        <a:rPr lang="en-US" sz="3200" dirty="0"/>
                        <a:t>Our </a:t>
                      </a:r>
                      <a:r>
                        <a:rPr lang="en-US" sz="3200" dirty="0" smtClean="0"/>
                        <a:t>Mission (Royal</a:t>
                      </a:r>
                      <a:r>
                        <a:rPr lang="en-US" sz="3200" baseline="0" dirty="0" smtClean="0"/>
                        <a:t> University for Women)</a:t>
                      </a:r>
                      <a:endParaRPr lang="en-US" sz="3200" dirty="0"/>
                    </a:p>
                  </a:txBody>
                  <a:tcPr marL="0" marR="0" marT="0" marB="0"/>
                </a:tc>
                <a:extLst>
                  <a:ext uri="{0D108BD9-81ED-4DB2-BD59-A6C34878D82A}">
                    <a16:rowId xmlns:a16="http://schemas.microsoft.com/office/drawing/2014/main" val="10000"/>
                  </a:ext>
                </a:extLst>
              </a:tr>
              <a:tr h="3962400">
                <a:tc>
                  <a:txBody>
                    <a:bodyPr/>
                    <a:lstStyle/>
                    <a:p>
                      <a:pPr algn="ctr"/>
                      <a:r>
                        <a:rPr lang="en-US" sz="2800" dirty="0"/>
                        <a:t>To offer our students a rewarding and challenging multi-cultural learning environment that cultivates strong, well-rounded personalities, encourages leadership, and builds character, social consciousness and community. To realize our commitment to teaching, learning, research and service through the activities of all members of the University community</a:t>
                      </a:r>
                      <a:r>
                        <a:rPr lang="en-US" sz="1600" dirty="0"/>
                        <a:t>. </a:t>
                      </a:r>
                    </a:p>
                  </a:txBody>
                  <a:tcPr marL="0" marR="0" marT="0" marB="0"/>
                </a:tc>
                <a:extLst>
                  <a:ext uri="{0D108BD9-81ED-4DB2-BD59-A6C34878D82A}">
                    <a16:rowId xmlns:a16="http://schemas.microsoft.com/office/drawing/2014/main" val="10001"/>
                  </a:ext>
                </a:extLst>
              </a:tr>
            </a:tbl>
          </a:graphicData>
        </a:graphic>
      </p:graphicFrame>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ubtitle 2"/>
          <p:cNvSpPr>
            <a:spLocks noGrp="1"/>
          </p:cNvSpPr>
          <p:nvPr>
            <p:ph type="subTitle" idx="1"/>
          </p:nvPr>
        </p:nvSpPr>
        <p:spPr/>
        <p:txBody>
          <a:bodyPr/>
          <a:lstStyle/>
          <a:p>
            <a:pPr eaLnBrk="1" hangingPunct="1"/>
            <a:endParaRPr lang="en-US" smtClean="0">
              <a:solidFill>
                <a:srgbClr val="898989"/>
              </a:solidFill>
              <a:ea typeface="ＭＳ Ｐゴシック" pitchFamily="-106" charset="-128"/>
            </a:endParaRPr>
          </a:p>
        </p:txBody>
      </p:sp>
      <p:sp>
        <p:nvSpPr>
          <p:cNvPr id="4" name="Rounded Rectangle 3"/>
          <p:cNvSpPr/>
          <p:nvPr/>
        </p:nvSpPr>
        <p:spPr>
          <a:xfrm>
            <a:off x="457200" y="381000"/>
            <a:ext cx="8153400" cy="6248400"/>
          </a:xfrm>
          <a:prstGeom prst="roundRect">
            <a:avLst/>
          </a:prstGeom>
          <a:solidFill>
            <a:srgbClr val="FDD8C3"/>
          </a:solidFill>
          <a:ln>
            <a:solidFill>
              <a:srgbClr val="FDD8C3"/>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ＭＳ Ｐゴシック" pitchFamily="-106" charset="-128"/>
            </a:endParaRPr>
          </a:p>
        </p:txBody>
      </p:sp>
      <p:sp>
        <p:nvSpPr>
          <p:cNvPr id="5" name="Oval 4"/>
          <p:cNvSpPr/>
          <p:nvPr/>
        </p:nvSpPr>
        <p:spPr>
          <a:xfrm>
            <a:off x="7315200" y="152400"/>
            <a:ext cx="1644650" cy="1600200"/>
          </a:xfrm>
          <a:prstGeom prst="ellipse">
            <a:avLst/>
          </a:prstGeom>
          <a:solidFill>
            <a:srgbClr val="660066"/>
          </a:solidFill>
          <a:ln>
            <a:solidFill>
              <a:srgbClr val="660066"/>
            </a:solidFill>
          </a:ln>
          <a:effectLst/>
        </p:spPr>
        <p:style>
          <a:lnRef idx="1">
            <a:schemeClr val="accent1"/>
          </a:lnRef>
          <a:fillRef idx="3">
            <a:schemeClr val="accent1"/>
          </a:fillRef>
          <a:effectRef idx="2">
            <a:schemeClr val="accent1"/>
          </a:effectRef>
          <a:fontRef idx="minor">
            <a:schemeClr val="lt1"/>
          </a:fontRef>
        </p:style>
      </p:sp>
      <p:sp>
        <p:nvSpPr>
          <p:cNvPr id="16389" name="TextBox 7"/>
          <p:cNvSpPr txBox="1">
            <a:spLocks noChangeArrowheads="1"/>
          </p:cNvSpPr>
          <p:nvPr/>
        </p:nvSpPr>
        <p:spPr bwMode="auto">
          <a:xfrm>
            <a:off x="8458200" y="1143000"/>
            <a:ext cx="501650" cy="701675"/>
          </a:xfrm>
          <a:prstGeom prst="rect">
            <a:avLst/>
          </a:prstGeom>
          <a:noFill/>
          <a:ln w="9525">
            <a:noFill/>
            <a:miter lim="800000"/>
            <a:headEnd/>
            <a:tailEnd/>
          </a:ln>
        </p:spPr>
        <p:txBody>
          <a:bodyPr>
            <a:spAutoFit/>
          </a:bodyPr>
          <a:lstStyle/>
          <a:p>
            <a:r>
              <a:rPr lang="en-US" sz="4000" b="1">
                <a:solidFill>
                  <a:srgbClr val="E59B57"/>
                </a:solidFill>
                <a:latin typeface="Calibri" pitchFamily="34" charset="0"/>
              </a:rPr>
              <a:t>*</a:t>
            </a:r>
          </a:p>
        </p:txBody>
      </p:sp>
      <p:sp>
        <p:nvSpPr>
          <p:cNvPr id="16390" name="TextBox 8"/>
          <p:cNvSpPr txBox="1">
            <a:spLocks noChangeArrowheads="1"/>
          </p:cNvSpPr>
          <p:nvPr/>
        </p:nvSpPr>
        <p:spPr bwMode="auto">
          <a:xfrm>
            <a:off x="7162800" y="0"/>
            <a:ext cx="609600" cy="701675"/>
          </a:xfrm>
          <a:prstGeom prst="rect">
            <a:avLst/>
          </a:prstGeom>
          <a:noFill/>
          <a:ln w="9525">
            <a:noFill/>
            <a:miter lim="800000"/>
            <a:headEnd/>
            <a:tailEnd/>
          </a:ln>
        </p:spPr>
        <p:txBody>
          <a:bodyPr>
            <a:spAutoFit/>
          </a:bodyPr>
          <a:lstStyle/>
          <a:p>
            <a:r>
              <a:rPr lang="en-US" sz="4000" b="1">
                <a:solidFill>
                  <a:srgbClr val="660066"/>
                </a:solidFill>
                <a:latin typeface="Calibri" pitchFamily="34" charset="0"/>
              </a:rPr>
              <a:t>*</a:t>
            </a:r>
          </a:p>
        </p:txBody>
      </p:sp>
      <p:sp>
        <p:nvSpPr>
          <p:cNvPr id="16391" name="TextBox 9"/>
          <p:cNvSpPr txBox="1">
            <a:spLocks noChangeArrowheads="1"/>
          </p:cNvSpPr>
          <p:nvPr/>
        </p:nvSpPr>
        <p:spPr bwMode="auto">
          <a:xfrm>
            <a:off x="7315200" y="603250"/>
            <a:ext cx="1828800" cy="581025"/>
          </a:xfrm>
          <a:prstGeom prst="rect">
            <a:avLst/>
          </a:prstGeom>
          <a:noFill/>
          <a:ln w="9525">
            <a:noFill/>
            <a:miter lim="800000"/>
            <a:headEnd/>
            <a:tailEnd/>
          </a:ln>
        </p:spPr>
        <p:txBody>
          <a:bodyPr>
            <a:spAutoFit/>
          </a:bodyPr>
          <a:lstStyle/>
          <a:p>
            <a:r>
              <a:rPr lang="en-US" sz="1600" i="1">
                <a:solidFill>
                  <a:schemeClr val="bg1"/>
                </a:solidFill>
                <a:latin typeface="Helvetica" pitchFamily="-106" charset="0"/>
              </a:rPr>
              <a:t>Planning &amp; Decision Making</a:t>
            </a:r>
          </a:p>
        </p:txBody>
      </p:sp>
      <p:sp>
        <p:nvSpPr>
          <p:cNvPr id="16392" name="TextBox 11"/>
          <p:cNvSpPr txBox="1">
            <a:spLocks noChangeArrowheads="1"/>
          </p:cNvSpPr>
          <p:nvPr/>
        </p:nvSpPr>
        <p:spPr bwMode="auto">
          <a:xfrm>
            <a:off x="533400" y="2255838"/>
            <a:ext cx="5029200" cy="3276600"/>
          </a:xfrm>
          <a:prstGeom prst="rect">
            <a:avLst/>
          </a:prstGeom>
          <a:noFill/>
          <a:ln w="9525">
            <a:noFill/>
            <a:miter lim="800000"/>
            <a:headEnd/>
            <a:tailEnd/>
          </a:ln>
        </p:spPr>
        <p:txBody>
          <a:bodyPr>
            <a:spAutoFit/>
          </a:bodyPr>
          <a:lstStyle/>
          <a:p>
            <a:pPr marL="342900" indent="-342900">
              <a:spcAft>
                <a:spcPts val="1800"/>
              </a:spcAft>
              <a:buFont typeface="Arial" charset="0"/>
              <a:buChar char="•"/>
            </a:pPr>
            <a:r>
              <a:rPr lang="en-US" sz="2700" b="1">
                <a:solidFill>
                  <a:srgbClr val="000000"/>
                </a:solidFill>
                <a:latin typeface="Helvetica" pitchFamily="-106" charset="0"/>
              </a:rPr>
              <a:t>Goals -- </a:t>
            </a:r>
            <a:r>
              <a:rPr lang="en-US" sz="2500" i="1">
                <a:solidFill>
                  <a:srgbClr val="000000"/>
                </a:solidFill>
                <a:latin typeface="Helvetica" pitchFamily="-106" charset="0"/>
              </a:rPr>
              <a:t>The broad, long-term accomplishments an organization wishes to attain.</a:t>
            </a:r>
          </a:p>
          <a:p>
            <a:pPr marL="342900" indent="-342900">
              <a:spcAft>
                <a:spcPts val="1800"/>
              </a:spcAft>
              <a:buFont typeface="Arial" charset="0"/>
              <a:buChar char="•"/>
            </a:pPr>
            <a:r>
              <a:rPr lang="en-US" sz="2700" b="1">
                <a:solidFill>
                  <a:srgbClr val="000000"/>
                </a:solidFill>
                <a:latin typeface="Helvetica" pitchFamily="-106" charset="0"/>
              </a:rPr>
              <a:t>Objectives -- </a:t>
            </a:r>
            <a:r>
              <a:rPr lang="en-US" sz="2500" i="1">
                <a:solidFill>
                  <a:srgbClr val="000000"/>
                </a:solidFill>
                <a:latin typeface="Helvetica" pitchFamily="-106" charset="0"/>
              </a:rPr>
              <a:t>Specific, short-term statements detailing how to achieve the organization’s goals.</a:t>
            </a:r>
            <a:endParaRPr lang="en-US"/>
          </a:p>
        </p:txBody>
      </p:sp>
      <p:sp>
        <p:nvSpPr>
          <p:cNvPr id="16393" name="Title 1"/>
          <p:cNvSpPr>
            <a:spLocks noGrp="1"/>
          </p:cNvSpPr>
          <p:nvPr>
            <p:ph type="ctrTitle"/>
          </p:nvPr>
        </p:nvSpPr>
        <p:spPr>
          <a:xfrm>
            <a:off x="457200" y="206375"/>
            <a:ext cx="7772400" cy="1470025"/>
          </a:xfrm>
        </p:spPr>
        <p:txBody>
          <a:bodyPr/>
          <a:lstStyle/>
          <a:p>
            <a:pPr eaLnBrk="1" hangingPunct="1"/>
            <a:r>
              <a:rPr lang="en-US" sz="3200" b="1" smtClean="0">
                <a:latin typeface="Helvetica" pitchFamily="-106" charset="0"/>
                <a:ea typeface="ＭＳ Ｐゴシック" pitchFamily="-106" charset="-128"/>
                <a:cs typeface="Helvetica" pitchFamily="-106" charset="0"/>
              </a:rPr>
              <a:t>SETTING </a:t>
            </a:r>
            <a:br>
              <a:rPr lang="en-US" sz="3200" b="1" smtClean="0">
                <a:latin typeface="Helvetica" pitchFamily="-106" charset="0"/>
                <a:ea typeface="ＭＳ Ｐゴシック" pitchFamily="-106" charset="-128"/>
                <a:cs typeface="Helvetica" pitchFamily="-106" charset="0"/>
              </a:rPr>
            </a:br>
            <a:r>
              <a:rPr lang="en-US" sz="3200" b="1" smtClean="0">
                <a:latin typeface="Helvetica" pitchFamily="-106" charset="0"/>
                <a:ea typeface="ＭＳ Ｐゴシック" pitchFamily="-106" charset="-128"/>
                <a:cs typeface="Helvetica" pitchFamily="-106" charset="0"/>
              </a:rPr>
              <a:t>GOALS and OBJECTIVES</a:t>
            </a:r>
          </a:p>
        </p:txBody>
      </p:sp>
      <p:sp>
        <p:nvSpPr>
          <p:cNvPr id="16394" name="TextBox 10"/>
          <p:cNvSpPr txBox="1">
            <a:spLocks noChangeArrowheads="1"/>
          </p:cNvSpPr>
          <p:nvPr/>
        </p:nvSpPr>
        <p:spPr bwMode="auto">
          <a:xfrm>
            <a:off x="7772400" y="1295400"/>
            <a:ext cx="685800" cy="350838"/>
          </a:xfrm>
          <a:prstGeom prst="rect">
            <a:avLst/>
          </a:prstGeom>
          <a:noFill/>
          <a:ln w="9525">
            <a:noFill/>
            <a:miter lim="800000"/>
            <a:headEnd/>
            <a:tailEnd/>
          </a:ln>
        </p:spPr>
        <p:txBody>
          <a:bodyPr>
            <a:spAutoFit/>
          </a:bodyPr>
          <a:lstStyle/>
          <a:p>
            <a:r>
              <a:rPr lang="en-US" sz="1700" b="1">
                <a:solidFill>
                  <a:schemeClr val="bg1"/>
                </a:solidFill>
                <a:latin typeface="Helvetica" pitchFamily="-106" charset="0"/>
                <a:cs typeface="Helvetica" pitchFamily="-106" charset="0"/>
              </a:rPr>
              <a:t>LG3</a:t>
            </a:r>
          </a:p>
        </p:txBody>
      </p:sp>
      <p:pic>
        <p:nvPicPr>
          <p:cNvPr id="12" name="Picture 11" descr="Finish Line.gif"/>
          <p:cNvPicPr>
            <a:picLocks noChangeAspect="1"/>
          </p:cNvPicPr>
          <p:nvPr/>
        </p:nvPicPr>
        <p:blipFill>
          <a:blip r:embed="rId3" cstate="print"/>
          <a:stretch>
            <a:fillRect/>
          </a:stretch>
        </p:blipFill>
        <p:spPr>
          <a:xfrm>
            <a:off x="5638800" y="2209800"/>
            <a:ext cx="2514600" cy="3302000"/>
          </a:xfrm>
          <a:prstGeom prst="rect">
            <a:avLst/>
          </a:prstGeom>
          <a:effectLst>
            <a:softEdge rad="88900"/>
          </a:effectLst>
        </p:spPr>
      </p:pic>
      <p:sp>
        <p:nvSpPr>
          <p:cNvPr id="16396" name="Text Box 10"/>
          <p:cNvSpPr txBox="1">
            <a:spLocks noChangeArrowheads="1"/>
          </p:cNvSpPr>
          <p:nvPr/>
        </p:nvSpPr>
        <p:spPr bwMode="auto">
          <a:xfrm>
            <a:off x="8229600" y="6430963"/>
            <a:ext cx="914400" cy="274637"/>
          </a:xfrm>
          <a:prstGeom prst="rect">
            <a:avLst/>
          </a:prstGeom>
          <a:noFill/>
          <a:ln w="9525">
            <a:noFill/>
            <a:miter lim="800000"/>
            <a:headEnd/>
            <a:tailEnd/>
          </a:ln>
        </p:spPr>
        <p:txBody>
          <a:bodyPr>
            <a:spAutoFit/>
          </a:bodyPr>
          <a:lstStyle/>
          <a:p>
            <a:r>
              <a:rPr lang="en-US" sz="1200">
                <a:solidFill>
                  <a:srgbClr val="000000"/>
                </a:solidFill>
              </a:rPr>
              <a:t>7-</a:t>
            </a:r>
            <a:fld id="{04B9C445-FEE8-4779-B679-B1DFF65B86C3}" type="slidenum">
              <a:rPr lang="en-US" sz="1200">
                <a:solidFill>
                  <a:srgbClr val="000000"/>
                </a:solidFill>
              </a:rPr>
              <a:pPr/>
              <a:t>13</a:t>
            </a:fld>
            <a:endParaRPr lang="en-US"/>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ubtitle 2"/>
          <p:cNvSpPr>
            <a:spLocks noGrp="1"/>
          </p:cNvSpPr>
          <p:nvPr>
            <p:ph type="subTitle" idx="1"/>
          </p:nvPr>
        </p:nvSpPr>
        <p:spPr/>
        <p:txBody>
          <a:bodyPr/>
          <a:lstStyle/>
          <a:p>
            <a:pPr eaLnBrk="1" hangingPunct="1"/>
            <a:endParaRPr lang="en-US" smtClean="0">
              <a:solidFill>
                <a:srgbClr val="898989"/>
              </a:solidFill>
              <a:ea typeface="ＭＳ Ｐゴシック" pitchFamily="-106" charset="-128"/>
            </a:endParaRPr>
          </a:p>
        </p:txBody>
      </p:sp>
      <p:sp>
        <p:nvSpPr>
          <p:cNvPr id="4" name="Rounded Rectangle 3"/>
          <p:cNvSpPr/>
          <p:nvPr/>
        </p:nvSpPr>
        <p:spPr>
          <a:xfrm>
            <a:off x="457200" y="381000"/>
            <a:ext cx="8153400" cy="6248400"/>
          </a:xfrm>
          <a:prstGeom prst="roundRect">
            <a:avLst/>
          </a:prstGeom>
          <a:solidFill>
            <a:srgbClr val="FDD8C3"/>
          </a:solidFill>
          <a:ln>
            <a:solidFill>
              <a:srgbClr val="FDD8C3"/>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ＭＳ Ｐゴシック" pitchFamily="-106" charset="-128"/>
            </a:endParaRPr>
          </a:p>
        </p:txBody>
      </p:sp>
      <p:sp>
        <p:nvSpPr>
          <p:cNvPr id="5" name="Oval 4"/>
          <p:cNvSpPr/>
          <p:nvPr/>
        </p:nvSpPr>
        <p:spPr>
          <a:xfrm>
            <a:off x="7315200" y="152400"/>
            <a:ext cx="1644650" cy="1600200"/>
          </a:xfrm>
          <a:prstGeom prst="ellipse">
            <a:avLst/>
          </a:prstGeom>
          <a:solidFill>
            <a:srgbClr val="660066"/>
          </a:solidFill>
          <a:ln>
            <a:solidFill>
              <a:srgbClr val="660066"/>
            </a:solidFill>
          </a:ln>
          <a:effectLst/>
        </p:spPr>
        <p:style>
          <a:lnRef idx="1">
            <a:schemeClr val="accent1"/>
          </a:lnRef>
          <a:fillRef idx="3">
            <a:schemeClr val="accent1"/>
          </a:fillRef>
          <a:effectRef idx="2">
            <a:schemeClr val="accent1"/>
          </a:effectRef>
          <a:fontRef idx="minor">
            <a:schemeClr val="lt1"/>
          </a:fontRef>
        </p:style>
      </p:sp>
      <p:sp>
        <p:nvSpPr>
          <p:cNvPr id="17413" name="TextBox 7"/>
          <p:cNvSpPr txBox="1">
            <a:spLocks noChangeArrowheads="1"/>
          </p:cNvSpPr>
          <p:nvPr/>
        </p:nvSpPr>
        <p:spPr bwMode="auto">
          <a:xfrm>
            <a:off x="8458200" y="1143000"/>
            <a:ext cx="501650" cy="701675"/>
          </a:xfrm>
          <a:prstGeom prst="rect">
            <a:avLst/>
          </a:prstGeom>
          <a:noFill/>
          <a:ln w="9525">
            <a:noFill/>
            <a:miter lim="800000"/>
            <a:headEnd/>
            <a:tailEnd/>
          </a:ln>
        </p:spPr>
        <p:txBody>
          <a:bodyPr>
            <a:spAutoFit/>
          </a:bodyPr>
          <a:lstStyle/>
          <a:p>
            <a:r>
              <a:rPr lang="en-US" sz="4000" b="1">
                <a:solidFill>
                  <a:srgbClr val="E59B57"/>
                </a:solidFill>
                <a:latin typeface="Calibri" pitchFamily="34" charset="0"/>
              </a:rPr>
              <a:t>*</a:t>
            </a:r>
          </a:p>
        </p:txBody>
      </p:sp>
      <p:sp>
        <p:nvSpPr>
          <p:cNvPr id="17414" name="TextBox 8"/>
          <p:cNvSpPr txBox="1">
            <a:spLocks noChangeArrowheads="1"/>
          </p:cNvSpPr>
          <p:nvPr/>
        </p:nvSpPr>
        <p:spPr bwMode="auto">
          <a:xfrm>
            <a:off x="7162800" y="0"/>
            <a:ext cx="609600" cy="701675"/>
          </a:xfrm>
          <a:prstGeom prst="rect">
            <a:avLst/>
          </a:prstGeom>
          <a:noFill/>
          <a:ln w="9525">
            <a:noFill/>
            <a:miter lim="800000"/>
            <a:headEnd/>
            <a:tailEnd/>
          </a:ln>
        </p:spPr>
        <p:txBody>
          <a:bodyPr>
            <a:spAutoFit/>
          </a:bodyPr>
          <a:lstStyle/>
          <a:p>
            <a:r>
              <a:rPr lang="en-US" sz="4000" b="1">
                <a:solidFill>
                  <a:srgbClr val="660066"/>
                </a:solidFill>
                <a:latin typeface="Calibri" pitchFamily="34" charset="0"/>
              </a:rPr>
              <a:t>*</a:t>
            </a:r>
          </a:p>
        </p:txBody>
      </p:sp>
      <p:sp>
        <p:nvSpPr>
          <p:cNvPr id="17415" name="TextBox 9"/>
          <p:cNvSpPr txBox="1">
            <a:spLocks noChangeArrowheads="1"/>
          </p:cNvSpPr>
          <p:nvPr/>
        </p:nvSpPr>
        <p:spPr bwMode="auto">
          <a:xfrm>
            <a:off x="7315200" y="603250"/>
            <a:ext cx="1828800" cy="581025"/>
          </a:xfrm>
          <a:prstGeom prst="rect">
            <a:avLst/>
          </a:prstGeom>
          <a:noFill/>
          <a:ln w="9525">
            <a:noFill/>
            <a:miter lim="800000"/>
            <a:headEnd/>
            <a:tailEnd/>
          </a:ln>
        </p:spPr>
        <p:txBody>
          <a:bodyPr>
            <a:spAutoFit/>
          </a:bodyPr>
          <a:lstStyle/>
          <a:p>
            <a:r>
              <a:rPr lang="en-US" sz="1600" i="1">
                <a:solidFill>
                  <a:schemeClr val="bg1"/>
                </a:solidFill>
                <a:latin typeface="Helvetica" pitchFamily="-106" charset="0"/>
              </a:rPr>
              <a:t>Planning &amp; Decision Making</a:t>
            </a:r>
          </a:p>
        </p:txBody>
      </p:sp>
      <p:sp>
        <p:nvSpPr>
          <p:cNvPr id="17416" name="TextBox 11"/>
          <p:cNvSpPr txBox="1">
            <a:spLocks noChangeArrowheads="1"/>
          </p:cNvSpPr>
          <p:nvPr/>
        </p:nvSpPr>
        <p:spPr bwMode="auto">
          <a:xfrm>
            <a:off x="533400" y="1905000"/>
            <a:ext cx="8077200" cy="3962400"/>
          </a:xfrm>
          <a:prstGeom prst="rect">
            <a:avLst/>
          </a:prstGeom>
          <a:noFill/>
          <a:ln w="9525">
            <a:noFill/>
            <a:miter lim="800000"/>
            <a:headEnd/>
            <a:tailEnd/>
          </a:ln>
        </p:spPr>
        <p:txBody>
          <a:bodyPr>
            <a:spAutoFit/>
          </a:bodyPr>
          <a:lstStyle/>
          <a:p>
            <a:pPr marL="342900" lvl="1" indent="-342900">
              <a:spcAft>
                <a:spcPts val="600"/>
              </a:spcAft>
              <a:buFont typeface="Arial" charset="0"/>
              <a:buChar char="•"/>
            </a:pPr>
            <a:r>
              <a:rPr lang="en-US" sz="2700">
                <a:solidFill>
                  <a:srgbClr val="000000"/>
                </a:solidFill>
                <a:latin typeface="Helvetica" pitchFamily="-106" charset="0"/>
              </a:rPr>
              <a:t>What is the situation now?</a:t>
            </a:r>
          </a:p>
          <a:p>
            <a:pPr marL="920750" lvl="2" indent="-342900">
              <a:spcAft>
                <a:spcPts val="2400"/>
              </a:spcAft>
            </a:pPr>
            <a:r>
              <a:rPr lang="en-US" sz="2700" b="1">
                <a:solidFill>
                  <a:srgbClr val="000000"/>
                </a:solidFill>
                <a:latin typeface="Helvetica" pitchFamily="-106" charset="0"/>
              </a:rPr>
              <a:t>SWOT Analysis </a:t>
            </a:r>
            <a:r>
              <a:rPr lang="en-US" sz="2500" b="1">
                <a:solidFill>
                  <a:srgbClr val="000000"/>
                </a:solidFill>
                <a:latin typeface="Helvetica" pitchFamily="-106" charset="0"/>
              </a:rPr>
              <a:t>-- </a:t>
            </a:r>
            <a:r>
              <a:rPr lang="en-US" sz="2300" i="1">
                <a:solidFill>
                  <a:srgbClr val="000000"/>
                </a:solidFill>
                <a:latin typeface="Helvetica" pitchFamily="-106" charset="0"/>
              </a:rPr>
              <a:t>Analyzes the organization’s </a:t>
            </a:r>
            <a:r>
              <a:rPr lang="en-US" sz="2300" b="1" i="1" u="sng">
                <a:solidFill>
                  <a:srgbClr val="000000"/>
                </a:solidFill>
                <a:latin typeface="Helvetica" pitchFamily="-106" charset="0"/>
              </a:rPr>
              <a:t>S</a:t>
            </a:r>
            <a:r>
              <a:rPr lang="en-US" sz="2300" i="1">
                <a:solidFill>
                  <a:srgbClr val="000000"/>
                </a:solidFill>
                <a:latin typeface="Helvetica" pitchFamily="-106" charset="0"/>
              </a:rPr>
              <a:t>trengths, </a:t>
            </a:r>
            <a:r>
              <a:rPr lang="en-US" sz="2300" b="1" i="1" u="sng">
                <a:solidFill>
                  <a:srgbClr val="000000"/>
                </a:solidFill>
                <a:latin typeface="Helvetica" pitchFamily="-106" charset="0"/>
              </a:rPr>
              <a:t>W</a:t>
            </a:r>
            <a:r>
              <a:rPr lang="en-US" sz="2300" i="1">
                <a:solidFill>
                  <a:srgbClr val="000000"/>
                </a:solidFill>
                <a:latin typeface="Helvetica" pitchFamily="-106" charset="0"/>
              </a:rPr>
              <a:t>eaknesses, </a:t>
            </a:r>
            <a:r>
              <a:rPr lang="en-US" sz="2300" b="1" i="1" u="sng">
                <a:solidFill>
                  <a:srgbClr val="000000"/>
                </a:solidFill>
                <a:latin typeface="Helvetica" pitchFamily="-106" charset="0"/>
              </a:rPr>
              <a:t>O</a:t>
            </a:r>
            <a:r>
              <a:rPr lang="en-US" sz="2300" i="1">
                <a:solidFill>
                  <a:srgbClr val="000000"/>
                </a:solidFill>
                <a:latin typeface="Helvetica" pitchFamily="-106" charset="0"/>
              </a:rPr>
              <a:t>pportunities and </a:t>
            </a:r>
            <a:r>
              <a:rPr lang="en-US" sz="2300" b="1" i="1" u="sng">
                <a:solidFill>
                  <a:srgbClr val="000000"/>
                </a:solidFill>
                <a:latin typeface="Helvetica" pitchFamily="-106" charset="0"/>
              </a:rPr>
              <a:t>T</a:t>
            </a:r>
            <a:r>
              <a:rPr lang="en-US" sz="2300" i="1">
                <a:solidFill>
                  <a:srgbClr val="000000"/>
                </a:solidFill>
                <a:latin typeface="Helvetica" pitchFamily="-106" charset="0"/>
              </a:rPr>
              <a:t>hreats.</a:t>
            </a:r>
          </a:p>
          <a:p>
            <a:pPr marL="342900" lvl="1" indent="-342900">
              <a:spcAft>
                <a:spcPts val="600"/>
              </a:spcAft>
              <a:buFont typeface="Arial" charset="0"/>
              <a:buChar char="•"/>
            </a:pPr>
            <a:r>
              <a:rPr lang="en-US" sz="2700">
                <a:solidFill>
                  <a:srgbClr val="000000"/>
                </a:solidFill>
                <a:latin typeface="Helvetica" pitchFamily="-106" charset="0"/>
              </a:rPr>
              <a:t>How can we get to our goal from here?</a:t>
            </a:r>
          </a:p>
          <a:p>
            <a:pPr marL="920750" lvl="2" indent="-342900">
              <a:spcAft>
                <a:spcPts val="600"/>
              </a:spcAft>
              <a:buFont typeface="Lucida Grande" pitchFamily="-106" charset="0"/>
              <a:buChar char="-"/>
            </a:pPr>
            <a:r>
              <a:rPr lang="en-US" sz="2500">
                <a:solidFill>
                  <a:srgbClr val="000000"/>
                </a:solidFill>
                <a:latin typeface="Helvetica" pitchFamily="-106" charset="0"/>
              </a:rPr>
              <a:t>Strategic planning</a:t>
            </a:r>
          </a:p>
          <a:p>
            <a:pPr marL="920750" lvl="2" indent="-342900">
              <a:spcAft>
                <a:spcPts val="600"/>
              </a:spcAft>
              <a:buFont typeface="Lucida Grande" pitchFamily="-106" charset="0"/>
              <a:buChar char="-"/>
            </a:pPr>
            <a:r>
              <a:rPr lang="en-US" sz="2500">
                <a:solidFill>
                  <a:srgbClr val="000000"/>
                </a:solidFill>
                <a:latin typeface="Helvetica" pitchFamily="-106" charset="0"/>
              </a:rPr>
              <a:t>Tactical planning</a:t>
            </a:r>
          </a:p>
          <a:p>
            <a:pPr marL="920750" lvl="2" indent="-342900">
              <a:spcAft>
                <a:spcPts val="600"/>
              </a:spcAft>
              <a:buFont typeface="Lucida Grande" pitchFamily="-106" charset="0"/>
              <a:buChar char="-"/>
            </a:pPr>
            <a:r>
              <a:rPr lang="en-US" sz="2500">
                <a:solidFill>
                  <a:srgbClr val="000000"/>
                </a:solidFill>
                <a:latin typeface="Helvetica" pitchFamily="-106" charset="0"/>
              </a:rPr>
              <a:t>Operational planning</a:t>
            </a:r>
          </a:p>
          <a:p>
            <a:pPr marL="920750" lvl="2" indent="-342900">
              <a:spcAft>
                <a:spcPts val="600"/>
              </a:spcAft>
              <a:buFont typeface="Lucida Grande" pitchFamily="-106" charset="0"/>
              <a:buChar char="-"/>
            </a:pPr>
            <a:r>
              <a:rPr lang="en-US" sz="2500">
                <a:solidFill>
                  <a:srgbClr val="000000"/>
                </a:solidFill>
                <a:latin typeface="Helvetica" pitchFamily="-106" charset="0"/>
              </a:rPr>
              <a:t>Contingency planning</a:t>
            </a:r>
          </a:p>
        </p:txBody>
      </p:sp>
      <p:sp>
        <p:nvSpPr>
          <p:cNvPr id="17417" name="Title 1"/>
          <p:cNvSpPr>
            <a:spLocks noGrp="1"/>
          </p:cNvSpPr>
          <p:nvPr>
            <p:ph type="ctrTitle"/>
          </p:nvPr>
        </p:nvSpPr>
        <p:spPr>
          <a:xfrm>
            <a:off x="381000" y="282575"/>
            <a:ext cx="7772400" cy="1470025"/>
          </a:xfrm>
        </p:spPr>
        <p:txBody>
          <a:bodyPr/>
          <a:lstStyle/>
          <a:p>
            <a:pPr eaLnBrk="1" hangingPunct="1"/>
            <a:r>
              <a:rPr lang="en-US" sz="3200" b="1" smtClean="0">
                <a:latin typeface="Helvetica" pitchFamily="-106" charset="0"/>
                <a:ea typeface="ＭＳ Ｐゴシック" pitchFamily="-106" charset="-128"/>
                <a:cs typeface="Helvetica" pitchFamily="-106" charset="0"/>
              </a:rPr>
              <a:t>PLANNING ANSWERS </a:t>
            </a:r>
            <a:br>
              <a:rPr lang="en-US" sz="3200" b="1" smtClean="0">
                <a:latin typeface="Helvetica" pitchFamily="-106" charset="0"/>
                <a:ea typeface="ＭＳ Ｐゴシック" pitchFamily="-106" charset="-128"/>
                <a:cs typeface="Helvetica" pitchFamily="-106" charset="0"/>
              </a:rPr>
            </a:br>
            <a:r>
              <a:rPr lang="en-US" sz="3200" b="1" smtClean="0">
                <a:latin typeface="Helvetica" pitchFamily="-106" charset="0"/>
                <a:ea typeface="ＭＳ Ｐゴシック" pitchFamily="-106" charset="-128"/>
                <a:cs typeface="Helvetica" pitchFamily="-106" charset="0"/>
              </a:rPr>
              <a:t>FUNDAMENTAL QUESTIONS</a:t>
            </a:r>
          </a:p>
        </p:txBody>
      </p:sp>
      <p:sp>
        <p:nvSpPr>
          <p:cNvPr id="17418" name="TextBox 10"/>
          <p:cNvSpPr txBox="1">
            <a:spLocks noChangeArrowheads="1"/>
          </p:cNvSpPr>
          <p:nvPr/>
        </p:nvSpPr>
        <p:spPr bwMode="auto">
          <a:xfrm>
            <a:off x="7772400" y="1295400"/>
            <a:ext cx="685800" cy="350838"/>
          </a:xfrm>
          <a:prstGeom prst="rect">
            <a:avLst/>
          </a:prstGeom>
          <a:noFill/>
          <a:ln w="9525">
            <a:noFill/>
            <a:miter lim="800000"/>
            <a:headEnd/>
            <a:tailEnd/>
          </a:ln>
        </p:spPr>
        <p:txBody>
          <a:bodyPr>
            <a:spAutoFit/>
          </a:bodyPr>
          <a:lstStyle/>
          <a:p>
            <a:r>
              <a:rPr lang="en-US" sz="1700" b="1">
                <a:solidFill>
                  <a:schemeClr val="bg1"/>
                </a:solidFill>
                <a:latin typeface="Helvetica" pitchFamily="-106" charset="0"/>
                <a:cs typeface="Helvetica" pitchFamily="-106" charset="0"/>
              </a:rPr>
              <a:t>LG3</a:t>
            </a:r>
          </a:p>
        </p:txBody>
      </p:sp>
      <p:sp>
        <p:nvSpPr>
          <p:cNvPr id="17419" name="Text Box 10"/>
          <p:cNvSpPr txBox="1">
            <a:spLocks noChangeArrowheads="1"/>
          </p:cNvSpPr>
          <p:nvPr/>
        </p:nvSpPr>
        <p:spPr bwMode="auto">
          <a:xfrm>
            <a:off x="8229600" y="6430963"/>
            <a:ext cx="914400" cy="274637"/>
          </a:xfrm>
          <a:prstGeom prst="rect">
            <a:avLst/>
          </a:prstGeom>
          <a:noFill/>
          <a:ln w="9525">
            <a:noFill/>
            <a:miter lim="800000"/>
            <a:headEnd/>
            <a:tailEnd/>
          </a:ln>
        </p:spPr>
        <p:txBody>
          <a:bodyPr>
            <a:spAutoFit/>
          </a:bodyPr>
          <a:lstStyle/>
          <a:p>
            <a:r>
              <a:rPr lang="en-US" sz="1200">
                <a:solidFill>
                  <a:srgbClr val="000000"/>
                </a:solidFill>
              </a:rPr>
              <a:t>7-</a:t>
            </a:r>
            <a:fld id="{39615795-C8A4-4749-B58F-47CF37907D07}" type="slidenum">
              <a:rPr lang="en-US" sz="1200">
                <a:solidFill>
                  <a:srgbClr val="000000"/>
                </a:solidFill>
              </a:rPr>
              <a:pPr/>
              <a:t>14</a:t>
            </a:fld>
            <a:endParaRPr lang="en-US"/>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ubtitle 2"/>
          <p:cNvSpPr>
            <a:spLocks noGrp="1"/>
          </p:cNvSpPr>
          <p:nvPr>
            <p:ph type="subTitle" idx="1"/>
          </p:nvPr>
        </p:nvSpPr>
        <p:spPr/>
        <p:txBody>
          <a:bodyPr/>
          <a:lstStyle/>
          <a:p>
            <a:pPr eaLnBrk="1" hangingPunct="1"/>
            <a:endParaRPr lang="en-US" smtClean="0">
              <a:solidFill>
                <a:srgbClr val="898989"/>
              </a:solidFill>
              <a:ea typeface="ＭＳ Ｐゴシック" pitchFamily="-106" charset="-128"/>
            </a:endParaRPr>
          </a:p>
        </p:txBody>
      </p:sp>
      <p:sp>
        <p:nvSpPr>
          <p:cNvPr id="4" name="Rounded Rectangle 3"/>
          <p:cNvSpPr/>
          <p:nvPr/>
        </p:nvSpPr>
        <p:spPr>
          <a:xfrm>
            <a:off x="457200" y="381000"/>
            <a:ext cx="8153400" cy="6248400"/>
          </a:xfrm>
          <a:prstGeom prst="roundRect">
            <a:avLst/>
          </a:prstGeom>
          <a:solidFill>
            <a:srgbClr val="FDD8C3"/>
          </a:solidFill>
          <a:ln>
            <a:solidFill>
              <a:srgbClr val="FDD8C3"/>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ＭＳ Ｐゴシック" pitchFamily="-106" charset="-128"/>
            </a:endParaRPr>
          </a:p>
        </p:txBody>
      </p:sp>
      <p:sp>
        <p:nvSpPr>
          <p:cNvPr id="5" name="Oval 4"/>
          <p:cNvSpPr/>
          <p:nvPr/>
        </p:nvSpPr>
        <p:spPr>
          <a:xfrm>
            <a:off x="7315200" y="152400"/>
            <a:ext cx="1644650" cy="1600200"/>
          </a:xfrm>
          <a:prstGeom prst="ellipse">
            <a:avLst/>
          </a:prstGeom>
          <a:solidFill>
            <a:srgbClr val="660066"/>
          </a:solidFill>
          <a:ln>
            <a:solidFill>
              <a:srgbClr val="660066"/>
            </a:solidFill>
          </a:ln>
          <a:effectLst/>
        </p:spPr>
        <p:style>
          <a:lnRef idx="1">
            <a:schemeClr val="accent1"/>
          </a:lnRef>
          <a:fillRef idx="3">
            <a:schemeClr val="accent1"/>
          </a:fillRef>
          <a:effectRef idx="2">
            <a:schemeClr val="accent1"/>
          </a:effectRef>
          <a:fontRef idx="minor">
            <a:schemeClr val="lt1"/>
          </a:fontRef>
        </p:style>
      </p:sp>
      <p:sp>
        <p:nvSpPr>
          <p:cNvPr id="18437" name="TextBox 7"/>
          <p:cNvSpPr txBox="1">
            <a:spLocks noChangeArrowheads="1"/>
          </p:cNvSpPr>
          <p:nvPr/>
        </p:nvSpPr>
        <p:spPr bwMode="auto">
          <a:xfrm>
            <a:off x="8458200" y="1143000"/>
            <a:ext cx="501650" cy="701675"/>
          </a:xfrm>
          <a:prstGeom prst="rect">
            <a:avLst/>
          </a:prstGeom>
          <a:noFill/>
          <a:ln w="9525">
            <a:noFill/>
            <a:miter lim="800000"/>
            <a:headEnd/>
            <a:tailEnd/>
          </a:ln>
        </p:spPr>
        <p:txBody>
          <a:bodyPr>
            <a:spAutoFit/>
          </a:bodyPr>
          <a:lstStyle/>
          <a:p>
            <a:r>
              <a:rPr lang="en-US" sz="4000" b="1">
                <a:solidFill>
                  <a:srgbClr val="E59B57"/>
                </a:solidFill>
                <a:latin typeface="Calibri" pitchFamily="34" charset="0"/>
              </a:rPr>
              <a:t>*</a:t>
            </a:r>
          </a:p>
        </p:txBody>
      </p:sp>
      <p:sp>
        <p:nvSpPr>
          <p:cNvPr id="18438" name="TextBox 8"/>
          <p:cNvSpPr txBox="1">
            <a:spLocks noChangeArrowheads="1"/>
          </p:cNvSpPr>
          <p:nvPr/>
        </p:nvSpPr>
        <p:spPr bwMode="auto">
          <a:xfrm>
            <a:off x="7162800" y="0"/>
            <a:ext cx="609600" cy="701675"/>
          </a:xfrm>
          <a:prstGeom prst="rect">
            <a:avLst/>
          </a:prstGeom>
          <a:noFill/>
          <a:ln w="9525">
            <a:noFill/>
            <a:miter lim="800000"/>
            <a:headEnd/>
            <a:tailEnd/>
          </a:ln>
        </p:spPr>
        <p:txBody>
          <a:bodyPr>
            <a:spAutoFit/>
          </a:bodyPr>
          <a:lstStyle/>
          <a:p>
            <a:r>
              <a:rPr lang="en-US" sz="4000" b="1">
                <a:solidFill>
                  <a:srgbClr val="660066"/>
                </a:solidFill>
                <a:latin typeface="Calibri" pitchFamily="34" charset="0"/>
              </a:rPr>
              <a:t>*</a:t>
            </a:r>
          </a:p>
        </p:txBody>
      </p:sp>
      <p:sp>
        <p:nvSpPr>
          <p:cNvPr id="18439" name="TextBox 10"/>
          <p:cNvSpPr txBox="1">
            <a:spLocks noChangeArrowheads="1"/>
          </p:cNvSpPr>
          <p:nvPr/>
        </p:nvSpPr>
        <p:spPr bwMode="auto">
          <a:xfrm>
            <a:off x="7315200" y="603250"/>
            <a:ext cx="1828800" cy="581025"/>
          </a:xfrm>
          <a:prstGeom prst="rect">
            <a:avLst/>
          </a:prstGeom>
          <a:noFill/>
          <a:ln w="9525">
            <a:noFill/>
            <a:miter lim="800000"/>
            <a:headEnd/>
            <a:tailEnd/>
          </a:ln>
        </p:spPr>
        <p:txBody>
          <a:bodyPr>
            <a:spAutoFit/>
          </a:bodyPr>
          <a:lstStyle/>
          <a:p>
            <a:r>
              <a:rPr lang="en-US" sz="1600" i="1">
                <a:solidFill>
                  <a:schemeClr val="bg1"/>
                </a:solidFill>
                <a:latin typeface="Helvetica" pitchFamily="-106" charset="0"/>
              </a:rPr>
              <a:t>Planning &amp; Decision Making</a:t>
            </a:r>
          </a:p>
        </p:txBody>
      </p:sp>
      <p:sp>
        <p:nvSpPr>
          <p:cNvPr id="18440" name="TextBox 9"/>
          <p:cNvSpPr txBox="1">
            <a:spLocks noChangeArrowheads="1"/>
          </p:cNvSpPr>
          <p:nvPr/>
        </p:nvSpPr>
        <p:spPr bwMode="auto">
          <a:xfrm>
            <a:off x="7772400" y="1295400"/>
            <a:ext cx="685800" cy="350838"/>
          </a:xfrm>
          <a:prstGeom prst="rect">
            <a:avLst/>
          </a:prstGeom>
          <a:noFill/>
          <a:ln w="9525">
            <a:noFill/>
            <a:miter lim="800000"/>
            <a:headEnd/>
            <a:tailEnd/>
          </a:ln>
        </p:spPr>
        <p:txBody>
          <a:bodyPr>
            <a:spAutoFit/>
          </a:bodyPr>
          <a:lstStyle/>
          <a:p>
            <a:r>
              <a:rPr lang="en-US" sz="1700" b="1">
                <a:solidFill>
                  <a:schemeClr val="bg1"/>
                </a:solidFill>
                <a:latin typeface="Helvetica" pitchFamily="-106" charset="0"/>
                <a:cs typeface="Helvetica" pitchFamily="-106" charset="0"/>
              </a:rPr>
              <a:t>LG3</a:t>
            </a:r>
          </a:p>
        </p:txBody>
      </p:sp>
      <p:sp>
        <p:nvSpPr>
          <p:cNvPr id="18441" name="Title 1"/>
          <p:cNvSpPr>
            <a:spLocks noGrp="1"/>
          </p:cNvSpPr>
          <p:nvPr>
            <p:ph type="ctrTitle"/>
          </p:nvPr>
        </p:nvSpPr>
        <p:spPr>
          <a:xfrm>
            <a:off x="457200" y="76200"/>
            <a:ext cx="7772400" cy="1470025"/>
          </a:xfrm>
        </p:spPr>
        <p:txBody>
          <a:bodyPr/>
          <a:lstStyle/>
          <a:p>
            <a:pPr eaLnBrk="1" hangingPunct="1"/>
            <a:r>
              <a:rPr lang="en-US" sz="3200" b="1" smtClean="0">
                <a:latin typeface="Helvetica" pitchFamily="-106" charset="0"/>
                <a:ea typeface="ＭＳ Ｐゴシック" pitchFamily="-106" charset="-128"/>
                <a:cs typeface="Helvetica" pitchFamily="-106" charset="0"/>
              </a:rPr>
              <a:t>SWOT MATRIX</a:t>
            </a:r>
          </a:p>
        </p:txBody>
      </p:sp>
      <p:pic>
        <p:nvPicPr>
          <p:cNvPr id="18442" name="Picture 12" descr="F703.psd"/>
          <p:cNvPicPr>
            <a:picLocks noChangeAspect="1"/>
          </p:cNvPicPr>
          <p:nvPr/>
        </p:nvPicPr>
        <p:blipFill>
          <a:blip r:embed="rId3" cstate="print"/>
          <a:srcRect/>
          <a:stretch>
            <a:fillRect/>
          </a:stretch>
        </p:blipFill>
        <p:spPr bwMode="auto">
          <a:xfrm>
            <a:off x="47413" y="1219200"/>
            <a:ext cx="9096587" cy="5033963"/>
          </a:xfrm>
          <a:prstGeom prst="rect">
            <a:avLst/>
          </a:prstGeom>
          <a:noFill/>
          <a:ln w="9525">
            <a:noFill/>
            <a:miter lim="800000"/>
            <a:headEnd/>
            <a:tailEnd/>
          </a:ln>
        </p:spPr>
      </p:pic>
      <p:sp>
        <p:nvSpPr>
          <p:cNvPr id="18443" name="Text Box 10"/>
          <p:cNvSpPr txBox="1">
            <a:spLocks noChangeArrowheads="1"/>
          </p:cNvSpPr>
          <p:nvPr/>
        </p:nvSpPr>
        <p:spPr bwMode="auto">
          <a:xfrm>
            <a:off x="8229600" y="6430963"/>
            <a:ext cx="914400" cy="274637"/>
          </a:xfrm>
          <a:prstGeom prst="rect">
            <a:avLst/>
          </a:prstGeom>
          <a:noFill/>
          <a:ln w="9525">
            <a:noFill/>
            <a:miter lim="800000"/>
            <a:headEnd/>
            <a:tailEnd/>
          </a:ln>
        </p:spPr>
        <p:txBody>
          <a:bodyPr>
            <a:spAutoFit/>
          </a:bodyPr>
          <a:lstStyle/>
          <a:p>
            <a:r>
              <a:rPr lang="en-US" sz="1200">
                <a:solidFill>
                  <a:srgbClr val="000000"/>
                </a:solidFill>
              </a:rPr>
              <a:t>7-</a:t>
            </a:r>
            <a:fld id="{423F4500-CFAF-45EE-BE31-4140EAF68583}" type="slidenum">
              <a:rPr lang="en-US" sz="1200">
                <a:solidFill>
                  <a:srgbClr val="000000"/>
                </a:solidFill>
              </a:rPr>
              <a:pPr/>
              <a:t>15</a:t>
            </a:fld>
            <a:endParaRPr lang="en-US"/>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ubtitle 2"/>
          <p:cNvSpPr>
            <a:spLocks noGrp="1"/>
          </p:cNvSpPr>
          <p:nvPr>
            <p:ph type="subTitle" idx="1"/>
          </p:nvPr>
        </p:nvSpPr>
        <p:spPr/>
        <p:txBody>
          <a:bodyPr/>
          <a:lstStyle/>
          <a:p>
            <a:pPr eaLnBrk="1" hangingPunct="1"/>
            <a:endParaRPr lang="en-US" smtClean="0">
              <a:solidFill>
                <a:srgbClr val="898989"/>
              </a:solidFill>
              <a:ea typeface="ＭＳ Ｐゴシック" pitchFamily="-106" charset="-128"/>
            </a:endParaRPr>
          </a:p>
        </p:txBody>
      </p:sp>
      <p:sp>
        <p:nvSpPr>
          <p:cNvPr id="4" name="Rounded Rectangle 3"/>
          <p:cNvSpPr/>
          <p:nvPr/>
        </p:nvSpPr>
        <p:spPr>
          <a:xfrm>
            <a:off x="457200" y="381000"/>
            <a:ext cx="8153400" cy="6248400"/>
          </a:xfrm>
          <a:prstGeom prst="roundRect">
            <a:avLst/>
          </a:prstGeom>
          <a:solidFill>
            <a:srgbClr val="FDD8C3"/>
          </a:solidFill>
          <a:ln>
            <a:solidFill>
              <a:srgbClr val="FDD8C3"/>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ＭＳ Ｐゴシック" pitchFamily="-106" charset="-128"/>
            </a:endParaRPr>
          </a:p>
        </p:txBody>
      </p:sp>
      <p:sp>
        <p:nvSpPr>
          <p:cNvPr id="5" name="Oval 4"/>
          <p:cNvSpPr/>
          <p:nvPr/>
        </p:nvSpPr>
        <p:spPr>
          <a:xfrm>
            <a:off x="7315200" y="152400"/>
            <a:ext cx="1644650" cy="1600200"/>
          </a:xfrm>
          <a:prstGeom prst="ellipse">
            <a:avLst/>
          </a:prstGeom>
          <a:solidFill>
            <a:srgbClr val="660066"/>
          </a:solidFill>
          <a:ln>
            <a:solidFill>
              <a:srgbClr val="660066"/>
            </a:solidFill>
          </a:ln>
          <a:effectLst/>
        </p:spPr>
        <p:style>
          <a:lnRef idx="1">
            <a:schemeClr val="accent1"/>
          </a:lnRef>
          <a:fillRef idx="3">
            <a:schemeClr val="accent1"/>
          </a:fillRef>
          <a:effectRef idx="2">
            <a:schemeClr val="accent1"/>
          </a:effectRef>
          <a:fontRef idx="minor">
            <a:schemeClr val="lt1"/>
          </a:fontRef>
        </p:style>
      </p:sp>
      <p:sp>
        <p:nvSpPr>
          <p:cNvPr id="19461" name="TextBox 7"/>
          <p:cNvSpPr txBox="1">
            <a:spLocks noChangeArrowheads="1"/>
          </p:cNvSpPr>
          <p:nvPr/>
        </p:nvSpPr>
        <p:spPr bwMode="auto">
          <a:xfrm>
            <a:off x="8458200" y="1143000"/>
            <a:ext cx="501650" cy="701675"/>
          </a:xfrm>
          <a:prstGeom prst="rect">
            <a:avLst/>
          </a:prstGeom>
          <a:noFill/>
          <a:ln w="9525">
            <a:noFill/>
            <a:miter lim="800000"/>
            <a:headEnd/>
            <a:tailEnd/>
          </a:ln>
        </p:spPr>
        <p:txBody>
          <a:bodyPr>
            <a:spAutoFit/>
          </a:bodyPr>
          <a:lstStyle/>
          <a:p>
            <a:r>
              <a:rPr lang="en-US" sz="4000" b="1">
                <a:solidFill>
                  <a:srgbClr val="E59B57"/>
                </a:solidFill>
                <a:latin typeface="Calibri" pitchFamily="34" charset="0"/>
              </a:rPr>
              <a:t>*</a:t>
            </a:r>
          </a:p>
        </p:txBody>
      </p:sp>
      <p:sp>
        <p:nvSpPr>
          <p:cNvPr id="19462" name="TextBox 8"/>
          <p:cNvSpPr txBox="1">
            <a:spLocks noChangeArrowheads="1"/>
          </p:cNvSpPr>
          <p:nvPr/>
        </p:nvSpPr>
        <p:spPr bwMode="auto">
          <a:xfrm>
            <a:off x="7162800" y="0"/>
            <a:ext cx="609600" cy="701675"/>
          </a:xfrm>
          <a:prstGeom prst="rect">
            <a:avLst/>
          </a:prstGeom>
          <a:noFill/>
          <a:ln w="9525">
            <a:noFill/>
            <a:miter lim="800000"/>
            <a:headEnd/>
            <a:tailEnd/>
          </a:ln>
        </p:spPr>
        <p:txBody>
          <a:bodyPr>
            <a:spAutoFit/>
          </a:bodyPr>
          <a:lstStyle/>
          <a:p>
            <a:r>
              <a:rPr lang="en-US" sz="4000" b="1">
                <a:solidFill>
                  <a:srgbClr val="660066"/>
                </a:solidFill>
                <a:latin typeface="Calibri" pitchFamily="34" charset="0"/>
              </a:rPr>
              <a:t>*</a:t>
            </a:r>
          </a:p>
        </p:txBody>
      </p:sp>
      <p:sp>
        <p:nvSpPr>
          <p:cNvPr id="19463" name="TextBox 9"/>
          <p:cNvSpPr txBox="1">
            <a:spLocks noChangeArrowheads="1"/>
          </p:cNvSpPr>
          <p:nvPr/>
        </p:nvSpPr>
        <p:spPr bwMode="auto">
          <a:xfrm>
            <a:off x="7315200" y="603250"/>
            <a:ext cx="1828800" cy="581025"/>
          </a:xfrm>
          <a:prstGeom prst="rect">
            <a:avLst/>
          </a:prstGeom>
          <a:noFill/>
          <a:ln w="9525">
            <a:noFill/>
            <a:miter lim="800000"/>
            <a:headEnd/>
            <a:tailEnd/>
          </a:ln>
        </p:spPr>
        <p:txBody>
          <a:bodyPr>
            <a:spAutoFit/>
          </a:bodyPr>
          <a:lstStyle/>
          <a:p>
            <a:r>
              <a:rPr lang="en-US" sz="1600" i="1">
                <a:solidFill>
                  <a:schemeClr val="bg1"/>
                </a:solidFill>
                <a:latin typeface="Helvetica" pitchFamily="-106" charset="0"/>
              </a:rPr>
              <a:t>Planning &amp; Decision Making</a:t>
            </a:r>
          </a:p>
        </p:txBody>
      </p:sp>
      <p:sp>
        <p:nvSpPr>
          <p:cNvPr id="19464" name="TextBox 11"/>
          <p:cNvSpPr txBox="1">
            <a:spLocks noChangeArrowheads="1"/>
          </p:cNvSpPr>
          <p:nvPr/>
        </p:nvSpPr>
        <p:spPr bwMode="auto">
          <a:xfrm>
            <a:off x="533400" y="2106613"/>
            <a:ext cx="8077200" cy="3581400"/>
          </a:xfrm>
          <a:prstGeom prst="rect">
            <a:avLst/>
          </a:prstGeom>
          <a:noFill/>
          <a:ln w="9525">
            <a:noFill/>
            <a:miter lim="800000"/>
            <a:headEnd/>
            <a:tailEnd/>
          </a:ln>
        </p:spPr>
        <p:txBody>
          <a:bodyPr>
            <a:spAutoFit/>
          </a:bodyPr>
          <a:lstStyle/>
          <a:p>
            <a:pPr marL="342900" indent="-342900">
              <a:spcAft>
                <a:spcPts val="3000"/>
              </a:spcAft>
              <a:buFont typeface="Arial" charset="0"/>
              <a:buChar char="•"/>
            </a:pPr>
            <a:r>
              <a:rPr lang="en-US" sz="2700" b="1">
                <a:solidFill>
                  <a:srgbClr val="000000"/>
                </a:solidFill>
                <a:latin typeface="Helvetica" pitchFamily="-106" charset="0"/>
              </a:rPr>
              <a:t>Strategic Planning -- </a:t>
            </a:r>
            <a:r>
              <a:rPr lang="en-US" sz="2500" i="1">
                <a:solidFill>
                  <a:srgbClr val="000000"/>
                </a:solidFill>
                <a:latin typeface="Helvetica" pitchFamily="-106" charset="0"/>
              </a:rPr>
              <a:t>Done by top management and determines the major goals of the organization and the policies, procedures, strategies and resources it will need to achieve them.</a:t>
            </a:r>
          </a:p>
          <a:p>
            <a:pPr marL="342900" indent="-342900">
              <a:spcAft>
                <a:spcPts val="3000"/>
              </a:spcAft>
              <a:buFont typeface="Arial" charset="0"/>
              <a:buChar char="•"/>
            </a:pPr>
            <a:r>
              <a:rPr lang="en-US" sz="2700" b="1">
                <a:solidFill>
                  <a:srgbClr val="000000"/>
                </a:solidFill>
                <a:latin typeface="Helvetica" pitchFamily="-106" charset="0"/>
              </a:rPr>
              <a:t>Tactical Planning -- </a:t>
            </a:r>
            <a:r>
              <a:rPr lang="en-US" sz="2500" i="1">
                <a:solidFill>
                  <a:srgbClr val="000000"/>
                </a:solidFill>
                <a:latin typeface="Helvetica" pitchFamily="-106" charset="0"/>
              </a:rPr>
              <a:t>The process of developing detailed, short-term statements about what is to be done, who is to do it and how.</a:t>
            </a:r>
            <a:endParaRPr lang="en-US"/>
          </a:p>
        </p:txBody>
      </p:sp>
      <p:sp>
        <p:nvSpPr>
          <p:cNvPr id="19465" name="Title 1"/>
          <p:cNvSpPr>
            <a:spLocks noGrp="1"/>
          </p:cNvSpPr>
          <p:nvPr>
            <p:ph type="ctrTitle"/>
          </p:nvPr>
        </p:nvSpPr>
        <p:spPr>
          <a:xfrm>
            <a:off x="304800" y="282575"/>
            <a:ext cx="7772400" cy="1470025"/>
          </a:xfrm>
        </p:spPr>
        <p:txBody>
          <a:bodyPr/>
          <a:lstStyle/>
          <a:p>
            <a:pPr eaLnBrk="1" hangingPunct="1"/>
            <a:r>
              <a:rPr lang="en-US" sz="3200" b="1" smtClean="0">
                <a:latin typeface="Helvetica" pitchFamily="-106" charset="0"/>
                <a:ea typeface="ＭＳ Ｐゴシック" pitchFamily="-106" charset="-128"/>
                <a:cs typeface="Helvetica" pitchFamily="-106" charset="0"/>
              </a:rPr>
              <a:t>STRATEGIC and TACTICAL </a:t>
            </a:r>
            <a:br>
              <a:rPr lang="en-US" sz="3200" b="1" smtClean="0">
                <a:latin typeface="Helvetica" pitchFamily="-106" charset="0"/>
                <a:ea typeface="ＭＳ Ｐゴシック" pitchFamily="-106" charset="-128"/>
                <a:cs typeface="Helvetica" pitchFamily="-106" charset="0"/>
              </a:rPr>
            </a:br>
            <a:r>
              <a:rPr lang="en-US" sz="3200" b="1" smtClean="0">
                <a:latin typeface="Helvetica" pitchFamily="-106" charset="0"/>
                <a:ea typeface="ＭＳ Ｐゴシック" pitchFamily="-106" charset="-128"/>
                <a:cs typeface="Helvetica" pitchFamily="-106" charset="0"/>
              </a:rPr>
              <a:t>PLANNING</a:t>
            </a:r>
          </a:p>
        </p:txBody>
      </p:sp>
      <p:sp>
        <p:nvSpPr>
          <p:cNvPr id="19466" name="TextBox 9"/>
          <p:cNvSpPr txBox="1">
            <a:spLocks noChangeArrowheads="1"/>
          </p:cNvSpPr>
          <p:nvPr/>
        </p:nvSpPr>
        <p:spPr bwMode="auto">
          <a:xfrm>
            <a:off x="7772400" y="1295400"/>
            <a:ext cx="685800" cy="350838"/>
          </a:xfrm>
          <a:prstGeom prst="rect">
            <a:avLst/>
          </a:prstGeom>
          <a:noFill/>
          <a:ln w="9525">
            <a:noFill/>
            <a:miter lim="800000"/>
            <a:headEnd/>
            <a:tailEnd/>
          </a:ln>
        </p:spPr>
        <p:txBody>
          <a:bodyPr>
            <a:spAutoFit/>
          </a:bodyPr>
          <a:lstStyle/>
          <a:p>
            <a:r>
              <a:rPr lang="en-US" sz="1700" b="1">
                <a:solidFill>
                  <a:schemeClr val="bg1"/>
                </a:solidFill>
                <a:latin typeface="Helvetica" pitchFamily="-106" charset="0"/>
                <a:cs typeface="Helvetica" pitchFamily="-106" charset="0"/>
              </a:rPr>
              <a:t>LG3</a:t>
            </a:r>
          </a:p>
        </p:txBody>
      </p:sp>
      <p:sp>
        <p:nvSpPr>
          <p:cNvPr id="19467" name="Text Box 10"/>
          <p:cNvSpPr txBox="1">
            <a:spLocks noChangeArrowheads="1"/>
          </p:cNvSpPr>
          <p:nvPr/>
        </p:nvSpPr>
        <p:spPr bwMode="auto">
          <a:xfrm>
            <a:off x="8229600" y="6430963"/>
            <a:ext cx="914400" cy="274637"/>
          </a:xfrm>
          <a:prstGeom prst="rect">
            <a:avLst/>
          </a:prstGeom>
          <a:noFill/>
          <a:ln w="9525">
            <a:noFill/>
            <a:miter lim="800000"/>
            <a:headEnd/>
            <a:tailEnd/>
          </a:ln>
        </p:spPr>
        <p:txBody>
          <a:bodyPr>
            <a:spAutoFit/>
          </a:bodyPr>
          <a:lstStyle/>
          <a:p>
            <a:r>
              <a:rPr lang="en-US" sz="1200">
                <a:solidFill>
                  <a:srgbClr val="000000"/>
                </a:solidFill>
              </a:rPr>
              <a:t>7-</a:t>
            </a:r>
            <a:fld id="{80449FCE-8825-4941-9339-7699E1C56509}" type="slidenum">
              <a:rPr lang="en-US" sz="1200">
                <a:solidFill>
                  <a:srgbClr val="000000"/>
                </a:solidFill>
              </a:rPr>
              <a:pPr/>
              <a:t>16</a:t>
            </a:fld>
            <a:endParaRPr lang="en-US"/>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ubtitle 2"/>
          <p:cNvSpPr>
            <a:spLocks noGrp="1"/>
          </p:cNvSpPr>
          <p:nvPr>
            <p:ph type="subTitle" idx="1"/>
          </p:nvPr>
        </p:nvSpPr>
        <p:spPr/>
        <p:txBody>
          <a:bodyPr/>
          <a:lstStyle/>
          <a:p>
            <a:pPr eaLnBrk="1" hangingPunct="1"/>
            <a:endParaRPr lang="en-US" smtClean="0">
              <a:solidFill>
                <a:srgbClr val="898989"/>
              </a:solidFill>
              <a:ea typeface="ＭＳ Ｐゴシック" pitchFamily="-106" charset="-128"/>
            </a:endParaRPr>
          </a:p>
        </p:txBody>
      </p:sp>
      <p:sp>
        <p:nvSpPr>
          <p:cNvPr id="4" name="Rounded Rectangle 3"/>
          <p:cNvSpPr/>
          <p:nvPr/>
        </p:nvSpPr>
        <p:spPr>
          <a:xfrm>
            <a:off x="457200" y="381000"/>
            <a:ext cx="8153400" cy="6248400"/>
          </a:xfrm>
          <a:prstGeom prst="roundRect">
            <a:avLst/>
          </a:prstGeom>
          <a:solidFill>
            <a:srgbClr val="FDD8C3"/>
          </a:solidFill>
          <a:ln>
            <a:solidFill>
              <a:srgbClr val="FDD8C3"/>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ＭＳ Ｐゴシック" pitchFamily="-106" charset="-128"/>
            </a:endParaRPr>
          </a:p>
        </p:txBody>
      </p:sp>
      <p:sp>
        <p:nvSpPr>
          <p:cNvPr id="5" name="Oval 4"/>
          <p:cNvSpPr/>
          <p:nvPr/>
        </p:nvSpPr>
        <p:spPr>
          <a:xfrm>
            <a:off x="7315200" y="152400"/>
            <a:ext cx="1644650" cy="1600200"/>
          </a:xfrm>
          <a:prstGeom prst="ellipse">
            <a:avLst/>
          </a:prstGeom>
          <a:solidFill>
            <a:srgbClr val="660066"/>
          </a:solidFill>
          <a:ln>
            <a:solidFill>
              <a:srgbClr val="660066"/>
            </a:solidFill>
          </a:ln>
          <a:effectLst/>
        </p:spPr>
        <p:style>
          <a:lnRef idx="1">
            <a:schemeClr val="accent1"/>
          </a:lnRef>
          <a:fillRef idx="3">
            <a:schemeClr val="accent1"/>
          </a:fillRef>
          <a:effectRef idx="2">
            <a:schemeClr val="accent1"/>
          </a:effectRef>
          <a:fontRef idx="minor">
            <a:schemeClr val="lt1"/>
          </a:fontRef>
        </p:style>
      </p:sp>
      <p:sp>
        <p:nvSpPr>
          <p:cNvPr id="20485" name="TextBox 7"/>
          <p:cNvSpPr txBox="1">
            <a:spLocks noChangeArrowheads="1"/>
          </p:cNvSpPr>
          <p:nvPr/>
        </p:nvSpPr>
        <p:spPr bwMode="auto">
          <a:xfrm>
            <a:off x="8458200" y="1143000"/>
            <a:ext cx="501650" cy="701675"/>
          </a:xfrm>
          <a:prstGeom prst="rect">
            <a:avLst/>
          </a:prstGeom>
          <a:noFill/>
          <a:ln w="9525">
            <a:noFill/>
            <a:miter lim="800000"/>
            <a:headEnd/>
            <a:tailEnd/>
          </a:ln>
        </p:spPr>
        <p:txBody>
          <a:bodyPr>
            <a:spAutoFit/>
          </a:bodyPr>
          <a:lstStyle/>
          <a:p>
            <a:r>
              <a:rPr lang="en-US" sz="4000" b="1">
                <a:solidFill>
                  <a:srgbClr val="E59B57"/>
                </a:solidFill>
                <a:latin typeface="Calibri" pitchFamily="34" charset="0"/>
              </a:rPr>
              <a:t>*</a:t>
            </a:r>
          </a:p>
        </p:txBody>
      </p:sp>
      <p:sp>
        <p:nvSpPr>
          <p:cNvPr id="20486" name="TextBox 8"/>
          <p:cNvSpPr txBox="1">
            <a:spLocks noChangeArrowheads="1"/>
          </p:cNvSpPr>
          <p:nvPr/>
        </p:nvSpPr>
        <p:spPr bwMode="auto">
          <a:xfrm>
            <a:off x="7162800" y="0"/>
            <a:ext cx="609600" cy="701675"/>
          </a:xfrm>
          <a:prstGeom prst="rect">
            <a:avLst/>
          </a:prstGeom>
          <a:noFill/>
          <a:ln w="9525">
            <a:noFill/>
            <a:miter lim="800000"/>
            <a:headEnd/>
            <a:tailEnd/>
          </a:ln>
        </p:spPr>
        <p:txBody>
          <a:bodyPr>
            <a:spAutoFit/>
          </a:bodyPr>
          <a:lstStyle/>
          <a:p>
            <a:r>
              <a:rPr lang="en-US" sz="4000" b="1">
                <a:solidFill>
                  <a:srgbClr val="660066"/>
                </a:solidFill>
                <a:latin typeface="Calibri" pitchFamily="34" charset="0"/>
              </a:rPr>
              <a:t>*</a:t>
            </a:r>
          </a:p>
        </p:txBody>
      </p:sp>
      <p:sp>
        <p:nvSpPr>
          <p:cNvPr id="20487" name="TextBox 9"/>
          <p:cNvSpPr txBox="1">
            <a:spLocks noChangeArrowheads="1"/>
          </p:cNvSpPr>
          <p:nvPr/>
        </p:nvSpPr>
        <p:spPr bwMode="auto">
          <a:xfrm>
            <a:off x="7315200" y="603250"/>
            <a:ext cx="1828800" cy="581025"/>
          </a:xfrm>
          <a:prstGeom prst="rect">
            <a:avLst/>
          </a:prstGeom>
          <a:noFill/>
          <a:ln w="9525">
            <a:noFill/>
            <a:miter lim="800000"/>
            <a:headEnd/>
            <a:tailEnd/>
          </a:ln>
        </p:spPr>
        <p:txBody>
          <a:bodyPr>
            <a:spAutoFit/>
          </a:bodyPr>
          <a:lstStyle/>
          <a:p>
            <a:r>
              <a:rPr lang="en-US" sz="1600" i="1">
                <a:solidFill>
                  <a:schemeClr val="bg1"/>
                </a:solidFill>
                <a:latin typeface="Helvetica" pitchFamily="-106" charset="0"/>
              </a:rPr>
              <a:t>Planning &amp; Decision Making</a:t>
            </a:r>
          </a:p>
        </p:txBody>
      </p:sp>
      <p:sp>
        <p:nvSpPr>
          <p:cNvPr id="20488" name="TextBox 11"/>
          <p:cNvSpPr txBox="1">
            <a:spLocks noChangeArrowheads="1"/>
          </p:cNvSpPr>
          <p:nvPr/>
        </p:nvSpPr>
        <p:spPr bwMode="auto">
          <a:xfrm>
            <a:off x="533400" y="1905000"/>
            <a:ext cx="7924800" cy="1646238"/>
          </a:xfrm>
          <a:prstGeom prst="rect">
            <a:avLst/>
          </a:prstGeom>
          <a:noFill/>
          <a:ln w="9525">
            <a:noFill/>
            <a:miter lim="800000"/>
            <a:headEnd/>
            <a:tailEnd/>
          </a:ln>
        </p:spPr>
        <p:txBody>
          <a:bodyPr>
            <a:spAutoFit/>
          </a:bodyPr>
          <a:lstStyle/>
          <a:p>
            <a:pPr marL="342900" indent="-342900">
              <a:spcAft>
                <a:spcPts val="3000"/>
              </a:spcAft>
              <a:buFont typeface="Arial" charset="0"/>
              <a:buChar char="•"/>
            </a:pPr>
            <a:r>
              <a:rPr lang="en-US" sz="2700" b="1">
                <a:solidFill>
                  <a:srgbClr val="000000"/>
                </a:solidFill>
                <a:latin typeface="Helvetica" pitchFamily="-106" charset="0"/>
              </a:rPr>
              <a:t>Operational Planning -- </a:t>
            </a:r>
            <a:r>
              <a:rPr lang="en-US" sz="2500" i="1">
                <a:solidFill>
                  <a:srgbClr val="000000"/>
                </a:solidFill>
                <a:latin typeface="Helvetica" pitchFamily="-106" charset="0"/>
              </a:rPr>
              <a:t>The process of setting work standards and schedules necessary to implement the company’s tactical objectives.</a:t>
            </a:r>
          </a:p>
        </p:txBody>
      </p:sp>
      <p:sp>
        <p:nvSpPr>
          <p:cNvPr id="20489" name="Title 1"/>
          <p:cNvSpPr>
            <a:spLocks noGrp="1"/>
          </p:cNvSpPr>
          <p:nvPr>
            <p:ph type="ctrTitle"/>
          </p:nvPr>
        </p:nvSpPr>
        <p:spPr>
          <a:xfrm>
            <a:off x="152400" y="282575"/>
            <a:ext cx="7772400" cy="1470025"/>
          </a:xfrm>
        </p:spPr>
        <p:txBody>
          <a:bodyPr/>
          <a:lstStyle/>
          <a:p>
            <a:pPr eaLnBrk="1" hangingPunct="1"/>
            <a:r>
              <a:rPr lang="en-US" sz="3000" b="1" smtClean="0">
                <a:latin typeface="Helvetica" pitchFamily="-106" charset="0"/>
                <a:ea typeface="ＭＳ Ｐゴシック" pitchFamily="-106" charset="-128"/>
                <a:cs typeface="Helvetica" pitchFamily="-106" charset="0"/>
              </a:rPr>
              <a:t>OPERATIONAL and CONTINGENCY PLANNING</a:t>
            </a:r>
          </a:p>
        </p:txBody>
      </p:sp>
      <p:sp>
        <p:nvSpPr>
          <p:cNvPr id="20490" name="TextBox 10"/>
          <p:cNvSpPr txBox="1">
            <a:spLocks noChangeArrowheads="1"/>
          </p:cNvSpPr>
          <p:nvPr/>
        </p:nvSpPr>
        <p:spPr bwMode="auto">
          <a:xfrm>
            <a:off x="7772400" y="1295400"/>
            <a:ext cx="685800" cy="350838"/>
          </a:xfrm>
          <a:prstGeom prst="rect">
            <a:avLst/>
          </a:prstGeom>
          <a:noFill/>
          <a:ln w="9525">
            <a:noFill/>
            <a:miter lim="800000"/>
            <a:headEnd/>
            <a:tailEnd/>
          </a:ln>
        </p:spPr>
        <p:txBody>
          <a:bodyPr>
            <a:spAutoFit/>
          </a:bodyPr>
          <a:lstStyle/>
          <a:p>
            <a:r>
              <a:rPr lang="en-US" sz="1700" b="1">
                <a:solidFill>
                  <a:schemeClr val="bg1"/>
                </a:solidFill>
                <a:latin typeface="Helvetica" pitchFamily="-106" charset="0"/>
                <a:cs typeface="Helvetica" pitchFamily="-106" charset="0"/>
              </a:rPr>
              <a:t>LG3</a:t>
            </a:r>
          </a:p>
        </p:txBody>
      </p:sp>
      <p:pic>
        <p:nvPicPr>
          <p:cNvPr id="12" name="Picture 11" descr="NYC Cops.gif"/>
          <p:cNvPicPr>
            <a:picLocks noChangeAspect="1"/>
          </p:cNvPicPr>
          <p:nvPr/>
        </p:nvPicPr>
        <p:blipFill>
          <a:blip r:embed="rId3" cstate="print"/>
          <a:stretch>
            <a:fillRect/>
          </a:stretch>
        </p:blipFill>
        <p:spPr>
          <a:xfrm>
            <a:off x="5067300" y="3352800"/>
            <a:ext cx="3467100" cy="2730500"/>
          </a:xfrm>
          <a:prstGeom prst="rect">
            <a:avLst/>
          </a:prstGeom>
          <a:effectLst>
            <a:softEdge rad="88900"/>
          </a:effectLst>
        </p:spPr>
      </p:pic>
      <p:sp>
        <p:nvSpPr>
          <p:cNvPr id="20492" name="TextBox 12"/>
          <p:cNvSpPr txBox="1">
            <a:spLocks noChangeArrowheads="1"/>
          </p:cNvSpPr>
          <p:nvPr/>
        </p:nvSpPr>
        <p:spPr bwMode="auto">
          <a:xfrm>
            <a:off x="533400" y="3387725"/>
            <a:ext cx="4724400" cy="2682875"/>
          </a:xfrm>
          <a:prstGeom prst="rect">
            <a:avLst/>
          </a:prstGeom>
          <a:noFill/>
          <a:ln w="9525">
            <a:noFill/>
            <a:miter lim="800000"/>
            <a:headEnd/>
            <a:tailEnd/>
          </a:ln>
        </p:spPr>
        <p:txBody>
          <a:bodyPr>
            <a:spAutoFit/>
          </a:bodyPr>
          <a:lstStyle/>
          <a:p>
            <a:pPr marL="342900" indent="-342900">
              <a:spcAft>
                <a:spcPts val="3000"/>
              </a:spcAft>
              <a:buFont typeface="Arial" charset="0"/>
              <a:buChar char="•"/>
            </a:pPr>
            <a:r>
              <a:rPr lang="en-US" sz="2700" b="1">
                <a:solidFill>
                  <a:srgbClr val="000000"/>
                </a:solidFill>
                <a:latin typeface="Helvetica" pitchFamily="-106" charset="0"/>
              </a:rPr>
              <a:t>Contingency Planning -- </a:t>
            </a:r>
            <a:r>
              <a:rPr lang="en-US" sz="2500" i="1">
                <a:solidFill>
                  <a:srgbClr val="000000"/>
                </a:solidFill>
                <a:latin typeface="Helvetica" pitchFamily="-106" charset="0"/>
              </a:rPr>
              <a:t>The process of preparing alternative courses of action the firm can use if its primary plans don’t work out.</a:t>
            </a:r>
          </a:p>
          <a:p>
            <a:pPr marL="342900" indent="-342900"/>
            <a:endParaRPr lang="en-US"/>
          </a:p>
        </p:txBody>
      </p:sp>
      <p:sp>
        <p:nvSpPr>
          <p:cNvPr id="20493" name="Text Box 10"/>
          <p:cNvSpPr txBox="1">
            <a:spLocks noChangeArrowheads="1"/>
          </p:cNvSpPr>
          <p:nvPr/>
        </p:nvSpPr>
        <p:spPr bwMode="auto">
          <a:xfrm>
            <a:off x="8229600" y="6430963"/>
            <a:ext cx="914400" cy="274637"/>
          </a:xfrm>
          <a:prstGeom prst="rect">
            <a:avLst/>
          </a:prstGeom>
          <a:noFill/>
          <a:ln w="9525">
            <a:noFill/>
            <a:miter lim="800000"/>
            <a:headEnd/>
            <a:tailEnd/>
          </a:ln>
        </p:spPr>
        <p:txBody>
          <a:bodyPr>
            <a:spAutoFit/>
          </a:bodyPr>
          <a:lstStyle/>
          <a:p>
            <a:r>
              <a:rPr lang="en-US" sz="1200">
                <a:solidFill>
                  <a:srgbClr val="000000"/>
                </a:solidFill>
              </a:rPr>
              <a:t>7-</a:t>
            </a:r>
            <a:fld id="{2E8A8408-71C6-4B62-AF65-757D7D88F70F}" type="slidenum">
              <a:rPr lang="en-US" sz="1200">
                <a:solidFill>
                  <a:srgbClr val="000000"/>
                </a:solidFill>
              </a:rPr>
              <a:pPr/>
              <a:t>17</a:t>
            </a:fld>
            <a:endParaRPr lang="en-US"/>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ubtitle 2"/>
          <p:cNvSpPr>
            <a:spLocks noGrp="1"/>
          </p:cNvSpPr>
          <p:nvPr>
            <p:ph type="subTitle" idx="1"/>
          </p:nvPr>
        </p:nvSpPr>
        <p:spPr/>
        <p:txBody>
          <a:bodyPr/>
          <a:lstStyle/>
          <a:p>
            <a:pPr eaLnBrk="1" hangingPunct="1"/>
            <a:endParaRPr lang="en-US" smtClean="0">
              <a:solidFill>
                <a:srgbClr val="898989"/>
              </a:solidFill>
              <a:ea typeface="ＭＳ Ｐゴシック" pitchFamily="-106" charset="-128"/>
            </a:endParaRPr>
          </a:p>
        </p:txBody>
      </p:sp>
      <p:sp>
        <p:nvSpPr>
          <p:cNvPr id="4" name="Rounded Rectangle 3"/>
          <p:cNvSpPr/>
          <p:nvPr/>
        </p:nvSpPr>
        <p:spPr>
          <a:xfrm>
            <a:off x="457200" y="381000"/>
            <a:ext cx="8153400" cy="6248400"/>
          </a:xfrm>
          <a:prstGeom prst="roundRect">
            <a:avLst/>
          </a:prstGeom>
          <a:solidFill>
            <a:srgbClr val="FDD8C3"/>
          </a:solidFill>
          <a:ln>
            <a:solidFill>
              <a:srgbClr val="FDD8C3"/>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ＭＳ Ｐゴシック" pitchFamily="-106" charset="-128"/>
            </a:endParaRPr>
          </a:p>
        </p:txBody>
      </p:sp>
      <p:sp>
        <p:nvSpPr>
          <p:cNvPr id="5" name="Oval 4"/>
          <p:cNvSpPr/>
          <p:nvPr/>
        </p:nvSpPr>
        <p:spPr>
          <a:xfrm>
            <a:off x="7315200" y="152400"/>
            <a:ext cx="1644650" cy="1600200"/>
          </a:xfrm>
          <a:prstGeom prst="ellipse">
            <a:avLst/>
          </a:prstGeom>
          <a:solidFill>
            <a:srgbClr val="660066"/>
          </a:solidFill>
          <a:ln>
            <a:solidFill>
              <a:srgbClr val="660066"/>
            </a:solidFill>
          </a:ln>
          <a:effectLst/>
        </p:spPr>
        <p:style>
          <a:lnRef idx="1">
            <a:schemeClr val="accent1"/>
          </a:lnRef>
          <a:fillRef idx="3">
            <a:schemeClr val="accent1"/>
          </a:fillRef>
          <a:effectRef idx="2">
            <a:schemeClr val="accent1"/>
          </a:effectRef>
          <a:fontRef idx="minor">
            <a:schemeClr val="lt1"/>
          </a:fontRef>
        </p:style>
      </p:sp>
      <p:sp>
        <p:nvSpPr>
          <p:cNvPr id="21509" name="TextBox 7"/>
          <p:cNvSpPr txBox="1">
            <a:spLocks noChangeArrowheads="1"/>
          </p:cNvSpPr>
          <p:nvPr/>
        </p:nvSpPr>
        <p:spPr bwMode="auto">
          <a:xfrm>
            <a:off x="8458200" y="1143000"/>
            <a:ext cx="501650" cy="701675"/>
          </a:xfrm>
          <a:prstGeom prst="rect">
            <a:avLst/>
          </a:prstGeom>
          <a:noFill/>
          <a:ln w="9525">
            <a:noFill/>
            <a:miter lim="800000"/>
            <a:headEnd/>
            <a:tailEnd/>
          </a:ln>
        </p:spPr>
        <p:txBody>
          <a:bodyPr>
            <a:spAutoFit/>
          </a:bodyPr>
          <a:lstStyle/>
          <a:p>
            <a:r>
              <a:rPr lang="en-US" sz="4000" b="1">
                <a:solidFill>
                  <a:srgbClr val="E59B57"/>
                </a:solidFill>
                <a:latin typeface="Calibri" pitchFamily="34" charset="0"/>
              </a:rPr>
              <a:t>*</a:t>
            </a:r>
          </a:p>
        </p:txBody>
      </p:sp>
      <p:sp>
        <p:nvSpPr>
          <p:cNvPr id="21510" name="TextBox 8"/>
          <p:cNvSpPr txBox="1">
            <a:spLocks noChangeArrowheads="1"/>
          </p:cNvSpPr>
          <p:nvPr/>
        </p:nvSpPr>
        <p:spPr bwMode="auto">
          <a:xfrm>
            <a:off x="7162800" y="0"/>
            <a:ext cx="609600" cy="701675"/>
          </a:xfrm>
          <a:prstGeom prst="rect">
            <a:avLst/>
          </a:prstGeom>
          <a:noFill/>
          <a:ln w="9525">
            <a:noFill/>
            <a:miter lim="800000"/>
            <a:headEnd/>
            <a:tailEnd/>
          </a:ln>
        </p:spPr>
        <p:txBody>
          <a:bodyPr>
            <a:spAutoFit/>
          </a:bodyPr>
          <a:lstStyle/>
          <a:p>
            <a:r>
              <a:rPr lang="en-US" sz="4000" b="1">
                <a:solidFill>
                  <a:srgbClr val="660066"/>
                </a:solidFill>
                <a:latin typeface="Calibri" pitchFamily="34" charset="0"/>
              </a:rPr>
              <a:t>*</a:t>
            </a:r>
          </a:p>
        </p:txBody>
      </p:sp>
      <p:sp>
        <p:nvSpPr>
          <p:cNvPr id="21511" name="TextBox 10"/>
          <p:cNvSpPr txBox="1">
            <a:spLocks noChangeArrowheads="1"/>
          </p:cNvSpPr>
          <p:nvPr/>
        </p:nvSpPr>
        <p:spPr bwMode="auto">
          <a:xfrm>
            <a:off x="7315200" y="603250"/>
            <a:ext cx="1828800" cy="581025"/>
          </a:xfrm>
          <a:prstGeom prst="rect">
            <a:avLst/>
          </a:prstGeom>
          <a:noFill/>
          <a:ln w="9525">
            <a:noFill/>
            <a:miter lim="800000"/>
            <a:headEnd/>
            <a:tailEnd/>
          </a:ln>
        </p:spPr>
        <p:txBody>
          <a:bodyPr>
            <a:spAutoFit/>
          </a:bodyPr>
          <a:lstStyle/>
          <a:p>
            <a:r>
              <a:rPr lang="en-US" sz="1600" i="1">
                <a:solidFill>
                  <a:schemeClr val="bg1"/>
                </a:solidFill>
                <a:latin typeface="Helvetica" pitchFamily="-106" charset="0"/>
              </a:rPr>
              <a:t>Planning &amp; Decision Making</a:t>
            </a:r>
          </a:p>
        </p:txBody>
      </p:sp>
      <p:sp>
        <p:nvSpPr>
          <p:cNvPr id="21512" name="TextBox 9"/>
          <p:cNvSpPr txBox="1">
            <a:spLocks noChangeArrowheads="1"/>
          </p:cNvSpPr>
          <p:nvPr/>
        </p:nvSpPr>
        <p:spPr bwMode="auto">
          <a:xfrm>
            <a:off x="7772400" y="1295400"/>
            <a:ext cx="685800" cy="350838"/>
          </a:xfrm>
          <a:prstGeom prst="rect">
            <a:avLst/>
          </a:prstGeom>
          <a:noFill/>
          <a:ln w="9525">
            <a:noFill/>
            <a:miter lim="800000"/>
            <a:headEnd/>
            <a:tailEnd/>
          </a:ln>
        </p:spPr>
        <p:txBody>
          <a:bodyPr>
            <a:spAutoFit/>
          </a:bodyPr>
          <a:lstStyle/>
          <a:p>
            <a:r>
              <a:rPr lang="en-US" sz="1700" b="1">
                <a:solidFill>
                  <a:schemeClr val="bg1"/>
                </a:solidFill>
                <a:latin typeface="Helvetica" pitchFamily="-106" charset="0"/>
                <a:cs typeface="Helvetica" pitchFamily="-106" charset="0"/>
              </a:rPr>
              <a:t>LG3</a:t>
            </a:r>
          </a:p>
        </p:txBody>
      </p:sp>
      <p:sp>
        <p:nvSpPr>
          <p:cNvPr id="21513" name="Title 1"/>
          <p:cNvSpPr>
            <a:spLocks noGrp="1"/>
          </p:cNvSpPr>
          <p:nvPr>
            <p:ph type="ctrTitle"/>
          </p:nvPr>
        </p:nvSpPr>
        <p:spPr>
          <a:xfrm>
            <a:off x="457200" y="76200"/>
            <a:ext cx="7772400" cy="1470025"/>
          </a:xfrm>
        </p:spPr>
        <p:txBody>
          <a:bodyPr/>
          <a:lstStyle/>
          <a:p>
            <a:pPr eaLnBrk="1" hangingPunct="1"/>
            <a:r>
              <a:rPr lang="en-US" sz="3200" b="1" smtClean="0">
                <a:latin typeface="Helvetica" pitchFamily="-106" charset="0"/>
                <a:ea typeface="ＭＳ Ｐゴシック" pitchFamily="-106" charset="-128"/>
                <a:cs typeface="Helvetica" pitchFamily="-106" charset="0"/>
              </a:rPr>
              <a:t>PLANNING FUNCTIONS</a:t>
            </a:r>
          </a:p>
        </p:txBody>
      </p:sp>
      <p:pic>
        <p:nvPicPr>
          <p:cNvPr id="21514" name="Picture 13" descr="F704.psd"/>
          <p:cNvPicPr>
            <a:picLocks noChangeAspect="1"/>
          </p:cNvPicPr>
          <p:nvPr/>
        </p:nvPicPr>
        <p:blipFill>
          <a:blip r:embed="rId3" cstate="print"/>
          <a:srcRect/>
          <a:stretch>
            <a:fillRect/>
          </a:stretch>
        </p:blipFill>
        <p:spPr bwMode="auto">
          <a:xfrm>
            <a:off x="1066800" y="1377796"/>
            <a:ext cx="7391400" cy="5096794"/>
          </a:xfrm>
          <a:prstGeom prst="rect">
            <a:avLst/>
          </a:prstGeom>
          <a:noFill/>
          <a:ln w="9525">
            <a:noFill/>
            <a:miter lim="800000"/>
            <a:headEnd/>
            <a:tailEnd/>
          </a:ln>
        </p:spPr>
      </p:pic>
      <p:sp>
        <p:nvSpPr>
          <p:cNvPr id="21515" name="Text Box 10"/>
          <p:cNvSpPr txBox="1">
            <a:spLocks noChangeArrowheads="1"/>
          </p:cNvSpPr>
          <p:nvPr/>
        </p:nvSpPr>
        <p:spPr bwMode="auto">
          <a:xfrm>
            <a:off x="8229600" y="6430963"/>
            <a:ext cx="914400" cy="274637"/>
          </a:xfrm>
          <a:prstGeom prst="rect">
            <a:avLst/>
          </a:prstGeom>
          <a:noFill/>
          <a:ln w="9525">
            <a:noFill/>
            <a:miter lim="800000"/>
            <a:headEnd/>
            <a:tailEnd/>
          </a:ln>
        </p:spPr>
        <p:txBody>
          <a:bodyPr>
            <a:spAutoFit/>
          </a:bodyPr>
          <a:lstStyle/>
          <a:p>
            <a:r>
              <a:rPr lang="en-US" sz="1200">
                <a:solidFill>
                  <a:srgbClr val="000000"/>
                </a:solidFill>
              </a:rPr>
              <a:t>7-</a:t>
            </a:r>
            <a:fld id="{B4BFCC14-5FD4-41DF-9656-03A2055358C0}" type="slidenum">
              <a:rPr lang="en-US" sz="1200">
                <a:solidFill>
                  <a:srgbClr val="000000"/>
                </a:solidFill>
              </a:rPr>
              <a:pPr/>
              <a:t>18</a:t>
            </a:fld>
            <a:endParaRPr lang="en-US"/>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ubtitle 2"/>
          <p:cNvSpPr>
            <a:spLocks noGrp="1"/>
          </p:cNvSpPr>
          <p:nvPr>
            <p:ph type="subTitle" idx="1"/>
          </p:nvPr>
        </p:nvSpPr>
        <p:spPr/>
        <p:txBody>
          <a:bodyPr/>
          <a:lstStyle/>
          <a:p>
            <a:pPr eaLnBrk="1" hangingPunct="1"/>
            <a:endParaRPr lang="en-US" smtClean="0">
              <a:solidFill>
                <a:srgbClr val="898989"/>
              </a:solidFill>
              <a:ea typeface="ＭＳ Ｐゴシック" pitchFamily="-106" charset="-128"/>
            </a:endParaRPr>
          </a:p>
        </p:txBody>
      </p:sp>
      <p:sp>
        <p:nvSpPr>
          <p:cNvPr id="4" name="Rounded Rectangle 3"/>
          <p:cNvSpPr/>
          <p:nvPr/>
        </p:nvSpPr>
        <p:spPr>
          <a:xfrm>
            <a:off x="457200" y="381000"/>
            <a:ext cx="8153400" cy="6248400"/>
          </a:xfrm>
          <a:prstGeom prst="roundRect">
            <a:avLst/>
          </a:prstGeom>
          <a:solidFill>
            <a:srgbClr val="FDD8C3"/>
          </a:solidFill>
          <a:ln>
            <a:solidFill>
              <a:srgbClr val="FDD8C3"/>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ＭＳ Ｐゴシック" pitchFamily="-106" charset="-128"/>
            </a:endParaRPr>
          </a:p>
        </p:txBody>
      </p:sp>
      <p:sp>
        <p:nvSpPr>
          <p:cNvPr id="5" name="Oval 4"/>
          <p:cNvSpPr/>
          <p:nvPr/>
        </p:nvSpPr>
        <p:spPr>
          <a:xfrm>
            <a:off x="7315200" y="152400"/>
            <a:ext cx="1644650" cy="1600200"/>
          </a:xfrm>
          <a:prstGeom prst="ellipse">
            <a:avLst/>
          </a:prstGeom>
          <a:solidFill>
            <a:srgbClr val="660066"/>
          </a:solidFill>
          <a:ln>
            <a:solidFill>
              <a:srgbClr val="660066"/>
            </a:solidFill>
          </a:ln>
          <a:effectLst/>
        </p:spPr>
        <p:style>
          <a:lnRef idx="1">
            <a:schemeClr val="accent1"/>
          </a:lnRef>
          <a:fillRef idx="3">
            <a:schemeClr val="accent1"/>
          </a:fillRef>
          <a:effectRef idx="2">
            <a:schemeClr val="accent1"/>
          </a:effectRef>
          <a:fontRef idx="minor">
            <a:schemeClr val="lt1"/>
          </a:fontRef>
        </p:style>
      </p:sp>
      <p:sp>
        <p:nvSpPr>
          <p:cNvPr id="23557" name="TextBox 7"/>
          <p:cNvSpPr txBox="1">
            <a:spLocks noChangeArrowheads="1"/>
          </p:cNvSpPr>
          <p:nvPr/>
        </p:nvSpPr>
        <p:spPr bwMode="auto">
          <a:xfrm>
            <a:off x="8458200" y="1143000"/>
            <a:ext cx="501650" cy="701675"/>
          </a:xfrm>
          <a:prstGeom prst="rect">
            <a:avLst/>
          </a:prstGeom>
          <a:noFill/>
          <a:ln w="9525">
            <a:noFill/>
            <a:miter lim="800000"/>
            <a:headEnd/>
            <a:tailEnd/>
          </a:ln>
        </p:spPr>
        <p:txBody>
          <a:bodyPr>
            <a:spAutoFit/>
          </a:bodyPr>
          <a:lstStyle/>
          <a:p>
            <a:r>
              <a:rPr lang="en-US" sz="4000" b="1">
                <a:solidFill>
                  <a:srgbClr val="E59B57"/>
                </a:solidFill>
                <a:latin typeface="Calibri" pitchFamily="34" charset="0"/>
              </a:rPr>
              <a:t>*</a:t>
            </a:r>
          </a:p>
        </p:txBody>
      </p:sp>
      <p:sp>
        <p:nvSpPr>
          <p:cNvPr id="23558" name="TextBox 8"/>
          <p:cNvSpPr txBox="1">
            <a:spLocks noChangeArrowheads="1"/>
          </p:cNvSpPr>
          <p:nvPr/>
        </p:nvSpPr>
        <p:spPr bwMode="auto">
          <a:xfrm>
            <a:off x="7162800" y="0"/>
            <a:ext cx="609600" cy="701675"/>
          </a:xfrm>
          <a:prstGeom prst="rect">
            <a:avLst/>
          </a:prstGeom>
          <a:noFill/>
          <a:ln w="9525">
            <a:noFill/>
            <a:miter lim="800000"/>
            <a:headEnd/>
            <a:tailEnd/>
          </a:ln>
        </p:spPr>
        <p:txBody>
          <a:bodyPr>
            <a:spAutoFit/>
          </a:bodyPr>
          <a:lstStyle/>
          <a:p>
            <a:r>
              <a:rPr lang="en-US" sz="4000" b="1">
                <a:solidFill>
                  <a:srgbClr val="660066"/>
                </a:solidFill>
                <a:latin typeface="Calibri" pitchFamily="34" charset="0"/>
              </a:rPr>
              <a:t>*</a:t>
            </a:r>
          </a:p>
        </p:txBody>
      </p:sp>
      <p:sp>
        <p:nvSpPr>
          <p:cNvPr id="23559" name="TextBox 9"/>
          <p:cNvSpPr txBox="1">
            <a:spLocks noChangeArrowheads="1"/>
          </p:cNvSpPr>
          <p:nvPr/>
        </p:nvSpPr>
        <p:spPr bwMode="auto">
          <a:xfrm>
            <a:off x="7315200" y="533400"/>
            <a:ext cx="1828800" cy="777875"/>
          </a:xfrm>
          <a:prstGeom prst="rect">
            <a:avLst/>
          </a:prstGeom>
          <a:noFill/>
          <a:ln w="9525">
            <a:noFill/>
            <a:miter lim="800000"/>
            <a:headEnd/>
            <a:tailEnd/>
          </a:ln>
        </p:spPr>
        <p:txBody>
          <a:bodyPr>
            <a:spAutoFit/>
          </a:bodyPr>
          <a:lstStyle/>
          <a:p>
            <a:r>
              <a:rPr lang="en-US" sz="1500" i="1">
                <a:solidFill>
                  <a:schemeClr val="bg1"/>
                </a:solidFill>
                <a:latin typeface="Helvetica" pitchFamily="-106" charset="0"/>
              </a:rPr>
              <a:t>Decision Making: Finding the Best Alternative</a:t>
            </a:r>
          </a:p>
        </p:txBody>
      </p:sp>
      <p:sp>
        <p:nvSpPr>
          <p:cNvPr id="23560" name="TextBox 11"/>
          <p:cNvSpPr txBox="1">
            <a:spLocks noChangeArrowheads="1"/>
          </p:cNvSpPr>
          <p:nvPr/>
        </p:nvSpPr>
        <p:spPr bwMode="auto">
          <a:xfrm>
            <a:off x="533400" y="2133600"/>
            <a:ext cx="8077200" cy="1036638"/>
          </a:xfrm>
          <a:prstGeom prst="rect">
            <a:avLst/>
          </a:prstGeom>
          <a:noFill/>
          <a:ln w="9525">
            <a:noFill/>
            <a:miter lim="800000"/>
            <a:headEnd/>
            <a:tailEnd/>
          </a:ln>
        </p:spPr>
        <p:txBody>
          <a:bodyPr>
            <a:spAutoFit/>
          </a:bodyPr>
          <a:lstStyle/>
          <a:p>
            <a:pPr marL="342900" indent="-342900">
              <a:spcAft>
                <a:spcPts val="1200"/>
              </a:spcAft>
              <a:buFont typeface="Arial" charset="0"/>
              <a:buChar char="•"/>
            </a:pPr>
            <a:r>
              <a:rPr lang="en-US" sz="2700" b="1">
                <a:solidFill>
                  <a:srgbClr val="000000"/>
                </a:solidFill>
                <a:latin typeface="Helvetica" pitchFamily="-106" charset="0"/>
              </a:rPr>
              <a:t>Decision Making -- </a:t>
            </a:r>
            <a:r>
              <a:rPr lang="en-US" sz="2500" i="1">
                <a:solidFill>
                  <a:srgbClr val="000000"/>
                </a:solidFill>
                <a:latin typeface="Helvetica" pitchFamily="-106" charset="0"/>
              </a:rPr>
              <a:t>Choosing among two or more alternatives.</a:t>
            </a:r>
          </a:p>
        </p:txBody>
      </p:sp>
      <p:sp>
        <p:nvSpPr>
          <p:cNvPr id="23561" name="Title 1"/>
          <p:cNvSpPr>
            <a:spLocks noGrp="1"/>
          </p:cNvSpPr>
          <p:nvPr>
            <p:ph type="ctrTitle"/>
          </p:nvPr>
        </p:nvSpPr>
        <p:spPr>
          <a:xfrm>
            <a:off x="304800" y="76200"/>
            <a:ext cx="7772400" cy="1470025"/>
          </a:xfrm>
        </p:spPr>
        <p:txBody>
          <a:bodyPr/>
          <a:lstStyle/>
          <a:p>
            <a:pPr eaLnBrk="1" hangingPunct="1"/>
            <a:r>
              <a:rPr lang="en-US" sz="3200" b="1" smtClean="0">
                <a:latin typeface="Helvetica" pitchFamily="-106" charset="0"/>
                <a:ea typeface="ＭＳ Ｐゴシック" pitchFamily="-106" charset="-128"/>
                <a:cs typeface="Helvetica" pitchFamily="-106" charset="0"/>
              </a:rPr>
              <a:t>DECISION MAKING</a:t>
            </a:r>
          </a:p>
        </p:txBody>
      </p:sp>
      <p:sp>
        <p:nvSpPr>
          <p:cNvPr id="23562" name="TextBox 9"/>
          <p:cNvSpPr txBox="1">
            <a:spLocks noChangeArrowheads="1"/>
          </p:cNvSpPr>
          <p:nvPr/>
        </p:nvSpPr>
        <p:spPr bwMode="auto">
          <a:xfrm>
            <a:off x="7772400" y="1295400"/>
            <a:ext cx="685800" cy="350838"/>
          </a:xfrm>
          <a:prstGeom prst="rect">
            <a:avLst/>
          </a:prstGeom>
          <a:noFill/>
          <a:ln w="9525">
            <a:noFill/>
            <a:miter lim="800000"/>
            <a:headEnd/>
            <a:tailEnd/>
          </a:ln>
        </p:spPr>
        <p:txBody>
          <a:bodyPr>
            <a:spAutoFit/>
          </a:bodyPr>
          <a:lstStyle/>
          <a:p>
            <a:r>
              <a:rPr lang="en-US" sz="1700" b="1">
                <a:solidFill>
                  <a:schemeClr val="bg1"/>
                </a:solidFill>
                <a:latin typeface="Helvetica" pitchFamily="-106" charset="0"/>
                <a:cs typeface="Helvetica" pitchFamily="-106" charset="0"/>
              </a:rPr>
              <a:t>LG3</a:t>
            </a:r>
          </a:p>
        </p:txBody>
      </p:sp>
      <p:pic>
        <p:nvPicPr>
          <p:cNvPr id="11" name="Picture 10" descr="Three Peeps.gif"/>
          <p:cNvPicPr>
            <a:picLocks noChangeAspect="1"/>
          </p:cNvPicPr>
          <p:nvPr/>
        </p:nvPicPr>
        <p:blipFill>
          <a:blip r:embed="rId3" cstate="print"/>
          <a:stretch>
            <a:fillRect/>
          </a:stretch>
        </p:blipFill>
        <p:spPr>
          <a:xfrm>
            <a:off x="2895600" y="3124200"/>
            <a:ext cx="3289300" cy="3289300"/>
          </a:xfrm>
          <a:prstGeom prst="rect">
            <a:avLst/>
          </a:prstGeom>
          <a:effectLst>
            <a:softEdge rad="88900"/>
          </a:effectLst>
        </p:spPr>
      </p:pic>
      <p:sp>
        <p:nvSpPr>
          <p:cNvPr id="23564" name="Text Box 10"/>
          <p:cNvSpPr txBox="1">
            <a:spLocks noChangeArrowheads="1"/>
          </p:cNvSpPr>
          <p:nvPr/>
        </p:nvSpPr>
        <p:spPr bwMode="auto">
          <a:xfrm>
            <a:off x="8229600" y="6430963"/>
            <a:ext cx="914400" cy="274637"/>
          </a:xfrm>
          <a:prstGeom prst="rect">
            <a:avLst/>
          </a:prstGeom>
          <a:noFill/>
          <a:ln w="9525">
            <a:noFill/>
            <a:miter lim="800000"/>
            <a:headEnd/>
            <a:tailEnd/>
          </a:ln>
        </p:spPr>
        <p:txBody>
          <a:bodyPr>
            <a:spAutoFit/>
          </a:bodyPr>
          <a:lstStyle/>
          <a:p>
            <a:r>
              <a:rPr lang="en-US" sz="1200">
                <a:solidFill>
                  <a:srgbClr val="000000"/>
                </a:solidFill>
              </a:rPr>
              <a:t>7-</a:t>
            </a:r>
            <a:fld id="{D6CD9BD8-4B12-48E3-A43F-10BDED809BFB}" type="slidenum">
              <a:rPr lang="en-US" sz="1200">
                <a:solidFill>
                  <a:srgbClr val="000000"/>
                </a:solidFill>
              </a:rPr>
              <a:pPr/>
              <a:t>19</a:t>
            </a:fld>
            <a:endParaRPr lang="en-US"/>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ubtitle 2"/>
          <p:cNvSpPr>
            <a:spLocks noGrp="1"/>
          </p:cNvSpPr>
          <p:nvPr>
            <p:ph type="subTitle" idx="1"/>
          </p:nvPr>
        </p:nvSpPr>
        <p:spPr/>
        <p:txBody>
          <a:bodyPr/>
          <a:lstStyle/>
          <a:p>
            <a:pPr eaLnBrk="1" hangingPunct="1"/>
            <a:endParaRPr lang="en-US" smtClean="0">
              <a:solidFill>
                <a:srgbClr val="898989"/>
              </a:solidFill>
              <a:ea typeface="ＭＳ Ｐゴシック" pitchFamily="-106" charset="-128"/>
            </a:endParaRPr>
          </a:p>
        </p:txBody>
      </p:sp>
      <p:sp>
        <p:nvSpPr>
          <p:cNvPr id="4" name="Rounded Rectangle 3"/>
          <p:cNvSpPr/>
          <p:nvPr/>
        </p:nvSpPr>
        <p:spPr>
          <a:xfrm>
            <a:off x="457200" y="381000"/>
            <a:ext cx="8153400" cy="6248400"/>
          </a:xfrm>
          <a:prstGeom prst="roundRect">
            <a:avLst/>
          </a:prstGeom>
          <a:solidFill>
            <a:srgbClr val="FDD8C3"/>
          </a:solidFill>
          <a:ln>
            <a:solidFill>
              <a:srgbClr val="FDD8C3"/>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ＭＳ Ｐゴシック" pitchFamily="-106" charset="-128"/>
            </a:endParaRPr>
          </a:p>
        </p:txBody>
      </p:sp>
      <p:sp>
        <p:nvSpPr>
          <p:cNvPr id="5" name="Oval 4"/>
          <p:cNvSpPr/>
          <p:nvPr/>
        </p:nvSpPr>
        <p:spPr>
          <a:xfrm>
            <a:off x="7315200" y="152400"/>
            <a:ext cx="1644650" cy="1600200"/>
          </a:xfrm>
          <a:prstGeom prst="ellipse">
            <a:avLst/>
          </a:prstGeom>
          <a:solidFill>
            <a:srgbClr val="660066"/>
          </a:solidFill>
          <a:ln>
            <a:solidFill>
              <a:srgbClr val="660066"/>
            </a:solidFill>
          </a:ln>
          <a:effectLst/>
        </p:spPr>
        <p:style>
          <a:lnRef idx="1">
            <a:schemeClr val="accent1"/>
          </a:lnRef>
          <a:fillRef idx="3">
            <a:schemeClr val="accent1"/>
          </a:fillRef>
          <a:effectRef idx="2">
            <a:schemeClr val="accent1"/>
          </a:effectRef>
          <a:fontRef idx="minor">
            <a:schemeClr val="lt1"/>
          </a:fontRef>
        </p:style>
      </p:sp>
      <p:sp>
        <p:nvSpPr>
          <p:cNvPr id="24581" name="TextBox 7"/>
          <p:cNvSpPr txBox="1">
            <a:spLocks noChangeArrowheads="1"/>
          </p:cNvSpPr>
          <p:nvPr/>
        </p:nvSpPr>
        <p:spPr bwMode="auto">
          <a:xfrm>
            <a:off x="8458200" y="1143000"/>
            <a:ext cx="501650" cy="701675"/>
          </a:xfrm>
          <a:prstGeom prst="rect">
            <a:avLst/>
          </a:prstGeom>
          <a:noFill/>
          <a:ln w="9525">
            <a:noFill/>
            <a:miter lim="800000"/>
            <a:headEnd/>
            <a:tailEnd/>
          </a:ln>
        </p:spPr>
        <p:txBody>
          <a:bodyPr>
            <a:spAutoFit/>
          </a:bodyPr>
          <a:lstStyle/>
          <a:p>
            <a:r>
              <a:rPr lang="en-US" sz="4000" b="1">
                <a:solidFill>
                  <a:srgbClr val="E59B57"/>
                </a:solidFill>
                <a:latin typeface="Calibri" pitchFamily="34" charset="0"/>
              </a:rPr>
              <a:t>*</a:t>
            </a:r>
          </a:p>
        </p:txBody>
      </p:sp>
      <p:sp>
        <p:nvSpPr>
          <p:cNvPr id="24582" name="TextBox 8"/>
          <p:cNvSpPr txBox="1">
            <a:spLocks noChangeArrowheads="1"/>
          </p:cNvSpPr>
          <p:nvPr/>
        </p:nvSpPr>
        <p:spPr bwMode="auto">
          <a:xfrm>
            <a:off x="7162800" y="0"/>
            <a:ext cx="609600" cy="701675"/>
          </a:xfrm>
          <a:prstGeom prst="rect">
            <a:avLst/>
          </a:prstGeom>
          <a:noFill/>
          <a:ln w="9525">
            <a:noFill/>
            <a:miter lim="800000"/>
            <a:headEnd/>
            <a:tailEnd/>
          </a:ln>
        </p:spPr>
        <p:txBody>
          <a:bodyPr>
            <a:spAutoFit/>
          </a:bodyPr>
          <a:lstStyle/>
          <a:p>
            <a:r>
              <a:rPr lang="en-US" sz="4000" b="1">
                <a:solidFill>
                  <a:srgbClr val="660066"/>
                </a:solidFill>
                <a:latin typeface="Calibri" pitchFamily="34" charset="0"/>
              </a:rPr>
              <a:t>*</a:t>
            </a:r>
          </a:p>
        </p:txBody>
      </p:sp>
      <p:sp>
        <p:nvSpPr>
          <p:cNvPr id="24583" name="TextBox 9"/>
          <p:cNvSpPr txBox="1">
            <a:spLocks noChangeArrowheads="1"/>
          </p:cNvSpPr>
          <p:nvPr/>
        </p:nvSpPr>
        <p:spPr bwMode="auto">
          <a:xfrm>
            <a:off x="7315200" y="533400"/>
            <a:ext cx="1828800" cy="777875"/>
          </a:xfrm>
          <a:prstGeom prst="rect">
            <a:avLst/>
          </a:prstGeom>
          <a:noFill/>
          <a:ln w="9525">
            <a:noFill/>
            <a:miter lim="800000"/>
            <a:headEnd/>
            <a:tailEnd/>
          </a:ln>
        </p:spPr>
        <p:txBody>
          <a:bodyPr>
            <a:spAutoFit/>
          </a:bodyPr>
          <a:lstStyle/>
          <a:p>
            <a:r>
              <a:rPr lang="en-US" sz="1500" i="1">
                <a:solidFill>
                  <a:schemeClr val="bg1"/>
                </a:solidFill>
                <a:latin typeface="Helvetica" pitchFamily="-106" charset="0"/>
              </a:rPr>
              <a:t>Decision Making: Finding the Best Alternative</a:t>
            </a:r>
          </a:p>
        </p:txBody>
      </p:sp>
      <p:sp>
        <p:nvSpPr>
          <p:cNvPr id="24584" name="TextBox 11"/>
          <p:cNvSpPr txBox="1">
            <a:spLocks noChangeArrowheads="1"/>
          </p:cNvSpPr>
          <p:nvPr/>
        </p:nvSpPr>
        <p:spPr bwMode="auto">
          <a:xfrm>
            <a:off x="533400" y="1739900"/>
            <a:ext cx="8077200" cy="4803775"/>
          </a:xfrm>
          <a:prstGeom prst="rect">
            <a:avLst/>
          </a:prstGeom>
          <a:noFill/>
          <a:ln w="9525">
            <a:noFill/>
            <a:miter lim="800000"/>
            <a:headEnd/>
            <a:tailEnd/>
          </a:ln>
        </p:spPr>
        <p:txBody>
          <a:bodyPr>
            <a:spAutoFit/>
          </a:bodyPr>
          <a:lstStyle/>
          <a:p>
            <a:pPr marL="519113" lvl="2" indent="-519113">
              <a:spcAft>
                <a:spcPts val="1600"/>
              </a:spcAft>
              <a:buFont typeface="Calibri" pitchFamily="34" charset="0"/>
              <a:buAutoNum type="arabicPeriod"/>
            </a:pPr>
            <a:r>
              <a:rPr lang="en-US" sz="2700">
                <a:solidFill>
                  <a:srgbClr val="000000"/>
                </a:solidFill>
                <a:latin typeface="Helvetica" pitchFamily="-106" charset="0"/>
              </a:rPr>
              <a:t>Define the situation.</a:t>
            </a:r>
          </a:p>
          <a:p>
            <a:pPr marL="519113" lvl="2" indent="-519113">
              <a:spcAft>
                <a:spcPts val="1600"/>
              </a:spcAft>
              <a:buFont typeface="Calibri" pitchFamily="34" charset="0"/>
              <a:buAutoNum type="arabicPeriod"/>
            </a:pPr>
            <a:r>
              <a:rPr lang="en-US" sz="2700">
                <a:solidFill>
                  <a:srgbClr val="000000"/>
                </a:solidFill>
                <a:latin typeface="Helvetica" pitchFamily="-106" charset="0"/>
              </a:rPr>
              <a:t>Describe and collect needed information.</a:t>
            </a:r>
          </a:p>
          <a:p>
            <a:pPr marL="519113" lvl="2" indent="-519113">
              <a:spcAft>
                <a:spcPts val="1600"/>
              </a:spcAft>
              <a:buFont typeface="Calibri" pitchFamily="34" charset="0"/>
              <a:buAutoNum type="arabicPeriod"/>
            </a:pPr>
            <a:r>
              <a:rPr lang="en-US" sz="2700">
                <a:solidFill>
                  <a:srgbClr val="000000"/>
                </a:solidFill>
                <a:latin typeface="Helvetica" pitchFamily="-106" charset="0"/>
              </a:rPr>
              <a:t>Develop alternatives.</a:t>
            </a:r>
          </a:p>
          <a:p>
            <a:pPr marL="519113" lvl="2" indent="-519113">
              <a:spcAft>
                <a:spcPts val="1600"/>
              </a:spcAft>
              <a:buFont typeface="Calibri" pitchFamily="34" charset="0"/>
              <a:buAutoNum type="arabicPeriod"/>
            </a:pPr>
            <a:r>
              <a:rPr lang="en-US" sz="2700">
                <a:solidFill>
                  <a:srgbClr val="000000"/>
                </a:solidFill>
                <a:latin typeface="Helvetica" pitchFamily="-106" charset="0"/>
              </a:rPr>
              <a:t>Develop agreement among those involved.</a:t>
            </a:r>
          </a:p>
          <a:p>
            <a:pPr marL="519113" lvl="2" indent="-519113">
              <a:spcAft>
                <a:spcPts val="1600"/>
              </a:spcAft>
              <a:buFont typeface="Calibri" pitchFamily="34" charset="0"/>
              <a:buAutoNum type="arabicPeriod"/>
            </a:pPr>
            <a:r>
              <a:rPr lang="en-US" sz="2700">
                <a:solidFill>
                  <a:srgbClr val="000000"/>
                </a:solidFill>
                <a:latin typeface="Helvetica" pitchFamily="-106" charset="0"/>
              </a:rPr>
              <a:t>Decide which alternative is best.</a:t>
            </a:r>
          </a:p>
          <a:p>
            <a:pPr marL="519113" lvl="2" indent="-519113">
              <a:spcAft>
                <a:spcPts val="1600"/>
              </a:spcAft>
              <a:buFont typeface="Calibri" pitchFamily="34" charset="0"/>
              <a:buAutoNum type="arabicPeriod"/>
            </a:pPr>
            <a:r>
              <a:rPr lang="en-US" sz="2700">
                <a:solidFill>
                  <a:srgbClr val="000000"/>
                </a:solidFill>
                <a:latin typeface="Helvetica" pitchFamily="-106" charset="0"/>
              </a:rPr>
              <a:t>Do what is indicated.</a:t>
            </a:r>
          </a:p>
          <a:p>
            <a:pPr marL="519113" lvl="2" indent="-519113">
              <a:spcAft>
                <a:spcPts val="1600"/>
              </a:spcAft>
              <a:buFont typeface="Calibri" pitchFamily="34" charset="0"/>
              <a:buAutoNum type="arabicPeriod"/>
            </a:pPr>
            <a:r>
              <a:rPr lang="en-US" sz="2700">
                <a:solidFill>
                  <a:srgbClr val="000000"/>
                </a:solidFill>
                <a:latin typeface="Helvetica" pitchFamily="-106" charset="0"/>
              </a:rPr>
              <a:t>Determine whether the decision was a good one and follow up.</a:t>
            </a:r>
          </a:p>
        </p:txBody>
      </p:sp>
      <p:sp>
        <p:nvSpPr>
          <p:cNvPr id="24585" name="Title 1"/>
          <p:cNvSpPr>
            <a:spLocks noGrp="1"/>
          </p:cNvSpPr>
          <p:nvPr>
            <p:ph type="ctrTitle"/>
          </p:nvPr>
        </p:nvSpPr>
        <p:spPr>
          <a:xfrm>
            <a:off x="304800" y="282575"/>
            <a:ext cx="7772400" cy="1470025"/>
          </a:xfrm>
        </p:spPr>
        <p:txBody>
          <a:bodyPr/>
          <a:lstStyle/>
          <a:p>
            <a:pPr eaLnBrk="1" hangingPunct="1"/>
            <a:r>
              <a:rPr lang="en-US" sz="3200" b="1" smtClean="0">
                <a:latin typeface="Helvetica" pitchFamily="-106" charset="0"/>
                <a:ea typeface="ＭＳ Ｐゴシック" pitchFamily="-106" charset="-128"/>
                <a:cs typeface="Helvetica" pitchFamily="-106" charset="0"/>
              </a:rPr>
              <a:t>RATIONAL DECISION-MAKING </a:t>
            </a:r>
            <a:br>
              <a:rPr lang="en-US" sz="3200" b="1" smtClean="0">
                <a:latin typeface="Helvetica" pitchFamily="-106" charset="0"/>
                <a:ea typeface="ＭＳ Ｐゴシック" pitchFamily="-106" charset="-128"/>
                <a:cs typeface="Helvetica" pitchFamily="-106" charset="0"/>
              </a:rPr>
            </a:br>
            <a:r>
              <a:rPr lang="en-US" sz="3200" b="1" smtClean="0">
                <a:latin typeface="Helvetica" pitchFamily="-106" charset="0"/>
                <a:ea typeface="ＭＳ Ｐゴシック" pitchFamily="-106" charset="-128"/>
                <a:cs typeface="Helvetica" pitchFamily="-106" charset="0"/>
              </a:rPr>
              <a:t>MODEL</a:t>
            </a:r>
          </a:p>
        </p:txBody>
      </p:sp>
      <p:sp>
        <p:nvSpPr>
          <p:cNvPr id="24586" name="TextBox 9"/>
          <p:cNvSpPr txBox="1">
            <a:spLocks noChangeArrowheads="1"/>
          </p:cNvSpPr>
          <p:nvPr/>
        </p:nvSpPr>
        <p:spPr bwMode="auto">
          <a:xfrm>
            <a:off x="7772400" y="1295400"/>
            <a:ext cx="685800" cy="350838"/>
          </a:xfrm>
          <a:prstGeom prst="rect">
            <a:avLst/>
          </a:prstGeom>
          <a:noFill/>
          <a:ln w="9525">
            <a:noFill/>
            <a:miter lim="800000"/>
            <a:headEnd/>
            <a:tailEnd/>
          </a:ln>
        </p:spPr>
        <p:txBody>
          <a:bodyPr>
            <a:spAutoFit/>
          </a:bodyPr>
          <a:lstStyle/>
          <a:p>
            <a:r>
              <a:rPr lang="en-US" sz="1700" b="1">
                <a:solidFill>
                  <a:schemeClr val="bg1"/>
                </a:solidFill>
                <a:latin typeface="Helvetica" pitchFamily="-106" charset="0"/>
                <a:cs typeface="Helvetica" pitchFamily="-106" charset="0"/>
              </a:rPr>
              <a:t>LG3</a:t>
            </a:r>
          </a:p>
        </p:txBody>
      </p:sp>
      <p:sp>
        <p:nvSpPr>
          <p:cNvPr id="24587" name="Text Box 10"/>
          <p:cNvSpPr txBox="1">
            <a:spLocks noChangeArrowheads="1"/>
          </p:cNvSpPr>
          <p:nvPr/>
        </p:nvSpPr>
        <p:spPr bwMode="auto">
          <a:xfrm>
            <a:off x="8229600" y="6430963"/>
            <a:ext cx="914400" cy="274637"/>
          </a:xfrm>
          <a:prstGeom prst="rect">
            <a:avLst/>
          </a:prstGeom>
          <a:noFill/>
          <a:ln w="9525">
            <a:noFill/>
            <a:miter lim="800000"/>
            <a:headEnd/>
            <a:tailEnd/>
          </a:ln>
        </p:spPr>
        <p:txBody>
          <a:bodyPr>
            <a:spAutoFit/>
          </a:bodyPr>
          <a:lstStyle/>
          <a:p>
            <a:r>
              <a:rPr lang="en-US" sz="1200">
                <a:solidFill>
                  <a:srgbClr val="000000"/>
                </a:solidFill>
              </a:rPr>
              <a:t>7-</a:t>
            </a:r>
            <a:fld id="{F8D77EE9-B4FB-4BE3-8CDA-CCE0628A8B1D}" type="slidenum">
              <a:rPr lang="en-US" sz="1200">
                <a:solidFill>
                  <a:srgbClr val="000000"/>
                </a:solidFill>
              </a:rPr>
              <a:pPr/>
              <a:t>20</a:t>
            </a:fld>
            <a:endParaRPr lang="en-US"/>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ubtitle 2"/>
          <p:cNvSpPr>
            <a:spLocks noGrp="1"/>
          </p:cNvSpPr>
          <p:nvPr>
            <p:ph type="subTitle" idx="1"/>
          </p:nvPr>
        </p:nvSpPr>
        <p:spPr/>
        <p:txBody>
          <a:bodyPr/>
          <a:lstStyle/>
          <a:p>
            <a:pPr eaLnBrk="1" hangingPunct="1"/>
            <a:endParaRPr lang="en-US" smtClean="0">
              <a:solidFill>
                <a:srgbClr val="898989"/>
              </a:solidFill>
              <a:ea typeface="ＭＳ Ｐゴシック" pitchFamily="-106" charset="-128"/>
            </a:endParaRPr>
          </a:p>
        </p:txBody>
      </p:sp>
      <p:sp>
        <p:nvSpPr>
          <p:cNvPr id="4" name="Rounded Rectangle 3"/>
          <p:cNvSpPr/>
          <p:nvPr/>
        </p:nvSpPr>
        <p:spPr>
          <a:xfrm>
            <a:off x="457200" y="381000"/>
            <a:ext cx="8153400" cy="6248400"/>
          </a:xfrm>
          <a:prstGeom prst="roundRect">
            <a:avLst/>
          </a:prstGeom>
          <a:solidFill>
            <a:srgbClr val="FDD8C3"/>
          </a:solidFill>
          <a:ln>
            <a:solidFill>
              <a:srgbClr val="FDD8C3"/>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ＭＳ Ｐゴシック" pitchFamily="-106" charset="-128"/>
            </a:endParaRPr>
          </a:p>
        </p:txBody>
      </p:sp>
      <p:sp>
        <p:nvSpPr>
          <p:cNvPr id="5" name="Oval 4"/>
          <p:cNvSpPr/>
          <p:nvPr/>
        </p:nvSpPr>
        <p:spPr>
          <a:xfrm>
            <a:off x="7315200" y="152400"/>
            <a:ext cx="1644650" cy="1600200"/>
          </a:xfrm>
          <a:prstGeom prst="ellipse">
            <a:avLst/>
          </a:prstGeom>
          <a:solidFill>
            <a:srgbClr val="660066"/>
          </a:solidFill>
          <a:ln>
            <a:solidFill>
              <a:srgbClr val="660066"/>
            </a:solidFill>
          </a:ln>
          <a:effectLst/>
        </p:spPr>
        <p:style>
          <a:lnRef idx="1">
            <a:schemeClr val="accent1"/>
          </a:lnRef>
          <a:fillRef idx="3">
            <a:schemeClr val="accent1"/>
          </a:fillRef>
          <a:effectRef idx="2">
            <a:schemeClr val="accent1"/>
          </a:effectRef>
          <a:fontRef idx="minor">
            <a:schemeClr val="lt1"/>
          </a:fontRef>
        </p:style>
      </p:sp>
      <p:sp>
        <p:nvSpPr>
          <p:cNvPr id="25605" name="TextBox 7"/>
          <p:cNvSpPr txBox="1">
            <a:spLocks noChangeArrowheads="1"/>
          </p:cNvSpPr>
          <p:nvPr/>
        </p:nvSpPr>
        <p:spPr bwMode="auto">
          <a:xfrm>
            <a:off x="8458200" y="1143000"/>
            <a:ext cx="501650" cy="701675"/>
          </a:xfrm>
          <a:prstGeom prst="rect">
            <a:avLst/>
          </a:prstGeom>
          <a:noFill/>
          <a:ln w="9525">
            <a:noFill/>
            <a:miter lim="800000"/>
            <a:headEnd/>
            <a:tailEnd/>
          </a:ln>
        </p:spPr>
        <p:txBody>
          <a:bodyPr>
            <a:spAutoFit/>
          </a:bodyPr>
          <a:lstStyle/>
          <a:p>
            <a:r>
              <a:rPr lang="en-US" sz="4000" b="1">
                <a:solidFill>
                  <a:srgbClr val="E59B57"/>
                </a:solidFill>
                <a:latin typeface="Calibri" pitchFamily="34" charset="0"/>
              </a:rPr>
              <a:t>*</a:t>
            </a:r>
          </a:p>
        </p:txBody>
      </p:sp>
      <p:sp>
        <p:nvSpPr>
          <p:cNvPr id="25606" name="TextBox 8"/>
          <p:cNvSpPr txBox="1">
            <a:spLocks noChangeArrowheads="1"/>
          </p:cNvSpPr>
          <p:nvPr/>
        </p:nvSpPr>
        <p:spPr bwMode="auto">
          <a:xfrm>
            <a:off x="7162800" y="0"/>
            <a:ext cx="609600" cy="701675"/>
          </a:xfrm>
          <a:prstGeom prst="rect">
            <a:avLst/>
          </a:prstGeom>
          <a:noFill/>
          <a:ln w="9525">
            <a:noFill/>
            <a:miter lim="800000"/>
            <a:headEnd/>
            <a:tailEnd/>
          </a:ln>
        </p:spPr>
        <p:txBody>
          <a:bodyPr>
            <a:spAutoFit/>
          </a:bodyPr>
          <a:lstStyle/>
          <a:p>
            <a:r>
              <a:rPr lang="en-US" sz="4000" b="1">
                <a:solidFill>
                  <a:srgbClr val="660066"/>
                </a:solidFill>
                <a:latin typeface="Calibri" pitchFamily="34" charset="0"/>
              </a:rPr>
              <a:t>*</a:t>
            </a:r>
          </a:p>
        </p:txBody>
      </p:sp>
      <p:sp>
        <p:nvSpPr>
          <p:cNvPr id="25607" name="TextBox 9"/>
          <p:cNvSpPr txBox="1">
            <a:spLocks noChangeArrowheads="1"/>
          </p:cNvSpPr>
          <p:nvPr/>
        </p:nvSpPr>
        <p:spPr bwMode="auto">
          <a:xfrm>
            <a:off x="7315200" y="533400"/>
            <a:ext cx="1828800" cy="777875"/>
          </a:xfrm>
          <a:prstGeom prst="rect">
            <a:avLst/>
          </a:prstGeom>
          <a:noFill/>
          <a:ln w="9525">
            <a:noFill/>
            <a:miter lim="800000"/>
            <a:headEnd/>
            <a:tailEnd/>
          </a:ln>
        </p:spPr>
        <p:txBody>
          <a:bodyPr>
            <a:spAutoFit/>
          </a:bodyPr>
          <a:lstStyle/>
          <a:p>
            <a:r>
              <a:rPr lang="en-US" sz="1500" i="1">
                <a:solidFill>
                  <a:schemeClr val="bg1"/>
                </a:solidFill>
                <a:latin typeface="Helvetica" pitchFamily="-106" charset="0"/>
              </a:rPr>
              <a:t>Decision Making: Finding the Best Alternative</a:t>
            </a:r>
          </a:p>
        </p:txBody>
      </p:sp>
      <p:sp>
        <p:nvSpPr>
          <p:cNvPr id="25608" name="TextBox 11"/>
          <p:cNvSpPr txBox="1">
            <a:spLocks noChangeArrowheads="1"/>
          </p:cNvSpPr>
          <p:nvPr/>
        </p:nvSpPr>
        <p:spPr bwMode="auto">
          <a:xfrm>
            <a:off x="533400" y="2147888"/>
            <a:ext cx="8077200" cy="3611562"/>
          </a:xfrm>
          <a:prstGeom prst="rect">
            <a:avLst/>
          </a:prstGeom>
          <a:noFill/>
          <a:ln w="9525">
            <a:noFill/>
            <a:miter lim="800000"/>
            <a:headEnd/>
            <a:tailEnd/>
          </a:ln>
        </p:spPr>
        <p:txBody>
          <a:bodyPr>
            <a:spAutoFit/>
          </a:bodyPr>
          <a:lstStyle/>
          <a:p>
            <a:pPr marL="342900" indent="-342900">
              <a:spcAft>
                <a:spcPts val="3000"/>
              </a:spcAft>
              <a:buFont typeface="Arial" charset="0"/>
              <a:buChar char="•"/>
            </a:pPr>
            <a:r>
              <a:rPr lang="en-US" sz="2700" b="1">
                <a:solidFill>
                  <a:srgbClr val="000000"/>
                </a:solidFill>
                <a:latin typeface="Helvetica" pitchFamily="-106" charset="0"/>
              </a:rPr>
              <a:t>Problem Solving -- </a:t>
            </a:r>
            <a:r>
              <a:rPr lang="en-US" sz="2500" i="1">
                <a:solidFill>
                  <a:srgbClr val="000000"/>
                </a:solidFill>
                <a:latin typeface="Helvetica" pitchFamily="-106" charset="0"/>
              </a:rPr>
              <a:t>The process of solving the everyday problems that occur; less formal than decision making and needs quicker action.</a:t>
            </a:r>
          </a:p>
          <a:p>
            <a:pPr marL="347663" lvl="1" indent="-342900">
              <a:spcAft>
                <a:spcPts val="3000"/>
              </a:spcAft>
              <a:buFont typeface="Arial" charset="0"/>
              <a:buChar char="•"/>
            </a:pPr>
            <a:r>
              <a:rPr lang="en-US" sz="2700">
                <a:solidFill>
                  <a:srgbClr val="000000"/>
                </a:solidFill>
                <a:latin typeface="Helvetica" pitchFamily="-106" charset="0"/>
              </a:rPr>
              <a:t>Problem-solving techniques include brainstorming and </a:t>
            </a:r>
            <a:r>
              <a:rPr lang="en-US" sz="2700" b="1">
                <a:solidFill>
                  <a:srgbClr val="000000"/>
                </a:solidFill>
                <a:latin typeface="Helvetica" pitchFamily="-106" charset="0"/>
              </a:rPr>
              <a:t>PMI -- </a:t>
            </a:r>
            <a:r>
              <a:rPr lang="en-US" sz="2500" i="1">
                <a:solidFill>
                  <a:srgbClr val="000000"/>
                </a:solidFill>
                <a:latin typeface="Helvetica" pitchFamily="-106" charset="0"/>
              </a:rPr>
              <a:t>Listing all the pluses for a solution in one column, all the minuses in another and the implications in a third.</a:t>
            </a:r>
          </a:p>
        </p:txBody>
      </p:sp>
      <p:sp>
        <p:nvSpPr>
          <p:cNvPr id="25609" name="Title 1"/>
          <p:cNvSpPr>
            <a:spLocks noGrp="1"/>
          </p:cNvSpPr>
          <p:nvPr>
            <p:ph type="ctrTitle"/>
          </p:nvPr>
        </p:nvSpPr>
        <p:spPr>
          <a:xfrm>
            <a:off x="381000" y="76200"/>
            <a:ext cx="7772400" cy="1470025"/>
          </a:xfrm>
        </p:spPr>
        <p:txBody>
          <a:bodyPr/>
          <a:lstStyle/>
          <a:p>
            <a:pPr eaLnBrk="1" hangingPunct="1"/>
            <a:r>
              <a:rPr lang="en-US" sz="3200" b="1" smtClean="0">
                <a:latin typeface="Helvetica" pitchFamily="-106" charset="0"/>
                <a:ea typeface="ＭＳ Ｐゴシック" pitchFamily="-106" charset="-128"/>
                <a:cs typeface="Helvetica" pitchFamily="-106" charset="0"/>
              </a:rPr>
              <a:t>PROBLEM SOLVING</a:t>
            </a:r>
          </a:p>
        </p:txBody>
      </p:sp>
      <p:sp>
        <p:nvSpPr>
          <p:cNvPr id="25610" name="TextBox 9"/>
          <p:cNvSpPr txBox="1">
            <a:spLocks noChangeArrowheads="1"/>
          </p:cNvSpPr>
          <p:nvPr/>
        </p:nvSpPr>
        <p:spPr bwMode="auto">
          <a:xfrm>
            <a:off x="7772400" y="1295400"/>
            <a:ext cx="685800" cy="350838"/>
          </a:xfrm>
          <a:prstGeom prst="rect">
            <a:avLst/>
          </a:prstGeom>
          <a:noFill/>
          <a:ln w="9525">
            <a:noFill/>
            <a:miter lim="800000"/>
            <a:headEnd/>
            <a:tailEnd/>
          </a:ln>
        </p:spPr>
        <p:txBody>
          <a:bodyPr>
            <a:spAutoFit/>
          </a:bodyPr>
          <a:lstStyle/>
          <a:p>
            <a:r>
              <a:rPr lang="en-US" sz="1700" b="1">
                <a:solidFill>
                  <a:schemeClr val="bg1"/>
                </a:solidFill>
                <a:latin typeface="Helvetica" pitchFamily="-106" charset="0"/>
                <a:cs typeface="Helvetica" pitchFamily="-106" charset="0"/>
              </a:rPr>
              <a:t>LG3</a:t>
            </a:r>
          </a:p>
        </p:txBody>
      </p:sp>
      <p:sp>
        <p:nvSpPr>
          <p:cNvPr id="25611" name="Text Box 10"/>
          <p:cNvSpPr txBox="1">
            <a:spLocks noChangeArrowheads="1"/>
          </p:cNvSpPr>
          <p:nvPr/>
        </p:nvSpPr>
        <p:spPr bwMode="auto">
          <a:xfrm>
            <a:off x="8229600" y="6430963"/>
            <a:ext cx="914400" cy="274637"/>
          </a:xfrm>
          <a:prstGeom prst="rect">
            <a:avLst/>
          </a:prstGeom>
          <a:noFill/>
          <a:ln w="9525">
            <a:noFill/>
            <a:miter lim="800000"/>
            <a:headEnd/>
            <a:tailEnd/>
          </a:ln>
        </p:spPr>
        <p:txBody>
          <a:bodyPr>
            <a:spAutoFit/>
          </a:bodyPr>
          <a:lstStyle/>
          <a:p>
            <a:r>
              <a:rPr lang="en-US" sz="1200">
                <a:solidFill>
                  <a:srgbClr val="000000"/>
                </a:solidFill>
              </a:rPr>
              <a:t>7-</a:t>
            </a:r>
            <a:fld id="{24394120-A067-4740-8CBF-DC34ECB78CC5}" type="slidenum">
              <a:rPr lang="en-US" sz="1200">
                <a:solidFill>
                  <a:srgbClr val="000000"/>
                </a:solidFill>
              </a:rPr>
              <a:pPr/>
              <a:t>21</a:t>
            </a:fld>
            <a:endParaRPr lang="en-US"/>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ubtitle 2"/>
          <p:cNvSpPr>
            <a:spLocks noGrp="1"/>
          </p:cNvSpPr>
          <p:nvPr>
            <p:ph type="subTitle" idx="1"/>
          </p:nvPr>
        </p:nvSpPr>
        <p:spPr/>
        <p:txBody>
          <a:bodyPr/>
          <a:lstStyle/>
          <a:p>
            <a:pPr eaLnBrk="1" hangingPunct="1"/>
            <a:endParaRPr lang="en-US" smtClean="0">
              <a:solidFill>
                <a:srgbClr val="898989"/>
              </a:solidFill>
              <a:ea typeface="ＭＳ Ｐゴシック" pitchFamily="-106" charset="-128"/>
            </a:endParaRPr>
          </a:p>
        </p:txBody>
      </p:sp>
      <p:sp>
        <p:nvSpPr>
          <p:cNvPr id="4" name="Rounded Rectangle 3"/>
          <p:cNvSpPr/>
          <p:nvPr/>
        </p:nvSpPr>
        <p:spPr>
          <a:xfrm>
            <a:off x="457200" y="381000"/>
            <a:ext cx="8153400" cy="6248400"/>
          </a:xfrm>
          <a:prstGeom prst="roundRect">
            <a:avLst/>
          </a:prstGeom>
          <a:solidFill>
            <a:srgbClr val="FDD8C3"/>
          </a:solidFill>
          <a:ln>
            <a:solidFill>
              <a:srgbClr val="FDD8C3"/>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ＭＳ Ｐゴシック" pitchFamily="-106" charset="-128"/>
            </a:endParaRPr>
          </a:p>
        </p:txBody>
      </p:sp>
      <p:sp>
        <p:nvSpPr>
          <p:cNvPr id="5" name="Oval 4"/>
          <p:cNvSpPr/>
          <p:nvPr/>
        </p:nvSpPr>
        <p:spPr>
          <a:xfrm>
            <a:off x="7315200" y="152400"/>
            <a:ext cx="1644650" cy="1600200"/>
          </a:xfrm>
          <a:prstGeom prst="ellipse">
            <a:avLst/>
          </a:prstGeom>
          <a:solidFill>
            <a:srgbClr val="660066"/>
          </a:solidFill>
          <a:ln>
            <a:solidFill>
              <a:srgbClr val="660066"/>
            </a:solidFill>
          </a:ln>
          <a:effectLst/>
        </p:spPr>
        <p:style>
          <a:lnRef idx="1">
            <a:schemeClr val="accent1"/>
          </a:lnRef>
          <a:fillRef idx="3">
            <a:schemeClr val="accent1"/>
          </a:fillRef>
          <a:effectRef idx="2">
            <a:schemeClr val="accent1"/>
          </a:effectRef>
          <a:fontRef idx="minor">
            <a:schemeClr val="lt1"/>
          </a:fontRef>
        </p:style>
      </p:sp>
      <p:sp>
        <p:nvSpPr>
          <p:cNvPr id="27653" name="TextBox 7"/>
          <p:cNvSpPr txBox="1">
            <a:spLocks noChangeArrowheads="1"/>
          </p:cNvSpPr>
          <p:nvPr/>
        </p:nvSpPr>
        <p:spPr bwMode="auto">
          <a:xfrm>
            <a:off x="8458200" y="1143000"/>
            <a:ext cx="501650" cy="701675"/>
          </a:xfrm>
          <a:prstGeom prst="rect">
            <a:avLst/>
          </a:prstGeom>
          <a:noFill/>
          <a:ln w="9525">
            <a:noFill/>
            <a:miter lim="800000"/>
            <a:headEnd/>
            <a:tailEnd/>
          </a:ln>
        </p:spPr>
        <p:txBody>
          <a:bodyPr>
            <a:spAutoFit/>
          </a:bodyPr>
          <a:lstStyle/>
          <a:p>
            <a:r>
              <a:rPr lang="en-US" sz="4000" b="1">
                <a:solidFill>
                  <a:srgbClr val="E59B57"/>
                </a:solidFill>
                <a:latin typeface="Calibri" pitchFamily="34" charset="0"/>
              </a:rPr>
              <a:t>*</a:t>
            </a:r>
          </a:p>
        </p:txBody>
      </p:sp>
      <p:sp>
        <p:nvSpPr>
          <p:cNvPr id="27654" name="TextBox 8"/>
          <p:cNvSpPr txBox="1">
            <a:spLocks noChangeArrowheads="1"/>
          </p:cNvSpPr>
          <p:nvPr/>
        </p:nvSpPr>
        <p:spPr bwMode="auto">
          <a:xfrm>
            <a:off x="7162800" y="0"/>
            <a:ext cx="609600" cy="701675"/>
          </a:xfrm>
          <a:prstGeom prst="rect">
            <a:avLst/>
          </a:prstGeom>
          <a:noFill/>
          <a:ln w="9525">
            <a:noFill/>
            <a:miter lim="800000"/>
            <a:headEnd/>
            <a:tailEnd/>
          </a:ln>
        </p:spPr>
        <p:txBody>
          <a:bodyPr>
            <a:spAutoFit/>
          </a:bodyPr>
          <a:lstStyle/>
          <a:p>
            <a:r>
              <a:rPr lang="en-US" sz="4000" b="1">
                <a:solidFill>
                  <a:srgbClr val="660066"/>
                </a:solidFill>
                <a:latin typeface="Calibri" pitchFamily="34" charset="0"/>
              </a:rPr>
              <a:t>*</a:t>
            </a:r>
          </a:p>
        </p:txBody>
      </p:sp>
      <p:sp>
        <p:nvSpPr>
          <p:cNvPr id="27655" name="TextBox 9"/>
          <p:cNvSpPr txBox="1">
            <a:spLocks noChangeArrowheads="1"/>
          </p:cNvSpPr>
          <p:nvPr/>
        </p:nvSpPr>
        <p:spPr bwMode="auto">
          <a:xfrm>
            <a:off x="7315200" y="457200"/>
            <a:ext cx="1828800" cy="868363"/>
          </a:xfrm>
          <a:prstGeom prst="rect">
            <a:avLst/>
          </a:prstGeom>
          <a:noFill/>
          <a:ln w="9525">
            <a:noFill/>
            <a:miter lim="800000"/>
            <a:headEnd/>
            <a:tailEnd/>
          </a:ln>
        </p:spPr>
        <p:txBody>
          <a:bodyPr>
            <a:spAutoFit/>
          </a:bodyPr>
          <a:lstStyle/>
          <a:p>
            <a:r>
              <a:rPr lang="en-US" sz="1700" i="1">
                <a:solidFill>
                  <a:schemeClr val="bg1"/>
                </a:solidFill>
                <a:latin typeface="Helvetica" pitchFamily="-106" charset="0"/>
              </a:rPr>
              <a:t>Organizing: Creating a Unified System</a:t>
            </a:r>
          </a:p>
        </p:txBody>
      </p:sp>
      <p:sp>
        <p:nvSpPr>
          <p:cNvPr id="27656" name="TextBox 11"/>
          <p:cNvSpPr txBox="1">
            <a:spLocks noChangeArrowheads="1"/>
          </p:cNvSpPr>
          <p:nvPr/>
        </p:nvSpPr>
        <p:spPr bwMode="auto">
          <a:xfrm>
            <a:off x="533400" y="2289175"/>
            <a:ext cx="4114800" cy="2789238"/>
          </a:xfrm>
          <a:prstGeom prst="rect">
            <a:avLst/>
          </a:prstGeom>
          <a:noFill/>
          <a:ln w="9525">
            <a:noFill/>
            <a:miter lim="800000"/>
            <a:headEnd/>
            <a:tailEnd/>
          </a:ln>
        </p:spPr>
        <p:txBody>
          <a:bodyPr>
            <a:spAutoFit/>
          </a:bodyPr>
          <a:lstStyle/>
          <a:p>
            <a:pPr marL="342900" indent="-342900">
              <a:buFont typeface="Arial" charset="0"/>
              <a:buChar char="•"/>
            </a:pPr>
            <a:r>
              <a:rPr lang="en-US" sz="2700" b="1">
                <a:solidFill>
                  <a:srgbClr val="000000"/>
                </a:solidFill>
                <a:latin typeface="Helvetica" pitchFamily="-106" charset="0"/>
              </a:rPr>
              <a:t>Organization Chart -- </a:t>
            </a:r>
            <a:r>
              <a:rPr lang="en-US" sz="2500" i="1">
                <a:solidFill>
                  <a:srgbClr val="000000"/>
                </a:solidFill>
                <a:latin typeface="Helvetica" pitchFamily="-106" charset="0"/>
              </a:rPr>
              <a:t>A visual device that shows relationships among people and divides the organization’s work; it shows who reports to whom.</a:t>
            </a:r>
          </a:p>
        </p:txBody>
      </p:sp>
      <p:sp>
        <p:nvSpPr>
          <p:cNvPr id="27657" name="Title 1"/>
          <p:cNvSpPr>
            <a:spLocks noGrp="1"/>
          </p:cNvSpPr>
          <p:nvPr>
            <p:ph type="ctrTitle"/>
          </p:nvPr>
        </p:nvSpPr>
        <p:spPr>
          <a:xfrm>
            <a:off x="381000" y="76200"/>
            <a:ext cx="7772400" cy="1470025"/>
          </a:xfrm>
        </p:spPr>
        <p:txBody>
          <a:bodyPr/>
          <a:lstStyle/>
          <a:p>
            <a:pPr eaLnBrk="1" hangingPunct="1"/>
            <a:r>
              <a:rPr lang="en-US" sz="3200" b="1" smtClean="0">
                <a:latin typeface="Helvetica" pitchFamily="-106" charset="0"/>
                <a:ea typeface="ＭＳ Ｐゴシック" pitchFamily="-106" charset="-128"/>
                <a:cs typeface="Helvetica" pitchFamily="-106" charset="0"/>
              </a:rPr>
              <a:t>ORGANIZATIONAL CHARTS</a:t>
            </a:r>
          </a:p>
        </p:txBody>
      </p:sp>
      <p:sp>
        <p:nvSpPr>
          <p:cNvPr id="27658" name="TextBox 10"/>
          <p:cNvSpPr txBox="1">
            <a:spLocks noChangeArrowheads="1"/>
          </p:cNvSpPr>
          <p:nvPr/>
        </p:nvSpPr>
        <p:spPr bwMode="auto">
          <a:xfrm>
            <a:off x="7772400" y="1295400"/>
            <a:ext cx="685800" cy="350838"/>
          </a:xfrm>
          <a:prstGeom prst="rect">
            <a:avLst/>
          </a:prstGeom>
          <a:noFill/>
          <a:ln w="9525">
            <a:noFill/>
            <a:miter lim="800000"/>
            <a:headEnd/>
            <a:tailEnd/>
          </a:ln>
        </p:spPr>
        <p:txBody>
          <a:bodyPr>
            <a:spAutoFit/>
          </a:bodyPr>
          <a:lstStyle/>
          <a:p>
            <a:r>
              <a:rPr lang="en-US" sz="1700" b="1">
                <a:solidFill>
                  <a:schemeClr val="bg1"/>
                </a:solidFill>
                <a:latin typeface="Helvetica" pitchFamily="-106" charset="0"/>
                <a:cs typeface="Helvetica" pitchFamily="-106" charset="0"/>
              </a:rPr>
              <a:t>LG4</a:t>
            </a:r>
          </a:p>
        </p:txBody>
      </p:sp>
      <p:pic>
        <p:nvPicPr>
          <p:cNvPr id="12" name="Picture 11" descr="OrgFlow.gif"/>
          <p:cNvPicPr>
            <a:picLocks noChangeAspect="1"/>
          </p:cNvPicPr>
          <p:nvPr/>
        </p:nvPicPr>
        <p:blipFill>
          <a:blip r:embed="rId3" cstate="print"/>
          <a:stretch>
            <a:fillRect/>
          </a:stretch>
        </p:blipFill>
        <p:spPr>
          <a:xfrm>
            <a:off x="5181600" y="2209800"/>
            <a:ext cx="2971800" cy="2971800"/>
          </a:xfrm>
          <a:prstGeom prst="rect">
            <a:avLst/>
          </a:prstGeom>
          <a:effectLst>
            <a:softEdge rad="88900"/>
          </a:effectLst>
          <a:scene3d>
            <a:camera prst="orthographicFront">
              <a:rot lat="21599987" lon="21599994" rev="2699994"/>
            </a:camera>
            <a:lightRig rig="threePt" dir="t"/>
          </a:scene3d>
        </p:spPr>
      </p:pic>
      <p:sp>
        <p:nvSpPr>
          <p:cNvPr id="27660" name="Text Box 10"/>
          <p:cNvSpPr txBox="1">
            <a:spLocks noChangeArrowheads="1"/>
          </p:cNvSpPr>
          <p:nvPr/>
        </p:nvSpPr>
        <p:spPr bwMode="auto">
          <a:xfrm>
            <a:off x="8229600" y="6430963"/>
            <a:ext cx="914400" cy="274637"/>
          </a:xfrm>
          <a:prstGeom prst="rect">
            <a:avLst/>
          </a:prstGeom>
          <a:noFill/>
          <a:ln w="9525">
            <a:noFill/>
            <a:miter lim="800000"/>
            <a:headEnd/>
            <a:tailEnd/>
          </a:ln>
        </p:spPr>
        <p:txBody>
          <a:bodyPr>
            <a:spAutoFit/>
          </a:bodyPr>
          <a:lstStyle/>
          <a:p>
            <a:r>
              <a:rPr lang="en-US" sz="1200">
                <a:solidFill>
                  <a:srgbClr val="000000"/>
                </a:solidFill>
              </a:rPr>
              <a:t>7-</a:t>
            </a:r>
            <a:fld id="{C17EDA24-E4D9-4C62-913B-6ECC02DCD86F}" type="slidenum">
              <a:rPr lang="en-US" sz="1200">
                <a:solidFill>
                  <a:srgbClr val="000000"/>
                </a:solidFill>
              </a:rPr>
              <a:pPr/>
              <a:t>22</a:t>
            </a:fld>
            <a:endParaRPr lang="en-US"/>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0114" name="Picture 2" descr="http://images.vertex42.com/ExcelTemplates/orgcharts/company-organization-chart.gif"/>
          <p:cNvPicPr>
            <a:picLocks noChangeAspect="1" noChangeArrowheads="1"/>
          </p:cNvPicPr>
          <p:nvPr/>
        </p:nvPicPr>
        <p:blipFill>
          <a:blip r:embed="rId2" cstate="print"/>
          <a:srcRect/>
          <a:stretch>
            <a:fillRect/>
          </a:stretch>
        </p:blipFill>
        <p:spPr bwMode="auto">
          <a:xfrm>
            <a:off x="2771775" y="228600"/>
            <a:ext cx="6372225" cy="6414759"/>
          </a:xfrm>
          <a:prstGeom prst="rect">
            <a:avLst/>
          </a:prstGeom>
          <a:noFill/>
        </p:spPr>
      </p:pic>
      <p:sp>
        <p:nvSpPr>
          <p:cNvPr id="2" name="Title 1"/>
          <p:cNvSpPr>
            <a:spLocks noGrp="1"/>
          </p:cNvSpPr>
          <p:nvPr>
            <p:ph type="title"/>
          </p:nvPr>
        </p:nvSpPr>
        <p:spPr>
          <a:xfrm>
            <a:off x="0" y="1066800"/>
            <a:ext cx="3429000" cy="1752600"/>
          </a:xfrm>
        </p:spPr>
        <p:style>
          <a:lnRef idx="2">
            <a:schemeClr val="accent4">
              <a:shade val="50000"/>
            </a:schemeClr>
          </a:lnRef>
          <a:fillRef idx="1">
            <a:schemeClr val="accent4"/>
          </a:fillRef>
          <a:effectRef idx="0">
            <a:schemeClr val="accent4"/>
          </a:effectRef>
          <a:fontRef idx="minor">
            <a:schemeClr val="lt1"/>
          </a:fontRef>
        </p:style>
        <p:txBody>
          <a:bodyPr>
            <a:normAutofit fontScale="90000"/>
          </a:bodyPr>
          <a:lstStyle/>
          <a:p>
            <a:r>
              <a:rPr lang="en-US" dirty="0" smtClean="0"/>
              <a:t>Example of organizational chart</a:t>
            </a:r>
            <a:endParaRPr 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ubtitle 2"/>
          <p:cNvSpPr>
            <a:spLocks noGrp="1"/>
          </p:cNvSpPr>
          <p:nvPr>
            <p:ph type="subTitle" idx="1"/>
          </p:nvPr>
        </p:nvSpPr>
        <p:spPr/>
        <p:txBody>
          <a:bodyPr/>
          <a:lstStyle/>
          <a:p>
            <a:pPr eaLnBrk="1" hangingPunct="1"/>
            <a:endParaRPr lang="en-US" smtClean="0">
              <a:solidFill>
                <a:srgbClr val="898989"/>
              </a:solidFill>
              <a:ea typeface="ＭＳ Ｐゴシック" pitchFamily="-106" charset="-128"/>
            </a:endParaRPr>
          </a:p>
        </p:txBody>
      </p:sp>
      <p:sp>
        <p:nvSpPr>
          <p:cNvPr id="4" name="Rounded Rectangle 3"/>
          <p:cNvSpPr/>
          <p:nvPr/>
        </p:nvSpPr>
        <p:spPr>
          <a:xfrm>
            <a:off x="457200" y="381000"/>
            <a:ext cx="8153400" cy="6248400"/>
          </a:xfrm>
          <a:prstGeom prst="roundRect">
            <a:avLst/>
          </a:prstGeom>
          <a:solidFill>
            <a:srgbClr val="FDD8C3"/>
          </a:solidFill>
          <a:ln>
            <a:solidFill>
              <a:srgbClr val="FDD8C3"/>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ＭＳ Ｐゴシック" pitchFamily="-106" charset="-128"/>
            </a:endParaRPr>
          </a:p>
        </p:txBody>
      </p:sp>
      <p:sp>
        <p:nvSpPr>
          <p:cNvPr id="5" name="Oval 4"/>
          <p:cNvSpPr/>
          <p:nvPr/>
        </p:nvSpPr>
        <p:spPr>
          <a:xfrm>
            <a:off x="7315200" y="152400"/>
            <a:ext cx="1644650" cy="1600200"/>
          </a:xfrm>
          <a:prstGeom prst="ellipse">
            <a:avLst/>
          </a:prstGeom>
          <a:solidFill>
            <a:srgbClr val="660066"/>
          </a:solidFill>
          <a:ln>
            <a:solidFill>
              <a:srgbClr val="660066"/>
            </a:solidFill>
          </a:ln>
          <a:effectLst/>
        </p:spPr>
        <p:style>
          <a:lnRef idx="1">
            <a:schemeClr val="accent1"/>
          </a:lnRef>
          <a:fillRef idx="3">
            <a:schemeClr val="accent1"/>
          </a:fillRef>
          <a:effectRef idx="2">
            <a:schemeClr val="accent1"/>
          </a:effectRef>
          <a:fontRef idx="minor">
            <a:schemeClr val="lt1"/>
          </a:fontRef>
        </p:style>
      </p:sp>
      <p:sp>
        <p:nvSpPr>
          <p:cNvPr id="28677" name="TextBox 7"/>
          <p:cNvSpPr txBox="1">
            <a:spLocks noChangeArrowheads="1"/>
          </p:cNvSpPr>
          <p:nvPr/>
        </p:nvSpPr>
        <p:spPr bwMode="auto">
          <a:xfrm>
            <a:off x="8458200" y="1143000"/>
            <a:ext cx="501650" cy="701675"/>
          </a:xfrm>
          <a:prstGeom prst="rect">
            <a:avLst/>
          </a:prstGeom>
          <a:noFill/>
          <a:ln w="9525">
            <a:noFill/>
            <a:miter lim="800000"/>
            <a:headEnd/>
            <a:tailEnd/>
          </a:ln>
        </p:spPr>
        <p:txBody>
          <a:bodyPr>
            <a:spAutoFit/>
          </a:bodyPr>
          <a:lstStyle/>
          <a:p>
            <a:r>
              <a:rPr lang="en-US" sz="4000" b="1">
                <a:solidFill>
                  <a:srgbClr val="E59B57"/>
                </a:solidFill>
                <a:latin typeface="Calibri" pitchFamily="34" charset="0"/>
              </a:rPr>
              <a:t>*</a:t>
            </a:r>
          </a:p>
        </p:txBody>
      </p:sp>
      <p:sp>
        <p:nvSpPr>
          <p:cNvPr id="28678" name="TextBox 8"/>
          <p:cNvSpPr txBox="1">
            <a:spLocks noChangeArrowheads="1"/>
          </p:cNvSpPr>
          <p:nvPr/>
        </p:nvSpPr>
        <p:spPr bwMode="auto">
          <a:xfrm>
            <a:off x="7162800" y="0"/>
            <a:ext cx="609600" cy="701675"/>
          </a:xfrm>
          <a:prstGeom prst="rect">
            <a:avLst/>
          </a:prstGeom>
          <a:noFill/>
          <a:ln w="9525">
            <a:noFill/>
            <a:miter lim="800000"/>
            <a:headEnd/>
            <a:tailEnd/>
          </a:ln>
        </p:spPr>
        <p:txBody>
          <a:bodyPr>
            <a:spAutoFit/>
          </a:bodyPr>
          <a:lstStyle/>
          <a:p>
            <a:r>
              <a:rPr lang="en-US" sz="4000" b="1">
                <a:solidFill>
                  <a:srgbClr val="660066"/>
                </a:solidFill>
                <a:latin typeface="Calibri" pitchFamily="34" charset="0"/>
              </a:rPr>
              <a:t>*</a:t>
            </a:r>
          </a:p>
        </p:txBody>
      </p:sp>
      <p:sp>
        <p:nvSpPr>
          <p:cNvPr id="28679" name="TextBox 9"/>
          <p:cNvSpPr txBox="1">
            <a:spLocks noChangeArrowheads="1"/>
          </p:cNvSpPr>
          <p:nvPr/>
        </p:nvSpPr>
        <p:spPr bwMode="auto">
          <a:xfrm>
            <a:off x="7315200" y="457200"/>
            <a:ext cx="1828800" cy="868363"/>
          </a:xfrm>
          <a:prstGeom prst="rect">
            <a:avLst/>
          </a:prstGeom>
          <a:noFill/>
          <a:ln w="9525">
            <a:noFill/>
            <a:miter lim="800000"/>
            <a:headEnd/>
            <a:tailEnd/>
          </a:ln>
        </p:spPr>
        <p:txBody>
          <a:bodyPr>
            <a:spAutoFit/>
          </a:bodyPr>
          <a:lstStyle/>
          <a:p>
            <a:r>
              <a:rPr lang="en-US" sz="1700" i="1">
                <a:solidFill>
                  <a:schemeClr val="bg1"/>
                </a:solidFill>
                <a:latin typeface="Helvetica" pitchFamily="-106" charset="0"/>
              </a:rPr>
              <a:t>Organizing: Creating a Unified System</a:t>
            </a:r>
          </a:p>
        </p:txBody>
      </p:sp>
      <p:sp>
        <p:nvSpPr>
          <p:cNvPr id="28680" name="TextBox 9"/>
          <p:cNvSpPr txBox="1">
            <a:spLocks noChangeArrowheads="1"/>
          </p:cNvSpPr>
          <p:nvPr/>
        </p:nvSpPr>
        <p:spPr bwMode="auto">
          <a:xfrm>
            <a:off x="7772400" y="1295400"/>
            <a:ext cx="685800" cy="350838"/>
          </a:xfrm>
          <a:prstGeom prst="rect">
            <a:avLst/>
          </a:prstGeom>
          <a:noFill/>
          <a:ln w="9525">
            <a:noFill/>
            <a:miter lim="800000"/>
            <a:headEnd/>
            <a:tailEnd/>
          </a:ln>
        </p:spPr>
        <p:txBody>
          <a:bodyPr>
            <a:spAutoFit/>
          </a:bodyPr>
          <a:lstStyle/>
          <a:p>
            <a:r>
              <a:rPr lang="en-US" sz="1700" b="1">
                <a:solidFill>
                  <a:schemeClr val="bg1"/>
                </a:solidFill>
                <a:latin typeface="Helvetica" pitchFamily="-106" charset="0"/>
                <a:cs typeface="Helvetica" pitchFamily="-106" charset="0"/>
              </a:rPr>
              <a:t>LG4</a:t>
            </a:r>
          </a:p>
        </p:txBody>
      </p:sp>
      <p:sp>
        <p:nvSpPr>
          <p:cNvPr id="28681" name="Title 1"/>
          <p:cNvSpPr>
            <a:spLocks noGrp="1"/>
          </p:cNvSpPr>
          <p:nvPr>
            <p:ph type="ctrTitle"/>
          </p:nvPr>
        </p:nvSpPr>
        <p:spPr>
          <a:xfrm>
            <a:off x="381000" y="76200"/>
            <a:ext cx="7772400" cy="1470025"/>
          </a:xfrm>
        </p:spPr>
        <p:txBody>
          <a:bodyPr/>
          <a:lstStyle/>
          <a:p>
            <a:pPr eaLnBrk="1" hangingPunct="1"/>
            <a:r>
              <a:rPr lang="en-US" sz="3200" b="1" smtClean="0">
                <a:latin typeface="Helvetica" pitchFamily="-106" charset="0"/>
                <a:ea typeface="ＭＳ Ｐゴシック" pitchFamily="-106" charset="-128"/>
                <a:cs typeface="Helvetica" pitchFamily="-106" charset="0"/>
              </a:rPr>
              <a:t>LEVELS of MANAGEMENT</a:t>
            </a:r>
          </a:p>
        </p:txBody>
      </p:sp>
      <p:pic>
        <p:nvPicPr>
          <p:cNvPr id="28682" name="Picture 12" descr="F705.psd"/>
          <p:cNvPicPr>
            <a:picLocks noChangeAspect="1"/>
          </p:cNvPicPr>
          <p:nvPr/>
        </p:nvPicPr>
        <p:blipFill>
          <a:blip r:embed="rId3" cstate="print"/>
          <a:srcRect/>
          <a:stretch>
            <a:fillRect/>
          </a:stretch>
        </p:blipFill>
        <p:spPr bwMode="auto">
          <a:xfrm>
            <a:off x="838200" y="937533"/>
            <a:ext cx="7162800" cy="5721079"/>
          </a:xfrm>
          <a:prstGeom prst="rect">
            <a:avLst/>
          </a:prstGeom>
          <a:noFill/>
          <a:ln w="9525">
            <a:noFill/>
            <a:miter lim="800000"/>
            <a:headEnd/>
            <a:tailEnd/>
          </a:ln>
        </p:spPr>
      </p:pic>
      <p:sp>
        <p:nvSpPr>
          <p:cNvPr id="28683" name="Text Box 10"/>
          <p:cNvSpPr txBox="1">
            <a:spLocks noChangeArrowheads="1"/>
          </p:cNvSpPr>
          <p:nvPr/>
        </p:nvSpPr>
        <p:spPr bwMode="auto">
          <a:xfrm>
            <a:off x="8229600" y="6430963"/>
            <a:ext cx="914400" cy="274637"/>
          </a:xfrm>
          <a:prstGeom prst="rect">
            <a:avLst/>
          </a:prstGeom>
          <a:noFill/>
          <a:ln w="9525">
            <a:noFill/>
            <a:miter lim="800000"/>
            <a:headEnd/>
            <a:tailEnd/>
          </a:ln>
        </p:spPr>
        <p:txBody>
          <a:bodyPr>
            <a:spAutoFit/>
          </a:bodyPr>
          <a:lstStyle/>
          <a:p>
            <a:r>
              <a:rPr lang="en-US" sz="1200">
                <a:solidFill>
                  <a:srgbClr val="000000"/>
                </a:solidFill>
              </a:rPr>
              <a:t>7-</a:t>
            </a:r>
            <a:fld id="{A4283173-C0B2-4D86-B047-5F682904154A}" type="slidenum">
              <a:rPr lang="en-US" sz="1200">
                <a:solidFill>
                  <a:srgbClr val="000000"/>
                </a:solidFill>
              </a:rPr>
              <a:pPr/>
              <a:t>24</a:t>
            </a:fld>
            <a:endParaRPr lang="en-US"/>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ubtitle 2"/>
          <p:cNvSpPr>
            <a:spLocks noGrp="1"/>
          </p:cNvSpPr>
          <p:nvPr>
            <p:ph type="subTitle" idx="1"/>
          </p:nvPr>
        </p:nvSpPr>
        <p:spPr/>
        <p:txBody>
          <a:bodyPr/>
          <a:lstStyle/>
          <a:p>
            <a:pPr eaLnBrk="1" hangingPunct="1"/>
            <a:endParaRPr lang="en-US" smtClean="0">
              <a:solidFill>
                <a:srgbClr val="898989"/>
              </a:solidFill>
              <a:ea typeface="ＭＳ Ｐゴシック" pitchFamily="-106" charset="-128"/>
            </a:endParaRPr>
          </a:p>
        </p:txBody>
      </p:sp>
      <p:sp>
        <p:nvSpPr>
          <p:cNvPr id="4" name="Rounded Rectangle 3"/>
          <p:cNvSpPr/>
          <p:nvPr/>
        </p:nvSpPr>
        <p:spPr>
          <a:xfrm>
            <a:off x="457200" y="381000"/>
            <a:ext cx="8153400" cy="6248400"/>
          </a:xfrm>
          <a:prstGeom prst="roundRect">
            <a:avLst/>
          </a:prstGeom>
          <a:solidFill>
            <a:srgbClr val="FDD8C3"/>
          </a:solidFill>
          <a:ln>
            <a:solidFill>
              <a:srgbClr val="FDD8C3"/>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ＭＳ Ｐゴシック" pitchFamily="-106" charset="-128"/>
            </a:endParaRPr>
          </a:p>
        </p:txBody>
      </p:sp>
      <p:sp>
        <p:nvSpPr>
          <p:cNvPr id="5" name="Oval 4"/>
          <p:cNvSpPr/>
          <p:nvPr/>
        </p:nvSpPr>
        <p:spPr>
          <a:xfrm>
            <a:off x="7315200" y="152400"/>
            <a:ext cx="1644650" cy="1600200"/>
          </a:xfrm>
          <a:prstGeom prst="ellipse">
            <a:avLst/>
          </a:prstGeom>
          <a:solidFill>
            <a:srgbClr val="660066"/>
          </a:solidFill>
          <a:ln>
            <a:solidFill>
              <a:srgbClr val="660066"/>
            </a:solidFill>
          </a:ln>
          <a:effectLst/>
        </p:spPr>
        <p:style>
          <a:lnRef idx="1">
            <a:schemeClr val="accent1"/>
          </a:lnRef>
          <a:fillRef idx="3">
            <a:schemeClr val="accent1"/>
          </a:fillRef>
          <a:effectRef idx="2">
            <a:schemeClr val="accent1"/>
          </a:effectRef>
          <a:fontRef idx="minor">
            <a:schemeClr val="lt1"/>
          </a:fontRef>
        </p:style>
      </p:sp>
      <p:sp>
        <p:nvSpPr>
          <p:cNvPr id="29701" name="TextBox 7"/>
          <p:cNvSpPr txBox="1">
            <a:spLocks noChangeArrowheads="1"/>
          </p:cNvSpPr>
          <p:nvPr/>
        </p:nvSpPr>
        <p:spPr bwMode="auto">
          <a:xfrm>
            <a:off x="8458200" y="1143000"/>
            <a:ext cx="501650" cy="701675"/>
          </a:xfrm>
          <a:prstGeom prst="rect">
            <a:avLst/>
          </a:prstGeom>
          <a:noFill/>
          <a:ln w="9525">
            <a:noFill/>
            <a:miter lim="800000"/>
            <a:headEnd/>
            <a:tailEnd/>
          </a:ln>
        </p:spPr>
        <p:txBody>
          <a:bodyPr>
            <a:spAutoFit/>
          </a:bodyPr>
          <a:lstStyle/>
          <a:p>
            <a:r>
              <a:rPr lang="en-US" sz="4000" b="1">
                <a:solidFill>
                  <a:srgbClr val="E59B57"/>
                </a:solidFill>
                <a:latin typeface="Calibri" pitchFamily="34" charset="0"/>
              </a:rPr>
              <a:t>*</a:t>
            </a:r>
          </a:p>
        </p:txBody>
      </p:sp>
      <p:sp>
        <p:nvSpPr>
          <p:cNvPr id="29702" name="TextBox 8"/>
          <p:cNvSpPr txBox="1">
            <a:spLocks noChangeArrowheads="1"/>
          </p:cNvSpPr>
          <p:nvPr/>
        </p:nvSpPr>
        <p:spPr bwMode="auto">
          <a:xfrm>
            <a:off x="7162800" y="0"/>
            <a:ext cx="609600" cy="701675"/>
          </a:xfrm>
          <a:prstGeom prst="rect">
            <a:avLst/>
          </a:prstGeom>
          <a:noFill/>
          <a:ln w="9525">
            <a:noFill/>
            <a:miter lim="800000"/>
            <a:headEnd/>
            <a:tailEnd/>
          </a:ln>
        </p:spPr>
        <p:txBody>
          <a:bodyPr>
            <a:spAutoFit/>
          </a:bodyPr>
          <a:lstStyle/>
          <a:p>
            <a:r>
              <a:rPr lang="en-US" sz="4000" b="1">
                <a:solidFill>
                  <a:srgbClr val="660066"/>
                </a:solidFill>
                <a:latin typeface="Calibri" pitchFamily="34" charset="0"/>
              </a:rPr>
              <a:t>*</a:t>
            </a:r>
          </a:p>
        </p:txBody>
      </p:sp>
      <p:sp>
        <p:nvSpPr>
          <p:cNvPr id="29703" name="TextBox 9"/>
          <p:cNvSpPr txBox="1">
            <a:spLocks noChangeArrowheads="1"/>
          </p:cNvSpPr>
          <p:nvPr/>
        </p:nvSpPr>
        <p:spPr bwMode="auto">
          <a:xfrm>
            <a:off x="7315200" y="457200"/>
            <a:ext cx="1828800" cy="868363"/>
          </a:xfrm>
          <a:prstGeom prst="rect">
            <a:avLst/>
          </a:prstGeom>
          <a:noFill/>
          <a:ln w="9525">
            <a:noFill/>
            <a:miter lim="800000"/>
            <a:headEnd/>
            <a:tailEnd/>
          </a:ln>
        </p:spPr>
        <p:txBody>
          <a:bodyPr>
            <a:spAutoFit/>
          </a:bodyPr>
          <a:lstStyle/>
          <a:p>
            <a:r>
              <a:rPr lang="en-US" sz="1700" i="1">
                <a:solidFill>
                  <a:schemeClr val="bg1"/>
                </a:solidFill>
                <a:latin typeface="Helvetica" pitchFamily="-106" charset="0"/>
              </a:rPr>
              <a:t>Organizing: Creating a Unified System</a:t>
            </a:r>
          </a:p>
        </p:txBody>
      </p:sp>
      <p:sp>
        <p:nvSpPr>
          <p:cNvPr id="29704" name="TextBox 11"/>
          <p:cNvSpPr txBox="1">
            <a:spLocks noChangeArrowheads="1"/>
          </p:cNvSpPr>
          <p:nvPr/>
        </p:nvSpPr>
        <p:spPr bwMode="auto">
          <a:xfrm>
            <a:off x="533400" y="1828800"/>
            <a:ext cx="7772400" cy="4678363"/>
          </a:xfrm>
          <a:prstGeom prst="rect">
            <a:avLst/>
          </a:prstGeom>
          <a:noFill/>
          <a:ln w="9525">
            <a:noFill/>
            <a:miter lim="800000"/>
            <a:headEnd/>
            <a:tailEnd/>
          </a:ln>
        </p:spPr>
        <p:txBody>
          <a:bodyPr>
            <a:spAutoFit/>
          </a:bodyPr>
          <a:lstStyle/>
          <a:p>
            <a:pPr marL="347663" lvl="1" indent="-342900">
              <a:spcAft>
                <a:spcPts val="1800"/>
              </a:spcAft>
              <a:buFont typeface="Arial" charset="0"/>
              <a:buChar char="•"/>
            </a:pPr>
            <a:r>
              <a:rPr lang="en-US" sz="2700" b="1">
                <a:solidFill>
                  <a:srgbClr val="000000"/>
                </a:solidFill>
                <a:latin typeface="Helvetica" pitchFamily="-106" charset="0"/>
              </a:rPr>
              <a:t>Top Management -- </a:t>
            </a:r>
            <a:r>
              <a:rPr lang="en-US" sz="2500" i="1">
                <a:solidFill>
                  <a:srgbClr val="000000"/>
                </a:solidFill>
                <a:latin typeface="Helvetica" pitchFamily="-106" charset="0"/>
              </a:rPr>
              <a:t>The highest level, consists of the president and other key company executives who develop strategic plans.</a:t>
            </a:r>
          </a:p>
          <a:p>
            <a:pPr marL="347663" lvl="1" indent="-342900">
              <a:spcAft>
                <a:spcPts val="1800"/>
              </a:spcAft>
              <a:buFont typeface="Arial" charset="0"/>
              <a:buChar char="•"/>
            </a:pPr>
            <a:r>
              <a:rPr lang="en-US" sz="2700" b="1">
                <a:solidFill>
                  <a:srgbClr val="000000"/>
                </a:solidFill>
                <a:latin typeface="Helvetica" pitchFamily="-106" charset="0"/>
              </a:rPr>
              <a:t>Middle Management -- </a:t>
            </a:r>
            <a:r>
              <a:rPr lang="en-US" sz="2500" i="1">
                <a:solidFill>
                  <a:srgbClr val="000000"/>
                </a:solidFill>
                <a:latin typeface="Helvetica" pitchFamily="-106" charset="0"/>
              </a:rPr>
              <a:t>Includes general managers, division managers, and branch and plant managers who are responsible for tactical planning and controlling.</a:t>
            </a:r>
          </a:p>
          <a:p>
            <a:pPr marL="347663" lvl="1" indent="-342900">
              <a:spcAft>
                <a:spcPts val="1800"/>
              </a:spcAft>
              <a:buFont typeface="Arial" charset="0"/>
              <a:buChar char="•"/>
            </a:pPr>
            <a:r>
              <a:rPr lang="en-US" sz="2700" b="1">
                <a:solidFill>
                  <a:srgbClr val="000000"/>
                </a:solidFill>
                <a:latin typeface="Helvetica" pitchFamily="-106" charset="0"/>
              </a:rPr>
              <a:t>Supervisory Management -- </a:t>
            </a:r>
            <a:r>
              <a:rPr lang="en-US" sz="2500" i="1">
                <a:solidFill>
                  <a:srgbClr val="000000"/>
                </a:solidFill>
                <a:latin typeface="Helvetica" pitchFamily="-106" charset="0"/>
              </a:rPr>
              <a:t>Those directly responsible for supervising workers and evaluating daily performance.</a:t>
            </a:r>
          </a:p>
        </p:txBody>
      </p:sp>
      <p:sp>
        <p:nvSpPr>
          <p:cNvPr id="29705" name="Title 1"/>
          <p:cNvSpPr>
            <a:spLocks noGrp="1"/>
          </p:cNvSpPr>
          <p:nvPr>
            <p:ph type="ctrTitle"/>
          </p:nvPr>
        </p:nvSpPr>
        <p:spPr>
          <a:xfrm>
            <a:off x="457200" y="76200"/>
            <a:ext cx="7772400" cy="1470025"/>
          </a:xfrm>
        </p:spPr>
        <p:txBody>
          <a:bodyPr/>
          <a:lstStyle/>
          <a:p>
            <a:pPr eaLnBrk="1" hangingPunct="1"/>
            <a:r>
              <a:rPr lang="en-US" sz="3200" b="1" smtClean="0">
                <a:latin typeface="Helvetica" pitchFamily="-106" charset="0"/>
                <a:ea typeface="ＭＳ Ｐゴシック" pitchFamily="-106" charset="-128"/>
                <a:cs typeface="Helvetica" pitchFamily="-106" charset="0"/>
              </a:rPr>
              <a:t>MANAGEMENT LEVELS</a:t>
            </a:r>
          </a:p>
        </p:txBody>
      </p:sp>
      <p:sp>
        <p:nvSpPr>
          <p:cNvPr id="29706" name="TextBox 9"/>
          <p:cNvSpPr txBox="1">
            <a:spLocks noChangeArrowheads="1"/>
          </p:cNvSpPr>
          <p:nvPr/>
        </p:nvSpPr>
        <p:spPr bwMode="auto">
          <a:xfrm>
            <a:off x="7772400" y="1295400"/>
            <a:ext cx="685800" cy="350838"/>
          </a:xfrm>
          <a:prstGeom prst="rect">
            <a:avLst/>
          </a:prstGeom>
          <a:noFill/>
          <a:ln w="9525">
            <a:noFill/>
            <a:miter lim="800000"/>
            <a:headEnd/>
            <a:tailEnd/>
          </a:ln>
        </p:spPr>
        <p:txBody>
          <a:bodyPr>
            <a:spAutoFit/>
          </a:bodyPr>
          <a:lstStyle/>
          <a:p>
            <a:r>
              <a:rPr lang="en-US" sz="1700" b="1">
                <a:solidFill>
                  <a:schemeClr val="bg1"/>
                </a:solidFill>
                <a:latin typeface="Helvetica" pitchFamily="-106" charset="0"/>
                <a:cs typeface="Helvetica" pitchFamily="-106" charset="0"/>
              </a:rPr>
              <a:t>LG4</a:t>
            </a:r>
          </a:p>
        </p:txBody>
      </p:sp>
      <p:sp>
        <p:nvSpPr>
          <p:cNvPr id="29707" name="Text Box 10"/>
          <p:cNvSpPr txBox="1">
            <a:spLocks noChangeArrowheads="1"/>
          </p:cNvSpPr>
          <p:nvPr/>
        </p:nvSpPr>
        <p:spPr bwMode="auto">
          <a:xfrm>
            <a:off x="8229600" y="6430963"/>
            <a:ext cx="914400" cy="274637"/>
          </a:xfrm>
          <a:prstGeom prst="rect">
            <a:avLst/>
          </a:prstGeom>
          <a:noFill/>
          <a:ln w="9525">
            <a:noFill/>
            <a:miter lim="800000"/>
            <a:headEnd/>
            <a:tailEnd/>
          </a:ln>
        </p:spPr>
        <p:txBody>
          <a:bodyPr>
            <a:spAutoFit/>
          </a:bodyPr>
          <a:lstStyle/>
          <a:p>
            <a:r>
              <a:rPr lang="en-US" sz="1200">
                <a:solidFill>
                  <a:srgbClr val="000000"/>
                </a:solidFill>
              </a:rPr>
              <a:t>7-</a:t>
            </a:r>
            <a:fld id="{339AB723-04E3-4315-ACB1-4177B35066C2}" type="slidenum">
              <a:rPr lang="en-US" sz="1200">
                <a:solidFill>
                  <a:srgbClr val="000000"/>
                </a:solidFill>
              </a:rPr>
              <a:pPr/>
              <a:t>25</a:t>
            </a:fld>
            <a:endParaRPr lang="en-US"/>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ubtitle 2"/>
          <p:cNvSpPr>
            <a:spLocks noGrp="1"/>
          </p:cNvSpPr>
          <p:nvPr>
            <p:ph type="subTitle" idx="1"/>
          </p:nvPr>
        </p:nvSpPr>
        <p:spPr/>
        <p:txBody>
          <a:bodyPr/>
          <a:lstStyle/>
          <a:p>
            <a:pPr eaLnBrk="1" hangingPunct="1"/>
            <a:endParaRPr lang="en-US" smtClean="0">
              <a:solidFill>
                <a:srgbClr val="898989"/>
              </a:solidFill>
              <a:ea typeface="ＭＳ Ｐゴシック" pitchFamily="-106" charset="-128"/>
            </a:endParaRPr>
          </a:p>
        </p:txBody>
      </p:sp>
      <p:sp>
        <p:nvSpPr>
          <p:cNvPr id="4" name="Rounded Rectangle 3"/>
          <p:cNvSpPr/>
          <p:nvPr/>
        </p:nvSpPr>
        <p:spPr>
          <a:xfrm>
            <a:off x="457200" y="381000"/>
            <a:ext cx="8153400" cy="6248400"/>
          </a:xfrm>
          <a:prstGeom prst="roundRect">
            <a:avLst/>
          </a:prstGeom>
          <a:solidFill>
            <a:srgbClr val="FDD8C3"/>
          </a:solidFill>
          <a:ln>
            <a:solidFill>
              <a:srgbClr val="FDD8C3"/>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ＭＳ Ｐゴシック" pitchFamily="-106" charset="-128"/>
            </a:endParaRPr>
          </a:p>
        </p:txBody>
      </p:sp>
      <p:sp>
        <p:nvSpPr>
          <p:cNvPr id="5" name="Oval 4"/>
          <p:cNvSpPr/>
          <p:nvPr/>
        </p:nvSpPr>
        <p:spPr>
          <a:xfrm>
            <a:off x="7315200" y="152400"/>
            <a:ext cx="1644650" cy="1600200"/>
          </a:xfrm>
          <a:prstGeom prst="ellipse">
            <a:avLst/>
          </a:prstGeom>
          <a:solidFill>
            <a:srgbClr val="660066"/>
          </a:solidFill>
          <a:ln>
            <a:solidFill>
              <a:srgbClr val="660066"/>
            </a:solidFill>
          </a:ln>
          <a:effectLst/>
        </p:spPr>
        <p:style>
          <a:lnRef idx="1">
            <a:schemeClr val="accent1"/>
          </a:lnRef>
          <a:fillRef idx="3">
            <a:schemeClr val="accent1"/>
          </a:fillRef>
          <a:effectRef idx="2">
            <a:schemeClr val="accent1"/>
          </a:effectRef>
          <a:fontRef idx="minor">
            <a:schemeClr val="lt1"/>
          </a:fontRef>
        </p:style>
      </p:sp>
      <p:sp>
        <p:nvSpPr>
          <p:cNvPr id="30725" name="TextBox 7"/>
          <p:cNvSpPr txBox="1">
            <a:spLocks noChangeArrowheads="1"/>
          </p:cNvSpPr>
          <p:nvPr/>
        </p:nvSpPr>
        <p:spPr bwMode="auto">
          <a:xfrm>
            <a:off x="8458200" y="1143000"/>
            <a:ext cx="501650" cy="701675"/>
          </a:xfrm>
          <a:prstGeom prst="rect">
            <a:avLst/>
          </a:prstGeom>
          <a:noFill/>
          <a:ln w="9525">
            <a:noFill/>
            <a:miter lim="800000"/>
            <a:headEnd/>
            <a:tailEnd/>
          </a:ln>
        </p:spPr>
        <p:txBody>
          <a:bodyPr>
            <a:spAutoFit/>
          </a:bodyPr>
          <a:lstStyle/>
          <a:p>
            <a:r>
              <a:rPr lang="en-US" sz="4000" b="1">
                <a:solidFill>
                  <a:srgbClr val="E59B57"/>
                </a:solidFill>
                <a:latin typeface="Calibri" pitchFamily="34" charset="0"/>
              </a:rPr>
              <a:t>*</a:t>
            </a:r>
          </a:p>
        </p:txBody>
      </p:sp>
      <p:sp>
        <p:nvSpPr>
          <p:cNvPr id="30726" name="TextBox 8"/>
          <p:cNvSpPr txBox="1">
            <a:spLocks noChangeArrowheads="1"/>
          </p:cNvSpPr>
          <p:nvPr/>
        </p:nvSpPr>
        <p:spPr bwMode="auto">
          <a:xfrm>
            <a:off x="7162800" y="0"/>
            <a:ext cx="609600" cy="701675"/>
          </a:xfrm>
          <a:prstGeom prst="rect">
            <a:avLst/>
          </a:prstGeom>
          <a:noFill/>
          <a:ln w="9525">
            <a:noFill/>
            <a:miter lim="800000"/>
            <a:headEnd/>
            <a:tailEnd/>
          </a:ln>
        </p:spPr>
        <p:txBody>
          <a:bodyPr>
            <a:spAutoFit/>
          </a:bodyPr>
          <a:lstStyle/>
          <a:p>
            <a:r>
              <a:rPr lang="en-US" sz="4000" b="1">
                <a:solidFill>
                  <a:srgbClr val="660066"/>
                </a:solidFill>
                <a:latin typeface="Calibri" pitchFamily="34" charset="0"/>
              </a:rPr>
              <a:t>*</a:t>
            </a:r>
          </a:p>
        </p:txBody>
      </p:sp>
      <p:sp>
        <p:nvSpPr>
          <p:cNvPr id="30727" name="TextBox 9"/>
          <p:cNvSpPr txBox="1">
            <a:spLocks noChangeArrowheads="1"/>
          </p:cNvSpPr>
          <p:nvPr/>
        </p:nvSpPr>
        <p:spPr bwMode="auto">
          <a:xfrm>
            <a:off x="7315200" y="457200"/>
            <a:ext cx="1828800" cy="868363"/>
          </a:xfrm>
          <a:prstGeom prst="rect">
            <a:avLst/>
          </a:prstGeom>
          <a:noFill/>
          <a:ln w="9525">
            <a:noFill/>
            <a:miter lim="800000"/>
            <a:headEnd/>
            <a:tailEnd/>
          </a:ln>
        </p:spPr>
        <p:txBody>
          <a:bodyPr>
            <a:spAutoFit/>
          </a:bodyPr>
          <a:lstStyle/>
          <a:p>
            <a:r>
              <a:rPr lang="en-US" sz="1700" i="1">
                <a:solidFill>
                  <a:schemeClr val="bg1"/>
                </a:solidFill>
                <a:latin typeface="Helvetica" pitchFamily="-106" charset="0"/>
              </a:rPr>
              <a:t>Organizing: Creating a Unified System</a:t>
            </a:r>
          </a:p>
        </p:txBody>
      </p:sp>
      <p:sp>
        <p:nvSpPr>
          <p:cNvPr id="30728" name="TextBox 11"/>
          <p:cNvSpPr txBox="1">
            <a:spLocks noChangeArrowheads="1"/>
          </p:cNvSpPr>
          <p:nvPr/>
        </p:nvSpPr>
        <p:spPr bwMode="auto">
          <a:xfrm>
            <a:off x="533400" y="1676400"/>
            <a:ext cx="8077200" cy="4327525"/>
          </a:xfrm>
          <a:prstGeom prst="rect">
            <a:avLst/>
          </a:prstGeom>
          <a:noFill/>
          <a:ln w="9525">
            <a:noFill/>
            <a:miter lim="800000"/>
            <a:headEnd/>
            <a:tailEnd/>
          </a:ln>
        </p:spPr>
        <p:txBody>
          <a:bodyPr>
            <a:spAutoFit/>
          </a:bodyPr>
          <a:lstStyle/>
          <a:p>
            <a:pPr marL="342900" lvl="2" indent="-342900">
              <a:buFont typeface="Arial" charset="0"/>
              <a:buChar char="•"/>
            </a:pPr>
            <a:r>
              <a:rPr lang="en-US" sz="2700" b="1">
                <a:solidFill>
                  <a:srgbClr val="000000"/>
                </a:solidFill>
                <a:latin typeface="Helvetica" pitchFamily="-106" charset="0"/>
              </a:rPr>
              <a:t>Chief Executive Officer (CEO)</a:t>
            </a:r>
          </a:p>
          <a:p>
            <a:pPr marL="809625" lvl="3" indent="-342900">
              <a:spcAft>
                <a:spcPts val="1800"/>
              </a:spcAft>
              <a:buFont typeface="Lucida Grande" pitchFamily="-106" charset="0"/>
              <a:buChar char="-"/>
            </a:pPr>
            <a:r>
              <a:rPr lang="en-US" sz="2500" i="1">
                <a:solidFill>
                  <a:srgbClr val="000000"/>
                </a:solidFill>
                <a:latin typeface="Helvetica" pitchFamily="-106" charset="0"/>
              </a:rPr>
              <a:t>Introduces change into an organization.</a:t>
            </a:r>
          </a:p>
          <a:p>
            <a:pPr marL="342900" lvl="2" indent="-342900">
              <a:buFont typeface="Arial" charset="0"/>
              <a:buChar char="•"/>
            </a:pPr>
            <a:r>
              <a:rPr lang="en-US" sz="2700" b="1">
                <a:solidFill>
                  <a:srgbClr val="000000"/>
                </a:solidFill>
                <a:latin typeface="Helvetica" pitchFamily="-106" charset="0"/>
              </a:rPr>
              <a:t>Chief Operating Officer (COO)</a:t>
            </a:r>
          </a:p>
          <a:p>
            <a:pPr marL="809625" lvl="3" indent="-342900">
              <a:spcAft>
                <a:spcPts val="1800"/>
              </a:spcAft>
              <a:buFont typeface="Lucida Grande" pitchFamily="-106" charset="0"/>
              <a:buChar char="-"/>
            </a:pPr>
            <a:r>
              <a:rPr lang="en-US" sz="2500" i="1">
                <a:solidFill>
                  <a:srgbClr val="000000"/>
                </a:solidFill>
                <a:latin typeface="Helvetica" pitchFamily="-106" charset="0"/>
              </a:rPr>
              <a:t>Implements CEO’s changes.</a:t>
            </a:r>
          </a:p>
          <a:p>
            <a:pPr marL="342900" lvl="2" indent="-342900">
              <a:buFont typeface="Arial" charset="0"/>
              <a:buChar char="•"/>
            </a:pPr>
            <a:r>
              <a:rPr lang="en-US" sz="2700" b="1">
                <a:solidFill>
                  <a:srgbClr val="000000"/>
                </a:solidFill>
                <a:latin typeface="Helvetica" pitchFamily="-106" charset="0"/>
              </a:rPr>
              <a:t>Chief Financial Officer (CFO)</a:t>
            </a:r>
          </a:p>
          <a:p>
            <a:pPr marL="809625" lvl="3" indent="-342900">
              <a:spcAft>
                <a:spcPts val="1800"/>
              </a:spcAft>
              <a:buFont typeface="Lucida Grande" pitchFamily="-106" charset="0"/>
              <a:buChar char="-"/>
            </a:pPr>
            <a:r>
              <a:rPr lang="en-US" sz="2500" i="1">
                <a:solidFill>
                  <a:srgbClr val="000000"/>
                </a:solidFill>
                <a:latin typeface="Helvetica" pitchFamily="-106" charset="0"/>
              </a:rPr>
              <a:t>Obtains funds, plans budgets, collects funds, etc.</a:t>
            </a:r>
          </a:p>
          <a:p>
            <a:pPr marL="342900" lvl="2" indent="-342900">
              <a:buFont typeface="Arial" charset="0"/>
              <a:buChar char="•"/>
            </a:pPr>
            <a:r>
              <a:rPr lang="en-US" sz="2700" b="1">
                <a:solidFill>
                  <a:srgbClr val="000000"/>
                </a:solidFill>
                <a:latin typeface="Helvetica" pitchFamily="-106" charset="0"/>
              </a:rPr>
              <a:t>Chief Information Officer (CIO)</a:t>
            </a:r>
          </a:p>
          <a:p>
            <a:pPr marL="809625" lvl="3" indent="-342900">
              <a:buFont typeface="Lucida Grande" pitchFamily="-106" charset="0"/>
              <a:buChar char="-"/>
            </a:pPr>
            <a:r>
              <a:rPr lang="en-US" sz="2500" i="1">
                <a:solidFill>
                  <a:srgbClr val="000000"/>
                </a:solidFill>
                <a:latin typeface="Helvetica" pitchFamily="-106" charset="0"/>
              </a:rPr>
              <a:t>Gets the right information to the right people so decisions can be made.</a:t>
            </a:r>
          </a:p>
        </p:txBody>
      </p:sp>
      <p:sp>
        <p:nvSpPr>
          <p:cNvPr id="30729" name="Title 1"/>
          <p:cNvSpPr>
            <a:spLocks noGrp="1"/>
          </p:cNvSpPr>
          <p:nvPr>
            <p:ph type="ctrTitle"/>
          </p:nvPr>
        </p:nvSpPr>
        <p:spPr>
          <a:xfrm>
            <a:off x="304800" y="76200"/>
            <a:ext cx="7772400" cy="1470025"/>
          </a:xfrm>
        </p:spPr>
        <p:txBody>
          <a:bodyPr/>
          <a:lstStyle/>
          <a:p>
            <a:pPr eaLnBrk="1" hangingPunct="1"/>
            <a:r>
              <a:rPr lang="en-US" sz="3200" b="1" smtClean="0">
                <a:latin typeface="Helvetica" pitchFamily="-106" charset="0"/>
                <a:ea typeface="ＭＳ Ｐゴシック" pitchFamily="-106" charset="-128"/>
                <a:cs typeface="Helvetica" pitchFamily="-106" charset="0"/>
              </a:rPr>
              <a:t>TOP MANAGEMENT</a:t>
            </a:r>
          </a:p>
        </p:txBody>
      </p:sp>
      <p:sp>
        <p:nvSpPr>
          <p:cNvPr id="30730" name="TextBox 9"/>
          <p:cNvSpPr txBox="1">
            <a:spLocks noChangeArrowheads="1"/>
          </p:cNvSpPr>
          <p:nvPr/>
        </p:nvSpPr>
        <p:spPr bwMode="auto">
          <a:xfrm>
            <a:off x="7772400" y="1295400"/>
            <a:ext cx="685800" cy="350838"/>
          </a:xfrm>
          <a:prstGeom prst="rect">
            <a:avLst/>
          </a:prstGeom>
          <a:noFill/>
          <a:ln w="9525">
            <a:noFill/>
            <a:miter lim="800000"/>
            <a:headEnd/>
            <a:tailEnd/>
          </a:ln>
        </p:spPr>
        <p:txBody>
          <a:bodyPr>
            <a:spAutoFit/>
          </a:bodyPr>
          <a:lstStyle/>
          <a:p>
            <a:r>
              <a:rPr lang="en-US" sz="1700" b="1">
                <a:solidFill>
                  <a:schemeClr val="bg1"/>
                </a:solidFill>
                <a:latin typeface="Helvetica" pitchFamily="-106" charset="0"/>
                <a:cs typeface="Helvetica" pitchFamily="-106" charset="0"/>
              </a:rPr>
              <a:t>LG4</a:t>
            </a:r>
          </a:p>
        </p:txBody>
      </p:sp>
      <p:sp>
        <p:nvSpPr>
          <p:cNvPr id="30731" name="Text Box 10"/>
          <p:cNvSpPr txBox="1">
            <a:spLocks noChangeArrowheads="1"/>
          </p:cNvSpPr>
          <p:nvPr/>
        </p:nvSpPr>
        <p:spPr bwMode="auto">
          <a:xfrm>
            <a:off x="8229600" y="6430963"/>
            <a:ext cx="914400" cy="274637"/>
          </a:xfrm>
          <a:prstGeom prst="rect">
            <a:avLst/>
          </a:prstGeom>
          <a:noFill/>
          <a:ln w="9525">
            <a:noFill/>
            <a:miter lim="800000"/>
            <a:headEnd/>
            <a:tailEnd/>
          </a:ln>
        </p:spPr>
        <p:txBody>
          <a:bodyPr>
            <a:spAutoFit/>
          </a:bodyPr>
          <a:lstStyle/>
          <a:p>
            <a:r>
              <a:rPr lang="en-US" sz="1200">
                <a:solidFill>
                  <a:srgbClr val="000000"/>
                </a:solidFill>
              </a:rPr>
              <a:t>7-</a:t>
            </a:r>
            <a:fld id="{37A9F7C0-CF97-4152-87BB-DDC4CAD5D8DD}" type="slidenum">
              <a:rPr lang="en-US" sz="1200">
                <a:solidFill>
                  <a:srgbClr val="000000"/>
                </a:solidFill>
              </a:rPr>
              <a:pPr/>
              <a:t>26</a:t>
            </a:fld>
            <a:endParaRPr lang="en-US"/>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ubtitle 2"/>
          <p:cNvSpPr>
            <a:spLocks noGrp="1"/>
          </p:cNvSpPr>
          <p:nvPr>
            <p:ph type="subTitle" idx="1"/>
          </p:nvPr>
        </p:nvSpPr>
        <p:spPr/>
        <p:txBody>
          <a:bodyPr/>
          <a:lstStyle/>
          <a:p>
            <a:pPr eaLnBrk="1" hangingPunct="1"/>
            <a:endParaRPr lang="en-US" smtClean="0">
              <a:solidFill>
                <a:srgbClr val="898989"/>
              </a:solidFill>
              <a:ea typeface="ＭＳ Ｐゴシック" pitchFamily="-106" charset="-128"/>
            </a:endParaRPr>
          </a:p>
        </p:txBody>
      </p:sp>
      <p:sp>
        <p:nvSpPr>
          <p:cNvPr id="4" name="Rounded Rectangle 3"/>
          <p:cNvSpPr/>
          <p:nvPr/>
        </p:nvSpPr>
        <p:spPr>
          <a:xfrm>
            <a:off x="457200" y="381000"/>
            <a:ext cx="8153400" cy="6248400"/>
          </a:xfrm>
          <a:prstGeom prst="roundRect">
            <a:avLst/>
          </a:prstGeom>
          <a:solidFill>
            <a:srgbClr val="FDD8C3"/>
          </a:solidFill>
          <a:ln>
            <a:solidFill>
              <a:srgbClr val="FDD8C3"/>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ＭＳ Ｐゴシック" pitchFamily="-106" charset="-128"/>
            </a:endParaRPr>
          </a:p>
        </p:txBody>
      </p:sp>
      <p:sp>
        <p:nvSpPr>
          <p:cNvPr id="5" name="Oval 4"/>
          <p:cNvSpPr/>
          <p:nvPr/>
        </p:nvSpPr>
        <p:spPr>
          <a:xfrm>
            <a:off x="7315200" y="152400"/>
            <a:ext cx="1644650" cy="1600200"/>
          </a:xfrm>
          <a:prstGeom prst="ellipse">
            <a:avLst/>
          </a:prstGeom>
          <a:solidFill>
            <a:srgbClr val="660066"/>
          </a:solidFill>
          <a:ln>
            <a:solidFill>
              <a:srgbClr val="660066"/>
            </a:solidFill>
          </a:ln>
          <a:effectLst/>
        </p:spPr>
        <p:style>
          <a:lnRef idx="1">
            <a:schemeClr val="accent1"/>
          </a:lnRef>
          <a:fillRef idx="3">
            <a:schemeClr val="accent1"/>
          </a:fillRef>
          <a:effectRef idx="2">
            <a:schemeClr val="accent1"/>
          </a:effectRef>
          <a:fontRef idx="minor">
            <a:schemeClr val="lt1"/>
          </a:fontRef>
        </p:style>
      </p:sp>
      <p:sp>
        <p:nvSpPr>
          <p:cNvPr id="31749" name="TextBox 7"/>
          <p:cNvSpPr txBox="1">
            <a:spLocks noChangeArrowheads="1"/>
          </p:cNvSpPr>
          <p:nvPr/>
        </p:nvSpPr>
        <p:spPr bwMode="auto">
          <a:xfrm>
            <a:off x="8458200" y="1143000"/>
            <a:ext cx="501650" cy="701675"/>
          </a:xfrm>
          <a:prstGeom prst="rect">
            <a:avLst/>
          </a:prstGeom>
          <a:noFill/>
          <a:ln w="9525">
            <a:noFill/>
            <a:miter lim="800000"/>
            <a:headEnd/>
            <a:tailEnd/>
          </a:ln>
        </p:spPr>
        <p:txBody>
          <a:bodyPr>
            <a:spAutoFit/>
          </a:bodyPr>
          <a:lstStyle/>
          <a:p>
            <a:r>
              <a:rPr lang="en-US" sz="4000" b="1">
                <a:solidFill>
                  <a:srgbClr val="E59B57"/>
                </a:solidFill>
                <a:latin typeface="Calibri" pitchFamily="34" charset="0"/>
              </a:rPr>
              <a:t>*</a:t>
            </a:r>
          </a:p>
        </p:txBody>
      </p:sp>
      <p:sp>
        <p:nvSpPr>
          <p:cNvPr id="31750" name="TextBox 8"/>
          <p:cNvSpPr txBox="1">
            <a:spLocks noChangeArrowheads="1"/>
          </p:cNvSpPr>
          <p:nvPr/>
        </p:nvSpPr>
        <p:spPr bwMode="auto">
          <a:xfrm>
            <a:off x="7162800" y="0"/>
            <a:ext cx="609600" cy="701675"/>
          </a:xfrm>
          <a:prstGeom prst="rect">
            <a:avLst/>
          </a:prstGeom>
          <a:noFill/>
          <a:ln w="9525">
            <a:noFill/>
            <a:miter lim="800000"/>
            <a:headEnd/>
            <a:tailEnd/>
          </a:ln>
        </p:spPr>
        <p:txBody>
          <a:bodyPr>
            <a:spAutoFit/>
          </a:bodyPr>
          <a:lstStyle/>
          <a:p>
            <a:r>
              <a:rPr lang="en-US" sz="4000" b="1">
                <a:solidFill>
                  <a:srgbClr val="660066"/>
                </a:solidFill>
                <a:latin typeface="Calibri" pitchFamily="34" charset="0"/>
              </a:rPr>
              <a:t>*</a:t>
            </a:r>
          </a:p>
        </p:txBody>
      </p:sp>
      <p:sp>
        <p:nvSpPr>
          <p:cNvPr id="31751" name="TextBox 11"/>
          <p:cNvSpPr txBox="1">
            <a:spLocks noChangeArrowheads="1"/>
          </p:cNvSpPr>
          <p:nvPr/>
        </p:nvSpPr>
        <p:spPr bwMode="auto">
          <a:xfrm>
            <a:off x="533400" y="1712913"/>
            <a:ext cx="7772400" cy="1082675"/>
          </a:xfrm>
          <a:prstGeom prst="rect">
            <a:avLst/>
          </a:prstGeom>
          <a:noFill/>
          <a:ln w="9525">
            <a:noFill/>
            <a:miter lim="800000"/>
            <a:headEnd/>
            <a:tailEnd/>
          </a:ln>
        </p:spPr>
        <p:txBody>
          <a:bodyPr>
            <a:spAutoFit/>
          </a:bodyPr>
          <a:lstStyle/>
          <a:p>
            <a:pPr marL="342900" lvl="2" indent="-342900">
              <a:spcAft>
                <a:spcPts val="1800"/>
              </a:spcAft>
              <a:buFont typeface="Arial" charset="0"/>
              <a:buChar char="•"/>
            </a:pPr>
            <a:r>
              <a:rPr lang="en-US" sz="2600" b="1">
                <a:solidFill>
                  <a:srgbClr val="000000"/>
                </a:solidFill>
                <a:latin typeface="Helvetica" pitchFamily="-106" charset="0"/>
              </a:rPr>
              <a:t>Technical Skills -- </a:t>
            </a:r>
            <a:r>
              <a:rPr lang="en-US" sz="2400" i="1">
                <a:solidFill>
                  <a:srgbClr val="000000"/>
                </a:solidFill>
                <a:latin typeface="Helvetica" pitchFamily="-106" charset="0"/>
              </a:rPr>
              <a:t>The ability to perform tasks in a specific discipline or department.</a:t>
            </a:r>
            <a:endParaRPr lang="en-US" sz="2400"/>
          </a:p>
        </p:txBody>
      </p:sp>
      <p:sp>
        <p:nvSpPr>
          <p:cNvPr id="31752" name="Title 1"/>
          <p:cNvSpPr>
            <a:spLocks noGrp="1"/>
          </p:cNvSpPr>
          <p:nvPr>
            <p:ph type="ctrTitle"/>
          </p:nvPr>
        </p:nvSpPr>
        <p:spPr>
          <a:xfrm>
            <a:off x="228600" y="76200"/>
            <a:ext cx="7772400" cy="1470025"/>
          </a:xfrm>
        </p:spPr>
        <p:txBody>
          <a:bodyPr/>
          <a:lstStyle/>
          <a:p>
            <a:pPr eaLnBrk="1" hangingPunct="1"/>
            <a:r>
              <a:rPr lang="en-US" sz="3200" b="1" smtClean="0">
                <a:latin typeface="Helvetica" pitchFamily="-106" charset="0"/>
                <a:ea typeface="ＭＳ Ｐゴシック" pitchFamily="-106" charset="-128"/>
                <a:cs typeface="Helvetica" pitchFamily="-106" charset="0"/>
              </a:rPr>
              <a:t>MANAGERIAL SKILLS</a:t>
            </a:r>
          </a:p>
        </p:txBody>
      </p:sp>
      <p:sp>
        <p:nvSpPr>
          <p:cNvPr id="31753" name="TextBox 9"/>
          <p:cNvSpPr txBox="1">
            <a:spLocks noChangeArrowheads="1"/>
          </p:cNvSpPr>
          <p:nvPr/>
        </p:nvSpPr>
        <p:spPr bwMode="auto">
          <a:xfrm>
            <a:off x="7315200" y="511175"/>
            <a:ext cx="1828800" cy="777875"/>
          </a:xfrm>
          <a:prstGeom prst="rect">
            <a:avLst/>
          </a:prstGeom>
          <a:noFill/>
          <a:ln w="9525">
            <a:noFill/>
            <a:miter lim="800000"/>
            <a:headEnd/>
            <a:tailEnd/>
          </a:ln>
        </p:spPr>
        <p:txBody>
          <a:bodyPr>
            <a:spAutoFit/>
          </a:bodyPr>
          <a:lstStyle/>
          <a:p>
            <a:r>
              <a:rPr lang="en-US" sz="1500" i="1">
                <a:solidFill>
                  <a:schemeClr val="bg1"/>
                </a:solidFill>
                <a:latin typeface="Helvetica" pitchFamily="-106" charset="0"/>
              </a:rPr>
              <a:t>Tasks and Skills </a:t>
            </a:r>
          </a:p>
          <a:p>
            <a:r>
              <a:rPr lang="en-US" sz="1500" i="1">
                <a:solidFill>
                  <a:schemeClr val="bg1"/>
                </a:solidFill>
                <a:latin typeface="Helvetica" pitchFamily="-106" charset="0"/>
              </a:rPr>
              <a:t>at Different Levels of Management</a:t>
            </a:r>
          </a:p>
        </p:txBody>
      </p:sp>
      <p:sp>
        <p:nvSpPr>
          <p:cNvPr id="31754" name="TextBox 12"/>
          <p:cNvSpPr txBox="1">
            <a:spLocks noChangeArrowheads="1"/>
          </p:cNvSpPr>
          <p:nvPr/>
        </p:nvSpPr>
        <p:spPr bwMode="auto">
          <a:xfrm>
            <a:off x="7772400" y="1295400"/>
            <a:ext cx="685800" cy="350838"/>
          </a:xfrm>
          <a:prstGeom prst="rect">
            <a:avLst/>
          </a:prstGeom>
          <a:noFill/>
          <a:ln w="9525">
            <a:noFill/>
            <a:miter lim="800000"/>
            <a:headEnd/>
            <a:tailEnd/>
          </a:ln>
        </p:spPr>
        <p:txBody>
          <a:bodyPr>
            <a:spAutoFit/>
          </a:bodyPr>
          <a:lstStyle/>
          <a:p>
            <a:r>
              <a:rPr lang="en-US" sz="1700" b="1">
                <a:solidFill>
                  <a:schemeClr val="bg1"/>
                </a:solidFill>
                <a:latin typeface="Helvetica" pitchFamily="-106" charset="0"/>
                <a:cs typeface="Helvetica" pitchFamily="-106" charset="0"/>
              </a:rPr>
              <a:t>LG4</a:t>
            </a:r>
          </a:p>
        </p:txBody>
      </p:sp>
      <p:pic>
        <p:nvPicPr>
          <p:cNvPr id="14" name="Picture 13" descr="Skills.gif"/>
          <p:cNvPicPr>
            <a:picLocks noChangeAspect="1"/>
          </p:cNvPicPr>
          <p:nvPr/>
        </p:nvPicPr>
        <p:blipFill>
          <a:blip r:embed="rId3" cstate="print"/>
          <a:stretch>
            <a:fillRect/>
          </a:stretch>
        </p:blipFill>
        <p:spPr>
          <a:xfrm>
            <a:off x="5651500" y="3048000"/>
            <a:ext cx="2806700" cy="2743200"/>
          </a:xfrm>
          <a:prstGeom prst="rect">
            <a:avLst/>
          </a:prstGeom>
          <a:effectLst>
            <a:softEdge rad="88900"/>
          </a:effectLst>
        </p:spPr>
      </p:pic>
      <p:sp>
        <p:nvSpPr>
          <p:cNvPr id="31756" name="TextBox 14"/>
          <p:cNvSpPr txBox="1">
            <a:spLocks noChangeArrowheads="1"/>
          </p:cNvSpPr>
          <p:nvPr/>
        </p:nvSpPr>
        <p:spPr bwMode="auto">
          <a:xfrm>
            <a:off x="533400" y="2690813"/>
            <a:ext cx="5334000" cy="4051300"/>
          </a:xfrm>
          <a:prstGeom prst="rect">
            <a:avLst/>
          </a:prstGeom>
          <a:noFill/>
          <a:ln w="9525">
            <a:noFill/>
            <a:miter lim="800000"/>
            <a:headEnd/>
            <a:tailEnd/>
          </a:ln>
        </p:spPr>
        <p:txBody>
          <a:bodyPr>
            <a:spAutoFit/>
          </a:bodyPr>
          <a:lstStyle/>
          <a:p>
            <a:pPr marL="342900" lvl="2" indent="-342900">
              <a:spcAft>
                <a:spcPts val="2400"/>
              </a:spcAft>
              <a:buFont typeface="Arial" charset="0"/>
              <a:buChar char="•"/>
            </a:pPr>
            <a:r>
              <a:rPr lang="en-US" sz="2600" b="1">
                <a:solidFill>
                  <a:srgbClr val="000000"/>
                </a:solidFill>
                <a:latin typeface="Helvetica" pitchFamily="-106" charset="0"/>
              </a:rPr>
              <a:t>Human Relations Skills -- </a:t>
            </a:r>
            <a:r>
              <a:rPr lang="en-US" sz="2400" i="1">
                <a:solidFill>
                  <a:srgbClr val="000000"/>
                </a:solidFill>
                <a:latin typeface="Helvetica" pitchFamily="-106" charset="0"/>
              </a:rPr>
              <a:t>Skills that involve communication and motivation; they enable managers to work through and with people.</a:t>
            </a:r>
          </a:p>
          <a:p>
            <a:pPr marL="342900" lvl="2" indent="-342900">
              <a:spcAft>
                <a:spcPts val="2400"/>
              </a:spcAft>
              <a:buFont typeface="Arial" charset="0"/>
              <a:buChar char="•"/>
            </a:pPr>
            <a:r>
              <a:rPr lang="en-US" sz="2600" b="1">
                <a:solidFill>
                  <a:srgbClr val="000000"/>
                </a:solidFill>
                <a:latin typeface="Helvetica" pitchFamily="-106" charset="0"/>
              </a:rPr>
              <a:t>Conceptual Skills -- </a:t>
            </a:r>
            <a:r>
              <a:rPr lang="en-US" sz="2400" i="1">
                <a:solidFill>
                  <a:srgbClr val="000000"/>
                </a:solidFill>
                <a:latin typeface="Helvetica" pitchFamily="-106" charset="0"/>
              </a:rPr>
              <a:t>Skills that involve the ability to picture the organization as a whole and the relationship among its various parts.</a:t>
            </a:r>
          </a:p>
        </p:txBody>
      </p:sp>
      <p:sp>
        <p:nvSpPr>
          <p:cNvPr id="31757" name="Text Box 10"/>
          <p:cNvSpPr txBox="1">
            <a:spLocks noChangeArrowheads="1"/>
          </p:cNvSpPr>
          <p:nvPr/>
        </p:nvSpPr>
        <p:spPr bwMode="auto">
          <a:xfrm>
            <a:off x="8229600" y="6430963"/>
            <a:ext cx="914400" cy="274637"/>
          </a:xfrm>
          <a:prstGeom prst="rect">
            <a:avLst/>
          </a:prstGeom>
          <a:noFill/>
          <a:ln w="9525">
            <a:noFill/>
            <a:miter lim="800000"/>
            <a:headEnd/>
            <a:tailEnd/>
          </a:ln>
        </p:spPr>
        <p:txBody>
          <a:bodyPr>
            <a:spAutoFit/>
          </a:bodyPr>
          <a:lstStyle/>
          <a:p>
            <a:r>
              <a:rPr lang="en-US" sz="1200">
                <a:solidFill>
                  <a:srgbClr val="000000"/>
                </a:solidFill>
              </a:rPr>
              <a:t>7-</a:t>
            </a:r>
            <a:fld id="{91BBC185-2C4E-41CD-ABB7-D1440EF44CCB}" type="slidenum">
              <a:rPr lang="en-US" sz="1200">
                <a:solidFill>
                  <a:srgbClr val="000000"/>
                </a:solidFill>
              </a:rPr>
              <a:pPr/>
              <a:t>27</a:t>
            </a:fld>
            <a:endParaRPr lang="en-US"/>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ubtitle 2"/>
          <p:cNvSpPr>
            <a:spLocks noGrp="1"/>
          </p:cNvSpPr>
          <p:nvPr>
            <p:ph type="subTitle" idx="1"/>
          </p:nvPr>
        </p:nvSpPr>
        <p:spPr/>
        <p:txBody>
          <a:bodyPr/>
          <a:lstStyle/>
          <a:p>
            <a:pPr eaLnBrk="1" hangingPunct="1"/>
            <a:endParaRPr lang="en-US" smtClean="0">
              <a:solidFill>
                <a:srgbClr val="898989"/>
              </a:solidFill>
              <a:ea typeface="ＭＳ Ｐゴシック" pitchFamily="-106" charset="-128"/>
            </a:endParaRPr>
          </a:p>
        </p:txBody>
      </p:sp>
      <p:sp>
        <p:nvSpPr>
          <p:cNvPr id="4" name="Rounded Rectangle 3"/>
          <p:cNvSpPr/>
          <p:nvPr/>
        </p:nvSpPr>
        <p:spPr>
          <a:xfrm>
            <a:off x="457200" y="381000"/>
            <a:ext cx="8153400" cy="6248400"/>
          </a:xfrm>
          <a:prstGeom prst="roundRect">
            <a:avLst/>
          </a:prstGeom>
          <a:solidFill>
            <a:srgbClr val="FDD8C3"/>
          </a:solidFill>
          <a:ln>
            <a:solidFill>
              <a:srgbClr val="FDD8C3"/>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ＭＳ Ｐゴシック" pitchFamily="-106" charset="-128"/>
            </a:endParaRPr>
          </a:p>
        </p:txBody>
      </p:sp>
      <p:sp>
        <p:nvSpPr>
          <p:cNvPr id="5" name="Oval 4"/>
          <p:cNvSpPr/>
          <p:nvPr/>
        </p:nvSpPr>
        <p:spPr>
          <a:xfrm>
            <a:off x="7315200" y="152400"/>
            <a:ext cx="1644650" cy="1600200"/>
          </a:xfrm>
          <a:prstGeom prst="ellipse">
            <a:avLst/>
          </a:prstGeom>
          <a:solidFill>
            <a:srgbClr val="660066"/>
          </a:solidFill>
          <a:ln>
            <a:solidFill>
              <a:srgbClr val="660066"/>
            </a:solidFill>
          </a:ln>
          <a:effectLst/>
        </p:spPr>
        <p:style>
          <a:lnRef idx="1">
            <a:schemeClr val="accent1"/>
          </a:lnRef>
          <a:fillRef idx="3">
            <a:schemeClr val="accent1"/>
          </a:fillRef>
          <a:effectRef idx="2">
            <a:schemeClr val="accent1"/>
          </a:effectRef>
          <a:fontRef idx="minor">
            <a:schemeClr val="lt1"/>
          </a:fontRef>
        </p:style>
      </p:sp>
      <p:sp>
        <p:nvSpPr>
          <p:cNvPr id="32773" name="TextBox 7"/>
          <p:cNvSpPr txBox="1">
            <a:spLocks noChangeArrowheads="1"/>
          </p:cNvSpPr>
          <p:nvPr/>
        </p:nvSpPr>
        <p:spPr bwMode="auto">
          <a:xfrm>
            <a:off x="8458200" y="1143000"/>
            <a:ext cx="501650" cy="701675"/>
          </a:xfrm>
          <a:prstGeom prst="rect">
            <a:avLst/>
          </a:prstGeom>
          <a:noFill/>
          <a:ln w="9525">
            <a:noFill/>
            <a:miter lim="800000"/>
            <a:headEnd/>
            <a:tailEnd/>
          </a:ln>
        </p:spPr>
        <p:txBody>
          <a:bodyPr>
            <a:spAutoFit/>
          </a:bodyPr>
          <a:lstStyle/>
          <a:p>
            <a:r>
              <a:rPr lang="en-US" sz="4000" b="1">
                <a:solidFill>
                  <a:srgbClr val="E59B57"/>
                </a:solidFill>
                <a:latin typeface="Calibri" pitchFamily="34" charset="0"/>
              </a:rPr>
              <a:t>*</a:t>
            </a:r>
          </a:p>
        </p:txBody>
      </p:sp>
      <p:sp>
        <p:nvSpPr>
          <p:cNvPr id="32774" name="TextBox 8"/>
          <p:cNvSpPr txBox="1">
            <a:spLocks noChangeArrowheads="1"/>
          </p:cNvSpPr>
          <p:nvPr/>
        </p:nvSpPr>
        <p:spPr bwMode="auto">
          <a:xfrm>
            <a:off x="7162800" y="0"/>
            <a:ext cx="609600" cy="701675"/>
          </a:xfrm>
          <a:prstGeom prst="rect">
            <a:avLst/>
          </a:prstGeom>
          <a:noFill/>
          <a:ln w="9525">
            <a:noFill/>
            <a:miter lim="800000"/>
            <a:headEnd/>
            <a:tailEnd/>
          </a:ln>
        </p:spPr>
        <p:txBody>
          <a:bodyPr>
            <a:spAutoFit/>
          </a:bodyPr>
          <a:lstStyle/>
          <a:p>
            <a:r>
              <a:rPr lang="en-US" sz="4000" b="1">
                <a:solidFill>
                  <a:srgbClr val="660066"/>
                </a:solidFill>
                <a:latin typeface="Calibri" pitchFamily="34" charset="0"/>
              </a:rPr>
              <a:t>*</a:t>
            </a:r>
          </a:p>
        </p:txBody>
      </p:sp>
      <p:sp>
        <p:nvSpPr>
          <p:cNvPr id="32775" name="TextBox 9"/>
          <p:cNvSpPr txBox="1">
            <a:spLocks noChangeArrowheads="1"/>
          </p:cNvSpPr>
          <p:nvPr/>
        </p:nvSpPr>
        <p:spPr bwMode="auto">
          <a:xfrm>
            <a:off x="7315200" y="511175"/>
            <a:ext cx="1828800" cy="777875"/>
          </a:xfrm>
          <a:prstGeom prst="rect">
            <a:avLst/>
          </a:prstGeom>
          <a:noFill/>
          <a:ln w="9525">
            <a:noFill/>
            <a:miter lim="800000"/>
            <a:headEnd/>
            <a:tailEnd/>
          </a:ln>
        </p:spPr>
        <p:txBody>
          <a:bodyPr>
            <a:spAutoFit/>
          </a:bodyPr>
          <a:lstStyle/>
          <a:p>
            <a:r>
              <a:rPr lang="en-US" sz="1500" i="1">
                <a:solidFill>
                  <a:schemeClr val="bg1"/>
                </a:solidFill>
                <a:latin typeface="Helvetica" pitchFamily="-106" charset="0"/>
              </a:rPr>
              <a:t>Tasks and Skills </a:t>
            </a:r>
          </a:p>
          <a:p>
            <a:r>
              <a:rPr lang="en-US" sz="1500" i="1">
                <a:solidFill>
                  <a:schemeClr val="bg1"/>
                </a:solidFill>
                <a:latin typeface="Helvetica" pitchFamily="-106" charset="0"/>
              </a:rPr>
              <a:t>at Different Levels of Management</a:t>
            </a:r>
          </a:p>
        </p:txBody>
      </p:sp>
      <p:sp>
        <p:nvSpPr>
          <p:cNvPr id="32776" name="TextBox 10"/>
          <p:cNvSpPr txBox="1">
            <a:spLocks noChangeArrowheads="1"/>
          </p:cNvSpPr>
          <p:nvPr/>
        </p:nvSpPr>
        <p:spPr bwMode="auto">
          <a:xfrm>
            <a:off x="7772400" y="1295400"/>
            <a:ext cx="685800" cy="350838"/>
          </a:xfrm>
          <a:prstGeom prst="rect">
            <a:avLst/>
          </a:prstGeom>
          <a:noFill/>
          <a:ln w="9525">
            <a:noFill/>
            <a:miter lim="800000"/>
            <a:headEnd/>
            <a:tailEnd/>
          </a:ln>
        </p:spPr>
        <p:txBody>
          <a:bodyPr>
            <a:spAutoFit/>
          </a:bodyPr>
          <a:lstStyle/>
          <a:p>
            <a:r>
              <a:rPr lang="en-US" sz="1700" b="1">
                <a:solidFill>
                  <a:schemeClr val="bg1"/>
                </a:solidFill>
                <a:latin typeface="Helvetica" pitchFamily="-106" charset="0"/>
                <a:cs typeface="Helvetica" pitchFamily="-106" charset="0"/>
              </a:rPr>
              <a:t>LG4</a:t>
            </a:r>
          </a:p>
        </p:txBody>
      </p:sp>
      <p:sp>
        <p:nvSpPr>
          <p:cNvPr id="32777" name="Title 1"/>
          <p:cNvSpPr>
            <a:spLocks noGrp="1"/>
          </p:cNvSpPr>
          <p:nvPr>
            <p:ph type="ctrTitle"/>
          </p:nvPr>
        </p:nvSpPr>
        <p:spPr>
          <a:xfrm>
            <a:off x="304800" y="282575"/>
            <a:ext cx="7772400" cy="1470025"/>
          </a:xfrm>
        </p:spPr>
        <p:txBody>
          <a:bodyPr/>
          <a:lstStyle/>
          <a:p>
            <a:pPr eaLnBrk="1" hangingPunct="1"/>
            <a:r>
              <a:rPr lang="en-US" sz="3200" b="1" smtClean="0">
                <a:latin typeface="Helvetica" pitchFamily="-106" charset="0"/>
                <a:ea typeface="ＭＳ Ｐゴシック" pitchFamily="-106" charset="-128"/>
                <a:cs typeface="Helvetica" pitchFamily="-106" charset="0"/>
              </a:rPr>
              <a:t>SKILLS NEEDED at VARIOUS </a:t>
            </a:r>
            <a:br>
              <a:rPr lang="en-US" sz="3200" b="1" smtClean="0">
                <a:latin typeface="Helvetica" pitchFamily="-106" charset="0"/>
                <a:ea typeface="ＭＳ Ｐゴシック" pitchFamily="-106" charset="-128"/>
                <a:cs typeface="Helvetica" pitchFamily="-106" charset="0"/>
              </a:rPr>
            </a:br>
            <a:r>
              <a:rPr lang="en-US" sz="3200" b="1" smtClean="0">
                <a:latin typeface="Helvetica" pitchFamily="-106" charset="0"/>
                <a:ea typeface="ＭＳ Ｐゴシック" pitchFamily="-106" charset="-128"/>
                <a:cs typeface="Helvetica" pitchFamily="-106" charset="0"/>
              </a:rPr>
              <a:t>LEVELS of MANAGEMENT</a:t>
            </a:r>
          </a:p>
        </p:txBody>
      </p:sp>
      <p:pic>
        <p:nvPicPr>
          <p:cNvPr id="32778" name="Picture 10" descr="F706.psd"/>
          <p:cNvPicPr>
            <a:picLocks noChangeAspect="1"/>
          </p:cNvPicPr>
          <p:nvPr/>
        </p:nvPicPr>
        <p:blipFill>
          <a:blip r:embed="rId3" cstate="print"/>
          <a:srcRect/>
          <a:stretch>
            <a:fillRect/>
          </a:stretch>
        </p:blipFill>
        <p:spPr bwMode="auto">
          <a:xfrm>
            <a:off x="381000" y="2133600"/>
            <a:ext cx="8227297" cy="3867150"/>
          </a:xfrm>
          <a:prstGeom prst="rect">
            <a:avLst/>
          </a:prstGeom>
          <a:noFill/>
          <a:ln w="9525">
            <a:noFill/>
            <a:miter lim="800000"/>
            <a:headEnd/>
            <a:tailEnd/>
          </a:ln>
        </p:spPr>
      </p:pic>
      <p:sp>
        <p:nvSpPr>
          <p:cNvPr id="32779" name="Text Box 10"/>
          <p:cNvSpPr txBox="1">
            <a:spLocks noChangeArrowheads="1"/>
          </p:cNvSpPr>
          <p:nvPr/>
        </p:nvSpPr>
        <p:spPr bwMode="auto">
          <a:xfrm>
            <a:off x="8229600" y="6430963"/>
            <a:ext cx="914400" cy="274637"/>
          </a:xfrm>
          <a:prstGeom prst="rect">
            <a:avLst/>
          </a:prstGeom>
          <a:noFill/>
          <a:ln w="9525">
            <a:noFill/>
            <a:miter lim="800000"/>
            <a:headEnd/>
            <a:tailEnd/>
          </a:ln>
        </p:spPr>
        <p:txBody>
          <a:bodyPr>
            <a:spAutoFit/>
          </a:bodyPr>
          <a:lstStyle/>
          <a:p>
            <a:r>
              <a:rPr lang="en-US" sz="1200">
                <a:solidFill>
                  <a:srgbClr val="000000"/>
                </a:solidFill>
              </a:rPr>
              <a:t>7-</a:t>
            </a:r>
            <a:fld id="{FBA54470-4B6B-4A4E-9D2D-EAC96B871F2D}" type="slidenum">
              <a:rPr lang="en-US" sz="1200">
                <a:solidFill>
                  <a:srgbClr val="000000"/>
                </a:solidFill>
              </a:rPr>
              <a:pPr/>
              <a:t>28</a:t>
            </a:fld>
            <a:endParaRPr lang="en-US"/>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ubtitle 2"/>
          <p:cNvSpPr>
            <a:spLocks noGrp="1"/>
          </p:cNvSpPr>
          <p:nvPr>
            <p:ph type="subTitle" idx="1"/>
          </p:nvPr>
        </p:nvSpPr>
        <p:spPr/>
        <p:txBody>
          <a:bodyPr/>
          <a:lstStyle/>
          <a:p>
            <a:pPr eaLnBrk="1" hangingPunct="1"/>
            <a:endParaRPr lang="en-US" smtClean="0">
              <a:solidFill>
                <a:srgbClr val="898989"/>
              </a:solidFill>
              <a:ea typeface="ＭＳ Ｐゴシック" pitchFamily="-106" charset="-128"/>
            </a:endParaRPr>
          </a:p>
        </p:txBody>
      </p:sp>
      <p:sp>
        <p:nvSpPr>
          <p:cNvPr id="4" name="Rounded Rectangle 3"/>
          <p:cNvSpPr/>
          <p:nvPr/>
        </p:nvSpPr>
        <p:spPr>
          <a:xfrm>
            <a:off x="457200" y="381000"/>
            <a:ext cx="8153400" cy="6248400"/>
          </a:xfrm>
          <a:prstGeom prst="roundRect">
            <a:avLst/>
          </a:prstGeom>
          <a:solidFill>
            <a:srgbClr val="FDD8C3"/>
          </a:solidFill>
          <a:ln>
            <a:solidFill>
              <a:srgbClr val="FDD8C3"/>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ＭＳ Ｐゴシック" pitchFamily="-106" charset="-128"/>
            </a:endParaRPr>
          </a:p>
        </p:txBody>
      </p:sp>
      <p:sp>
        <p:nvSpPr>
          <p:cNvPr id="5" name="Oval 4"/>
          <p:cNvSpPr/>
          <p:nvPr/>
        </p:nvSpPr>
        <p:spPr>
          <a:xfrm>
            <a:off x="7315200" y="152400"/>
            <a:ext cx="1644650" cy="1600200"/>
          </a:xfrm>
          <a:prstGeom prst="ellipse">
            <a:avLst/>
          </a:prstGeom>
          <a:solidFill>
            <a:srgbClr val="660066"/>
          </a:solidFill>
          <a:ln>
            <a:solidFill>
              <a:srgbClr val="660066"/>
            </a:solidFill>
          </a:ln>
          <a:effectLst/>
        </p:spPr>
        <p:style>
          <a:lnRef idx="1">
            <a:schemeClr val="accent1"/>
          </a:lnRef>
          <a:fillRef idx="3">
            <a:schemeClr val="accent1"/>
          </a:fillRef>
          <a:effectRef idx="2">
            <a:schemeClr val="accent1"/>
          </a:effectRef>
          <a:fontRef idx="minor">
            <a:schemeClr val="lt1"/>
          </a:fontRef>
        </p:style>
      </p:sp>
      <p:sp>
        <p:nvSpPr>
          <p:cNvPr id="33797" name="TextBox 7"/>
          <p:cNvSpPr txBox="1">
            <a:spLocks noChangeArrowheads="1"/>
          </p:cNvSpPr>
          <p:nvPr/>
        </p:nvSpPr>
        <p:spPr bwMode="auto">
          <a:xfrm>
            <a:off x="8458200" y="1143000"/>
            <a:ext cx="501650" cy="701675"/>
          </a:xfrm>
          <a:prstGeom prst="rect">
            <a:avLst/>
          </a:prstGeom>
          <a:noFill/>
          <a:ln w="9525">
            <a:noFill/>
            <a:miter lim="800000"/>
            <a:headEnd/>
            <a:tailEnd/>
          </a:ln>
        </p:spPr>
        <p:txBody>
          <a:bodyPr>
            <a:spAutoFit/>
          </a:bodyPr>
          <a:lstStyle/>
          <a:p>
            <a:r>
              <a:rPr lang="en-US" sz="4000" b="1">
                <a:solidFill>
                  <a:srgbClr val="E59B57"/>
                </a:solidFill>
                <a:latin typeface="Calibri" pitchFamily="34" charset="0"/>
              </a:rPr>
              <a:t>*</a:t>
            </a:r>
          </a:p>
        </p:txBody>
      </p:sp>
      <p:sp>
        <p:nvSpPr>
          <p:cNvPr id="33798" name="TextBox 8"/>
          <p:cNvSpPr txBox="1">
            <a:spLocks noChangeArrowheads="1"/>
          </p:cNvSpPr>
          <p:nvPr/>
        </p:nvSpPr>
        <p:spPr bwMode="auto">
          <a:xfrm>
            <a:off x="7162800" y="0"/>
            <a:ext cx="609600" cy="701675"/>
          </a:xfrm>
          <a:prstGeom prst="rect">
            <a:avLst/>
          </a:prstGeom>
          <a:noFill/>
          <a:ln w="9525">
            <a:noFill/>
            <a:miter lim="800000"/>
            <a:headEnd/>
            <a:tailEnd/>
          </a:ln>
        </p:spPr>
        <p:txBody>
          <a:bodyPr>
            <a:spAutoFit/>
          </a:bodyPr>
          <a:lstStyle/>
          <a:p>
            <a:r>
              <a:rPr lang="en-US" sz="4000" b="1">
                <a:solidFill>
                  <a:srgbClr val="660066"/>
                </a:solidFill>
                <a:latin typeface="Calibri" pitchFamily="34" charset="0"/>
              </a:rPr>
              <a:t>*</a:t>
            </a:r>
          </a:p>
        </p:txBody>
      </p:sp>
      <p:sp>
        <p:nvSpPr>
          <p:cNvPr id="33799" name="TextBox 9"/>
          <p:cNvSpPr txBox="1">
            <a:spLocks noChangeArrowheads="1"/>
          </p:cNvSpPr>
          <p:nvPr/>
        </p:nvSpPr>
        <p:spPr bwMode="auto">
          <a:xfrm>
            <a:off x="7315200" y="541338"/>
            <a:ext cx="1828800" cy="825500"/>
          </a:xfrm>
          <a:prstGeom prst="rect">
            <a:avLst/>
          </a:prstGeom>
          <a:noFill/>
          <a:ln w="9525">
            <a:noFill/>
            <a:miter lim="800000"/>
            <a:headEnd/>
            <a:tailEnd/>
          </a:ln>
        </p:spPr>
        <p:txBody>
          <a:bodyPr>
            <a:spAutoFit/>
          </a:bodyPr>
          <a:lstStyle/>
          <a:p>
            <a:r>
              <a:rPr lang="en-US" sz="1600" i="1">
                <a:solidFill>
                  <a:schemeClr val="bg1"/>
                </a:solidFill>
                <a:latin typeface="Helvetica" pitchFamily="-106" charset="0"/>
              </a:rPr>
              <a:t>Staffing: Getting and Keeping the Right People</a:t>
            </a:r>
          </a:p>
        </p:txBody>
      </p:sp>
      <p:sp>
        <p:nvSpPr>
          <p:cNvPr id="33800" name="TextBox 11"/>
          <p:cNvSpPr txBox="1">
            <a:spLocks noChangeArrowheads="1"/>
          </p:cNvSpPr>
          <p:nvPr/>
        </p:nvSpPr>
        <p:spPr bwMode="auto">
          <a:xfrm>
            <a:off x="533400" y="1828800"/>
            <a:ext cx="8077200" cy="3184525"/>
          </a:xfrm>
          <a:prstGeom prst="rect">
            <a:avLst/>
          </a:prstGeom>
          <a:noFill/>
          <a:ln w="9525">
            <a:noFill/>
            <a:miter lim="800000"/>
            <a:headEnd/>
            <a:tailEnd/>
          </a:ln>
        </p:spPr>
        <p:txBody>
          <a:bodyPr>
            <a:spAutoFit/>
          </a:bodyPr>
          <a:lstStyle/>
          <a:p>
            <a:pPr marL="342900" lvl="2" indent="-342900">
              <a:spcAft>
                <a:spcPts val="1800"/>
              </a:spcAft>
              <a:buFont typeface="Arial" charset="0"/>
              <a:buChar char="•"/>
            </a:pPr>
            <a:r>
              <a:rPr lang="en-US" sz="2700" b="1">
                <a:solidFill>
                  <a:srgbClr val="000000"/>
                </a:solidFill>
                <a:latin typeface="Helvetica" pitchFamily="-106" charset="0"/>
              </a:rPr>
              <a:t>Staffing -- </a:t>
            </a:r>
            <a:r>
              <a:rPr lang="en-US" sz="2500" i="1">
                <a:solidFill>
                  <a:srgbClr val="000000"/>
                </a:solidFill>
                <a:latin typeface="Helvetica" pitchFamily="-106" charset="0"/>
              </a:rPr>
              <a:t>Recruiting, hiring, motivating and retaining the best people available to accomplish the company’s objectives.</a:t>
            </a:r>
          </a:p>
          <a:p>
            <a:pPr marL="342900" lvl="2" indent="-342900">
              <a:spcAft>
                <a:spcPts val="1800"/>
              </a:spcAft>
              <a:buFont typeface="Arial" charset="0"/>
              <a:buChar char="•"/>
            </a:pPr>
            <a:r>
              <a:rPr lang="en-US" sz="2700">
                <a:solidFill>
                  <a:srgbClr val="000000"/>
                </a:solidFill>
                <a:latin typeface="Helvetica" pitchFamily="-106" charset="0"/>
              </a:rPr>
              <a:t>Recruiting good employees is critical.</a:t>
            </a:r>
          </a:p>
          <a:p>
            <a:pPr marL="342900" lvl="2" indent="-342900">
              <a:spcAft>
                <a:spcPts val="1800"/>
              </a:spcAft>
              <a:buFont typeface="Arial" charset="0"/>
              <a:buChar char="•"/>
            </a:pPr>
            <a:r>
              <a:rPr lang="en-US" sz="2700">
                <a:solidFill>
                  <a:srgbClr val="000000"/>
                </a:solidFill>
                <a:latin typeface="Helvetica" pitchFamily="-106" charset="0"/>
              </a:rPr>
              <a:t>Many people are not willing to work at companies unless they are treated well with fair pay.</a:t>
            </a:r>
          </a:p>
        </p:txBody>
      </p:sp>
      <p:sp>
        <p:nvSpPr>
          <p:cNvPr id="33801" name="Title 1"/>
          <p:cNvSpPr>
            <a:spLocks noGrp="1"/>
          </p:cNvSpPr>
          <p:nvPr>
            <p:ph type="ctrTitle"/>
          </p:nvPr>
        </p:nvSpPr>
        <p:spPr>
          <a:xfrm>
            <a:off x="304800" y="76200"/>
            <a:ext cx="7772400" cy="1470025"/>
          </a:xfrm>
        </p:spPr>
        <p:txBody>
          <a:bodyPr/>
          <a:lstStyle/>
          <a:p>
            <a:pPr eaLnBrk="1" hangingPunct="1"/>
            <a:r>
              <a:rPr lang="en-US" sz="3200" b="1" smtClean="0">
                <a:latin typeface="Helvetica" pitchFamily="-106" charset="0"/>
                <a:ea typeface="ＭＳ Ｐゴシック" pitchFamily="-106" charset="-128"/>
                <a:cs typeface="Helvetica" pitchFamily="-106" charset="0"/>
              </a:rPr>
              <a:t>STAFFING</a:t>
            </a:r>
          </a:p>
        </p:txBody>
      </p:sp>
      <p:sp>
        <p:nvSpPr>
          <p:cNvPr id="33802" name="TextBox 9"/>
          <p:cNvSpPr txBox="1">
            <a:spLocks noChangeArrowheads="1"/>
          </p:cNvSpPr>
          <p:nvPr/>
        </p:nvSpPr>
        <p:spPr bwMode="auto">
          <a:xfrm>
            <a:off x="7772400" y="1295400"/>
            <a:ext cx="685800" cy="350838"/>
          </a:xfrm>
          <a:prstGeom prst="rect">
            <a:avLst/>
          </a:prstGeom>
          <a:noFill/>
          <a:ln w="9525">
            <a:noFill/>
            <a:miter lim="800000"/>
            <a:headEnd/>
            <a:tailEnd/>
          </a:ln>
        </p:spPr>
        <p:txBody>
          <a:bodyPr>
            <a:spAutoFit/>
          </a:bodyPr>
          <a:lstStyle/>
          <a:p>
            <a:r>
              <a:rPr lang="en-US" sz="1700" b="1">
                <a:solidFill>
                  <a:schemeClr val="bg1"/>
                </a:solidFill>
                <a:latin typeface="Helvetica" pitchFamily="-106" charset="0"/>
                <a:cs typeface="Helvetica" pitchFamily="-106" charset="0"/>
              </a:rPr>
              <a:t>LG4</a:t>
            </a:r>
          </a:p>
        </p:txBody>
      </p:sp>
      <p:sp>
        <p:nvSpPr>
          <p:cNvPr id="33803" name="Text Box 10"/>
          <p:cNvSpPr txBox="1">
            <a:spLocks noChangeArrowheads="1"/>
          </p:cNvSpPr>
          <p:nvPr/>
        </p:nvSpPr>
        <p:spPr bwMode="auto">
          <a:xfrm>
            <a:off x="8229600" y="6430963"/>
            <a:ext cx="914400" cy="274637"/>
          </a:xfrm>
          <a:prstGeom prst="rect">
            <a:avLst/>
          </a:prstGeom>
          <a:noFill/>
          <a:ln w="9525">
            <a:noFill/>
            <a:miter lim="800000"/>
            <a:headEnd/>
            <a:tailEnd/>
          </a:ln>
        </p:spPr>
        <p:txBody>
          <a:bodyPr>
            <a:spAutoFit/>
          </a:bodyPr>
          <a:lstStyle/>
          <a:p>
            <a:r>
              <a:rPr lang="en-US" sz="1200">
                <a:solidFill>
                  <a:srgbClr val="000000"/>
                </a:solidFill>
              </a:rPr>
              <a:t>7-</a:t>
            </a:r>
            <a:fld id="{12793AA4-0E2D-434D-93EE-A35E2898B010}" type="slidenum">
              <a:rPr lang="en-US" sz="1200">
                <a:solidFill>
                  <a:srgbClr val="000000"/>
                </a:solidFill>
              </a:rPr>
              <a:pPr/>
              <a:t>29</a:t>
            </a:fld>
            <a:endParaRPr lang="en-US"/>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ubtitle 2"/>
          <p:cNvSpPr>
            <a:spLocks noGrp="1"/>
          </p:cNvSpPr>
          <p:nvPr>
            <p:ph type="subTitle" idx="1"/>
          </p:nvPr>
        </p:nvSpPr>
        <p:spPr/>
        <p:txBody>
          <a:bodyPr/>
          <a:lstStyle/>
          <a:p>
            <a:endParaRPr lang="en-US" smtClean="0">
              <a:solidFill>
                <a:srgbClr val="898989"/>
              </a:solidFill>
              <a:ea typeface="ＭＳ Ｐゴシック" pitchFamily="-106" charset="-128"/>
            </a:endParaRPr>
          </a:p>
        </p:txBody>
      </p:sp>
      <p:sp>
        <p:nvSpPr>
          <p:cNvPr id="4" name="Rounded Rectangle 3"/>
          <p:cNvSpPr/>
          <p:nvPr/>
        </p:nvSpPr>
        <p:spPr>
          <a:xfrm>
            <a:off x="457200" y="381000"/>
            <a:ext cx="8153400" cy="6248400"/>
          </a:xfrm>
          <a:prstGeom prst="roundRect">
            <a:avLst/>
          </a:prstGeom>
          <a:solidFill>
            <a:srgbClr val="FDD8C3"/>
          </a:solidFill>
          <a:ln>
            <a:solidFill>
              <a:srgbClr val="FDD8C3"/>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ＭＳ Ｐゴシック" pitchFamily="-106" charset="-128"/>
            </a:endParaRPr>
          </a:p>
        </p:txBody>
      </p:sp>
      <p:sp>
        <p:nvSpPr>
          <p:cNvPr id="5" name="Oval 4"/>
          <p:cNvSpPr/>
          <p:nvPr/>
        </p:nvSpPr>
        <p:spPr>
          <a:xfrm>
            <a:off x="7315200" y="152400"/>
            <a:ext cx="1644650" cy="1600200"/>
          </a:xfrm>
          <a:prstGeom prst="ellipse">
            <a:avLst/>
          </a:prstGeom>
          <a:solidFill>
            <a:srgbClr val="A2CA7A"/>
          </a:solidFill>
          <a:ln>
            <a:solidFill>
              <a:srgbClr val="77933C"/>
            </a:solidFill>
          </a:ln>
          <a:effectLst/>
        </p:spPr>
        <p:style>
          <a:lnRef idx="1">
            <a:schemeClr val="accent1"/>
          </a:lnRef>
          <a:fillRef idx="3">
            <a:schemeClr val="accent1"/>
          </a:fillRef>
          <a:effectRef idx="2">
            <a:schemeClr val="accent1"/>
          </a:effectRef>
          <a:fontRef idx="minor">
            <a:schemeClr val="lt1"/>
          </a:fontRef>
        </p:style>
      </p:sp>
      <p:sp>
        <p:nvSpPr>
          <p:cNvPr id="34821" name="TextBox 7"/>
          <p:cNvSpPr txBox="1">
            <a:spLocks noChangeArrowheads="1"/>
          </p:cNvSpPr>
          <p:nvPr/>
        </p:nvSpPr>
        <p:spPr bwMode="auto">
          <a:xfrm>
            <a:off x="8458200" y="1143000"/>
            <a:ext cx="501650" cy="701675"/>
          </a:xfrm>
          <a:prstGeom prst="rect">
            <a:avLst/>
          </a:prstGeom>
          <a:noFill/>
          <a:ln w="9525">
            <a:noFill/>
            <a:miter lim="800000"/>
            <a:headEnd/>
            <a:tailEnd/>
          </a:ln>
        </p:spPr>
        <p:txBody>
          <a:bodyPr>
            <a:spAutoFit/>
          </a:bodyPr>
          <a:lstStyle/>
          <a:p>
            <a:r>
              <a:rPr lang="en-US" sz="4000" b="1">
                <a:solidFill>
                  <a:srgbClr val="660066"/>
                </a:solidFill>
              </a:rPr>
              <a:t>*</a:t>
            </a:r>
          </a:p>
        </p:txBody>
      </p:sp>
      <p:sp>
        <p:nvSpPr>
          <p:cNvPr id="34822" name="TextBox 8"/>
          <p:cNvSpPr txBox="1">
            <a:spLocks noChangeArrowheads="1"/>
          </p:cNvSpPr>
          <p:nvPr/>
        </p:nvSpPr>
        <p:spPr bwMode="auto">
          <a:xfrm>
            <a:off x="7162800" y="0"/>
            <a:ext cx="609600" cy="701675"/>
          </a:xfrm>
          <a:prstGeom prst="rect">
            <a:avLst/>
          </a:prstGeom>
          <a:noFill/>
          <a:ln w="9525">
            <a:noFill/>
            <a:miter lim="800000"/>
            <a:headEnd/>
            <a:tailEnd/>
          </a:ln>
        </p:spPr>
        <p:txBody>
          <a:bodyPr>
            <a:spAutoFit/>
          </a:bodyPr>
          <a:lstStyle/>
          <a:p>
            <a:r>
              <a:rPr lang="en-US" sz="4000" b="1">
                <a:solidFill>
                  <a:srgbClr val="A2CA7A"/>
                </a:solidFill>
              </a:rPr>
              <a:t>*</a:t>
            </a:r>
          </a:p>
        </p:txBody>
      </p:sp>
      <p:sp>
        <p:nvSpPr>
          <p:cNvPr id="34823" name="TextBox 18"/>
          <p:cNvSpPr txBox="1">
            <a:spLocks noChangeArrowheads="1"/>
          </p:cNvSpPr>
          <p:nvPr/>
        </p:nvSpPr>
        <p:spPr bwMode="auto">
          <a:xfrm>
            <a:off x="914400" y="6230938"/>
            <a:ext cx="7467600" cy="244475"/>
          </a:xfrm>
          <a:prstGeom prst="rect">
            <a:avLst/>
          </a:prstGeom>
          <a:noFill/>
          <a:ln w="9525">
            <a:noFill/>
            <a:miter lim="800000"/>
            <a:headEnd/>
            <a:tailEnd/>
          </a:ln>
        </p:spPr>
        <p:txBody>
          <a:bodyPr>
            <a:spAutoFit/>
          </a:bodyPr>
          <a:lstStyle/>
          <a:p>
            <a:r>
              <a:rPr lang="en-US" sz="1000">
                <a:latin typeface="Calibri" pitchFamily="34" charset="0"/>
              </a:rPr>
              <a:t>Source: Businessweek, </a:t>
            </a:r>
            <a:r>
              <a:rPr lang="en-US" sz="1000">
                <a:latin typeface="Calibri" pitchFamily="34" charset="0"/>
                <a:hlinkClick r:id="rId3"/>
              </a:rPr>
              <a:t>www.businessweek.com</a:t>
            </a:r>
            <a:r>
              <a:rPr lang="en-US" sz="1000">
                <a:latin typeface="Calibri" pitchFamily="34" charset="0"/>
              </a:rPr>
              <a:t>, December 1, 2008.</a:t>
            </a:r>
          </a:p>
        </p:txBody>
      </p:sp>
      <p:sp>
        <p:nvSpPr>
          <p:cNvPr id="34824" name="Title 1"/>
          <p:cNvSpPr>
            <a:spLocks noGrp="1"/>
          </p:cNvSpPr>
          <p:nvPr>
            <p:ph type="ctrTitle"/>
          </p:nvPr>
        </p:nvSpPr>
        <p:spPr>
          <a:xfrm>
            <a:off x="304800" y="282575"/>
            <a:ext cx="7772400" cy="1470025"/>
          </a:xfrm>
        </p:spPr>
        <p:txBody>
          <a:bodyPr/>
          <a:lstStyle/>
          <a:p>
            <a:r>
              <a:rPr lang="en-US" sz="3200" b="1" smtClean="0">
                <a:latin typeface="Helvetica" pitchFamily="-106" charset="0"/>
                <a:ea typeface="ＭＳ Ｐゴシック" pitchFamily="-106" charset="-128"/>
                <a:cs typeface="Helvetica" pitchFamily="-106" charset="0"/>
              </a:rPr>
              <a:t>LAYOFF LEADERS</a:t>
            </a:r>
            <a:r>
              <a:rPr lang="en-US" smtClean="0">
                <a:latin typeface="Helvetica" pitchFamily="-106" charset="0"/>
                <a:ea typeface="ＭＳ Ｐゴシック" pitchFamily="-106" charset="-128"/>
                <a:cs typeface="Helvetica" pitchFamily="-106" charset="0"/>
              </a:rPr>
              <a:t/>
            </a:r>
            <a:br>
              <a:rPr lang="en-US" smtClean="0">
                <a:latin typeface="Helvetica" pitchFamily="-106" charset="0"/>
                <a:ea typeface="ＭＳ Ｐゴシック" pitchFamily="-106" charset="-128"/>
                <a:cs typeface="Helvetica" pitchFamily="-106" charset="0"/>
              </a:rPr>
            </a:br>
            <a:r>
              <a:rPr lang="en-US" sz="2000" smtClean="0">
                <a:latin typeface="Helvetica" pitchFamily="-106" charset="0"/>
                <a:ea typeface="ＭＳ Ｐゴシック" pitchFamily="-106" charset="-128"/>
                <a:cs typeface="Helvetica" pitchFamily="-106" charset="0"/>
              </a:rPr>
              <a:t>Largest Layoff Announcements, 1993 to 2008</a:t>
            </a:r>
          </a:p>
        </p:txBody>
      </p:sp>
      <p:graphicFrame>
        <p:nvGraphicFramePr>
          <p:cNvPr id="57392" name="Group 48"/>
          <p:cNvGraphicFramePr>
            <a:graphicFrameLocks noGrp="1"/>
          </p:cNvGraphicFramePr>
          <p:nvPr/>
        </p:nvGraphicFramePr>
        <p:xfrm>
          <a:off x="685800" y="1863725"/>
          <a:ext cx="7696200" cy="4086225"/>
        </p:xfrm>
        <a:graphic>
          <a:graphicData uri="http://schemas.openxmlformats.org/drawingml/2006/table">
            <a:tbl>
              <a:tblPr/>
              <a:tblGrid>
                <a:gridCol w="2565400">
                  <a:extLst>
                    <a:ext uri="{9D8B030D-6E8A-4147-A177-3AD203B41FA5}">
                      <a16:colId xmlns:a16="http://schemas.microsoft.com/office/drawing/2014/main" val="20000"/>
                    </a:ext>
                  </a:extLst>
                </a:gridCol>
                <a:gridCol w="2565400">
                  <a:extLst>
                    <a:ext uri="{9D8B030D-6E8A-4147-A177-3AD203B41FA5}">
                      <a16:colId xmlns:a16="http://schemas.microsoft.com/office/drawing/2014/main" val="20001"/>
                    </a:ext>
                  </a:extLst>
                </a:gridCol>
                <a:gridCol w="2565400">
                  <a:extLst>
                    <a:ext uri="{9D8B030D-6E8A-4147-A177-3AD203B41FA5}">
                      <a16:colId xmlns:a16="http://schemas.microsoft.com/office/drawing/2014/main" val="20002"/>
                    </a:ext>
                  </a:extLst>
                </a:gridCol>
              </a:tblGrid>
              <a:tr h="371475">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smtClean="0">
                          <a:ln>
                            <a:noFill/>
                          </a:ln>
                          <a:solidFill>
                            <a:srgbClr val="FFFFFF"/>
                          </a:solidFill>
                          <a:effectLst/>
                          <a:latin typeface="Helvetica" pitchFamily="-106" charset="0"/>
                          <a:ea typeface="ＭＳ Ｐゴシック" pitchFamily="-106" charset="-128"/>
                          <a:cs typeface="Helvetica" pitchFamily="-106" charset="0"/>
                        </a:rPr>
                        <a:t>Company</a:t>
                      </a:r>
                    </a:p>
                  </a:txBody>
                  <a:tcPr horzOverflow="overflow">
                    <a:lnL>
                      <a:noFill/>
                    </a:lnL>
                    <a:lnR>
                      <a:noFill/>
                    </a:lnR>
                    <a:lnT w="25400" cap="flat" cmpd="sng" algn="ctr">
                      <a:solidFill>
                        <a:schemeClr val="tx1"/>
                      </a:solidFill>
                      <a:prstDash val="solid"/>
                      <a:round/>
                      <a:headEnd type="none" w="med" len="med"/>
                      <a:tailEnd type="none" w="med" len="med"/>
                    </a:lnT>
                    <a:lnB w="25400" cap="flat" cmpd="sng" algn="ctr">
                      <a:solidFill>
                        <a:schemeClr val="tx1"/>
                      </a:solidFill>
                      <a:prstDash val="solid"/>
                      <a:round/>
                      <a:headEnd type="none" w="med" len="med"/>
                      <a:tailEnd type="none" w="med" len="med"/>
                    </a:lnB>
                    <a:lnTlToBr>
                      <a:noFill/>
                    </a:lnTlToBr>
                    <a:lnBlToTr>
                      <a:noFill/>
                    </a:lnBlToTr>
                    <a:solidFill>
                      <a:srgbClr val="8064A2"/>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smtClean="0">
                          <a:ln>
                            <a:noFill/>
                          </a:ln>
                          <a:solidFill>
                            <a:srgbClr val="FFFFFF"/>
                          </a:solidFill>
                          <a:effectLst/>
                          <a:latin typeface="Helvetica" pitchFamily="-106" charset="0"/>
                          <a:ea typeface="ＭＳ Ｐゴシック" pitchFamily="-106" charset="-128"/>
                          <a:cs typeface="Helvetica" pitchFamily="-106" charset="0"/>
                        </a:rPr>
                        <a:t>Employees</a:t>
                      </a:r>
                    </a:p>
                  </a:txBody>
                  <a:tcPr horzOverflow="overflow">
                    <a:lnL>
                      <a:noFill/>
                    </a:lnL>
                    <a:lnR>
                      <a:noFill/>
                    </a:lnR>
                    <a:lnT w="25400" cap="flat" cmpd="sng" algn="ctr">
                      <a:solidFill>
                        <a:schemeClr val="tx1"/>
                      </a:solidFill>
                      <a:prstDash val="solid"/>
                      <a:round/>
                      <a:headEnd type="none" w="med" len="med"/>
                      <a:tailEnd type="none" w="med" len="med"/>
                    </a:lnT>
                    <a:lnB w="25400" cap="flat" cmpd="sng" algn="ctr">
                      <a:solidFill>
                        <a:schemeClr val="tx1"/>
                      </a:solidFill>
                      <a:prstDash val="solid"/>
                      <a:round/>
                      <a:headEnd type="none" w="med" len="med"/>
                      <a:tailEnd type="none" w="med" len="med"/>
                    </a:lnB>
                    <a:lnTlToBr>
                      <a:noFill/>
                    </a:lnTlToBr>
                    <a:lnBlToTr>
                      <a:noFill/>
                    </a:lnBlToTr>
                    <a:solidFill>
                      <a:srgbClr val="8064A2"/>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smtClean="0">
                          <a:ln>
                            <a:noFill/>
                          </a:ln>
                          <a:solidFill>
                            <a:srgbClr val="FFFFFF"/>
                          </a:solidFill>
                          <a:effectLst/>
                          <a:latin typeface="Helvetica" pitchFamily="-106" charset="0"/>
                          <a:ea typeface="ＭＳ Ｐゴシック" pitchFamily="-106" charset="-128"/>
                          <a:cs typeface="Helvetica" pitchFamily="-106" charset="0"/>
                        </a:rPr>
                        <a:t>Date</a:t>
                      </a:r>
                    </a:p>
                  </a:txBody>
                  <a:tcPr horzOverflow="overflow">
                    <a:lnL>
                      <a:noFill/>
                    </a:lnL>
                    <a:lnR>
                      <a:noFill/>
                    </a:lnR>
                    <a:lnT w="25400" cap="flat" cmpd="sng" algn="ctr">
                      <a:solidFill>
                        <a:schemeClr val="tx1"/>
                      </a:solidFill>
                      <a:prstDash val="solid"/>
                      <a:round/>
                      <a:headEnd type="none" w="med" len="med"/>
                      <a:tailEnd type="none" w="med" len="med"/>
                    </a:lnT>
                    <a:lnB w="25400" cap="flat" cmpd="sng" algn="ctr">
                      <a:solidFill>
                        <a:schemeClr val="tx1"/>
                      </a:solidFill>
                      <a:prstDash val="solid"/>
                      <a:round/>
                      <a:headEnd type="none" w="med" len="med"/>
                      <a:tailEnd type="none" w="med" len="med"/>
                    </a:lnB>
                    <a:lnTlToBr>
                      <a:noFill/>
                    </a:lnTlToBr>
                    <a:lnBlToTr>
                      <a:noFill/>
                    </a:lnBlToTr>
                    <a:solidFill>
                      <a:srgbClr val="8064A2"/>
                    </a:solidFill>
                  </a:tcPr>
                </a:tc>
                <a:extLst>
                  <a:ext uri="{0D108BD9-81ED-4DB2-BD59-A6C34878D82A}">
                    <a16:rowId xmlns:a16="http://schemas.microsoft.com/office/drawing/2014/main" val="10000"/>
                  </a:ext>
                </a:extLst>
              </a:tr>
              <a:tr h="371475">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IBM</a:t>
                      </a:r>
                    </a:p>
                  </a:txBody>
                  <a:tcPr horzOverflow="overflow">
                    <a:lnL>
                      <a:noFill/>
                    </a:lnL>
                    <a:lnR>
                      <a:noFill/>
                    </a:lnR>
                    <a:lnT w="25400" cap="flat" cmpd="sng" algn="ctr">
                      <a:solidFill>
                        <a:schemeClr val="tx1"/>
                      </a:solidFill>
                      <a:prstDash val="solid"/>
                      <a:round/>
                      <a:headEnd type="none" w="med" len="med"/>
                      <a:tailEnd type="none" w="med" len="med"/>
                    </a:lnT>
                    <a:lnB>
                      <a:noFill/>
                    </a:lnB>
                    <a:lnTlToBr>
                      <a:noFill/>
                    </a:lnTlToBr>
                    <a:lnBlToTr>
                      <a:noFill/>
                    </a:lnBlToTr>
                    <a:solidFill>
                      <a:srgbClr val="E7E7E7"/>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60,000</a:t>
                      </a:r>
                    </a:p>
                  </a:txBody>
                  <a:tcPr horzOverflow="overflow">
                    <a:lnL>
                      <a:noFill/>
                    </a:lnL>
                    <a:lnR>
                      <a:noFill/>
                    </a:lnR>
                    <a:lnT w="25400" cap="flat" cmpd="sng" algn="ctr">
                      <a:solidFill>
                        <a:schemeClr val="tx1"/>
                      </a:solidFill>
                      <a:prstDash val="solid"/>
                      <a:round/>
                      <a:headEnd type="none" w="med" len="med"/>
                      <a:tailEnd type="none" w="med" len="med"/>
                    </a:lnT>
                    <a:lnB>
                      <a:noFill/>
                    </a:lnB>
                    <a:lnTlToBr>
                      <a:noFill/>
                    </a:lnTlToBr>
                    <a:lnBlToTr>
                      <a:noFill/>
                    </a:lnBlToTr>
                    <a:solidFill>
                      <a:srgbClr val="E7E7E7"/>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July 1993</a:t>
                      </a:r>
                    </a:p>
                  </a:txBody>
                  <a:tcPr horzOverflow="overflow">
                    <a:lnL>
                      <a:noFill/>
                    </a:lnL>
                    <a:lnR>
                      <a:noFill/>
                    </a:lnR>
                    <a:lnT w="25400" cap="flat" cmpd="sng" algn="ctr">
                      <a:solidFill>
                        <a:schemeClr val="tx1"/>
                      </a:solidFill>
                      <a:prstDash val="solid"/>
                      <a:round/>
                      <a:headEnd type="none" w="med" len="med"/>
                      <a:tailEnd type="none" w="med" len="med"/>
                    </a:lnT>
                    <a:lnB>
                      <a:noFill/>
                    </a:lnB>
                    <a:lnTlToBr>
                      <a:noFill/>
                    </a:lnTlToBr>
                    <a:lnBlToTr>
                      <a:noFill/>
                    </a:lnBlToTr>
                    <a:solidFill>
                      <a:srgbClr val="E7E7E7"/>
                    </a:solidFill>
                  </a:tcPr>
                </a:tc>
                <a:extLst>
                  <a:ext uri="{0D108BD9-81ED-4DB2-BD59-A6C34878D82A}">
                    <a16:rowId xmlns:a16="http://schemas.microsoft.com/office/drawing/2014/main" val="10001"/>
                  </a:ext>
                </a:extLst>
              </a:tr>
              <a:tr h="371475">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Citigroup</a:t>
                      </a:r>
                    </a:p>
                  </a:txBody>
                  <a:tcPr horzOverflow="overflow">
                    <a:lnL>
                      <a:noFill/>
                    </a:lnL>
                    <a:lnR>
                      <a:noFill/>
                    </a:lnR>
                    <a:lnT>
                      <a:noFill/>
                    </a:lnT>
                    <a:lnB>
                      <a:noFill/>
                    </a:lnB>
                    <a:lnTlToBr>
                      <a:noFill/>
                    </a:lnTlToBr>
                    <a:lnBlToTr>
                      <a:noFill/>
                    </a:lnBlToTr>
                    <a:solidFill>
                      <a:schemeClr val="bg1"/>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53,000</a:t>
                      </a:r>
                    </a:p>
                  </a:txBody>
                  <a:tcPr horzOverflow="overflow">
                    <a:lnL>
                      <a:noFill/>
                    </a:lnL>
                    <a:lnR>
                      <a:noFill/>
                    </a:lnR>
                    <a:lnT>
                      <a:noFill/>
                    </a:lnT>
                    <a:lnB>
                      <a:noFill/>
                    </a:lnB>
                    <a:lnTlToBr>
                      <a:noFill/>
                    </a:lnTlToBr>
                    <a:lnBlToTr>
                      <a:noFill/>
                    </a:lnBlToTr>
                    <a:solidFill>
                      <a:schemeClr val="bg1"/>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November 2008</a:t>
                      </a:r>
                    </a:p>
                  </a:txBody>
                  <a:tcPr horzOverflow="overflow">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val="10002"/>
                  </a:ext>
                </a:extLst>
              </a:tr>
              <a:tr h="371475">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Sears Roebuck</a:t>
                      </a:r>
                    </a:p>
                  </a:txBody>
                  <a:tcPr horzOverflow="overflow">
                    <a:lnL>
                      <a:noFill/>
                    </a:lnL>
                    <a:lnR>
                      <a:noFill/>
                    </a:lnR>
                    <a:lnT>
                      <a:noFill/>
                    </a:lnT>
                    <a:lnB>
                      <a:noFill/>
                    </a:lnB>
                    <a:lnTlToBr>
                      <a:noFill/>
                    </a:lnTlToBr>
                    <a:lnBlToTr>
                      <a:noFill/>
                    </a:lnBlToTr>
                    <a:solidFill>
                      <a:srgbClr val="E7E7E7"/>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50,000</a:t>
                      </a:r>
                    </a:p>
                  </a:txBody>
                  <a:tcPr horzOverflow="overflow">
                    <a:lnL>
                      <a:noFill/>
                    </a:lnL>
                    <a:lnR>
                      <a:noFill/>
                    </a:lnR>
                    <a:lnT>
                      <a:noFill/>
                    </a:lnT>
                    <a:lnB>
                      <a:noFill/>
                    </a:lnB>
                    <a:lnTlToBr>
                      <a:noFill/>
                    </a:lnTlToBr>
                    <a:lnBlToTr>
                      <a:noFill/>
                    </a:lnBlToTr>
                    <a:solidFill>
                      <a:srgbClr val="E7E7E7"/>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January 1993</a:t>
                      </a:r>
                    </a:p>
                  </a:txBody>
                  <a:tcPr horzOverflow="overflow">
                    <a:lnL>
                      <a:noFill/>
                    </a:lnL>
                    <a:lnR>
                      <a:noFill/>
                    </a:lnR>
                    <a:lnT>
                      <a:noFill/>
                    </a:lnT>
                    <a:lnB>
                      <a:noFill/>
                    </a:lnB>
                    <a:lnTlToBr>
                      <a:noFill/>
                    </a:lnTlToBr>
                    <a:lnBlToTr>
                      <a:noFill/>
                    </a:lnBlToTr>
                    <a:solidFill>
                      <a:srgbClr val="E7E7E7"/>
                    </a:solidFill>
                  </a:tcPr>
                </a:tc>
                <a:extLst>
                  <a:ext uri="{0D108BD9-81ED-4DB2-BD59-A6C34878D82A}">
                    <a16:rowId xmlns:a16="http://schemas.microsoft.com/office/drawing/2014/main" val="10003"/>
                  </a:ext>
                </a:extLst>
              </a:tr>
              <a:tr h="371475">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U.S. Air Force</a:t>
                      </a:r>
                    </a:p>
                  </a:txBody>
                  <a:tcPr horzOverflow="overflow">
                    <a:lnL>
                      <a:noFill/>
                    </a:lnL>
                    <a:lnR>
                      <a:noFill/>
                    </a:lnR>
                    <a:lnT>
                      <a:noFill/>
                    </a:lnT>
                    <a:lnB>
                      <a:noFill/>
                    </a:lnB>
                    <a:lnTlToBr>
                      <a:noFill/>
                    </a:lnTlToBr>
                    <a:lnBlToTr>
                      <a:noFill/>
                    </a:lnBlToTr>
                    <a:solidFill>
                      <a:schemeClr val="bg1"/>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40,000</a:t>
                      </a:r>
                    </a:p>
                  </a:txBody>
                  <a:tcPr horzOverflow="overflow">
                    <a:lnL>
                      <a:noFill/>
                    </a:lnL>
                    <a:lnR>
                      <a:noFill/>
                    </a:lnR>
                    <a:lnT>
                      <a:noFill/>
                    </a:lnT>
                    <a:lnB>
                      <a:noFill/>
                    </a:lnB>
                    <a:lnTlToBr>
                      <a:noFill/>
                    </a:lnTlToBr>
                    <a:lnBlToTr>
                      <a:noFill/>
                    </a:lnBlToTr>
                    <a:solidFill>
                      <a:schemeClr val="bg1"/>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December 2005</a:t>
                      </a:r>
                    </a:p>
                  </a:txBody>
                  <a:tcPr horzOverflow="overflow">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val="10004"/>
                  </a:ext>
                </a:extLst>
              </a:tr>
              <a:tr h="371475">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Ford</a:t>
                      </a:r>
                    </a:p>
                  </a:txBody>
                  <a:tcPr horzOverflow="overflow">
                    <a:lnL>
                      <a:noFill/>
                    </a:lnL>
                    <a:lnR>
                      <a:noFill/>
                    </a:lnR>
                    <a:lnT>
                      <a:noFill/>
                    </a:lnT>
                    <a:lnB>
                      <a:noFill/>
                    </a:lnB>
                    <a:lnTlToBr>
                      <a:noFill/>
                    </a:lnTlToBr>
                    <a:lnBlToTr>
                      <a:noFill/>
                    </a:lnBlToTr>
                    <a:solidFill>
                      <a:srgbClr val="E7E7E7"/>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35,000</a:t>
                      </a:r>
                    </a:p>
                  </a:txBody>
                  <a:tcPr horzOverflow="overflow">
                    <a:lnL>
                      <a:noFill/>
                    </a:lnL>
                    <a:lnR>
                      <a:noFill/>
                    </a:lnR>
                    <a:lnT>
                      <a:noFill/>
                    </a:lnT>
                    <a:lnB>
                      <a:noFill/>
                    </a:lnB>
                    <a:lnTlToBr>
                      <a:noFill/>
                    </a:lnTlToBr>
                    <a:lnBlToTr>
                      <a:noFill/>
                    </a:lnBlToTr>
                    <a:solidFill>
                      <a:srgbClr val="E7E7E7"/>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January 2002</a:t>
                      </a:r>
                    </a:p>
                  </a:txBody>
                  <a:tcPr horzOverflow="overflow">
                    <a:lnL>
                      <a:noFill/>
                    </a:lnL>
                    <a:lnR>
                      <a:noFill/>
                    </a:lnR>
                    <a:lnT>
                      <a:noFill/>
                    </a:lnT>
                    <a:lnB>
                      <a:noFill/>
                    </a:lnB>
                    <a:lnTlToBr>
                      <a:noFill/>
                    </a:lnTlToBr>
                    <a:lnBlToTr>
                      <a:noFill/>
                    </a:lnBlToTr>
                    <a:solidFill>
                      <a:srgbClr val="E7E7E7"/>
                    </a:solidFill>
                  </a:tcPr>
                </a:tc>
                <a:extLst>
                  <a:ext uri="{0D108BD9-81ED-4DB2-BD59-A6C34878D82A}">
                    <a16:rowId xmlns:a16="http://schemas.microsoft.com/office/drawing/2014/main" val="10005"/>
                  </a:ext>
                </a:extLst>
              </a:tr>
              <a:tr h="371475">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Kmart</a:t>
                      </a:r>
                    </a:p>
                  </a:txBody>
                  <a:tcPr horzOverflow="overflow">
                    <a:lnL>
                      <a:noFill/>
                    </a:lnL>
                    <a:lnR>
                      <a:noFill/>
                    </a:lnR>
                    <a:lnT>
                      <a:noFill/>
                    </a:lnT>
                    <a:lnB>
                      <a:noFill/>
                    </a:lnB>
                    <a:lnTlToBr>
                      <a:noFill/>
                    </a:lnTlToBr>
                    <a:lnBlToTr>
                      <a:noFill/>
                    </a:lnBlToTr>
                    <a:solidFill>
                      <a:schemeClr val="bg1"/>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35,000</a:t>
                      </a:r>
                    </a:p>
                  </a:txBody>
                  <a:tcPr horzOverflow="overflow">
                    <a:lnL>
                      <a:noFill/>
                    </a:lnL>
                    <a:lnR>
                      <a:noFill/>
                    </a:lnR>
                    <a:lnT>
                      <a:noFill/>
                    </a:lnT>
                    <a:lnB>
                      <a:noFill/>
                    </a:lnB>
                    <a:lnTlToBr>
                      <a:noFill/>
                    </a:lnTlToBr>
                    <a:lnBlToTr>
                      <a:noFill/>
                    </a:lnBlToTr>
                    <a:solidFill>
                      <a:schemeClr val="bg1"/>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January 2003</a:t>
                      </a:r>
                    </a:p>
                  </a:txBody>
                  <a:tcPr horzOverflow="overflow">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val="10006"/>
                  </a:ext>
                </a:extLst>
              </a:tr>
              <a:tr h="371475">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Boeing</a:t>
                      </a:r>
                    </a:p>
                  </a:txBody>
                  <a:tcPr horzOverflow="overflow">
                    <a:lnL>
                      <a:noFill/>
                    </a:lnL>
                    <a:lnR>
                      <a:noFill/>
                    </a:lnR>
                    <a:lnT>
                      <a:noFill/>
                    </a:lnT>
                    <a:lnB>
                      <a:noFill/>
                    </a:lnB>
                    <a:lnTlToBr>
                      <a:noFill/>
                    </a:lnTlToBr>
                    <a:lnBlToTr>
                      <a:noFill/>
                    </a:lnBlToTr>
                    <a:solidFill>
                      <a:srgbClr val="E7E7E7"/>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31,000</a:t>
                      </a:r>
                    </a:p>
                  </a:txBody>
                  <a:tcPr horzOverflow="overflow">
                    <a:lnL>
                      <a:noFill/>
                    </a:lnL>
                    <a:lnR>
                      <a:noFill/>
                    </a:lnR>
                    <a:lnT>
                      <a:noFill/>
                    </a:lnT>
                    <a:lnB>
                      <a:noFill/>
                    </a:lnB>
                    <a:lnTlToBr>
                      <a:noFill/>
                    </a:lnTlToBr>
                    <a:lnBlToTr>
                      <a:noFill/>
                    </a:lnBlToTr>
                    <a:solidFill>
                      <a:srgbClr val="E7E7E7"/>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September 2001</a:t>
                      </a:r>
                    </a:p>
                  </a:txBody>
                  <a:tcPr horzOverflow="overflow">
                    <a:lnL>
                      <a:noFill/>
                    </a:lnL>
                    <a:lnR>
                      <a:noFill/>
                    </a:lnR>
                    <a:lnT>
                      <a:noFill/>
                    </a:lnT>
                    <a:lnB>
                      <a:noFill/>
                    </a:lnB>
                    <a:lnTlToBr>
                      <a:noFill/>
                    </a:lnTlToBr>
                    <a:lnBlToTr>
                      <a:noFill/>
                    </a:lnBlToTr>
                    <a:solidFill>
                      <a:srgbClr val="E7E7E7"/>
                    </a:solidFill>
                  </a:tcPr>
                </a:tc>
                <a:extLst>
                  <a:ext uri="{0D108BD9-81ED-4DB2-BD59-A6C34878D82A}">
                    <a16:rowId xmlns:a16="http://schemas.microsoft.com/office/drawing/2014/main" val="10007"/>
                  </a:ext>
                </a:extLst>
              </a:tr>
              <a:tr h="371475">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U.S. Postal Service</a:t>
                      </a:r>
                    </a:p>
                  </a:txBody>
                  <a:tcPr horzOverflow="overflow">
                    <a:lnL>
                      <a:noFill/>
                    </a:lnL>
                    <a:lnR>
                      <a:noFill/>
                    </a:lnR>
                    <a:lnT>
                      <a:noFill/>
                    </a:lnT>
                    <a:lnB>
                      <a:noFill/>
                    </a:lnB>
                    <a:lnTlToBr>
                      <a:noFill/>
                    </a:lnTlToBr>
                    <a:lnBlToTr>
                      <a:noFill/>
                    </a:lnBlToTr>
                    <a:solidFill>
                      <a:schemeClr val="bg1"/>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29,870</a:t>
                      </a:r>
                    </a:p>
                  </a:txBody>
                  <a:tcPr horzOverflow="overflow">
                    <a:lnL>
                      <a:noFill/>
                    </a:lnL>
                    <a:lnR>
                      <a:noFill/>
                    </a:lnR>
                    <a:lnT>
                      <a:noFill/>
                    </a:lnT>
                    <a:lnB>
                      <a:noFill/>
                    </a:lnB>
                    <a:lnTlToBr>
                      <a:noFill/>
                    </a:lnTlToBr>
                    <a:lnBlToTr>
                      <a:noFill/>
                    </a:lnBlToTr>
                    <a:solidFill>
                      <a:schemeClr val="bg1"/>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January 2002</a:t>
                      </a:r>
                    </a:p>
                  </a:txBody>
                  <a:tcPr horzOverflow="overflow">
                    <a:lnL>
                      <a:noFill/>
                    </a:lnL>
                    <a:lnR>
                      <a:noFill/>
                    </a:lnR>
                    <a:lnT>
                      <a:noFill/>
                    </a:lnT>
                    <a:lnB>
                      <a:noFill/>
                    </a:lnB>
                    <a:lnTlToBr>
                      <a:noFill/>
                    </a:lnTlToBr>
                    <a:lnBlToTr>
                      <a:noFill/>
                    </a:lnBlToTr>
                    <a:solidFill>
                      <a:schemeClr val="bg1"/>
                    </a:solidFill>
                  </a:tcPr>
                </a:tc>
                <a:extLst>
                  <a:ext uri="{0D108BD9-81ED-4DB2-BD59-A6C34878D82A}">
                    <a16:rowId xmlns:a16="http://schemas.microsoft.com/office/drawing/2014/main" val="10008"/>
                  </a:ext>
                </a:extLst>
              </a:tr>
              <a:tr h="371475">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Boeing</a:t>
                      </a:r>
                    </a:p>
                  </a:txBody>
                  <a:tcPr horzOverflow="overflow">
                    <a:lnL>
                      <a:noFill/>
                    </a:lnL>
                    <a:lnR>
                      <a:noFill/>
                    </a:lnR>
                    <a:lnT>
                      <a:noFill/>
                    </a:lnT>
                    <a:lnB>
                      <a:noFill/>
                    </a:lnB>
                    <a:lnTlToBr>
                      <a:noFill/>
                    </a:lnTlToBr>
                    <a:lnBlToTr>
                      <a:noFill/>
                    </a:lnBlToTr>
                    <a:solidFill>
                      <a:srgbClr val="E7E7E7"/>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28,000</a:t>
                      </a:r>
                    </a:p>
                  </a:txBody>
                  <a:tcPr horzOverflow="overflow">
                    <a:lnL>
                      <a:noFill/>
                    </a:lnL>
                    <a:lnR>
                      <a:noFill/>
                    </a:lnR>
                    <a:lnT>
                      <a:noFill/>
                    </a:lnT>
                    <a:lnB>
                      <a:noFill/>
                    </a:lnB>
                    <a:lnTlToBr>
                      <a:noFill/>
                    </a:lnTlToBr>
                    <a:lnBlToTr>
                      <a:noFill/>
                    </a:lnBlToTr>
                    <a:solidFill>
                      <a:srgbClr val="E7E7E7"/>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December 1998</a:t>
                      </a:r>
                    </a:p>
                  </a:txBody>
                  <a:tcPr horzOverflow="overflow">
                    <a:lnL>
                      <a:noFill/>
                    </a:lnL>
                    <a:lnR>
                      <a:noFill/>
                    </a:lnR>
                    <a:lnT>
                      <a:noFill/>
                    </a:lnT>
                    <a:lnB>
                      <a:noFill/>
                    </a:lnB>
                    <a:lnTlToBr>
                      <a:noFill/>
                    </a:lnTlToBr>
                    <a:lnBlToTr>
                      <a:noFill/>
                    </a:lnBlToTr>
                    <a:solidFill>
                      <a:srgbClr val="E7E7E7"/>
                    </a:solidFill>
                  </a:tcPr>
                </a:tc>
                <a:extLst>
                  <a:ext uri="{0D108BD9-81ED-4DB2-BD59-A6C34878D82A}">
                    <a16:rowId xmlns:a16="http://schemas.microsoft.com/office/drawing/2014/main" val="10009"/>
                  </a:ext>
                </a:extLst>
              </a:tr>
              <a:tr h="371475">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DaimlerChrysler</a:t>
                      </a:r>
                    </a:p>
                  </a:txBody>
                  <a:tcPr horzOverflow="overflow">
                    <a:lnL>
                      <a:noFill/>
                    </a:lnL>
                    <a:lnR>
                      <a:noFill/>
                    </a:lnR>
                    <a:lnT>
                      <a:noFill/>
                    </a:lnT>
                    <a:lnB w="254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26,000</a:t>
                      </a:r>
                    </a:p>
                  </a:txBody>
                  <a:tcPr horzOverflow="overflow">
                    <a:lnL>
                      <a:noFill/>
                    </a:lnL>
                    <a:lnR>
                      <a:noFill/>
                    </a:lnR>
                    <a:lnT>
                      <a:noFill/>
                    </a:lnT>
                    <a:lnB w="254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Helvetica" pitchFamily="-106" charset="0"/>
                          <a:ea typeface="ＭＳ Ｐゴシック" pitchFamily="-106" charset="-128"/>
                          <a:cs typeface="Helvetica" pitchFamily="-106" charset="0"/>
                        </a:rPr>
                        <a:t>January 2001</a:t>
                      </a:r>
                    </a:p>
                  </a:txBody>
                  <a:tcPr horzOverflow="overflow">
                    <a:lnL>
                      <a:noFill/>
                    </a:lnL>
                    <a:lnR>
                      <a:noFill/>
                    </a:lnR>
                    <a:lnT>
                      <a:noFill/>
                    </a:lnT>
                    <a:lnB w="254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10"/>
                  </a:ext>
                </a:extLst>
              </a:tr>
            </a:tbl>
          </a:graphicData>
        </a:graphic>
      </p:graphicFrame>
      <p:sp>
        <p:nvSpPr>
          <p:cNvPr id="34862" name="TextBox 9"/>
          <p:cNvSpPr txBox="1">
            <a:spLocks noChangeArrowheads="1"/>
          </p:cNvSpPr>
          <p:nvPr/>
        </p:nvSpPr>
        <p:spPr bwMode="auto">
          <a:xfrm>
            <a:off x="7315200" y="541338"/>
            <a:ext cx="1828800" cy="825500"/>
          </a:xfrm>
          <a:prstGeom prst="rect">
            <a:avLst/>
          </a:prstGeom>
          <a:noFill/>
          <a:ln w="9525">
            <a:noFill/>
            <a:miter lim="800000"/>
            <a:headEnd/>
            <a:tailEnd/>
          </a:ln>
        </p:spPr>
        <p:txBody>
          <a:bodyPr>
            <a:spAutoFit/>
          </a:bodyPr>
          <a:lstStyle/>
          <a:p>
            <a:r>
              <a:rPr lang="en-US" sz="1600" i="1">
                <a:solidFill>
                  <a:srgbClr val="000000"/>
                </a:solidFill>
                <a:latin typeface="Helvetica" pitchFamily="-106" charset="0"/>
              </a:rPr>
              <a:t>Staffing: Getting and Keeping the Right People</a:t>
            </a:r>
          </a:p>
        </p:txBody>
      </p:sp>
      <p:sp>
        <p:nvSpPr>
          <p:cNvPr id="34863" name="TextBox 9"/>
          <p:cNvSpPr txBox="1">
            <a:spLocks noChangeArrowheads="1"/>
          </p:cNvSpPr>
          <p:nvPr/>
        </p:nvSpPr>
        <p:spPr bwMode="auto">
          <a:xfrm>
            <a:off x="7772400" y="1295400"/>
            <a:ext cx="685800" cy="350838"/>
          </a:xfrm>
          <a:prstGeom prst="rect">
            <a:avLst/>
          </a:prstGeom>
          <a:noFill/>
          <a:ln w="9525">
            <a:noFill/>
            <a:miter lim="800000"/>
            <a:headEnd/>
            <a:tailEnd/>
          </a:ln>
        </p:spPr>
        <p:txBody>
          <a:bodyPr>
            <a:spAutoFit/>
          </a:bodyPr>
          <a:lstStyle/>
          <a:p>
            <a:r>
              <a:rPr lang="en-US" sz="1700" b="1">
                <a:solidFill>
                  <a:srgbClr val="000000"/>
                </a:solidFill>
                <a:latin typeface="Helvetica" pitchFamily="-106" charset="0"/>
                <a:cs typeface="Helvetica" pitchFamily="-106" charset="0"/>
              </a:rPr>
              <a:t>LG4</a:t>
            </a:r>
          </a:p>
        </p:txBody>
      </p:sp>
      <p:sp>
        <p:nvSpPr>
          <p:cNvPr id="34864" name="Text Box 10"/>
          <p:cNvSpPr txBox="1">
            <a:spLocks noChangeArrowheads="1"/>
          </p:cNvSpPr>
          <p:nvPr/>
        </p:nvSpPr>
        <p:spPr bwMode="auto">
          <a:xfrm>
            <a:off x="8229600" y="6430963"/>
            <a:ext cx="914400" cy="274637"/>
          </a:xfrm>
          <a:prstGeom prst="rect">
            <a:avLst/>
          </a:prstGeom>
          <a:noFill/>
          <a:ln w="9525">
            <a:noFill/>
            <a:miter lim="800000"/>
            <a:headEnd/>
            <a:tailEnd/>
          </a:ln>
        </p:spPr>
        <p:txBody>
          <a:bodyPr>
            <a:spAutoFit/>
          </a:bodyPr>
          <a:lstStyle/>
          <a:p>
            <a:r>
              <a:rPr lang="en-US" sz="1200">
                <a:solidFill>
                  <a:srgbClr val="000000"/>
                </a:solidFill>
              </a:rPr>
              <a:t>7-</a:t>
            </a:r>
            <a:fld id="{EDD960A0-B8F6-4022-9D98-5DF3AC0E66F2}" type="slidenum">
              <a:rPr lang="en-US" sz="1200">
                <a:solidFill>
                  <a:srgbClr val="000000"/>
                </a:solidFill>
              </a:rPr>
              <a:pPr/>
              <a:t>30</a:t>
            </a:fld>
            <a:endParaRPr lang="en-US"/>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ubtitle 2"/>
          <p:cNvSpPr>
            <a:spLocks noGrp="1"/>
          </p:cNvSpPr>
          <p:nvPr>
            <p:ph type="subTitle" idx="1"/>
          </p:nvPr>
        </p:nvSpPr>
        <p:spPr/>
        <p:txBody>
          <a:bodyPr/>
          <a:lstStyle/>
          <a:p>
            <a:pPr eaLnBrk="1" hangingPunct="1"/>
            <a:endParaRPr lang="en-US" smtClean="0">
              <a:solidFill>
                <a:srgbClr val="898989"/>
              </a:solidFill>
              <a:ea typeface="ＭＳ Ｐゴシック" pitchFamily="-106" charset="-128"/>
            </a:endParaRPr>
          </a:p>
        </p:txBody>
      </p:sp>
      <p:sp>
        <p:nvSpPr>
          <p:cNvPr id="4" name="Rounded Rectangle 3"/>
          <p:cNvSpPr/>
          <p:nvPr/>
        </p:nvSpPr>
        <p:spPr>
          <a:xfrm>
            <a:off x="457200" y="381000"/>
            <a:ext cx="8153400" cy="6248400"/>
          </a:xfrm>
          <a:prstGeom prst="roundRect">
            <a:avLst/>
          </a:prstGeom>
          <a:solidFill>
            <a:srgbClr val="FDD8C3"/>
          </a:solidFill>
          <a:ln>
            <a:solidFill>
              <a:srgbClr val="FDD8C3"/>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ＭＳ Ｐゴシック" pitchFamily="-106" charset="-128"/>
            </a:endParaRPr>
          </a:p>
        </p:txBody>
      </p:sp>
      <p:sp>
        <p:nvSpPr>
          <p:cNvPr id="5" name="Oval 4"/>
          <p:cNvSpPr/>
          <p:nvPr/>
        </p:nvSpPr>
        <p:spPr>
          <a:xfrm>
            <a:off x="7315200" y="152400"/>
            <a:ext cx="1644650" cy="1600200"/>
          </a:xfrm>
          <a:prstGeom prst="ellipse">
            <a:avLst/>
          </a:prstGeom>
          <a:solidFill>
            <a:srgbClr val="660066"/>
          </a:solidFill>
          <a:ln>
            <a:solidFill>
              <a:srgbClr val="660066"/>
            </a:solidFill>
          </a:ln>
          <a:effectLst/>
        </p:spPr>
        <p:style>
          <a:lnRef idx="1">
            <a:schemeClr val="accent1"/>
          </a:lnRef>
          <a:fillRef idx="3">
            <a:schemeClr val="accent1"/>
          </a:fillRef>
          <a:effectRef idx="2">
            <a:schemeClr val="accent1"/>
          </a:effectRef>
          <a:fontRef idx="minor">
            <a:schemeClr val="lt1"/>
          </a:fontRef>
        </p:style>
      </p:sp>
      <p:sp>
        <p:nvSpPr>
          <p:cNvPr id="35845" name="TextBox 7"/>
          <p:cNvSpPr txBox="1">
            <a:spLocks noChangeArrowheads="1"/>
          </p:cNvSpPr>
          <p:nvPr/>
        </p:nvSpPr>
        <p:spPr bwMode="auto">
          <a:xfrm>
            <a:off x="8458200" y="1143000"/>
            <a:ext cx="501650" cy="701675"/>
          </a:xfrm>
          <a:prstGeom prst="rect">
            <a:avLst/>
          </a:prstGeom>
          <a:noFill/>
          <a:ln w="9525">
            <a:noFill/>
            <a:miter lim="800000"/>
            <a:headEnd/>
            <a:tailEnd/>
          </a:ln>
        </p:spPr>
        <p:txBody>
          <a:bodyPr>
            <a:spAutoFit/>
          </a:bodyPr>
          <a:lstStyle/>
          <a:p>
            <a:r>
              <a:rPr lang="en-US" sz="4000" b="1">
                <a:solidFill>
                  <a:srgbClr val="E59B57"/>
                </a:solidFill>
                <a:latin typeface="Calibri" pitchFamily="34" charset="0"/>
              </a:rPr>
              <a:t>*</a:t>
            </a:r>
          </a:p>
        </p:txBody>
      </p:sp>
      <p:sp>
        <p:nvSpPr>
          <p:cNvPr id="35846" name="TextBox 8"/>
          <p:cNvSpPr txBox="1">
            <a:spLocks noChangeArrowheads="1"/>
          </p:cNvSpPr>
          <p:nvPr/>
        </p:nvSpPr>
        <p:spPr bwMode="auto">
          <a:xfrm>
            <a:off x="7162800" y="0"/>
            <a:ext cx="609600" cy="701675"/>
          </a:xfrm>
          <a:prstGeom prst="rect">
            <a:avLst/>
          </a:prstGeom>
          <a:noFill/>
          <a:ln w="9525">
            <a:noFill/>
            <a:miter lim="800000"/>
            <a:headEnd/>
            <a:tailEnd/>
          </a:ln>
        </p:spPr>
        <p:txBody>
          <a:bodyPr>
            <a:spAutoFit/>
          </a:bodyPr>
          <a:lstStyle/>
          <a:p>
            <a:r>
              <a:rPr lang="en-US" sz="4000" b="1">
                <a:solidFill>
                  <a:srgbClr val="660066"/>
                </a:solidFill>
                <a:latin typeface="Calibri" pitchFamily="34" charset="0"/>
              </a:rPr>
              <a:t>*</a:t>
            </a:r>
          </a:p>
        </p:txBody>
      </p:sp>
      <p:sp>
        <p:nvSpPr>
          <p:cNvPr id="35847" name="TextBox 9"/>
          <p:cNvSpPr txBox="1">
            <a:spLocks noChangeArrowheads="1"/>
          </p:cNvSpPr>
          <p:nvPr/>
        </p:nvSpPr>
        <p:spPr bwMode="auto">
          <a:xfrm>
            <a:off x="7315200" y="541338"/>
            <a:ext cx="1828800" cy="730250"/>
          </a:xfrm>
          <a:prstGeom prst="rect">
            <a:avLst/>
          </a:prstGeom>
          <a:noFill/>
          <a:ln w="9525">
            <a:noFill/>
            <a:miter lim="800000"/>
            <a:headEnd/>
            <a:tailEnd/>
          </a:ln>
        </p:spPr>
        <p:txBody>
          <a:bodyPr>
            <a:spAutoFit/>
          </a:bodyPr>
          <a:lstStyle/>
          <a:p>
            <a:r>
              <a:rPr lang="en-US" sz="1400" i="1">
                <a:solidFill>
                  <a:schemeClr val="bg1"/>
                </a:solidFill>
                <a:latin typeface="Helvetica" pitchFamily="-106" charset="0"/>
              </a:rPr>
              <a:t>Leading: Providing Continuous Vision and Values.</a:t>
            </a:r>
          </a:p>
        </p:txBody>
      </p:sp>
      <p:sp>
        <p:nvSpPr>
          <p:cNvPr id="35848" name="TextBox 11"/>
          <p:cNvSpPr txBox="1">
            <a:spLocks noChangeArrowheads="1"/>
          </p:cNvSpPr>
          <p:nvPr/>
        </p:nvSpPr>
        <p:spPr bwMode="auto">
          <a:xfrm>
            <a:off x="533400" y="1787525"/>
            <a:ext cx="8077200" cy="3703638"/>
          </a:xfrm>
          <a:prstGeom prst="rect">
            <a:avLst/>
          </a:prstGeom>
          <a:noFill/>
          <a:ln w="9525">
            <a:noFill/>
            <a:miter lim="800000"/>
            <a:headEnd/>
            <a:tailEnd/>
          </a:ln>
        </p:spPr>
        <p:txBody>
          <a:bodyPr>
            <a:spAutoFit/>
          </a:bodyPr>
          <a:lstStyle/>
          <a:p>
            <a:pPr marL="342900" lvl="2" indent="-342900">
              <a:spcAft>
                <a:spcPts val="1200"/>
              </a:spcAft>
              <a:buFont typeface="Arial" charset="0"/>
              <a:buChar char="•"/>
            </a:pPr>
            <a:r>
              <a:rPr lang="en-US" sz="2700">
                <a:solidFill>
                  <a:srgbClr val="000000"/>
                </a:solidFill>
                <a:latin typeface="Helvetica" pitchFamily="-106" charset="0"/>
              </a:rPr>
              <a:t>Leaders must:</a:t>
            </a:r>
          </a:p>
          <a:p>
            <a:pPr marL="342900" lvl="2" indent="-342900">
              <a:spcAft>
                <a:spcPts val="1200"/>
              </a:spcAft>
              <a:buFont typeface="Lucida Grande" pitchFamily="-106" charset="0"/>
              <a:buChar char="-"/>
            </a:pPr>
            <a:r>
              <a:rPr lang="en-US" sz="2500" i="1">
                <a:solidFill>
                  <a:srgbClr val="000000"/>
                </a:solidFill>
                <a:latin typeface="Helvetica" pitchFamily="-106" charset="0"/>
              </a:rPr>
              <a:t>Communicate a vision and rally others around that vision.</a:t>
            </a:r>
          </a:p>
          <a:p>
            <a:pPr marL="342900" lvl="2" indent="-342900">
              <a:spcAft>
                <a:spcPts val="1200"/>
              </a:spcAft>
              <a:buFont typeface="Lucida Grande" pitchFamily="-106" charset="0"/>
              <a:buChar char="-"/>
            </a:pPr>
            <a:r>
              <a:rPr lang="en-US" sz="2500" i="1">
                <a:solidFill>
                  <a:srgbClr val="000000"/>
                </a:solidFill>
                <a:latin typeface="Helvetica" pitchFamily="-106" charset="0"/>
              </a:rPr>
              <a:t>Establish corporate values.</a:t>
            </a:r>
          </a:p>
          <a:p>
            <a:pPr marL="342900" lvl="2" indent="-342900">
              <a:spcAft>
                <a:spcPts val="1200"/>
              </a:spcAft>
              <a:buFont typeface="Lucida Grande" pitchFamily="-106" charset="0"/>
              <a:buChar char="-"/>
            </a:pPr>
            <a:r>
              <a:rPr lang="en-US" sz="2500" i="1">
                <a:solidFill>
                  <a:srgbClr val="000000"/>
                </a:solidFill>
                <a:latin typeface="Helvetica" pitchFamily="-106" charset="0"/>
              </a:rPr>
              <a:t>Promote corporate ethics.</a:t>
            </a:r>
          </a:p>
          <a:p>
            <a:pPr marL="342900" lvl="2" indent="-342900">
              <a:spcAft>
                <a:spcPts val="1200"/>
              </a:spcAft>
              <a:buFont typeface="Lucida Grande" pitchFamily="-106" charset="0"/>
              <a:buChar char="-"/>
            </a:pPr>
            <a:r>
              <a:rPr lang="en-US" sz="2500" i="1">
                <a:solidFill>
                  <a:srgbClr val="000000"/>
                </a:solidFill>
                <a:latin typeface="Helvetica" pitchFamily="-106" charset="0"/>
              </a:rPr>
              <a:t>Embrace change.</a:t>
            </a:r>
          </a:p>
          <a:p>
            <a:pPr marL="342900" lvl="2" indent="-342900">
              <a:spcAft>
                <a:spcPts val="1200"/>
              </a:spcAft>
              <a:buFont typeface="Lucida Grande" pitchFamily="-106" charset="0"/>
              <a:buChar char="-"/>
            </a:pPr>
            <a:r>
              <a:rPr lang="en-US" sz="2500" i="1">
                <a:solidFill>
                  <a:srgbClr val="000000"/>
                </a:solidFill>
                <a:latin typeface="Helvetica" pitchFamily="-106" charset="0"/>
              </a:rPr>
              <a:t>Stress accountability and responsibility</a:t>
            </a:r>
          </a:p>
        </p:txBody>
      </p:sp>
      <p:sp>
        <p:nvSpPr>
          <p:cNvPr id="35849" name="Title 1"/>
          <p:cNvSpPr>
            <a:spLocks noGrp="1"/>
          </p:cNvSpPr>
          <p:nvPr>
            <p:ph type="ctrTitle"/>
          </p:nvPr>
        </p:nvSpPr>
        <p:spPr>
          <a:xfrm>
            <a:off x="457200" y="53975"/>
            <a:ext cx="7772400" cy="1470025"/>
          </a:xfrm>
        </p:spPr>
        <p:txBody>
          <a:bodyPr/>
          <a:lstStyle/>
          <a:p>
            <a:pPr eaLnBrk="1" hangingPunct="1"/>
            <a:r>
              <a:rPr lang="en-US" sz="3200" b="1" smtClean="0">
                <a:latin typeface="Helvetica" pitchFamily="-106" charset="0"/>
                <a:ea typeface="ＭＳ Ｐゴシック" pitchFamily="-106" charset="-128"/>
                <a:cs typeface="Helvetica" pitchFamily="-106" charset="0"/>
              </a:rPr>
              <a:t>LEADERSHIP</a:t>
            </a:r>
          </a:p>
        </p:txBody>
      </p:sp>
      <p:sp>
        <p:nvSpPr>
          <p:cNvPr id="35850" name="TextBox 10"/>
          <p:cNvSpPr txBox="1">
            <a:spLocks noChangeArrowheads="1"/>
          </p:cNvSpPr>
          <p:nvPr/>
        </p:nvSpPr>
        <p:spPr bwMode="auto">
          <a:xfrm>
            <a:off x="7772400" y="1295400"/>
            <a:ext cx="685800" cy="350838"/>
          </a:xfrm>
          <a:prstGeom prst="rect">
            <a:avLst/>
          </a:prstGeom>
          <a:noFill/>
          <a:ln w="9525">
            <a:noFill/>
            <a:miter lim="800000"/>
            <a:headEnd/>
            <a:tailEnd/>
          </a:ln>
        </p:spPr>
        <p:txBody>
          <a:bodyPr>
            <a:spAutoFit/>
          </a:bodyPr>
          <a:lstStyle/>
          <a:p>
            <a:r>
              <a:rPr lang="en-US" sz="1700" b="1">
                <a:solidFill>
                  <a:schemeClr val="bg1"/>
                </a:solidFill>
                <a:latin typeface="Helvetica" pitchFamily="-106" charset="0"/>
                <a:cs typeface="Helvetica" pitchFamily="-106" charset="0"/>
              </a:rPr>
              <a:t>LG5</a:t>
            </a:r>
          </a:p>
        </p:txBody>
      </p:sp>
      <p:sp>
        <p:nvSpPr>
          <p:cNvPr id="35851" name="Text Box 10"/>
          <p:cNvSpPr txBox="1">
            <a:spLocks noChangeArrowheads="1"/>
          </p:cNvSpPr>
          <p:nvPr/>
        </p:nvSpPr>
        <p:spPr bwMode="auto">
          <a:xfrm>
            <a:off x="8229600" y="6430963"/>
            <a:ext cx="914400" cy="274637"/>
          </a:xfrm>
          <a:prstGeom prst="rect">
            <a:avLst/>
          </a:prstGeom>
          <a:noFill/>
          <a:ln w="9525">
            <a:noFill/>
            <a:miter lim="800000"/>
            <a:headEnd/>
            <a:tailEnd/>
          </a:ln>
        </p:spPr>
        <p:txBody>
          <a:bodyPr>
            <a:spAutoFit/>
          </a:bodyPr>
          <a:lstStyle/>
          <a:p>
            <a:r>
              <a:rPr lang="en-US" sz="1200">
                <a:solidFill>
                  <a:srgbClr val="000000"/>
                </a:solidFill>
              </a:rPr>
              <a:t>7-</a:t>
            </a:r>
            <a:fld id="{B7B025ED-C4C0-4D17-BB40-BABF8A906DBF}" type="slidenum">
              <a:rPr lang="en-US" sz="1200">
                <a:solidFill>
                  <a:srgbClr val="000000"/>
                </a:solidFill>
              </a:rPr>
              <a:pPr/>
              <a:t>31</a:t>
            </a:fld>
            <a:endParaRPr lang="en-US"/>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ubtitle 2"/>
          <p:cNvSpPr>
            <a:spLocks noGrp="1"/>
          </p:cNvSpPr>
          <p:nvPr>
            <p:ph type="subTitle" idx="1"/>
          </p:nvPr>
        </p:nvSpPr>
        <p:spPr/>
        <p:txBody>
          <a:bodyPr/>
          <a:lstStyle/>
          <a:p>
            <a:pPr eaLnBrk="1" hangingPunct="1"/>
            <a:endParaRPr lang="en-US" smtClean="0">
              <a:solidFill>
                <a:srgbClr val="898989"/>
              </a:solidFill>
              <a:ea typeface="ＭＳ Ｐゴシック" pitchFamily="-106" charset="-128"/>
            </a:endParaRPr>
          </a:p>
        </p:txBody>
      </p:sp>
      <p:sp>
        <p:nvSpPr>
          <p:cNvPr id="4" name="Rounded Rectangle 3"/>
          <p:cNvSpPr/>
          <p:nvPr/>
        </p:nvSpPr>
        <p:spPr>
          <a:xfrm>
            <a:off x="457200" y="381000"/>
            <a:ext cx="8153400" cy="6248400"/>
          </a:xfrm>
          <a:prstGeom prst="roundRect">
            <a:avLst/>
          </a:prstGeom>
          <a:solidFill>
            <a:srgbClr val="FDD8C3"/>
          </a:solidFill>
          <a:ln>
            <a:solidFill>
              <a:srgbClr val="FDD8C3"/>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ＭＳ Ｐゴシック" pitchFamily="-106" charset="-128"/>
            </a:endParaRPr>
          </a:p>
        </p:txBody>
      </p:sp>
      <p:sp>
        <p:nvSpPr>
          <p:cNvPr id="5" name="Oval 4"/>
          <p:cNvSpPr/>
          <p:nvPr/>
        </p:nvSpPr>
        <p:spPr>
          <a:xfrm>
            <a:off x="7315200" y="152400"/>
            <a:ext cx="1644650" cy="1600200"/>
          </a:xfrm>
          <a:prstGeom prst="ellipse">
            <a:avLst/>
          </a:prstGeom>
          <a:solidFill>
            <a:srgbClr val="660066"/>
          </a:solidFill>
          <a:ln>
            <a:solidFill>
              <a:srgbClr val="660066"/>
            </a:solidFill>
          </a:ln>
          <a:effectLst/>
        </p:spPr>
        <p:style>
          <a:lnRef idx="1">
            <a:schemeClr val="accent1"/>
          </a:lnRef>
          <a:fillRef idx="3">
            <a:schemeClr val="accent1"/>
          </a:fillRef>
          <a:effectRef idx="2">
            <a:schemeClr val="accent1"/>
          </a:effectRef>
          <a:fontRef idx="minor">
            <a:schemeClr val="lt1"/>
          </a:fontRef>
        </p:style>
      </p:sp>
      <p:sp>
        <p:nvSpPr>
          <p:cNvPr id="36869" name="TextBox 7"/>
          <p:cNvSpPr txBox="1">
            <a:spLocks noChangeArrowheads="1"/>
          </p:cNvSpPr>
          <p:nvPr/>
        </p:nvSpPr>
        <p:spPr bwMode="auto">
          <a:xfrm>
            <a:off x="8458200" y="1143000"/>
            <a:ext cx="501650" cy="701675"/>
          </a:xfrm>
          <a:prstGeom prst="rect">
            <a:avLst/>
          </a:prstGeom>
          <a:noFill/>
          <a:ln w="9525">
            <a:noFill/>
            <a:miter lim="800000"/>
            <a:headEnd/>
            <a:tailEnd/>
          </a:ln>
        </p:spPr>
        <p:txBody>
          <a:bodyPr>
            <a:spAutoFit/>
          </a:bodyPr>
          <a:lstStyle/>
          <a:p>
            <a:r>
              <a:rPr lang="en-US" sz="4000" b="1">
                <a:solidFill>
                  <a:srgbClr val="E59B57"/>
                </a:solidFill>
                <a:latin typeface="Calibri" pitchFamily="34" charset="0"/>
              </a:rPr>
              <a:t>*</a:t>
            </a:r>
          </a:p>
        </p:txBody>
      </p:sp>
      <p:sp>
        <p:nvSpPr>
          <p:cNvPr id="36870" name="TextBox 8"/>
          <p:cNvSpPr txBox="1">
            <a:spLocks noChangeArrowheads="1"/>
          </p:cNvSpPr>
          <p:nvPr/>
        </p:nvSpPr>
        <p:spPr bwMode="auto">
          <a:xfrm>
            <a:off x="7162800" y="0"/>
            <a:ext cx="609600" cy="701675"/>
          </a:xfrm>
          <a:prstGeom prst="rect">
            <a:avLst/>
          </a:prstGeom>
          <a:noFill/>
          <a:ln w="9525">
            <a:noFill/>
            <a:miter lim="800000"/>
            <a:headEnd/>
            <a:tailEnd/>
          </a:ln>
        </p:spPr>
        <p:txBody>
          <a:bodyPr>
            <a:spAutoFit/>
          </a:bodyPr>
          <a:lstStyle/>
          <a:p>
            <a:r>
              <a:rPr lang="en-US" sz="4000" b="1">
                <a:solidFill>
                  <a:srgbClr val="660066"/>
                </a:solidFill>
                <a:latin typeface="Calibri" pitchFamily="34" charset="0"/>
              </a:rPr>
              <a:t>*</a:t>
            </a:r>
          </a:p>
        </p:txBody>
      </p:sp>
      <p:sp>
        <p:nvSpPr>
          <p:cNvPr id="36871" name="TextBox 9"/>
          <p:cNvSpPr txBox="1">
            <a:spLocks noChangeArrowheads="1"/>
          </p:cNvSpPr>
          <p:nvPr/>
        </p:nvSpPr>
        <p:spPr bwMode="auto">
          <a:xfrm>
            <a:off x="7315200" y="541338"/>
            <a:ext cx="1828800" cy="730250"/>
          </a:xfrm>
          <a:prstGeom prst="rect">
            <a:avLst/>
          </a:prstGeom>
          <a:noFill/>
          <a:ln w="9525">
            <a:noFill/>
            <a:miter lim="800000"/>
            <a:headEnd/>
            <a:tailEnd/>
          </a:ln>
        </p:spPr>
        <p:txBody>
          <a:bodyPr>
            <a:spAutoFit/>
          </a:bodyPr>
          <a:lstStyle/>
          <a:p>
            <a:r>
              <a:rPr lang="en-US" sz="1400" i="1">
                <a:solidFill>
                  <a:schemeClr val="bg1"/>
                </a:solidFill>
                <a:latin typeface="Helvetica" pitchFamily="-106" charset="0"/>
              </a:rPr>
              <a:t>Leading: Providing Continuous Vision and Values.</a:t>
            </a:r>
          </a:p>
        </p:txBody>
      </p:sp>
      <p:sp>
        <p:nvSpPr>
          <p:cNvPr id="36872" name="TextBox 11"/>
          <p:cNvSpPr txBox="1">
            <a:spLocks noChangeArrowheads="1"/>
          </p:cNvSpPr>
          <p:nvPr/>
        </p:nvSpPr>
        <p:spPr bwMode="auto">
          <a:xfrm>
            <a:off x="533400" y="2773363"/>
            <a:ext cx="8077200" cy="1265237"/>
          </a:xfrm>
          <a:prstGeom prst="rect">
            <a:avLst/>
          </a:prstGeom>
          <a:noFill/>
          <a:ln w="9525">
            <a:noFill/>
            <a:miter lim="800000"/>
            <a:headEnd/>
            <a:tailEnd/>
          </a:ln>
        </p:spPr>
        <p:txBody>
          <a:bodyPr>
            <a:spAutoFit/>
          </a:bodyPr>
          <a:lstStyle/>
          <a:p>
            <a:pPr marL="342900" lvl="2" indent="-342900">
              <a:buFont typeface="Arial" charset="0"/>
              <a:buChar char="•"/>
            </a:pPr>
            <a:r>
              <a:rPr lang="en-US" sz="2700" b="1">
                <a:solidFill>
                  <a:srgbClr val="000000"/>
                </a:solidFill>
                <a:latin typeface="Helvetica" pitchFamily="-106" charset="0"/>
              </a:rPr>
              <a:t>Transparency -- </a:t>
            </a:r>
            <a:r>
              <a:rPr lang="en-US" sz="2500" i="1">
                <a:solidFill>
                  <a:srgbClr val="000000"/>
                </a:solidFill>
                <a:latin typeface="Helvetica" pitchFamily="-106" charset="0"/>
              </a:rPr>
              <a:t>The presentation of the company’s facts and figures in a way that is clear and apparent to all stakeholders.</a:t>
            </a:r>
          </a:p>
        </p:txBody>
      </p:sp>
      <p:sp>
        <p:nvSpPr>
          <p:cNvPr id="36873" name="Title 1"/>
          <p:cNvSpPr>
            <a:spLocks noGrp="1"/>
          </p:cNvSpPr>
          <p:nvPr>
            <p:ph type="ctrTitle"/>
          </p:nvPr>
        </p:nvSpPr>
        <p:spPr>
          <a:xfrm>
            <a:off x="457200" y="282575"/>
            <a:ext cx="7772400" cy="1470025"/>
          </a:xfrm>
        </p:spPr>
        <p:txBody>
          <a:bodyPr/>
          <a:lstStyle/>
          <a:p>
            <a:pPr eaLnBrk="1" hangingPunct="1"/>
            <a:r>
              <a:rPr lang="en-US" sz="3200" b="1" smtClean="0">
                <a:latin typeface="Helvetica" pitchFamily="-106" charset="0"/>
                <a:ea typeface="ＭＳ Ｐゴシック" pitchFamily="-106" charset="-128"/>
                <a:cs typeface="Helvetica" pitchFamily="-106" charset="0"/>
              </a:rPr>
              <a:t>ACCOUNTABILITY through TRANSPARENCY</a:t>
            </a:r>
          </a:p>
        </p:txBody>
      </p:sp>
      <p:sp>
        <p:nvSpPr>
          <p:cNvPr id="36874" name="TextBox 10"/>
          <p:cNvSpPr txBox="1">
            <a:spLocks noChangeArrowheads="1"/>
          </p:cNvSpPr>
          <p:nvPr/>
        </p:nvSpPr>
        <p:spPr bwMode="auto">
          <a:xfrm>
            <a:off x="7772400" y="1295400"/>
            <a:ext cx="685800" cy="350838"/>
          </a:xfrm>
          <a:prstGeom prst="rect">
            <a:avLst/>
          </a:prstGeom>
          <a:noFill/>
          <a:ln w="9525">
            <a:noFill/>
            <a:miter lim="800000"/>
            <a:headEnd/>
            <a:tailEnd/>
          </a:ln>
        </p:spPr>
        <p:txBody>
          <a:bodyPr>
            <a:spAutoFit/>
          </a:bodyPr>
          <a:lstStyle/>
          <a:p>
            <a:r>
              <a:rPr lang="en-US" sz="1700" b="1">
                <a:solidFill>
                  <a:schemeClr val="bg1"/>
                </a:solidFill>
                <a:latin typeface="Helvetica" pitchFamily="-106" charset="0"/>
                <a:cs typeface="Helvetica" pitchFamily="-106" charset="0"/>
              </a:rPr>
              <a:t>LG5</a:t>
            </a:r>
          </a:p>
        </p:txBody>
      </p:sp>
      <p:sp>
        <p:nvSpPr>
          <p:cNvPr id="36875" name="Text Box 10"/>
          <p:cNvSpPr txBox="1">
            <a:spLocks noChangeArrowheads="1"/>
          </p:cNvSpPr>
          <p:nvPr/>
        </p:nvSpPr>
        <p:spPr bwMode="auto">
          <a:xfrm>
            <a:off x="8229600" y="6430963"/>
            <a:ext cx="914400" cy="274637"/>
          </a:xfrm>
          <a:prstGeom prst="rect">
            <a:avLst/>
          </a:prstGeom>
          <a:noFill/>
          <a:ln w="9525">
            <a:noFill/>
            <a:miter lim="800000"/>
            <a:headEnd/>
            <a:tailEnd/>
          </a:ln>
        </p:spPr>
        <p:txBody>
          <a:bodyPr>
            <a:spAutoFit/>
          </a:bodyPr>
          <a:lstStyle/>
          <a:p>
            <a:r>
              <a:rPr lang="en-US" sz="1200">
                <a:solidFill>
                  <a:srgbClr val="000000"/>
                </a:solidFill>
              </a:rPr>
              <a:t>7-</a:t>
            </a:r>
            <a:fld id="{80060F73-057A-48C6-901C-6A072468811C}" type="slidenum">
              <a:rPr lang="en-US" sz="1200">
                <a:solidFill>
                  <a:srgbClr val="000000"/>
                </a:solidFill>
              </a:rPr>
              <a:pPr/>
              <a:t>32</a:t>
            </a:fld>
            <a:endParaRPr lang="en-US"/>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ubtitle 2"/>
          <p:cNvSpPr>
            <a:spLocks noGrp="1"/>
          </p:cNvSpPr>
          <p:nvPr>
            <p:ph type="subTitle" idx="1"/>
          </p:nvPr>
        </p:nvSpPr>
        <p:spPr/>
        <p:txBody>
          <a:bodyPr/>
          <a:lstStyle/>
          <a:p>
            <a:pPr eaLnBrk="1" hangingPunct="1"/>
            <a:endParaRPr lang="en-US" smtClean="0">
              <a:solidFill>
                <a:srgbClr val="898989"/>
              </a:solidFill>
              <a:ea typeface="ＭＳ Ｐゴシック" pitchFamily="-106" charset="-128"/>
            </a:endParaRPr>
          </a:p>
        </p:txBody>
      </p:sp>
      <p:sp>
        <p:nvSpPr>
          <p:cNvPr id="4" name="Rounded Rectangle 3"/>
          <p:cNvSpPr/>
          <p:nvPr/>
        </p:nvSpPr>
        <p:spPr>
          <a:xfrm>
            <a:off x="457200" y="381000"/>
            <a:ext cx="8153400" cy="6248400"/>
          </a:xfrm>
          <a:prstGeom prst="roundRect">
            <a:avLst/>
          </a:prstGeom>
          <a:solidFill>
            <a:srgbClr val="FDD8C3"/>
          </a:solidFill>
          <a:ln>
            <a:solidFill>
              <a:srgbClr val="FDD8C3"/>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ＭＳ Ｐゴシック" pitchFamily="-106" charset="-128"/>
            </a:endParaRPr>
          </a:p>
        </p:txBody>
      </p:sp>
      <p:sp>
        <p:nvSpPr>
          <p:cNvPr id="5" name="Oval 4"/>
          <p:cNvSpPr/>
          <p:nvPr/>
        </p:nvSpPr>
        <p:spPr>
          <a:xfrm>
            <a:off x="7315200" y="152400"/>
            <a:ext cx="1644650" cy="1600200"/>
          </a:xfrm>
          <a:prstGeom prst="ellipse">
            <a:avLst/>
          </a:prstGeom>
          <a:solidFill>
            <a:srgbClr val="660066"/>
          </a:solidFill>
          <a:ln>
            <a:solidFill>
              <a:srgbClr val="660066"/>
            </a:solidFill>
          </a:ln>
          <a:effectLst/>
        </p:spPr>
        <p:style>
          <a:lnRef idx="1">
            <a:schemeClr val="accent1"/>
          </a:lnRef>
          <a:fillRef idx="3">
            <a:schemeClr val="accent1"/>
          </a:fillRef>
          <a:effectRef idx="2">
            <a:schemeClr val="accent1"/>
          </a:effectRef>
          <a:fontRef idx="minor">
            <a:schemeClr val="lt1"/>
          </a:fontRef>
        </p:style>
      </p:sp>
      <p:sp>
        <p:nvSpPr>
          <p:cNvPr id="37893" name="TextBox 7"/>
          <p:cNvSpPr txBox="1">
            <a:spLocks noChangeArrowheads="1"/>
          </p:cNvSpPr>
          <p:nvPr/>
        </p:nvSpPr>
        <p:spPr bwMode="auto">
          <a:xfrm>
            <a:off x="8458200" y="1143000"/>
            <a:ext cx="501650" cy="701675"/>
          </a:xfrm>
          <a:prstGeom prst="rect">
            <a:avLst/>
          </a:prstGeom>
          <a:noFill/>
          <a:ln w="9525">
            <a:noFill/>
            <a:miter lim="800000"/>
            <a:headEnd/>
            <a:tailEnd/>
          </a:ln>
        </p:spPr>
        <p:txBody>
          <a:bodyPr>
            <a:spAutoFit/>
          </a:bodyPr>
          <a:lstStyle/>
          <a:p>
            <a:r>
              <a:rPr lang="en-US" sz="4000" b="1">
                <a:solidFill>
                  <a:srgbClr val="E59B57"/>
                </a:solidFill>
                <a:latin typeface="Calibri" pitchFamily="34" charset="0"/>
              </a:rPr>
              <a:t>*</a:t>
            </a:r>
          </a:p>
        </p:txBody>
      </p:sp>
      <p:sp>
        <p:nvSpPr>
          <p:cNvPr id="37894" name="TextBox 8"/>
          <p:cNvSpPr txBox="1">
            <a:spLocks noChangeArrowheads="1"/>
          </p:cNvSpPr>
          <p:nvPr/>
        </p:nvSpPr>
        <p:spPr bwMode="auto">
          <a:xfrm>
            <a:off x="7162800" y="0"/>
            <a:ext cx="609600" cy="701675"/>
          </a:xfrm>
          <a:prstGeom prst="rect">
            <a:avLst/>
          </a:prstGeom>
          <a:noFill/>
          <a:ln w="9525">
            <a:noFill/>
            <a:miter lim="800000"/>
            <a:headEnd/>
            <a:tailEnd/>
          </a:ln>
        </p:spPr>
        <p:txBody>
          <a:bodyPr>
            <a:spAutoFit/>
          </a:bodyPr>
          <a:lstStyle/>
          <a:p>
            <a:r>
              <a:rPr lang="en-US" sz="4000" b="1">
                <a:solidFill>
                  <a:srgbClr val="660066"/>
                </a:solidFill>
                <a:latin typeface="Calibri" pitchFamily="34" charset="0"/>
              </a:rPr>
              <a:t>*</a:t>
            </a:r>
          </a:p>
        </p:txBody>
      </p:sp>
      <p:sp>
        <p:nvSpPr>
          <p:cNvPr id="37895" name="TextBox 11"/>
          <p:cNvSpPr txBox="1">
            <a:spLocks noChangeArrowheads="1"/>
          </p:cNvSpPr>
          <p:nvPr/>
        </p:nvSpPr>
        <p:spPr bwMode="auto">
          <a:xfrm>
            <a:off x="533400" y="1958975"/>
            <a:ext cx="8077200" cy="4129088"/>
          </a:xfrm>
          <a:prstGeom prst="rect">
            <a:avLst/>
          </a:prstGeom>
          <a:noFill/>
          <a:ln w="9525">
            <a:noFill/>
            <a:miter lim="800000"/>
            <a:headEnd/>
            <a:tailEnd/>
          </a:ln>
        </p:spPr>
        <p:txBody>
          <a:bodyPr>
            <a:spAutoFit/>
          </a:bodyPr>
          <a:lstStyle/>
          <a:p>
            <a:pPr marL="342900" indent="-342900"/>
            <a:r>
              <a:rPr lang="en-US" sz="2700">
                <a:solidFill>
                  <a:srgbClr val="000000"/>
                </a:solidFill>
                <a:latin typeface="Helvetica" pitchFamily="-106" charset="0"/>
              </a:rPr>
              <a:t>As a first-line manager, you have new information that your department head hasn’t seen yet. The findings of the report indicate your manager’s plans should fail. If they do fail, you could be promoted.</a:t>
            </a:r>
          </a:p>
          <a:p>
            <a:pPr marL="342900" indent="-342900"/>
            <a:endParaRPr lang="en-US" sz="2500" i="1">
              <a:solidFill>
                <a:srgbClr val="000000"/>
              </a:solidFill>
              <a:latin typeface="Helvetica" pitchFamily="-106" charset="0"/>
            </a:endParaRPr>
          </a:p>
          <a:p>
            <a:pPr marL="342900" indent="-342900">
              <a:spcAft>
                <a:spcPts val="1200"/>
              </a:spcAft>
            </a:pPr>
            <a:r>
              <a:rPr lang="en-US" sz="2500" i="1">
                <a:solidFill>
                  <a:srgbClr val="000000"/>
                </a:solidFill>
                <a:latin typeface="Helvetica" pitchFamily="-106" charset="0"/>
              </a:rPr>
              <a:t>Will you give your department head the report?</a:t>
            </a:r>
          </a:p>
          <a:p>
            <a:pPr marL="342900" indent="-342900">
              <a:spcAft>
                <a:spcPts val="1200"/>
              </a:spcAft>
            </a:pPr>
            <a:r>
              <a:rPr lang="en-US" sz="2500" i="1">
                <a:solidFill>
                  <a:srgbClr val="000000"/>
                </a:solidFill>
                <a:latin typeface="Helvetica" pitchFamily="-106" charset="0"/>
              </a:rPr>
              <a:t>What is the ethical thing to do?</a:t>
            </a:r>
          </a:p>
          <a:p>
            <a:pPr marL="342900" indent="-342900">
              <a:spcAft>
                <a:spcPts val="1200"/>
              </a:spcAft>
            </a:pPr>
            <a:r>
              <a:rPr lang="en-US" sz="2500" i="1">
                <a:solidFill>
                  <a:srgbClr val="000000"/>
                </a:solidFill>
                <a:latin typeface="Helvetica" pitchFamily="-106" charset="0"/>
              </a:rPr>
              <a:t>What might be the consequences?</a:t>
            </a:r>
          </a:p>
        </p:txBody>
      </p:sp>
      <p:sp>
        <p:nvSpPr>
          <p:cNvPr id="37896" name="Title 1"/>
          <p:cNvSpPr>
            <a:spLocks noGrp="1"/>
          </p:cNvSpPr>
          <p:nvPr>
            <p:ph type="ctrTitle"/>
          </p:nvPr>
        </p:nvSpPr>
        <p:spPr>
          <a:xfrm>
            <a:off x="228600" y="282575"/>
            <a:ext cx="7772400" cy="1470025"/>
          </a:xfrm>
        </p:spPr>
        <p:txBody>
          <a:bodyPr/>
          <a:lstStyle/>
          <a:p>
            <a:pPr eaLnBrk="1" hangingPunct="1"/>
            <a:r>
              <a:rPr lang="en-US" sz="3200" b="1" smtClean="0">
                <a:latin typeface="Helvetica" pitchFamily="-106" charset="0"/>
                <a:ea typeface="ＭＳ Ｐゴシック" pitchFamily="-106" charset="-128"/>
                <a:cs typeface="Helvetica" pitchFamily="-106" charset="0"/>
              </a:rPr>
              <a:t>To SHARE or NOT to SHARE</a:t>
            </a:r>
            <a:r>
              <a:rPr lang="en-US" smtClean="0">
                <a:latin typeface="Helvetica" pitchFamily="-106" charset="0"/>
                <a:ea typeface="ＭＳ Ｐゴシック" pitchFamily="-106" charset="-128"/>
                <a:cs typeface="Helvetica" pitchFamily="-106" charset="0"/>
              </a:rPr>
              <a:t/>
            </a:r>
            <a:br>
              <a:rPr lang="en-US" smtClean="0">
                <a:latin typeface="Helvetica" pitchFamily="-106" charset="0"/>
                <a:ea typeface="ＭＳ Ｐゴシック" pitchFamily="-106" charset="-128"/>
                <a:cs typeface="Helvetica" pitchFamily="-106" charset="0"/>
              </a:rPr>
            </a:br>
            <a:r>
              <a:rPr lang="en-US" sz="1800" smtClean="0">
                <a:latin typeface="Helvetica" pitchFamily="-106" charset="0"/>
                <a:ea typeface="ＭＳ Ｐゴシック" pitchFamily="-106" charset="-128"/>
                <a:cs typeface="Helvetica" pitchFamily="-106" charset="0"/>
              </a:rPr>
              <a:t>(Making Ethical Decisions)</a:t>
            </a:r>
          </a:p>
        </p:txBody>
      </p:sp>
      <p:pic>
        <p:nvPicPr>
          <p:cNvPr id="37897" name="Picture 9" descr="Ethical Decisions.gif"/>
          <p:cNvPicPr>
            <a:picLocks noChangeAspect="1"/>
          </p:cNvPicPr>
          <p:nvPr/>
        </p:nvPicPr>
        <p:blipFill>
          <a:blip r:embed="rId3" cstate="print"/>
          <a:srcRect/>
          <a:stretch>
            <a:fillRect/>
          </a:stretch>
        </p:blipFill>
        <p:spPr bwMode="auto">
          <a:xfrm>
            <a:off x="7391400" y="228600"/>
            <a:ext cx="1447800" cy="1371600"/>
          </a:xfrm>
          <a:prstGeom prst="rect">
            <a:avLst/>
          </a:prstGeom>
          <a:noFill/>
          <a:ln w="9525">
            <a:noFill/>
            <a:miter lim="800000"/>
            <a:headEnd/>
            <a:tailEnd/>
          </a:ln>
        </p:spPr>
      </p:pic>
      <p:sp>
        <p:nvSpPr>
          <p:cNvPr id="37898" name="Text Box 10"/>
          <p:cNvSpPr txBox="1">
            <a:spLocks noChangeArrowheads="1"/>
          </p:cNvSpPr>
          <p:nvPr/>
        </p:nvSpPr>
        <p:spPr bwMode="auto">
          <a:xfrm>
            <a:off x="8229600" y="6430963"/>
            <a:ext cx="914400" cy="274637"/>
          </a:xfrm>
          <a:prstGeom prst="rect">
            <a:avLst/>
          </a:prstGeom>
          <a:noFill/>
          <a:ln w="9525">
            <a:noFill/>
            <a:miter lim="800000"/>
            <a:headEnd/>
            <a:tailEnd/>
          </a:ln>
        </p:spPr>
        <p:txBody>
          <a:bodyPr>
            <a:spAutoFit/>
          </a:bodyPr>
          <a:lstStyle/>
          <a:p>
            <a:r>
              <a:rPr lang="en-US" sz="1200">
                <a:solidFill>
                  <a:srgbClr val="000000"/>
                </a:solidFill>
              </a:rPr>
              <a:t>7-</a:t>
            </a:r>
            <a:fld id="{8D0833B7-CB2F-4A7F-A71D-CCB6B550C269}" type="slidenum">
              <a:rPr lang="en-US" sz="1200">
                <a:solidFill>
                  <a:srgbClr val="000000"/>
                </a:solidFill>
              </a:rPr>
              <a:pPr/>
              <a:t>33</a:t>
            </a:fld>
            <a:endParaRPr lang="en-US"/>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ubtitle 2"/>
          <p:cNvSpPr>
            <a:spLocks noGrp="1"/>
          </p:cNvSpPr>
          <p:nvPr>
            <p:ph type="subTitle" idx="1"/>
          </p:nvPr>
        </p:nvSpPr>
        <p:spPr/>
        <p:txBody>
          <a:bodyPr/>
          <a:lstStyle/>
          <a:p>
            <a:pPr eaLnBrk="1" hangingPunct="1"/>
            <a:endParaRPr lang="en-US" smtClean="0">
              <a:solidFill>
                <a:srgbClr val="898989"/>
              </a:solidFill>
              <a:ea typeface="ＭＳ Ｐゴシック" pitchFamily="-106" charset="-128"/>
            </a:endParaRPr>
          </a:p>
        </p:txBody>
      </p:sp>
      <p:sp>
        <p:nvSpPr>
          <p:cNvPr id="4" name="Rounded Rectangle 3"/>
          <p:cNvSpPr/>
          <p:nvPr/>
        </p:nvSpPr>
        <p:spPr>
          <a:xfrm>
            <a:off x="457200" y="381000"/>
            <a:ext cx="8153400" cy="6248400"/>
          </a:xfrm>
          <a:prstGeom prst="roundRect">
            <a:avLst/>
          </a:prstGeom>
          <a:solidFill>
            <a:srgbClr val="FDD8C3"/>
          </a:solidFill>
          <a:ln>
            <a:solidFill>
              <a:srgbClr val="FDD8C3"/>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ＭＳ Ｐゴシック" pitchFamily="-106" charset="-128"/>
            </a:endParaRPr>
          </a:p>
        </p:txBody>
      </p:sp>
      <p:sp>
        <p:nvSpPr>
          <p:cNvPr id="5" name="Oval 4"/>
          <p:cNvSpPr/>
          <p:nvPr/>
        </p:nvSpPr>
        <p:spPr>
          <a:xfrm>
            <a:off x="7315200" y="152400"/>
            <a:ext cx="1644650" cy="1600200"/>
          </a:xfrm>
          <a:prstGeom prst="ellipse">
            <a:avLst/>
          </a:prstGeom>
          <a:solidFill>
            <a:srgbClr val="660066"/>
          </a:solidFill>
          <a:ln>
            <a:solidFill>
              <a:srgbClr val="660066"/>
            </a:solidFill>
          </a:ln>
          <a:effectLst/>
        </p:spPr>
        <p:style>
          <a:lnRef idx="1">
            <a:schemeClr val="accent1"/>
          </a:lnRef>
          <a:fillRef idx="3">
            <a:schemeClr val="accent1"/>
          </a:fillRef>
          <a:effectRef idx="2">
            <a:schemeClr val="accent1"/>
          </a:effectRef>
          <a:fontRef idx="minor">
            <a:schemeClr val="lt1"/>
          </a:fontRef>
        </p:style>
      </p:sp>
      <p:sp>
        <p:nvSpPr>
          <p:cNvPr id="38917" name="TextBox 7"/>
          <p:cNvSpPr txBox="1">
            <a:spLocks noChangeArrowheads="1"/>
          </p:cNvSpPr>
          <p:nvPr/>
        </p:nvSpPr>
        <p:spPr bwMode="auto">
          <a:xfrm>
            <a:off x="8458200" y="1143000"/>
            <a:ext cx="501650" cy="701675"/>
          </a:xfrm>
          <a:prstGeom prst="rect">
            <a:avLst/>
          </a:prstGeom>
          <a:noFill/>
          <a:ln w="9525">
            <a:noFill/>
            <a:miter lim="800000"/>
            <a:headEnd/>
            <a:tailEnd/>
          </a:ln>
        </p:spPr>
        <p:txBody>
          <a:bodyPr>
            <a:spAutoFit/>
          </a:bodyPr>
          <a:lstStyle/>
          <a:p>
            <a:r>
              <a:rPr lang="en-US" sz="4000" b="1">
                <a:solidFill>
                  <a:srgbClr val="E59B57"/>
                </a:solidFill>
                <a:latin typeface="Calibri" pitchFamily="34" charset="0"/>
              </a:rPr>
              <a:t>*</a:t>
            </a:r>
          </a:p>
        </p:txBody>
      </p:sp>
      <p:sp>
        <p:nvSpPr>
          <p:cNvPr id="38918" name="TextBox 8"/>
          <p:cNvSpPr txBox="1">
            <a:spLocks noChangeArrowheads="1"/>
          </p:cNvSpPr>
          <p:nvPr/>
        </p:nvSpPr>
        <p:spPr bwMode="auto">
          <a:xfrm>
            <a:off x="7162800" y="0"/>
            <a:ext cx="609600" cy="701675"/>
          </a:xfrm>
          <a:prstGeom prst="rect">
            <a:avLst/>
          </a:prstGeom>
          <a:noFill/>
          <a:ln w="9525">
            <a:noFill/>
            <a:miter lim="800000"/>
            <a:headEnd/>
            <a:tailEnd/>
          </a:ln>
        </p:spPr>
        <p:txBody>
          <a:bodyPr>
            <a:spAutoFit/>
          </a:bodyPr>
          <a:lstStyle/>
          <a:p>
            <a:r>
              <a:rPr lang="en-US" sz="4000" b="1">
                <a:solidFill>
                  <a:srgbClr val="660066"/>
                </a:solidFill>
                <a:latin typeface="Calibri" pitchFamily="34" charset="0"/>
              </a:rPr>
              <a:t>*</a:t>
            </a:r>
          </a:p>
        </p:txBody>
      </p:sp>
      <p:sp>
        <p:nvSpPr>
          <p:cNvPr id="38919" name="TextBox 9"/>
          <p:cNvSpPr txBox="1">
            <a:spLocks noChangeArrowheads="1"/>
          </p:cNvSpPr>
          <p:nvPr/>
        </p:nvSpPr>
        <p:spPr bwMode="auto">
          <a:xfrm>
            <a:off x="7315200" y="609600"/>
            <a:ext cx="1828800" cy="609600"/>
          </a:xfrm>
          <a:prstGeom prst="rect">
            <a:avLst/>
          </a:prstGeom>
          <a:noFill/>
          <a:ln w="9525">
            <a:noFill/>
            <a:miter lim="800000"/>
            <a:headEnd/>
            <a:tailEnd/>
          </a:ln>
        </p:spPr>
        <p:txBody>
          <a:bodyPr>
            <a:spAutoFit/>
          </a:bodyPr>
          <a:lstStyle/>
          <a:p>
            <a:r>
              <a:rPr lang="en-US" sz="1700" i="1">
                <a:solidFill>
                  <a:schemeClr val="bg1"/>
                </a:solidFill>
                <a:latin typeface="Helvetica" pitchFamily="-106" charset="0"/>
              </a:rPr>
              <a:t>Leadership Styles</a:t>
            </a:r>
          </a:p>
        </p:txBody>
      </p:sp>
      <p:sp>
        <p:nvSpPr>
          <p:cNvPr id="38920" name="TextBox 12"/>
          <p:cNvSpPr txBox="1">
            <a:spLocks noChangeArrowheads="1"/>
          </p:cNvSpPr>
          <p:nvPr/>
        </p:nvSpPr>
        <p:spPr bwMode="auto">
          <a:xfrm>
            <a:off x="533400" y="1293813"/>
            <a:ext cx="5257800" cy="5364162"/>
          </a:xfrm>
          <a:prstGeom prst="rect">
            <a:avLst/>
          </a:prstGeom>
          <a:noFill/>
          <a:ln w="9525">
            <a:noFill/>
            <a:miter lim="800000"/>
            <a:headEnd/>
            <a:tailEnd/>
          </a:ln>
        </p:spPr>
        <p:txBody>
          <a:bodyPr>
            <a:spAutoFit/>
          </a:bodyPr>
          <a:lstStyle/>
          <a:p>
            <a:pPr marL="342900" indent="-342900"/>
            <a:endParaRPr lang="en-US" sz="800">
              <a:solidFill>
                <a:srgbClr val="000000"/>
              </a:solidFill>
              <a:latin typeface="Helvetica" pitchFamily="-106" charset="0"/>
            </a:endParaRPr>
          </a:p>
          <a:p>
            <a:pPr marL="342900" lvl="2" indent="-342900">
              <a:spcAft>
                <a:spcPts val="1200"/>
              </a:spcAft>
              <a:buFont typeface="Arial" charset="0"/>
              <a:buChar char="•"/>
            </a:pPr>
            <a:r>
              <a:rPr lang="en-US" sz="2700" b="1">
                <a:solidFill>
                  <a:srgbClr val="000000"/>
                </a:solidFill>
                <a:latin typeface="Helvetica" pitchFamily="-106" charset="0"/>
              </a:rPr>
              <a:t>Autocratic Leadership -- </a:t>
            </a:r>
            <a:r>
              <a:rPr lang="en-US" sz="2500" i="1">
                <a:solidFill>
                  <a:srgbClr val="000000"/>
                </a:solidFill>
                <a:latin typeface="Helvetica" pitchFamily="-106" charset="0"/>
              </a:rPr>
              <a:t>Making managerial decisions without  consulting others.</a:t>
            </a:r>
          </a:p>
          <a:p>
            <a:pPr marL="342900" lvl="2" indent="-342900">
              <a:spcAft>
                <a:spcPts val="1200"/>
              </a:spcAft>
              <a:buFont typeface="Arial" charset="0"/>
              <a:buChar char="•"/>
            </a:pPr>
            <a:r>
              <a:rPr lang="en-US" sz="2700" b="1">
                <a:solidFill>
                  <a:srgbClr val="000000"/>
                </a:solidFill>
                <a:latin typeface="Helvetica" pitchFamily="-106" charset="0"/>
              </a:rPr>
              <a:t>Participative or Democratic Leadership -- </a:t>
            </a:r>
            <a:r>
              <a:rPr lang="en-US" sz="2500" i="1">
                <a:solidFill>
                  <a:srgbClr val="000000"/>
                </a:solidFill>
                <a:latin typeface="Helvetica" pitchFamily="-106" charset="0"/>
              </a:rPr>
              <a:t>Managers and employees work together to make decisions.</a:t>
            </a:r>
          </a:p>
          <a:p>
            <a:pPr marL="342900" lvl="2" indent="-342900">
              <a:spcAft>
                <a:spcPts val="1200"/>
              </a:spcAft>
              <a:buFont typeface="Arial" charset="0"/>
              <a:buChar char="•"/>
            </a:pPr>
            <a:r>
              <a:rPr lang="en-US" sz="2700" b="1">
                <a:solidFill>
                  <a:srgbClr val="000000"/>
                </a:solidFill>
                <a:latin typeface="Helvetica" pitchFamily="-106" charset="0"/>
              </a:rPr>
              <a:t>Free-Rein Leadership -- </a:t>
            </a:r>
            <a:r>
              <a:rPr lang="en-US" sz="2500" i="1">
                <a:solidFill>
                  <a:srgbClr val="000000"/>
                </a:solidFill>
                <a:latin typeface="Helvetica" pitchFamily="-106" charset="0"/>
              </a:rPr>
              <a:t>Managers set objectives and employees are free to do whatever is appropriate to accomplish those objectives.</a:t>
            </a:r>
          </a:p>
        </p:txBody>
      </p:sp>
      <p:sp>
        <p:nvSpPr>
          <p:cNvPr id="38921" name="Title 1"/>
          <p:cNvSpPr>
            <a:spLocks noGrp="1"/>
          </p:cNvSpPr>
          <p:nvPr>
            <p:ph type="ctrTitle"/>
          </p:nvPr>
        </p:nvSpPr>
        <p:spPr>
          <a:xfrm>
            <a:off x="457200" y="53975"/>
            <a:ext cx="7772400" cy="1470025"/>
          </a:xfrm>
        </p:spPr>
        <p:txBody>
          <a:bodyPr/>
          <a:lstStyle/>
          <a:p>
            <a:pPr eaLnBrk="1" hangingPunct="1"/>
            <a:r>
              <a:rPr lang="en-US" sz="3200" b="1" smtClean="0">
                <a:latin typeface="Helvetica" pitchFamily="-106" charset="0"/>
                <a:ea typeface="ＭＳ Ｐゴシック" pitchFamily="-106" charset="-128"/>
                <a:cs typeface="Helvetica" pitchFamily="-106" charset="0"/>
              </a:rPr>
              <a:t>LEADERSHIP STYLES</a:t>
            </a:r>
          </a:p>
        </p:txBody>
      </p:sp>
      <p:sp>
        <p:nvSpPr>
          <p:cNvPr id="38922" name="TextBox 10"/>
          <p:cNvSpPr txBox="1">
            <a:spLocks noChangeArrowheads="1"/>
          </p:cNvSpPr>
          <p:nvPr/>
        </p:nvSpPr>
        <p:spPr bwMode="auto">
          <a:xfrm>
            <a:off x="7772400" y="1295400"/>
            <a:ext cx="685800" cy="350838"/>
          </a:xfrm>
          <a:prstGeom prst="rect">
            <a:avLst/>
          </a:prstGeom>
          <a:noFill/>
          <a:ln w="9525">
            <a:noFill/>
            <a:miter lim="800000"/>
            <a:headEnd/>
            <a:tailEnd/>
          </a:ln>
        </p:spPr>
        <p:txBody>
          <a:bodyPr>
            <a:spAutoFit/>
          </a:bodyPr>
          <a:lstStyle/>
          <a:p>
            <a:r>
              <a:rPr lang="en-US" sz="1700" b="1">
                <a:solidFill>
                  <a:schemeClr val="bg1"/>
                </a:solidFill>
                <a:latin typeface="Helvetica" pitchFamily="-106" charset="0"/>
                <a:cs typeface="Helvetica" pitchFamily="-106" charset="0"/>
              </a:rPr>
              <a:t>LG5</a:t>
            </a:r>
          </a:p>
        </p:txBody>
      </p:sp>
      <p:pic>
        <p:nvPicPr>
          <p:cNvPr id="38923" name="Picture 11" descr="Phil.gif"/>
          <p:cNvPicPr>
            <a:picLocks noChangeAspect="1"/>
          </p:cNvPicPr>
          <p:nvPr/>
        </p:nvPicPr>
        <p:blipFill>
          <a:blip r:embed="rId3" cstate="print"/>
          <a:srcRect/>
          <a:stretch>
            <a:fillRect/>
          </a:stretch>
        </p:blipFill>
        <p:spPr bwMode="auto">
          <a:xfrm>
            <a:off x="5791200" y="1752600"/>
            <a:ext cx="2628900" cy="4241800"/>
          </a:xfrm>
          <a:prstGeom prst="rect">
            <a:avLst/>
          </a:prstGeom>
          <a:noFill/>
          <a:ln w="9525">
            <a:noFill/>
            <a:miter lim="800000"/>
            <a:headEnd/>
            <a:tailEnd/>
          </a:ln>
        </p:spPr>
      </p:pic>
      <p:sp>
        <p:nvSpPr>
          <p:cNvPr id="38924" name="Text Box 10"/>
          <p:cNvSpPr txBox="1">
            <a:spLocks noChangeArrowheads="1"/>
          </p:cNvSpPr>
          <p:nvPr/>
        </p:nvSpPr>
        <p:spPr bwMode="auto">
          <a:xfrm>
            <a:off x="8229600" y="6430963"/>
            <a:ext cx="914400" cy="274637"/>
          </a:xfrm>
          <a:prstGeom prst="rect">
            <a:avLst/>
          </a:prstGeom>
          <a:noFill/>
          <a:ln w="9525">
            <a:noFill/>
            <a:miter lim="800000"/>
            <a:headEnd/>
            <a:tailEnd/>
          </a:ln>
        </p:spPr>
        <p:txBody>
          <a:bodyPr>
            <a:spAutoFit/>
          </a:bodyPr>
          <a:lstStyle/>
          <a:p>
            <a:r>
              <a:rPr lang="en-US" sz="1200">
                <a:solidFill>
                  <a:srgbClr val="000000"/>
                </a:solidFill>
              </a:rPr>
              <a:t>7-</a:t>
            </a:r>
            <a:fld id="{C22094DF-01B5-4D7D-989A-16574C9FD901}" type="slidenum">
              <a:rPr lang="en-US" sz="1200">
                <a:solidFill>
                  <a:srgbClr val="000000"/>
                </a:solidFill>
              </a:rPr>
              <a:pPr/>
              <a:t>34</a:t>
            </a:fld>
            <a:endParaRPr lang="en-US"/>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ubtitle 2"/>
          <p:cNvSpPr>
            <a:spLocks noGrp="1"/>
          </p:cNvSpPr>
          <p:nvPr>
            <p:ph type="subTitle" idx="1"/>
          </p:nvPr>
        </p:nvSpPr>
        <p:spPr/>
        <p:txBody>
          <a:bodyPr/>
          <a:lstStyle/>
          <a:p>
            <a:pPr eaLnBrk="1" hangingPunct="1"/>
            <a:endParaRPr lang="en-US" smtClean="0">
              <a:solidFill>
                <a:srgbClr val="898989"/>
              </a:solidFill>
              <a:ea typeface="ＭＳ Ｐゴシック" pitchFamily="-106" charset="-128"/>
            </a:endParaRPr>
          </a:p>
        </p:txBody>
      </p:sp>
      <p:sp>
        <p:nvSpPr>
          <p:cNvPr id="4" name="Rounded Rectangle 3"/>
          <p:cNvSpPr/>
          <p:nvPr/>
        </p:nvSpPr>
        <p:spPr>
          <a:xfrm>
            <a:off x="457200" y="381000"/>
            <a:ext cx="8153400" cy="6248400"/>
          </a:xfrm>
          <a:prstGeom prst="roundRect">
            <a:avLst/>
          </a:prstGeom>
          <a:solidFill>
            <a:srgbClr val="FDD8C3"/>
          </a:solidFill>
          <a:ln>
            <a:solidFill>
              <a:srgbClr val="FDD8C3"/>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ＭＳ Ｐゴシック" pitchFamily="-106" charset="-128"/>
            </a:endParaRPr>
          </a:p>
        </p:txBody>
      </p:sp>
      <p:sp>
        <p:nvSpPr>
          <p:cNvPr id="5" name="Oval 4"/>
          <p:cNvSpPr/>
          <p:nvPr/>
        </p:nvSpPr>
        <p:spPr>
          <a:xfrm>
            <a:off x="7315200" y="152400"/>
            <a:ext cx="1644650" cy="1600200"/>
          </a:xfrm>
          <a:prstGeom prst="ellipse">
            <a:avLst/>
          </a:prstGeom>
          <a:solidFill>
            <a:srgbClr val="660066"/>
          </a:solidFill>
          <a:ln>
            <a:solidFill>
              <a:srgbClr val="660066"/>
            </a:solidFill>
          </a:ln>
          <a:effectLst/>
        </p:spPr>
        <p:style>
          <a:lnRef idx="1">
            <a:schemeClr val="accent1"/>
          </a:lnRef>
          <a:fillRef idx="3">
            <a:schemeClr val="accent1"/>
          </a:fillRef>
          <a:effectRef idx="2">
            <a:schemeClr val="accent1"/>
          </a:effectRef>
          <a:fontRef idx="minor">
            <a:schemeClr val="lt1"/>
          </a:fontRef>
        </p:style>
      </p:sp>
      <p:sp>
        <p:nvSpPr>
          <p:cNvPr id="39941" name="TextBox 7"/>
          <p:cNvSpPr txBox="1">
            <a:spLocks noChangeArrowheads="1"/>
          </p:cNvSpPr>
          <p:nvPr/>
        </p:nvSpPr>
        <p:spPr bwMode="auto">
          <a:xfrm>
            <a:off x="8458200" y="1143000"/>
            <a:ext cx="501650" cy="701675"/>
          </a:xfrm>
          <a:prstGeom prst="rect">
            <a:avLst/>
          </a:prstGeom>
          <a:noFill/>
          <a:ln w="9525">
            <a:noFill/>
            <a:miter lim="800000"/>
            <a:headEnd/>
            <a:tailEnd/>
          </a:ln>
        </p:spPr>
        <p:txBody>
          <a:bodyPr>
            <a:spAutoFit/>
          </a:bodyPr>
          <a:lstStyle/>
          <a:p>
            <a:r>
              <a:rPr lang="en-US" sz="4000" b="1">
                <a:solidFill>
                  <a:srgbClr val="E59B57"/>
                </a:solidFill>
                <a:latin typeface="Calibri" pitchFamily="34" charset="0"/>
              </a:rPr>
              <a:t>*</a:t>
            </a:r>
          </a:p>
        </p:txBody>
      </p:sp>
      <p:sp>
        <p:nvSpPr>
          <p:cNvPr id="39942" name="TextBox 8"/>
          <p:cNvSpPr txBox="1">
            <a:spLocks noChangeArrowheads="1"/>
          </p:cNvSpPr>
          <p:nvPr/>
        </p:nvSpPr>
        <p:spPr bwMode="auto">
          <a:xfrm>
            <a:off x="7162800" y="0"/>
            <a:ext cx="609600" cy="701675"/>
          </a:xfrm>
          <a:prstGeom prst="rect">
            <a:avLst/>
          </a:prstGeom>
          <a:noFill/>
          <a:ln w="9525">
            <a:noFill/>
            <a:miter lim="800000"/>
            <a:headEnd/>
            <a:tailEnd/>
          </a:ln>
        </p:spPr>
        <p:txBody>
          <a:bodyPr>
            <a:spAutoFit/>
          </a:bodyPr>
          <a:lstStyle/>
          <a:p>
            <a:r>
              <a:rPr lang="en-US" sz="4000" b="1">
                <a:solidFill>
                  <a:srgbClr val="660066"/>
                </a:solidFill>
                <a:latin typeface="Calibri" pitchFamily="34" charset="0"/>
              </a:rPr>
              <a:t>*</a:t>
            </a:r>
          </a:p>
        </p:txBody>
      </p:sp>
      <p:sp>
        <p:nvSpPr>
          <p:cNvPr id="39943" name="TextBox 12"/>
          <p:cNvSpPr txBox="1">
            <a:spLocks noChangeArrowheads="1"/>
          </p:cNvSpPr>
          <p:nvPr/>
        </p:nvSpPr>
        <p:spPr bwMode="auto">
          <a:xfrm>
            <a:off x="7315200" y="609600"/>
            <a:ext cx="1828800" cy="609600"/>
          </a:xfrm>
          <a:prstGeom prst="rect">
            <a:avLst/>
          </a:prstGeom>
          <a:noFill/>
          <a:ln w="9525">
            <a:noFill/>
            <a:miter lim="800000"/>
            <a:headEnd/>
            <a:tailEnd/>
          </a:ln>
        </p:spPr>
        <p:txBody>
          <a:bodyPr>
            <a:spAutoFit/>
          </a:bodyPr>
          <a:lstStyle/>
          <a:p>
            <a:r>
              <a:rPr lang="en-US" sz="1700" i="1">
                <a:solidFill>
                  <a:schemeClr val="bg1"/>
                </a:solidFill>
                <a:latin typeface="Helvetica" pitchFamily="-106" charset="0"/>
              </a:rPr>
              <a:t>Leadership Styles</a:t>
            </a:r>
          </a:p>
        </p:txBody>
      </p:sp>
      <p:sp>
        <p:nvSpPr>
          <p:cNvPr id="39944" name="TextBox 9"/>
          <p:cNvSpPr txBox="1">
            <a:spLocks noChangeArrowheads="1"/>
          </p:cNvSpPr>
          <p:nvPr/>
        </p:nvSpPr>
        <p:spPr bwMode="auto">
          <a:xfrm>
            <a:off x="7772400" y="1295400"/>
            <a:ext cx="685800" cy="350838"/>
          </a:xfrm>
          <a:prstGeom prst="rect">
            <a:avLst/>
          </a:prstGeom>
          <a:noFill/>
          <a:ln w="9525">
            <a:noFill/>
            <a:miter lim="800000"/>
            <a:headEnd/>
            <a:tailEnd/>
          </a:ln>
        </p:spPr>
        <p:txBody>
          <a:bodyPr>
            <a:spAutoFit/>
          </a:bodyPr>
          <a:lstStyle/>
          <a:p>
            <a:r>
              <a:rPr lang="en-US" sz="1700" b="1">
                <a:solidFill>
                  <a:schemeClr val="bg1"/>
                </a:solidFill>
                <a:latin typeface="Helvetica" pitchFamily="-106" charset="0"/>
                <a:cs typeface="Helvetica" pitchFamily="-106" charset="0"/>
              </a:rPr>
              <a:t>LG5</a:t>
            </a:r>
          </a:p>
        </p:txBody>
      </p:sp>
      <p:sp>
        <p:nvSpPr>
          <p:cNvPr id="39945" name="Title 1"/>
          <p:cNvSpPr>
            <a:spLocks noGrp="1"/>
          </p:cNvSpPr>
          <p:nvPr>
            <p:ph type="ctrTitle"/>
          </p:nvPr>
        </p:nvSpPr>
        <p:spPr>
          <a:xfrm>
            <a:off x="152400" y="76200"/>
            <a:ext cx="7772400" cy="1470025"/>
          </a:xfrm>
        </p:spPr>
        <p:txBody>
          <a:bodyPr/>
          <a:lstStyle/>
          <a:p>
            <a:pPr eaLnBrk="1" hangingPunct="1"/>
            <a:r>
              <a:rPr lang="en-US" sz="3200" b="1" smtClean="0">
                <a:latin typeface="Helvetica" pitchFamily="-106" charset="0"/>
                <a:ea typeface="ＭＳ Ｐゴシック" pitchFamily="-106" charset="-128"/>
                <a:cs typeface="Helvetica" pitchFamily="-106" charset="0"/>
              </a:rPr>
              <a:t>VARIOUS LEADERSHIP STYLES</a:t>
            </a:r>
          </a:p>
        </p:txBody>
      </p:sp>
      <p:pic>
        <p:nvPicPr>
          <p:cNvPr id="39946" name="Picture 10" descr="F707.psd"/>
          <p:cNvPicPr>
            <a:picLocks noChangeAspect="1"/>
          </p:cNvPicPr>
          <p:nvPr/>
        </p:nvPicPr>
        <p:blipFill>
          <a:blip r:embed="rId3" cstate="print"/>
          <a:srcRect/>
          <a:stretch>
            <a:fillRect/>
          </a:stretch>
        </p:blipFill>
        <p:spPr bwMode="auto">
          <a:xfrm>
            <a:off x="469900" y="1974850"/>
            <a:ext cx="8064500" cy="3768725"/>
          </a:xfrm>
          <a:prstGeom prst="rect">
            <a:avLst/>
          </a:prstGeom>
          <a:noFill/>
          <a:ln w="9525">
            <a:noFill/>
            <a:miter lim="800000"/>
            <a:headEnd/>
            <a:tailEnd/>
          </a:ln>
        </p:spPr>
      </p:pic>
      <p:sp>
        <p:nvSpPr>
          <p:cNvPr id="39947" name="Text Box 10"/>
          <p:cNvSpPr txBox="1">
            <a:spLocks noChangeArrowheads="1"/>
          </p:cNvSpPr>
          <p:nvPr/>
        </p:nvSpPr>
        <p:spPr bwMode="auto">
          <a:xfrm>
            <a:off x="8229600" y="6430963"/>
            <a:ext cx="914400" cy="274637"/>
          </a:xfrm>
          <a:prstGeom prst="rect">
            <a:avLst/>
          </a:prstGeom>
          <a:noFill/>
          <a:ln w="9525">
            <a:noFill/>
            <a:miter lim="800000"/>
            <a:headEnd/>
            <a:tailEnd/>
          </a:ln>
        </p:spPr>
        <p:txBody>
          <a:bodyPr>
            <a:spAutoFit/>
          </a:bodyPr>
          <a:lstStyle/>
          <a:p>
            <a:r>
              <a:rPr lang="en-US" sz="1200">
                <a:solidFill>
                  <a:srgbClr val="000000"/>
                </a:solidFill>
              </a:rPr>
              <a:t>7-</a:t>
            </a:r>
            <a:fld id="{64180CBC-1A51-40CD-B559-687A742BE136}" type="slidenum">
              <a:rPr lang="en-US" sz="1200">
                <a:solidFill>
                  <a:srgbClr val="000000"/>
                </a:solidFill>
              </a:rPr>
              <a:pPr/>
              <a:t>35</a:t>
            </a:fld>
            <a:endParaRPr lang="en-US"/>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ubtitle 2"/>
          <p:cNvSpPr>
            <a:spLocks noGrp="1"/>
          </p:cNvSpPr>
          <p:nvPr>
            <p:ph type="subTitle" idx="1"/>
          </p:nvPr>
        </p:nvSpPr>
        <p:spPr/>
        <p:txBody>
          <a:bodyPr/>
          <a:lstStyle/>
          <a:p>
            <a:pPr eaLnBrk="1" hangingPunct="1"/>
            <a:endParaRPr lang="en-US" smtClean="0">
              <a:solidFill>
                <a:srgbClr val="898989"/>
              </a:solidFill>
              <a:ea typeface="ＭＳ Ｐゴシック" pitchFamily="-106" charset="-128"/>
            </a:endParaRPr>
          </a:p>
        </p:txBody>
      </p:sp>
      <p:sp>
        <p:nvSpPr>
          <p:cNvPr id="4" name="Rounded Rectangle 3"/>
          <p:cNvSpPr/>
          <p:nvPr/>
        </p:nvSpPr>
        <p:spPr>
          <a:xfrm>
            <a:off x="457200" y="381000"/>
            <a:ext cx="8153400" cy="6248400"/>
          </a:xfrm>
          <a:prstGeom prst="roundRect">
            <a:avLst/>
          </a:prstGeom>
          <a:solidFill>
            <a:srgbClr val="FDD8C3"/>
          </a:solidFill>
          <a:ln>
            <a:solidFill>
              <a:srgbClr val="FDD8C3"/>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ＭＳ Ｐゴシック" pitchFamily="-106" charset="-128"/>
            </a:endParaRPr>
          </a:p>
        </p:txBody>
      </p:sp>
      <p:sp>
        <p:nvSpPr>
          <p:cNvPr id="5" name="Oval 4"/>
          <p:cNvSpPr/>
          <p:nvPr/>
        </p:nvSpPr>
        <p:spPr>
          <a:xfrm>
            <a:off x="7315200" y="152400"/>
            <a:ext cx="1644650" cy="1600200"/>
          </a:xfrm>
          <a:prstGeom prst="ellipse">
            <a:avLst/>
          </a:prstGeom>
          <a:solidFill>
            <a:srgbClr val="660066"/>
          </a:solidFill>
          <a:ln>
            <a:solidFill>
              <a:srgbClr val="660066"/>
            </a:solidFill>
          </a:ln>
          <a:effectLst/>
        </p:spPr>
        <p:style>
          <a:lnRef idx="1">
            <a:schemeClr val="accent1"/>
          </a:lnRef>
          <a:fillRef idx="3">
            <a:schemeClr val="accent1"/>
          </a:fillRef>
          <a:effectRef idx="2">
            <a:schemeClr val="accent1"/>
          </a:effectRef>
          <a:fontRef idx="minor">
            <a:schemeClr val="lt1"/>
          </a:fontRef>
        </p:style>
      </p:sp>
      <p:sp>
        <p:nvSpPr>
          <p:cNvPr id="41989" name="TextBox 7"/>
          <p:cNvSpPr txBox="1">
            <a:spLocks noChangeArrowheads="1"/>
          </p:cNvSpPr>
          <p:nvPr/>
        </p:nvSpPr>
        <p:spPr bwMode="auto">
          <a:xfrm>
            <a:off x="8458200" y="1143000"/>
            <a:ext cx="501650" cy="701675"/>
          </a:xfrm>
          <a:prstGeom prst="rect">
            <a:avLst/>
          </a:prstGeom>
          <a:noFill/>
          <a:ln w="9525">
            <a:noFill/>
            <a:miter lim="800000"/>
            <a:headEnd/>
            <a:tailEnd/>
          </a:ln>
        </p:spPr>
        <p:txBody>
          <a:bodyPr>
            <a:spAutoFit/>
          </a:bodyPr>
          <a:lstStyle/>
          <a:p>
            <a:r>
              <a:rPr lang="en-US" sz="4000" b="1">
                <a:solidFill>
                  <a:srgbClr val="E59B57"/>
                </a:solidFill>
                <a:latin typeface="Calibri" pitchFamily="34" charset="0"/>
              </a:rPr>
              <a:t>*</a:t>
            </a:r>
          </a:p>
        </p:txBody>
      </p:sp>
      <p:sp>
        <p:nvSpPr>
          <p:cNvPr id="41990" name="TextBox 8"/>
          <p:cNvSpPr txBox="1">
            <a:spLocks noChangeArrowheads="1"/>
          </p:cNvSpPr>
          <p:nvPr/>
        </p:nvSpPr>
        <p:spPr bwMode="auto">
          <a:xfrm>
            <a:off x="7162800" y="0"/>
            <a:ext cx="609600" cy="701675"/>
          </a:xfrm>
          <a:prstGeom prst="rect">
            <a:avLst/>
          </a:prstGeom>
          <a:noFill/>
          <a:ln w="9525">
            <a:noFill/>
            <a:miter lim="800000"/>
            <a:headEnd/>
            <a:tailEnd/>
          </a:ln>
        </p:spPr>
        <p:txBody>
          <a:bodyPr>
            <a:spAutoFit/>
          </a:bodyPr>
          <a:lstStyle/>
          <a:p>
            <a:r>
              <a:rPr lang="en-US" sz="4000" b="1">
                <a:solidFill>
                  <a:srgbClr val="660066"/>
                </a:solidFill>
                <a:latin typeface="Calibri" pitchFamily="34" charset="0"/>
              </a:rPr>
              <a:t>*</a:t>
            </a:r>
          </a:p>
        </p:txBody>
      </p:sp>
      <p:sp>
        <p:nvSpPr>
          <p:cNvPr id="41991" name="TextBox 9"/>
          <p:cNvSpPr txBox="1">
            <a:spLocks noChangeArrowheads="1"/>
          </p:cNvSpPr>
          <p:nvPr/>
        </p:nvSpPr>
        <p:spPr bwMode="auto">
          <a:xfrm>
            <a:off x="7315200" y="609600"/>
            <a:ext cx="1828800" cy="609600"/>
          </a:xfrm>
          <a:prstGeom prst="rect">
            <a:avLst/>
          </a:prstGeom>
          <a:noFill/>
          <a:ln w="9525">
            <a:noFill/>
            <a:miter lim="800000"/>
            <a:headEnd/>
            <a:tailEnd/>
          </a:ln>
        </p:spPr>
        <p:txBody>
          <a:bodyPr>
            <a:spAutoFit/>
          </a:bodyPr>
          <a:lstStyle/>
          <a:p>
            <a:r>
              <a:rPr lang="en-US" sz="1700" i="1">
                <a:solidFill>
                  <a:schemeClr val="bg1"/>
                </a:solidFill>
                <a:latin typeface="Helvetica" pitchFamily="-106" charset="0"/>
              </a:rPr>
              <a:t>Empowering Workers</a:t>
            </a:r>
          </a:p>
        </p:txBody>
      </p:sp>
      <p:sp>
        <p:nvSpPr>
          <p:cNvPr id="41992" name="TextBox 12"/>
          <p:cNvSpPr txBox="1">
            <a:spLocks noChangeArrowheads="1"/>
          </p:cNvSpPr>
          <p:nvPr/>
        </p:nvSpPr>
        <p:spPr bwMode="auto">
          <a:xfrm>
            <a:off x="533400" y="1828800"/>
            <a:ext cx="8077200" cy="4265613"/>
          </a:xfrm>
          <a:prstGeom prst="rect">
            <a:avLst/>
          </a:prstGeom>
          <a:noFill/>
          <a:ln w="9525">
            <a:noFill/>
            <a:miter lim="800000"/>
            <a:headEnd/>
            <a:tailEnd/>
          </a:ln>
        </p:spPr>
        <p:txBody>
          <a:bodyPr>
            <a:spAutoFit/>
          </a:bodyPr>
          <a:lstStyle/>
          <a:p>
            <a:pPr marL="342900" lvl="2" indent="-342900">
              <a:spcAft>
                <a:spcPts val="1800"/>
              </a:spcAft>
              <a:buFont typeface="Arial" charset="0"/>
              <a:buChar char="•"/>
            </a:pPr>
            <a:r>
              <a:rPr lang="en-US" sz="2700">
                <a:solidFill>
                  <a:srgbClr val="000000"/>
                </a:solidFill>
                <a:latin typeface="Helvetica" pitchFamily="-106" charset="0"/>
              </a:rPr>
              <a:t>Progressive leaders give employees the   authority to make decisions on their own without consulting a manager.</a:t>
            </a:r>
          </a:p>
          <a:p>
            <a:pPr marL="342900" lvl="2" indent="-342900">
              <a:spcAft>
                <a:spcPts val="1800"/>
              </a:spcAft>
              <a:buFont typeface="Arial" charset="0"/>
              <a:buChar char="•"/>
            </a:pPr>
            <a:r>
              <a:rPr lang="en-US" sz="2700">
                <a:solidFill>
                  <a:srgbClr val="000000"/>
                </a:solidFill>
                <a:latin typeface="Helvetica" pitchFamily="-106" charset="0"/>
              </a:rPr>
              <a:t>Customer needs are handled quickly.</a:t>
            </a:r>
          </a:p>
          <a:p>
            <a:pPr marL="342900" lvl="2" indent="-342900">
              <a:spcAft>
                <a:spcPts val="1800"/>
              </a:spcAft>
              <a:buFont typeface="Arial" charset="0"/>
              <a:buChar char="•"/>
            </a:pPr>
            <a:r>
              <a:rPr lang="en-US" sz="2700">
                <a:solidFill>
                  <a:srgbClr val="000000"/>
                </a:solidFill>
                <a:latin typeface="Helvetica" pitchFamily="-106" charset="0"/>
              </a:rPr>
              <a:t>Manager’s role becomes less of a boss and more of a coach.</a:t>
            </a:r>
          </a:p>
          <a:p>
            <a:pPr marL="342900" lvl="2" indent="-342900">
              <a:spcAft>
                <a:spcPts val="1800"/>
              </a:spcAft>
              <a:buFont typeface="Arial" charset="0"/>
              <a:buChar char="•"/>
            </a:pPr>
            <a:r>
              <a:rPr lang="en-US" sz="2700" b="1">
                <a:solidFill>
                  <a:srgbClr val="000000"/>
                </a:solidFill>
                <a:latin typeface="Helvetica" pitchFamily="-106" charset="0"/>
              </a:rPr>
              <a:t>Enabling -- </a:t>
            </a:r>
            <a:r>
              <a:rPr lang="en-US" sz="2500" i="1">
                <a:solidFill>
                  <a:srgbClr val="000000"/>
                </a:solidFill>
                <a:latin typeface="Helvetica" pitchFamily="-106" charset="0"/>
              </a:rPr>
              <a:t>Giving workers the education and tools they need to make decisions.</a:t>
            </a:r>
          </a:p>
        </p:txBody>
      </p:sp>
      <p:sp>
        <p:nvSpPr>
          <p:cNvPr id="41993" name="Title 1"/>
          <p:cNvSpPr>
            <a:spLocks noGrp="1"/>
          </p:cNvSpPr>
          <p:nvPr>
            <p:ph type="ctrTitle"/>
          </p:nvPr>
        </p:nvSpPr>
        <p:spPr>
          <a:xfrm>
            <a:off x="457200" y="76200"/>
            <a:ext cx="7772400" cy="1470025"/>
          </a:xfrm>
        </p:spPr>
        <p:txBody>
          <a:bodyPr/>
          <a:lstStyle/>
          <a:p>
            <a:pPr eaLnBrk="1" hangingPunct="1"/>
            <a:r>
              <a:rPr lang="en-US" sz="3200" b="1" smtClean="0">
                <a:latin typeface="Helvetica" pitchFamily="-106" charset="0"/>
                <a:ea typeface="ＭＳ Ｐゴシック" pitchFamily="-106" charset="-128"/>
                <a:cs typeface="Helvetica" pitchFamily="-106" charset="0"/>
              </a:rPr>
              <a:t>EMPOWERMENT</a:t>
            </a:r>
          </a:p>
        </p:txBody>
      </p:sp>
      <p:sp>
        <p:nvSpPr>
          <p:cNvPr id="41994" name="TextBox 9"/>
          <p:cNvSpPr txBox="1">
            <a:spLocks noChangeArrowheads="1"/>
          </p:cNvSpPr>
          <p:nvPr/>
        </p:nvSpPr>
        <p:spPr bwMode="auto">
          <a:xfrm>
            <a:off x="7772400" y="1295400"/>
            <a:ext cx="685800" cy="350838"/>
          </a:xfrm>
          <a:prstGeom prst="rect">
            <a:avLst/>
          </a:prstGeom>
          <a:noFill/>
          <a:ln w="9525">
            <a:noFill/>
            <a:miter lim="800000"/>
            <a:headEnd/>
            <a:tailEnd/>
          </a:ln>
        </p:spPr>
        <p:txBody>
          <a:bodyPr>
            <a:spAutoFit/>
          </a:bodyPr>
          <a:lstStyle/>
          <a:p>
            <a:r>
              <a:rPr lang="en-US" sz="1700" b="1">
                <a:solidFill>
                  <a:schemeClr val="bg1"/>
                </a:solidFill>
                <a:latin typeface="Helvetica" pitchFamily="-106" charset="0"/>
                <a:cs typeface="Helvetica" pitchFamily="-106" charset="0"/>
              </a:rPr>
              <a:t>LG5</a:t>
            </a:r>
          </a:p>
        </p:txBody>
      </p:sp>
      <p:sp>
        <p:nvSpPr>
          <p:cNvPr id="41995" name="Text Box 10"/>
          <p:cNvSpPr txBox="1">
            <a:spLocks noChangeArrowheads="1"/>
          </p:cNvSpPr>
          <p:nvPr/>
        </p:nvSpPr>
        <p:spPr bwMode="auto">
          <a:xfrm>
            <a:off x="8229600" y="6430963"/>
            <a:ext cx="914400" cy="274637"/>
          </a:xfrm>
          <a:prstGeom prst="rect">
            <a:avLst/>
          </a:prstGeom>
          <a:noFill/>
          <a:ln w="9525">
            <a:noFill/>
            <a:miter lim="800000"/>
            <a:headEnd/>
            <a:tailEnd/>
          </a:ln>
        </p:spPr>
        <p:txBody>
          <a:bodyPr>
            <a:spAutoFit/>
          </a:bodyPr>
          <a:lstStyle/>
          <a:p>
            <a:r>
              <a:rPr lang="en-US" sz="1200">
                <a:solidFill>
                  <a:srgbClr val="000000"/>
                </a:solidFill>
              </a:rPr>
              <a:t>7-</a:t>
            </a:r>
            <a:fld id="{9C98FBE1-A784-4CB1-AFB7-FB78E4171CCB}" type="slidenum">
              <a:rPr lang="en-US" sz="1200">
                <a:solidFill>
                  <a:srgbClr val="000000"/>
                </a:solidFill>
              </a:rPr>
              <a:pPr/>
              <a:t>36</a:t>
            </a:fld>
            <a:endParaRPr lang="en-US"/>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ubtitle 2"/>
          <p:cNvSpPr>
            <a:spLocks noGrp="1"/>
          </p:cNvSpPr>
          <p:nvPr>
            <p:ph type="subTitle" idx="1"/>
          </p:nvPr>
        </p:nvSpPr>
        <p:spPr/>
        <p:txBody>
          <a:bodyPr/>
          <a:lstStyle/>
          <a:p>
            <a:endParaRPr lang="en-US" smtClean="0">
              <a:solidFill>
                <a:srgbClr val="898989"/>
              </a:solidFill>
              <a:ea typeface="ＭＳ Ｐゴシック" pitchFamily="-106" charset="-128"/>
            </a:endParaRPr>
          </a:p>
        </p:txBody>
      </p:sp>
      <p:sp>
        <p:nvSpPr>
          <p:cNvPr id="4" name="Rounded Rectangle 3"/>
          <p:cNvSpPr/>
          <p:nvPr/>
        </p:nvSpPr>
        <p:spPr>
          <a:xfrm>
            <a:off x="457200" y="381000"/>
            <a:ext cx="8153400" cy="6248400"/>
          </a:xfrm>
          <a:prstGeom prst="roundRect">
            <a:avLst/>
          </a:prstGeom>
          <a:solidFill>
            <a:srgbClr val="FDD8C3"/>
          </a:solidFill>
          <a:ln>
            <a:solidFill>
              <a:srgbClr val="FDD8C3"/>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ＭＳ Ｐゴシック" pitchFamily="-106" charset="-128"/>
            </a:endParaRPr>
          </a:p>
        </p:txBody>
      </p:sp>
      <p:sp>
        <p:nvSpPr>
          <p:cNvPr id="5" name="Oval 4"/>
          <p:cNvSpPr/>
          <p:nvPr/>
        </p:nvSpPr>
        <p:spPr>
          <a:xfrm>
            <a:off x="7315200" y="152400"/>
            <a:ext cx="1644650" cy="1600200"/>
          </a:xfrm>
          <a:prstGeom prst="ellipse">
            <a:avLst/>
          </a:prstGeom>
          <a:solidFill>
            <a:srgbClr val="A2CA7A"/>
          </a:solidFill>
          <a:ln>
            <a:solidFill>
              <a:srgbClr val="77933C"/>
            </a:solidFill>
          </a:ln>
          <a:effectLst/>
        </p:spPr>
        <p:style>
          <a:lnRef idx="1">
            <a:schemeClr val="accent1"/>
          </a:lnRef>
          <a:fillRef idx="3">
            <a:schemeClr val="accent1"/>
          </a:fillRef>
          <a:effectRef idx="2">
            <a:schemeClr val="accent1"/>
          </a:effectRef>
          <a:fontRef idx="minor">
            <a:schemeClr val="lt1"/>
          </a:fontRef>
        </p:style>
      </p:sp>
      <p:sp>
        <p:nvSpPr>
          <p:cNvPr id="43013" name="TextBox 7"/>
          <p:cNvSpPr txBox="1">
            <a:spLocks noChangeArrowheads="1"/>
          </p:cNvSpPr>
          <p:nvPr/>
        </p:nvSpPr>
        <p:spPr bwMode="auto">
          <a:xfrm>
            <a:off x="8458200" y="1143000"/>
            <a:ext cx="501650" cy="701675"/>
          </a:xfrm>
          <a:prstGeom prst="rect">
            <a:avLst/>
          </a:prstGeom>
          <a:noFill/>
          <a:ln w="9525">
            <a:noFill/>
            <a:miter lim="800000"/>
            <a:headEnd/>
            <a:tailEnd/>
          </a:ln>
        </p:spPr>
        <p:txBody>
          <a:bodyPr>
            <a:spAutoFit/>
          </a:bodyPr>
          <a:lstStyle/>
          <a:p>
            <a:r>
              <a:rPr lang="en-US" sz="4000" b="1">
                <a:solidFill>
                  <a:srgbClr val="660066"/>
                </a:solidFill>
              </a:rPr>
              <a:t>*</a:t>
            </a:r>
          </a:p>
        </p:txBody>
      </p:sp>
      <p:sp>
        <p:nvSpPr>
          <p:cNvPr id="43014" name="TextBox 8"/>
          <p:cNvSpPr txBox="1">
            <a:spLocks noChangeArrowheads="1"/>
          </p:cNvSpPr>
          <p:nvPr/>
        </p:nvSpPr>
        <p:spPr bwMode="auto">
          <a:xfrm>
            <a:off x="7162800" y="0"/>
            <a:ext cx="609600" cy="701675"/>
          </a:xfrm>
          <a:prstGeom prst="rect">
            <a:avLst/>
          </a:prstGeom>
          <a:noFill/>
          <a:ln w="9525">
            <a:noFill/>
            <a:miter lim="800000"/>
            <a:headEnd/>
            <a:tailEnd/>
          </a:ln>
        </p:spPr>
        <p:txBody>
          <a:bodyPr>
            <a:spAutoFit/>
          </a:bodyPr>
          <a:lstStyle/>
          <a:p>
            <a:r>
              <a:rPr lang="en-US" sz="4000" b="1">
                <a:solidFill>
                  <a:srgbClr val="A2CA7A"/>
                </a:solidFill>
              </a:rPr>
              <a:t>*</a:t>
            </a:r>
          </a:p>
        </p:txBody>
      </p:sp>
      <p:sp>
        <p:nvSpPr>
          <p:cNvPr id="43015" name="TextBox 18"/>
          <p:cNvSpPr txBox="1">
            <a:spLocks noChangeArrowheads="1"/>
          </p:cNvSpPr>
          <p:nvPr/>
        </p:nvSpPr>
        <p:spPr bwMode="auto">
          <a:xfrm>
            <a:off x="685800" y="6002338"/>
            <a:ext cx="7467600" cy="244475"/>
          </a:xfrm>
          <a:prstGeom prst="rect">
            <a:avLst/>
          </a:prstGeom>
          <a:noFill/>
          <a:ln w="9525">
            <a:noFill/>
            <a:miter lim="800000"/>
            <a:headEnd/>
            <a:tailEnd/>
          </a:ln>
        </p:spPr>
        <p:txBody>
          <a:bodyPr>
            <a:spAutoFit/>
          </a:bodyPr>
          <a:lstStyle/>
          <a:p>
            <a:r>
              <a:rPr lang="en-US" sz="1000">
                <a:latin typeface="Calibri" pitchFamily="34" charset="0"/>
              </a:rPr>
              <a:t>Source: BusinessWeek, </a:t>
            </a:r>
            <a:r>
              <a:rPr lang="en-US" sz="1000">
                <a:latin typeface="Calibri" pitchFamily="34" charset="0"/>
                <a:hlinkClick r:id="rId3"/>
              </a:rPr>
              <a:t>www.businessweek.com</a:t>
            </a:r>
            <a:r>
              <a:rPr lang="en-US" sz="1000">
                <a:latin typeface="Calibri" pitchFamily="34" charset="0"/>
              </a:rPr>
              <a:t>. </a:t>
            </a:r>
          </a:p>
        </p:txBody>
      </p:sp>
      <p:sp>
        <p:nvSpPr>
          <p:cNvPr id="43016" name="TextBox 12"/>
          <p:cNvSpPr txBox="1">
            <a:spLocks noChangeArrowheads="1"/>
          </p:cNvSpPr>
          <p:nvPr/>
        </p:nvSpPr>
        <p:spPr bwMode="auto">
          <a:xfrm>
            <a:off x="533400" y="1901825"/>
            <a:ext cx="7696200" cy="3473450"/>
          </a:xfrm>
          <a:prstGeom prst="rect">
            <a:avLst/>
          </a:prstGeom>
          <a:noFill/>
          <a:ln w="9525">
            <a:noFill/>
            <a:miter lim="800000"/>
            <a:headEnd/>
            <a:tailEnd/>
          </a:ln>
        </p:spPr>
        <p:txBody>
          <a:bodyPr>
            <a:spAutoFit/>
          </a:bodyPr>
          <a:lstStyle/>
          <a:p>
            <a:pPr marL="350838" indent="-350838">
              <a:spcAft>
                <a:spcPts val="1800"/>
              </a:spcAft>
              <a:buFont typeface="Arial" charset="0"/>
              <a:buChar char="•"/>
            </a:pPr>
            <a:r>
              <a:rPr lang="en-US" sz="2700">
                <a:latin typeface="Helvetica" pitchFamily="-106" charset="0"/>
                <a:cs typeface="Helvetica" pitchFamily="-106" charset="0"/>
              </a:rPr>
              <a:t>Manage output instead of hours.</a:t>
            </a:r>
          </a:p>
          <a:p>
            <a:pPr marL="350838" indent="-350838">
              <a:spcAft>
                <a:spcPts val="1800"/>
              </a:spcAft>
              <a:buFont typeface="Arial" charset="0"/>
              <a:buChar char="•"/>
            </a:pPr>
            <a:r>
              <a:rPr lang="en-US" sz="2700">
                <a:latin typeface="Helvetica" pitchFamily="-106" charset="0"/>
                <a:cs typeface="Helvetica" pitchFamily="-106" charset="0"/>
              </a:rPr>
              <a:t>Train workers to be ready for a more complex corporate structure.</a:t>
            </a:r>
          </a:p>
          <a:p>
            <a:pPr marL="350838" indent="-350838">
              <a:spcAft>
                <a:spcPts val="1800"/>
              </a:spcAft>
              <a:buFont typeface="Arial" charset="0"/>
              <a:buChar char="•"/>
            </a:pPr>
            <a:r>
              <a:rPr lang="en-US" sz="2700">
                <a:latin typeface="Helvetica" pitchFamily="-106" charset="0"/>
                <a:cs typeface="Helvetica" pitchFamily="-106" charset="0"/>
              </a:rPr>
              <a:t>Allow lower-level managers to make decisions.</a:t>
            </a:r>
          </a:p>
          <a:p>
            <a:pPr marL="350838" indent="-350838">
              <a:spcAft>
                <a:spcPts val="1800"/>
              </a:spcAft>
              <a:buFont typeface="Arial" charset="0"/>
              <a:buChar char="•"/>
            </a:pPr>
            <a:r>
              <a:rPr lang="en-US" sz="2700">
                <a:latin typeface="Helvetica" pitchFamily="-106" charset="0"/>
                <a:cs typeface="Helvetica" pitchFamily="-106" charset="0"/>
              </a:rPr>
              <a:t>Use new technology to foster teamwork.</a:t>
            </a:r>
          </a:p>
          <a:p>
            <a:pPr marL="350838" indent="-350838">
              <a:spcAft>
                <a:spcPts val="1800"/>
              </a:spcAft>
              <a:buFont typeface="Arial" charset="0"/>
              <a:buChar char="•"/>
            </a:pPr>
            <a:r>
              <a:rPr lang="en-US" sz="2700">
                <a:latin typeface="Helvetica" pitchFamily="-106" charset="0"/>
                <a:cs typeface="Helvetica" pitchFamily="-106" charset="0"/>
              </a:rPr>
              <a:t>Shift hiring emphasis to collaboration. </a:t>
            </a:r>
          </a:p>
        </p:txBody>
      </p:sp>
      <p:sp>
        <p:nvSpPr>
          <p:cNvPr id="43017" name="Title 1"/>
          <p:cNvSpPr>
            <a:spLocks noGrp="1"/>
          </p:cNvSpPr>
          <p:nvPr>
            <p:ph type="ctrTitle"/>
          </p:nvPr>
        </p:nvSpPr>
        <p:spPr>
          <a:xfrm>
            <a:off x="457200" y="282575"/>
            <a:ext cx="7772400" cy="1470025"/>
          </a:xfrm>
        </p:spPr>
        <p:txBody>
          <a:bodyPr/>
          <a:lstStyle/>
          <a:p>
            <a:r>
              <a:rPr lang="en-US" sz="3200" b="1" smtClean="0">
                <a:latin typeface="Helvetica" pitchFamily="-106" charset="0"/>
                <a:ea typeface="ＭＳ Ｐゴシック" pitchFamily="-106" charset="-128"/>
                <a:cs typeface="Helvetica" pitchFamily="-106" charset="0"/>
              </a:rPr>
              <a:t>WORK SMARTER</a:t>
            </a:r>
            <a:r>
              <a:rPr lang="en-US" smtClean="0">
                <a:latin typeface="Helvetica" pitchFamily="-106" charset="0"/>
                <a:ea typeface="ＭＳ Ｐゴシック" pitchFamily="-106" charset="-128"/>
                <a:cs typeface="Helvetica" pitchFamily="-106" charset="0"/>
              </a:rPr>
              <a:t/>
            </a:r>
            <a:br>
              <a:rPr lang="en-US" smtClean="0">
                <a:latin typeface="Helvetica" pitchFamily="-106" charset="0"/>
                <a:ea typeface="ＭＳ Ｐゴシック" pitchFamily="-106" charset="-128"/>
                <a:cs typeface="Helvetica" pitchFamily="-106" charset="0"/>
              </a:rPr>
            </a:br>
            <a:r>
              <a:rPr lang="en-US" sz="2000" smtClean="0">
                <a:latin typeface="Helvetica" pitchFamily="-106" charset="0"/>
                <a:ea typeface="ＭＳ Ｐゴシック" pitchFamily="-106" charset="-128"/>
                <a:cs typeface="Helvetica" pitchFamily="-106" charset="0"/>
              </a:rPr>
              <a:t>How to Ease Pressure on Workers</a:t>
            </a:r>
          </a:p>
        </p:txBody>
      </p:sp>
      <p:sp>
        <p:nvSpPr>
          <p:cNvPr id="43018" name="TextBox 9"/>
          <p:cNvSpPr txBox="1">
            <a:spLocks noChangeArrowheads="1"/>
          </p:cNvSpPr>
          <p:nvPr/>
        </p:nvSpPr>
        <p:spPr bwMode="auto">
          <a:xfrm>
            <a:off x="7315200" y="609600"/>
            <a:ext cx="1828800" cy="609600"/>
          </a:xfrm>
          <a:prstGeom prst="rect">
            <a:avLst/>
          </a:prstGeom>
          <a:noFill/>
          <a:ln w="9525">
            <a:noFill/>
            <a:miter lim="800000"/>
            <a:headEnd/>
            <a:tailEnd/>
          </a:ln>
        </p:spPr>
        <p:txBody>
          <a:bodyPr>
            <a:spAutoFit/>
          </a:bodyPr>
          <a:lstStyle/>
          <a:p>
            <a:r>
              <a:rPr lang="en-US" sz="1700" i="1">
                <a:solidFill>
                  <a:srgbClr val="000000"/>
                </a:solidFill>
                <a:latin typeface="Helvetica" pitchFamily="-106" charset="0"/>
              </a:rPr>
              <a:t>Empowering Workers</a:t>
            </a:r>
          </a:p>
        </p:txBody>
      </p:sp>
      <p:sp>
        <p:nvSpPr>
          <p:cNvPr id="43019" name="TextBox 9"/>
          <p:cNvSpPr txBox="1">
            <a:spLocks noChangeArrowheads="1"/>
          </p:cNvSpPr>
          <p:nvPr/>
        </p:nvSpPr>
        <p:spPr bwMode="auto">
          <a:xfrm>
            <a:off x="7772400" y="1295400"/>
            <a:ext cx="685800" cy="350838"/>
          </a:xfrm>
          <a:prstGeom prst="rect">
            <a:avLst/>
          </a:prstGeom>
          <a:noFill/>
          <a:ln w="9525">
            <a:noFill/>
            <a:miter lim="800000"/>
            <a:headEnd/>
            <a:tailEnd/>
          </a:ln>
        </p:spPr>
        <p:txBody>
          <a:bodyPr>
            <a:spAutoFit/>
          </a:bodyPr>
          <a:lstStyle/>
          <a:p>
            <a:r>
              <a:rPr lang="en-US" sz="1700" b="1">
                <a:solidFill>
                  <a:srgbClr val="000000"/>
                </a:solidFill>
                <a:latin typeface="Helvetica" pitchFamily="-106" charset="0"/>
                <a:cs typeface="Helvetica" pitchFamily="-106" charset="0"/>
              </a:rPr>
              <a:t>LG5</a:t>
            </a:r>
          </a:p>
        </p:txBody>
      </p:sp>
      <p:sp>
        <p:nvSpPr>
          <p:cNvPr id="43020" name="Text Box 10"/>
          <p:cNvSpPr txBox="1">
            <a:spLocks noChangeArrowheads="1"/>
          </p:cNvSpPr>
          <p:nvPr/>
        </p:nvSpPr>
        <p:spPr bwMode="auto">
          <a:xfrm>
            <a:off x="8229600" y="6430963"/>
            <a:ext cx="914400" cy="274637"/>
          </a:xfrm>
          <a:prstGeom prst="rect">
            <a:avLst/>
          </a:prstGeom>
          <a:noFill/>
          <a:ln w="9525">
            <a:noFill/>
            <a:miter lim="800000"/>
            <a:headEnd/>
            <a:tailEnd/>
          </a:ln>
        </p:spPr>
        <p:txBody>
          <a:bodyPr>
            <a:spAutoFit/>
          </a:bodyPr>
          <a:lstStyle/>
          <a:p>
            <a:r>
              <a:rPr lang="en-US" sz="1200">
                <a:solidFill>
                  <a:srgbClr val="000000"/>
                </a:solidFill>
              </a:rPr>
              <a:t>7-</a:t>
            </a:r>
            <a:fld id="{9812B584-12CC-4C4D-A961-DA7B2E990D4E}" type="slidenum">
              <a:rPr lang="en-US" sz="1200">
                <a:solidFill>
                  <a:srgbClr val="000000"/>
                </a:solidFill>
              </a:rPr>
              <a:pPr/>
              <a:t>37</a:t>
            </a:fld>
            <a:endParaRPr lang="en-US"/>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ubtitle 2"/>
          <p:cNvSpPr>
            <a:spLocks noGrp="1"/>
          </p:cNvSpPr>
          <p:nvPr>
            <p:ph type="subTitle" idx="1"/>
          </p:nvPr>
        </p:nvSpPr>
        <p:spPr/>
        <p:txBody>
          <a:bodyPr/>
          <a:lstStyle/>
          <a:p>
            <a:pPr eaLnBrk="1" hangingPunct="1"/>
            <a:endParaRPr lang="en-US" smtClean="0">
              <a:solidFill>
                <a:srgbClr val="898989"/>
              </a:solidFill>
              <a:ea typeface="ＭＳ Ｐゴシック" pitchFamily="-106" charset="-128"/>
            </a:endParaRPr>
          </a:p>
        </p:txBody>
      </p:sp>
      <p:sp>
        <p:nvSpPr>
          <p:cNvPr id="4" name="Rounded Rectangle 3"/>
          <p:cNvSpPr/>
          <p:nvPr/>
        </p:nvSpPr>
        <p:spPr>
          <a:xfrm>
            <a:off x="457200" y="381000"/>
            <a:ext cx="8153400" cy="6248400"/>
          </a:xfrm>
          <a:prstGeom prst="roundRect">
            <a:avLst/>
          </a:prstGeom>
          <a:solidFill>
            <a:srgbClr val="FDD8C3"/>
          </a:solidFill>
          <a:ln>
            <a:solidFill>
              <a:srgbClr val="FDD8C3"/>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ＭＳ Ｐゴシック" pitchFamily="-106" charset="-128"/>
            </a:endParaRPr>
          </a:p>
        </p:txBody>
      </p:sp>
      <p:sp>
        <p:nvSpPr>
          <p:cNvPr id="5" name="Oval 4"/>
          <p:cNvSpPr/>
          <p:nvPr/>
        </p:nvSpPr>
        <p:spPr>
          <a:xfrm>
            <a:off x="7315200" y="152400"/>
            <a:ext cx="1644650" cy="1600200"/>
          </a:xfrm>
          <a:prstGeom prst="ellipse">
            <a:avLst/>
          </a:prstGeom>
          <a:solidFill>
            <a:srgbClr val="660066"/>
          </a:solidFill>
          <a:ln>
            <a:solidFill>
              <a:srgbClr val="660066"/>
            </a:solidFill>
          </a:ln>
          <a:effectLst/>
        </p:spPr>
        <p:style>
          <a:lnRef idx="1">
            <a:schemeClr val="accent1"/>
          </a:lnRef>
          <a:fillRef idx="3">
            <a:schemeClr val="accent1"/>
          </a:fillRef>
          <a:effectRef idx="2">
            <a:schemeClr val="accent1"/>
          </a:effectRef>
          <a:fontRef idx="minor">
            <a:schemeClr val="lt1"/>
          </a:fontRef>
        </p:style>
      </p:sp>
      <p:sp>
        <p:nvSpPr>
          <p:cNvPr id="44037" name="TextBox 7"/>
          <p:cNvSpPr txBox="1">
            <a:spLocks noChangeArrowheads="1"/>
          </p:cNvSpPr>
          <p:nvPr/>
        </p:nvSpPr>
        <p:spPr bwMode="auto">
          <a:xfrm>
            <a:off x="8458200" y="1143000"/>
            <a:ext cx="501650" cy="701675"/>
          </a:xfrm>
          <a:prstGeom prst="rect">
            <a:avLst/>
          </a:prstGeom>
          <a:noFill/>
          <a:ln w="9525">
            <a:noFill/>
            <a:miter lim="800000"/>
            <a:headEnd/>
            <a:tailEnd/>
          </a:ln>
        </p:spPr>
        <p:txBody>
          <a:bodyPr>
            <a:spAutoFit/>
          </a:bodyPr>
          <a:lstStyle/>
          <a:p>
            <a:r>
              <a:rPr lang="en-US" sz="4000" b="1">
                <a:solidFill>
                  <a:srgbClr val="E59B57"/>
                </a:solidFill>
                <a:latin typeface="Calibri" pitchFamily="34" charset="0"/>
              </a:rPr>
              <a:t>*</a:t>
            </a:r>
          </a:p>
        </p:txBody>
      </p:sp>
      <p:sp>
        <p:nvSpPr>
          <p:cNvPr id="44038" name="TextBox 8"/>
          <p:cNvSpPr txBox="1">
            <a:spLocks noChangeArrowheads="1"/>
          </p:cNvSpPr>
          <p:nvPr/>
        </p:nvSpPr>
        <p:spPr bwMode="auto">
          <a:xfrm>
            <a:off x="7162800" y="0"/>
            <a:ext cx="609600" cy="701675"/>
          </a:xfrm>
          <a:prstGeom prst="rect">
            <a:avLst/>
          </a:prstGeom>
          <a:noFill/>
          <a:ln w="9525">
            <a:noFill/>
            <a:miter lim="800000"/>
            <a:headEnd/>
            <a:tailEnd/>
          </a:ln>
        </p:spPr>
        <p:txBody>
          <a:bodyPr>
            <a:spAutoFit/>
          </a:bodyPr>
          <a:lstStyle/>
          <a:p>
            <a:r>
              <a:rPr lang="en-US" sz="4000" b="1">
                <a:solidFill>
                  <a:srgbClr val="660066"/>
                </a:solidFill>
                <a:latin typeface="Calibri" pitchFamily="34" charset="0"/>
              </a:rPr>
              <a:t>*</a:t>
            </a:r>
          </a:p>
        </p:txBody>
      </p:sp>
      <p:sp>
        <p:nvSpPr>
          <p:cNvPr id="44039" name="TextBox 9"/>
          <p:cNvSpPr txBox="1">
            <a:spLocks noChangeArrowheads="1"/>
          </p:cNvSpPr>
          <p:nvPr/>
        </p:nvSpPr>
        <p:spPr bwMode="auto">
          <a:xfrm>
            <a:off x="7315200" y="609600"/>
            <a:ext cx="1828800" cy="609600"/>
          </a:xfrm>
          <a:prstGeom prst="rect">
            <a:avLst/>
          </a:prstGeom>
          <a:noFill/>
          <a:ln w="9525">
            <a:noFill/>
            <a:miter lim="800000"/>
            <a:headEnd/>
            <a:tailEnd/>
          </a:ln>
        </p:spPr>
        <p:txBody>
          <a:bodyPr>
            <a:spAutoFit/>
          </a:bodyPr>
          <a:lstStyle/>
          <a:p>
            <a:r>
              <a:rPr lang="en-US" sz="1700" i="1">
                <a:solidFill>
                  <a:schemeClr val="bg1"/>
                </a:solidFill>
                <a:latin typeface="Helvetica" pitchFamily="-106" charset="0"/>
              </a:rPr>
              <a:t>Managing Knowledge</a:t>
            </a:r>
          </a:p>
        </p:txBody>
      </p:sp>
      <p:sp>
        <p:nvSpPr>
          <p:cNvPr id="44040" name="TextBox 12"/>
          <p:cNvSpPr txBox="1">
            <a:spLocks noChangeArrowheads="1"/>
          </p:cNvSpPr>
          <p:nvPr/>
        </p:nvSpPr>
        <p:spPr bwMode="auto">
          <a:xfrm>
            <a:off x="533400" y="2292350"/>
            <a:ext cx="5029200" cy="2408238"/>
          </a:xfrm>
          <a:prstGeom prst="rect">
            <a:avLst/>
          </a:prstGeom>
          <a:noFill/>
          <a:ln w="9525">
            <a:noFill/>
            <a:miter lim="800000"/>
            <a:headEnd/>
            <a:tailEnd/>
          </a:ln>
        </p:spPr>
        <p:txBody>
          <a:bodyPr>
            <a:spAutoFit/>
          </a:bodyPr>
          <a:lstStyle/>
          <a:p>
            <a:pPr marL="342900" lvl="2" indent="-342900">
              <a:buFont typeface="Arial" charset="0"/>
              <a:buChar char="•"/>
            </a:pPr>
            <a:r>
              <a:rPr lang="en-US" sz="2700" b="1">
                <a:solidFill>
                  <a:srgbClr val="000000"/>
                </a:solidFill>
                <a:latin typeface="Helvetica" pitchFamily="-106" charset="0"/>
              </a:rPr>
              <a:t>Knowledge Management -- </a:t>
            </a:r>
            <a:r>
              <a:rPr lang="en-US" sz="2500" i="1">
                <a:solidFill>
                  <a:srgbClr val="000000"/>
                </a:solidFill>
                <a:latin typeface="Helvetica" pitchFamily="-106" charset="0"/>
              </a:rPr>
              <a:t>Finding the right information, keeping the information in a readily accessible place and making the information known to every one in the firm.</a:t>
            </a:r>
          </a:p>
        </p:txBody>
      </p:sp>
      <p:sp>
        <p:nvSpPr>
          <p:cNvPr id="44041" name="Title 1"/>
          <p:cNvSpPr>
            <a:spLocks noGrp="1"/>
          </p:cNvSpPr>
          <p:nvPr>
            <p:ph type="ctrTitle"/>
          </p:nvPr>
        </p:nvSpPr>
        <p:spPr>
          <a:xfrm>
            <a:off x="304800" y="76200"/>
            <a:ext cx="7772400" cy="1470025"/>
          </a:xfrm>
        </p:spPr>
        <p:txBody>
          <a:bodyPr/>
          <a:lstStyle/>
          <a:p>
            <a:pPr eaLnBrk="1" hangingPunct="1"/>
            <a:r>
              <a:rPr lang="en-US" sz="3200" b="1" smtClean="0">
                <a:latin typeface="Helvetica" pitchFamily="-106" charset="0"/>
                <a:ea typeface="ＭＳ Ｐゴシック" pitchFamily="-106" charset="-128"/>
                <a:cs typeface="Helvetica" pitchFamily="-106" charset="0"/>
              </a:rPr>
              <a:t>MANAGING KNOWLEDGE</a:t>
            </a:r>
          </a:p>
        </p:txBody>
      </p:sp>
      <p:sp>
        <p:nvSpPr>
          <p:cNvPr id="44042" name="TextBox 10"/>
          <p:cNvSpPr txBox="1">
            <a:spLocks noChangeArrowheads="1"/>
          </p:cNvSpPr>
          <p:nvPr/>
        </p:nvSpPr>
        <p:spPr bwMode="auto">
          <a:xfrm>
            <a:off x="7772400" y="1295400"/>
            <a:ext cx="685800" cy="350838"/>
          </a:xfrm>
          <a:prstGeom prst="rect">
            <a:avLst/>
          </a:prstGeom>
          <a:noFill/>
          <a:ln w="9525">
            <a:noFill/>
            <a:miter lim="800000"/>
            <a:headEnd/>
            <a:tailEnd/>
          </a:ln>
        </p:spPr>
        <p:txBody>
          <a:bodyPr>
            <a:spAutoFit/>
          </a:bodyPr>
          <a:lstStyle/>
          <a:p>
            <a:r>
              <a:rPr lang="en-US" sz="1700" b="1">
                <a:solidFill>
                  <a:schemeClr val="bg1"/>
                </a:solidFill>
                <a:latin typeface="Helvetica" pitchFamily="-106" charset="0"/>
                <a:cs typeface="Helvetica" pitchFamily="-106" charset="0"/>
              </a:rPr>
              <a:t>LG5</a:t>
            </a:r>
          </a:p>
        </p:txBody>
      </p:sp>
      <p:pic>
        <p:nvPicPr>
          <p:cNvPr id="12" name="Picture 11" descr="Grad.gif"/>
          <p:cNvPicPr>
            <a:picLocks noChangeAspect="1"/>
          </p:cNvPicPr>
          <p:nvPr/>
        </p:nvPicPr>
        <p:blipFill>
          <a:blip r:embed="rId3" cstate="print"/>
          <a:stretch>
            <a:fillRect/>
          </a:stretch>
        </p:blipFill>
        <p:spPr>
          <a:xfrm>
            <a:off x="5562600" y="1752600"/>
            <a:ext cx="2819400" cy="4296229"/>
          </a:xfrm>
          <a:prstGeom prst="rect">
            <a:avLst/>
          </a:prstGeom>
          <a:effectLst>
            <a:softEdge rad="88900"/>
          </a:effectLst>
        </p:spPr>
      </p:pic>
      <p:sp>
        <p:nvSpPr>
          <p:cNvPr id="44044" name="Text Box 10"/>
          <p:cNvSpPr txBox="1">
            <a:spLocks noChangeArrowheads="1"/>
          </p:cNvSpPr>
          <p:nvPr/>
        </p:nvSpPr>
        <p:spPr bwMode="auto">
          <a:xfrm>
            <a:off x="8229600" y="6430963"/>
            <a:ext cx="914400" cy="274637"/>
          </a:xfrm>
          <a:prstGeom prst="rect">
            <a:avLst/>
          </a:prstGeom>
          <a:noFill/>
          <a:ln w="9525">
            <a:noFill/>
            <a:miter lim="800000"/>
            <a:headEnd/>
            <a:tailEnd/>
          </a:ln>
        </p:spPr>
        <p:txBody>
          <a:bodyPr>
            <a:spAutoFit/>
          </a:bodyPr>
          <a:lstStyle/>
          <a:p>
            <a:r>
              <a:rPr lang="en-US" sz="1200">
                <a:solidFill>
                  <a:srgbClr val="000000"/>
                </a:solidFill>
              </a:rPr>
              <a:t>7-</a:t>
            </a:r>
            <a:fld id="{0150627A-1264-410C-B277-204BB7A72151}" type="slidenum">
              <a:rPr lang="en-US" sz="1200">
                <a:solidFill>
                  <a:srgbClr val="000000"/>
                </a:solidFill>
              </a:rPr>
              <a:pPr/>
              <a:t>38</a:t>
            </a:fld>
            <a:endParaRPr lang="en-US"/>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Thank you.</a:t>
            </a:r>
            <a:endParaRPr lang="en-US"/>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14561420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documentManagement>
    <FirstDateAvailable xmlns="EBAF49C4-178F-45B1-9F00-0D8489D298CE" xsi:nil="true"/>
    <FirstDateAvailableWorkItemId xmlns="EBAF49C4-178F-45B1-9F00-0D8489D298CE" xsi:nil="true"/>
    <LastDateAvailableWorkItemId xmlns="EBAF49C4-178F-45B1-9F00-0D8489D298CE" xsi:nil="true"/>
    <LastDateAvailable xmlns="EBAF49C4-178F-45B1-9F00-0D8489D298C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Course Document" ma:contentTypeID="0x010100757D0EF8BD894E49ACB6808E7812C61E00D5B8FF6DA0B69445AC3215FC652B7F1E" ma:contentTypeVersion="0" ma:contentTypeDescription="Add a document for a course in Course Home Page sites." ma:contentTypeScope="" ma:versionID="9307d187cf1f70c0c8d75077ce0f2a01">
  <xsd:schema xmlns:xsd="http://www.w3.org/2001/XMLSchema" xmlns:p="http://schemas.microsoft.com/office/2006/metadata/properties" xmlns:ns2="EBAF49C4-178F-45B1-9F00-0D8489D298CE" targetNamespace="http://schemas.microsoft.com/office/2006/metadata/properties" ma:root="true" ma:fieldsID="7fed82216c872b6673bd52a72315519d" ns2:_="">
    <xsd:import namespace="EBAF49C4-178F-45B1-9F00-0D8489D298CE"/>
    <xsd:element name="properties">
      <xsd:complexType>
        <xsd:sequence>
          <xsd:element name="documentManagement">
            <xsd:complexType>
              <xsd:all>
                <xsd:element ref="ns2:FirstDateAvailable" minOccurs="0"/>
                <xsd:element ref="ns2:LastDateAvailable" minOccurs="0"/>
                <xsd:element ref="ns2:FirstDateAvailableWorkItemId" minOccurs="0"/>
                <xsd:element ref="ns2:LastDateAvailableWorkItemId" minOccurs="0"/>
              </xsd:all>
            </xsd:complexType>
          </xsd:element>
        </xsd:sequence>
      </xsd:complexType>
    </xsd:element>
  </xsd:schema>
  <xsd:schema xmlns:xsd="http://www.w3.org/2001/XMLSchema" xmlns:dms="http://schemas.microsoft.com/office/2006/documentManagement/types" targetNamespace="EBAF49C4-178F-45B1-9F00-0D8489D298CE" elementFormDefault="qualified">
    <xsd:import namespace="http://schemas.microsoft.com/office/2006/documentManagement/types"/>
    <xsd:element name="FirstDateAvailable" ma:index="8" nillable="true" ma:displayName="First Date Available" ma:format="DateTime" ma:internalName="FirstDateAvailable">
      <xsd:simpleType>
        <xsd:restriction base="dms:DateTime"/>
      </xsd:simpleType>
    </xsd:element>
    <xsd:element name="LastDateAvailable" ma:index="9" nillable="true" ma:displayName="Last Date Available" ma:format="DateTime" ma:internalName="LastDateAvailable">
      <xsd:simpleType>
        <xsd:restriction base="dms:DateTime"/>
      </xsd:simpleType>
    </xsd:element>
    <xsd:element name="FirstDateAvailableWorkItemId" ma:index="10" nillable="true" ma:displayName="First Date Available Work Item Id" ma:hidden="true" ma:internalName="FirstDateAvailableWorkItemId">
      <xsd:simpleType>
        <xsd:restriction base="dms:Unknown"/>
      </xsd:simpleType>
    </xsd:element>
    <xsd:element name="LastDateAvailableWorkItemId" ma:index="11" nillable="true" ma:displayName="Last Date Available Work Item Id" ma:hidden="true" ma:internalName="LastDateAvailableWorkItemId">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Props1.xml><?xml version="1.0" encoding="utf-8"?>
<ds:datastoreItem xmlns:ds="http://schemas.openxmlformats.org/officeDocument/2006/customXml" ds:itemID="{BF4B30A2-04D8-460A-B9A5-9E910D33E93B}">
  <ds:schemaRefs>
    <ds:schemaRef ds:uri="http://purl.org/dc/terms/"/>
    <ds:schemaRef ds:uri="http://schemas.openxmlformats.org/package/2006/metadata/core-properties"/>
    <ds:schemaRef ds:uri="http://purl.org/dc/dcmitype/"/>
    <ds:schemaRef ds:uri="http://purl.org/dc/elements/1.1/"/>
    <ds:schemaRef ds:uri="http://schemas.microsoft.com/office/2006/documentManagement/types"/>
    <ds:schemaRef ds:uri="EBAF49C4-178F-45B1-9F00-0D8489D298CE"/>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A32F0404-7104-4329-9404-BA643832D0DA}">
  <ds:schemaRefs>
    <ds:schemaRef ds:uri="http://schemas.microsoft.com/sharepoint/v3/contenttype/forms"/>
  </ds:schemaRefs>
</ds:datastoreItem>
</file>

<file path=customXml/itemProps3.xml><?xml version="1.0" encoding="utf-8"?>
<ds:datastoreItem xmlns:ds="http://schemas.openxmlformats.org/officeDocument/2006/customXml" ds:itemID="{D1F48655-2C57-4DD5-A6F1-9B7B772058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BAF49C4-178F-45B1-9F00-0D8489D298CE"/>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docProps/app.xml><?xml version="1.0" encoding="utf-8"?>
<Properties xmlns="http://schemas.openxmlformats.org/officeDocument/2006/extended-properties" xmlns:vt="http://schemas.openxmlformats.org/officeDocument/2006/docPropsVTypes">
  <TotalTime>14</TotalTime>
  <Words>3127</Words>
  <Application>Microsoft Office PowerPoint</Application>
  <PresentationFormat>On-screen Show (4:3)</PresentationFormat>
  <Paragraphs>471</Paragraphs>
  <Slides>39</Slides>
  <Notes>33</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39</vt:i4>
      </vt:variant>
    </vt:vector>
  </HeadingPairs>
  <TitlesOfParts>
    <vt:vector size="46" baseType="lpstr">
      <vt:lpstr>ＭＳ Ｐゴシック</vt:lpstr>
      <vt:lpstr>Arial</vt:lpstr>
      <vt:lpstr>Calibri</vt:lpstr>
      <vt:lpstr>Helvetica</vt:lpstr>
      <vt:lpstr>Lucida Grande</vt:lpstr>
      <vt:lpstr>Office Theme</vt:lpstr>
      <vt:lpstr>Chart</vt:lpstr>
      <vt:lpstr>PowerPoint Presentation</vt:lpstr>
      <vt:lpstr>At the end of this session you will be able to:</vt:lpstr>
      <vt:lpstr>TODAY’S MANAGERS and Business </vt:lpstr>
      <vt:lpstr>RESPECT and HOW to GET IT</vt:lpstr>
      <vt:lpstr>The BEST MANAGERS</vt:lpstr>
      <vt:lpstr>The WORST MANAGERS</vt:lpstr>
      <vt:lpstr>FOUR FUNCTIONS of  MANAGEMENT</vt:lpstr>
      <vt:lpstr>WE NEED MANAGERS HERE (Reaching Beyond Our Borders)</vt:lpstr>
      <vt:lpstr>SHARING the VISION</vt:lpstr>
      <vt:lpstr>Our Vision The Royal University for Women will become the regional leader in academic excellence for women. Programmes and practices that meet international standards will prepare our graduates to become leaders who are engaged members of their society demonstrating initiative and life-long habits of learning and individual development. The RUW graduate will be creative, confident and forward thinking.</vt:lpstr>
      <vt:lpstr>DEFINING THE MISSION</vt:lpstr>
      <vt:lpstr>PowerPoint Presentation</vt:lpstr>
      <vt:lpstr>SETTING  GOALS and OBJECTIVES</vt:lpstr>
      <vt:lpstr>PLANNING ANSWERS  FUNDAMENTAL QUESTIONS</vt:lpstr>
      <vt:lpstr>SWOT MATRIX</vt:lpstr>
      <vt:lpstr>STRATEGIC and TACTICAL  PLANNING</vt:lpstr>
      <vt:lpstr>OPERATIONAL and CONTINGENCY PLANNING</vt:lpstr>
      <vt:lpstr>PLANNING FUNCTIONS</vt:lpstr>
      <vt:lpstr>DECISION MAKING</vt:lpstr>
      <vt:lpstr>RATIONAL DECISION-MAKING  MODEL</vt:lpstr>
      <vt:lpstr>PROBLEM SOLVING</vt:lpstr>
      <vt:lpstr>ORGANIZATIONAL CHARTS</vt:lpstr>
      <vt:lpstr>Example of organizational chart</vt:lpstr>
      <vt:lpstr>LEVELS of MANAGEMENT</vt:lpstr>
      <vt:lpstr>MANAGEMENT LEVELS</vt:lpstr>
      <vt:lpstr>TOP MANAGEMENT</vt:lpstr>
      <vt:lpstr>MANAGERIAL SKILLS</vt:lpstr>
      <vt:lpstr>SKILLS NEEDED at VARIOUS  LEVELS of MANAGEMENT</vt:lpstr>
      <vt:lpstr>STAFFING</vt:lpstr>
      <vt:lpstr>LAYOFF LEADERS Largest Layoff Announcements, 1993 to 2008</vt:lpstr>
      <vt:lpstr>LEADERSHIP</vt:lpstr>
      <vt:lpstr>ACCOUNTABILITY through TRANSPARENCY</vt:lpstr>
      <vt:lpstr>To SHARE or NOT to SHARE (Making Ethical Decisions)</vt:lpstr>
      <vt:lpstr>LEADERSHIP STYLES</vt:lpstr>
      <vt:lpstr>VARIOUS LEADERSHIP STYLES</vt:lpstr>
      <vt:lpstr>EMPOWERMENT</vt:lpstr>
      <vt:lpstr>WORK SMARTER How to Ease Pressure on Workers</vt:lpstr>
      <vt:lpstr>MANAGING KNOWLEDGE</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business</dc:title>
  <dc:creator>emarinakou</dc:creator>
  <cp:lastModifiedBy>Mushfiqur Rahman</cp:lastModifiedBy>
  <cp:revision>14</cp:revision>
  <dcterms:created xsi:type="dcterms:W3CDTF">2012-10-07T11:59:20Z</dcterms:created>
  <dcterms:modified xsi:type="dcterms:W3CDTF">2018-07-11T12:03:50Z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0x010100757D0EF8BD894E49ACB6808E7812C61E00D5B8FF6DA0B69445AC3215FC652B7F1E</vt:lpwstr>
  </property>
</Properties>
</file>