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notesSlide2.xml" ContentType="application/vnd.openxmlformats-officedocument.presentationml.notesSlide+xml"/>
  <Override PartName="/ppt/media/image1.png" ContentType="image/png"/>
  <Override PartName="/ppt/media/image2.jpeg" ContentType="image/jpeg"/>
  <Override PartName="/ppt/media/image3.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PlaceHolder 1"/>
          <p:cNvSpPr>
            <a:spLocks noGrp="1"/>
          </p:cNvSpPr>
          <p:nvPr>
            <p:ph type="sldImg"/>
          </p:nvPr>
        </p:nvSpPr>
        <p:spPr>
          <a:xfrm>
            <a:off x="720720" y="899640"/>
            <a:ext cx="6099120" cy="34210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6" name="PlaceHolder 2"/>
          <p:cNvSpPr>
            <a:spLocks noGrp="1"/>
          </p:cNvSpPr>
          <p:nvPr>
            <p:ph type="body"/>
          </p:nvPr>
        </p:nvSpPr>
        <p:spPr>
          <a:xfrm>
            <a:off x="720720" y="4679640"/>
            <a:ext cx="6099120" cy="501948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7" name="PlaceHolder 3"/>
          <p:cNvSpPr>
            <a:spLocks noGrp="1"/>
          </p:cNvSpPr>
          <p:nvPr>
            <p:ph type="hdr"/>
          </p:nvPr>
        </p:nvSpPr>
        <p:spPr>
          <a:xfrm>
            <a:off x="0" y="-360"/>
            <a:ext cx="3260880" cy="514440"/>
          </a:xfrm>
          <a:prstGeom prst="rect">
            <a:avLst/>
          </a:prstGeom>
        </p:spPr>
        <p:txBody>
          <a:bodyPr lIns="0" rIns="0" tIns="0" bIns="0">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8" name="PlaceHolder 4"/>
          <p:cNvSpPr>
            <a:spLocks noGrp="1"/>
          </p:cNvSpPr>
          <p:nvPr>
            <p:ph type="dt"/>
          </p:nvPr>
        </p:nvSpPr>
        <p:spPr>
          <a:xfrm>
            <a:off x="4278240" y="-360"/>
            <a:ext cx="3260880" cy="514440"/>
          </a:xfrm>
          <a:prstGeom prst="rect">
            <a:avLst/>
          </a:prstGeom>
        </p:spPr>
        <p:txBody>
          <a:bodyPr lIns="0" rIns="0" tIns="0" bIns="0">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59" name="PlaceHolder 5"/>
          <p:cNvSpPr>
            <a:spLocks noGrp="1"/>
          </p:cNvSpPr>
          <p:nvPr>
            <p:ph type="ftr"/>
          </p:nvPr>
        </p:nvSpPr>
        <p:spPr>
          <a:xfrm>
            <a:off x="0" y="10156320"/>
            <a:ext cx="3260880" cy="514440"/>
          </a:xfrm>
          <a:prstGeom prst="rect">
            <a:avLst/>
          </a:prstGeom>
        </p:spPr>
        <p:txBody>
          <a:bodyPr lIns="0" rIns="0" tIns="0" bIns="0" anchor="b">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0" name="PlaceHolder 6"/>
          <p:cNvSpPr>
            <a:spLocks noGrp="1"/>
          </p:cNvSpPr>
          <p:nvPr>
            <p:ph type="sldNum"/>
          </p:nvPr>
        </p:nvSpPr>
        <p:spPr>
          <a:xfrm>
            <a:off x="4278240" y="10156320"/>
            <a:ext cx="3260880" cy="514440"/>
          </a:xfrm>
          <a:prstGeom prst="rect">
            <a:avLst/>
          </a:prstGeom>
        </p:spPr>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CB88516C-80B5-44FC-A31A-10DB3A5CD977}"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PlaceHolder 1"/>
          <p:cNvSpPr>
            <a:spLocks noGrp="1"/>
          </p:cNvSpPr>
          <p:nvPr>
            <p:ph type="sldImg"/>
          </p:nvPr>
        </p:nvSpPr>
        <p:spPr>
          <a:xfrm>
            <a:off x="720720" y="900000"/>
            <a:ext cx="6119640" cy="3441960"/>
          </a:xfrm>
          <a:prstGeom prst="rect">
            <a:avLst/>
          </a:prstGeom>
        </p:spPr>
      </p:sp>
      <p:sp>
        <p:nvSpPr>
          <p:cNvPr id="8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PlaceHolder 1"/>
          <p:cNvSpPr>
            <a:spLocks noGrp="1"/>
          </p:cNvSpPr>
          <p:nvPr>
            <p:ph type="sldImg"/>
          </p:nvPr>
        </p:nvSpPr>
        <p:spPr>
          <a:xfrm>
            <a:off x="720720" y="900000"/>
            <a:ext cx="6119640" cy="3441960"/>
          </a:xfrm>
          <a:prstGeom prst="rect">
            <a:avLst/>
          </a:prstGeom>
        </p:spPr>
      </p:sp>
      <p:sp>
        <p:nvSpPr>
          <p:cNvPr id="83"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000"/>
            <a:ext cx="9051840" cy="32670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000"/>
            <a:ext cx="905184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418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6000"/>
            <a:ext cx="8078760" cy="37458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418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000"/>
            <a:ext cx="4417200" cy="32670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418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44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0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4400"/>
            <a:ext cx="905184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41880" y="13680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41880" y="3074400"/>
            <a:ext cx="441720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400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4720" y="13680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400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4720" y="3074400"/>
            <a:ext cx="2914560" cy="1558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6000"/>
            <a:ext cx="8078760" cy="80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000"/>
            <a:ext cx="9051840" cy="326700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740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640"/>
            <a:ext cx="317484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640"/>
            <a:ext cx="2327400" cy="37008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615F6EAE-5301-472A-90D6-83DD5ED825F9}"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1"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200" spc="-1" strike="noStrike">
                <a:solidFill>
                  <a:srgbClr val="000000"/>
                </a:solidFill>
                <a:latin typeface="Times New Roman"/>
                <a:ea typeface="Times New Roman"/>
              </a:rPr>
              <a:t>Catullus 64</a:t>
            </a:r>
            <a:endParaRPr b="0" lang="en-GB" sz="3200" spc="-1" strike="noStrike">
              <a:solidFill>
                <a:srgbClr val="000000"/>
              </a:solidFill>
              <a:latin typeface="Times New Roman"/>
            </a:endParaRPr>
          </a:p>
        </p:txBody>
      </p:sp>
      <p:pic>
        <p:nvPicPr>
          <p:cNvPr id="62" name="" descr=""/>
          <p:cNvPicPr/>
          <p:nvPr/>
        </p:nvPicPr>
        <p:blipFill>
          <a:blip r:embed="rId1"/>
          <a:stretch/>
        </p:blipFill>
        <p:spPr>
          <a:xfrm>
            <a:off x="2952720" y="1830240"/>
            <a:ext cx="4168800" cy="248760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300" spc="-1" strike="noStrike">
                <a:solidFill>
                  <a:srgbClr val="000000"/>
                </a:solidFill>
                <a:latin typeface="Times New Roman"/>
              </a:rPr>
              <a:t>Catullus 64</a:t>
            </a:r>
            <a:endParaRPr b="0" lang="en-GB" sz="3300" spc="-1" strike="noStrike">
              <a:solidFill>
                <a:srgbClr val="000000"/>
              </a:solidFill>
              <a:latin typeface="Times New Roman"/>
            </a:endParaRPr>
          </a:p>
        </p:txBody>
      </p:sp>
      <p:sp>
        <p:nvSpPr>
          <p:cNvPr id="64"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Catullus born c. 84 BC in Verona (son of local aristocrat) and</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died c. 54 BC. Late Republic.</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Wrote poetry on a variety of subjects, </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in a variety of metres</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Arial"/>
              </a:rPr>
              <a:t>(including elegiac and hexameter)</a:t>
            </a:r>
            <a:endParaRPr b="1" lang="en-GB" sz="1800" spc="-1" strike="noStrike">
              <a:solidFill>
                <a:srgbClr val="000000"/>
              </a:solidFill>
              <a:latin typeface="Times New Roman"/>
            </a:endParaRPr>
          </a:p>
          <a:p>
            <a:pPr marL="342720" indent="-338040">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Arial"/>
              </a:rPr>
              <a:t>Poem 64 is one of his long poems, in hexameter metre, focussing upon a bedspread (for couch of Peleus and Thetis) which has woven pictures on, including Ariadne reacting to the departure of her lover Theseus.</a:t>
            </a:r>
            <a:endParaRPr b="1" lang="en-GB" sz="1800" spc="-1" strike="noStrike">
              <a:solidFill>
                <a:srgbClr val="000000"/>
              </a:solidFill>
              <a:latin typeface="Times New Roman"/>
            </a:endParaRPr>
          </a:p>
        </p:txBody>
      </p:sp>
      <p:pic>
        <p:nvPicPr>
          <p:cNvPr id="65" name="" descr=""/>
          <p:cNvPicPr/>
          <p:nvPr/>
        </p:nvPicPr>
        <p:blipFill>
          <a:blip r:embed="rId1"/>
          <a:stretch/>
        </p:blipFill>
        <p:spPr>
          <a:xfrm>
            <a:off x="6659640" y="1090440"/>
            <a:ext cx="1274760" cy="160992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Catullus 64</a:t>
            </a:r>
            <a:endParaRPr b="0" lang="en-GB" sz="3300" spc="-1" strike="noStrike">
              <a:solidFill>
                <a:srgbClr val="000000"/>
              </a:solidFill>
              <a:latin typeface="Times New Roman"/>
            </a:endParaRPr>
          </a:p>
        </p:txBody>
      </p:sp>
      <p:sp>
        <p:nvSpPr>
          <p:cNvPr id="67" name=""/>
          <p:cNvSpPr txBox="1"/>
          <p:nvPr/>
        </p:nvSpPr>
        <p:spPr>
          <a:xfrm>
            <a:off x="502920" y="1368000"/>
            <a:ext cx="9056520" cy="3272040"/>
          </a:xfrm>
          <a:prstGeom prst="rect">
            <a:avLst/>
          </a:prstGeom>
          <a:noFill/>
          <a:ln w="0">
            <a:noFill/>
          </a:ln>
        </p:spPr>
        <p:txBody>
          <a:bodyPr lIns="0" rIns="0" tIns="15120" bIns="0">
            <a:normAutofit fontScale="97000"/>
          </a:bodyPr>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Pelian” = adjective, first word of Catullus 64 (in reference to wood used to build the Argo)</a:t>
            </a:r>
            <a:endParaRPr b="1" lang="en-GB" sz="1800" spc="-1" strike="noStrike">
              <a:solidFill>
                <a:srgbClr val="000000"/>
              </a:solidFill>
              <a:latin typeface="Times New Roman"/>
            </a:endParaRPr>
          </a:p>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Pelion=</a:t>
            </a:r>
            <a:r>
              <a:rPr b="0" lang="en-GB" sz="1800" spc="-1" strike="noStrike">
                <a:solidFill>
                  <a:srgbClr val="000000"/>
                </a:solidFill>
                <a:latin typeface="Times New Roman Greek"/>
                <a:ea typeface="Times New Roman Greek"/>
              </a:rPr>
              <a:t> the home of Chiron and where the wood for Achilles’ spear came from (Hom. </a:t>
            </a:r>
            <a:r>
              <a:rPr b="0" i="1" lang="en-GB" sz="1800" spc="-1" strike="noStrike">
                <a:solidFill>
                  <a:srgbClr val="000000"/>
                </a:solidFill>
                <a:latin typeface="Times New Roman Greek"/>
                <a:ea typeface="Times New Roman Greek"/>
              </a:rPr>
              <a:t>Il</a:t>
            </a:r>
            <a:r>
              <a:rPr b="0" lang="en-GB" sz="1800" spc="-1" strike="noStrike">
                <a:solidFill>
                  <a:srgbClr val="000000"/>
                </a:solidFill>
                <a:latin typeface="Times New Roman Greek"/>
                <a:ea typeface="Times New Roman Greek"/>
              </a:rPr>
              <a:t>. 16.143-4 = 19.390-1), and where Peleus’ and Thetis’ wedding traditionally took place. Possibly appropriate for importance of the Achilles’ myth in the poem.</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Greek"/>
                <a:ea typeface="Times New Roman Greek"/>
              </a:rPr>
              <a:t>Cat. 64 19-30: Peleus and Thetis’ betrothal. </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Greek"/>
                <a:ea typeface="Times New Roman Greek"/>
              </a:rPr>
              <a:t>NB tradition of Thetis being unwilling (wrestling needed: see e.g. Pind. </a:t>
            </a:r>
            <a:r>
              <a:rPr b="0" i="1" lang="en-GB" sz="1800" spc="-1" strike="noStrike">
                <a:solidFill>
                  <a:srgbClr val="000000"/>
                </a:solidFill>
                <a:latin typeface="Times New Roman Greek"/>
                <a:ea typeface="Times New Roman Greek"/>
              </a:rPr>
              <a:t>Nem</a:t>
            </a:r>
            <a:r>
              <a:rPr b="0" lang="en-GB" sz="1800" spc="-1" strike="noStrike">
                <a:solidFill>
                  <a:srgbClr val="000000"/>
                </a:solidFill>
                <a:latin typeface="Times New Roman Greek"/>
                <a:ea typeface="Times New Roman Greek"/>
              </a:rPr>
              <a:t>. 3.35-6, 4.62-5). </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Greek"/>
                <a:ea typeface="Times New Roman Greek"/>
              </a:rPr>
              <a:t>How keen do we think she is here?</a:t>
            </a:r>
            <a:endParaRPr b="1" lang="en-GB" sz="1800" spc="-1" strike="noStrike">
              <a:solidFill>
                <a:srgbClr val="000000"/>
              </a:solidFill>
              <a:latin typeface="Times New Roman"/>
            </a:endParaRPr>
          </a:p>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Cat. 64.31-49: human guests arrive at the wedding; description of the palace.</a:t>
            </a:r>
            <a:endParaRPr b="1" lang="en-GB" sz="1800" spc="-1" strike="noStrike">
              <a:solidFill>
                <a:srgbClr val="000000"/>
              </a:solidFill>
              <a:latin typeface="Times New Roman"/>
            </a:endParaRPr>
          </a:p>
          <a:p>
            <a:pPr algn="just">
              <a:lnSpc>
                <a:spcPct val="100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Wedding of Achilles’ parents, Peleus and Thetis, set at Thessaly </a:t>
            </a:r>
            <a:endParaRPr b="1" lang="en-GB" sz="1800" spc="-1" strike="noStrike">
              <a:solidFill>
                <a:srgbClr val="000000"/>
              </a:solidFill>
              <a:latin typeface="Times New Roman"/>
            </a:endParaRPr>
          </a:p>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Catullus 64</a:t>
            </a:r>
            <a:endParaRPr b="0" lang="en-GB" sz="3300" spc="-1" strike="noStrike">
              <a:solidFill>
                <a:srgbClr val="000000"/>
              </a:solidFill>
              <a:latin typeface="Times New Roman"/>
            </a:endParaRPr>
          </a:p>
        </p:txBody>
      </p:sp>
      <p:sp>
        <p:nvSpPr>
          <p:cNvPr id="69" name=""/>
          <p:cNvSpPr txBox="1"/>
          <p:nvPr/>
        </p:nvSpPr>
        <p:spPr>
          <a:xfrm>
            <a:off x="502920" y="1368000"/>
            <a:ext cx="9056520" cy="3272040"/>
          </a:xfrm>
          <a:prstGeom prst="rect">
            <a:avLst/>
          </a:prstGeom>
          <a:noFill/>
          <a:ln w="0">
            <a:noFill/>
          </a:ln>
        </p:spPr>
        <p:txBody>
          <a:bodyPr lIns="0" rIns="0" tIns="15120" bIns="0">
            <a:normAutofit fontScale="78000"/>
          </a:bodyPr>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BUT Catullus sets at Pharsalus (possibly as site of wedding only here) where Peleus has palace, not Pelion (as usually in the tradition: Roscher III.2 s.v. ‘Peleus’ 1837.11-56) </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Guests including Chiron from Pelion (278-84). (nb at Pindar </a:t>
            </a:r>
            <a:r>
              <a:rPr b="0" i="1" lang="en-GB" sz="1800" spc="-1" strike="noStrike">
                <a:solidFill>
                  <a:srgbClr val="000000"/>
                </a:solidFill>
                <a:latin typeface="Times New Roman"/>
                <a:ea typeface="Times New Roman"/>
              </a:rPr>
              <a:t>Nem</a:t>
            </a:r>
            <a:r>
              <a:rPr b="0" lang="en-GB" sz="1800" spc="-1" strike="noStrike">
                <a:solidFill>
                  <a:srgbClr val="000000"/>
                </a:solidFill>
                <a:latin typeface="Times New Roman"/>
                <a:ea typeface="Times New Roman"/>
              </a:rPr>
              <a:t>. 3. 97, Chiron gives Thetis to Peleus). In Homer he brings an ash spear as his gift: in Catullus, flowers.</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Listeners to wedding song (epithalamium)?</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Epithalamium by Fates, not Muses, nor Apollo, nor Chiron (as Eur. </a:t>
            </a:r>
            <a:r>
              <a:rPr b="0" i="1" lang="en-GB" sz="1800" spc="-1" strike="noStrike">
                <a:solidFill>
                  <a:srgbClr val="000000"/>
                </a:solidFill>
                <a:latin typeface="Times New Roman"/>
                <a:ea typeface="Times New Roman"/>
              </a:rPr>
              <a:t>IA</a:t>
            </a:r>
            <a:r>
              <a:rPr b="0" lang="en-GB" sz="1800" spc="-1" strike="noStrike">
                <a:solidFill>
                  <a:srgbClr val="000000"/>
                </a:solidFill>
                <a:latin typeface="Times New Roman"/>
                <a:ea typeface="Times New Roman"/>
              </a:rPr>
              <a:t> 1065ff.: positive prophecy on Achilles going to Troy and becoming great heroes): why?</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According to Catullus, Apollo and sister Diana do not attend wedding (Cat. 64.299-304) </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Hom.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24.62-3 (Apollo has </a:t>
            </a:r>
            <a:r>
              <a:rPr b="0" lang="en-GB" sz="1800" spc="-1" strike="noStrike">
                <a:solidFill>
                  <a:srgbClr val="000000"/>
                </a:solidFill>
                <a:latin typeface="Times New Roman"/>
                <a:ea typeface="Times New Roman"/>
              </a:rPr>
              <a:t>suggested dishonouring Achilles at Troy; Hera reminds Apollo that he was present at the wedding of Peleus and Thetis)</a:t>
            </a: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ea typeface="Times New Roman"/>
              </a:rPr>
              <a:t>And all gods came to his wedding (Peleus') and among them you took part at the feast, holding your lyre, friend of evil-doers and faithless ever.” </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5640"/>
            <a:ext cx="8082000" cy="811080"/>
          </a:xfrm>
          <a:prstGeom prst="rect">
            <a:avLst/>
          </a:prstGeom>
          <a:noFill/>
          <a:ln w="0">
            <a:noFill/>
          </a:ln>
        </p:spPr>
        <p:txBody>
          <a:bodyPr lIns="0" rIns="0" tIns="0" bIns="0" anchor="ctr">
            <a:noAutofit/>
          </a:bodyPr>
          <a:p>
            <a:pPr algn="ctr">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3300" spc="-1" strike="noStrike">
                <a:solidFill>
                  <a:srgbClr val="000000"/>
                </a:solidFill>
                <a:latin typeface="Times New Roman"/>
              </a:rPr>
              <a:t>Apollo and Achilles</a:t>
            </a:r>
            <a:endParaRPr b="0" lang="en-GB" sz="3300" spc="-1" strike="noStrike">
              <a:solidFill>
                <a:srgbClr val="000000"/>
              </a:solidFill>
              <a:latin typeface="Times New Roman"/>
            </a:endParaRPr>
          </a:p>
        </p:txBody>
      </p:sp>
      <p:sp>
        <p:nvSpPr>
          <p:cNvPr id="71" name=""/>
          <p:cNvSpPr txBox="1"/>
          <p:nvPr/>
        </p:nvSpPr>
        <p:spPr>
          <a:xfrm>
            <a:off x="502920" y="1368360"/>
            <a:ext cx="9055080" cy="3270240"/>
          </a:xfrm>
          <a:prstGeom prst="rect">
            <a:avLst/>
          </a:prstGeom>
          <a:noFill/>
          <a:ln w="0">
            <a:noFill/>
          </a:ln>
        </p:spPr>
        <p:txBody>
          <a:bodyPr lIns="0" rIns="0" tIns="15120" bIns="0">
            <a:normAutofit/>
          </a:bodyPr>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Aeschylus fr. 350 (Radt) (cited by Plato) (Thetis accuses Apollo of killing Achilles, even though he had promised long wife at wedding) “He sang in celebration of my child that he would not know sickness, would live long and that every blessing would be his and he sang such praises that he rejoiced my heart. And I had hopes that the divine lips of Apollo, fluent with the art of prophecy, would not prove false. But he who sang in hymn, he who was present at the wedding feast, he who proclaimed these things, he is who killed my son.”</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according to Homer (</a:t>
            </a:r>
            <a:r>
              <a:rPr b="0" i="1" lang="en-GB" sz="1800" spc="-1" strike="noStrike">
                <a:solidFill>
                  <a:srgbClr val="000000"/>
                </a:solidFill>
                <a:latin typeface="Times New Roman"/>
                <a:ea typeface="Times New Roman"/>
              </a:rPr>
              <a:t>Iliad</a:t>
            </a:r>
            <a:r>
              <a:rPr b="0" lang="en-GB" sz="1800" spc="-1" strike="noStrike">
                <a:solidFill>
                  <a:srgbClr val="000000"/>
                </a:solidFill>
                <a:latin typeface="Times New Roman"/>
                <a:ea typeface="Times New Roman"/>
              </a:rPr>
              <a:t> 24.62 f., Pindar (</a:t>
            </a:r>
            <a:r>
              <a:rPr b="0" i="1" lang="en-GB" sz="1800" spc="-1" strike="noStrike">
                <a:solidFill>
                  <a:srgbClr val="000000"/>
                </a:solidFill>
                <a:latin typeface="Times New Roman"/>
                <a:ea typeface="Times New Roman"/>
              </a:rPr>
              <a:t>Nemean Odes</a:t>
            </a:r>
            <a:r>
              <a:rPr b="0" lang="en-GB" sz="1800" spc="-1" strike="noStrike">
                <a:solidFill>
                  <a:srgbClr val="000000"/>
                </a:solidFill>
                <a:latin typeface="Times New Roman"/>
                <a:ea typeface="Times New Roman"/>
              </a:rPr>
              <a:t> 5.41 ff.), and Aeschylus (Plato, Republic II.383b), Apollo had been present at the wedding. In Catullus he - and his sister Diana conspicuous by their absence (299-302).' The Latin poet may be reminding us that Apollo is to be responsible for the death of the son of the bride and groom” (Morwood, J. 1999. ‘Catullus 64, Medea, and the François Vase’ </a:t>
            </a:r>
            <a:r>
              <a:rPr b="0" i="1" lang="en-GB" sz="1800" spc="-1" strike="noStrike">
                <a:solidFill>
                  <a:srgbClr val="000000"/>
                </a:solidFill>
                <a:latin typeface="Times New Roman"/>
                <a:ea typeface="Times New Roman"/>
              </a:rPr>
              <a:t>Greece and Rome</a:t>
            </a:r>
            <a:r>
              <a:rPr b="0" lang="en-GB" sz="1800" spc="-1" strike="noStrike">
                <a:solidFill>
                  <a:srgbClr val="000000"/>
                </a:solidFill>
                <a:latin typeface="Times New Roman"/>
                <a:ea typeface="Times New Roman"/>
              </a:rPr>
              <a:t> 46.2, 225-6)</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Catullus 64</a:t>
            </a:r>
            <a:endParaRPr b="0" lang="en-GB" sz="3300" spc="-1" strike="noStrike">
              <a:solidFill>
                <a:srgbClr val="000000"/>
              </a:solidFill>
              <a:latin typeface="Times New Roman"/>
            </a:endParaRPr>
          </a:p>
        </p:txBody>
      </p:sp>
      <p:sp>
        <p:nvSpPr>
          <p:cNvPr id="73" name=""/>
          <p:cNvSpPr txBox="1"/>
          <p:nvPr/>
        </p:nvSpPr>
        <p:spPr>
          <a:xfrm>
            <a:off x="502920" y="1368000"/>
            <a:ext cx="9056520" cy="3272040"/>
          </a:xfrm>
          <a:prstGeom prst="rect">
            <a:avLst/>
          </a:prstGeom>
          <a:noFill/>
          <a:ln w="0">
            <a:noFill/>
          </a:ln>
        </p:spPr>
        <p:txBody>
          <a:bodyPr lIns="0" rIns="0" tIns="15120" bIns="0">
            <a:normAutofit/>
          </a:bodyPr>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In the accounts of Homer (</a:t>
            </a:r>
            <a:r>
              <a:rPr b="0" i="1" lang="en-GB" sz="1800" spc="-1" strike="noStrike">
                <a:solidFill>
                  <a:srgbClr val="000000"/>
                </a:solidFill>
                <a:latin typeface="Times New Roman"/>
                <a:ea typeface="Times New Roman"/>
              </a:rPr>
              <a:t>Il</a:t>
            </a:r>
            <a:r>
              <a:rPr b="0" lang="en-GB" sz="1800" spc="-1" strike="noStrike">
                <a:solidFill>
                  <a:srgbClr val="000000"/>
                </a:solidFill>
                <a:latin typeface="Times New Roman"/>
                <a:ea typeface="Times New Roman"/>
              </a:rPr>
              <a:t>. xxiv. 63) and Pindar (</a:t>
            </a:r>
            <a:r>
              <a:rPr b="0" i="1" lang="en-GB" sz="1800" spc="-1" strike="noStrike">
                <a:solidFill>
                  <a:srgbClr val="000000"/>
                </a:solidFill>
                <a:latin typeface="Times New Roman"/>
                <a:ea typeface="Times New Roman"/>
              </a:rPr>
              <a:t>Nem</a:t>
            </a:r>
            <a:r>
              <a:rPr b="0" lang="en-GB" sz="1800" spc="-1" strike="noStrike">
                <a:solidFill>
                  <a:srgbClr val="000000"/>
                </a:solidFill>
                <a:latin typeface="Times New Roman"/>
                <a:ea typeface="Times New Roman"/>
              </a:rPr>
              <a:t>. 5. 41) Apollo is present at the wedding; in Aeschylus (fr. 450, quoted by Plato, </a:t>
            </a:r>
            <a:r>
              <a:rPr b="0" i="1" lang="en-GB" sz="1800" spc="-1" strike="noStrike">
                <a:solidFill>
                  <a:srgbClr val="000000"/>
                </a:solidFill>
                <a:latin typeface="Times New Roman"/>
                <a:ea typeface="Times New Roman"/>
              </a:rPr>
              <a:t>Rep</a:t>
            </a:r>
            <a:r>
              <a:rPr b="0" lang="en-GB" sz="1800" spc="-1" strike="noStrike">
                <a:solidFill>
                  <a:srgbClr val="000000"/>
                </a:solidFill>
                <a:latin typeface="Times New Roman"/>
                <a:ea typeface="Times New Roman"/>
              </a:rPr>
              <a:t>. 383b) Thetis accuses him of treachery—he had sung at her wedding of the blessings in store for her and then had killed her son. Catullus is following another version in which the death of Achilles at Apollo's hands (directly or through Paris) has coloured the earlier part of the story and Apollo's enmity is acknowledged from the beginning.”(Fordyce, Commentary on Catullus).</a:t>
            </a:r>
            <a:endParaRPr b="1" lang="en-GB" sz="1800" spc="-1" strike="noStrike">
              <a:solidFill>
                <a:srgbClr val="000000"/>
              </a:solidFill>
              <a:latin typeface="Times New Roman"/>
            </a:endParaRPr>
          </a:p>
          <a:p>
            <a:pPr>
              <a:lnSpc>
                <a:spcPct val="100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4"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Catullus 64</a:t>
            </a:r>
            <a:endParaRPr b="0" lang="en-GB" sz="3300" spc="-1" strike="noStrike">
              <a:solidFill>
                <a:srgbClr val="000000"/>
              </a:solidFill>
              <a:latin typeface="Times New Roman"/>
            </a:endParaRPr>
          </a:p>
        </p:txBody>
      </p:sp>
      <p:sp>
        <p:nvSpPr>
          <p:cNvPr id="75" name=""/>
          <p:cNvSpPr txBox="1"/>
          <p:nvPr/>
        </p:nvSpPr>
        <p:spPr>
          <a:xfrm>
            <a:off x="502920" y="1368000"/>
            <a:ext cx="9056520" cy="3272040"/>
          </a:xfrm>
          <a:prstGeom prst="rect">
            <a:avLst/>
          </a:prstGeom>
          <a:noFill/>
          <a:ln w="0">
            <a:noFill/>
          </a:ln>
        </p:spPr>
        <p:txBody>
          <a:bodyPr lIns="0" rIns="0" tIns="15120" bIns="0">
            <a:normAutofit/>
          </a:bodyPr>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00000"/>
                </a:solidFill>
                <a:latin typeface="Times New Roman"/>
                <a:ea typeface="Times New Roman"/>
              </a:rPr>
              <a:t>See e.g. </a:t>
            </a:r>
            <a:r>
              <a:rPr b="0" lang="en-GB" sz="1800" spc="-1" strike="noStrike">
                <a:solidFill>
                  <a:srgbClr val="010101"/>
                </a:solidFill>
                <a:latin typeface="Times New Roman"/>
                <a:ea typeface="Times New Roman"/>
              </a:rPr>
              <a:t>Ioanna L. Hadjicosti ‘Apollo at the Wedding of Thetis and Peleus: Four Problematic Cases’ </a:t>
            </a:r>
            <a:r>
              <a:rPr b="0" i="1" lang="en-GB" sz="1800" spc="-1" strike="noStrike">
                <a:solidFill>
                  <a:srgbClr val="010101"/>
                </a:solidFill>
                <a:latin typeface="Times New Roman"/>
                <a:ea typeface="Times New Roman"/>
              </a:rPr>
              <a:t>L'Antiquité Classique</a:t>
            </a:r>
            <a:r>
              <a:rPr b="0" lang="en-GB" sz="1800" spc="-1" strike="noStrike">
                <a:solidFill>
                  <a:srgbClr val="010101"/>
                </a:solidFill>
                <a:latin typeface="Times New Roman"/>
                <a:ea typeface="Times New Roman"/>
              </a:rPr>
              <a:t> Année 2006: 75, 15-22 at 19-22 (on problematic absence of Apollo, revealing duplicity of gods); p21: “ There are many prophecies about Achilles that reveal happy and honourable parts of his life, always omitting the death of the hero at Troy, e.g. Pindar, N. IV, 66-68; V, 23ff.; P. Ill, 88-92; Hesiod, fr. 212b (M.-W.). But nowhere in tradition is there a reference to the death of Achilles at Troy as part of a prophecy at the wedding party.”</a:t>
            </a:r>
            <a:endParaRPr b="1" lang="en-GB" sz="1800" spc="-1" strike="noStrike">
              <a:solidFill>
                <a:srgbClr val="000000"/>
              </a:solidFill>
              <a:latin typeface="Times New Roman"/>
            </a:endParaRPr>
          </a:p>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NB Ambühl 2016, ‘Epyllion as idyll or enigma? Thessaly as a mythico-literary landscape of war in Catullus 64 and in Callimachus’ </a:t>
            </a:r>
            <a:r>
              <a:rPr b="0" i="1" lang="en-GB" sz="1800" spc="-1" strike="noStrike">
                <a:solidFill>
                  <a:srgbClr val="010101"/>
                </a:solidFill>
                <a:latin typeface="Times New Roman"/>
                <a:ea typeface="Times New Roman"/>
              </a:rPr>
              <a:t>Hymn to Delos’</a:t>
            </a:r>
            <a:r>
              <a:rPr b="0"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Times New Roman"/>
              </a:rPr>
              <a:t>Aetia</a:t>
            </a:r>
            <a:r>
              <a:rPr b="0" lang="en-GB" sz="1800" spc="-1" strike="noStrike">
                <a:solidFill>
                  <a:srgbClr val="010101"/>
                </a:solidFill>
                <a:latin typeface="Times New Roman"/>
                <a:ea typeface="Times New Roman"/>
              </a:rPr>
              <a:t> 6 (suggesting resentment of Thessaly and its ruler because it is the land of Ares that rejected their mother).</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Politics in Catullus 64?</a:t>
            </a:r>
            <a:endParaRPr b="0" lang="en-GB" sz="3300" spc="-1" strike="noStrike">
              <a:solidFill>
                <a:srgbClr val="000000"/>
              </a:solidFill>
              <a:latin typeface="Times New Roman"/>
            </a:endParaRPr>
          </a:p>
        </p:txBody>
      </p:sp>
      <p:sp>
        <p:nvSpPr>
          <p:cNvPr id="77" name=""/>
          <p:cNvSpPr txBox="1"/>
          <p:nvPr/>
        </p:nvSpPr>
        <p:spPr>
          <a:xfrm>
            <a:off x="502920" y="1368000"/>
            <a:ext cx="9056520" cy="3272040"/>
          </a:xfrm>
          <a:prstGeom prst="rect">
            <a:avLst/>
          </a:prstGeom>
          <a:noFill/>
          <a:ln w="0">
            <a:noFill/>
          </a:ln>
        </p:spPr>
        <p:txBody>
          <a:bodyPr lIns="0" rIns="0" tIns="15120" bIns="0">
            <a:normAutofit/>
          </a:bodyPr>
          <a:p>
            <a:pPr marL="342720" indent="-33804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Link between Pompey and Caesar’s daughter Julia?</a:t>
            </a:r>
            <a:endParaRPr b="1" lang="en-GB" sz="1800" spc="-1" strike="noStrike">
              <a:solidFill>
                <a:srgbClr val="000000"/>
              </a:solidFill>
              <a:latin typeface="Times New Roman"/>
            </a:endParaRPr>
          </a:p>
          <a:p>
            <a:pPr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NB first ship on an expedition: cf. contemporary events e.g. way Pompey was on a mission to get rid of pirates from the Mediterranean or the expedition to the Pontus</a:t>
            </a:r>
            <a:endParaRPr b="1" lang="en-GB" sz="1800" spc="-1" strike="noStrike">
              <a:solidFill>
                <a:srgbClr val="000000"/>
              </a:solidFill>
              <a:latin typeface="Times New Roman"/>
            </a:endParaRPr>
          </a:p>
          <a:p>
            <a:pPr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Relationships between Roman West and Greek East?</a:t>
            </a:r>
            <a:endParaRPr b="1" lang="en-GB" sz="1800" spc="-1" strike="noStrike">
              <a:solidFill>
                <a:srgbClr val="000000"/>
              </a:solidFill>
              <a:latin typeface="Times New Roman"/>
            </a:endParaRPr>
          </a:p>
          <a:p>
            <a:pPr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Does future violence of the Trojan war have a particular charge in the increasingly violent atmosphere of the 50s?</a:t>
            </a:r>
            <a:endParaRPr b="1" lang="en-GB" sz="1800" spc="-1" strike="noStrike">
              <a:solidFill>
                <a:srgbClr val="000000"/>
              </a:solidFill>
              <a:latin typeface="Times New Roman"/>
            </a:endParaRPr>
          </a:p>
          <a:p>
            <a:pPr marL="342720" indent="-33984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Konstan, D. 2011 ‘The Contemporary Political context’ in M. Skinner (ed.) </a:t>
            </a:r>
            <a:r>
              <a:rPr b="0" i="1" lang="en-GB" sz="1800" spc="-1" strike="noStrike">
                <a:solidFill>
                  <a:srgbClr val="000000"/>
                </a:solidFill>
                <a:latin typeface="Times New Roman"/>
                <a:ea typeface="Times New Roman"/>
              </a:rPr>
              <a:t>A Companion to Catullus</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Song of the Fates</a:t>
            </a:r>
            <a:endParaRPr b="0" lang="en-GB" sz="3300" spc="-1" strike="noStrike">
              <a:solidFill>
                <a:srgbClr val="000000"/>
              </a:solidFill>
              <a:latin typeface="Times New Roman"/>
            </a:endParaRPr>
          </a:p>
        </p:txBody>
      </p:sp>
      <p:sp>
        <p:nvSpPr>
          <p:cNvPr id="79" name=""/>
          <p:cNvSpPr txBox="1"/>
          <p:nvPr/>
        </p:nvSpPr>
        <p:spPr>
          <a:xfrm>
            <a:off x="502920" y="1368000"/>
            <a:ext cx="9056520" cy="3272040"/>
          </a:xfrm>
          <a:prstGeom prst="rect">
            <a:avLst/>
          </a:prstGeom>
          <a:noFill/>
          <a:ln w="0">
            <a:noFill/>
          </a:ln>
        </p:spPr>
        <p:txBody>
          <a:bodyPr lIns="0" rIns="0" tIns="15120" bIns="0">
            <a:normAutofit/>
          </a:bodyPr>
          <a:p>
            <a:pPr marL="342720" indent="-33804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What do they sing of (Effect?)? e.g.</a:t>
            </a:r>
            <a:endParaRPr b="1" lang="en-GB" sz="1800" spc="-1" strike="noStrike">
              <a:solidFill>
                <a:srgbClr val="000000"/>
              </a:solidFill>
              <a:latin typeface="Times New Roman"/>
            </a:endParaRPr>
          </a:p>
          <a:p>
            <a:pPr marL="342720" indent="-33804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Reaper simile: cf. </a:t>
            </a:r>
            <a:r>
              <a:rPr b="0" i="1" lang="en-GB" sz="1800" spc="-1" strike="noStrike">
                <a:solidFill>
                  <a:srgbClr val="010101"/>
                </a:solidFill>
                <a:latin typeface="Times New Roman"/>
                <a:ea typeface="Times New Roman"/>
              </a:rPr>
              <a:t>Il</a:t>
            </a:r>
            <a:r>
              <a:rPr b="0" lang="en-GB" sz="1800" spc="-1" strike="noStrike">
                <a:solidFill>
                  <a:srgbClr val="000000"/>
                </a:solidFill>
                <a:latin typeface="Times New Roman"/>
              </a:rPr>
              <a:t>.11.67ff </a:t>
            </a:r>
            <a:r>
              <a:rPr b="0" lang="en-GB" sz="1800" spc="-1" strike="noStrike">
                <a:solidFill>
                  <a:srgbClr val="010101"/>
                </a:solidFill>
                <a:latin typeface="Times New Roman"/>
                <a:ea typeface="Times New Roman"/>
              </a:rPr>
              <a:t>“And as reapers over against each other drive their swathes in a rich man’s field of wheat or barley, and the handfuls fall thick and fast, even so the Trojans and Achaeans leapt upon one another and made havoc”</a:t>
            </a:r>
            <a:endParaRPr b="1" lang="en-GB" sz="1800" spc="-1" strike="noStrike">
              <a:solidFill>
                <a:srgbClr val="000000"/>
              </a:solidFill>
              <a:latin typeface="Times New Roman"/>
            </a:endParaRPr>
          </a:p>
          <a:p>
            <a:pPr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21.214-21 river Xanthos wants stop to its waters being clogged with corpses</a:t>
            </a:r>
            <a:endParaRPr b="1" lang="en-GB" sz="1800" spc="-1" strike="noStrike">
              <a:solidFill>
                <a:srgbClr val="000000"/>
              </a:solidFill>
              <a:latin typeface="Times New Roman"/>
            </a:endParaRPr>
          </a:p>
          <a:p>
            <a:pPr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Polyxena</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16873</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2026-02-03T16:34:33Z</dcterms:modified>
  <cp:revision>21</cp:revision>
  <dc:subject/>
  <dc:title>Vintage</dc:title>
</cp:coreProperties>
</file>