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687" r:id="rId2"/>
    <p:sldMasterId id="2147483711" r:id="rId3"/>
    <p:sldMasterId id="2147483723" r:id="rId4"/>
    <p:sldMasterId id="2147483648" r:id="rId5"/>
  </p:sldMasterIdLst>
  <p:notesMasterIdLst>
    <p:notesMasterId r:id="rId61"/>
  </p:notesMasterIdLst>
  <p:sldIdLst>
    <p:sldId id="359" r:id="rId6"/>
    <p:sldId id="347" r:id="rId7"/>
    <p:sldId id="348" r:id="rId8"/>
    <p:sldId id="416" r:id="rId9"/>
    <p:sldId id="352" r:id="rId10"/>
    <p:sldId id="339" r:id="rId11"/>
    <p:sldId id="346" r:id="rId12"/>
    <p:sldId id="358" r:id="rId13"/>
    <p:sldId id="408" r:id="rId14"/>
    <p:sldId id="409" r:id="rId15"/>
    <p:sldId id="410" r:id="rId16"/>
    <p:sldId id="411" r:id="rId17"/>
    <p:sldId id="345" r:id="rId18"/>
    <p:sldId id="301" r:id="rId19"/>
    <p:sldId id="417" r:id="rId20"/>
    <p:sldId id="374" r:id="rId21"/>
    <p:sldId id="373" r:id="rId22"/>
    <p:sldId id="371" r:id="rId23"/>
    <p:sldId id="419" r:id="rId24"/>
    <p:sldId id="361" r:id="rId25"/>
    <p:sldId id="314" r:id="rId26"/>
    <p:sldId id="378" r:id="rId27"/>
    <p:sldId id="355" r:id="rId28"/>
    <p:sldId id="412" r:id="rId29"/>
    <p:sldId id="363" r:id="rId30"/>
    <p:sldId id="375" r:id="rId31"/>
    <p:sldId id="413" r:id="rId32"/>
    <p:sldId id="420" r:id="rId33"/>
    <p:sldId id="421" r:id="rId34"/>
    <p:sldId id="362" r:id="rId35"/>
    <p:sldId id="353" r:id="rId36"/>
    <p:sldId id="424" r:id="rId37"/>
    <p:sldId id="425" r:id="rId38"/>
    <p:sldId id="401" r:id="rId39"/>
    <p:sldId id="402" r:id="rId40"/>
    <p:sldId id="404" r:id="rId41"/>
    <p:sldId id="396" r:id="rId42"/>
    <p:sldId id="393" r:id="rId43"/>
    <p:sldId id="386" r:id="rId44"/>
    <p:sldId id="423" r:id="rId45"/>
    <p:sldId id="382" r:id="rId46"/>
    <p:sldId id="389" r:id="rId47"/>
    <p:sldId id="391" r:id="rId48"/>
    <p:sldId id="397" r:id="rId49"/>
    <p:sldId id="385" r:id="rId50"/>
    <p:sldId id="381" r:id="rId51"/>
    <p:sldId id="395" r:id="rId52"/>
    <p:sldId id="394" r:id="rId53"/>
    <p:sldId id="398" r:id="rId54"/>
    <p:sldId id="403" r:id="rId55"/>
    <p:sldId id="405" r:id="rId56"/>
    <p:sldId id="426" r:id="rId57"/>
    <p:sldId id="407" r:id="rId58"/>
    <p:sldId id="422" r:id="rId59"/>
    <p:sldId id="360"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F24A5-E759-7612-968F-7A5913189AC1}" v="139" dt="2024-03-06T17:00:38.695"/>
    <p1510:client id="{5ABD7B84-8A55-C8D7-ABAF-CF0F94E7DB39}" v="992" dt="2024-03-06T20:56:02.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5.xml"/><Relationship Id="rId61" Type="http://schemas.openxmlformats.org/officeDocument/2006/relationships/notesMaster" Target="notesMasters/notesMaster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1_2" csCatId="accent1" phldr="1"/>
      <dgm:spPr/>
    </dgm:pt>
    <dgm:pt modelId="{F87B5696-F668-4996-97FF-D784C7A8E35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 &amp; B are each aged </a:t>
          </a:r>
          <a:r>
            <a:rPr lang="en-GB" sz="2400" b="1" i="1" u="sng" dirty="0">
              <a:solidFill>
                <a:schemeClr val="tx1"/>
              </a:solidFill>
            </a:rPr>
            <a:t>16 or over </a:t>
          </a:r>
          <a:r>
            <a:rPr lang="en-GB" sz="2400" dirty="0">
              <a:solidFill>
                <a:schemeClr val="tx1"/>
              </a:solidFill>
            </a:rPr>
            <a:t>&amp; are </a:t>
          </a:r>
          <a:r>
            <a:rPr lang="en-GB" sz="2400" b="1" i="1" u="sng" dirty="0">
              <a:solidFill>
                <a:schemeClr val="tx1"/>
              </a:solidFill>
            </a:rPr>
            <a:t>personally connected </a:t>
          </a:r>
          <a:r>
            <a:rPr lang="en-GB" sz="2400" dirty="0">
              <a:solidFill>
                <a:schemeClr val="tx1"/>
              </a:solidFill>
            </a:rPr>
            <a:t>to each other, &amp; the behavior is </a:t>
          </a:r>
          <a:r>
            <a:rPr lang="en-GB" sz="2400" b="1" i="1" u="sng" dirty="0">
              <a:solidFill>
                <a:schemeClr val="tx1"/>
              </a:solidFill>
            </a:rPr>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a:solidFill>
          <a:schemeClr val="accent2">
            <a:lumMod val="75000"/>
          </a:schemeClr>
        </a:solidFill>
        <a:ln>
          <a:solidFill>
            <a:schemeClr val="tx1"/>
          </a:solidFill>
        </a:ln>
      </dgm:spPr>
      <dgm:t>
        <a:bodyPr/>
        <a:lstStyle/>
        <a:p>
          <a:endParaRPr lang="en-US"/>
        </a:p>
      </dgm:t>
    </dgm:pt>
    <dgm:pt modelId="{C589DF6F-9898-4695-A7D0-444481BEDA0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Behaviour is ‘abusive’ if it consists of any of the following – physical or sexual abuse, violent or threatening </a:t>
          </a:r>
          <a:r>
            <a:rPr lang="en-GB" sz="2400" dirty="0">
              <a:solidFill>
                <a:schemeClr val="tx1"/>
              </a:solidFill>
              <a:latin typeface="Calibri Light" panose="020F0302020204030204"/>
            </a:rPr>
            <a:t>behaviour</a:t>
          </a:r>
          <a:r>
            <a:rPr lang="en-GB" sz="2400" dirty="0">
              <a:solidFill>
                <a:schemeClr val="tx1"/>
              </a:solidFill>
            </a:rPr>
            <a:t>; controlling or coercive </a:t>
          </a:r>
          <a:r>
            <a:rPr lang="en-GB" sz="2400" dirty="0">
              <a:solidFill>
                <a:schemeClr val="tx1"/>
              </a:solidFill>
              <a:latin typeface="Calibri Light" panose="020F0302020204030204"/>
            </a:rPr>
            <a:t>behaviour</a:t>
          </a:r>
          <a:r>
            <a:rPr lang="en-GB" sz="2400" dirty="0">
              <a:solidFill>
                <a:schemeClr val="tx1"/>
              </a:solidFill>
            </a:rPr>
            <a:t>; economic abuse, psychological, emotional or other abuse;</a:t>
          </a:r>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a:solidFill>
          <a:schemeClr val="accent2">
            <a:lumMod val="75000"/>
          </a:schemeClr>
        </a:solidFill>
        <a:ln>
          <a:solidFill>
            <a:schemeClr val="tx1"/>
          </a:solidFill>
        </a:ln>
      </dgm:spPr>
      <dgm:t>
        <a:bodyPr/>
        <a:lstStyle/>
        <a:p>
          <a:endParaRPr lang="en-US" dirty="0"/>
        </a:p>
      </dgm:t>
    </dgm:pt>
    <dgm:pt modelId="{A454ED7B-4679-497A-8E63-5E90F9C9E09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And it </a:t>
          </a:r>
          <a:r>
            <a:rPr lang="en-GB" sz="2400" b="1" i="1" u="sng" dirty="0">
              <a:solidFill>
                <a:schemeClr val="tx1"/>
              </a:solidFill>
            </a:rPr>
            <a:t>does not matter </a:t>
          </a:r>
          <a:r>
            <a:rPr lang="en-GB" sz="2400" dirty="0">
              <a:solidFill>
                <a:schemeClr val="tx1"/>
              </a:solidFill>
            </a:rPr>
            <a:t>whether the </a:t>
          </a:r>
          <a:r>
            <a:rPr lang="en-GB" sz="2400" dirty="0">
              <a:solidFill>
                <a:schemeClr val="tx1"/>
              </a:solidFill>
              <a:latin typeface="Calibri Light" panose="020F0302020204030204"/>
            </a:rPr>
            <a:t>behaviour</a:t>
          </a:r>
          <a:r>
            <a:rPr lang="en-GB" sz="2400" dirty="0">
              <a:solidFill>
                <a:schemeClr val="tx1"/>
              </a:solidFill>
            </a:rPr>
            <a:t> consists of a </a:t>
          </a:r>
          <a:r>
            <a:rPr lang="en-GB" sz="2400" b="1" i="1" u="sng" dirty="0">
              <a:solidFill>
                <a:schemeClr val="tx1"/>
              </a:solidFill>
            </a:rPr>
            <a:t>single incident </a:t>
          </a:r>
          <a:r>
            <a:rPr lang="en-GB" sz="2400" dirty="0">
              <a:solidFill>
                <a:schemeClr val="tx1"/>
              </a:solidFill>
            </a:rPr>
            <a:t>or a </a:t>
          </a:r>
          <a:r>
            <a:rPr lang="en-GB" sz="2400" b="1" i="1" u="sng" dirty="0">
              <a:solidFill>
                <a:schemeClr val="tx1"/>
              </a:solidFill>
            </a:rPr>
            <a:t>course of conduct</a:t>
          </a:r>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ScaleY="7191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DA09FC-71EC-4110-A2FC-A4263C84DC72}"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0E958991-76F1-4E21-89DB-58864AD20057}">
      <dgm:prSet phldrT="[Text]" custT="1"/>
      <dgm:spPr>
        <a:solidFill>
          <a:schemeClr val="accent2">
            <a:lumMod val="40000"/>
            <a:lumOff val="60000"/>
          </a:schemeClr>
        </a:solidFill>
        <a:ln>
          <a:solidFill>
            <a:schemeClr val="tx1"/>
          </a:solidFill>
        </a:ln>
      </dgm:spPr>
      <dgm:t>
        <a:bodyPr/>
        <a:lstStyle/>
        <a:p>
          <a:r>
            <a:rPr lang="en-GB" sz="3200" dirty="0"/>
            <a:t>Domestic Abuse, Stalking, Harassment (including Honour-Based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a:solidFill>
          <a:schemeClr val="accent2">
            <a:lumMod val="40000"/>
            <a:lumOff val="60000"/>
          </a:schemeClr>
        </a:solidFill>
        <a:ln>
          <a:solidFill>
            <a:schemeClr val="tx1"/>
          </a:solidFill>
        </a:ln>
      </dgm:spPr>
      <dgm:t>
        <a:bodyPr/>
        <a:lstStyle/>
        <a:p>
          <a:r>
            <a:rPr lang="en-GB"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44AED137-4164-47DC-A842-4890F505C168}" type="pres">
      <dgm:prSet presAssocID="{52DA09FC-71EC-4110-A2FC-A4263C84DC72}" presName="Name0" presStyleCnt="0">
        <dgm:presLayoutVars>
          <dgm:chMax val="2"/>
          <dgm:chPref val="2"/>
          <dgm:animLvl val="lvl"/>
        </dgm:presLayoutVars>
      </dgm:prSet>
      <dgm:spPr/>
    </dgm:pt>
    <dgm:pt modelId="{8B41F28C-55EA-42FC-B4B2-67579C164842}" type="pres">
      <dgm:prSet presAssocID="{52DA09FC-71EC-4110-A2FC-A4263C84DC72}" presName="LeftText" presStyleLbl="revTx" presStyleIdx="0" presStyleCnt="0">
        <dgm:presLayoutVars>
          <dgm:bulletEnabled val="1"/>
        </dgm:presLayoutVars>
      </dgm:prSet>
      <dgm:spPr/>
    </dgm:pt>
    <dgm:pt modelId="{5EC362E0-F2FF-400D-A4E5-EFAD261B52CC}" type="pres">
      <dgm:prSet presAssocID="{52DA09FC-71EC-4110-A2FC-A4263C84DC72}" presName="LeftNode" presStyleLbl="bgImgPlace1" presStyleIdx="0" presStyleCnt="2" custScaleX="178534" custLinFactNeighborX="-65151">
        <dgm:presLayoutVars>
          <dgm:chMax val="2"/>
          <dgm:chPref val="2"/>
        </dgm:presLayoutVars>
      </dgm:prSet>
      <dgm:spPr/>
    </dgm:pt>
    <dgm:pt modelId="{116CC4A5-F0C9-448B-A3FD-FCEB9E7050B2}" type="pres">
      <dgm:prSet presAssocID="{52DA09FC-71EC-4110-A2FC-A4263C84DC72}" presName="RightText" presStyleLbl="revTx" presStyleIdx="0" presStyleCnt="0">
        <dgm:presLayoutVars>
          <dgm:bulletEnabled val="1"/>
        </dgm:presLayoutVars>
      </dgm:prSet>
      <dgm:spPr/>
    </dgm:pt>
    <dgm:pt modelId="{BF446CB4-241A-4ABF-858B-8CF83F0F3A21}" type="pres">
      <dgm:prSet presAssocID="{52DA09FC-71EC-4110-A2FC-A4263C84DC72}" presName="RightNode" presStyleLbl="bgImgPlace1" presStyleIdx="1" presStyleCnt="2" custScaleX="185812" custLinFactNeighborX="18020">
        <dgm:presLayoutVars>
          <dgm:chMax val="0"/>
          <dgm:chPref val="0"/>
        </dgm:presLayoutVars>
      </dgm:prSet>
      <dgm:spPr/>
    </dgm:pt>
    <dgm:pt modelId="{FEE6B75C-92BE-444D-9D3D-E8114B6C1774}" type="pres">
      <dgm:prSet presAssocID="{52DA09FC-71EC-4110-A2FC-A4263C84DC72}" presName="TopArrow" presStyleLbl="node1" presStyleIdx="0" presStyleCnt="2" custScaleX="119462" custLinFactNeighborY="-2298"/>
      <dgm:spPr>
        <a:solidFill>
          <a:schemeClr val="accent2">
            <a:lumMod val="75000"/>
          </a:schemeClr>
        </a:solidFill>
        <a:ln>
          <a:solidFill>
            <a:schemeClr val="tx1"/>
          </a:solidFill>
        </a:ln>
      </dgm:spPr>
    </dgm:pt>
    <dgm:pt modelId="{EB6EAC94-B316-4405-8D00-EC6FFABE447C}" type="pres">
      <dgm:prSet presAssocID="{52DA09FC-71EC-4110-A2FC-A4263C84DC72}" presName="BottomArrow" presStyleLbl="node1" presStyleIdx="1" presStyleCnt="2" custScaleX="121866"/>
      <dgm:spPr>
        <a:solidFill>
          <a:schemeClr val="accent2">
            <a:lumMod val="75000"/>
          </a:schemeClr>
        </a:solidFill>
        <a:ln>
          <a:solidFill>
            <a:schemeClr val="tx1"/>
          </a:solidFill>
        </a:ln>
      </dgm:spPr>
    </dgm:pt>
  </dgm:ptLst>
  <dgm:cxnLst>
    <dgm:cxn modelId="{2C646516-E7C9-4546-B22F-D1473545F8CC}" type="presOf" srcId="{52DA09FC-71EC-4110-A2FC-A4263C84DC72}" destId="{44AED137-4164-47DC-A842-4890F505C168}" srcOrd="0" destOrd="0" presId="urn:microsoft.com/office/officeart/2009/layout/ReverseList"/>
    <dgm:cxn modelId="{A2321367-E3F9-4BDD-B63F-B1F0A2E9430C}" type="presOf" srcId="{B41F0612-7472-4338-95A1-C68D1A73D836}" destId="{116CC4A5-F0C9-448B-A3FD-FCEB9E7050B2}" srcOrd="0" destOrd="0" presId="urn:microsoft.com/office/officeart/2009/layout/ReverseList"/>
    <dgm:cxn modelId="{8C944584-12AE-4B81-88BA-03DB2704B978}" type="presOf" srcId="{B41F0612-7472-4338-95A1-C68D1A73D836}" destId="{BF446CB4-241A-4ABF-858B-8CF83F0F3A21}" srcOrd="1" destOrd="0" presId="urn:microsoft.com/office/officeart/2009/layout/ReverseList"/>
    <dgm:cxn modelId="{08E9E2AE-E30B-4CFD-985E-7D3728B9478C}" srcId="{52DA09FC-71EC-4110-A2FC-A4263C84DC72}" destId="{0E958991-76F1-4E21-89DB-58864AD20057}" srcOrd="0" destOrd="0" parTransId="{2E305853-FCD4-4BCF-AA75-22AA187815EB}" sibTransId="{5DC46A05-0FA5-4915-8E98-38855C5551B3}"/>
    <dgm:cxn modelId="{F340DCAF-F876-46EE-9BA1-1C9117F3ED38}" type="presOf" srcId="{0E958991-76F1-4E21-89DB-58864AD20057}" destId="{5EC362E0-F2FF-400D-A4E5-EFAD261B52CC}" srcOrd="1" destOrd="0" presId="urn:microsoft.com/office/officeart/2009/layout/ReverseList"/>
    <dgm:cxn modelId="{C60B03BA-3A23-4BEC-8272-E4F4F9A7B574}" type="presOf" srcId="{0E958991-76F1-4E21-89DB-58864AD20057}" destId="{8B41F28C-55EA-42FC-B4B2-67579C164842}" srcOrd="0" destOrd="0" presId="urn:microsoft.com/office/officeart/2009/layout/ReverseList"/>
    <dgm:cxn modelId="{4EDC3ACF-6511-4757-8D7E-357CA6F04B0B}" srcId="{52DA09FC-71EC-4110-A2FC-A4263C84DC72}" destId="{B41F0612-7472-4338-95A1-C68D1A73D836}" srcOrd="1" destOrd="0" parTransId="{D9775EE3-61E6-48EE-912C-A96FB8C8BE0D}" sibTransId="{F5AA01B4-D7E1-41B9-8418-8E6EBC0B038F}"/>
    <dgm:cxn modelId="{172682CA-F167-4510-9AB2-F45719BC9864}" type="presParOf" srcId="{44AED137-4164-47DC-A842-4890F505C168}" destId="{8B41F28C-55EA-42FC-B4B2-67579C164842}" srcOrd="0" destOrd="0" presId="urn:microsoft.com/office/officeart/2009/layout/ReverseList"/>
    <dgm:cxn modelId="{F110B7DF-F401-4849-9248-23698CB12D4B}" type="presParOf" srcId="{44AED137-4164-47DC-A842-4890F505C168}" destId="{5EC362E0-F2FF-400D-A4E5-EFAD261B52CC}" srcOrd="1" destOrd="0" presId="urn:microsoft.com/office/officeart/2009/layout/ReverseList"/>
    <dgm:cxn modelId="{BDBDE81E-9FED-46AE-9237-5A059008298C}" type="presParOf" srcId="{44AED137-4164-47DC-A842-4890F505C168}" destId="{116CC4A5-F0C9-448B-A3FD-FCEB9E7050B2}" srcOrd="2" destOrd="0" presId="urn:microsoft.com/office/officeart/2009/layout/ReverseList"/>
    <dgm:cxn modelId="{254E34F9-FE7E-4754-9EC2-CC3C8F3EDF9C}" type="presParOf" srcId="{44AED137-4164-47DC-A842-4890F505C168}" destId="{BF446CB4-241A-4ABF-858B-8CF83F0F3A21}" srcOrd="3" destOrd="0" presId="urn:microsoft.com/office/officeart/2009/layout/ReverseList"/>
    <dgm:cxn modelId="{86747F56-7460-47B0-9FD3-96969F4055AA}" type="presParOf" srcId="{44AED137-4164-47DC-A842-4890F505C168}" destId="{FEE6B75C-92BE-444D-9D3D-E8114B6C1774}" srcOrd="4" destOrd="0" presId="urn:microsoft.com/office/officeart/2009/layout/ReverseList"/>
    <dgm:cxn modelId="{6146FF07-B06E-4DDC-BC9A-9129D59345CB}" type="presParOf" srcId="{44AED137-4164-47DC-A842-4890F505C168}" destId="{EB6EAC94-B316-4405-8D00-EC6FFABE447C}"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2762D15C-0717-43AD-B3FC-C8A57503616F}">
      <dgm:prSet phldrT="[Text]" custT="1"/>
      <dgm:spPr/>
      <dgm:t>
        <a:bodyPr/>
        <a:lstStyle/>
        <a:p>
          <a:r>
            <a:rPr lang="en-US" sz="2000" dirty="0">
              <a:solidFill>
                <a:schemeClr val="tx1"/>
              </a:solidFill>
            </a:rPr>
            <a:t>Help front line practitioners &amp; specialist staff identify high risk DA, stalking &amp; harassment &amp; HBA</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dgm:t>
        <a:bodyPr/>
        <a:lstStyle/>
        <a:p>
          <a:pPr rtl="0"/>
          <a:r>
            <a:rPr lang="en-US" sz="2000" dirty="0">
              <a:solidFill>
                <a:schemeClr val="tx1"/>
              </a:solidFill>
            </a:rPr>
            <a:t>Help staff to identify dangerous &amp; serial perpetrators</a:t>
          </a:r>
          <a:r>
            <a:rPr lang="en-US" sz="2000" dirty="0">
              <a:solidFill>
                <a:schemeClr val="tx1"/>
              </a:solidFill>
              <a:latin typeface="Calibri Light" panose="020F0302020204030204"/>
            </a:rPr>
            <a:t> </a:t>
          </a:r>
          <a:endParaRPr lang="en-US" sz="2000" dirty="0">
            <a:solidFill>
              <a:schemeClr val="tx1"/>
            </a:solidFill>
          </a:endParaRPr>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dgm:t>
        <a:bodyPr/>
        <a:lstStyle/>
        <a:p>
          <a:r>
            <a:rPr lang="en-US" sz="2000" dirty="0">
              <a:solidFill>
                <a:schemeClr val="tx1"/>
              </a:solidFill>
            </a:rPr>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dgm:t>
        <a:bodyPr/>
        <a:lstStyle/>
        <a:p>
          <a:r>
            <a:rPr lang="en-US" sz="2000" dirty="0">
              <a:solidFill>
                <a:schemeClr val="tx1"/>
              </a:solidFill>
            </a:rPr>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dgm:t>
        <a:bodyPr/>
        <a:lstStyle/>
        <a:p>
          <a:r>
            <a:rPr lang="en-US" sz="2000" dirty="0">
              <a:solidFill>
                <a:schemeClr val="tx1"/>
              </a:solidFill>
            </a:rPr>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4838"/>
          <a:ext cx="11023600" cy="85313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&amp; B are each aged </a:t>
          </a:r>
          <a:r>
            <a:rPr lang="en-GB" sz="2400" b="1" i="1" u="sng" kern="1200" dirty="0">
              <a:solidFill>
                <a:schemeClr val="tx1"/>
              </a:solidFill>
            </a:rPr>
            <a:t>16 or over </a:t>
          </a:r>
          <a:r>
            <a:rPr lang="en-GB" sz="2400" kern="1200" dirty="0">
              <a:solidFill>
                <a:schemeClr val="tx1"/>
              </a:solidFill>
            </a:rPr>
            <a:t>&amp; are </a:t>
          </a:r>
          <a:r>
            <a:rPr lang="en-GB" sz="2400" b="1" i="1" u="sng" kern="1200" dirty="0">
              <a:solidFill>
                <a:schemeClr val="tx1"/>
              </a:solidFill>
            </a:rPr>
            <a:t>personally connected </a:t>
          </a:r>
          <a:r>
            <a:rPr lang="en-GB" sz="2400" kern="1200" dirty="0">
              <a:solidFill>
                <a:schemeClr val="tx1"/>
              </a:solidFill>
            </a:rPr>
            <a:t>to each other, &amp; the behavior is </a:t>
          </a:r>
          <a:r>
            <a:rPr lang="en-GB" sz="2400" b="1" i="1" u="sng" kern="1200" dirty="0">
              <a:solidFill>
                <a:schemeClr val="tx1"/>
              </a:solidFill>
            </a:rPr>
            <a:t>abusive</a:t>
          </a:r>
        </a:p>
      </dsp:txBody>
      <dsp:txXfrm>
        <a:off x="24987" y="29825"/>
        <a:ext cx="10973626" cy="803156"/>
      </dsp:txXfrm>
    </dsp:sp>
    <dsp:sp modelId="{A94A67F9-DAC3-4931-856B-51DD1076619F}">
      <dsp:nvSpPr>
        <dsp:cNvPr id="0" name=""/>
        <dsp:cNvSpPr/>
      </dsp:nvSpPr>
      <dsp:spPr>
        <a:xfrm rot="5400000">
          <a:off x="5289358" y="887627"/>
          <a:ext cx="444882" cy="5338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351643" y="932115"/>
        <a:ext cx="320314" cy="311417"/>
      </dsp:txXfrm>
    </dsp:sp>
    <dsp:sp modelId="{DEBB33D3-86DC-414D-A84F-B67AF57F3CEE}">
      <dsp:nvSpPr>
        <dsp:cNvPr id="0" name=""/>
        <dsp:cNvSpPr/>
      </dsp:nvSpPr>
      <dsp:spPr>
        <a:xfrm>
          <a:off x="0" y="1451144"/>
          <a:ext cx="11023600" cy="11863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Behaviour is ‘abusive’ if it consists of any of the following – physical or sexual abuse, violent or threatening </a:t>
          </a:r>
          <a:r>
            <a:rPr lang="en-GB" sz="2400" kern="1200" dirty="0">
              <a:solidFill>
                <a:schemeClr val="tx1"/>
              </a:solidFill>
              <a:latin typeface="Calibri Light" panose="020F0302020204030204"/>
            </a:rPr>
            <a:t>behaviour</a:t>
          </a:r>
          <a:r>
            <a:rPr lang="en-GB" sz="2400" kern="1200" dirty="0">
              <a:solidFill>
                <a:schemeClr val="tx1"/>
              </a:solidFill>
            </a:rPr>
            <a:t>; controlling or coercive </a:t>
          </a:r>
          <a:r>
            <a:rPr lang="en-GB" sz="2400" kern="1200" dirty="0">
              <a:solidFill>
                <a:schemeClr val="tx1"/>
              </a:solidFill>
              <a:latin typeface="Calibri Light" panose="020F0302020204030204"/>
            </a:rPr>
            <a:t>behaviour</a:t>
          </a:r>
          <a:r>
            <a:rPr lang="en-GB" sz="2400" kern="1200" dirty="0">
              <a:solidFill>
                <a:schemeClr val="tx1"/>
              </a:solidFill>
            </a:rPr>
            <a:t>; economic abuse, psychological, emotional or other abuse;</a:t>
          </a:r>
        </a:p>
      </dsp:txBody>
      <dsp:txXfrm>
        <a:off x="34747" y="1485891"/>
        <a:ext cx="10954106" cy="1116859"/>
      </dsp:txXfrm>
    </dsp:sp>
    <dsp:sp modelId="{ADD7E731-B06B-4D58-85C1-6D416181A83C}">
      <dsp:nvSpPr>
        <dsp:cNvPr id="0" name=""/>
        <dsp:cNvSpPr/>
      </dsp:nvSpPr>
      <dsp:spPr>
        <a:xfrm rot="5400000">
          <a:off x="5289358" y="2667156"/>
          <a:ext cx="444882" cy="5338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5351643" y="2711644"/>
        <a:ext cx="320314" cy="311417"/>
      </dsp:txXfrm>
    </dsp:sp>
    <dsp:sp modelId="{6529C852-527D-4C10-B5FA-75FC033DAC08}">
      <dsp:nvSpPr>
        <dsp:cNvPr id="0" name=""/>
        <dsp:cNvSpPr/>
      </dsp:nvSpPr>
      <dsp:spPr>
        <a:xfrm>
          <a:off x="0" y="3230674"/>
          <a:ext cx="11023600" cy="118635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it </a:t>
          </a:r>
          <a:r>
            <a:rPr lang="en-GB" sz="2400" b="1" i="1" u="sng" kern="1200" dirty="0">
              <a:solidFill>
                <a:schemeClr val="tx1"/>
              </a:solidFill>
            </a:rPr>
            <a:t>does not matter </a:t>
          </a:r>
          <a:r>
            <a:rPr lang="en-GB" sz="2400" kern="1200" dirty="0">
              <a:solidFill>
                <a:schemeClr val="tx1"/>
              </a:solidFill>
            </a:rPr>
            <a:t>whether the </a:t>
          </a:r>
          <a:r>
            <a:rPr lang="en-GB" sz="2400" kern="1200" dirty="0">
              <a:solidFill>
                <a:schemeClr val="tx1"/>
              </a:solidFill>
              <a:latin typeface="Calibri Light" panose="020F0302020204030204"/>
            </a:rPr>
            <a:t>behaviour</a:t>
          </a:r>
          <a:r>
            <a:rPr lang="en-GB" sz="2400" kern="1200" dirty="0">
              <a:solidFill>
                <a:schemeClr val="tx1"/>
              </a:solidFill>
            </a:rPr>
            <a:t> consists of a </a:t>
          </a:r>
          <a:r>
            <a:rPr lang="en-GB" sz="2400" b="1" i="1" u="sng" kern="1200" dirty="0">
              <a:solidFill>
                <a:schemeClr val="tx1"/>
              </a:solidFill>
            </a:rPr>
            <a:t>single incident </a:t>
          </a:r>
          <a:r>
            <a:rPr lang="en-GB" sz="2400" kern="1200" dirty="0">
              <a:solidFill>
                <a:schemeClr val="tx1"/>
              </a:solidFill>
            </a:rPr>
            <a:t>or a </a:t>
          </a:r>
          <a:r>
            <a:rPr lang="en-GB" sz="2400" b="1" i="1" u="sng" kern="1200" dirty="0">
              <a:solidFill>
                <a:schemeClr val="tx1"/>
              </a:solidFill>
            </a:rPr>
            <a:t>course of conduct</a:t>
          </a:r>
        </a:p>
      </dsp:txBody>
      <dsp:txXfrm>
        <a:off x="34747" y="3265421"/>
        <a:ext cx="10954106" cy="1116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362E0-F2FF-400D-A4E5-EFAD261B52CC}">
      <dsp:nvSpPr>
        <dsp:cNvPr id="0" name=""/>
        <dsp:cNvSpPr/>
      </dsp:nvSpPr>
      <dsp:spPr>
        <a:xfrm rot="16200000">
          <a:off x="153217" y="781934"/>
          <a:ext cx="3366231" cy="3672666"/>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GB" sz="3200" kern="1200" dirty="0"/>
            <a:t>Domestic Abuse, Stalking, Harassment (including Honour-Based Abuse)</a:t>
          </a:r>
        </a:p>
      </dsp:txBody>
      <dsp:txXfrm rot="5400000">
        <a:off x="164355" y="1099506"/>
        <a:ext cx="3508311" cy="3037521"/>
      </dsp:txXfrm>
    </dsp:sp>
    <dsp:sp modelId="{BF446CB4-241A-4ABF-858B-8CF83F0F3A21}">
      <dsp:nvSpPr>
        <dsp:cNvPr id="0" name=""/>
        <dsp:cNvSpPr/>
      </dsp:nvSpPr>
      <dsp:spPr>
        <a:xfrm rot="5400000">
          <a:off x="3365452" y="707075"/>
          <a:ext cx="3366231" cy="3822383"/>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GB" sz="3200" kern="1200" dirty="0"/>
            <a:t>Risk identification, Assessment and Management</a:t>
          </a:r>
        </a:p>
      </dsp:txBody>
      <dsp:txXfrm rot="-5400000">
        <a:off x="3137377" y="1099506"/>
        <a:ext cx="3658028" cy="3037521"/>
      </dsp:txXfrm>
    </dsp:sp>
    <dsp:sp modelId="{FEE6B75C-92BE-444D-9D3D-E8114B6C1774}">
      <dsp:nvSpPr>
        <dsp:cNvPr id="0" name=""/>
        <dsp:cNvSpPr/>
      </dsp:nvSpPr>
      <dsp:spPr>
        <a:xfrm>
          <a:off x="2317861" y="-49416"/>
          <a:ext cx="2569071" cy="2150429"/>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6EAC94-B316-4405-8D00-EC6FFABE447C}">
      <dsp:nvSpPr>
        <dsp:cNvPr id="0" name=""/>
        <dsp:cNvSpPr/>
      </dsp:nvSpPr>
      <dsp:spPr>
        <a:xfrm rot="10800000">
          <a:off x="2292012" y="3085581"/>
          <a:ext cx="2620770" cy="2150429"/>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316649"/>
          <a:ext cx="3347050" cy="2008230"/>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Help front line practitioners &amp; specialist staff identify high risk DA, stalking &amp; harassment &amp; HBA</a:t>
          </a:r>
        </a:p>
      </dsp:txBody>
      <dsp:txXfrm>
        <a:off x="0" y="316649"/>
        <a:ext cx="3347050" cy="2008230"/>
      </dsp:txXfrm>
    </dsp:sp>
    <dsp:sp modelId="{A4FE2FEA-3FF2-4562-A5EB-B2195AD6BCE6}">
      <dsp:nvSpPr>
        <dsp:cNvPr id="0" name=""/>
        <dsp:cNvSpPr/>
      </dsp:nvSpPr>
      <dsp:spPr>
        <a:xfrm>
          <a:off x="3681755" y="316649"/>
          <a:ext cx="3347050" cy="2008230"/>
        </a:xfrm>
        <a:prstGeom prst="rect">
          <a:avLst/>
        </a:prstGeom>
        <a:solidFill>
          <a:schemeClr val="accent5">
            <a:shade val="80000"/>
            <a:hueOff val="67816"/>
            <a:satOff val="1294"/>
            <a:lumOff val="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solidFill>
                <a:schemeClr val="tx1"/>
              </a:solidFill>
            </a:rPr>
            <a:t>Help staff to identify dangerous &amp; serial perpetrators</a:t>
          </a:r>
          <a:r>
            <a:rPr lang="en-US" sz="2000" kern="1200" dirty="0">
              <a:solidFill>
                <a:schemeClr val="tx1"/>
              </a:solidFill>
              <a:latin typeface="Calibri Light" panose="020F0302020204030204"/>
            </a:rPr>
            <a:t> </a:t>
          </a:r>
          <a:endParaRPr lang="en-US" sz="2000" kern="1200" dirty="0">
            <a:solidFill>
              <a:schemeClr val="tx1"/>
            </a:solidFill>
          </a:endParaRPr>
        </a:p>
      </dsp:txBody>
      <dsp:txXfrm>
        <a:off x="3681755" y="316649"/>
        <a:ext cx="3347050" cy="2008230"/>
      </dsp:txXfrm>
    </dsp:sp>
    <dsp:sp modelId="{E19FA2E6-0C98-4EC7-B18F-869F77AD6EFD}">
      <dsp:nvSpPr>
        <dsp:cNvPr id="0" name=""/>
        <dsp:cNvSpPr/>
      </dsp:nvSpPr>
      <dsp:spPr>
        <a:xfrm>
          <a:off x="7363511" y="316649"/>
          <a:ext cx="3347050" cy="2008230"/>
        </a:xfrm>
        <a:prstGeom prst="rect">
          <a:avLst/>
        </a:prstGeom>
        <a:solidFill>
          <a:schemeClr val="accent5">
            <a:shade val="80000"/>
            <a:hueOff val="135632"/>
            <a:satOff val="2588"/>
            <a:lumOff val="11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Decide which cases should be referred to MARAC, &amp; what other support might be required. A completed form becomes an active record</a:t>
          </a:r>
        </a:p>
      </dsp:txBody>
      <dsp:txXfrm>
        <a:off x="7363511" y="316649"/>
        <a:ext cx="3347050" cy="2008230"/>
      </dsp:txXfrm>
    </dsp:sp>
    <dsp:sp modelId="{A65035FC-A9FC-4988-9F21-D772B8923BC8}">
      <dsp:nvSpPr>
        <dsp:cNvPr id="0" name=""/>
        <dsp:cNvSpPr/>
      </dsp:nvSpPr>
      <dsp:spPr>
        <a:xfrm>
          <a:off x="1840877" y="2659584"/>
          <a:ext cx="3347050" cy="2008230"/>
        </a:xfrm>
        <a:prstGeom prst="rect">
          <a:avLst/>
        </a:prstGeom>
        <a:solidFill>
          <a:schemeClr val="accent5">
            <a:shade val="80000"/>
            <a:hueOff val="203448"/>
            <a:satOff val="3881"/>
            <a:lumOff val="171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 common tool for agencies that are part of MARAC process &amp; provides a shared understanding of risk in relation to DASH &amp; HBA</a:t>
          </a:r>
        </a:p>
      </dsp:txBody>
      <dsp:txXfrm>
        <a:off x="1840877" y="2659584"/>
        <a:ext cx="3347050" cy="2008230"/>
      </dsp:txXfrm>
    </dsp:sp>
    <dsp:sp modelId="{0D7F5ED3-6F06-42D3-B455-0E5051335182}">
      <dsp:nvSpPr>
        <dsp:cNvPr id="0" name=""/>
        <dsp:cNvSpPr/>
      </dsp:nvSpPr>
      <dsp:spPr>
        <a:xfrm>
          <a:off x="5522633" y="2659584"/>
          <a:ext cx="3347050" cy="2008230"/>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Enable agencies to make defensible decisions based on the evidence from extensive research of cases, including domestic homicides &amp; ‘near misses’ which underpins most models of RA</a:t>
          </a:r>
        </a:p>
      </dsp:txBody>
      <dsp:txXfrm>
        <a:off x="5522633" y="2659584"/>
        <a:ext cx="3347050" cy="20082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39780E-5961-495B-9C80-1C133DD94231}"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3BDFA4-910C-429C-9E9A-1DC9A04DF4D5}" type="slidenum">
              <a:rPr lang="en-GB" smtClean="0"/>
              <a:t>‹#›</a:t>
            </a:fld>
            <a:endParaRPr lang="en-GB"/>
          </a:p>
        </p:txBody>
      </p:sp>
    </p:spTree>
    <p:extLst>
      <p:ext uri="{BB962C8B-B14F-4D97-AF65-F5344CB8AC3E}">
        <p14:creationId xmlns:p14="http://schemas.microsoft.com/office/powerpoint/2010/main" val="231146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omensaid.org.uk/information-support/what-is-domestic-abus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assets.publishing.service.gov.uk/media/640a0986e90e076ccd1353fa/Domestic_Abuse_Statutory_Guidance_Easy_Read_V13_26-10-22_.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library.college.police.uk/docs/college-of-policing/Domestic-Abuse-Risk-Assessment-Rationale-2022.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pp.college.police.uk/app-content/major-investigation-and-public-protection/female-genital-mutilation/"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www.legislation.gov.uk/ukpga/1989/41/section/44" TargetMode="External"/><Relationship Id="rId5" Type="http://schemas.openxmlformats.org/officeDocument/2006/relationships/hyperlink" Target="https://www.app.college.police.uk/app-content/major-investigation-and-public-protection/child-abuse/concern-for-a-child/?s=abduction&amp;amp;police-protectio" TargetMode="External"/><Relationship Id="rId4" Type="http://schemas.openxmlformats.org/officeDocument/2006/relationships/hyperlink" Target="http://www.legislation.gov.uk/ukpga/1989/41/section/46"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legislation.gov.uk/ukpga/2014/12/section/121/enacted"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3</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 members are defined as mother, father, son, daughter, brother, sister and grandparents, whether directly related, in-laws or step family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High Risk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identifiable indicators of risk of serious harm.  The potential event could happen at any time and the impact would be serious.  Serious Risk of Harm "A risk which is life threatening and or traumatic and from which recovery, whether physical or psychological can be expected to be difficult or impossible".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Medium Risk Victim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There are identifiable indicators of risk of serious harm.  The offender has the potential to cause serious harm but is unlikely to do so unless there is a change in circumstances, for example, failure to take medication, loss of accommodation, relationship breakdown, drugs or alcohol abuse.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Standard Risk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Current evidence does not indicate likelihood of causing serious harm.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repeat victim is someone who has reported two or more domestic abuse incidents to the police within a rolling 12-month period, accepting that this could an incident and/or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Repeat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Serial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A serial perpetrator is someone who has been reported to the police as having committed or threatened domestic abuse against two or more victims.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https://www.womensaid.org.uk/information-support/what-is-domestic-abuse/</a:t>
            </a:r>
            <a:endParaRPr lang="en-US" dirty="0"/>
          </a:p>
          <a:p>
            <a:endParaRPr lang="en-US" dirty="0">
              <a:cs typeface="Calibri"/>
            </a:endParaRPr>
          </a:p>
          <a:p>
            <a:r>
              <a:rPr lang="en-US" dirty="0"/>
              <a:t>https://www.ncdv.org.uk/domestic-violence-against-men/</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7</a:t>
            </a:fld>
            <a:endParaRPr lang="en-GB"/>
          </a:p>
        </p:txBody>
      </p:sp>
    </p:spTree>
    <p:extLst>
      <p:ext uri="{BB962C8B-B14F-4D97-AF65-F5344CB8AC3E}">
        <p14:creationId xmlns:p14="http://schemas.microsoft.com/office/powerpoint/2010/main" val="1479080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https://www.ons.gov.uk/peoplepopulationandcommunity/crimeandjustice/bulletins/domesticabuseinenglandandwalesoverview/november2023#:~:text=The%20Crime%20Survey%20for%20England%20and%20Wales%20estimated%20that%202.1,compared%20with%20the%20previous%20year.</a:t>
            </a:r>
          </a:p>
        </p:txBody>
      </p:sp>
      <p:sp>
        <p:nvSpPr>
          <p:cNvPr id="4" name="Slide Number Placeholder 3"/>
          <p:cNvSpPr>
            <a:spLocks noGrp="1"/>
          </p:cNvSpPr>
          <p:nvPr>
            <p:ph type="sldNum" sz="quarter" idx="5"/>
          </p:nvPr>
        </p:nvSpPr>
        <p:spPr/>
        <p:txBody>
          <a:bodyPr/>
          <a:lstStyle/>
          <a:p>
            <a:fld id="{F93BDFA4-910C-429C-9E9A-1DC9A04DF4D5}" type="slidenum">
              <a:rPr lang="en-GB" smtClean="0"/>
              <a:t>11</a:t>
            </a:fld>
            <a:endParaRPr lang="en-GB"/>
          </a:p>
        </p:txBody>
      </p:sp>
    </p:spTree>
    <p:extLst>
      <p:ext uri="{BB962C8B-B14F-4D97-AF65-F5344CB8AC3E}">
        <p14:creationId xmlns:p14="http://schemas.microsoft.com/office/powerpoint/2010/main" val="1812359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r>
              <a:rPr lang="en-GB" baseline="0" dirty="0"/>
              <a:t>It will also provide further protection to the millions of people who experience DA, as well as strengthen measures to tackle perpetrators</a:t>
            </a:r>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r>
              <a:rPr lang="en-GB" baseline="0" dirty="0"/>
              <a:t>Extends the coercive control offence no longer making it a requirement for abusers and victims to either still be in a relationship or to still live together. There is significant research which shows that those that leave abusive ex-partners can often face sustained or increased controlling or coercive behaviour (This will have particular significance in the context of economic abuse with 1 in 4 women reporting this post separation)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DAPOs are intended to consolidate the existing array of protection orders such as DVPOs and non-molestation orders. DAPOs will bring together the strongest elements of these schemes, which will allow the courts to implement both prohibitions and positive requirements on perps as well as a monitoring requirement to ensure that perps are complying with the terms of their order.</a:t>
            </a:r>
            <a:r>
              <a:rPr lang="en-GB" altLang="en-US" sz="1200" kern="0" dirty="0">
                <a:latin typeface="Calibri" panose="020F0502020204030204" pitchFamily="34" charset="0"/>
                <a:cs typeface="Calibri" panose="020F0502020204030204" pitchFamily="34" charset="0"/>
              </a:rPr>
              <a:t> Breaching a DAPO is a criminal offence with a maximum 5 years imprisonment.</a:t>
            </a:r>
          </a:p>
          <a:p>
            <a:r>
              <a:rPr lang="en-GB" dirty="0"/>
              <a:t>Act creates the role of the DA Commissioner</a:t>
            </a:r>
            <a:r>
              <a:rPr lang="en-GB" baseline="0" dirty="0"/>
              <a:t> and gives the role specific powers that will help improve the response to DA and hold both government and agencies to account. All statutory agencies and government departments will have a legal duty to co-operate with the commissioner and respond publicly to any recommendations within 56 days.</a:t>
            </a:r>
          </a:p>
          <a:p>
            <a:endParaRPr lang="en-GB" baseline="0" dirty="0"/>
          </a:p>
          <a:p>
            <a:r>
              <a:rPr lang="en-GB" b="1" baseline="0" dirty="0"/>
              <a:t>**** As of 4</a:t>
            </a:r>
            <a:r>
              <a:rPr lang="en-GB" b="1" baseline="30000" dirty="0"/>
              <a:t>th</a:t>
            </a:r>
            <a:r>
              <a:rPr lang="en-GB" b="1" baseline="0" dirty="0"/>
              <a:t> January 2022 new measures targeted directly at keeping women and girls safer have been added to the Police, Crime, Sentencing &amp; Courts Bill ****</a:t>
            </a:r>
          </a:p>
          <a:p>
            <a:pPr algn="l"/>
            <a:r>
              <a:rPr lang="en-GB" b="0" i="0" dirty="0">
                <a:solidFill>
                  <a:srgbClr val="0B0C0C"/>
                </a:solidFill>
                <a:effectLst/>
                <a:latin typeface="GDS Transport"/>
              </a:rPr>
              <a:t>Under the changes, victims of domestic abuse will be allowed more time to report incidents of common assault or battery against them. Currently, prosecutions must commence within six months of the offence.</a:t>
            </a:r>
          </a:p>
          <a:p>
            <a:pPr algn="l"/>
            <a:r>
              <a:rPr lang="en-GB" b="0" i="0" dirty="0">
                <a:solidFill>
                  <a:srgbClr val="0B0C0C"/>
                </a:solidFill>
                <a:effectLst/>
                <a:latin typeface="GDS Transport"/>
              </a:rPr>
              <a:t>Instead, this requirement will be moved to six months from the date the incident is formally reported to the police – with an overall time limit of two years from the offence to bring a prosecution. Domestic abuse is often reported late relative to other crimes; so this will ensure victims have enough time to seek justice and that perpetrators answer for their actions.</a:t>
            </a:r>
          </a:p>
          <a:p>
            <a:endParaRPr lang="en-GB" dirty="0"/>
          </a:p>
          <a:p>
            <a:endParaRPr lang="en-GB" dirty="0">
              <a:cs typeface="Calibri" panose="020F0502020204030204"/>
            </a:endParaRPr>
          </a:p>
          <a:p>
            <a:r>
              <a:rPr lang="en-GB" dirty="0">
                <a:hlinkClick r:id="rId3"/>
              </a:rPr>
              <a:t>https://assets.publishing.service.gov.uk/media/640a0986e90e076ccd1353fa/Domestic_Abuse_Statutory_Guidance_Easy_Read_V13_26-10-22_.pdf</a:t>
            </a:r>
            <a:endParaRPr lang="en-GB" dirty="0"/>
          </a:p>
          <a:p>
            <a:endParaRPr lang="en-GB" dirty="0">
              <a:ea typeface="Calibri" panose="020F0502020204030204"/>
              <a:cs typeface="Calibri" panose="020F0502020204030204"/>
            </a:endParaRPr>
          </a:p>
          <a:p>
            <a:pPr marL="285750" indent="-285750">
              <a:buFont typeface="Arial"/>
              <a:buChar char="•"/>
            </a:pPr>
            <a:r>
              <a:rPr lang="en-GB"/>
              <a:t>create a statutory definition of domestic abuse, emphasising that domestic abuse is not just physical violence, but can also be emotional, controlling or coercive, and economic abuse</a:t>
            </a:r>
          </a:p>
          <a:p>
            <a:pPr marL="285750" indent="-285750">
              <a:buFont typeface="Arial"/>
              <a:buChar char="•"/>
            </a:pPr>
            <a:r>
              <a:rPr lang="en-GB" dirty="0"/>
              <a:t>establish in law the office of Domestic Abuse Commissioner and set out the Commissioner’s functions and powers</a:t>
            </a:r>
            <a:endParaRPr lang="en-GB" dirty="0">
              <a:ea typeface="Calibri"/>
              <a:cs typeface="Calibri"/>
            </a:endParaRPr>
          </a:p>
          <a:p>
            <a:pPr marL="285750" indent="-285750">
              <a:buFont typeface="Arial"/>
              <a:buChar char="•"/>
            </a:pPr>
            <a:r>
              <a:rPr lang="en-GB" dirty="0"/>
              <a:t>provide for a new Domestic Abuse Protection Notice and Domestic Abuse Protection Order</a:t>
            </a:r>
            <a:endParaRPr lang="en-GB" dirty="0">
              <a:ea typeface="Calibri"/>
              <a:cs typeface="Calibri"/>
            </a:endParaRPr>
          </a:p>
          <a:p>
            <a:pPr marL="285750" indent="-285750">
              <a:buFont typeface="Arial"/>
              <a:buChar char="•"/>
            </a:pPr>
            <a:r>
              <a:rPr lang="en-GB" dirty="0"/>
              <a:t>place a duty on local authorities in England to provide accommodation based support to victims of domestic abuse and their children in refuges and other safe accommodation</a:t>
            </a:r>
            <a:endParaRPr lang="en-GB" dirty="0">
              <a:ea typeface="Calibri"/>
              <a:cs typeface="Calibri"/>
            </a:endParaRPr>
          </a:p>
          <a:p>
            <a:pPr marL="285750" indent="-285750">
              <a:buFont typeface="Arial"/>
              <a:buChar char="•"/>
            </a:pPr>
            <a:r>
              <a:rPr lang="en-GB" dirty="0"/>
              <a:t>prohibit perpetrators of abuse from cross-examining their victims in person in the civil and family courts in England and Wales</a:t>
            </a:r>
            <a:endParaRPr lang="en-GB" dirty="0">
              <a:ea typeface="Calibri"/>
              <a:cs typeface="Calibri"/>
            </a:endParaRPr>
          </a:p>
          <a:p>
            <a:pPr marL="285750" indent="-285750">
              <a:buFont typeface="Arial"/>
              <a:buChar char="•"/>
            </a:pPr>
            <a:r>
              <a:rPr lang="en-GB" dirty="0"/>
              <a:t>create a statutory presumption that victims of domestic abuse are eligible for special measures in the criminal, civil and family courts</a:t>
            </a:r>
            <a:endParaRPr lang="en-GB" dirty="0">
              <a:ea typeface="Calibri"/>
              <a:cs typeface="Calibri"/>
            </a:endParaRPr>
          </a:p>
          <a:p>
            <a:pPr marL="285750" indent="-285750">
              <a:buFont typeface="Arial"/>
              <a:buChar char="•"/>
            </a:pPr>
            <a:r>
              <a:rPr lang="en-GB" dirty="0"/>
              <a:t>clarify the circumstances in which a court may make a barring order under section 91(14) of the Children Act 1989 to prevent family proceedings that can further traumatise victims</a:t>
            </a:r>
            <a:endParaRPr lang="en-GB" dirty="0">
              <a:ea typeface="Calibri"/>
              <a:cs typeface="Calibri"/>
            </a:endParaRPr>
          </a:p>
          <a:p>
            <a:pPr marL="285750" indent="-285750">
              <a:buFont typeface="Arial"/>
              <a:buChar char="•"/>
            </a:pPr>
            <a:r>
              <a:rPr lang="en-GB" dirty="0"/>
              <a:t>extend the controlling or coercive behaviour offence to cover post-separation abuse.</a:t>
            </a:r>
            <a:endParaRPr lang="en-GB" dirty="0">
              <a:ea typeface="Calibri"/>
              <a:cs typeface="Calibri"/>
            </a:endParaRPr>
          </a:p>
          <a:p>
            <a:pPr marL="285750" indent="-285750">
              <a:buFont typeface="Arial"/>
              <a:buChar char="•"/>
            </a:pPr>
            <a:r>
              <a:rPr lang="en-GB" dirty="0"/>
              <a:t>extend the offence of disclosing private sexual photographs and films with intent to cause distress (known as the “revenge porn” offence) to cover threats to disclose such material</a:t>
            </a:r>
            <a:endParaRPr lang="en-GB" dirty="0">
              <a:ea typeface="Calibri"/>
              <a:cs typeface="Calibri"/>
            </a:endParaRPr>
          </a:p>
          <a:p>
            <a:pPr marL="285750" indent="-285750">
              <a:buFont typeface="Arial"/>
              <a:buChar char="•"/>
            </a:pPr>
            <a:r>
              <a:rPr lang="en-GB" dirty="0"/>
              <a:t>create a new offence of non-fatal strangulation or suffocation of another person.</a:t>
            </a:r>
            <a:endParaRPr lang="en-GB" dirty="0">
              <a:ea typeface="Calibri"/>
              <a:cs typeface="Calibri"/>
            </a:endParaRPr>
          </a:p>
          <a:p>
            <a:pPr marL="285750" indent="-285750">
              <a:buFont typeface="Arial"/>
              <a:buChar char="•"/>
            </a:pPr>
            <a:r>
              <a:rPr lang="en-GB" dirty="0"/>
              <a:t>clarify by restating in statute law the general proposition that a person may not consent to the infliction of serious harm and, by extension, is unable to consent to their own death</a:t>
            </a:r>
            <a:endParaRPr lang="en-GB" dirty="0">
              <a:ea typeface="Calibri"/>
              <a:cs typeface="Calibri"/>
            </a:endParaRPr>
          </a:p>
          <a:p>
            <a:pPr marL="285750" indent="-285750">
              <a:buFont typeface="Arial"/>
              <a:buChar char="•"/>
            </a:pPr>
            <a:r>
              <a:rPr lang="en-GB" dirty="0"/>
              <a:t>extend the extraterritorial jurisdiction of the criminal courts in England and Wales, Scotland and Northern Ireland to further violent and sexual offences</a:t>
            </a:r>
            <a:endParaRPr lang="en-GB" dirty="0">
              <a:ea typeface="Calibri"/>
              <a:cs typeface="Calibri"/>
            </a:endParaRPr>
          </a:p>
          <a:p>
            <a:pPr marL="285750" indent="-285750">
              <a:buFont typeface="Arial"/>
              <a:buChar char="•"/>
            </a:pPr>
            <a:r>
              <a:rPr lang="en-GB" dirty="0"/>
              <a:t>provide for a statutory domestic abuse perpetrator strategy</a:t>
            </a:r>
            <a:endParaRPr lang="en-GB" dirty="0">
              <a:ea typeface="Calibri"/>
              <a:cs typeface="Calibri"/>
            </a:endParaRPr>
          </a:p>
          <a:p>
            <a:pPr marL="285750" indent="-285750">
              <a:buFont typeface="Arial"/>
              <a:buChar char="•"/>
            </a:pPr>
            <a:r>
              <a:rPr lang="en-GB" dirty="0"/>
              <a:t>enable domestic abuse offenders to be subject to polygraph testing as a condition of their licence following their release from custody</a:t>
            </a:r>
            <a:endParaRPr lang="en-GB" dirty="0">
              <a:ea typeface="Calibri"/>
              <a:cs typeface="Calibri"/>
            </a:endParaRPr>
          </a:p>
          <a:p>
            <a:pPr marL="285750" indent="-285750">
              <a:buFont typeface="Arial"/>
              <a:buChar char="•"/>
            </a:pPr>
            <a:r>
              <a:rPr lang="en-GB" dirty="0"/>
              <a:t>place the guidance supporting the Domestic Violence Disclosure Scheme (“Clare’s law”) on a statutory footing.</a:t>
            </a:r>
            <a:endParaRPr lang="en-GB" dirty="0">
              <a:ea typeface="Calibri"/>
              <a:cs typeface="Calibri"/>
            </a:endParaRPr>
          </a:p>
          <a:p>
            <a:pPr marL="285750" indent="-285750">
              <a:buFont typeface="Arial"/>
              <a:buChar char="•"/>
            </a:pPr>
            <a:r>
              <a:rPr lang="en-GB" dirty="0"/>
              <a:t>Provide that all eligible homeless victims of domestic abuse automatically have ‘priority need’ for homelessness assistance</a:t>
            </a:r>
            <a:endParaRPr lang="en-GB" dirty="0">
              <a:ea typeface="Calibri"/>
              <a:cs typeface="Calibri"/>
            </a:endParaRPr>
          </a:p>
          <a:p>
            <a:pPr marL="285750" indent="-285750">
              <a:buFont typeface="Arial"/>
              <a:buChar char="•"/>
            </a:pPr>
            <a:r>
              <a:rPr lang="en-GB" dirty="0"/>
              <a:t>ensure that where a local authority, for reasons connected with domestic abuse, grants a new secure tenancy to a social tenant who had or has a secure lifetime or assured tenancy (other than an assured shorthold tenancy) this must be a secure lifetime tenancy</a:t>
            </a:r>
            <a:endParaRPr lang="en-GB" dirty="0">
              <a:ea typeface="Calibri"/>
              <a:cs typeface="Calibri"/>
            </a:endParaRPr>
          </a:p>
          <a:p>
            <a:pPr marL="285750" indent="-285750">
              <a:buFont typeface="Arial"/>
              <a:buChar char="•"/>
            </a:pPr>
            <a:r>
              <a:rPr lang="en-GB" dirty="0"/>
              <a:t>prohibit GPs and other health professionals in general practice from charging a victim of domestic abuse for a letter to support an application for legal aid</a:t>
            </a:r>
            <a:endParaRPr lang="en-GB" dirty="0">
              <a:ea typeface="Calibri"/>
              <a:cs typeface="Calibri"/>
            </a:endParaRPr>
          </a:p>
          <a:p>
            <a:pPr marL="285750" indent="-285750">
              <a:buFont typeface="Arial"/>
              <a:buChar char="•"/>
            </a:pPr>
            <a:r>
              <a:rPr lang="en-GB" dirty="0"/>
              <a:t>provide for a statutory code of practice relating to the processing of domestic abuse data for immigration purposes</a:t>
            </a:r>
            <a:endParaRPr lang="en-GB" dirty="0">
              <a:ea typeface="Calibri"/>
              <a:cs typeface="Calibri"/>
            </a:endParaRPr>
          </a:p>
          <a:p>
            <a:r>
              <a:rPr lang="en-GB" dirty="0"/>
              <a:t>https://www.gov.uk/government/publications/domestic-abuse-bill-2020-factsheets/domestic-abuse-bill-2020-overarching-factsheet</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13</a:t>
            </a:fld>
            <a:endParaRPr lang="en-GB"/>
          </a:p>
        </p:txBody>
      </p:sp>
    </p:spTree>
    <p:extLst>
      <p:ext uri="{BB962C8B-B14F-4D97-AF65-F5344CB8AC3E}">
        <p14:creationId xmlns:p14="http://schemas.microsoft.com/office/powerpoint/2010/main" val="1510645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Separate/Positive Action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victim is someone who has reported two or more domestic abuse incidents to the police within a rolling 12-month period, accepting that this could an incident and/or a crime.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Repeat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Serial perpetrator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serial perpetrator is someone who has been reported to the police as having committed or threatened domestic abuse against two or more victims. This includes current or former intimate partners and family members.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14</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https://library.college.police.uk/docs/college-of-policing/Domestic-Abuse-Risk-Assessment-Rationale-2022.pdf</a:t>
            </a:r>
            <a:endParaRPr lang="en-US"/>
          </a:p>
          <a:p>
            <a:endParaRPr lang="en-US" dirty="0">
              <a:ea typeface="Calibri"/>
              <a:cs typeface="Calibri"/>
            </a:endParaRPr>
          </a:p>
          <a:p>
            <a:r>
              <a:rPr lang="en-US" dirty="0"/>
              <a:t>https://safelives.org.uk/sites/default/files/resources/Dash%20risk%20checklist%20quick%20start%20guidance%20FINAL.pdf</a:t>
            </a:r>
          </a:p>
        </p:txBody>
      </p:sp>
      <p:sp>
        <p:nvSpPr>
          <p:cNvPr id="4" name="Slide Number Placeholder 3"/>
          <p:cNvSpPr>
            <a:spLocks noGrp="1"/>
          </p:cNvSpPr>
          <p:nvPr>
            <p:ph type="sldNum" sz="quarter" idx="5"/>
          </p:nvPr>
        </p:nvSpPr>
        <p:spPr/>
        <p:txBody>
          <a:bodyPr/>
          <a:lstStyle/>
          <a:p>
            <a:fld id="{F93BDFA4-910C-429C-9E9A-1DC9A04DF4D5}" type="slidenum">
              <a:rPr lang="en-GB" smtClean="0"/>
              <a:t>15</a:t>
            </a:fld>
            <a:endParaRPr lang="en-GB"/>
          </a:p>
        </p:txBody>
      </p:sp>
    </p:spTree>
    <p:extLst>
      <p:ext uri="{BB962C8B-B14F-4D97-AF65-F5344CB8AC3E}">
        <p14:creationId xmlns:p14="http://schemas.microsoft.com/office/powerpoint/2010/main" val="3056575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DV abuse and DV crime</a:t>
            </a:r>
          </a:p>
          <a:p>
            <a:endParaRPr lang="en-US"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16</a:t>
            </a:fld>
            <a:endParaRPr lang="en-GB"/>
          </a:p>
        </p:txBody>
      </p:sp>
    </p:spTree>
    <p:extLst>
      <p:ext uri="{BB962C8B-B14F-4D97-AF65-F5344CB8AC3E}">
        <p14:creationId xmlns:p14="http://schemas.microsoft.com/office/powerpoint/2010/main" val="1004062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High Risks go to MARAC - Multi-Agency Risk Assessment Conference).</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18</a:t>
            </a:fld>
            <a:endParaRPr lang="en-GB"/>
          </a:p>
        </p:txBody>
      </p:sp>
    </p:spTree>
    <p:extLst>
      <p:ext uri="{BB962C8B-B14F-4D97-AF65-F5344CB8AC3E}">
        <p14:creationId xmlns:p14="http://schemas.microsoft.com/office/powerpoint/2010/main" val="1193991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33</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18 of the 29 questions ask about high risk. </a:t>
            </a:r>
          </a:p>
          <a:p>
            <a:endParaRPr lang="en-US"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22</a:t>
            </a:fld>
            <a:endParaRPr lang="en-GB"/>
          </a:p>
        </p:txBody>
      </p:sp>
    </p:spTree>
    <p:extLst>
      <p:ext uri="{BB962C8B-B14F-4D97-AF65-F5344CB8AC3E}">
        <p14:creationId xmlns:p14="http://schemas.microsoft.com/office/powerpoint/2010/main" val="2726762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https://safelives.org.uk/sites/default/files/resources/MARAC%20FAQs%20General%20FINAL.pdf</a:t>
            </a:r>
          </a:p>
        </p:txBody>
      </p:sp>
      <p:sp>
        <p:nvSpPr>
          <p:cNvPr id="4" name="Slide Number Placeholder 3"/>
          <p:cNvSpPr>
            <a:spLocks noGrp="1"/>
          </p:cNvSpPr>
          <p:nvPr>
            <p:ph type="sldNum" sz="quarter" idx="5"/>
          </p:nvPr>
        </p:nvSpPr>
        <p:spPr/>
        <p:txBody>
          <a:bodyPr/>
          <a:lstStyle/>
          <a:p>
            <a:fld id="{77719F9E-F97E-4F53-B3E0-BAE2240FA655}" type="slidenum">
              <a:rPr lang="en-GB" smtClean="0"/>
              <a:t>23</a:t>
            </a:fld>
            <a:endParaRPr lang="en-GB"/>
          </a:p>
        </p:txBody>
      </p:sp>
    </p:spTree>
    <p:extLst>
      <p:ext uri="{BB962C8B-B14F-4D97-AF65-F5344CB8AC3E}">
        <p14:creationId xmlns:p14="http://schemas.microsoft.com/office/powerpoint/2010/main" val="16047985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rPr>
              <a:t>QTS – where is FGM practised?</a:t>
            </a:r>
          </a:p>
          <a:p>
            <a:endParaRPr lang="en-GB" altLang="en-US" sz="1100" dirty="0">
              <a:latin typeface="Arial" panose="020B0604020202020204" pitchFamily="34" charset="0"/>
            </a:endParaRPr>
          </a:p>
          <a:p>
            <a:r>
              <a:rPr lang="en-GB" altLang="en-US" sz="1100" dirty="0">
                <a:latin typeface="Arial" panose="020B0604020202020204" pitchFamily="34" charset="0"/>
              </a:rPr>
              <a:t>FGM in varying degrees has appeared in all the continents of the world. Practiced in more than 28 countries in Africa, parts of Middle East, South East Asia, Europe, America &amp; other countries where immigrants from FGM-affected communities live.</a:t>
            </a:r>
          </a:p>
          <a:p>
            <a:r>
              <a:rPr lang="en-GB" altLang="en-US" sz="1100" dirty="0">
                <a:latin typeface="Arial" panose="020B0604020202020204" pitchFamily="34" charset="0"/>
              </a:rPr>
              <a:t>Countries with high numbers of incidents include:</a:t>
            </a:r>
          </a:p>
          <a:p>
            <a:pPr>
              <a:buFontTx/>
              <a:buChar char="•"/>
            </a:pPr>
            <a:r>
              <a:rPr lang="en-GB" altLang="en-US" sz="1100" dirty="0">
                <a:latin typeface="Arial" panose="020B0604020202020204" pitchFamily="34" charset="0"/>
              </a:rPr>
              <a:t>Burkina Faso     Djibouti     Egypt     Eritrea     Ethiopia     Gambia</a:t>
            </a:r>
          </a:p>
          <a:p>
            <a:pPr>
              <a:buFontTx/>
              <a:buChar char="•"/>
            </a:pPr>
            <a:r>
              <a:rPr lang="en-GB" altLang="en-US" sz="1100" dirty="0">
                <a:latin typeface="Arial" panose="020B0604020202020204" pitchFamily="34" charset="0"/>
              </a:rPr>
              <a:t>Guinea     Mali     Sierra Leone     Somalia     Sudan</a:t>
            </a:r>
          </a:p>
          <a:p>
            <a:r>
              <a:rPr lang="en-GB" altLang="en-US" sz="1100" dirty="0">
                <a:latin typeface="Arial" panose="020B0604020202020204" pitchFamily="34" charset="0"/>
              </a:rPr>
              <a:t>Democratic Republic of Congo (DRC), Ghana, Niger, Tanzania, Togo &amp; Uganda have low occurrence of FGM.  However, within each of these countries there are specific communities in which the incidence is high.  Also documented in communities in Iraq, Israel, Oman, Yemen, United Arab Emirates, Occupied Palestinian Territories, India, Indonesia, Malaysia and Pakistan.</a:t>
            </a:r>
          </a:p>
          <a:p>
            <a:br>
              <a:rPr lang="en-GB" altLang="en-US" sz="1100" dirty="0">
                <a:latin typeface="Arial" panose="020B0604020202020204" pitchFamily="34" charset="0"/>
              </a:rPr>
            </a:br>
            <a:r>
              <a:rPr lang="en-GB" altLang="en-US" sz="1100" dirty="0">
                <a:latin typeface="Arial" panose="020B0604020202020204" pitchFamily="34" charset="0"/>
              </a:rPr>
              <a:t>Ages when girls experience FGM/Cutting varies across countries. At least 80 % of cut girls in Somalia, Egypt, Chad &amp; the Central African Republic had procedure when they were between the ages of 5 and 14, while in countries such as</a:t>
            </a:r>
          </a:p>
          <a:p>
            <a:r>
              <a:rPr lang="en-GB" altLang="en-US" sz="1100" dirty="0">
                <a:latin typeface="Arial" panose="020B0604020202020204" pitchFamily="34" charset="0"/>
              </a:rPr>
              <a:t>Nigeria, Mali, Eritrea, Ghana &amp; Mauritania, more than 80 % of girls experienced FGM before their fifth birthday.  </a:t>
            </a:r>
          </a:p>
          <a:p>
            <a:r>
              <a:rPr lang="en-GB" altLang="en-US" sz="1100" dirty="0">
                <a:latin typeface="Arial" panose="020B0604020202020204" pitchFamily="34" charset="0"/>
              </a:rPr>
              <a:t>In Guinea-Bissau, about 18 % of underwent FGM after age 15, while in Kenya, 46 per cent were not cut until after age 9.</a:t>
            </a:r>
          </a:p>
          <a:p>
            <a:endParaRPr lang="en-GB" altLang="en-US" sz="1100" dirty="0">
              <a:latin typeface="Arial" panose="020B0604020202020204" pitchFamily="34" charset="0"/>
            </a:endParaRPr>
          </a:p>
          <a:p>
            <a:r>
              <a:rPr lang="en-GB" altLang="en-US" sz="1100" dirty="0">
                <a:latin typeface="Arial" panose="020B0604020202020204" pitchFamily="34" charset="0"/>
              </a:rPr>
              <a:t>Example of ongoing work from BAWSO on training day…. It has been recognised that economy has not previously been considered.  “Cutters” earn money which can support their families.  Training is being provided for cutters to allow them to earn money in different capacities so that they are less likely to promote the process.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2660118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Leyla Hussein is an anti-FGM activist, psychotherapist, a member of the FGM Special Initiative and co-founder of Daughters of Eve, a charity dedicated to ending gender-based violence including female genital mutilation.  She presented the Channel 4 documentary “The Cruel Cut” an extract of which we are about to show you…</a:t>
            </a:r>
            <a:endParaRPr lang="en-US" dirty="0"/>
          </a:p>
        </p:txBody>
      </p:sp>
      <p:sp>
        <p:nvSpPr>
          <p:cNvPr id="4" name="Slide Number Placeholder 3"/>
          <p:cNvSpPr>
            <a:spLocks noGrp="1"/>
          </p:cNvSpPr>
          <p:nvPr>
            <p:ph type="sldNum" sz="quarter" idx="5"/>
          </p:nvPr>
        </p:nvSpPr>
        <p:spPr/>
        <p:txBody>
          <a:bodyPr/>
          <a:lstStyle/>
          <a:p>
            <a:fld id="{F93BDFA4-910C-429C-9E9A-1DC9A04DF4D5}" type="slidenum">
              <a:rPr lang="en-GB" smtClean="0"/>
              <a:t>39</a:t>
            </a:fld>
            <a:endParaRPr lang="en-GB"/>
          </a:p>
        </p:txBody>
      </p:sp>
    </p:spTree>
    <p:extLst>
      <p:ext uri="{BB962C8B-B14F-4D97-AF65-F5344CB8AC3E}">
        <p14:creationId xmlns:p14="http://schemas.microsoft.com/office/powerpoint/2010/main" val="33274865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Protection orders </a:t>
            </a:r>
          </a:p>
          <a:p>
            <a:r>
              <a:rPr lang="en-US" dirty="0"/>
              <a:t>If an officer becomes aware of a girl or woman at risk of FGM, they should:</a:t>
            </a:r>
            <a:endParaRPr lang="en-US" dirty="0">
              <a:cs typeface="Calibri"/>
            </a:endParaRPr>
          </a:p>
          <a:p>
            <a:r>
              <a:rPr lang="en-US" dirty="0"/>
              <a:t> </a:t>
            </a:r>
            <a:endParaRPr lang="en-US" dirty="0">
              <a:cs typeface="Calibri"/>
            </a:endParaRPr>
          </a:p>
          <a:p>
            <a:r>
              <a:rPr lang="en-US" dirty="0"/>
              <a:t>take immediate steps to make that person safe – safeguarding action may be appropriate, including taking a child into emergency protection</a:t>
            </a:r>
            <a:endParaRPr lang="en-US" dirty="0">
              <a:cs typeface="Calibri"/>
            </a:endParaRPr>
          </a:p>
          <a:p>
            <a:r>
              <a:rPr lang="en-US" dirty="0"/>
              <a:t>take immediate steps to secure evidence of an </a:t>
            </a:r>
            <a:r>
              <a:rPr lang="en-US" u="sng" dirty="0">
                <a:hlinkClick r:id="rId3"/>
              </a:rPr>
              <a:t>offence</a:t>
            </a:r>
            <a:r>
              <a:rPr lang="en-US" dirty="0"/>
              <a:t>, including a preparatory offence under sections 44–46 of the Serious Crime Act 2007</a:t>
            </a:r>
            <a:endParaRPr lang="en-US" dirty="0">
              <a:cs typeface="Calibri"/>
            </a:endParaRPr>
          </a:p>
          <a:p>
            <a:r>
              <a:rPr lang="en-US" dirty="0"/>
              <a:t>consider arresting suspects</a:t>
            </a:r>
            <a:endParaRPr lang="en-US" dirty="0">
              <a:cs typeface="Calibri"/>
            </a:endParaRPr>
          </a:p>
          <a:p>
            <a:r>
              <a:rPr lang="en-US" dirty="0"/>
              <a:t>seek advice of a supervisor</a:t>
            </a:r>
            <a:endParaRPr lang="en-US" dirty="0">
              <a:cs typeface="Calibri"/>
            </a:endParaRPr>
          </a:p>
          <a:p>
            <a:r>
              <a:rPr lang="en-US" dirty="0"/>
              <a:t> </a:t>
            </a:r>
            <a:endParaRPr lang="en-US" dirty="0">
              <a:cs typeface="Calibri"/>
            </a:endParaRPr>
          </a:p>
          <a:p>
            <a:r>
              <a:rPr lang="en-US" dirty="0"/>
              <a:t>Emergency protection powers can be used when children are at risk of FGM. The relevant powers are:</a:t>
            </a:r>
            <a:endParaRPr lang="en-US" dirty="0">
              <a:cs typeface="Calibri"/>
            </a:endParaRPr>
          </a:p>
          <a:p>
            <a:r>
              <a:rPr lang="en-US" dirty="0"/>
              <a:t> </a:t>
            </a:r>
            <a:endParaRPr lang="en-US" dirty="0">
              <a:cs typeface="Calibri"/>
            </a:endParaRPr>
          </a:p>
          <a:p>
            <a:r>
              <a:rPr lang="en-US" dirty="0"/>
              <a:t>Police protection powers under </a:t>
            </a:r>
            <a:r>
              <a:rPr lang="en-US" u="sng" dirty="0">
                <a:hlinkClick r:id="rId4"/>
              </a:rPr>
              <a:t>section 46 of the Children Act 1989</a:t>
            </a:r>
            <a:r>
              <a:rPr lang="en-US" dirty="0"/>
              <a:t>, see </a:t>
            </a:r>
            <a:r>
              <a:rPr lang="en-US" u="sng" dirty="0">
                <a:hlinkClick r:id="rId5"/>
              </a:rPr>
              <a:t>APP on child abuse, police protection.</a:t>
            </a:r>
            <a:r>
              <a:rPr lang="en-US" dirty="0"/>
              <a:t> This allows a child at risk of ‘significant harm’ to be removed to a place of safety for up to 72 hours and is a police decision.</a:t>
            </a:r>
            <a:endParaRPr lang="en-US" dirty="0">
              <a:cs typeface="Calibri"/>
            </a:endParaRPr>
          </a:p>
          <a:p>
            <a:r>
              <a:rPr lang="en-US" dirty="0"/>
              <a:t>Emergency protection orders under </a:t>
            </a:r>
            <a:r>
              <a:rPr lang="en-US" u="sng" dirty="0">
                <a:hlinkClick r:id="rId6"/>
              </a:rPr>
              <a:t>section 44 of the Children Act 1989</a:t>
            </a:r>
            <a:r>
              <a:rPr lang="en-US" dirty="0"/>
              <a:t>. These are issued by a court where a child is in ‘imminent danger’, usually on application by the local authority, although a designated police officer could also apply.</a:t>
            </a:r>
            <a:endParaRPr lang="en-US" dirty="0">
              <a:cs typeface="Calibri"/>
            </a:endParaRPr>
          </a:p>
          <a:p>
            <a:r>
              <a:rPr lang="en-US" dirty="0"/>
              <a:t> </a:t>
            </a:r>
            <a:endParaRPr lang="en-US" dirty="0">
              <a:cs typeface="Calibri"/>
            </a:endParaRPr>
          </a:p>
          <a:p>
            <a:r>
              <a:rPr lang="en-US" dirty="0"/>
              <a:t>When talking to potential victims about FGM, officers should:</a:t>
            </a:r>
            <a:endParaRPr lang="en-US" dirty="0">
              <a:cs typeface="Calibri"/>
            </a:endParaRPr>
          </a:p>
          <a:p>
            <a:r>
              <a:rPr lang="en-US" dirty="0"/>
              <a:t> </a:t>
            </a:r>
            <a:endParaRPr lang="en-US" dirty="0">
              <a:cs typeface="Calibri"/>
            </a:endParaRPr>
          </a:p>
          <a:p>
            <a:r>
              <a:rPr lang="en-US" dirty="0"/>
              <a:t>ensure that the person is made safe</a:t>
            </a:r>
            <a:endParaRPr lang="en-US" dirty="0">
              <a:cs typeface="Calibri"/>
            </a:endParaRPr>
          </a:p>
          <a:p>
            <a:r>
              <a:rPr lang="en-US" dirty="0"/>
              <a:t>ensure that a female officer conducts the interview wherever possible</a:t>
            </a:r>
            <a:endParaRPr lang="en-US" dirty="0">
              <a:cs typeface="Calibri"/>
            </a:endParaRPr>
          </a:p>
          <a:p>
            <a:r>
              <a:rPr lang="en-US" dirty="0"/>
              <a:t>consider that the person may not wish to see a police officer from their community</a:t>
            </a:r>
            <a:endParaRPr lang="en-US" dirty="0">
              <a:cs typeface="Calibri"/>
            </a:endParaRPr>
          </a:p>
          <a:p>
            <a:r>
              <a:rPr lang="en-US" dirty="0"/>
              <a:t>create an opportunity for the individual to disclose by speaking to them alone and in private – this may require making arrangements for the person to speak to an officer in a safe setting on a later occasion</a:t>
            </a:r>
            <a:endParaRPr lang="en-US" dirty="0">
              <a:cs typeface="Calibri"/>
            </a:endParaRPr>
          </a:p>
          <a:p>
            <a:r>
              <a:rPr lang="en-US" dirty="0"/>
              <a:t>ensure no family or community member is present – consider using an appropriate   adult rather than a family member when interviewing a minor</a:t>
            </a:r>
            <a:endParaRPr lang="en-US" dirty="0">
              <a:cs typeface="Calibri"/>
            </a:endParaRPr>
          </a:p>
          <a:p>
            <a:r>
              <a:rPr lang="en-US" dirty="0"/>
              <a:t>make no assumptions</a:t>
            </a:r>
            <a:endParaRPr lang="en-US" dirty="0">
              <a:cs typeface="Calibri"/>
            </a:endParaRPr>
          </a:p>
          <a:p>
            <a:r>
              <a:rPr lang="en-US" dirty="0"/>
              <a:t>give the individual time to talk</a:t>
            </a:r>
            <a:endParaRPr lang="en-US" dirty="0">
              <a:cs typeface="Calibri"/>
            </a:endParaRPr>
          </a:p>
          <a:p>
            <a:r>
              <a:rPr lang="en-US" dirty="0"/>
              <a:t>be sensitive to the intimate nature of the subject</a:t>
            </a:r>
            <a:endParaRPr lang="en-US" dirty="0">
              <a:cs typeface="Calibri"/>
            </a:endParaRPr>
          </a:p>
          <a:p>
            <a:r>
              <a:rPr lang="en-US" dirty="0"/>
              <a:t>be sensitive to the fact that the individual may be loyal to their parents</a:t>
            </a:r>
            <a:endParaRPr lang="en-US" dirty="0">
              <a:cs typeface="Calibri"/>
            </a:endParaRPr>
          </a:p>
          <a:p>
            <a:r>
              <a:rPr lang="en-US" dirty="0"/>
              <a:t>be non-judgmental (pointing out the illegality and health risks of the practice but not blaming the girl or woman)</a:t>
            </a:r>
            <a:endParaRPr lang="en-US" dirty="0">
              <a:cs typeface="Calibri"/>
            </a:endParaRPr>
          </a:p>
          <a:p>
            <a:r>
              <a:rPr lang="en-US" dirty="0"/>
              <a:t>use simple language and ask straightforward questions</a:t>
            </a:r>
            <a:endParaRPr lang="en-US" dirty="0">
              <a:cs typeface="Calibri"/>
            </a:endParaRPr>
          </a:p>
          <a:p>
            <a:r>
              <a:rPr lang="en-US" dirty="0"/>
              <a:t>avoid loaded or offensive terminology such as ‘mutilation’</a:t>
            </a:r>
            <a:endParaRPr lang="en-US" dirty="0">
              <a:cs typeface="Calibri"/>
            </a:endParaRPr>
          </a:p>
          <a:p>
            <a:r>
              <a:rPr lang="en-US" dirty="0"/>
              <a:t>adopt a victim-</a:t>
            </a:r>
            <a:r>
              <a:rPr lang="en-US" dirty="0" err="1"/>
              <a:t>centred</a:t>
            </a:r>
            <a:r>
              <a:rPr lang="en-US" dirty="0"/>
              <a:t> approach ‒ offer accurate information about the person’s</a:t>
            </a:r>
            <a:endParaRPr lang="en-US" dirty="0">
              <a:cs typeface="Calibri"/>
            </a:endParaRPr>
          </a:p>
          <a:p>
            <a:r>
              <a:rPr lang="en-US" dirty="0"/>
              <a:t>choices and rights and respect their wishes where possible.</a:t>
            </a:r>
          </a:p>
        </p:txBody>
      </p:sp>
      <p:sp>
        <p:nvSpPr>
          <p:cNvPr id="4" name="Slide Number Placeholder 3"/>
          <p:cNvSpPr>
            <a:spLocks noGrp="1"/>
          </p:cNvSpPr>
          <p:nvPr>
            <p:ph type="sldNum" sz="quarter" idx="5"/>
          </p:nvPr>
        </p:nvSpPr>
        <p:spPr/>
        <p:txBody>
          <a:bodyPr/>
          <a:lstStyle/>
          <a:p>
            <a:fld id="{F93BDFA4-910C-429C-9E9A-1DC9A04DF4D5}" type="slidenum">
              <a:rPr lang="en-GB" smtClean="0"/>
              <a:t>41</a:t>
            </a:fld>
            <a:endParaRPr lang="en-GB"/>
          </a:p>
        </p:txBody>
      </p:sp>
    </p:spTree>
    <p:extLst>
      <p:ext uri="{BB962C8B-B14F-4D97-AF65-F5344CB8AC3E}">
        <p14:creationId xmlns:p14="http://schemas.microsoft.com/office/powerpoint/2010/main" val="1253363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Nurbanu </a:t>
            </a:r>
            <a:r>
              <a:rPr lang="en-US" i="1" dirty="0" err="1"/>
              <a:t>recognised</a:t>
            </a:r>
            <a:r>
              <a:rPr lang="en-US" i="1" dirty="0"/>
              <a:t> her husband a moment before he threw acid in her face. The 36-year-old from </a:t>
            </a:r>
            <a:r>
              <a:rPr lang="en-US" i="1" dirty="0" err="1"/>
              <a:t>Shatkhira</a:t>
            </a:r>
            <a:r>
              <a:rPr lang="en-US" i="1" dirty="0"/>
              <a:t> in south west Bangladesh had divorced her violent and unfaithful partner eight days before the attack, after 18 years together.” </a:t>
            </a:r>
          </a:p>
          <a:p>
            <a:endParaRPr lang="en-US" i="1" dirty="0">
              <a:cs typeface="Calibri"/>
            </a:endParaRPr>
          </a:p>
          <a:p>
            <a:r>
              <a:rPr lang="en-US" dirty="0"/>
              <a:t>https://www.gov.uk/government/statistics/statistics-on-so-called-honour-based-abuse-offences-england-and-wales-2020-to-2021/statistics-on-so-called-honour-based-abuse-offences-england-and-wales-2020-to-2021</a:t>
            </a:r>
            <a:endParaRPr lang="en-US"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42</a:t>
            </a:fld>
            <a:endParaRPr lang="en-GB"/>
          </a:p>
        </p:txBody>
      </p:sp>
    </p:spTree>
    <p:extLst>
      <p:ext uri="{BB962C8B-B14F-4D97-AF65-F5344CB8AC3E}">
        <p14:creationId xmlns:p14="http://schemas.microsoft.com/office/powerpoint/2010/main" val="2724937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 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a:t>
            </a:r>
            <a:endParaRPr lang="en-GB" dirty="0">
              <a:cs typeface="Calibri"/>
            </a:endParaRPr>
          </a:p>
          <a:p>
            <a:r>
              <a:rPr lang="en-GB" dirty="0"/>
              <a:t>The simplicity of the above definition is not intended in any way to minimise the levels of violence, harm and hurt caused by the perpetration of such acts.  </a:t>
            </a:r>
            <a:endParaRPr lang="en-GB" dirty="0">
              <a:cs typeface="Calibri"/>
            </a:endParaRPr>
          </a:p>
          <a:p>
            <a:r>
              <a:rPr lang="en-GB" dirty="0"/>
              <a:t> It is a collection of practices, which are used to control behaviour within families or other social groups to protect perceived cultural and religious beliefs and/or honour. </a:t>
            </a:r>
            <a:endParaRPr lang="en-GB" dirty="0">
              <a:cs typeface="Calibri"/>
            </a:endParaRPr>
          </a:p>
          <a:p>
            <a:r>
              <a:rPr lang="en-GB" dirty="0"/>
              <a:t>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 </a:t>
            </a:r>
            <a:endParaRPr lang="en-GB" dirty="0">
              <a:cs typeface="Calibri"/>
            </a:endParaRPr>
          </a:p>
          <a:p>
            <a:r>
              <a:rPr lang="en-GB" b="1" dirty="0"/>
              <a:t>The Honour and Shame Mentality</a:t>
            </a:r>
            <a:endParaRPr lang="en-GB" dirty="0"/>
          </a:p>
          <a:p>
            <a:r>
              <a:rPr lang="en-GB" dirty="0"/>
              <a:t>Honour is not a physical object that can be broken by certain behaviours, rather an absorbed code of conduct or a conditioning that certain communities carry out sub-consciously.    There is less concern initially for the act of killings and far more concern about preventing others from knowing about it.</a:t>
            </a:r>
            <a:endParaRPr lang="en-GB" dirty="0">
              <a:cs typeface="Calibri"/>
            </a:endParaRPr>
          </a:p>
          <a:p>
            <a:r>
              <a:rPr lang="en-GB" dirty="0"/>
              <a:t>The </a:t>
            </a:r>
            <a:r>
              <a:rPr lang="en-GB" i="1" dirty="0"/>
              <a:t>honour</a:t>
            </a:r>
            <a:r>
              <a:rPr lang="en-GB" dirty="0"/>
              <a:t> mentality tends to be a feature of what is sometimes called the </a:t>
            </a:r>
            <a:r>
              <a:rPr lang="en-GB" i="1" dirty="0"/>
              <a:t>shame</a:t>
            </a:r>
            <a:r>
              <a:rPr lang="en-GB" dirty="0"/>
              <a:t> culture.  Shame is not really an accurate term, but there is no specific term in English to describe this value.    </a:t>
            </a:r>
            <a:endParaRPr lang="en-GB" dirty="0">
              <a:cs typeface="Calibri"/>
            </a:endParaRPr>
          </a:p>
          <a:p>
            <a:r>
              <a:rPr lang="en-GB" dirty="0"/>
              <a:t>The concept is particularly prevalent in Arabic speaking countries, but is also found in Croatia, China, the Czech Republic, Iran, Spain, France and South Asia. </a:t>
            </a:r>
            <a:endParaRPr lang="en-GB" dirty="0">
              <a:cs typeface="Calibri"/>
            </a:endParaRPr>
          </a:p>
          <a:p>
            <a:r>
              <a:rPr lang="en-GB" dirty="0"/>
              <a:t> It is therefore also found in other countries which have immigrants from those areas and particularly those from the Turkish, Kurdish, Afghani, South Asian, African, Middle Eastern, South and Eastern European communities.</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44</a:t>
            </a:fld>
            <a:endParaRPr lang="en-GB"/>
          </a:p>
        </p:txBody>
      </p:sp>
    </p:spTree>
    <p:extLst>
      <p:ext uri="{BB962C8B-B14F-4D97-AF65-F5344CB8AC3E}">
        <p14:creationId xmlns:p14="http://schemas.microsoft.com/office/powerpoint/2010/main" val="92105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rPr>
              <a:t>Trainer to reveal photographs.</a:t>
            </a:r>
          </a:p>
          <a:p>
            <a:endParaRPr lang="en-GB" altLang="en-US" sz="1100" dirty="0">
              <a:latin typeface="Arial" panose="020B0604020202020204" pitchFamily="34" charset="0"/>
            </a:endParaRPr>
          </a:p>
          <a:p>
            <a:r>
              <a:rPr lang="en-GB" altLang="en-US" sz="1100" b="1" dirty="0">
                <a:latin typeface="Arial" panose="020B0604020202020204" pitchFamily="34" charset="0"/>
              </a:rPr>
              <a:t>QTS – what do these young people have in common?  </a:t>
            </a:r>
          </a:p>
          <a:p>
            <a:endParaRPr lang="en-GB" altLang="en-US" sz="1100" dirty="0">
              <a:latin typeface="Arial" panose="020B0604020202020204" pitchFamily="34" charset="0"/>
            </a:endParaRPr>
          </a:p>
          <a:p>
            <a:r>
              <a:rPr lang="en-GB" altLang="en-US" sz="1100" dirty="0">
                <a:latin typeface="Arial" panose="020B0604020202020204" pitchFamily="34" charset="0"/>
              </a:rPr>
              <a:t>Explain that these victims all have one thing in common - they lost their lives because they were perceived to have brought shame on the family.  There are many others in recent years who have suffered “honour” based violence ultimately resulting in loss of their lives.  </a:t>
            </a:r>
          </a:p>
          <a:p>
            <a:r>
              <a:rPr lang="en-GB" altLang="en-US" sz="1100" dirty="0">
                <a:latin typeface="Arial"/>
                <a:cs typeface="Arial"/>
              </a:rPr>
              <a:t>Do not expand on the circumstances of each victim at this stage because we are going to look in detail at the life of one victim, Banaz Mahmod later in the session.  Pictures of these victims, and others, appear at the end of the video about Banaz’ life.</a:t>
            </a:r>
          </a:p>
          <a:p>
            <a:endParaRPr lang="en-GB" altLang="en-US" sz="1100" b="1" dirty="0">
              <a:latin typeface="Arial" panose="020B0604020202020204" pitchFamily="34" charset="0"/>
            </a:endParaRPr>
          </a:p>
          <a:p>
            <a:r>
              <a:rPr lang="en-GB" altLang="en-US" sz="1100" b="1" dirty="0">
                <a:latin typeface="Arial" panose="020B0604020202020204" pitchFamily="34" charset="0"/>
              </a:rPr>
              <a:t>Background reading for trainer:</a:t>
            </a:r>
          </a:p>
          <a:p>
            <a:r>
              <a:rPr lang="en-GB" altLang="en-US" sz="1100" b="1" dirty="0">
                <a:latin typeface="Arial"/>
                <a:cs typeface="Arial"/>
              </a:rPr>
              <a:t>Heshu Yones</a:t>
            </a:r>
            <a:r>
              <a:rPr lang="en-GB" altLang="en-US" sz="1100" dirty="0">
                <a:latin typeface="Arial"/>
                <a:cs typeface="Arial"/>
              </a:rPr>
              <a:t>  Age 17 at time of murder.  Grade A student.  Wanted to be “Western” like her fiends.  She started truanting to meet a boyfriend – an 18 </a:t>
            </a:r>
            <a:r>
              <a:rPr lang="en-GB" altLang="en-US" sz="1100" dirty="0" err="1">
                <a:latin typeface="Arial"/>
                <a:cs typeface="Arial"/>
              </a:rPr>
              <a:t>yr</a:t>
            </a:r>
            <a:r>
              <a:rPr lang="en-GB" altLang="en-US" sz="1100" dirty="0">
                <a:latin typeface="Arial"/>
                <a:cs typeface="Arial"/>
              </a:rPr>
              <a:t> old Lebanese man.  This was discovered by family who took her back to Kurdistan (after having her examined to confirm she was still a virgin) to have her married.  She refused.  Family including brother who was a lawyer, then planned her murder.  Brutally attacked at home by father with a knife. She was stabbed 11 times and had her throat slit by her father in the bathroom of her family home. Her father then attempted suicide by using the knife and jumped from a 3</a:t>
            </a:r>
            <a:r>
              <a:rPr lang="en-GB" altLang="en-US" sz="1100" baseline="30000" dirty="0">
                <a:latin typeface="Arial"/>
                <a:cs typeface="Arial"/>
              </a:rPr>
              <a:t>rd</a:t>
            </a:r>
            <a:r>
              <a:rPr lang="en-GB" altLang="en-US" sz="1100" dirty="0">
                <a:latin typeface="Arial"/>
                <a:cs typeface="Arial"/>
              </a:rPr>
              <a:t> floor balcony</a:t>
            </a:r>
            <a:r>
              <a:rPr lang="en-GB" altLang="en-US" sz="1100" baseline="0" dirty="0">
                <a:latin typeface="Arial"/>
                <a:cs typeface="Arial"/>
              </a:rPr>
              <a:t> – he survived</a:t>
            </a:r>
            <a:r>
              <a:rPr lang="en-GB" altLang="en-US" sz="1100" dirty="0">
                <a:latin typeface="Arial"/>
                <a:cs typeface="Arial"/>
              </a:rPr>
              <a:t>.  Later alleged to police that he was an informant for the PKK and Al-</a:t>
            </a:r>
            <a:r>
              <a:rPr lang="en-GB" altLang="en-US" sz="1100" dirty="0" err="1">
                <a:latin typeface="Arial"/>
                <a:cs typeface="Arial"/>
              </a:rPr>
              <a:t>Quieda</a:t>
            </a:r>
            <a:r>
              <a:rPr lang="en-GB" altLang="en-US" sz="1100" dirty="0">
                <a:latin typeface="Arial"/>
                <a:cs typeface="Arial"/>
              </a:rPr>
              <a:t>, representatives</a:t>
            </a:r>
            <a:r>
              <a:rPr lang="en-GB" altLang="en-US" sz="1100" baseline="0" dirty="0">
                <a:latin typeface="Arial"/>
                <a:cs typeface="Arial"/>
              </a:rPr>
              <a:t> from which</a:t>
            </a:r>
            <a:r>
              <a:rPr lang="en-GB" altLang="en-US" sz="1100" dirty="0">
                <a:latin typeface="Arial"/>
                <a:cs typeface="Arial"/>
              </a:rPr>
              <a:t> had forced their way in and tried to kill him and his daughter.</a:t>
            </a:r>
          </a:p>
          <a:p>
            <a:endParaRPr lang="en-GB" altLang="en-US" sz="1100" dirty="0">
              <a:latin typeface="Arial" panose="020B0604020202020204" pitchFamily="34" charset="0"/>
            </a:endParaRPr>
          </a:p>
          <a:p>
            <a:r>
              <a:rPr lang="en-GB" altLang="en-US" sz="1100" b="1" dirty="0">
                <a:latin typeface="Arial"/>
                <a:cs typeface="Arial"/>
              </a:rPr>
              <a:t>Shafilea Ahmed. </a:t>
            </a:r>
            <a:r>
              <a:rPr lang="en-GB" altLang="en-US" sz="1100" dirty="0">
                <a:latin typeface="Arial"/>
                <a:cs typeface="Arial"/>
              </a:rPr>
              <a:t>Suffocated at</a:t>
            </a:r>
            <a:r>
              <a:rPr lang="en-GB" altLang="en-US" sz="1100" baseline="0" dirty="0">
                <a:latin typeface="Arial"/>
                <a:cs typeface="Arial"/>
              </a:rPr>
              <a:t> age 17</a:t>
            </a:r>
            <a:r>
              <a:rPr lang="en-GB" altLang="en-US" sz="1100" dirty="0">
                <a:latin typeface="Arial"/>
                <a:cs typeface="Arial"/>
              </a:rPr>
              <a:t> by parents in Bradford in front of siblings for being too westernised, hanging out with white people and refusing to marry an older man in Pakistan.</a:t>
            </a:r>
            <a:r>
              <a:rPr lang="en-GB" altLang="en-US" sz="1100" baseline="0" dirty="0">
                <a:latin typeface="Arial"/>
                <a:cs typeface="Arial"/>
              </a:rPr>
              <a:t> In Pakistan she drank bleach in an attempt to kill herself, but was unsuccessful. She was brought back to the UK where her throat injuries were explained by saying she had been reaching for fruit juice in a power cut and had drunk it by mistake. She had run away from home at least twice before.</a:t>
            </a:r>
            <a:r>
              <a:rPr lang="en-GB" altLang="en-US" sz="1100" dirty="0">
                <a:latin typeface="Arial"/>
                <a:cs typeface="Arial"/>
              </a:rPr>
              <a:t> Parents denied murder for years but were eventually convicted and sentenced to 25 </a:t>
            </a:r>
            <a:r>
              <a:rPr lang="en-GB" altLang="en-US" sz="1100" dirty="0" err="1">
                <a:latin typeface="Arial"/>
                <a:cs typeface="Arial"/>
              </a:rPr>
              <a:t>yrs</a:t>
            </a:r>
            <a:r>
              <a:rPr lang="en-GB" altLang="en-US" sz="1100" dirty="0">
                <a:latin typeface="Arial"/>
                <a:cs typeface="Arial"/>
              </a:rPr>
              <a:t> imprisonment. It took surveillance microphones in the parents’ home to catch them. They were overheard telling their other children not to speak at school about it. They suffocated Shafilea using a plastic bag over her head.</a:t>
            </a:r>
          </a:p>
          <a:p>
            <a:endParaRPr lang="en-GB" altLang="en-US" sz="1100" dirty="0">
              <a:latin typeface="Arial" panose="020B0604020202020204" pitchFamily="34" charset="0"/>
            </a:endParaRPr>
          </a:p>
          <a:p>
            <a:r>
              <a:rPr lang="en-GB" altLang="en-US" sz="1100" b="1" dirty="0">
                <a:latin typeface="Arial"/>
                <a:cs typeface="Arial"/>
              </a:rPr>
              <a:t>Arash Ghorbani-Zarin</a:t>
            </a:r>
            <a:r>
              <a:rPr lang="en-GB" altLang="en-US" sz="1100" dirty="0">
                <a:latin typeface="Arial"/>
                <a:cs typeface="Arial"/>
              </a:rPr>
              <a:t>  Murdered by the family of his pregnant girlfriend because they disapproved of the relationship. The father of the girlfriend</a:t>
            </a:r>
            <a:r>
              <a:rPr lang="en-GB" altLang="en-US" sz="1100" baseline="0" dirty="0">
                <a:latin typeface="Arial"/>
                <a:cs typeface="Arial"/>
              </a:rPr>
              <a:t> ordered his two sons to carry out the murder as the girl was already promised in an arranged marriage. Arash was stabbed 46 times in the assault.</a:t>
            </a:r>
          </a:p>
          <a:p>
            <a:endParaRPr lang="en-GB" altLang="en-US" sz="1100" dirty="0">
              <a:latin typeface="Arial" panose="020B0604020202020204" pitchFamily="34" charset="0"/>
            </a:endParaRPr>
          </a:p>
          <a:p>
            <a:r>
              <a:rPr lang="en-GB" altLang="en-US" sz="1100" b="1" dirty="0">
                <a:latin typeface="Arial"/>
                <a:cs typeface="Arial"/>
              </a:rPr>
              <a:t>Samaira Nazir</a:t>
            </a:r>
            <a:r>
              <a:rPr lang="en-GB" altLang="en-US" sz="1100" dirty="0">
                <a:latin typeface="Arial"/>
                <a:cs typeface="Arial"/>
              </a:rPr>
              <a:t>  Stabbed to death by her brother and cousin because she asked to marry her boyfriend of 5 </a:t>
            </a:r>
            <a:r>
              <a:rPr lang="en-GB" altLang="en-US" sz="1100" dirty="0" err="1">
                <a:latin typeface="Arial"/>
                <a:cs typeface="Arial"/>
              </a:rPr>
              <a:t>yrs</a:t>
            </a:r>
            <a:r>
              <a:rPr lang="en-GB" altLang="en-US" sz="1100" dirty="0">
                <a:latin typeface="Arial"/>
                <a:cs typeface="Arial"/>
              </a:rPr>
              <a:t> and they didn’t approve of him.</a:t>
            </a:r>
          </a:p>
          <a:p>
            <a:r>
              <a:rPr lang="en-GB" altLang="en-US" sz="1100" dirty="0">
                <a:latin typeface="Arial"/>
                <a:cs typeface="Arial"/>
              </a:rPr>
              <a:t>Samaira</a:t>
            </a:r>
            <a:r>
              <a:rPr lang="en-GB" altLang="en-US" sz="1100" baseline="0" dirty="0">
                <a:latin typeface="Arial"/>
                <a:cs typeface="Arial"/>
              </a:rPr>
              <a:t> fell in love with a male who sold phones on a market stall (introduced to him by her brother)and her parents didn’t approve. When they revealed their plans to wed, her brother – a grocer – planned the killing. The killing involved Samaira being stabbed 18 times and her throat was slashed in 3 places.</a:t>
            </a:r>
          </a:p>
          <a:p>
            <a:r>
              <a:rPr lang="en-GB" altLang="en-US" sz="1100" baseline="0" dirty="0">
                <a:latin typeface="Arial" panose="020B0604020202020204" pitchFamily="34" charset="0"/>
              </a:rPr>
              <a:t> </a:t>
            </a:r>
            <a:endParaRPr lang="en-GB" altLang="en-US" sz="1100" dirty="0">
              <a:latin typeface="Arial" panose="020B0604020202020204" pitchFamily="34" charset="0"/>
            </a:endParaRPr>
          </a:p>
          <a:p>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3735506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https://www.gov.uk/stop-forced-marriage</a:t>
            </a:r>
          </a:p>
        </p:txBody>
      </p:sp>
      <p:sp>
        <p:nvSpPr>
          <p:cNvPr id="4" name="Slide Number Placeholder 3"/>
          <p:cNvSpPr>
            <a:spLocks noGrp="1"/>
          </p:cNvSpPr>
          <p:nvPr>
            <p:ph type="sldNum" sz="quarter" idx="5"/>
          </p:nvPr>
        </p:nvSpPr>
        <p:spPr/>
        <p:txBody>
          <a:bodyPr/>
          <a:lstStyle/>
          <a:p>
            <a:fld id="{F93BDFA4-910C-429C-9E9A-1DC9A04DF4D5}" type="slidenum">
              <a:rPr lang="en-GB" smtClean="0"/>
              <a:t>46</a:t>
            </a:fld>
            <a:endParaRPr lang="en-GB"/>
          </a:p>
        </p:txBody>
      </p:sp>
    </p:spTree>
    <p:extLst>
      <p:ext uri="{BB962C8B-B14F-4D97-AF65-F5344CB8AC3E}">
        <p14:creationId xmlns:p14="http://schemas.microsoft.com/office/powerpoint/2010/main" val="39629418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and psychological pressure</a:t>
            </a:r>
          </a:p>
          <a:p>
            <a:r>
              <a:rPr lang="en-GB" dirty="0">
                <a:hlinkClick r:id="rId3"/>
              </a:rPr>
              <a:t>https://www.legislation.gov.uk/ukpga/2014/12/section/121/enacted</a:t>
            </a:r>
            <a:endParaRPr lang="en-GB" dirty="0">
              <a:cs typeface="Calibri"/>
              <a:hlinkClick r:id="rId3"/>
            </a:endParaRPr>
          </a:p>
          <a:p>
            <a:r>
              <a:rPr lang="en-GB" dirty="0"/>
              <a:t>https://www.legislation.gov.uk/ukpga/2007/20/contents</a:t>
            </a:r>
            <a:endParaRPr lang="en-GB" dirty="0">
              <a:cs typeface="Calibri"/>
            </a:endParaRPr>
          </a:p>
        </p:txBody>
      </p:sp>
      <p:sp>
        <p:nvSpPr>
          <p:cNvPr id="4" name="Slide Number Placeholder 3"/>
          <p:cNvSpPr>
            <a:spLocks noGrp="1"/>
          </p:cNvSpPr>
          <p:nvPr>
            <p:ph type="sldNum" sz="quarter" idx="5"/>
          </p:nvPr>
        </p:nvSpPr>
        <p:spPr/>
        <p:txBody>
          <a:bodyPr/>
          <a:lstStyle/>
          <a:p>
            <a:fld id="{F93BDFA4-910C-429C-9E9A-1DC9A04DF4D5}" type="slidenum">
              <a:rPr lang="en-GB" smtClean="0"/>
              <a:t>47</a:t>
            </a:fld>
            <a:endParaRPr lang="en-GB"/>
          </a:p>
        </p:txBody>
      </p:sp>
    </p:spTree>
    <p:extLst>
      <p:ext uri="{BB962C8B-B14F-4D97-AF65-F5344CB8AC3E}">
        <p14:creationId xmlns:p14="http://schemas.microsoft.com/office/powerpoint/2010/main" val="742151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IOPC – Independent Office of Police Conduct. </a:t>
            </a:r>
          </a:p>
        </p:txBody>
      </p:sp>
      <p:sp>
        <p:nvSpPr>
          <p:cNvPr id="4" name="Slide Number Placeholder 3"/>
          <p:cNvSpPr>
            <a:spLocks noGrp="1"/>
          </p:cNvSpPr>
          <p:nvPr>
            <p:ph type="sldNum" sz="quarter" idx="5"/>
          </p:nvPr>
        </p:nvSpPr>
        <p:spPr/>
        <p:txBody>
          <a:bodyPr/>
          <a:lstStyle/>
          <a:p>
            <a:fld id="{F93BDFA4-910C-429C-9E9A-1DC9A04DF4D5}" type="slidenum">
              <a:rPr lang="en-GB" smtClean="0"/>
              <a:t>53</a:t>
            </a:fld>
            <a:endParaRPr lang="en-GB"/>
          </a:p>
        </p:txBody>
      </p:sp>
    </p:spTree>
    <p:extLst>
      <p:ext uri="{BB962C8B-B14F-4D97-AF65-F5344CB8AC3E}">
        <p14:creationId xmlns:p14="http://schemas.microsoft.com/office/powerpoint/2010/main" val="13213897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Took mobile phone</a:t>
            </a:r>
          </a:p>
          <a:p>
            <a:r>
              <a:rPr lang="en-GB" dirty="0"/>
              <a:t>Took over social media pages</a:t>
            </a:r>
          </a:p>
          <a:p>
            <a:r>
              <a:rPr lang="en-GB" dirty="0"/>
              <a:t>Told him family didn’t want to contact him</a:t>
            </a:r>
          </a:p>
          <a:p>
            <a:r>
              <a:rPr lang="en-GB" dirty="0"/>
              <a:t>Told him Grandfather died – he was alive</a:t>
            </a:r>
          </a:p>
          <a:p>
            <a:r>
              <a:rPr lang="en-GB" dirty="0"/>
              <a:t>BBC programme Abuse by my girlfriend.</a:t>
            </a:r>
          </a:p>
          <a:p>
            <a:endParaRPr lang="en-GB" dirty="0"/>
          </a:p>
        </p:txBody>
      </p:sp>
      <p:sp>
        <p:nvSpPr>
          <p:cNvPr id="4" name="Slide Number Placeholder 3"/>
          <p:cNvSpPr>
            <a:spLocks noGrp="1"/>
          </p:cNvSpPr>
          <p:nvPr>
            <p:ph type="sldNum" sz="quarter" idx="5"/>
          </p:nvPr>
        </p:nvSpPr>
        <p:spPr/>
        <p:txBody>
          <a:bodyPr/>
          <a:lstStyle/>
          <a:p>
            <a:fld id="{77719F9E-F97E-4F53-B3E0-BAE2240FA655}" type="slidenum">
              <a:rPr lang="en-GB" smtClean="0"/>
              <a:t>56</a:t>
            </a:fld>
            <a:endParaRPr lang="en-GB"/>
          </a:p>
        </p:txBody>
      </p:sp>
    </p:spTree>
    <p:extLst>
      <p:ext uri="{BB962C8B-B14F-4D97-AF65-F5344CB8AC3E}">
        <p14:creationId xmlns:p14="http://schemas.microsoft.com/office/powerpoint/2010/main" val="3866889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5856-E5B4-9325-6D7B-6F4D9DFC85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1B822D-FE3F-90C1-08B9-DC3691B1D3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A48814-A81A-C57C-5C9D-617EF5A93BF4}"/>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1AA20D99-6759-EFE5-F0BE-6A841F01F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AE2FA-B27F-AD36-6C66-A7640B108207}"/>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310523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D6EBA-93CA-C355-B2CE-985406B96A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D03C46-DB6A-FAC4-31DF-14CAAA9F99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E6E11-9DE2-0F38-1BDC-107BBDAD80C6}"/>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7E8506C4-22B7-BB6F-6A41-7A942F24C5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6D878-E3E1-5509-6941-E7302CBC8E30}"/>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74583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602A-6C11-D840-94E9-1A71842619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824913-32D7-7C05-E0C5-828EAB8C43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8DBCE7-99EF-8D61-AF89-0F4704C2779B}"/>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B5251762-A699-D225-9E37-8765EE1BA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D79F03-201E-70DA-0101-3ECC324D60CE}"/>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3078582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429F-BD6D-2C10-B9F0-61CF33AEC9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1904FC-BC35-09C5-836D-A4BDB29696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D11D42-EC8C-CEDC-3CEC-CE7110B900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649A6C-519E-1AEE-6822-08862D2182D9}"/>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6" name="Footer Placeholder 5">
            <a:extLst>
              <a:ext uri="{FF2B5EF4-FFF2-40B4-BE49-F238E27FC236}">
                <a16:creationId xmlns:a16="http://schemas.microsoft.com/office/drawing/2014/main" id="{65DFB4BB-A5EE-61E8-6CEC-247ECE7B43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2C53D8-B453-837A-28FA-A6BE82B96F6E}"/>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178798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630F7-81C2-628C-7C11-732D19AE05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8E0F4B-F458-7798-065C-7E9A231EC0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834D53-753E-4B75-7B62-EE4FE3FA36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8326BE-4DF7-7A4F-A49C-18935F7CC2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C30521-2892-FB15-D654-79865A3AE0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2D1CFA-2DE2-4A9B-B70E-4F5410A75927}"/>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8" name="Footer Placeholder 7">
            <a:extLst>
              <a:ext uri="{FF2B5EF4-FFF2-40B4-BE49-F238E27FC236}">
                <a16:creationId xmlns:a16="http://schemas.microsoft.com/office/drawing/2014/main" id="{7CC0F754-5F94-2F3D-6ECA-5B586D6B22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C24C66-5530-32A0-356F-F7155EF19459}"/>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837516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E212-5219-9EAB-81F9-6EDCAE45C8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BBCF7E-4F53-7C6A-C3EA-6B1C00CF0BC3}"/>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4" name="Footer Placeholder 3">
            <a:extLst>
              <a:ext uri="{FF2B5EF4-FFF2-40B4-BE49-F238E27FC236}">
                <a16:creationId xmlns:a16="http://schemas.microsoft.com/office/drawing/2014/main" id="{0C0BD2AA-7475-C2E5-5C38-FC39591FA4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423B25-90E9-C913-1021-3BADAE896C20}"/>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19467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3E58CE-4B19-5639-54FC-14213F1D85DD}"/>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3" name="Footer Placeholder 2">
            <a:extLst>
              <a:ext uri="{FF2B5EF4-FFF2-40B4-BE49-F238E27FC236}">
                <a16:creationId xmlns:a16="http://schemas.microsoft.com/office/drawing/2014/main" id="{FA1CE2CF-5B18-E9D5-8E9B-C7A03E1C03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7FD4D9-8BD1-0F3A-E97F-D39610267A6A}"/>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4268419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30668-B9ED-6F4F-004B-3389A3F983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38EC6B-C087-C809-A329-A36BA6078D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76496E-128D-F6C1-ED0D-0B5671601B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F9FADC-28B3-833D-B163-2826310B566A}"/>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6" name="Footer Placeholder 5">
            <a:extLst>
              <a:ext uri="{FF2B5EF4-FFF2-40B4-BE49-F238E27FC236}">
                <a16:creationId xmlns:a16="http://schemas.microsoft.com/office/drawing/2014/main" id="{C37D9C88-3DA7-4A3C-5BC8-F0C397D4FB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0F2DF-5B7B-E52D-D7E5-358085CD6013}"/>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802362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4302-6341-C87F-FB6B-26CB571044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B3621E-7009-48B0-D3B0-DCE9043CA0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3F097C-01E0-E01D-3692-29C05A490F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5209B8-4B9D-AA65-A4A3-2E855FD31EA4}"/>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6" name="Footer Placeholder 5">
            <a:extLst>
              <a:ext uri="{FF2B5EF4-FFF2-40B4-BE49-F238E27FC236}">
                <a16:creationId xmlns:a16="http://schemas.microsoft.com/office/drawing/2014/main" id="{EB0D7B5A-8170-61AF-3962-ADDC0B9E50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ED5C3-81C8-3F69-082C-B4A8835E4AD1}"/>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3366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EE818-D6F1-864D-1B9A-A2BE690D53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B0ECF-0049-EB86-A4F4-5846BCEE06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844D13-C1B3-D09B-514B-E71E252CD461}"/>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E247EA09-F861-F9FF-CC81-F1CA6A536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C293A-2F67-FD0A-C299-657035DB0E73}"/>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445031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0237C4-8077-8623-BA40-531AB49301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BDF363-C255-E86B-F531-65348499DE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355A5-CCB2-0DBA-9DE2-03FC55AB5685}"/>
              </a:ext>
            </a:extLst>
          </p:cNvPr>
          <p:cNvSpPr>
            <a:spLocks noGrp="1"/>
          </p:cNvSpPr>
          <p:nvPr>
            <p:ph type="dt" sz="half" idx="10"/>
          </p:nvPr>
        </p:nvSpPr>
        <p:spPr/>
        <p:txBody>
          <a:body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2FFAA652-3AD3-C96A-8E21-AFF6B3391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0F048-D678-5816-B3D7-73E0B4E58830}"/>
              </a:ext>
            </a:extLst>
          </p:cNvPr>
          <p:cNvSpPr>
            <a:spLocks noGrp="1"/>
          </p:cNvSpPr>
          <p:nvPr>
            <p:ph type="sldNum" sz="quarter" idx="12"/>
          </p:nvPr>
        </p:nvSpPr>
        <p:spPr/>
        <p:txBody>
          <a:bodyPr/>
          <a:lstStyle/>
          <a:p>
            <a:fld id="{8072E58C-0F7C-4C75-9967-1FAF94DB784C}" type="slidenum">
              <a:rPr lang="en-GB" smtClean="0"/>
              <a:t>‹#›</a:t>
            </a:fld>
            <a:endParaRPr lang="en-GB"/>
          </a:p>
        </p:txBody>
      </p:sp>
    </p:spTree>
    <p:extLst>
      <p:ext uri="{BB962C8B-B14F-4D97-AF65-F5344CB8AC3E}">
        <p14:creationId xmlns:p14="http://schemas.microsoft.com/office/powerpoint/2010/main" val="2691478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3/6/2024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3/6/2024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3/6/2024</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3/6/2024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3/6/2024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3/6/2024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3/6/2024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3/6/2024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3/6/2024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3/6/2024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3/6/2024</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77F29-9AFE-2087-88A7-908450EA09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F2C8BF-F1F7-E140-853C-E77A589F47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E41C4F-B2A6-8192-4EB3-2BDBE3BAA870}"/>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02DAA0CC-2C68-6303-594E-E1F2C70A6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01A3B-5D4D-3569-84E9-73537F8AFC64}"/>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294935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93180-000C-709B-29B2-23D302D8B5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FF7119-13B3-E803-F8EB-979A03A9C8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9959AA-00DF-8522-7022-4859F2D1F0AF}"/>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453589DB-18A9-68B5-5F12-432A236538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2D51D-B10C-CE09-639E-16F58E40FEE2}"/>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24358061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6938-9166-8E62-894B-80EC9A6E52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34341F-2A9D-F08C-04ED-01474D4195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6A585F-86EA-C795-72EF-8CC0FB02B25C}"/>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6E67DD45-6D9B-C1EA-DFE5-9967A26D5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F8AB5-DA76-D399-5AD9-F52CD2CB2B2C}"/>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23837224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3441-F0E5-88D4-BAA9-F5A533EF4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13D831-3979-D0D1-B9C0-6B257F3EB5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34D13B-CCFB-0D93-953F-6A3E1318DC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0DF7AD-EF6D-1311-32AA-F792CBCA322E}"/>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6" name="Footer Placeholder 5">
            <a:extLst>
              <a:ext uri="{FF2B5EF4-FFF2-40B4-BE49-F238E27FC236}">
                <a16:creationId xmlns:a16="http://schemas.microsoft.com/office/drawing/2014/main" id="{284BB92D-BAE7-0CB5-FC20-A43398B7CA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BF9805-A9AE-E8B4-F3B9-EA4DD2166DB0}"/>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18673626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D864-503A-2DB9-20BA-34DDCA7EE4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431328-B99E-0A0C-D31B-0399A307F2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7D84AA-F9A7-1381-9867-624178181F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8BCC37-F9F3-26D6-A46C-E55753CF0A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F9AADE-3F72-0B23-15EF-7A468F6B7F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5BE0FF-8ED3-23FF-CFEF-A315A72AE114}"/>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8" name="Footer Placeholder 7">
            <a:extLst>
              <a:ext uri="{FF2B5EF4-FFF2-40B4-BE49-F238E27FC236}">
                <a16:creationId xmlns:a16="http://schemas.microsoft.com/office/drawing/2014/main" id="{992813E6-8941-470C-4928-F6FA1767F2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482F25-3CE2-D961-8A7A-8E1623422E30}"/>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41030929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63A24-E884-6513-2448-1CA89D3090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158C55-5E53-C3B3-0BB6-590EBC03B8EB}"/>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4" name="Footer Placeholder 3">
            <a:extLst>
              <a:ext uri="{FF2B5EF4-FFF2-40B4-BE49-F238E27FC236}">
                <a16:creationId xmlns:a16="http://schemas.microsoft.com/office/drawing/2014/main" id="{BEF09795-B22F-3015-7A4D-E3B58CE510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E405E9-43C0-3140-9DA3-87D09B8DDB7C}"/>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36558616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14C27-DCF8-D705-F771-6641807D75B9}"/>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3" name="Footer Placeholder 2">
            <a:extLst>
              <a:ext uri="{FF2B5EF4-FFF2-40B4-BE49-F238E27FC236}">
                <a16:creationId xmlns:a16="http://schemas.microsoft.com/office/drawing/2014/main" id="{957B0052-9FBE-6D58-A5BF-042EDEB3AF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D4E96E-A45F-6F85-75FC-ECA50A5652CD}"/>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15112122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A2C98-7F1A-42E8-9312-8DFFC958BA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94A6B0-BF53-637C-D6EE-A42FA5FE9B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F49D4F-978D-078E-B65D-CE5387A9FC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BAB7E2-4B36-2F53-3E48-7391DCB86696}"/>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6" name="Footer Placeholder 5">
            <a:extLst>
              <a:ext uri="{FF2B5EF4-FFF2-40B4-BE49-F238E27FC236}">
                <a16:creationId xmlns:a16="http://schemas.microsoft.com/office/drawing/2014/main" id="{76EFADAE-8476-C66C-6633-A15051721F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466247-F86D-2843-7093-62A6E9BBF808}"/>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117601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A2BAB-47F5-7572-11CC-AC0FC3D532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58087F-88D3-35D8-A4CE-88202901FC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071CA-971C-EBC4-E54D-6B3492C12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F006CF-29F1-38D4-155E-BA8A5D9A2D6E}"/>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6" name="Footer Placeholder 5">
            <a:extLst>
              <a:ext uri="{FF2B5EF4-FFF2-40B4-BE49-F238E27FC236}">
                <a16:creationId xmlns:a16="http://schemas.microsoft.com/office/drawing/2014/main" id="{714CB279-3AB4-0D71-1D79-54CAEB3D9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D029A-EBD3-994A-A745-431EF15CD83C}"/>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24639370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20CC-38DF-391B-E4A2-A2A8BB58FE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8AAB1A-37CB-2775-A0C3-46D19D3F3B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09B26-593E-352C-9033-CC65C846BEB5}"/>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6872501F-EDAC-39F0-BA1E-62E65AF0AC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CAAB9-61AE-842D-2CA6-D4A5F1DA6663}"/>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18691853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7C871E-9074-50EB-5E45-DA7C23DA7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F693D9-989C-749F-57C9-10681C7535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C7B37-A369-2B44-EB50-6E0035F18061}"/>
              </a:ext>
            </a:extLst>
          </p:cNvPr>
          <p:cNvSpPr>
            <a:spLocks noGrp="1"/>
          </p:cNvSpPr>
          <p:nvPr>
            <p:ph type="dt" sz="half" idx="10"/>
          </p:nvPr>
        </p:nvSpPr>
        <p:spPr/>
        <p:txBody>
          <a:body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CBED6F90-FC5F-3FCB-FC22-FEECC3015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E6C5A-6AE0-8F68-6F04-C164FFA72A87}"/>
              </a:ext>
            </a:extLst>
          </p:cNvPr>
          <p:cNvSpPr>
            <a:spLocks noGrp="1"/>
          </p:cNvSpPr>
          <p:nvPr>
            <p:ph type="sldNum" sz="quarter" idx="12"/>
          </p:nvPr>
        </p:nvSpPr>
        <p:spPr/>
        <p:txBody>
          <a:bodyPr/>
          <a:lstStyle/>
          <a:p>
            <a:fld id="{C9BCF606-74DB-4415-8402-11529F3C92B1}" type="slidenum">
              <a:rPr lang="en-GB" smtClean="0"/>
              <a:t>‹#›</a:t>
            </a:fld>
            <a:endParaRPr lang="en-GB"/>
          </a:p>
        </p:txBody>
      </p:sp>
    </p:spTree>
    <p:extLst>
      <p:ext uri="{BB962C8B-B14F-4D97-AF65-F5344CB8AC3E}">
        <p14:creationId xmlns:p14="http://schemas.microsoft.com/office/powerpoint/2010/main" val="27654104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7CA5-39E9-4F64-8971-90BCC41B1D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67BD52-612F-4175-BC15-61B2905700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E5BAF1-0457-4623-835C-A97ACA391117}"/>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66EE772F-222F-40D7-9E09-69BFB51259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32604-FB3D-4C5D-927D-83B682615EA9}"/>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13069340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23FEF-AFB9-4A8A-8FD0-C5CF71CD1A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77D304-9E82-4113-B353-8C3B53F689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9ACAD9-5E2B-4BCE-8147-76D4B62957F2}"/>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9A302040-8FA9-4751-A1F7-215CF650C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5D395-15F4-4E93-9B1D-FD23250D69E2}"/>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2642935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FF0FA-CBB3-481D-B818-78B6E78B72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81839D-0E6A-40E7-9B9C-B6A5E6278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72CE38-0A70-4D81-B326-A37EEDFD3CF6}"/>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78338436-A35A-4A7D-BF33-888EDA5AA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4DB28-0186-46EA-BA4C-1BF827B55B17}"/>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40156527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C798-A01B-4FCC-B823-2E2BBEEDB6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85B130-A906-448E-B1F5-2CD0BE10E5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63178D-3CAC-48CD-916F-D10402979F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CF8BB-AFFF-428E-8259-3838D9BF4CA9}"/>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6" name="Footer Placeholder 5">
            <a:extLst>
              <a:ext uri="{FF2B5EF4-FFF2-40B4-BE49-F238E27FC236}">
                <a16:creationId xmlns:a16="http://schemas.microsoft.com/office/drawing/2014/main" id="{6A76CC0D-1B41-45EF-9A6C-BAC1CE1FD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4360F1-2199-4DFE-8496-75E7BAB90437}"/>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102335355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60ED-0E41-4650-97F5-C6020C8C25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73BF4F-1F5B-4415-BB3D-8BDE0C55C8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7425EF-9996-4189-A394-6402C62CE1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9C8768-5CFB-421E-901E-0A26CE14DC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8831C6-4D32-4648-BCCE-9511DB9DD9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AC131F-4B25-40AE-B9A8-9C5C0B5CE126}"/>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8" name="Footer Placeholder 7">
            <a:extLst>
              <a:ext uri="{FF2B5EF4-FFF2-40B4-BE49-F238E27FC236}">
                <a16:creationId xmlns:a16="http://schemas.microsoft.com/office/drawing/2014/main" id="{729E32F8-4F99-4C9F-B3AD-405E47EDA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BF1394-7236-405B-B818-A1ACAC230677}"/>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32711618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39E0C-442B-4677-8738-2B7F6218B1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3BEC63-EF74-4BF0-B31A-2BB5C81B8EF9}"/>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4" name="Footer Placeholder 3">
            <a:extLst>
              <a:ext uri="{FF2B5EF4-FFF2-40B4-BE49-F238E27FC236}">
                <a16:creationId xmlns:a16="http://schemas.microsoft.com/office/drawing/2014/main" id="{1CCD0BF3-0724-4127-A1C1-E12EBCC6A1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9A61EB-75BA-406B-9D7B-20621BBE769F}"/>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39297020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B21297-1C69-4388-8627-97CDCAFA64C0}"/>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3" name="Footer Placeholder 2">
            <a:extLst>
              <a:ext uri="{FF2B5EF4-FFF2-40B4-BE49-F238E27FC236}">
                <a16:creationId xmlns:a16="http://schemas.microsoft.com/office/drawing/2014/main" id="{A2871F3A-E97B-4814-8B4D-3B716D1284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26CCC0-A4C1-4B51-A21C-BD73E1371FA9}"/>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1907604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9A3F3-9206-4341-9D7F-C6A971810C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2C1D1E-6429-422C-945D-1491A7A67D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78F373-DAF2-4B67-BFBF-8EC5B54B55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42A731-A89E-4C13-8216-1F6CD5A534C5}"/>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6" name="Footer Placeholder 5">
            <a:extLst>
              <a:ext uri="{FF2B5EF4-FFF2-40B4-BE49-F238E27FC236}">
                <a16:creationId xmlns:a16="http://schemas.microsoft.com/office/drawing/2014/main" id="{716ABFC7-E229-4104-B67E-B4925CED9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BDF3A3-B6F2-4490-9453-BC49D0AA3702}"/>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166342907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96082-1236-4566-9749-9F0362272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4B4A9A-B218-43D9-8F38-DEACBD398A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48FBD2-4ABF-4C5D-932A-76FA0F2C1D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2A668-3F53-4BF5-B9A4-CA262A448A22}"/>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6" name="Footer Placeholder 5">
            <a:extLst>
              <a:ext uri="{FF2B5EF4-FFF2-40B4-BE49-F238E27FC236}">
                <a16:creationId xmlns:a16="http://schemas.microsoft.com/office/drawing/2014/main" id="{C3E30819-AC6A-46C1-908A-D8B5D32D3B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8D79A-7CE1-4C93-A743-010DE8F9BDC4}"/>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37985039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CA1F3-7C94-4316-A7F8-5D568C9E1D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7D2BDF-94FD-4978-89C9-FB3526E1C0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0552FC-93E8-499A-A0D2-0AFCA46B7E5C}"/>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C29E6D93-08E4-4F0C-A27F-891AEB5922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73FFD-BDC1-4DE5-8B52-2EA9CC734488}"/>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55581481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DEAB40-F8BC-43FE-A06B-F14E6EA729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1F52A3-A1C0-45CE-AC66-5842EFE30A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E8719F-C41B-40AB-A536-102F2DE80608}"/>
              </a:ext>
            </a:extLst>
          </p:cNvPr>
          <p:cNvSpPr>
            <a:spLocks noGrp="1"/>
          </p:cNvSpPr>
          <p:nvPr>
            <p:ph type="dt" sz="half" idx="10"/>
          </p:nvPr>
        </p:nvSpPr>
        <p:spPr/>
        <p:txBody>
          <a:body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D5EDEF7E-4A5E-4FF8-BD64-78BDF3708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71C029-3D52-404A-AE27-15C65D9E8D18}"/>
              </a:ext>
            </a:extLst>
          </p:cNvPr>
          <p:cNvSpPr>
            <a:spLocks noGrp="1"/>
          </p:cNvSpPr>
          <p:nvPr>
            <p:ph type="sldNum" sz="quarter" idx="12"/>
          </p:nvPr>
        </p:nvSpPr>
        <p:spPr/>
        <p:txBody>
          <a:bodyPr/>
          <a:lstStyle/>
          <a:p>
            <a:fld id="{AF89EEA6-432B-4B52-AE59-31146A2ACC09}" type="slidenum">
              <a:rPr lang="en-GB" smtClean="0"/>
              <a:t>‹#›</a:t>
            </a:fld>
            <a:endParaRPr lang="en-GB"/>
          </a:p>
        </p:txBody>
      </p:sp>
    </p:spTree>
    <p:extLst>
      <p:ext uri="{BB962C8B-B14F-4D97-AF65-F5344CB8AC3E}">
        <p14:creationId xmlns:p14="http://schemas.microsoft.com/office/powerpoint/2010/main" val="919179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C23CD4-9B16-86E1-10F2-93B094C80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D66836-2786-8F9F-5512-35D172021F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B89E6B-8569-6BFE-14BB-079C9B3B51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F999CF-1EE6-47B4-BE4F-B0EC2D72B780}" type="datetimeFigureOut">
              <a:rPr lang="en-GB" smtClean="0"/>
              <a:t>06/03/2024</a:t>
            </a:fld>
            <a:endParaRPr lang="en-GB"/>
          </a:p>
        </p:txBody>
      </p:sp>
      <p:sp>
        <p:nvSpPr>
          <p:cNvPr id="5" name="Footer Placeholder 4">
            <a:extLst>
              <a:ext uri="{FF2B5EF4-FFF2-40B4-BE49-F238E27FC236}">
                <a16:creationId xmlns:a16="http://schemas.microsoft.com/office/drawing/2014/main" id="{482B3943-DE84-CA54-F0AA-95C6D093B1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ACB462-1A53-1C45-F44D-4F5E957489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72E58C-0F7C-4C75-9967-1FAF94DB784C}" type="slidenum">
              <a:rPr lang="en-GB" smtClean="0"/>
              <a:t>‹#›</a:t>
            </a:fld>
            <a:endParaRPr lang="en-GB"/>
          </a:p>
        </p:txBody>
      </p:sp>
    </p:spTree>
    <p:extLst>
      <p:ext uri="{BB962C8B-B14F-4D97-AF65-F5344CB8AC3E}">
        <p14:creationId xmlns:p14="http://schemas.microsoft.com/office/powerpoint/2010/main" val="313885387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3/6/2024</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839D9D-A75B-9B50-0C58-11078E563C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BA63A9-5547-FE6A-BBD9-A19FA50007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F1E40-DC63-6A20-F9AF-C4EB3EF6B3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79FE78-A19B-4C28-B52C-D191AD4E7242}" type="datetimeFigureOut">
              <a:rPr lang="en-GB" smtClean="0"/>
              <a:t>06/03/2024</a:t>
            </a:fld>
            <a:endParaRPr lang="en-GB"/>
          </a:p>
        </p:txBody>
      </p:sp>
      <p:sp>
        <p:nvSpPr>
          <p:cNvPr id="5" name="Footer Placeholder 4">
            <a:extLst>
              <a:ext uri="{FF2B5EF4-FFF2-40B4-BE49-F238E27FC236}">
                <a16:creationId xmlns:a16="http://schemas.microsoft.com/office/drawing/2014/main" id="{A393BFCE-D68D-C0A8-DA37-18AE83CF9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8C27C7-F593-33A2-71BA-62399A6950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BCF606-74DB-4415-8402-11529F3C92B1}" type="slidenum">
              <a:rPr lang="en-GB" smtClean="0"/>
              <a:t>‹#›</a:t>
            </a:fld>
            <a:endParaRPr lang="en-GB"/>
          </a:p>
        </p:txBody>
      </p:sp>
    </p:spTree>
    <p:extLst>
      <p:ext uri="{BB962C8B-B14F-4D97-AF65-F5344CB8AC3E}">
        <p14:creationId xmlns:p14="http://schemas.microsoft.com/office/powerpoint/2010/main" val="1033326813"/>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872150-2A24-477D-8184-3B3414E52B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E73049-99C3-4BF2-8941-FFFA0EA12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CBB16-10D6-4FAA-B847-BD4BA99CD1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C77151-C9C4-4B9A-AFA2-916C93642370}" type="datetimeFigureOut">
              <a:rPr lang="en-GB" smtClean="0"/>
              <a:t>06/03/2024</a:t>
            </a:fld>
            <a:endParaRPr lang="en-GB"/>
          </a:p>
        </p:txBody>
      </p:sp>
      <p:sp>
        <p:nvSpPr>
          <p:cNvPr id="5" name="Footer Placeholder 4">
            <a:extLst>
              <a:ext uri="{FF2B5EF4-FFF2-40B4-BE49-F238E27FC236}">
                <a16:creationId xmlns:a16="http://schemas.microsoft.com/office/drawing/2014/main" id="{FD9A5635-B33F-40E9-B225-45FD917655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1A7536-79DF-4097-9EBB-EC54F53574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89EEA6-432B-4B52-AE59-31146A2ACC09}" type="slidenum">
              <a:rPr lang="en-GB" smtClean="0"/>
              <a:t>‹#›</a:t>
            </a:fld>
            <a:endParaRPr lang="en-GB"/>
          </a:p>
        </p:txBody>
      </p:sp>
    </p:spTree>
    <p:extLst>
      <p:ext uri="{BB962C8B-B14F-4D97-AF65-F5344CB8AC3E}">
        <p14:creationId xmlns:p14="http://schemas.microsoft.com/office/powerpoint/2010/main" val="3501146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womensaid.org.uk/information-support/what-is-domestic-abuse/financial-abus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womensaid.org.uk/information-support/what-is-domestic-abuse/online-safety/" TargetMode="External"/><Relationship Id="rId4" Type="http://schemas.openxmlformats.org/officeDocument/2006/relationships/hyperlink" Target="https://www.womensaid.org.uk/information-support/what-is-domestic-abuse/stalkin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416323/Fact_sheet_-_FGM_-_Act.pdf" TargetMode="External"/><Relationship Id="rId2" Type="http://schemas.openxmlformats.org/officeDocument/2006/relationships/hyperlink" Target="https://www.legislation.gov.uk/ukpga/2003/31/contents" TargetMode="External"/><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qNCQA9GMYp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UKT1MX-RnmU"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40.xml"/><Relationship Id="rId6" Type="http://schemas.openxmlformats.org/officeDocument/2006/relationships/image" Target="../media/image26.jpeg"/><Relationship Id="rId5" Type="http://schemas.openxmlformats.org/officeDocument/2006/relationships/hyperlink" Target="http://memini.co/memini/wp-content/uploads/2011/03/SamairaNazirL_228x388.jpg" TargetMode="External"/><Relationship Id="rId4" Type="http://schemas.openxmlformats.org/officeDocument/2006/relationships/image" Target="../media/image25.jpeg"/></Relationships>
</file>

<file path=ppt/slides/_rels/slide4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gov.uk/apply-forced-marriage-protection-order"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Zu4rP9wureY" TargetMode="Externa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5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7"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9"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1"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3"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5"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7"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9"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1"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3"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5"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CB50E61-A899-B2FC-578F-7A45AEDF68D1}"/>
              </a:ext>
            </a:extLst>
          </p:cNvPr>
          <p:cNvSpPr>
            <a:spLocks noGrp="1"/>
          </p:cNvSpPr>
          <p:nvPr>
            <p:ph type="ctrTitle"/>
          </p:nvPr>
        </p:nvSpPr>
        <p:spPr>
          <a:xfrm>
            <a:off x="8842248" y="1481328"/>
            <a:ext cx="2926080" cy="2468880"/>
          </a:xfrm>
        </p:spPr>
        <p:txBody>
          <a:bodyPr>
            <a:normAutofit/>
          </a:bodyPr>
          <a:lstStyle/>
          <a:p>
            <a:r>
              <a:rPr lang="en-GB" sz="4000" dirty="0">
                <a:solidFill>
                  <a:schemeClr val="tx2"/>
                </a:solidFill>
                <a:ea typeface="+mj-lt"/>
                <a:cs typeface="+mj-lt"/>
              </a:rPr>
              <a:t>Family Violence and Coercion</a:t>
            </a:r>
          </a:p>
          <a:p>
            <a:pPr algn="l"/>
            <a:endParaRPr lang="en-GB" sz="4000" dirty="0">
              <a:cs typeface="Calibri Light"/>
            </a:endParaRPr>
          </a:p>
        </p:txBody>
      </p:sp>
      <p:sp>
        <p:nvSpPr>
          <p:cNvPr id="3" name="Subtitle 2">
            <a:extLst>
              <a:ext uri="{FF2B5EF4-FFF2-40B4-BE49-F238E27FC236}">
                <a16:creationId xmlns:a16="http://schemas.microsoft.com/office/drawing/2014/main" id="{DF51DBA3-692C-269A-AD9B-19F367802171}"/>
              </a:ext>
            </a:extLst>
          </p:cNvPr>
          <p:cNvSpPr>
            <a:spLocks noGrp="1"/>
          </p:cNvSpPr>
          <p:nvPr>
            <p:ph type="subTitle" idx="1"/>
          </p:nvPr>
        </p:nvSpPr>
        <p:spPr>
          <a:xfrm>
            <a:off x="8842248" y="4078224"/>
            <a:ext cx="2926080" cy="1307592"/>
          </a:xfrm>
        </p:spPr>
        <p:txBody>
          <a:bodyPr vert="horz" lIns="91440" tIns="45720" rIns="91440" bIns="45720" rtlCol="0" anchor="t">
            <a:normAutofit/>
          </a:bodyPr>
          <a:lstStyle/>
          <a:p>
            <a:pPr algn="l"/>
            <a:r>
              <a:rPr lang="en-GB" sz="2000" dirty="0"/>
              <a:t>Week 6</a:t>
            </a:r>
            <a:endParaRPr lang="en-US" dirty="0"/>
          </a:p>
          <a:p>
            <a:pPr algn="l"/>
            <a:endParaRPr lang="en-GB" sz="2000" dirty="0">
              <a:cs typeface="Calibri"/>
            </a:endParaRPr>
          </a:p>
        </p:txBody>
      </p:sp>
      <p:sp>
        <p:nvSpPr>
          <p:cNvPr id="2077"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9"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1" name="Freeform: Shape 2080">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2050" name="Picture 2" descr="The forgotten victims of domestic abuse | COUNSEL | The Magazine of the Bar  of England and Wales">
            <a:extLst>
              <a:ext uri="{FF2B5EF4-FFF2-40B4-BE49-F238E27FC236}">
                <a16:creationId xmlns:a16="http://schemas.microsoft.com/office/drawing/2014/main" id="{ED75258B-C464-8946-08F8-B669CF4BCA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328"/>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32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74724-D826-19BB-9B31-69596812CA23}"/>
              </a:ext>
            </a:extLst>
          </p:cNvPr>
          <p:cNvSpPr>
            <a:spLocks noGrp="1"/>
          </p:cNvSpPr>
          <p:nvPr>
            <p:ph type="title"/>
          </p:nvPr>
        </p:nvSpPr>
        <p:spPr/>
        <p:txBody>
          <a:bodyPr/>
          <a:lstStyle/>
          <a:p>
            <a:pPr algn="ctr"/>
            <a:br>
              <a:rPr lang="en-GB" dirty="0">
                <a:solidFill>
                  <a:schemeClr val="tx2"/>
                </a:solidFill>
                <a:ea typeface="+mj-lt"/>
                <a:cs typeface="+mj-lt"/>
              </a:rPr>
            </a:br>
            <a:r>
              <a:rPr lang="en-GB" dirty="0">
                <a:ea typeface="+mj-lt"/>
                <a:cs typeface="+mj-lt"/>
              </a:rPr>
              <a:t>Family Violence and Coercion</a:t>
            </a:r>
            <a:endParaRPr lang="en-US" dirty="0">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AF4205A6-EEEC-BFFC-F339-D58B8ECEEC43}"/>
              </a:ext>
            </a:extLst>
          </p:cNvPr>
          <p:cNvSpPr>
            <a:spLocks noGrp="1"/>
          </p:cNvSpPr>
          <p:nvPr>
            <p:ph idx="1"/>
          </p:nvPr>
        </p:nvSpPr>
        <p:spPr/>
        <p:txBody>
          <a:bodyPr vert="horz" lIns="91440" tIns="45720" rIns="91440" bIns="45720" rtlCol="0" anchor="t">
            <a:normAutofit fontScale="92500" lnSpcReduction="20000"/>
          </a:bodyPr>
          <a:lstStyle/>
          <a:p>
            <a:r>
              <a:rPr lang="en-US" dirty="0">
                <a:cs typeface="Calibri"/>
              </a:rPr>
              <a:t>Aim of lesson understanding of family violence covering:</a:t>
            </a:r>
            <a:endParaRPr lang="en-US" dirty="0"/>
          </a:p>
          <a:p>
            <a:r>
              <a:rPr lang="en-US" dirty="0">
                <a:cs typeface="Calibri"/>
              </a:rPr>
              <a:t>Domestic Abuse</a:t>
            </a:r>
          </a:p>
          <a:p>
            <a:r>
              <a:rPr lang="en-US" dirty="0">
                <a:cs typeface="Calibri"/>
              </a:rPr>
              <a:t>FGM</a:t>
            </a:r>
          </a:p>
          <a:p>
            <a:r>
              <a:rPr lang="en-US" dirty="0">
                <a:cs typeface="Calibri"/>
              </a:rPr>
              <a:t>Forced Marriages</a:t>
            </a:r>
          </a:p>
          <a:p>
            <a:r>
              <a:rPr lang="en-US" dirty="0">
                <a:ea typeface="+mn-lt"/>
                <a:cs typeface="+mn-lt"/>
              </a:rPr>
              <a:t>Honor- based violence</a:t>
            </a:r>
          </a:p>
          <a:p>
            <a:r>
              <a:rPr lang="en-US" dirty="0">
                <a:ea typeface="+mn-lt"/>
                <a:cs typeface="+mn-lt"/>
              </a:rPr>
              <a:t>Explain key definitions, legislation and guidance associated with DV policing </a:t>
            </a:r>
            <a:endParaRPr lang="en-US" dirty="0"/>
          </a:p>
          <a:p>
            <a:r>
              <a:rPr lang="en-US" dirty="0">
                <a:ea typeface="+mn-lt"/>
                <a:cs typeface="+mn-lt"/>
              </a:rPr>
              <a:t>Understand the impact of abuse on a victim </a:t>
            </a:r>
            <a:endParaRPr lang="en-US"/>
          </a:p>
          <a:p>
            <a:r>
              <a:rPr lang="en-US" dirty="0">
                <a:ea typeface="+mn-lt"/>
                <a:cs typeface="+mn-lt"/>
              </a:rPr>
              <a:t>Discuss initial actions when responding to a public protection incident </a:t>
            </a:r>
            <a:endParaRPr lang="en-US" dirty="0"/>
          </a:p>
          <a:p>
            <a:r>
              <a:rPr lang="en-US" dirty="0">
                <a:ea typeface="+mn-lt"/>
                <a:cs typeface="+mn-lt"/>
              </a:rPr>
              <a:t>Examine the importance of taking a multi-agency approach to public protection incidents </a:t>
            </a:r>
            <a:endParaRPr lang="en-US"/>
          </a:p>
          <a:p>
            <a:pPr marL="0" indent="0">
              <a:buNone/>
            </a:pPr>
            <a:endParaRPr lang="en-US" dirty="0">
              <a:cs typeface="Calibri"/>
            </a:endParaRPr>
          </a:p>
          <a:p>
            <a:endParaRPr lang="en-US" dirty="0">
              <a:cs typeface="Calibri"/>
            </a:endParaRPr>
          </a:p>
        </p:txBody>
      </p:sp>
    </p:spTree>
    <p:extLst>
      <p:ext uri="{BB962C8B-B14F-4D97-AF65-F5344CB8AC3E}">
        <p14:creationId xmlns:p14="http://schemas.microsoft.com/office/powerpoint/2010/main" val="2980540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 name="Picture 1" descr="Sticky notes on a wall">
            <a:extLst>
              <a:ext uri="{FF2B5EF4-FFF2-40B4-BE49-F238E27FC236}">
                <a16:creationId xmlns:a16="http://schemas.microsoft.com/office/drawing/2014/main" id="{112D7F49-9B15-CE5C-157B-4D52B5324413}"/>
              </a:ext>
            </a:extLst>
          </p:cNvPr>
          <p:cNvPicPr>
            <a:picLocks noChangeAspect="1"/>
          </p:cNvPicPr>
          <p:nvPr/>
        </p:nvPicPr>
        <p:blipFill rotWithShape="1">
          <a:blip r:embed="rId4">
            <a:extLst>
              <a:ext uri="{28A0092B-C50C-407E-A947-70E740481C1C}">
                <a14:useLocalDpi xmlns:a14="http://schemas.microsoft.com/office/drawing/2010/main" val="0"/>
              </a:ext>
            </a:extLst>
          </a:blip>
          <a:srcRect l="5772" r="3873" b="-5"/>
          <a:stretch/>
        </p:blipFill>
        <p:spPr>
          <a:xfrm>
            <a:off x="537569" y="1528762"/>
            <a:ext cx="818145" cy="631599"/>
          </a:xfrm>
          <a:prstGeom prst="rect">
            <a:avLst/>
          </a:prstGeom>
        </p:spPr>
      </p:pic>
      <p:sp>
        <p:nvSpPr>
          <p:cNvPr id="3" name="TextBox 2">
            <a:extLst>
              <a:ext uri="{FF2B5EF4-FFF2-40B4-BE49-F238E27FC236}">
                <a16:creationId xmlns:a16="http://schemas.microsoft.com/office/drawing/2014/main" id="{A8E5421A-1CA9-84CD-8FCC-4DF1E2245A30}"/>
              </a:ext>
            </a:extLst>
          </p:cNvPr>
          <p:cNvSpPr txBox="1"/>
          <p:nvPr/>
        </p:nvSpPr>
        <p:spPr>
          <a:xfrm>
            <a:off x="1330817" y="3445098"/>
            <a:ext cx="21464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Victims of DV may have specific characteristics such as age, gender, sexual orientation, disability, cultural background, immigration</a:t>
            </a:r>
          </a:p>
        </p:txBody>
      </p:sp>
    </p:spTree>
    <p:extLst>
      <p:ext uri="{BB962C8B-B14F-4D97-AF65-F5344CB8AC3E}">
        <p14:creationId xmlns:p14="http://schemas.microsoft.com/office/powerpoint/2010/main" val="2158146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14C36BC-39C7-E16D-CC25-CCFC8D8D258F}"/>
              </a:ext>
            </a:extLst>
          </p:cNvPr>
          <p:cNvPicPr>
            <a:picLocks noChangeAspect="1"/>
          </p:cNvPicPr>
          <p:nvPr/>
        </p:nvPicPr>
        <p:blipFill rotWithShape="1">
          <a:blip r:embed="rId2"/>
          <a:srcRect t="6407" r="-2" b="9196"/>
          <a:stretch/>
        </p:blipFill>
        <p:spPr>
          <a:xfrm>
            <a:off x="1" y="1"/>
            <a:ext cx="12191999" cy="68580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2" name="Title 1">
            <a:extLst>
              <a:ext uri="{FF2B5EF4-FFF2-40B4-BE49-F238E27FC236}">
                <a16:creationId xmlns:a16="http://schemas.microsoft.com/office/drawing/2014/main" id="{FD6C2D6F-FD1C-581E-D637-DC2E14559635}"/>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a:solidFill>
                  <a:schemeClr val="tx1">
                    <a:lumMod val="85000"/>
                    <a:lumOff val="15000"/>
                  </a:schemeClr>
                </a:solidFill>
              </a:rPr>
              <a:t>What is Domestic Violence?</a:t>
            </a:r>
          </a:p>
        </p:txBody>
      </p:sp>
      <p:sp>
        <p:nvSpPr>
          <p:cNvPr id="3" name="Text Placeholder 2">
            <a:extLst>
              <a:ext uri="{FF2B5EF4-FFF2-40B4-BE49-F238E27FC236}">
                <a16:creationId xmlns:a16="http://schemas.microsoft.com/office/drawing/2014/main" id="{CC601E99-74E3-7875-96CB-9D052A2E2AC5}"/>
              </a:ext>
            </a:extLst>
          </p:cNvPr>
          <p:cNvSpPr>
            <a:spLocks noGrp="1"/>
          </p:cNvSpPr>
          <p:nvPr>
            <p:ph type="body" idx="1"/>
          </p:nvPr>
        </p:nvSpPr>
        <p:spPr>
          <a:xfrm>
            <a:off x="599819" y="6059086"/>
            <a:ext cx="6931319" cy="349725"/>
          </a:xfrm>
        </p:spPr>
        <p:txBody>
          <a:bodyPr vert="horz" lIns="91440" tIns="45720" rIns="91440" bIns="45720" rtlCol="0" anchor="t">
            <a:normAutofit/>
          </a:bodyPr>
          <a:lstStyle/>
          <a:p>
            <a:endParaRPr lang="en-US" sz="1600">
              <a:solidFill>
                <a:schemeClr val="tx1">
                  <a:lumMod val="85000"/>
                  <a:lumOff val="15000"/>
                </a:schemeClr>
              </a:solidFill>
            </a:endParaRPr>
          </a:p>
        </p:txBody>
      </p:sp>
    </p:spTree>
    <p:extLst>
      <p:ext uri="{BB962C8B-B14F-4D97-AF65-F5344CB8AC3E}">
        <p14:creationId xmlns:p14="http://schemas.microsoft.com/office/powerpoint/2010/main" val="2826252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0B4C1-D9C6-439C-0792-B2D463327918}"/>
              </a:ext>
            </a:extLst>
          </p:cNvPr>
          <p:cNvSpPr>
            <a:spLocks noGrp="1"/>
          </p:cNvSpPr>
          <p:nvPr>
            <p:ph type="title"/>
          </p:nvPr>
        </p:nvSpPr>
        <p:spPr/>
        <p:txBody>
          <a:bodyPr/>
          <a:lstStyle/>
          <a:p>
            <a:r>
              <a:rPr lang="en-GB" sz="3600" dirty="0">
                <a:cs typeface="Calibri Light"/>
              </a:rPr>
              <a:t>Domestic Violence, Controlling &amp; Coercive Behaviour</a:t>
            </a:r>
          </a:p>
        </p:txBody>
      </p:sp>
      <p:sp>
        <p:nvSpPr>
          <p:cNvPr id="3" name="Content Placeholder 2">
            <a:extLst>
              <a:ext uri="{FF2B5EF4-FFF2-40B4-BE49-F238E27FC236}">
                <a16:creationId xmlns:a16="http://schemas.microsoft.com/office/drawing/2014/main" id="{560D38E1-B20E-4A85-48E1-D327748436C0}"/>
              </a:ext>
            </a:extLst>
          </p:cNvPr>
          <p:cNvSpPr>
            <a:spLocks noGrp="1"/>
          </p:cNvSpPr>
          <p:nvPr>
            <p:ph idx="1"/>
          </p:nvPr>
        </p:nvSpPr>
        <p:spPr/>
        <p:txBody>
          <a:bodyPr vert="horz" lIns="91440" tIns="45720" rIns="91440" bIns="45720" rtlCol="0" anchor="t">
            <a:normAutofit/>
          </a:bodyPr>
          <a:lstStyle/>
          <a:p>
            <a:r>
              <a:rPr lang="en-US" sz="2000" dirty="0">
                <a:cs typeface="Calibri"/>
              </a:rPr>
              <a:t>Home Office </a:t>
            </a:r>
            <a:endParaRPr lang="en-US" sz="2000">
              <a:ea typeface="Calibri"/>
              <a:cs typeface="Calibri"/>
            </a:endParaRPr>
          </a:p>
          <a:p>
            <a:r>
              <a:rPr lang="en-US" i="1" dirty="0">
                <a:cs typeface="Calibri"/>
              </a:rPr>
              <a:t>Any incident or pattern of incidents of controlling, coercive, threatening behavior, violence or abuse between those aged 16 or over who are, or have been , intimate partners or family members regardless of gender or sexuality. The abuse can encompass, but is not limited to psychological, physical, sexual. Financial and emotional abuse. </a:t>
            </a:r>
            <a:endParaRPr lang="en-US" sz="2000">
              <a:ea typeface="Calibri"/>
              <a:cs typeface="Calibri"/>
            </a:endParaRPr>
          </a:p>
        </p:txBody>
      </p:sp>
    </p:spTree>
    <p:extLst>
      <p:ext uri="{BB962C8B-B14F-4D97-AF65-F5344CB8AC3E}">
        <p14:creationId xmlns:p14="http://schemas.microsoft.com/office/powerpoint/2010/main" val="440281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208682"/>
            <a:ext cx="8280920" cy="584775"/>
          </a:xfrm>
          <a:prstGeom prst="rect">
            <a:avLst/>
          </a:prstGeom>
          <a:solidFill>
            <a:schemeClr val="bg1"/>
          </a:solidFill>
          <a:ln>
            <a:solidFill>
              <a:schemeClr val="bg1"/>
            </a:solidFill>
          </a:ln>
        </p:spPr>
        <p:txBody>
          <a:bodyPr wrap="square" lIns="91440" tIns="45720" rIns="91440" bIns="45720" rtlCol="0" anchor="t">
            <a:spAutoFit/>
          </a:bodyPr>
          <a:lstStyle/>
          <a:p>
            <a:pPr algn="ctr"/>
            <a:r>
              <a:rPr lang="en-GB" sz="3200" b="1" dirty="0"/>
              <a:t>Definition of Domestic Abuse DA Act 2021</a:t>
            </a:r>
            <a:endParaRPr lang="en-GB" sz="3200" b="1" dirty="0">
              <a:cs typeface="Calibri"/>
            </a:endParaRPr>
          </a:p>
        </p:txBody>
      </p:sp>
      <p:sp>
        <p:nvSpPr>
          <p:cNvPr id="3" name="TextBox 2"/>
          <p:cNvSpPr txBox="1"/>
          <p:nvPr/>
        </p:nvSpPr>
        <p:spPr>
          <a:xfrm>
            <a:off x="1336969" y="922642"/>
            <a:ext cx="9242854" cy="461665"/>
          </a:xfrm>
          <a:prstGeom prst="rect">
            <a:avLst/>
          </a:prstGeom>
          <a:solidFill>
            <a:schemeClr val="accent2">
              <a:lumMod val="40000"/>
              <a:lumOff val="6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extLst>
              <p:ext uri="{D42A27DB-BD31-4B8C-83A1-F6EECF244321}">
                <p14:modId xmlns:p14="http://schemas.microsoft.com/office/powerpoint/2010/main" val="3345395840"/>
              </p:ext>
            </p:extLst>
          </p:nvPr>
        </p:nvGraphicFramePr>
        <p:xfrm>
          <a:off x="707975" y="1719703"/>
          <a:ext cx="11023600" cy="4421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A602F-09E2-18E3-D7D3-6D9F63AB1885}"/>
              </a:ext>
            </a:extLst>
          </p:cNvPr>
          <p:cNvSpPr>
            <a:spLocks noGrp="1"/>
          </p:cNvSpPr>
          <p:nvPr>
            <p:ph type="title"/>
          </p:nvPr>
        </p:nvSpPr>
        <p:spPr>
          <a:xfrm>
            <a:off x="838200" y="365125"/>
            <a:ext cx="10515600" cy="456240"/>
          </a:xfrm>
        </p:spPr>
        <p:txBody>
          <a:bodyPr>
            <a:normAutofit fontScale="90000"/>
          </a:bodyPr>
          <a:lstStyle/>
          <a:p>
            <a:br>
              <a:rPr lang="en-US" dirty="0">
                <a:cs typeface="Calibri Light"/>
              </a:rPr>
            </a:br>
            <a:r>
              <a:rPr lang="en-US" sz="2400" dirty="0">
                <a:cs typeface="Calibri Light"/>
              </a:rPr>
              <a:t>What is Domestic Abuse?</a:t>
            </a:r>
            <a:br>
              <a:rPr lang="en-US" sz="2400" dirty="0">
                <a:cs typeface="Calibri Light"/>
              </a:rPr>
            </a:br>
            <a:endParaRPr lang="en-US"/>
          </a:p>
        </p:txBody>
      </p:sp>
      <p:sp>
        <p:nvSpPr>
          <p:cNvPr id="3" name="Content Placeholder 2">
            <a:extLst>
              <a:ext uri="{FF2B5EF4-FFF2-40B4-BE49-F238E27FC236}">
                <a16:creationId xmlns:a16="http://schemas.microsoft.com/office/drawing/2014/main" id="{6113B34D-50D4-E319-3FDF-6742A51760A6}"/>
              </a:ext>
            </a:extLst>
          </p:cNvPr>
          <p:cNvSpPr>
            <a:spLocks noGrp="1"/>
          </p:cNvSpPr>
          <p:nvPr>
            <p:ph idx="1"/>
          </p:nvPr>
        </p:nvSpPr>
        <p:spPr>
          <a:xfrm>
            <a:off x="838200" y="1128020"/>
            <a:ext cx="10515600" cy="5145534"/>
          </a:xfrm>
        </p:spPr>
        <p:txBody>
          <a:bodyPr vert="horz" lIns="91440" tIns="45720" rIns="91440" bIns="45720" rtlCol="0" anchor="t">
            <a:normAutofit fontScale="85000" lnSpcReduction="20000"/>
          </a:bodyPr>
          <a:lstStyle/>
          <a:p>
            <a:r>
              <a:rPr lang="en-GB" dirty="0"/>
              <a:t>Womens Aid (2023) - define domestic abuse as:</a:t>
            </a:r>
          </a:p>
          <a:p>
            <a:r>
              <a:rPr lang="en-GB" b="1" dirty="0"/>
              <a:t>an incident or pattern of incidents of controlling, coercive, threatening, degrading and violent behaviour, including sexual violence</a:t>
            </a:r>
            <a:endParaRPr lang="en-GB" b="1">
              <a:cs typeface="Calibri"/>
            </a:endParaRPr>
          </a:p>
          <a:p>
            <a:r>
              <a:rPr lang="en-GB" dirty="0"/>
              <a:t>Caused by a partner or ex-partner,  family member or carer. </a:t>
            </a:r>
            <a:endParaRPr lang="en-GB"/>
          </a:p>
          <a:p>
            <a:r>
              <a:rPr lang="en-GB" dirty="0"/>
              <a:t>Many cases it is experienced by women and is perpetrated by men.</a:t>
            </a:r>
            <a:endParaRPr lang="en-GB">
              <a:cs typeface="Calibri"/>
            </a:endParaRPr>
          </a:p>
          <a:p>
            <a:r>
              <a:rPr lang="en-GB" dirty="0">
                <a:ea typeface="+mn-lt"/>
                <a:cs typeface="+mn-lt"/>
              </a:rPr>
              <a:t>Domestic abuse can include:</a:t>
            </a:r>
          </a:p>
          <a:p>
            <a:r>
              <a:rPr lang="en-GB" dirty="0">
                <a:ea typeface="+mn-lt"/>
                <a:cs typeface="+mn-lt"/>
              </a:rPr>
              <a:t>Coercive Control - (a pattern of intimidation, degradation, isolation and control with the use or threat of physical or sexual violence)</a:t>
            </a:r>
            <a:endParaRPr lang="en-GB">
              <a:cs typeface="Calibri" panose="020F0502020204030204"/>
            </a:endParaRPr>
          </a:p>
          <a:p>
            <a:r>
              <a:rPr lang="en-GB" dirty="0">
                <a:ea typeface="+mn-lt"/>
                <a:cs typeface="+mn-lt"/>
              </a:rPr>
              <a:t>Psychological and/or emotional abuse</a:t>
            </a:r>
          </a:p>
          <a:p>
            <a:r>
              <a:rPr lang="en-GB" dirty="0">
                <a:ea typeface="+mn-lt"/>
                <a:cs typeface="+mn-lt"/>
              </a:rPr>
              <a:t>Physical or sexual abuse.</a:t>
            </a:r>
            <a:endParaRPr lang="en-GB" dirty="0">
              <a:cs typeface="Calibri" panose="020F0502020204030204"/>
            </a:endParaRPr>
          </a:p>
          <a:p>
            <a:r>
              <a:rPr lang="en-GB" dirty="0">
                <a:ea typeface="+mn-lt"/>
                <a:cs typeface="+mn-lt"/>
                <a:hlinkClick r:id="rId3"/>
              </a:rPr>
              <a:t>Financial or economic abuse.</a:t>
            </a:r>
            <a:endParaRPr lang="en-GB"/>
          </a:p>
          <a:p>
            <a:r>
              <a:rPr lang="en-GB" dirty="0">
                <a:ea typeface="+mn-lt"/>
                <a:cs typeface="+mn-lt"/>
                <a:hlinkClick r:id="rId4"/>
              </a:rPr>
              <a:t>Harassment and stalking.</a:t>
            </a:r>
            <a:endParaRPr lang="en-GB"/>
          </a:p>
          <a:p>
            <a:r>
              <a:rPr lang="en-GB" dirty="0">
                <a:ea typeface="+mn-lt"/>
                <a:cs typeface="+mn-lt"/>
                <a:hlinkClick r:id="rId5"/>
              </a:rPr>
              <a:t>Online or digital abuse.</a:t>
            </a:r>
            <a:endParaRPr lang="en-GB"/>
          </a:p>
          <a:p>
            <a:endParaRPr lang="en-GB" dirty="0">
              <a:cs typeface="Calibri"/>
            </a:endParaRPr>
          </a:p>
        </p:txBody>
      </p:sp>
    </p:spTree>
    <p:extLst>
      <p:ext uri="{BB962C8B-B14F-4D97-AF65-F5344CB8AC3E}">
        <p14:creationId xmlns:p14="http://schemas.microsoft.com/office/powerpoint/2010/main" val="3919952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B837F-A321-0545-C7F7-DDF6573F83DE}"/>
              </a:ext>
            </a:extLst>
          </p:cNvPr>
          <p:cNvSpPr>
            <a:spLocks noGrp="1"/>
          </p:cNvSpPr>
          <p:nvPr>
            <p:ph type="title"/>
          </p:nvPr>
        </p:nvSpPr>
        <p:spPr>
          <a:xfrm>
            <a:off x="838200" y="365126"/>
            <a:ext cx="10515600" cy="418646"/>
          </a:xfrm>
        </p:spPr>
        <p:txBody>
          <a:bodyPr>
            <a:normAutofit fontScale="90000"/>
          </a:bodyPr>
          <a:lstStyle/>
          <a:p>
            <a:r>
              <a:rPr lang="en-GB" sz="2800" dirty="0"/>
              <a:t>Types of Abuse</a:t>
            </a:r>
          </a:p>
        </p:txBody>
      </p:sp>
      <p:sp>
        <p:nvSpPr>
          <p:cNvPr id="3" name="Content Placeholder 2">
            <a:extLst>
              <a:ext uri="{FF2B5EF4-FFF2-40B4-BE49-F238E27FC236}">
                <a16:creationId xmlns:a16="http://schemas.microsoft.com/office/drawing/2014/main" id="{45767EA7-34A6-EF7D-104D-750AB5592024}"/>
              </a:ext>
            </a:extLst>
          </p:cNvPr>
          <p:cNvSpPr>
            <a:spLocks noGrp="1"/>
          </p:cNvSpPr>
          <p:nvPr>
            <p:ph idx="1"/>
          </p:nvPr>
        </p:nvSpPr>
        <p:spPr>
          <a:xfrm>
            <a:off x="838200" y="783772"/>
            <a:ext cx="10515600" cy="5393191"/>
          </a:xfrm>
        </p:spPr>
        <p:txBody>
          <a:bodyPr vert="horz" lIns="91440" tIns="45720" rIns="91440" bIns="45720" rtlCol="0" anchor="t">
            <a:normAutofit fontScale="92500" lnSpcReduction="10000"/>
          </a:bodyPr>
          <a:lstStyle/>
          <a:p>
            <a:r>
              <a:rPr lang="en-GB" b="0" i="0" dirty="0">
                <a:effectLst/>
                <a:latin typeface="Trebuchet MS"/>
              </a:rPr>
              <a:t>Physical abuse -</a:t>
            </a:r>
            <a:r>
              <a:rPr lang="en-GB" dirty="0">
                <a:latin typeface="Trebuchet MS"/>
              </a:rPr>
              <a:t> </a:t>
            </a:r>
            <a:r>
              <a:rPr lang="en-GB" b="0" i="0" dirty="0">
                <a:effectLst/>
                <a:latin typeface="Trebuchet MS"/>
              </a:rPr>
              <a:t> </a:t>
            </a:r>
            <a:r>
              <a:rPr lang="en-GB" i="0" dirty="0">
                <a:effectLst/>
                <a:latin typeface="Trebuchet MS"/>
              </a:rPr>
              <a:t>pushing, hitting, punching, kicking, choking and using weapons.</a:t>
            </a:r>
          </a:p>
          <a:p>
            <a:pPr algn="l"/>
            <a:r>
              <a:rPr lang="en-GB" i="0" dirty="0">
                <a:effectLst/>
                <a:latin typeface="Trebuchet MS"/>
              </a:rPr>
              <a:t>Verbal abuse - </a:t>
            </a:r>
            <a:r>
              <a:rPr lang="en-GB" b="0" i="0" dirty="0">
                <a:effectLst/>
                <a:latin typeface="Trebuchet MS"/>
              </a:rPr>
              <a:t>use of harsh or insulting language directed at a person. Name calling / constantly put down by a partner.</a:t>
            </a:r>
          </a:p>
          <a:p>
            <a:r>
              <a:rPr lang="en-GB" b="0" i="0" dirty="0">
                <a:effectLst/>
                <a:latin typeface="Trebuchet MS"/>
              </a:rPr>
              <a:t>Emotional abuse or coercive control -</a:t>
            </a:r>
            <a:r>
              <a:rPr lang="en-GB" dirty="0">
                <a:latin typeface="Trebuchet MS"/>
              </a:rPr>
              <a:t> </a:t>
            </a:r>
            <a:r>
              <a:rPr lang="en-GB" b="0" i="0" dirty="0">
                <a:effectLst/>
                <a:latin typeface="Trebuchet MS"/>
              </a:rPr>
              <a:t> is the act of repeatedly making someone feel bad, intimidated or scared. Includes threatening or controlling behaviour (such as controlling or withholding finances), blackmailing, constantly criticising or checking up on someone, or playing mind games.</a:t>
            </a:r>
          </a:p>
          <a:p>
            <a:pPr algn="l"/>
            <a:r>
              <a:rPr lang="en-GB" b="0" i="0" dirty="0">
                <a:effectLst/>
                <a:latin typeface="Trebuchet MS"/>
              </a:rPr>
              <a:t>Mental / Psychological abuse is when someone is subjected or exposed to a situation that can result in psychological trauma, including anxiety, depression or post-traumatic stress disorder.</a:t>
            </a:r>
          </a:p>
          <a:p>
            <a:pPr algn="l"/>
            <a:r>
              <a:rPr lang="en-GB" b="0" i="0" dirty="0">
                <a:effectLst/>
                <a:latin typeface="Trebuchet MS"/>
              </a:rPr>
              <a:t>Sexual abuse - forced or pressured to have sex without your consent, unwanted sexual activity, touching, groping or being made to watch pornography</a:t>
            </a:r>
          </a:p>
          <a:p>
            <a:endParaRPr lang="en-GB" dirty="0">
              <a:cs typeface="Calibri"/>
            </a:endParaRPr>
          </a:p>
        </p:txBody>
      </p:sp>
    </p:spTree>
    <p:extLst>
      <p:ext uri="{BB962C8B-B14F-4D97-AF65-F5344CB8AC3E}">
        <p14:creationId xmlns:p14="http://schemas.microsoft.com/office/powerpoint/2010/main" val="223956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8AEAEC-00D3-30BC-5751-E592C5C8C464}"/>
              </a:ext>
            </a:extLst>
          </p:cNvPr>
          <p:cNvSpPr>
            <a:spLocks noGrp="1"/>
          </p:cNvSpPr>
          <p:nvPr>
            <p:ph type="title"/>
          </p:nvPr>
        </p:nvSpPr>
        <p:spPr>
          <a:xfrm>
            <a:off x="838200" y="365125"/>
            <a:ext cx="10515600" cy="1325563"/>
          </a:xfrm>
        </p:spPr>
        <p:txBody>
          <a:bodyPr>
            <a:normAutofit/>
          </a:bodyPr>
          <a:lstStyle/>
          <a:p>
            <a:br>
              <a:rPr lang="en-US" b="1" cap="all">
                <a:latin typeface="Arial"/>
                <a:cs typeface="Arial"/>
              </a:rPr>
            </a:br>
            <a:r>
              <a:rPr lang="en-US" cap="all">
                <a:latin typeface="Arial"/>
                <a:cs typeface="Arial"/>
              </a:rPr>
              <a:t>MARITAL RAPE </a:t>
            </a:r>
            <a:endParaRPr lang="en-US">
              <a:latin typeface="Arial"/>
              <a:cs typeface="Arial"/>
            </a:endParaRPr>
          </a:p>
          <a:p>
            <a:endParaRPr lang="en-US" dirty="0">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FB0E0C-B76F-111A-C3FD-3CA5D57402C7}"/>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ea typeface="+mn-lt"/>
                <a:cs typeface="+mn-lt"/>
              </a:rPr>
              <a:t>Before 1992, forced sexual activity within marriage wasn't illegal in the UK</a:t>
            </a:r>
            <a:endParaRPr lang="en-US"/>
          </a:p>
          <a:p>
            <a:r>
              <a:rPr lang="en-US" i="1" dirty="0">
                <a:ea typeface="+mn-lt"/>
                <a:cs typeface="+mn-lt"/>
              </a:rPr>
              <a:t>"The husband of a woman cannot himself be guilty of an actual rape upon his wife, on account of the matrimonial consent which she has given, and which she cannot retract."</a:t>
            </a:r>
          </a:p>
          <a:p>
            <a:r>
              <a:rPr lang="en-US" dirty="0">
                <a:ea typeface="+mn-lt"/>
                <a:cs typeface="+mn-lt"/>
              </a:rPr>
              <a:t>The case of R vs R in 1991 changed the landscape completely, with marital rape finally made a legal </a:t>
            </a:r>
            <a:endParaRPr lang="en-US" dirty="0">
              <a:cs typeface="Calibri"/>
            </a:endParaRPr>
          </a:p>
          <a:p>
            <a:r>
              <a:rPr lang="en-US" dirty="0">
                <a:cs typeface="Calibri"/>
              </a:rPr>
              <a:t>Marital rape, became a sexual assault under the Sexual Offences Act 2003.</a:t>
            </a:r>
            <a:endParaRPr lang="en-US" dirty="0">
              <a:ea typeface="+mn-lt"/>
              <a:cs typeface="+mn-lt"/>
            </a:endParaRPr>
          </a:p>
          <a:p>
            <a:endParaRPr lang="en-US" dirty="0">
              <a:cs typeface="Calibri"/>
            </a:endParaRPr>
          </a:p>
        </p:txBody>
      </p:sp>
    </p:spTree>
    <p:extLst>
      <p:ext uri="{BB962C8B-B14F-4D97-AF65-F5344CB8AC3E}">
        <p14:creationId xmlns:p14="http://schemas.microsoft.com/office/powerpoint/2010/main" val="3962236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397C-73E1-F5F3-B83F-BC34D2D42B3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Victims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1228FB-DDF0-34C3-2094-F2073F2A008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Crime Survey for England and Wales estimated that 2.1 million people aged 16 years and over (1.4 million women and 751,000 men) experienced domestic abuse in the year ending March 2023.</a:t>
            </a:r>
            <a:endParaRPr lang="en-GB">
              <a:cs typeface="Calibri"/>
            </a:endParaRPr>
          </a:p>
          <a:p>
            <a:r>
              <a:rPr lang="en-GB">
                <a:ea typeface="+mn-lt"/>
                <a:cs typeface="+mn-lt"/>
              </a:rPr>
              <a:t>The police recorded 889,918 domestic abuse-related crimes  in the year ending March 2023</a:t>
            </a:r>
          </a:p>
          <a:p>
            <a:r>
              <a:rPr lang="en-GB">
                <a:ea typeface="+mn-lt"/>
                <a:cs typeface="+mn-lt"/>
              </a:rPr>
              <a:t>There were 51,288 domestic abuse-related prosecutions in England and Wales for the year ending March 2023</a:t>
            </a:r>
            <a:endParaRPr lang="en-GB">
              <a:cs typeface="Calibri"/>
            </a:endParaRPr>
          </a:p>
        </p:txBody>
      </p:sp>
    </p:spTree>
    <p:extLst>
      <p:ext uri="{BB962C8B-B14F-4D97-AF65-F5344CB8AC3E}">
        <p14:creationId xmlns:p14="http://schemas.microsoft.com/office/powerpoint/2010/main" val="1004399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graph with numbers and a bar&#10;&#10;Description automatically generated">
            <a:extLst>
              <a:ext uri="{FF2B5EF4-FFF2-40B4-BE49-F238E27FC236}">
                <a16:creationId xmlns:a16="http://schemas.microsoft.com/office/drawing/2014/main" id="{58908973-86D6-BFE3-FFB4-9B11BC72884D}"/>
              </a:ext>
            </a:extLst>
          </p:cNvPr>
          <p:cNvPicPr>
            <a:picLocks noChangeAspect="1"/>
          </p:cNvPicPr>
          <p:nvPr/>
        </p:nvPicPr>
        <p:blipFill rotWithShape="1">
          <a:blip r:embed="rId3"/>
          <a:srcRect b="3035"/>
          <a:stretch/>
        </p:blipFill>
        <p:spPr>
          <a:xfrm>
            <a:off x="20" y="1282"/>
            <a:ext cx="12191980" cy="6856718"/>
          </a:xfrm>
          <a:prstGeom prst="rect">
            <a:avLst/>
          </a:prstGeom>
        </p:spPr>
      </p:pic>
    </p:spTree>
    <p:extLst>
      <p:ext uri="{BB962C8B-B14F-4D97-AF65-F5344CB8AC3E}">
        <p14:creationId xmlns:p14="http://schemas.microsoft.com/office/powerpoint/2010/main" val="4073373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8811FF-8F33-2D24-ECD7-73670C025D1E}"/>
              </a:ext>
            </a:extLst>
          </p:cNvPr>
          <p:cNvSpPr>
            <a:spLocks noGrp="1"/>
          </p:cNvSpPr>
          <p:nvPr>
            <p:ph type="title"/>
          </p:nvPr>
        </p:nvSpPr>
        <p:spPr>
          <a:xfrm>
            <a:off x="838200" y="365125"/>
            <a:ext cx="10515600" cy="1325563"/>
          </a:xfrm>
        </p:spPr>
        <p:txBody>
          <a:bodyPr>
            <a:normAutofit/>
          </a:bodyPr>
          <a:lstStyle/>
          <a:p>
            <a:r>
              <a:rPr lang="en-GB" dirty="0">
                <a:cs typeface="Calibri Light"/>
              </a:rPr>
              <a:t>Statistics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1F78696-D63D-C2FA-2615-57BED446DD5D}"/>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2600">
                <a:ea typeface="+mn-lt"/>
                <a:cs typeface="+mn-lt"/>
              </a:rPr>
              <a:t>5.7% women and 3.2% men experienced domestic abuse in the last year.</a:t>
            </a:r>
            <a:endParaRPr lang="en-US" sz="2600">
              <a:ea typeface="+mn-lt"/>
              <a:cs typeface="+mn-lt"/>
            </a:endParaRPr>
          </a:p>
          <a:p>
            <a:r>
              <a:rPr lang="en-GB" sz="2600">
                <a:ea typeface="+mn-lt"/>
                <a:cs typeface="+mn-lt"/>
              </a:rPr>
              <a:t>Approximately 1 in 5 people aged 16 years and over (9.8 million) had experienced domestic abuse since the age of 16 years.</a:t>
            </a:r>
            <a:endParaRPr lang="en-US" sz="2600">
              <a:cs typeface="Calibri"/>
            </a:endParaRPr>
          </a:p>
          <a:p>
            <a:r>
              <a:rPr lang="en-GB" sz="2600">
                <a:ea typeface="+mn-lt"/>
                <a:cs typeface="+mn-lt"/>
              </a:rPr>
              <a:t>3.0% experience DV from partners/ex-partners 1.8% from family member</a:t>
            </a:r>
          </a:p>
          <a:p>
            <a:pPr>
              <a:buFont typeface="Arial,Sans-Serif" panose="020B0604020202020204" pitchFamily="34" charset="0"/>
            </a:pPr>
            <a:r>
              <a:rPr lang="en-GB" sz="2600">
                <a:latin typeface="Calibri"/>
                <a:cs typeface="Arial"/>
              </a:rPr>
              <a:t>73% of domestic abuse-related crimes were female</a:t>
            </a:r>
            <a:endParaRPr lang="en-US" sz="2600">
              <a:latin typeface="Calibri"/>
              <a:cs typeface="Arial"/>
            </a:endParaRPr>
          </a:p>
          <a:p>
            <a:pPr>
              <a:buFont typeface="Arial,Sans-Serif" panose="020B0604020202020204" pitchFamily="34" charset="0"/>
            </a:pPr>
            <a:r>
              <a:rPr lang="en-GB" sz="2600">
                <a:latin typeface="Calibri"/>
                <a:cs typeface="Arial"/>
              </a:rPr>
              <a:t>Highest proportion of female victims were aged 30 to 34 years old</a:t>
            </a:r>
            <a:endParaRPr lang="en-US" sz="2600">
              <a:latin typeface="Calibri"/>
              <a:cs typeface="Arial"/>
            </a:endParaRPr>
          </a:p>
          <a:p>
            <a:pPr>
              <a:buFont typeface="Arial,Sans-Serif" panose="020B0604020202020204" pitchFamily="34" charset="0"/>
            </a:pPr>
            <a:r>
              <a:rPr lang="en-GB" sz="2600">
                <a:latin typeface="Calibri"/>
                <a:cs typeface="Arial"/>
              </a:rPr>
              <a:t>Male victims were generally older with the highest proportion of victims aged 75 years and over.</a:t>
            </a:r>
            <a:endParaRPr lang="en-US" sz="2600">
              <a:latin typeface="Calibri"/>
              <a:cs typeface="Arial"/>
            </a:endParaRPr>
          </a:p>
          <a:p>
            <a:endParaRPr lang="en-GB" sz="2600">
              <a:cs typeface="Calibri" panose="020F0502020204030204"/>
            </a:endParaRPr>
          </a:p>
          <a:p>
            <a:endParaRPr lang="en-GB" sz="2600">
              <a:cs typeface="Calibri" panose="020F0502020204030204"/>
            </a:endParaRPr>
          </a:p>
        </p:txBody>
      </p:sp>
    </p:spTree>
    <p:extLst>
      <p:ext uri="{BB962C8B-B14F-4D97-AF65-F5344CB8AC3E}">
        <p14:creationId xmlns:p14="http://schemas.microsoft.com/office/powerpoint/2010/main" val="3170687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96BBF-326E-4DF1-A277-039102331725}"/>
              </a:ext>
            </a:extLst>
          </p:cNvPr>
          <p:cNvSpPr>
            <a:spLocks noGrp="1"/>
          </p:cNvSpPr>
          <p:nvPr>
            <p:ph type="title"/>
          </p:nvPr>
        </p:nvSpPr>
        <p:spPr>
          <a:xfrm>
            <a:off x="838200" y="365125"/>
            <a:ext cx="10515600" cy="761309"/>
          </a:xfrm>
        </p:spPr>
        <p:txBody>
          <a:bodyPr>
            <a:normAutofit fontScale="90000"/>
          </a:bodyPr>
          <a:lstStyle/>
          <a:p>
            <a:br>
              <a:rPr lang="en-GB" sz="4000" b="1" dirty="0"/>
            </a:br>
            <a:r>
              <a:rPr lang="en-GB" sz="4000" b="1" dirty="0"/>
              <a:t>Overview of Domestic Abuse Act 2021</a:t>
            </a:r>
            <a:br>
              <a:rPr lang="en-GB" sz="4400" b="1" dirty="0"/>
            </a:br>
            <a:endParaRPr lang="en-GB" dirty="0"/>
          </a:p>
        </p:txBody>
      </p:sp>
      <p:sp>
        <p:nvSpPr>
          <p:cNvPr id="3" name="Content Placeholder 2">
            <a:extLst>
              <a:ext uri="{FF2B5EF4-FFF2-40B4-BE49-F238E27FC236}">
                <a16:creationId xmlns:a16="http://schemas.microsoft.com/office/drawing/2014/main" id="{9A95D601-2686-EE7C-17D0-EB58A9AF1B27}"/>
              </a:ext>
            </a:extLst>
          </p:cNvPr>
          <p:cNvSpPr>
            <a:spLocks noGrp="1"/>
          </p:cNvSpPr>
          <p:nvPr>
            <p:ph idx="1"/>
          </p:nvPr>
        </p:nvSpPr>
        <p:spPr>
          <a:xfrm>
            <a:off x="838200" y="1378634"/>
            <a:ext cx="10515600" cy="4798329"/>
          </a:xfrm>
        </p:spPr>
        <p:txBody>
          <a:bodyPr vert="horz" lIns="91440" tIns="45720" rIns="91440" bIns="45720" rtlCol="0" anchor="t">
            <a:normAutofit lnSpcReduction="10000"/>
          </a:bodyPr>
          <a:lstStyle/>
          <a:p>
            <a:pPr lvl="0"/>
            <a:r>
              <a:rPr lang="en-US" sz="2800" dirty="0"/>
              <a:t>29</a:t>
            </a:r>
            <a:r>
              <a:rPr lang="en-US" sz="2800" baseline="30000" dirty="0"/>
              <a:t>th</a:t>
            </a:r>
            <a:r>
              <a:rPr lang="en-US" sz="2800" dirty="0"/>
              <a:t> April 2021, Domestic Abuse Act 2021 became law</a:t>
            </a:r>
            <a:endParaRPr lang="en-US" sz="2800">
              <a:cs typeface="Calibri"/>
            </a:endParaRPr>
          </a:p>
          <a:p>
            <a:pPr lvl="0"/>
            <a:r>
              <a:rPr lang="en-US" sz="2800" dirty="0"/>
              <a:t>Aim is to ensure that DA is properly understood &amp; that it is unacceptable &amp; will be challenged</a:t>
            </a:r>
            <a:endParaRPr lang="en-US" sz="2800">
              <a:cs typeface="Calibri"/>
            </a:endParaRPr>
          </a:p>
          <a:p>
            <a:pPr lvl="0"/>
            <a:r>
              <a:rPr lang="en-US" sz="2800" dirty="0"/>
              <a:t>New legal definition of DA</a:t>
            </a:r>
            <a:endParaRPr lang="en-US" sz="2800">
              <a:cs typeface="Calibri"/>
            </a:endParaRPr>
          </a:p>
          <a:p>
            <a:pPr lvl="0"/>
            <a:r>
              <a:rPr lang="en-US" sz="2800" dirty="0"/>
              <a:t>Children as victims of DA</a:t>
            </a:r>
            <a:endParaRPr lang="en-US" sz="2800">
              <a:cs typeface="Calibri"/>
            </a:endParaRPr>
          </a:p>
          <a:p>
            <a:pPr lvl="0"/>
            <a:r>
              <a:rPr lang="en-US" sz="2800" dirty="0"/>
              <a:t>Extension of coercive control offence</a:t>
            </a:r>
            <a:endParaRPr lang="en-US" sz="2800">
              <a:cs typeface="Calibri"/>
            </a:endParaRPr>
          </a:p>
          <a:p>
            <a:pPr lvl="0"/>
            <a:r>
              <a:rPr lang="en-US" sz="2800" dirty="0"/>
              <a:t>Domestic Abuse Protection Orders (DAPOs)</a:t>
            </a:r>
            <a:endParaRPr lang="en-US" sz="2800">
              <a:cs typeface="Calibri"/>
            </a:endParaRPr>
          </a:p>
          <a:p>
            <a:pPr lvl="0"/>
            <a:r>
              <a:rPr lang="en-US" sz="2800" dirty="0"/>
              <a:t>Domestic Violence Disclosure Scheme (Clare’s Law) now on a statutory footing</a:t>
            </a:r>
            <a:endParaRPr lang="en-US" sz="2800">
              <a:cs typeface="Calibri"/>
            </a:endParaRPr>
          </a:p>
          <a:p>
            <a:pPr lvl="0"/>
            <a:r>
              <a:rPr lang="en-US" sz="2800" dirty="0"/>
              <a:t>Domestic Abuse Commissioner</a:t>
            </a:r>
            <a:endParaRPr lang="en-GB" dirty="0">
              <a:cs typeface="Calibri"/>
            </a:endParaRPr>
          </a:p>
          <a:p>
            <a:endParaRPr lang="en-GB" dirty="0">
              <a:cs typeface="Calibri"/>
            </a:endParaRPr>
          </a:p>
        </p:txBody>
      </p:sp>
    </p:spTree>
    <p:extLst>
      <p:ext uri="{BB962C8B-B14F-4D97-AF65-F5344CB8AC3E}">
        <p14:creationId xmlns:p14="http://schemas.microsoft.com/office/powerpoint/2010/main" val="1735718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728570"/>
            <a:ext cx="3810000" cy="5043488"/>
          </a:xfrm>
          <a:prstGeom prst="rect">
            <a:avLst/>
          </a:prstGeom>
          <a:solidFill>
            <a:schemeClr val="accent2">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a:t>
            </a:r>
            <a:r>
              <a:rPr lang="en-GB" altLang="en-US" sz="2400" b="0" kern="0" dirty="0" err="1">
                <a:solidFill>
                  <a:schemeClr val="tx1"/>
                </a:solidFill>
                <a:cs typeface="Arial" panose="020B0604020202020204" pitchFamily="34" charset="0"/>
              </a:rPr>
              <a:t>themself</a:t>
            </a:r>
            <a:endParaRPr lang="en-GB" altLang="en-US" sz="2400" b="0" kern="0" dirty="0">
              <a:solidFill>
                <a:schemeClr val="tx1"/>
              </a:solidFill>
              <a:cs typeface="Arial" panose="020B0604020202020204" pitchFamily="34" charset="0"/>
            </a:endParaRP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31615" y="731745"/>
            <a:ext cx="3810000" cy="5040313"/>
          </a:xfrm>
          <a:prstGeom prst="rect">
            <a:avLst/>
          </a:prstGeom>
          <a:solidFill>
            <a:schemeClr val="accent2">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51617"/>
            <a:ext cx="10515600" cy="470898"/>
          </a:xfrm>
          <a:solidFill>
            <a:schemeClr val="bg1"/>
          </a:solidFill>
        </p:spPr>
        <p:txBody>
          <a:bodyPr>
            <a:noAutofit/>
          </a:bodyPr>
          <a:lstStyle/>
          <a:p>
            <a:r>
              <a:rPr lang="en-GB" sz="3600" b="1" dirty="0">
                <a:solidFill>
                  <a:schemeClr val="bg1"/>
                </a:solidFill>
                <a:latin typeface="+mn-lt"/>
              </a:rPr>
              <a:t>      </a:t>
            </a:r>
            <a:r>
              <a:rPr lang="en-GB" sz="3600" b="1" dirty="0">
                <a:latin typeface="+mn-lt"/>
              </a:rPr>
              <a:t>   </a:t>
            </a:r>
            <a:r>
              <a:rPr lang="en-GB" sz="3200" b="1" dirty="0">
                <a:latin typeface="+mn-lt"/>
              </a:rPr>
              <a:t>Domestic Abuse          vs         Stranger Abuse   </a:t>
            </a:r>
            <a:r>
              <a:rPr lang="en-GB" sz="3200" b="1" dirty="0">
                <a:solidFill>
                  <a:schemeClr val="bg1"/>
                </a:solidFill>
                <a:latin typeface="+mn-lt"/>
              </a:rPr>
              <a:t>        </a:t>
            </a:r>
          </a:p>
        </p:txBody>
      </p:sp>
      <p:pic>
        <p:nvPicPr>
          <p:cNvPr id="6" name="Graphic 6" descr="Clipboard Mixed with solid fill">
            <a:extLst>
              <a:ext uri="{FF2B5EF4-FFF2-40B4-BE49-F238E27FC236}">
                <a16:creationId xmlns:a16="http://schemas.microsoft.com/office/drawing/2014/main" id="{3FE72A2F-6FBC-E0A6-25E8-BB85295AFC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81981" y="162499"/>
            <a:ext cx="914400" cy="914400"/>
          </a:xfrm>
          <a:prstGeom prst="rect">
            <a:avLst/>
          </a:prstGeom>
        </p:spPr>
      </p:pic>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1D6C5-8AA4-0256-F9A5-33A54250CFC8}"/>
              </a:ext>
            </a:extLst>
          </p:cNvPr>
          <p:cNvSpPr>
            <a:spLocks noGrp="1"/>
          </p:cNvSpPr>
          <p:nvPr>
            <p:ph type="title"/>
          </p:nvPr>
        </p:nvSpPr>
        <p:spPr>
          <a:xfrm>
            <a:off x="572493" y="238539"/>
            <a:ext cx="11018520" cy="1434415"/>
          </a:xfrm>
        </p:spPr>
        <p:txBody>
          <a:bodyPr anchor="b">
            <a:normAutofit/>
          </a:bodyPr>
          <a:lstStyle/>
          <a:p>
            <a:r>
              <a:rPr lang="en-GB" sz="5400">
                <a:ea typeface="Calibri Light"/>
                <a:cs typeface="Calibri Light"/>
              </a:rPr>
              <a:t>DASH Risk Model / Levels</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ABE560-DCE6-F526-6146-E7C5495D03D6}"/>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700" dirty="0">
                <a:ea typeface="+mn-lt"/>
                <a:cs typeface="+mn-lt"/>
              </a:rPr>
              <a:t>Domestic Abuse, Stalking and Harassment and Honour-based violence risk identification, assessment and management model (DASH)</a:t>
            </a:r>
            <a:endParaRPr lang="en-US" sz="1700" dirty="0"/>
          </a:p>
          <a:p>
            <a:r>
              <a:rPr lang="en-GB" sz="1700" dirty="0">
                <a:ea typeface="+mn-lt"/>
                <a:cs typeface="+mn-lt"/>
              </a:rPr>
              <a:t>Asking about types of abuse and risk factors</a:t>
            </a:r>
            <a:endParaRPr lang="en-GB" sz="1700" dirty="0">
              <a:ea typeface="Calibri"/>
              <a:cs typeface="Calibri"/>
            </a:endParaRPr>
          </a:p>
          <a:p>
            <a:r>
              <a:rPr lang="en-GB" sz="1700" dirty="0">
                <a:ea typeface="+mn-lt"/>
                <a:cs typeface="+mn-lt"/>
              </a:rPr>
              <a:t>Number of ticks on checklist </a:t>
            </a:r>
            <a:r>
              <a:rPr lang="en-GB" sz="1700">
                <a:ea typeface="+mn-lt"/>
                <a:cs typeface="+mn-lt"/>
              </a:rPr>
              <a:t>determines</a:t>
            </a:r>
            <a:r>
              <a:rPr lang="en-GB" sz="1700" dirty="0">
                <a:ea typeface="+mn-lt"/>
                <a:cs typeface="+mn-lt"/>
              </a:rPr>
              <a:t> 'risk' </a:t>
            </a:r>
          </a:p>
          <a:p>
            <a:endParaRPr lang="en-GB" sz="1700">
              <a:ea typeface="+mn-lt"/>
              <a:cs typeface="+mn-lt"/>
            </a:endParaRPr>
          </a:p>
          <a:p>
            <a:r>
              <a:rPr lang="en-GB" sz="1700" b="1" dirty="0">
                <a:ea typeface="+mn-lt"/>
                <a:cs typeface="+mn-lt"/>
              </a:rPr>
              <a:t>Standard Risk</a:t>
            </a:r>
            <a:r>
              <a:rPr lang="en-GB" sz="1700" dirty="0">
                <a:ea typeface="+mn-lt"/>
                <a:cs typeface="+mn-lt"/>
              </a:rPr>
              <a:t> –  </a:t>
            </a:r>
            <a:r>
              <a:rPr lang="en-GB" sz="1700" b="1" dirty="0">
                <a:ea typeface="+mn-lt"/>
                <a:cs typeface="+mn-lt"/>
              </a:rPr>
              <a:t>ticked 0 – 5 ‘yes’ boxes</a:t>
            </a:r>
            <a:r>
              <a:rPr lang="en-GB" sz="1700" dirty="0">
                <a:ea typeface="+mn-lt"/>
                <a:cs typeface="+mn-lt"/>
              </a:rPr>
              <a:t> the case would currently meet the ‘Standard Risk’ criteria.</a:t>
            </a:r>
            <a:endParaRPr lang="en-GB" sz="1700" dirty="0">
              <a:ea typeface="Calibri"/>
              <a:cs typeface="Calibri"/>
            </a:endParaRPr>
          </a:p>
          <a:p>
            <a:r>
              <a:rPr lang="en-GB" sz="1700" b="1" dirty="0">
                <a:ea typeface="+mn-lt"/>
                <a:cs typeface="+mn-lt"/>
              </a:rPr>
              <a:t>‘Medium Risk’</a:t>
            </a:r>
            <a:r>
              <a:rPr lang="en-GB" sz="1700" dirty="0">
                <a:ea typeface="+mn-lt"/>
                <a:cs typeface="+mn-lt"/>
              </a:rPr>
              <a:t> – </a:t>
            </a:r>
            <a:r>
              <a:rPr lang="en-GB" sz="1700" b="1" dirty="0">
                <a:ea typeface="+mn-lt"/>
                <a:cs typeface="+mn-lt"/>
              </a:rPr>
              <a:t>ticked 6 – 13 ‘yes’ boxes</a:t>
            </a:r>
            <a:r>
              <a:rPr lang="en-GB" sz="1700" dirty="0">
                <a:ea typeface="+mn-lt"/>
                <a:cs typeface="+mn-lt"/>
              </a:rPr>
              <a:t> the case would currently meet the ‘Medium Risk’ criteria.</a:t>
            </a:r>
            <a:endParaRPr lang="en-GB" sz="1700" dirty="0">
              <a:ea typeface="Calibri"/>
              <a:cs typeface="Calibri"/>
            </a:endParaRPr>
          </a:p>
          <a:p>
            <a:r>
              <a:rPr lang="en-GB" sz="1700" b="1" dirty="0">
                <a:ea typeface="+mn-lt"/>
                <a:cs typeface="+mn-lt"/>
              </a:rPr>
              <a:t>‘High Risk’</a:t>
            </a:r>
            <a:r>
              <a:rPr lang="en-GB" sz="1700" dirty="0">
                <a:ea typeface="+mn-lt"/>
                <a:cs typeface="+mn-lt"/>
              </a:rPr>
              <a:t> –  </a:t>
            </a:r>
            <a:r>
              <a:rPr lang="en-GB" sz="1700" b="1" dirty="0">
                <a:ea typeface="+mn-lt"/>
                <a:cs typeface="+mn-lt"/>
              </a:rPr>
              <a:t>ticked 14 or more ‘yes’ boxes</a:t>
            </a:r>
            <a:r>
              <a:rPr lang="en-GB" sz="1700" dirty="0">
                <a:ea typeface="+mn-lt"/>
                <a:cs typeface="+mn-lt"/>
              </a:rPr>
              <a:t> the case would currently meet the MARAC referral criteria.</a:t>
            </a:r>
            <a:endParaRPr lang="en-GB" sz="1700" dirty="0">
              <a:ea typeface="Calibri"/>
              <a:cs typeface="Calibri"/>
            </a:endParaRPr>
          </a:p>
          <a:p>
            <a:endParaRPr lang="en-GB" sz="1700">
              <a:ea typeface="Calibri"/>
              <a:cs typeface="Calibri"/>
            </a:endParaRPr>
          </a:p>
        </p:txBody>
      </p:sp>
      <p:pic>
        <p:nvPicPr>
          <p:cNvPr id="4" name="Picture 3" descr="A diagram of a circle with text&#10;&#10;Description automatically generated">
            <a:extLst>
              <a:ext uri="{FF2B5EF4-FFF2-40B4-BE49-F238E27FC236}">
                <a16:creationId xmlns:a16="http://schemas.microsoft.com/office/drawing/2014/main" id="{E389995C-D03E-E549-293D-EA5B37A1C491}"/>
              </a:ext>
            </a:extLst>
          </p:cNvPr>
          <p:cNvPicPr>
            <a:picLocks noChangeAspect="1"/>
          </p:cNvPicPr>
          <p:nvPr/>
        </p:nvPicPr>
        <p:blipFill rotWithShape="1">
          <a:blip r:embed="rId3"/>
          <a:srcRect l="15" r="-3" b="-3"/>
          <a:stretch/>
        </p:blipFill>
        <p:spPr>
          <a:xfrm>
            <a:off x="7675658" y="2093976"/>
            <a:ext cx="3941064" cy="4096512"/>
          </a:xfrm>
          <a:prstGeom prst="rect">
            <a:avLst/>
          </a:prstGeom>
        </p:spPr>
      </p:pic>
    </p:spTree>
    <p:extLst>
      <p:ext uri="{BB962C8B-B14F-4D97-AF65-F5344CB8AC3E}">
        <p14:creationId xmlns:p14="http://schemas.microsoft.com/office/powerpoint/2010/main" val="1345975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81CCD-5754-DA47-ABCB-53D14FFDCC2B}"/>
              </a:ext>
            </a:extLst>
          </p:cNvPr>
          <p:cNvSpPr>
            <a:spLocks noGrp="1"/>
          </p:cNvSpPr>
          <p:nvPr>
            <p:ph type="title"/>
          </p:nvPr>
        </p:nvSpPr>
        <p:spPr>
          <a:xfrm>
            <a:off x="572493" y="238539"/>
            <a:ext cx="11018520" cy="1434415"/>
          </a:xfrm>
        </p:spPr>
        <p:txBody>
          <a:bodyPr anchor="b">
            <a:normAutofit/>
          </a:bodyPr>
          <a:lstStyle/>
          <a:p>
            <a:r>
              <a:rPr lang="en-GB" sz="5400" dirty="0">
                <a:cs typeface="Calibri Light"/>
              </a:rPr>
              <a:t>Standard Risk Victim</a:t>
            </a:r>
            <a:endParaRPr lang="en-GB"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04B14F-CFD2-F228-1DE2-7EE94CB5E95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3200" dirty="0">
                <a:ea typeface="+mn-lt"/>
                <a:cs typeface="+mn-lt"/>
              </a:rPr>
              <a:t>Current evidence does not indicate a likelihood of Serious Harm. </a:t>
            </a:r>
          </a:p>
          <a:p>
            <a:endParaRPr lang="en-GB" sz="3200" dirty="0">
              <a:cs typeface="Calibri"/>
            </a:endParaRPr>
          </a:p>
        </p:txBody>
      </p:sp>
      <p:pic>
        <p:nvPicPr>
          <p:cNvPr id="4" name="Picture 4" descr="A picture containing cup, coffee cup, porcelain&#10;&#10;Description automatically generated">
            <a:extLst>
              <a:ext uri="{FF2B5EF4-FFF2-40B4-BE49-F238E27FC236}">
                <a16:creationId xmlns:a16="http://schemas.microsoft.com/office/drawing/2014/main" id="{AB5B36D1-729C-1EBB-725A-876E1D2068AB}"/>
              </a:ext>
            </a:extLst>
          </p:cNvPr>
          <p:cNvPicPr>
            <a:picLocks noChangeAspect="1"/>
          </p:cNvPicPr>
          <p:nvPr/>
        </p:nvPicPr>
        <p:blipFill rotWithShape="1">
          <a:blip r:embed="rId3"/>
          <a:srcRect l="18047"/>
          <a:stretch/>
        </p:blipFill>
        <p:spPr>
          <a:xfrm>
            <a:off x="7675658" y="2093976"/>
            <a:ext cx="3941064" cy="4096512"/>
          </a:xfrm>
          <a:prstGeom prst="rect">
            <a:avLst/>
          </a:prstGeom>
        </p:spPr>
      </p:pic>
    </p:spTree>
    <p:extLst>
      <p:ext uri="{BB962C8B-B14F-4D97-AF65-F5344CB8AC3E}">
        <p14:creationId xmlns:p14="http://schemas.microsoft.com/office/powerpoint/2010/main" val="1705836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1DA0-53D4-5891-5C6F-B8D77E4440F1}"/>
              </a:ext>
            </a:extLst>
          </p:cNvPr>
          <p:cNvSpPr>
            <a:spLocks noGrp="1"/>
          </p:cNvSpPr>
          <p:nvPr>
            <p:ph type="title"/>
          </p:nvPr>
        </p:nvSpPr>
        <p:spPr>
          <a:xfrm>
            <a:off x="793662" y="386930"/>
            <a:ext cx="10066122" cy="1298448"/>
          </a:xfrm>
        </p:spPr>
        <p:txBody>
          <a:bodyPr anchor="b">
            <a:normAutofit/>
          </a:bodyPr>
          <a:lstStyle/>
          <a:p>
            <a:r>
              <a:rPr lang="en-GB" sz="4800" dirty="0">
                <a:cs typeface="Calibri Light"/>
              </a:rPr>
              <a:t>Medium Risk Victim</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0C0AB4-2D98-D237-F4BA-78890980EB4E}"/>
              </a:ext>
            </a:extLst>
          </p:cNvPr>
          <p:cNvSpPr>
            <a:spLocks noGrp="1"/>
          </p:cNvSpPr>
          <p:nvPr>
            <p:ph idx="1"/>
          </p:nvPr>
        </p:nvSpPr>
        <p:spPr>
          <a:xfrm>
            <a:off x="793661" y="2383849"/>
            <a:ext cx="5983011" cy="3855110"/>
          </a:xfrm>
        </p:spPr>
        <p:txBody>
          <a:bodyPr vert="horz" lIns="91440" tIns="45720" rIns="91440" bIns="45720" rtlCol="0" anchor="ctr">
            <a:noAutofit/>
          </a:bodyPr>
          <a:lstStyle/>
          <a:p>
            <a:r>
              <a:rPr lang="en-GB" dirty="0">
                <a:ea typeface="+mn-lt"/>
                <a:cs typeface="+mn-lt"/>
              </a:rPr>
              <a:t>There are identifiable indicators of risk of Serious Harm. </a:t>
            </a:r>
            <a:endParaRPr lang="en-US"/>
          </a:p>
          <a:p>
            <a:r>
              <a:rPr lang="en-GB" dirty="0">
                <a:ea typeface="+mn-lt"/>
                <a:cs typeface="+mn-lt"/>
              </a:rPr>
              <a:t>The offender has the potential to cause Serious Harm but is unlikely to do so unless there is a change in circumstances.</a:t>
            </a:r>
            <a:endParaRPr lang="en-GB"/>
          </a:p>
          <a:p>
            <a:r>
              <a:rPr lang="en-GB" dirty="0">
                <a:cs typeface="Calibri"/>
              </a:rPr>
              <a:t>For example, failure to take medication, drug/alcohol abuse, loss of accommodation</a:t>
            </a:r>
          </a:p>
          <a:p>
            <a:endParaRPr lang="en-GB" sz="2000">
              <a:cs typeface="Calibri"/>
            </a:endParaRPr>
          </a:p>
        </p:txBody>
      </p:sp>
      <p:pic>
        <p:nvPicPr>
          <p:cNvPr id="4" name="Picture 4" descr="A picture containing person, indoor&#10;&#10;Description automatically generated">
            <a:extLst>
              <a:ext uri="{FF2B5EF4-FFF2-40B4-BE49-F238E27FC236}">
                <a16:creationId xmlns:a16="http://schemas.microsoft.com/office/drawing/2014/main" id="{45756387-D9D5-BC70-EE4A-E18FB5362F37}"/>
              </a:ext>
            </a:extLst>
          </p:cNvPr>
          <p:cNvPicPr>
            <a:picLocks noChangeAspect="1"/>
          </p:cNvPicPr>
          <p:nvPr/>
        </p:nvPicPr>
        <p:blipFill rotWithShape="1">
          <a:blip r:embed="rId2"/>
          <a:srcRect t="2473" r="1" b="1"/>
          <a:stretch/>
        </p:blipFill>
        <p:spPr>
          <a:xfrm>
            <a:off x="7838098" y="3634443"/>
            <a:ext cx="3410617" cy="246341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0049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6889B-A468-3B6E-47C4-2A2ECCA4EF1C}"/>
              </a:ext>
            </a:extLst>
          </p:cNvPr>
          <p:cNvSpPr>
            <a:spLocks noGrp="1"/>
          </p:cNvSpPr>
          <p:nvPr>
            <p:ph type="title"/>
          </p:nvPr>
        </p:nvSpPr>
        <p:spPr>
          <a:xfrm>
            <a:off x="804672" y="802955"/>
            <a:ext cx="4766330" cy="1454051"/>
          </a:xfrm>
        </p:spPr>
        <p:txBody>
          <a:bodyPr>
            <a:normAutofit/>
          </a:bodyPr>
          <a:lstStyle/>
          <a:p>
            <a:r>
              <a:rPr lang="en-GB" sz="3600" dirty="0">
                <a:cs typeface="Calibri Light"/>
              </a:rPr>
              <a:t>High Risk Victim</a:t>
            </a:r>
          </a:p>
        </p:txBody>
      </p:sp>
      <p:sp>
        <p:nvSpPr>
          <p:cNvPr id="3" name="Content Placeholder 2">
            <a:extLst>
              <a:ext uri="{FF2B5EF4-FFF2-40B4-BE49-F238E27FC236}">
                <a16:creationId xmlns:a16="http://schemas.microsoft.com/office/drawing/2014/main" id="{651FD49F-1AAD-C7C4-AA62-42A7077563E7}"/>
              </a:ext>
            </a:extLst>
          </p:cNvPr>
          <p:cNvSpPr>
            <a:spLocks noGrp="1"/>
          </p:cNvSpPr>
          <p:nvPr>
            <p:ph idx="1"/>
          </p:nvPr>
        </p:nvSpPr>
        <p:spPr>
          <a:xfrm>
            <a:off x="804672" y="2421683"/>
            <a:ext cx="4765949" cy="3770419"/>
          </a:xfrm>
        </p:spPr>
        <p:txBody>
          <a:bodyPr vert="horz" lIns="91440" tIns="45720" rIns="91440" bIns="45720" rtlCol="0" anchor="t">
            <a:normAutofit/>
          </a:bodyPr>
          <a:lstStyle/>
          <a:p>
            <a:r>
              <a:rPr lang="en-GB" dirty="0">
                <a:ea typeface="+mn-lt"/>
                <a:cs typeface="+mn-lt"/>
              </a:rPr>
              <a:t>There are identifiable indicators of risk of Serious Harm. </a:t>
            </a:r>
            <a:endParaRPr lang="en-US">
              <a:cs typeface="Calibri"/>
            </a:endParaRPr>
          </a:p>
          <a:p>
            <a:r>
              <a:rPr lang="en-GB" dirty="0">
                <a:ea typeface="+mn-lt"/>
                <a:cs typeface="+mn-lt"/>
              </a:rPr>
              <a:t>The potential event could happen at any time and the impact would be serious </a:t>
            </a:r>
          </a:p>
          <a:p>
            <a:r>
              <a:rPr lang="en-GB" dirty="0">
                <a:cs typeface="Calibri"/>
              </a:rPr>
              <a:t>A risk which is life threatening and/or traumatic</a:t>
            </a: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text&#10;&#10;Description automatically generated">
            <a:extLst>
              <a:ext uri="{FF2B5EF4-FFF2-40B4-BE49-F238E27FC236}">
                <a16:creationId xmlns:a16="http://schemas.microsoft.com/office/drawing/2014/main" id="{AB6E946B-9E52-E596-3338-9BB7252FDFAF}"/>
              </a:ext>
            </a:extLst>
          </p:cNvPr>
          <p:cNvPicPr>
            <a:picLocks noChangeAspect="1"/>
          </p:cNvPicPr>
          <p:nvPr/>
        </p:nvPicPr>
        <p:blipFill>
          <a:blip r:embed="rId3"/>
          <a:stretch>
            <a:fillRect/>
          </a:stretch>
        </p:blipFill>
        <p:spPr>
          <a:xfrm>
            <a:off x="7708392" y="2512538"/>
            <a:ext cx="4142232" cy="2756467"/>
          </a:xfrm>
          <a:prstGeom prst="rect">
            <a:avLst/>
          </a:prstGeom>
        </p:spPr>
      </p:pic>
    </p:spTree>
    <p:extLst>
      <p:ext uri="{BB962C8B-B14F-4D97-AF65-F5344CB8AC3E}">
        <p14:creationId xmlns:p14="http://schemas.microsoft.com/office/powerpoint/2010/main" val="4186087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E1FA-BEA5-6C05-0564-9349B736F6FB}"/>
              </a:ext>
            </a:extLst>
          </p:cNvPr>
          <p:cNvSpPr>
            <a:spLocks noGrp="1"/>
          </p:cNvSpPr>
          <p:nvPr>
            <p:ph type="title"/>
          </p:nvPr>
        </p:nvSpPr>
        <p:spPr>
          <a:xfrm>
            <a:off x="839788" y="457200"/>
            <a:ext cx="3932237" cy="823823"/>
          </a:xfrm>
        </p:spPr>
        <p:txBody>
          <a:bodyPr/>
          <a:lstStyle/>
          <a:p>
            <a:r>
              <a:rPr lang="en-GB" dirty="0">
                <a:ea typeface="Calibri Light"/>
                <a:cs typeface="Calibri Light"/>
              </a:rPr>
              <a:t>DASH </a:t>
            </a:r>
            <a:r>
              <a:rPr lang="en-GB" dirty="0" err="1">
                <a:ea typeface="Calibri Light"/>
                <a:cs typeface="Calibri Light"/>
              </a:rPr>
              <a:t>Modle</a:t>
            </a:r>
            <a:r>
              <a:rPr lang="en-GB" dirty="0">
                <a:ea typeface="Calibri Light"/>
                <a:cs typeface="Calibri Light"/>
              </a:rPr>
              <a:t> Purpose</a:t>
            </a:r>
            <a:endParaRPr lang="en-GB" dirty="0"/>
          </a:p>
        </p:txBody>
      </p:sp>
      <p:sp>
        <p:nvSpPr>
          <p:cNvPr id="3" name="Picture Placeholder 2">
            <a:extLst>
              <a:ext uri="{FF2B5EF4-FFF2-40B4-BE49-F238E27FC236}">
                <a16:creationId xmlns:a16="http://schemas.microsoft.com/office/drawing/2014/main" id="{22DA3318-9716-93D8-D067-EBEF97188C42}"/>
              </a:ext>
            </a:extLst>
          </p:cNvPr>
          <p:cNvSpPr>
            <a:spLocks noGrp="1"/>
          </p:cNvSpPr>
          <p:nvPr>
            <p:ph type="pic" idx="1"/>
          </p:nvPr>
        </p:nvSpPr>
        <p:spPr/>
      </p:sp>
      <p:sp>
        <p:nvSpPr>
          <p:cNvPr id="4" name="Text Placeholder 3">
            <a:extLst>
              <a:ext uri="{FF2B5EF4-FFF2-40B4-BE49-F238E27FC236}">
                <a16:creationId xmlns:a16="http://schemas.microsoft.com/office/drawing/2014/main" id="{EA42A988-007F-9172-EC0B-23DE7A50A00C}"/>
              </a:ext>
            </a:extLst>
          </p:cNvPr>
          <p:cNvSpPr>
            <a:spLocks noGrp="1"/>
          </p:cNvSpPr>
          <p:nvPr>
            <p:ph type="body" sz="half" idx="2"/>
          </p:nvPr>
        </p:nvSpPr>
        <p:spPr/>
        <p:txBody>
          <a:bodyPr vert="horz" lIns="91440" tIns="45720" rIns="91440" bIns="45720" rtlCol="0" anchor="t">
            <a:normAutofit fontScale="92500" lnSpcReduction="20000"/>
          </a:bodyPr>
          <a:lstStyle/>
          <a:p>
            <a:pPr marL="285750" indent="-285750">
              <a:buFont typeface="Arial"/>
              <a:buChar char="•"/>
            </a:pPr>
            <a:r>
              <a:rPr lang="en-GB" sz="2800" dirty="0">
                <a:ea typeface="Calibri"/>
                <a:cs typeface="Calibri"/>
              </a:rPr>
              <a:t> Dash risk checklist is to give a consistent and simple tool for practitioners who work with adult victims of domestic abuse in order to help them identify those who are at high risk of harm and whose cases should be referred to a Marac meeting in order to manage their risk. </a:t>
            </a:r>
          </a:p>
          <a:p>
            <a:endParaRPr lang="en-GB" dirty="0">
              <a:ea typeface="Calibri"/>
              <a:cs typeface="Calibri"/>
            </a:endParaRPr>
          </a:p>
        </p:txBody>
      </p:sp>
      <p:graphicFrame>
        <p:nvGraphicFramePr>
          <p:cNvPr id="5" name="Diagram 4">
            <a:extLst>
              <a:ext uri="{FF2B5EF4-FFF2-40B4-BE49-F238E27FC236}">
                <a16:creationId xmlns:a16="http://schemas.microsoft.com/office/drawing/2014/main" id="{28E5C086-4DCE-6C1E-C19D-52F7709362F5}"/>
              </a:ext>
            </a:extLst>
          </p:cNvPr>
          <p:cNvGraphicFramePr/>
          <p:nvPr>
            <p:extLst>
              <p:ext uri="{D42A27DB-BD31-4B8C-83A1-F6EECF244321}">
                <p14:modId xmlns:p14="http://schemas.microsoft.com/office/powerpoint/2010/main" val="665174727"/>
              </p:ext>
            </p:extLst>
          </p:nvPr>
        </p:nvGraphicFramePr>
        <p:xfrm>
          <a:off x="5328870" y="816058"/>
          <a:ext cx="7280074" cy="523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2297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9C105-E657-B04E-E74F-6583FBE662D3}"/>
              </a:ext>
            </a:extLst>
          </p:cNvPr>
          <p:cNvSpPr>
            <a:spLocks noGrp="1"/>
          </p:cNvSpPr>
          <p:nvPr>
            <p:ph type="title"/>
          </p:nvPr>
        </p:nvSpPr>
        <p:spPr/>
        <p:txBody>
          <a:bodyPr/>
          <a:lstStyle/>
          <a:p>
            <a:r>
              <a:rPr lang="en-GB" dirty="0">
                <a:cs typeface="Calibri Light"/>
              </a:rPr>
              <a:t>There may be occasions where the victim may</a:t>
            </a:r>
            <a:br>
              <a:rPr lang="en-GB" dirty="0">
                <a:cs typeface="Calibri Light"/>
              </a:rPr>
            </a:br>
            <a:r>
              <a:rPr lang="en-GB" dirty="0">
                <a:cs typeface="Calibri Light"/>
              </a:rPr>
              <a:t>be at higher risk than the risk tool suggests</a:t>
            </a:r>
          </a:p>
        </p:txBody>
      </p:sp>
      <p:sp>
        <p:nvSpPr>
          <p:cNvPr id="3" name="Content Placeholder 2">
            <a:extLst>
              <a:ext uri="{FF2B5EF4-FFF2-40B4-BE49-F238E27FC236}">
                <a16:creationId xmlns:a16="http://schemas.microsoft.com/office/drawing/2014/main" id="{4A571027-6303-4A09-5FD4-7650D4F75C41}"/>
              </a:ext>
            </a:extLst>
          </p:cNvPr>
          <p:cNvSpPr>
            <a:spLocks noGrp="1"/>
          </p:cNvSpPr>
          <p:nvPr>
            <p:ph idx="1"/>
          </p:nvPr>
        </p:nvSpPr>
        <p:spPr/>
        <p:txBody>
          <a:bodyPr vert="horz" lIns="91440" tIns="45720" rIns="91440" bIns="45720" rtlCol="0" anchor="t">
            <a:normAutofit/>
          </a:bodyPr>
          <a:lstStyle/>
          <a:p>
            <a:r>
              <a:rPr lang="en-GB" dirty="0">
                <a:cs typeface="Calibri"/>
              </a:rPr>
              <a:t>Extreme levels of fear</a:t>
            </a:r>
          </a:p>
          <a:p>
            <a:r>
              <a:rPr lang="en-GB" dirty="0">
                <a:cs typeface="Calibri"/>
              </a:rPr>
              <a:t>Cultural barriers such as honour based violence FGM</a:t>
            </a:r>
          </a:p>
          <a:p>
            <a:r>
              <a:rPr lang="en-GB" dirty="0">
                <a:cs typeface="Calibri"/>
              </a:rPr>
              <a:t>Extreme levels of control/isolation</a:t>
            </a:r>
          </a:p>
          <a:p>
            <a:r>
              <a:rPr lang="en-GB" dirty="0">
                <a:cs typeface="Calibri"/>
              </a:rPr>
              <a:t>Obsessive stalking behaviour</a:t>
            </a:r>
          </a:p>
          <a:p>
            <a:r>
              <a:rPr lang="en-GB" dirty="0">
                <a:cs typeface="Calibri"/>
              </a:rPr>
              <a:t>Perpetrator abusing more than one partner</a:t>
            </a:r>
          </a:p>
          <a:p>
            <a:r>
              <a:rPr lang="en-GB" dirty="0">
                <a:cs typeface="Calibri"/>
              </a:rPr>
              <a:t>Fear of loss of financial support, or losing children , house etc.</a:t>
            </a:r>
          </a:p>
        </p:txBody>
      </p:sp>
    </p:spTree>
    <p:extLst>
      <p:ext uri="{BB962C8B-B14F-4D97-AF65-F5344CB8AC3E}">
        <p14:creationId xmlns:p14="http://schemas.microsoft.com/office/powerpoint/2010/main" val="3958189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chemeClr val="bg1"/>
          </a:solidFill>
        </p:spPr>
        <p:txBody>
          <a:bodyPr>
            <a:normAutofit/>
          </a:bodyPr>
          <a:lstStyle/>
          <a:p>
            <a:pPr algn="ctr"/>
            <a:r>
              <a:rPr lang="en-GB" sz="3600" b="1" dirty="0">
                <a:latin typeface="+mn-lt"/>
              </a:rPr>
              <a:t>The DASH model seeks to……</a:t>
            </a:r>
            <a:endParaRPr lang="en-GB" sz="3600" b="1" dirty="0">
              <a:latin typeface="+mn-lt"/>
              <a:cs typeface="Calibri"/>
            </a:endParaRPr>
          </a:p>
        </p:txBody>
      </p:sp>
      <p:graphicFrame>
        <p:nvGraphicFramePr>
          <p:cNvPr id="5" name="Diagram 4"/>
          <p:cNvGraphicFramePr/>
          <p:nvPr>
            <p:extLst>
              <p:ext uri="{D42A27DB-BD31-4B8C-83A1-F6EECF244321}">
                <p14:modId xmlns:p14="http://schemas.microsoft.com/office/powerpoint/2010/main" val="176222573"/>
              </p:ext>
            </p:extLst>
          </p:nvPr>
        </p:nvGraphicFramePr>
        <p:xfrm>
          <a:off x="740719" y="1013254"/>
          <a:ext cx="10710562" cy="4984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5D05-2B1A-80AE-1640-C125E2BA18F3}"/>
              </a:ext>
            </a:extLst>
          </p:cNvPr>
          <p:cNvSpPr>
            <a:spLocks noGrp="1"/>
          </p:cNvSpPr>
          <p:nvPr>
            <p:ph type="title"/>
          </p:nvPr>
        </p:nvSpPr>
        <p:spPr/>
        <p:txBody>
          <a:bodyPr/>
          <a:lstStyle/>
          <a:p>
            <a:r>
              <a:rPr lang="en-GB" dirty="0">
                <a:cs typeface="Calibri Light"/>
              </a:rPr>
              <a:t>PPN</a:t>
            </a:r>
            <a:endParaRPr lang="en-GB" dirty="0"/>
          </a:p>
        </p:txBody>
      </p:sp>
      <p:sp>
        <p:nvSpPr>
          <p:cNvPr id="3" name="Content Placeholder 2">
            <a:extLst>
              <a:ext uri="{FF2B5EF4-FFF2-40B4-BE49-F238E27FC236}">
                <a16:creationId xmlns:a16="http://schemas.microsoft.com/office/drawing/2014/main" id="{68BFF13D-2AAC-FCBE-461C-3E9D320D93DC}"/>
              </a:ext>
            </a:extLst>
          </p:cNvPr>
          <p:cNvSpPr>
            <a:spLocks noGrp="1"/>
          </p:cNvSpPr>
          <p:nvPr>
            <p:ph idx="1"/>
          </p:nvPr>
        </p:nvSpPr>
        <p:spPr/>
        <p:txBody>
          <a:bodyPr vert="horz" lIns="91440" tIns="45720" rIns="91440" bIns="45720" rtlCol="0" anchor="t">
            <a:normAutofit/>
          </a:bodyPr>
          <a:lstStyle/>
          <a:p>
            <a:r>
              <a:rPr lang="en-GB" dirty="0">
                <a:cs typeface="Calibri"/>
              </a:rPr>
              <a:t>The PPN lists 29 questions which are used to identify, assess &amp; manage risk in relation to DV</a:t>
            </a:r>
            <a:endParaRPr lang="en-GB" dirty="0">
              <a:ea typeface="Calibri"/>
              <a:cs typeface="Calibri"/>
            </a:endParaRPr>
          </a:p>
          <a:p>
            <a:r>
              <a:rPr lang="en-GB" dirty="0">
                <a:cs typeface="Calibri"/>
              </a:rPr>
              <a:t>All 29 questions must be asked for every DASH incident</a:t>
            </a:r>
            <a:endParaRPr lang="en-GB" dirty="0">
              <a:ea typeface="Calibri"/>
              <a:cs typeface="Calibri"/>
            </a:endParaRPr>
          </a:p>
          <a:p>
            <a:r>
              <a:rPr lang="en-GB" dirty="0">
                <a:cs typeface="Calibri"/>
              </a:rPr>
              <a:t>All decisions  actions must be reviewed, recorded &amp; updated</a:t>
            </a:r>
            <a:endParaRPr lang="en-GB" dirty="0">
              <a:ea typeface="Calibri"/>
              <a:cs typeface="Calibri"/>
            </a:endParaRPr>
          </a:p>
          <a:p>
            <a:r>
              <a:rPr lang="en-GB" dirty="0">
                <a:cs typeface="Calibri"/>
              </a:rPr>
              <a:t>The risk identification process remains dynamic &amp; must be kept under review.</a:t>
            </a:r>
            <a:endParaRPr lang="en-GB" dirty="0">
              <a:ea typeface="Calibri"/>
              <a:cs typeface="Calibri"/>
            </a:endParaRPr>
          </a:p>
          <a:p>
            <a:pPr>
              <a:lnSpc>
                <a:spcPct val="100000"/>
              </a:lnSpc>
              <a:spcBef>
                <a:spcPts val="0"/>
              </a:spcBef>
            </a:pPr>
            <a:r>
              <a:rPr lang="en-GB" dirty="0">
                <a:ea typeface="Calibri"/>
                <a:cs typeface="Calibri"/>
              </a:rPr>
              <a:t>The PPN is used to update partner agencies and share information they may be aware of for them to provide future assistance to the victims and other vulnerable persons.</a:t>
            </a:r>
            <a:endParaRPr lang="en-US" dirty="0">
              <a:ea typeface="Calibri"/>
              <a:cs typeface="Calibri"/>
            </a:endParaRPr>
          </a:p>
          <a:p>
            <a:endParaRPr lang="en-GB" dirty="0">
              <a:ea typeface="Calibri"/>
              <a:cs typeface="Calibri"/>
            </a:endParaRPr>
          </a:p>
          <a:p>
            <a:endParaRPr lang="en-GB" dirty="0">
              <a:cs typeface="Calibri"/>
            </a:endParaRPr>
          </a:p>
        </p:txBody>
      </p:sp>
    </p:spTree>
    <p:extLst>
      <p:ext uri="{BB962C8B-B14F-4D97-AF65-F5344CB8AC3E}">
        <p14:creationId xmlns:p14="http://schemas.microsoft.com/office/powerpoint/2010/main" val="135286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B9E0D-A818-30B4-1ED4-201EE02DBA36}"/>
              </a:ext>
            </a:extLst>
          </p:cNvPr>
          <p:cNvSpPr>
            <a:spLocks noGrp="1"/>
          </p:cNvSpPr>
          <p:nvPr>
            <p:ph type="title"/>
          </p:nvPr>
        </p:nvSpPr>
        <p:spPr>
          <a:xfrm>
            <a:off x="838200" y="365126"/>
            <a:ext cx="10515600" cy="476704"/>
          </a:xfrm>
        </p:spPr>
        <p:txBody>
          <a:bodyPr>
            <a:normAutofit fontScale="90000"/>
          </a:bodyPr>
          <a:lstStyle/>
          <a:p>
            <a:r>
              <a:rPr lang="en-GB" sz="3200" dirty="0"/>
              <a:t>MARAC Multi-Agency Risk Assessment Conference</a:t>
            </a:r>
          </a:p>
        </p:txBody>
      </p:sp>
      <p:sp>
        <p:nvSpPr>
          <p:cNvPr id="3" name="Content Placeholder 2">
            <a:extLst>
              <a:ext uri="{FF2B5EF4-FFF2-40B4-BE49-F238E27FC236}">
                <a16:creationId xmlns:a16="http://schemas.microsoft.com/office/drawing/2014/main" id="{E486B7D2-D008-3DDC-D6B0-C5CFA867C801}"/>
              </a:ext>
            </a:extLst>
          </p:cNvPr>
          <p:cNvSpPr>
            <a:spLocks noGrp="1"/>
          </p:cNvSpPr>
          <p:nvPr>
            <p:ph idx="1"/>
          </p:nvPr>
        </p:nvSpPr>
        <p:spPr>
          <a:xfrm>
            <a:off x="838200" y="1076111"/>
            <a:ext cx="10515600" cy="5287758"/>
          </a:xfrm>
        </p:spPr>
        <p:txBody>
          <a:bodyPr vert="horz" lIns="91440" tIns="45720" rIns="91440" bIns="45720" rtlCol="0" anchor="t">
            <a:normAutofit/>
          </a:bodyPr>
          <a:lstStyle/>
          <a:p>
            <a:r>
              <a:rPr lang="en-GB" b="0" i="0" dirty="0">
                <a:effectLst/>
                <a:latin typeface="Open Sans"/>
                <a:ea typeface="Open Sans"/>
                <a:cs typeface="Open Sans"/>
              </a:rPr>
              <a:t>Shared information on </a:t>
            </a:r>
            <a:r>
              <a:rPr lang="en-GB" dirty="0">
                <a:latin typeface="Open Sans"/>
                <a:ea typeface="Open Sans"/>
                <a:cs typeface="Open Sans"/>
              </a:rPr>
              <a:t>high-risk</a:t>
            </a:r>
            <a:r>
              <a:rPr lang="en-GB" b="0" i="0" dirty="0">
                <a:effectLst/>
                <a:latin typeface="Open Sans"/>
                <a:ea typeface="Open Sans"/>
                <a:cs typeface="Open Sans"/>
              </a:rPr>
              <a:t> domestic abuse cases</a:t>
            </a:r>
            <a:endParaRPr lang="en-GB" b="0" i="0">
              <a:effectLst/>
              <a:latin typeface="Open Sans"/>
              <a:ea typeface="Open Sans"/>
              <a:cs typeface="Open Sans"/>
            </a:endParaRPr>
          </a:p>
          <a:p>
            <a:r>
              <a:rPr lang="en-GB" dirty="0">
                <a:latin typeface="Open Sans"/>
                <a:ea typeface="Open Sans"/>
                <a:cs typeface="Open Sans"/>
              </a:rPr>
              <a:t>Partnership work – police, education, DV workers, LA, Health, voluntary groups, probation attend meetings </a:t>
            </a:r>
            <a:endParaRPr lang="en-GB">
              <a:latin typeface="Open Sans" panose="020B0606030504020204" pitchFamily="34" charset="0"/>
              <a:ea typeface="Open Sans"/>
              <a:cs typeface="Open Sans"/>
            </a:endParaRPr>
          </a:p>
          <a:p>
            <a:r>
              <a:rPr lang="en-GB" dirty="0">
                <a:latin typeface="Open Sans"/>
                <a:ea typeface="Open Sans"/>
                <a:cs typeface="Open Sans"/>
              </a:rPr>
              <a:t>Increase the safety of victims – co-ordinated action plan</a:t>
            </a:r>
          </a:p>
          <a:p>
            <a:r>
              <a:rPr lang="en-GB" dirty="0">
                <a:latin typeface="Open Sans"/>
                <a:ea typeface="Open Sans"/>
                <a:cs typeface="Open Sans"/>
              </a:rPr>
              <a:t>Safeguard adult victims</a:t>
            </a:r>
          </a:p>
          <a:p>
            <a:pPr lvl="1"/>
            <a:r>
              <a:rPr lang="en-GB" dirty="0">
                <a:latin typeface="Open Sans"/>
                <a:ea typeface="Open Sans"/>
                <a:cs typeface="Open Sans"/>
              </a:rPr>
              <a:t>But also safeguard any children / vulnerable victims</a:t>
            </a:r>
          </a:p>
          <a:p>
            <a:r>
              <a:rPr lang="en-GB" b="0" i="0" dirty="0">
                <a:effectLst/>
                <a:latin typeface="Open Sans"/>
                <a:ea typeface="Open Sans"/>
                <a:cs typeface="Open Sans"/>
              </a:rPr>
              <a:t>The number of cases discussed</a:t>
            </a:r>
            <a:r>
              <a:rPr lang="en-GB" dirty="0">
                <a:latin typeface="Open Sans"/>
                <a:ea typeface="Open Sans"/>
                <a:cs typeface="Open Sans"/>
              </a:rPr>
              <a:t> July 2022</a:t>
            </a:r>
            <a:r>
              <a:rPr lang="en-GB" b="0" i="0" dirty="0">
                <a:effectLst/>
                <a:latin typeface="Open Sans"/>
                <a:ea typeface="Open Sans"/>
                <a:cs typeface="Open Sans"/>
              </a:rPr>
              <a:t> </a:t>
            </a:r>
            <a:r>
              <a:rPr lang="en-GB" dirty="0">
                <a:latin typeface="Open Sans"/>
                <a:ea typeface="Open Sans"/>
                <a:cs typeface="Open Sans"/>
              </a:rPr>
              <a:t>to June 2023 is 108,775</a:t>
            </a:r>
          </a:p>
          <a:p>
            <a:r>
              <a:rPr lang="en-GB" dirty="0">
                <a:latin typeface="Open Sans"/>
                <a:ea typeface="Open Sans"/>
                <a:cs typeface="Open Sans"/>
              </a:rPr>
              <a:t>Children involved – 138,340</a:t>
            </a:r>
          </a:p>
          <a:p>
            <a:endParaRPr lang="en-GB"/>
          </a:p>
        </p:txBody>
      </p:sp>
    </p:spTree>
    <p:extLst>
      <p:ext uri="{BB962C8B-B14F-4D97-AF65-F5344CB8AC3E}">
        <p14:creationId xmlns:p14="http://schemas.microsoft.com/office/powerpoint/2010/main" val="2141605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police officer standing next to a car&#10;&#10;Description automatically generated">
            <a:extLst>
              <a:ext uri="{FF2B5EF4-FFF2-40B4-BE49-F238E27FC236}">
                <a16:creationId xmlns:a16="http://schemas.microsoft.com/office/drawing/2014/main" id="{DD246DF1-E481-4AD1-E283-F5BF6BA35C9B}"/>
              </a:ext>
            </a:extLst>
          </p:cNvPr>
          <p:cNvPicPr>
            <a:picLocks noChangeAspect="1"/>
          </p:cNvPicPr>
          <p:nvPr/>
        </p:nvPicPr>
        <p:blipFill>
          <a:blip r:embed="rId2"/>
          <a:stretch>
            <a:fillRect/>
          </a:stretch>
        </p:blipFill>
        <p:spPr>
          <a:xfrm>
            <a:off x="643467" y="757258"/>
            <a:ext cx="10905066" cy="5343483"/>
          </a:xfrm>
          <a:prstGeom prst="rect">
            <a:avLst/>
          </a:prstGeom>
        </p:spPr>
      </p:pic>
    </p:spTree>
    <p:extLst>
      <p:ext uri="{BB962C8B-B14F-4D97-AF65-F5344CB8AC3E}">
        <p14:creationId xmlns:p14="http://schemas.microsoft.com/office/powerpoint/2010/main" val="2601107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A3B2D-95A9-FD04-E238-AEC073D3BCD9}"/>
              </a:ext>
            </a:extLst>
          </p:cNvPr>
          <p:cNvSpPr>
            <a:spLocks noGrp="1"/>
          </p:cNvSpPr>
          <p:nvPr>
            <p:ph type="title"/>
          </p:nvPr>
        </p:nvSpPr>
        <p:spPr>
          <a:xfrm>
            <a:off x="838200" y="365125"/>
            <a:ext cx="10515600" cy="707337"/>
          </a:xfrm>
        </p:spPr>
        <p:txBody>
          <a:bodyPr>
            <a:normAutofit/>
          </a:bodyPr>
          <a:lstStyle/>
          <a:p>
            <a:r>
              <a:rPr lang="en-GB" sz="3200" dirty="0">
                <a:cs typeface="Calibri Light"/>
              </a:rPr>
              <a:t>Decide....  NDM/Code Ethics</a:t>
            </a:r>
          </a:p>
        </p:txBody>
      </p:sp>
      <p:sp>
        <p:nvSpPr>
          <p:cNvPr id="3" name="Content Placeholder 2">
            <a:extLst>
              <a:ext uri="{FF2B5EF4-FFF2-40B4-BE49-F238E27FC236}">
                <a16:creationId xmlns:a16="http://schemas.microsoft.com/office/drawing/2014/main" id="{AC0FF74E-2ABD-FEA5-C36A-0B13EFEC4934}"/>
              </a:ext>
            </a:extLst>
          </p:cNvPr>
          <p:cNvSpPr>
            <a:spLocks noGrp="1"/>
          </p:cNvSpPr>
          <p:nvPr>
            <p:ph idx="1"/>
          </p:nvPr>
        </p:nvSpPr>
        <p:spPr>
          <a:xfrm>
            <a:off x="838200" y="1394305"/>
            <a:ext cx="10515600" cy="4782658"/>
          </a:xfrm>
        </p:spPr>
        <p:txBody>
          <a:bodyPr vert="horz" lIns="91440" tIns="45720" rIns="91440" bIns="45720" rtlCol="0" anchor="t">
            <a:normAutofit/>
          </a:bodyPr>
          <a:lstStyle/>
          <a:p>
            <a:r>
              <a:rPr lang="en-GB" dirty="0">
                <a:cs typeface="Calibri"/>
              </a:rPr>
              <a:t>Location of caller</a:t>
            </a:r>
          </a:p>
          <a:p>
            <a:r>
              <a:rPr lang="en-GB" dirty="0">
                <a:cs typeface="Calibri"/>
              </a:rPr>
              <a:t>Location of incident</a:t>
            </a:r>
          </a:p>
          <a:p>
            <a:r>
              <a:rPr lang="en-GB" dirty="0">
                <a:cs typeface="Calibri"/>
              </a:rPr>
              <a:t>Injuries</a:t>
            </a:r>
          </a:p>
          <a:p>
            <a:r>
              <a:rPr lang="en-GB" dirty="0">
                <a:cs typeface="Calibri"/>
              </a:rPr>
              <a:t>Weapons</a:t>
            </a:r>
          </a:p>
          <a:p>
            <a:r>
              <a:rPr lang="en-GB" dirty="0">
                <a:cs typeface="Calibri"/>
              </a:rPr>
              <a:t>Children</a:t>
            </a:r>
          </a:p>
          <a:p>
            <a:r>
              <a:rPr lang="en-GB" dirty="0">
                <a:cs typeface="Calibri"/>
              </a:rPr>
              <a:t>Offender</a:t>
            </a:r>
          </a:p>
          <a:p>
            <a:r>
              <a:rPr lang="en-GB" dirty="0">
                <a:cs typeface="Calibri"/>
              </a:rPr>
              <a:t>Previous incidents</a:t>
            </a:r>
          </a:p>
          <a:p>
            <a:r>
              <a:rPr lang="en-GB" dirty="0">
                <a:cs typeface="Calibri"/>
              </a:rPr>
              <a:t>Warning signs </a:t>
            </a:r>
          </a:p>
          <a:p>
            <a:r>
              <a:rPr lang="en-GB" dirty="0">
                <a:cs typeface="Calibri"/>
              </a:rPr>
              <a:t>…....and</a:t>
            </a:r>
          </a:p>
        </p:txBody>
      </p:sp>
      <p:pic>
        <p:nvPicPr>
          <p:cNvPr id="4" name="Picture 4" descr="Diagram&#10;&#10;Description automatically generated">
            <a:extLst>
              <a:ext uri="{FF2B5EF4-FFF2-40B4-BE49-F238E27FC236}">
                <a16:creationId xmlns:a16="http://schemas.microsoft.com/office/drawing/2014/main" id="{E3B3EB3A-FF88-16AA-4AE7-02AD8346663A}"/>
              </a:ext>
            </a:extLst>
          </p:cNvPr>
          <p:cNvPicPr>
            <a:picLocks noChangeAspect="1"/>
          </p:cNvPicPr>
          <p:nvPr/>
        </p:nvPicPr>
        <p:blipFill>
          <a:blip r:embed="rId2"/>
          <a:stretch>
            <a:fillRect/>
          </a:stretch>
        </p:blipFill>
        <p:spPr>
          <a:xfrm>
            <a:off x="5416727" y="1342725"/>
            <a:ext cx="5575969" cy="4559059"/>
          </a:xfrm>
          <a:prstGeom prst="rect">
            <a:avLst/>
          </a:prstGeom>
        </p:spPr>
      </p:pic>
    </p:spTree>
    <p:extLst>
      <p:ext uri="{BB962C8B-B14F-4D97-AF65-F5344CB8AC3E}">
        <p14:creationId xmlns:p14="http://schemas.microsoft.com/office/powerpoint/2010/main" val="3905267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3"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CB490E3-98D6-3741-F211-3390C89DF27F}"/>
              </a:ext>
            </a:extLst>
          </p:cNvPr>
          <p:cNvSpPr>
            <a:spLocks noGrp="1"/>
          </p:cNvSpPr>
          <p:nvPr>
            <p:ph type="title"/>
          </p:nvPr>
        </p:nvSpPr>
        <p:spPr>
          <a:xfrm>
            <a:off x="965200" y="1371190"/>
            <a:ext cx="3363170" cy="2183042"/>
          </a:xfrm>
        </p:spPr>
        <p:txBody>
          <a:bodyPr anchor="b">
            <a:normAutofit/>
          </a:bodyPr>
          <a:lstStyle/>
          <a:p>
            <a:r>
              <a:rPr lang="en-GB" sz="4000">
                <a:cs typeface="Calibri Light"/>
              </a:rPr>
              <a:t>Preserve Life</a:t>
            </a:r>
          </a:p>
        </p:txBody>
      </p:sp>
      <p:sp>
        <p:nvSpPr>
          <p:cNvPr id="16"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Shape 17">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A picture containing application&#10;&#10;Description automatically generated">
            <a:extLst>
              <a:ext uri="{FF2B5EF4-FFF2-40B4-BE49-F238E27FC236}">
                <a16:creationId xmlns:a16="http://schemas.microsoft.com/office/drawing/2014/main" id="{3AA6E171-8E03-4A54-2C37-49C0FB8AF7F9}"/>
              </a:ext>
            </a:extLst>
          </p:cNvPr>
          <p:cNvPicPr>
            <a:picLocks noChangeAspect="1"/>
          </p:cNvPicPr>
          <p:nvPr/>
        </p:nvPicPr>
        <p:blipFill>
          <a:blip r:embed="rId2"/>
          <a:stretch>
            <a:fillRect/>
          </a:stretch>
        </p:blipFill>
        <p:spPr>
          <a:xfrm>
            <a:off x="5196964" y="1473129"/>
            <a:ext cx="1846470" cy="1118104"/>
          </a:xfrm>
          <a:prstGeom prst="rect">
            <a:avLst/>
          </a:prstGeom>
        </p:spPr>
      </p:pic>
      <p:sp>
        <p:nvSpPr>
          <p:cNvPr id="3" name="Content Placeholder 2">
            <a:extLst>
              <a:ext uri="{FF2B5EF4-FFF2-40B4-BE49-F238E27FC236}">
                <a16:creationId xmlns:a16="http://schemas.microsoft.com/office/drawing/2014/main" id="{C22F6154-1B96-30B6-5F73-D0D8227CE8B4}"/>
              </a:ext>
            </a:extLst>
          </p:cNvPr>
          <p:cNvSpPr>
            <a:spLocks noGrp="1"/>
          </p:cNvSpPr>
          <p:nvPr>
            <p:ph idx="1"/>
          </p:nvPr>
        </p:nvSpPr>
        <p:spPr>
          <a:xfrm>
            <a:off x="965199" y="3729161"/>
            <a:ext cx="5690043" cy="2277321"/>
          </a:xfrm>
        </p:spPr>
        <p:txBody>
          <a:bodyPr vert="horz" lIns="91440" tIns="45720" rIns="91440" bIns="45720" rtlCol="0">
            <a:normAutofit/>
          </a:bodyPr>
          <a:lstStyle/>
          <a:p>
            <a:pPr>
              <a:spcBef>
                <a:spcPts val="0"/>
              </a:spcBef>
            </a:pPr>
            <a:r>
              <a:rPr lang="en-US" sz="2200">
                <a:ea typeface="+mn-lt"/>
                <a:cs typeface="+mn-lt"/>
              </a:rPr>
              <a:t>Risk</a:t>
            </a:r>
          </a:p>
          <a:p>
            <a:pPr>
              <a:spcBef>
                <a:spcPts val="0"/>
              </a:spcBef>
            </a:pPr>
            <a:r>
              <a:rPr lang="en-US" sz="2200">
                <a:ea typeface="+mn-lt"/>
                <a:cs typeface="+mn-lt"/>
              </a:rPr>
              <a:t>Safeguarding</a:t>
            </a:r>
          </a:p>
          <a:p>
            <a:pPr>
              <a:spcBef>
                <a:spcPts val="0"/>
              </a:spcBef>
            </a:pPr>
            <a:r>
              <a:rPr lang="en-US" sz="2200">
                <a:ea typeface="+mn-lt"/>
                <a:cs typeface="+mn-lt"/>
              </a:rPr>
              <a:t>Officer Safety</a:t>
            </a:r>
          </a:p>
          <a:p>
            <a:pPr>
              <a:spcBef>
                <a:spcPts val="0"/>
              </a:spcBef>
            </a:pPr>
            <a:r>
              <a:rPr lang="en-US" sz="2200">
                <a:ea typeface="+mn-lt"/>
                <a:cs typeface="+mn-lt"/>
              </a:rPr>
              <a:t>Medical Assistance</a:t>
            </a:r>
          </a:p>
          <a:p>
            <a:pPr>
              <a:spcBef>
                <a:spcPts val="0"/>
              </a:spcBef>
            </a:pPr>
            <a:r>
              <a:rPr lang="en-US" sz="2200">
                <a:ea typeface="+mn-lt"/>
                <a:cs typeface="+mn-lt"/>
              </a:rPr>
              <a:t>Police Protection</a:t>
            </a:r>
          </a:p>
          <a:p>
            <a:pPr>
              <a:spcBef>
                <a:spcPts val="0"/>
              </a:spcBef>
            </a:pPr>
            <a:r>
              <a:rPr lang="en-US" sz="2200">
                <a:ea typeface="+mn-lt"/>
                <a:cs typeface="+mn-lt"/>
              </a:rPr>
              <a:t>Powers of entry</a:t>
            </a:r>
          </a:p>
          <a:p>
            <a:pPr>
              <a:spcBef>
                <a:spcPts val="0"/>
              </a:spcBef>
            </a:pPr>
            <a:r>
              <a:rPr lang="en-US" sz="2200">
                <a:ea typeface="+mn-lt"/>
                <a:cs typeface="+mn-lt"/>
              </a:rPr>
              <a:t>Decision Making</a:t>
            </a:r>
          </a:p>
          <a:p>
            <a:endParaRPr lang="en-GB" sz="2200">
              <a:cs typeface="Calibri"/>
            </a:endParaRPr>
          </a:p>
        </p:txBody>
      </p:sp>
      <p:pic>
        <p:nvPicPr>
          <p:cNvPr id="4" name="Picture 4" descr="Diagram&#10;&#10;Description automatically generated">
            <a:extLst>
              <a:ext uri="{FF2B5EF4-FFF2-40B4-BE49-F238E27FC236}">
                <a16:creationId xmlns:a16="http://schemas.microsoft.com/office/drawing/2014/main" id="{FCD4B481-D9D0-E9F7-B133-8E19BE757794}"/>
              </a:ext>
            </a:extLst>
          </p:cNvPr>
          <p:cNvPicPr>
            <a:picLocks noChangeAspect="1"/>
          </p:cNvPicPr>
          <p:nvPr/>
        </p:nvPicPr>
        <p:blipFill>
          <a:blip r:embed="rId3"/>
          <a:stretch>
            <a:fillRect/>
          </a:stretch>
        </p:blipFill>
        <p:spPr>
          <a:xfrm>
            <a:off x="8050038" y="2453392"/>
            <a:ext cx="2713512" cy="2515530"/>
          </a:xfrm>
          <a:prstGeom prst="rect">
            <a:avLst/>
          </a:prstGeom>
        </p:spPr>
      </p:pic>
    </p:spTree>
    <p:extLst>
      <p:ext uri="{BB962C8B-B14F-4D97-AF65-F5344CB8AC3E}">
        <p14:creationId xmlns:p14="http://schemas.microsoft.com/office/powerpoint/2010/main" val="2333788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lue and white text on a blue background">
            <a:extLst>
              <a:ext uri="{FF2B5EF4-FFF2-40B4-BE49-F238E27FC236}">
                <a16:creationId xmlns:a16="http://schemas.microsoft.com/office/drawing/2014/main" id="{A616B362-E867-B914-75CB-131A64181873}"/>
              </a:ext>
            </a:extLst>
          </p:cNvPr>
          <p:cNvPicPr>
            <a:picLocks noChangeAspect="1"/>
          </p:cNvPicPr>
          <p:nvPr/>
        </p:nvPicPr>
        <p:blipFill>
          <a:blip r:embed="rId2"/>
          <a:stretch>
            <a:fillRect/>
          </a:stretch>
        </p:blipFill>
        <p:spPr>
          <a:xfrm>
            <a:off x="639349" y="226523"/>
            <a:ext cx="10812661" cy="6174915"/>
          </a:xfrm>
          <a:prstGeom prst="rect">
            <a:avLst/>
          </a:prstGeom>
        </p:spPr>
      </p:pic>
    </p:spTree>
    <p:extLst>
      <p:ext uri="{BB962C8B-B14F-4D97-AF65-F5344CB8AC3E}">
        <p14:creationId xmlns:p14="http://schemas.microsoft.com/office/powerpoint/2010/main" val="342924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791E9-4E15-38B0-AB81-1885F29957F1}"/>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Considerations </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9E22A709-875C-6907-4653-7077FDB466D7}"/>
              </a:ext>
            </a:extLst>
          </p:cNvPr>
          <p:cNvSpPr>
            <a:spLocks/>
          </p:cNvSpPr>
          <p:nvPr/>
        </p:nvSpPr>
        <p:spPr>
          <a:xfrm>
            <a:off x="1014268" y="1926266"/>
            <a:ext cx="4985068" cy="796322"/>
          </a:xfrm>
          <a:prstGeom prst="rect">
            <a:avLst/>
          </a:prstGeom>
        </p:spPr>
        <p:txBody>
          <a:bodyPr lIns="91440" tIns="45720" rIns="91440" bIns="45720" anchor="t"/>
          <a:lstStyle/>
          <a:p>
            <a:pPr defTabSz="877824">
              <a:spcAft>
                <a:spcPts val="600"/>
              </a:spcAft>
            </a:pPr>
            <a:r>
              <a:rPr lang="en-GB" sz="2400" kern="1200" dirty="0">
                <a:latin typeface="+mn-lt"/>
                <a:ea typeface="+mn-ea"/>
                <a:cs typeface="Calibri"/>
              </a:rPr>
              <a:t>Victims </a:t>
            </a:r>
            <a:endParaRPr lang="en-GB" sz="2400" dirty="0">
              <a:ea typeface="Calibri"/>
              <a:cs typeface="Calibri"/>
            </a:endParaRPr>
          </a:p>
        </p:txBody>
      </p:sp>
      <p:sp>
        <p:nvSpPr>
          <p:cNvPr id="4" name="Content Placeholder 3">
            <a:extLst>
              <a:ext uri="{FF2B5EF4-FFF2-40B4-BE49-F238E27FC236}">
                <a16:creationId xmlns:a16="http://schemas.microsoft.com/office/drawing/2014/main" id="{DB5ADB61-B28E-1CAE-3324-DBF464D1E35D}"/>
              </a:ext>
            </a:extLst>
          </p:cNvPr>
          <p:cNvSpPr>
            <a:spLocks/>
          </p:cNvSpPr>
          <p:nvPr/>
        </p:nvSpPr>
        <p:spPr>
          <a:xfrm>
            <a:off x="1014268" y="2722588"/>
            <a:ext cx="4985068" cy="3561202"/>
          </a:xfrm>
          <a:prstGeom prst="rect">
            <a:avLst/>
          </a:prstGeom>
        </p:spPr>
        <p:txBody>
          <a:bodyPr vert="horz" lIns="91440" tIns="45720" rIns="91440" bIns="45720" rtlCol="0" anchor="t">
            <a:normAutofit/>
          </a:bodyPr>
          <a:lstStyle/>
          <a:p>
            <a:pPr defTabSz="877824">
              <a:spcAft>
                <a:spcPts val="600"/>
              </a:spcAft>
            </a:pPr>
            <a:r>
              <a:rPr lang="en-GB" sz="2400" kern="1200" dirty="0">
                <a:latin typeface="+mn-lt"/>
                <a:ea typeface="+mn-ea"/>
                <a:cs typeface="Calibri"/>
              </a:rPr>
              <a:t>Medical needs</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Risk assessed</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Physical evidence</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First account</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Body worn video</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Safeguarding</a:t>
            </a:r>
            <a:endParaRPr lang="en-GB" sz="2400" kern="1200" dirty="0">
              <a:latin typeface="+mn-lt"/>
              <a:ea typeface="Calibri"/>
              <a:cs typeface="Calibri"/>
            </a:endParaRPr>
          </a:p>
          <a:p>
            <a:pPr>
              <a:spcAft>
                <a:spcPts val="600"/>
              </a:spcAft>
            </a:pPr>
            <a:endParaRPr lang="en-GB" sz="2400" dirty="0">
              <a:ea typeface="Calibri"/>
              <a:cs typeface="Calibri"/>
            </a:endParaRPr>
          </a:p>
        </p:txBody>
      </p:sp>
      <p:sp>
        <p:nvSpPr>
          <p:cNvPr id="5" name="Text Placeholder 4">
            <a:extLst>
              <a:ext uri="{FF2B5EF4-FFF2-40B4-BE49-F238E27FC236}">
                <a16:creationId xmlns:a16="http://schemas.microsoft.com/office/drawing/2014/main" id="{E4EB38B1-D6B5-9AB7-7CC1-730965AF9CE9}"/>
              </a:ext>
            </a:extLst>
          </p:cNvPr>
          <p:cNvSpPr>
            <a:spLocks/>
          </p:cNvSpPr>
          <p:nvPr/>
        </p:nvSpPr>
        <p:spPr>
          <a:xfrm>
            <a:off x="6168113" y="1926266"/>
            <a:ext cx="5009619" cy="796322"/>
          </a:xfrm>
          <a:prstGeom prst="rect">
            <a:avLst/>
          </a:prstGeom>
        </p:spPr>
        <p:txBody>
          <a:bodyPr lIns="91440" tIns="45720" rIns="91440" bIns="45720" anchor="t"/>
          <a:lstStyle/>
          <a:p>
            <a:pPr defTabSz="877824">
              <a:spcAft>
                <a:spcPts val="600"/>
              </a:spcAft>
            </a:pPr>
            <a:r>
              <a:rPr lang="en-GB" sz="2400">
                <a:cs typeface="Calibri"/>
              </a:rPr>
              <a:t>Witnesses</a:t>
            </a:r>
            <a:endParaRPr lang="en-GB" sz="2400">
              <a:ea typeface="Calibri"/>
              <a:cs typeface="Calibri"/>
            </a:endParaRPr>
          </a:p>
        </p:txBody>
      </p:sp>
      <p:sp>
        <p:nvSpPr>
          <p:cNvPr id="6" name="Content Placeholder 5">
            <a:extLst>
              <a:ext uri="{FF2B5EF4-FFF2-40B4-BE49-F238E27FC236}">
                <a16:creationId xmlns:a16="http://schemas.microsoft.com/office/drawing/2014/main" id="{74D28660-31EF-5D28-0F5E-FA3B486AF24B}"/>
              </a:ext>
            </a:extLst>
          </p:cNvPr>
          <p:cNvSpPr>
            <a:spLocks/>
          </p:cNvSpPr>
          <p:nvPr/>
        </p:nvSpPr>
        <p:spPr>
          <a:xfrm>
            <a:off x="6168113" y="2722588"/>
            <a:ext cx="5009619" cy="3561202"/>
          </a:xfrm>
          <a:prstGeom prst="rect">
            <a:avLst/>
          </a:prstGeom>
        </p:spPr>
        <p:txBody>
          <a:bodyPr vert="horz" lIns="91440" tIns="45720" rIns="91440" bIns="45720" rtlCol="0" anchor="t">
            <a:normAutofit/>
          </a:bodyPr>
          <a:lstStyle/>
          <a:p>
            <a:pPr defTabSz="877824">
              <a:spcAft>
                <a:spcPts val="600"/>
              </a:spcAft>
            </a:pPr>
            <a:r>
              <a:rPr lang="en-GB" sz="2400" kern="1200" dirty="0">
                <a:latin typeface="+mn-lt"/>
                <a:ea typeface="+mn-ea"/>
                <a:cs typeface="Calibri"/>
              </a:rPr>
              <a:t>First Disclosure</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Social media</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House to House</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Witnesses</a:t>
            </a:r>
            <a:endParaRPr lang="en-GB" sz="2400" dirty="0">
              <a:ea typeface="Calibri"/>
              <a:cs typeface="Calibri"/>
            </a:endParaRPr>
          </a:p>
        </p:txBody>
      </p:sp>
    </p:spTree>
    <p:extLst>
      <p:ext uri="{BB962C8B-B14F-4D97-AF65-F5344CB8AC3E}">
        <p14:creationId xmlns:p14="http://schemas.microsoft.com/office/powerpoint/2010/main" val="12382745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34E20-BDE7-2AAF-7609-DF1FEE093BB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Considerations </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id="{9A2346AC-A24F-A189-AAB5-C6ACE7F8D58F}"/>
              </a:ext>
            </a:extLst>
          </p:cNvPr>
          <p:cNvSpPr>
            <a:spLocks/>
          </p:cNvSpPr>
          <p:nvPr/>
        </p:nvSpPr>
        <p:spPr>
          <a:xfrm>
            <a:off x="1014268" y="1926266"/>
            <a:ext cx="4985068" cy="796322"/>
          </a:xfrm>
          <a:prstGeom prst="rect">
            <a:avLst/>
          </a:prstGeom>
        </p:spPr>
        <p:txBody>
          <a:bodyPr lIns="91440" tIns="45720" rIns="91440" bIns="45720" anchor="t"/>
          <a:lstStyle/>
          <a:p>
            <a:pPr defTabSz="877824">
              <a:spcAft>
                <a:spcPts val="600"/>
              </a:spcAft>
            </a:pPr>
            <a:r>
              <a:rPr lang="en-GB" sz="2400" kern="1200" dirty="0">
                <a:latin typeface="+mn-lt"/>
                <a:ea typeface="+mn-ea"/>
                <a:cs typeface="Calibri"/>
              </a:rPr>
              <a:t>Crime Scene</a:t>
            </a:r>
            <a:endParaRPr lang="en-GB" sz="2400" dirty="0"/>
          </a:p>
        </p:txBody>
      </p:sp>
      <p:sp>
        <p:nvSpPr>
          <p:cNvPr id="4" name="Content Placeholder 3">
            <a:extLst>
              <a:ext uri="{FF2B5EF4-FFF2-40B4-BE49-F238E27FC236}">
                <a16:creationId xmlns:a16="http://schemas.microsoft.com/office/drawing/2014/main" id="{CBB789E4-6BE0-6378-D54F-275A891D8A7C}"/>
              </a:ext>
            </a:extLst>
          </p:cNvPr>
          <p:cNvSpPr>
            <a:spLocks/>
          </p:cNvSpPr>
          <p:nvPr/>
        </p:nvSpPr>
        <p:spPr>
          <a:xfrm>
            <a:off x="1014268" y="2722588"/>
            <a:ext cx="4985068" cy="3561202"/>
          </a:xfrm>
          <a:prstGeom prst="rect">
            <a:avLst/>
          </a:prstGeom>
        </p:spPr>
        <p:txBody>
          <a:bodyPr vert="horz" lIns="91440" tIns="45720" rIns="91440" bIns="45720" rtlCol="0" anchor="t">
            <a:normAutofit/>
          </a:bodyPr>
          <a:lstStyle/>
          <a:p>
            <a:pPr defTabSz="877824">
              <a:spcAft>
                <a:spcPts val="600"/>
              </a:spcAft>
            </a:pPr>
            <a:r>
              <a:rPr lang="en-GB" sz="1700" kern="1200" dirty="0">
                <a:latin typeface="+mn-lt"/>
                <a:ea typeface="+mn-ea"/>
                <a:cs typeface="Calibri"/>
              </a:rPr>
              <a:t>I</a:t>
            </a:r>
            <a:r>
              <a:rPr lang="en-GB" sz="2400" kern="1200" dirty="0">
                <a:latin typeface="+mn-lt"/>
                <a:ea typeface="+mn-ea"/>
                <a:cs typeface="Calibri"/>
              </a:rPr>
              <a:t>dentification</a:t>
            </a:r>
            <a:endParaRPr lang="en-GB" sz="2400" kern="1200">
              <a:latin typeface="+mn-lt"/>
              <a:ea typeface="Calibri"/>
              <a:cs typeface="Calibri"/>
            </a:endParaRPr>
          </a:p>
          <a:p>
            <a:pPr defTabSz="877824">
              <a:spcAft>
                <a:spcPts val="600"/>
              </a:spcAft>
            </a:pPr>
            <a:r>
              <a:rPr lang="en-GB" sz="2400" kern="1200" dirty="0">
                <a:latin typeface="+mn-lt"/>
                <a:ea typeface="+mn-ea"/>
                <a:cs typeface="Calibri"/>
              </a:rPr>
              <a:t>Preservation</a:t>
            </a:r>
            <a:endParaRPr lang="en-GB" sz="2400" kern="1200">
              <a:latin typeface="+mn-lt"/>
              <a:ea typeface="Calibri"/>
              <a:cs typeface="Calibri"/>
            </a:endParaRPr>
          </a:p>
          <a:p>
            <a:pPr defTabSz="877824">
              <a:spcAft>
                <a:spcPts val="600"/>
              </a:spcAft>
            </a:pPr>
            <a:r>
              <a:rPr lang="en-GB" sz="2400" kern="1200" dirty="0">
                <a:latin typeface="+mn-lt"/>
                <a:ea typeface="+mn-lt"/>
                <a:cs typeface="+mn-lt"/>
              </a:rPr>
              <a:t>Common approach path</a:t>
            </a:r>
          </a:p>
          <a:p>
            <a:pPr defTabSz="877824">
              <a:spcAft>
                <a:spcPts val="600"/>
              </a:spcAft>
            </a:pPr>
            <a:r>
              <a:rPr lang="en-GB" sz="2400" kern="1200" dirty="0">
                <a:latin typeface="+mn-lt"/>
                <a:ea typeface="+mn-ea"/>
                <a:cs typeface="Calibri"/>
              </a:rPr>
              <a:t>Cordons</a:t>
            </a:r>
            <a:endParaRPr lang="en-GB" sz="2400" kern="1200">
              <a:latin typeface="+mn-lt"/>
              <a:ea typeface="Calibri"/>
              <a:cs typeface="Calibri"/>
            </a:endParaRPr>
          </a:p>
          <a:p>
            <a:pPr defTabSz="877824">
              <a:spcAft>
                <a:spcPts val="600"/>
              </a:spcAft>
            </a:pPr>
            <a:r>
              <a:rPr lang="en-GB" sz="2400" kern="1200" dirty="0">
                <a:latin typeface="+mn-lt"/>
                <a:ea typeface="+mn-ea"/>
                <a:cs typeface="Calibri"/>
              </a:rPr>
              <a:t>Cross contamination</a:t>
            </a:r>
            <a:endParaRPr lang="en-GB" sz="2400" kern="1200">
              <a:latin typeface="+mn-lt"/>
              <a:ea typeface="Calibri"/>
              <a:cs typeface="Calibri"/>
            </a:endParaRPr>
          </a:p>
          <a:p>
            <a:pPr defTabSz="877824">
              <a:spcAft>
                <a:spcPts val="600"/>
              </a:spcAft>
            </a:pPr>
            <a:r>
              <a:rPr lang="en-GB" sz="2400" kern="1200" dirty="0">
                <a:latin typeface="+mn-lt"/>
                <a:ea typeface="+mn-ea"/>
                <a:cs typeface="Calibri"/>
              </a:rPr>
              <a:t>Recording</a:t>
            </a:r>
            <a:endParaRPr lang="en-GB" sz="2400">
              <a:ea typeface="Calibri"/>
              <a:cs typeface="Calibri"/>
            </a:endParaRPr>
          </a:p>
        </p:txBody>
      </p:sp>
      <p:sp>
        <p:nvSpPr>
          <p:cNvPr id="5" name="Text Placeholder 4">
            <a:extLst>
              <a:ext uri="{FF2B5EF4-FFF2-40B4-BE49-F238E27FC236}">
                <a16:creationId xmlns:a16="http://schemas.microsoft.com/office/drawing/2014/main" id="{7B50784A-8BFD-986C-DBC3-D60DF0B2212B}"/>
              </a:ext>
            </a:extLst>
          </p:cNvPr>
          <p:cNvSpPr>
            <a:spLocks/>
          </p:cNvSpPr>
          <p:nvPr/>
        </p:nvSpPr>
        <p:spPr>
          <a:xfrm>
            <a:off x="6168113" y="1926266"/>
            <a:ext cx="5009619" cy="796322"/>
          </a:xfrm>
          <a:prstGeom prst="rect">
            <a:avLst/>
          </a:prstGeom>
        </p:spPr>
        <p:txBody>
          <a:bodyPr lIns="91440" tIns="45720" rIns="91440" bIns="45720" anchor="t"/>
          <a:lstStyle/>
          <a:p>
            <a:pPr defTabSz="877824">
              <a:spcAft>
                <a:spcPts val="600"/>
              </a:spcAft>
            </a:pPr>
            <a:r>
              <a:rPr lang="en-GB" sz="1700" kern="1200" dirty="0">
                <a:latin typeface="+mn-lt"/>
                <a:ea typeface="+mn-ea"/>
                <a:cs typeface="Calibri"/>
              </a:rPr>
              <a:t>I</a:t>
            </a:r>
            <a:r>
              <a:rPr lang="en-GB" sz="2000" kern="1200" dirty="0">
                <a:latin typeface="+mn-lt"/>
                <a:ea typeface="+mn-ea"/>
                <a:cs typeface="Calibri"/>
              </a:rPr>
              <a:t>dentifying Suspects</a:t>
            </a:r>
            <a:endParaRPr lang="en-GB" sz="2000" dirty="0">
              <a:ea typeface="Calibri"/>
              <a:cs typeface="Calibri"/>
            </a:endParaRPr>
          </a:p>
        </p:txBody>
      </p:sp>
      <p:sp>
        <p:nvSpPr>
          <p:cNvPr id="6" name="Content Placeholder 5">
            <a:extLst>
              <a:ext uri="{FF2B5EF4-FFF2-40B4-BE49-F238E27FC236}">
                <a16:creationId xmlns:a16="http://schemas.microsoft.com/office/drawing/2014/main" id="{522B1335-C8E6-35D9-01B5-F271A3488156}"/>
              </a:ext>
            </a:extLst>
          </p:cNvPr>
          <p:cNvSpPr>
            <a:spLocks/>
          </p:cNvSpPr>
          <p:nvPr/>
        </p:nvSpPr>
        <p:spPr>
          <a:xfrm>
            <a:off x="6168113" y="2722588"/>
            <a:ext cx="5009619" cy="3561202"/>
          </a:xfrm>
          <a:prstGeom prst="rect">
            <a:avLst/>
          </a:prstGeom>
        </p:spPr>
        <p:txBody>
          <a:bodyPr vert="horz" lIns="91440" tIns="45720" rIns="91440" bIns="45720" rtlCol="0" anchor="t">
            <a:normAutofit/>
          </a:bodyPr>
          <a:lstStyle/>
          <a:p>
            <a:pPr defTabSz="877824">
              <a:spcAft>
                <a:spcPts val="600"/>
              </a:spcAft>
            </a:pPr>
            <a:r>
              <a:rPr lang="en-GB" sz="2400" kern="1200" dirty="0">
                <a:latin typeface="+mn-lt"/>
                <a:ea typeface="+mn-ea"/>
                <a:cs typeface="Calibri"/>
              </a:rPr>
              <a:t>Any identified at this stage?</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The need to preserve material relating to them</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Where are they now</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Searches</a:t>
            </a:r>
            <a:endParaRPr lang="en-GB" sz="2400" kern="1200" dirty="0">
              <a:latin typeface="+mn-lt"/>
              <a:ea typeface="Calibri"/>
              <a:cs typeface="Calibri"/>
            </a:endParaRPr>
          </a:p>
          <a:p>
            <a:pPr defTabSz="877824">
              <a:spcAft>
                <a:spcPts val="600"/>
              </a:spcAft>
            </a:pPr>
            <a:r>
              <a:rPr lang="en-GB" sz="2400" kern="1200" dirty="0">
                <a:latin typeface="+mn-lt"/>
                <a:ea typeface="+mn-ea"/>
                <a:cs typeface="Calibri"/>
              </a:rPr>
              <a:t>Intelligence</a:t>
            </a:r>
            <a:endParaRPr lang="en-GB" sz="2400" dirty="0">
              <a:ea typeface="Calibri"/>
              <a:cs typeface="Calibri"/>
            </a:endParaRPr>
          </a:p>
        </p:txBody>
      </p:sp>
    </p:spTree>
    <p:extLst>
      <p:ext uri="{BB962C8B-B14F-4D97-AF65-F5344CB8AC3E}">
        <p14:creationId xmlns:p14="http://schemas.microsoft.com/office/powerpoint/2010/main" val="3854587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BBAA3-1D9A-4B00-AEE3-CA295E1855D4}"/>
              </a:ext>
            </a:extLst>
          </p:cNvPr>
          <p:cNvSpPr>
            <a:spLocks noGrp="1"/>
          </p:cNvSpPr>
          <p:nvPr>
            <p:ph type="title"/>
          </p:nvPr>
        </p:nvSpPr>
        <p:spPr>
          <a:xfrm>
            <a:off x="630936" y="640080"/>
            <a:ext cx="4818888" cy="1481328"/>
          </a:xfrm>
        </p:spPr>
        <p:txBody>
          <a:bodyPr anchor="b">
            <a:normAutofit/>
          </a:bodyPr>
          <a:lstStyle/>
          <a:p>
            <a:r>
              <a:rPr lang="en-GB" sz="5000" dirty="0">
                <a:cs typeface="Calibri Light"/>
              </a:rPr>
              <a:t>Repeat Victims - Trauma Bonds</a:t>
            </a:r>
            <a:endParaRPr lang="en-GB" sz="5000" dirty="0"/>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814082-395D-69D3-44E8-0567DBEC2B20}"/>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b="1" dirty="0">
                <a:latin typeface="Calibri Light"/>
                <a:cs typeface="Calibri Light"/>
              </a:rPr>
              <a:t>People like other animals are conditioned to form bonds as a survival mechanism</a:t>
            </a:r>
          </a:p>
          <a:p>
            <a:r>
              <a:rPr lang="en-US" sz="2200" b="1" dirty="0">
                <a:latin typeface="Calibri Light"/>
                <a:cs typeface="Calibri Light"/>
              </a:rPr>
              <a:t>Remember – Stockholm Syndrome</a:t>
            </a:r>
          </a:p>
          <a:p>
            <a:r>
              <a:rPr lang="en-US" sz="2200" b="1" dirty="0">
                <a:latin typeface="Calibri Light"/>
                <a:cs typeface="Calibri Light"/>
              </a:rPr>
              <a:t>Remember average DV early 30's</a:t>
            </a:r>
          </a:p>
          <a:p>
            <a:endParaRPr lang="en-US" sz="2200" b="1">
              <a:latin typeface="Calibri Light"/>
              <a:cs typeface="Calibri Light"/>
            </a:endParaRPr>
          </a:p>
          <a:p>
            <a:pPr marL="0" indent="0">
              <a:buNone/>
            </a:pPr>
            <a:endParaRPr lang="en-US" sz="2200" b="1" dirty="0">
              <a:latin typeface="Calibri Light"/>
              <a:cs typeface="Calibri Light"/>
            </a:endParaRPr>
          </a:p>
        </p:txBody>
      </p:sp>
      <p:pic>
        <p:nvPicPr>
          <p:cNvPr id="19" name="Picture 19" descr="Diagram&#10;&#10;Description automatically generated">
            <a:extLst>
              <a:ext uri="{FF2B5EF4-FFF2-40B4-BE49-F238E27FC236}">
                <a16:creationId xmlns:a16="http://schemas.microsoft.com/office/drawing/2014/main" id="{E8FD997B-9FF0-CD6A-8C5C-C0CAAE65FA45}"/>
              </a:ext>
            </a:extLst>
          </p:cNvPr>
          <p:cNvPicPr>
            <a:picLocks noChangeAspect="1"/>
          </p:cNvPicPr>
          <p:nvPr/>
        </p:nvPicPr>
        <p:blipFill>
          <a:blip r:embed="rId2"/>
          <a:stretch>
            <a:fillRect/>
          </a:stretch>
        </p:blipFill>
        <p:spPr>
          <a:xfrm>
            <a:off x="6099048" y="2505100"/>
            <a:ext cx="5458968" cy="2005950"/>
          </a:xfrm>
          <a:prstGeom prst="rect">
            <a:avLst/>
          </a:prstGeom>
        </p:spPr>
      </p:pic>
    </p:spTree>
    <p:extLst>
      <p:ext uri="{BB962C8B-B14F-4D97-AF65-F5344CB8AC3E}">
        <p14:creationId xmlns:p14="http://schemas.microsoft.com/office/powerpoint/2010/main" val="38192527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DFF09-B708-D74B-0BE1-BB22290E875A}"/>
              </a:ext>
            </a:extLst>
          </p:cNvPr>
          <p:cNvSpPr>
            <a:spLocks noGrp="1"/>
          </p:cNvSpPr>
          <p:nvPr>
            <p:ph type="title"/>
          </p:nvPr>
        </p:nvSpPr>
        <p:spPr>
          <a:xfrm>
            <a:off x="572493" y="238539"/>
            <a:ext cx="11018520" cy="1434415"/>
          </a:xfrm>
        </p:spPr>
        <p:txBody>
          <a:bodyPr anchor="b">
            <a:normAutofit/>
          </a:bodyPr>
          <a:lstStyle/>
          <a:p>
            <a:r>
              <a:rPr lang="en-US" sz="5400">
                <a:cs typeface="Calibri Light"/>
              </a:rPr>
              <a:t>Barriers to Reporting</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56B5BB-F754-E6E7-3CE9-1652AACF3B27}"/>
              </a:ext>
            </a:extLst>
          </p:cNvPr>
          <p:cNvSpPr>
            <a:spLocks noGrp="1"/>
          </p:cNvSpPr>
          <p:nvPr>
            <p:ph idx="1"/>
          </p:nvPr>
        </p:nvSpPr>
        <p:spPr>
          <a:xfrm>
            <a:off x="572493" y="2071316"/>
            <a:ext cx="6713552" cy="4119172"/>
          </a:xfrm>
        </p:spPr>
        <p:txBody>
          <a:bodyPr vert="horz" lIns="91440" tIns="45720" rIns="91440" bIns="45720" rtlCol="0" anchor="t">
            <a:normAutofit/>
          </a:bodyPr>
          <a:lstStyle/>
          <a:p>
            <a:pPr>
              <a:spcBef>
                <a:spcPts val="0"/>
              </a:spcBef>
            </a:pPr>
            <a:r>
              <a:rPr lang="en-GB" sz="2400" dirty="0">
                <a:ea typeface="+mn-lt"/>
                <a:cs typeface="+mn-lt"/>
              </a:rPr>
              <a:t>One off</a:t>
            </a:r>
          </a:p>
          <a:p>
            <a:pPr>
              <a:spcBef>
                <a:spcPts val="0"/>
              </a:spcBef>
            </a:pPr>
            <a:r>
              <a:rPr lang="en-GB" sz="2400" dirty="0">
                <a:ea typeface="+mn-lt"/>
                <a:cs typeface="+mn-lt"/>
              </a:rPr>
              <a:t>Public humiliation</a:t>
            </a:r>
          </a:p>
          <a:p>
            <a:pPr>
              <a:spcBef>
                <a:spcPts val="0"/>
              </a:spcBef>
            </a:pPr>
            <a:r>
              <a:rPr lang="en-GB" sz="2400" dirty="0">
                <a:ea typeface="+mn-lt"/>
                <a:cs typeface="+mn-lt"/>
              </a:rPr>
              <a:t>Not believed</a:t>
            </a:r>
          </a:p>
          <a:p>
            <a:pPr>
              <a:spcBef>
                <a:spcPts val="0"/>
              </a:spcBef>
            </a:pPr>
            <a:r>
              <a:rPr lang="en-GB" sz="2400" dirty="0">
                <a:ea typeface="+mn-lt"/>
                <a:cs typeface="+mn-lt"/>
              </a:rPr>
              <a:t>Loss of children</a:t>
            </a:r>
          </a:p>
          <a:p>
            <a:pPr>
              <a:spcBef>
                <a:spcPts val="0"/>
              </a:spcBef>
            </a:pPr>
            <a:r>
              <a:rPr lang="en-GB" sz="2400" dirty="0">
                <a:ea typeface="+mn-lt"/>
                <a:cs typeface="+mn-lt"/>
              </a:rPr>
              <a:t>Wrong outcome</a:t>
            </a:r>
          </a:p>
          <a:p>
            <a:pPr>
              <a:spcBef>
                <a:spcPts val="0"/>
              </a:spcBef>
            </a:pPr>
            <a:r>
              <a:rPr lang="en-GB" sz="2400" dirty="0">
                <a:ea typeface="+mn-lt"/>
                <a:cs typeface="+mn-lt"/>
              </a:rPr>
              <a:t>What happens when the Police leave?</a:t>
            </a:r>
          </a:p>
          <a:p>
            <a:pPr>
              <a:spcBef>
                <a:spcPts val="0"/>
              </a:spcBef>
            </a:pPr>
            <a:r>
              <a:rPr lang="en-GB" sz="2400" dirty="0">
                <a:ea typeface="+mn-lt"/>
                <a:cs typeface="+mn-lt"/>
              </a:rPr>
              <a:t>Can’t accept it’s Domestic Violence</a:t>
            </a:r>
          </a:p>
          <a:p>
            <a:pPr>
              <a:spcBef>
                <a:spcPts val="0"/>
              </a:spcBef>
            </a:pPr>
            <a:r>
              <a:rPr lang="en-GB" sz="2400" dirty="0">
                <a:ea typeface="+mn-lt"/>
                <a:cs typeface="+mn-lt"/>
              </a:rPr>
              <a:t>The victim’s own fault</a:t>
            </a:r>
          </a:p>
          <a:p>
            <a:pPr>
              <a:spcBef>
                <a:spcPts val="0"/>
              </a:spcBef>
            </a:pPr>
            <a:r>
              <a:rPr lang="en-GB" sz="2400" dirty="0">
                <a:ea typeface="+mn-lt"/>
                <a:cs typeface="+mn-lt"/>
              </a:rPr>
              <a:t>Fear, criticism, ostracised, blamed by family</a:t>
            </a:r>
          </a:p>
          <a:p>
            <a:pPr>
              <a:spcBef>
                <a:spcPts val="0"/>
              </a:spcBef>
            </a:pPr>
            <a:r>
              <a:rPr lang="en-GB" sz="2400" dirty="0">
                <a:ea typeface="+mn-lt"/>
                <a:cs typeface="+mn-lt"/>
              </a:rPr>
              <a:t>Not a police matter</a:t>
            </a:r>
          </a:p>
          <a:p>
            <a:endParaRPr lang="en-GB" sz="2200" dirty="0">
              <a:cs typeface="Calibri"/>
            </a:endParaRPr>
          </a:p>
        </p:txBody>
      </p:sp>
      <p:pic>
        <p:nvPicPr>
          <p:cNvPr id="5" name="Picture 4" descr="A picture containing person, indoor&#10;&#10;Description automatically generated">
            <a:extLst>
              <a:ext uri="{FF2B5EF4-FFF2-40B4-BE49-F238E27FC236}">
                <a16:creationId xmlns:a16="http://schemas.microsoft.com/office/drawing/2014/main" id="{116B28E9-E615-07E9-56DA-370AB00C9D1C}"/>
              </a:ext>
            </a:extLst>
          </p:cNvPr>
          <p:cNvPicPr>
            <a:picLocks noChangeAspect="1"/>
          </p:cNvPicPr>
          <p:nvPr/>
        </p:nvPicPr>
        <p:blipFill rotWithShape="1">
          <a:blip r:embed="rId2"/>
          <a:srcRect l="10878" r="31399" b="1"/>
          <a:stretch/>
        </p:blipFill>
        <p:spPr>
          <a:xfrm>
            <a:off x="7675658" y="2093976"/>
            <a:ext cx="3941064" cy="4096512"/>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668B7"/>
            </a:solidFill>
          </a:ln>
        </p:spPr>
        <p:style>
          <a:lnRef idx="1">
            <a:schemeClr val="accent1"/>
          </a:lnRef>
          <a:fillRef idx="0">
            <a:schemeClr val="accent1"/>
          </a:fillRef>
          <a:effectRef idx="0">
            <a:schemeClr val="accent1"/>
          </a:effectRef>
          <a:fontRef idx="minor">
            <a:schemeClr val="tx1"/>
          </a:fontRef>
        </p:style>
      </p:cxnSp>
      <p:pic>
        <p:nvPicPr>
          <p:cNvPr id="4" name="Graphic 5" descr="Clipboard Mixed with solid fill">
            <a:extLst>
              <a:ext uri="{FF2B5EF4-FFF2-40B4-BE49-F238E27FC236}">
                <a16:creationId xmlns:a16="http://schemas.microsoft.com/office/drawing/2014/main" id="{C4B1006E-1CE7-1291-B125-DF1AEF928FF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92029" y="667439"/>
            <a:ext cx="914400" cy="914400"/>
          </a:xfrm>
          <a:prstGeom prst="rect">
            <a:avLst/>
          </a:prstGeom>
        </p:spPr>
      </p:pic>
    </p:spTree>
    <p:extLst>
      <p:ext uri="{BB962C8B-B14F-4D97-AF65-F5344CB8AC3E}">
        <p14:creationId xmlns:p14="http://schemas.microsoft.com/office/powerpoint/2010/main" val="3986189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ABBFA9-B103-9367-1427-F1A773D4EE59}"/>
              </a:ext>
            </a:extLst>
          </p:cNvPr>
          <p:cNvSpPr>
            <a:spLocks noGrp="1"/>
          </p:cNvSpPr>
          <p:nvPr>
            <p:ph type="title"/>
          </p:nvPr>
        </p:nvSpPr>
        <p:spPr>
          <a:xfrm>
            <a:off x="838200" y="365125"/>
            <a:ext cx="10515600" cy="1325563"/>
          </a:xfrm>
        </p:spPr>
        <p:txBody>
          <a:bodyPr>
            <a:normAutofit/>
          </a:bodyPr>
          <a:lstStyle/>
          <a:p>
            <a:r>
              <a:rPr lang="en-GB" dirty="0">
                <a:ea typeface="Calibri Light"/>
                <a:cs typeface="Calibri Light"/>
              </a:rPr>
              <a:t>DV Additional support </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332B9D-DDC1-7823-478C-EFD32A563DC5}"/>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600" dirty="0">
                <a:ea typeface="Calibri"/>
                <a:cs typeface="Calibri"/>
              </a:rPr>
              <a:t>Clare's Law </a:t>
            </a:r>
          </a:p>
          <a:p>
            <a:r>
              <a:rPr lang="en-GB" sz="2600" dirty="0">
                <a:ea typeface="+mn-lt"/>
                <a:cs typeface="+mn-lt"/>
              </a:rPr>
              <a:t>The Domestic Violence Disclosure Scheme(DVDS), also known as “Clare's Law” enables the police to disclose information to a victim or potential victim of domestic abuse about their partner's or ex-partner's previous abusive or violent offending.</a:t>
            </a:r>
          </a:p>
          <a:p>
            <a:r>
              <a:rPr lang="en-GB" sz="2600" dirty="0">
                <a:ea typeface="+mn-lt"/>
                <a:cs typeface="+mn-lt"/>
              </a:rPr>
              <a:t>Under Clare's Law you can:</a:t>
            </a:r>
            <a:endParaRPr lang="en-GB" sz="2600" dirty="0">
              <a:ea typeface="Calibri"/>
              <a:cs typeface="Calibri"/>
            </a:endParaRPr>
          </a:p>
          <a:p>
            <a:r>
              <a:rPr lang="en-GB" sz="2600" dirty="0">
                <a:ea typeface="+mn-lt"/>
                <a:cs typeface="+mn-lt"/>
              </a:rPr>
              <a:t>apply for information about current or ex-partner's – check if they have a history of abuse and there is a risk</a:t>
            </a:r>
          </a:p>
          <a:p>
            <a:r>
              <a:rPr lang="en-GB" sz="2600" dirty="0">
                <a:ea typeface="+mn-lt"/>
                <a:cs typeface="+mn-lt"/>
              </a:rPr>
              <a:t>request information about a current or ex-partner of a friend or relative because of concerns they might be at risk</a:t>
            </a:r>
            <a:endParaRPr lang="en-GB" sz="2600">
              <a:ea typeface="Calibri"/>
              <a:cs typeface="Calibri"/>
            </a:endParaRPr>
          </a:p>
          <a:p>
            <a:endParaRPr lang="en-GB" sz="2600">
              <a:ea typeface="Calibri"/>
              <a:cs typeface="Calibri"/>
            </a:endParaRPr>
          </a:p>
        </p:txBody>
      </p:sp>
    </p:spTree>
    <p:extLst>
      <p:ext uri="{BB962C8B-B14F-4D97-AF65-F5344CB8AC3E}">
        <p14:creationId xmlns:p14="http://schemas.microsoft.com/office/powerpoint/2010/main" val="160947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B7B217-66AE-D3D6-6C0C-5D7213800A21}"/>
              </a:ext>
            </a:extLst>
          </p:cNvPr>
          <p:cNvSpPr>
            <a:spLocks noGrp="1"/>
          </p:cNvSpPr>
          <p:nvPr>
            <p:ph type="title"/>
          </p:nvPr>
        </p:nvSpPr>
        <p:spPr>
          <a:xfrm>
            <a:off x="838200" y="365125"/>
            <a:ext cx="10515600" cy="1325563"/>
          </a:xfrm>
        </p:spPr>
        <p:txBody>
          <a:bodyPr>
            <a:normAutofit/>
          </a:bodyPr>
          <a:lstStyle/>
          <a:p>
            <a:r>
              <a:rPr lang="en-GB" dirty="0">
                <a:ea typeface="Calibri Light"/>
                <a:cs typeface="Calibri Light"/>
              </a:rPr>
              <a:t>Clare Wood </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0CDF48-A7A0-7D60-3E15-F9EC9D4CE57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ea typeface="+mn-lt"/>
                <a:cs typeface="+mn-lt"/>
              </a:rPr>
              <a:t>Clare Wood, who was murdered in  2009 by ex boyfriend  George Appleton</a:t>
            </a:r>
          </a:p>
          <a:p>
            <a:r>
              <a:rPr lang="en-GB">
                <a:ea typeface="Calibri"/>
                <a:cs typeface="Calibri"/>
              </a:rPr>
              <a:t>GMP had evidence of previous attacks by Appleton on other women </a:t>
            </a:r>
          </a:p>
          <a:p>
            <a:r>
              <a:rPr lang="en-GB">
                <a:ea typeface="+mn-lt"/>
                <a:cs typeface="+mn-lt"/>
              </a:rPr>
              <a:t>Appleton had:</a:t>
            </a:r>
          </a:p>
          <a:p>
            <a:r>
              <a:rPr lang="en-GB">
                <a:ea typeface="+mn-lt"/>
                <a:cs typeface="+mn-lt"/>
              </a:rPr>
              <a:t>Served 3 different prison sentences - </a:t>
            </a:r>
          </a:p>
          <a:p>
            <a:r>
              <a:rPr lang="en-GB">
                <a:ea typeface="+mn-lt"/>
                <a:cs typeface="+mn-lt"/>
              </a:rPr>
              <a:t>six months for failure to comply with a restraining order / two years for harassment / six years 'for holding a woman at knife-point for 12 hours</a:t>
            </a:r>
          </a:p>
          <a:p>
            <a:r>
              <a:rPr lang="en-GB">
                <a:ea typeface="+mn-lt"/>
                <a:cs typeface="+mn-lt"/>
              </a:rPr>
              <a:t> 'individual failings by officers</a:t>
            </a:r>
            <a:endParaRPr lang="en-GB">
              <a:ea typeface="Calibri"/>
              <a:cs typeface="Calibri"/>
            </a:endParaRPr>
          </a:p>
        </p:txBody>
      </p:sp>
    </p:spTree>
    <p:extLst>
      <p:ext uri="{BB962C8B-B14F-4D97-AF65-F5344CB8AC3E}">
        <p14:creationId xmlns:p14="http://schemas.microsoft.com/office/powerpoint/2010/main" val="20922845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7FB0-AA58-0752-BD1E-66B05B598621}"/>
              </a:ext>
            </a:extLst>
          </p:cNvPr>
          <p:cNvSpPr>
            <a:spLocks noGrp="1"/>
          </p:cNvSpPr>
          <p:nvPr>
            <p:ph type="title"/>
          </p:nvPr>
        </p:nvSpPr>
        <p:spPr>
          <a:xfrm>
            <a:off x="838200" y="365125"/>
            <a:ext cx="10515600" cy="750469"/>
          </a:xfrm>
        </p:spPr>
        <p:txBody>
          <a:bodyPr/>
          <a:lstStyle/>
          <a:p>
            <a:r>
              <a:rPr lang="en-GB" dirty="0">
                <a:cs typeface="Calibri Light"/>
              </a:rPr>
              <a:t>Clare Wood – Clares Law</a:t>
            </a:r>
            <a:endParaRPr lang="en-GB" dirty="0"/>
          </a:p>
        </p:txBody>
      </p:sp>
      <p:sp>
        <p:nvSpPr>
          <p:cNvPr id="3" name="Content Placeholder 2">
            <a:extLst>
              <a:ext uri="{FF2B5EF4-FFF2-40B4-BE49-F238E27FC236}">
                <a16:creationId xmlns:a16="http://schemas.microsoft.com/office/drawing/2014/main" id="{48F29403-18E7-B1F5-1A03-F2F8878D741A}"/>
              </a:ext>
            </a:extLst>
          </p:cNvPr>
          <p:cNvSpPr>
            <a:spLocks noGrp="1"/>
          </p:cNvSpPr>
          <p:nvPr>
            <p:ph idx="1"/>
          </p:nvPr>
        </p:nvSpPr>
        <p:spPr>
          <a:xfrm>
            <a:off x="838200" y="1322418"/>
            <a:ext cx="10515600" cy="4854545"/>
          </a:xfrm>
        </p:spPr>
        <p:txBody>
          <a:bodyPr vert="horz" lIns="91440" tIns="45720" rIns="91440" bIns="45720" rtlCol="0" anchor="t">
            <a:normAutofit fontScale="85000" lnSpcReduction="20000"/>
          </a:bodyPr>
          <a:lstStyle/>
          <a:p>
            <a:r>
              <a:rPr lang="en-GB" dirty="0">
                <a:ea typeface="+mn-lt"/>
                <a:cs typeface="+mn-lt"/>
              </a:rPr>
              <a:t>Clare was murdered and set on fire at the hands of her former partner, George Appleton, in February 2009 Salford.</a:t>
            </a:r>
            <a:endParaRPr lang="en-GB" dirty="0">
              <a:cs typeface="Calibri"/>
            </a:endParaRPr>
          </a:p>
          <a:p>
            <a:r>
              <a:rPr lang="en-GB" dirty="0">
                <a:ea typeface="+mn-lt"/>
                <a:cs typeface="+mn-lt"/>
              </a:rPr>
              <a:t>Clare had made many reports about George to the police in the time leading up to her murder.</a:t>
            </a:r>
            <a:endParaRPr lang="en-GB" dirty="0"/>
          </a:p>
          <a:p>
            <a:r>
              <a:rPr lang="en-GB" dirty="0">
                <a:ea typeface="+mn-lt"/>
                <a:cs typeface="+mn-lt"/>
              </a:rPr>
              <a:t>These complaints included sexual assault, criminal damage, threats to kill and harassment.</a:t>
            </a:r>
            <a:endParaRPr lang="en-GB" dirty="0"/>
          </a:p>
          <a:p>
            <a:r>
              <a:rPr lang="en-GB" dirty="0">
                <a:ea typeface="+mn-lt"/>
                <a:cs typeface="+mn-lt"/>
              </a:rPr>
              <a:t>Despite these reports, Appleton was still able to enter Clare’s house and murder her.</a:t>
            </a:r>
            <a:endParaRPr lang="en-GB" dirty="0"/>
          </a:p>
          <a:p>
            <a:r>
              <a:rPr lang="en-GB" dirty="0">
                <a:ea typeface="+mn-lt"/>
                <a:cs typeface="+mn-lt"/>
              </a:rPr>
              <a:t>During the murder investigation, the family learned about his criminal history: included violence to women, harassment and kidnapping of a previous partner.</a:t>
            </a:r>
            <a:endParaRPr lang="en-GB" dirty="0"/>
          </a:p>
          <a:p>
            <a:r>
              <a:rPr lang="en-GB" dirty="0">
                <a:ea typeface="+mn-lt"/>
                <a:cs typeface="+mn-lt"/>
              </a:rPr>
              <a:t>jailed for six months for breaching a restraining order and  in 2003 for three years for harassment towards a woman.</a:t>
            </a:r>
            <a:endParaRPr lang="en-GB" dirty="0"/>
          </a:p>
          <a:p>
            <a:r>
              <a:rPr lang="en-GB" dirty="0">
                <a:ea typeface="+mn-lt"/>
                <a:cs typeface="+mn-lt"/>
              </a:rPr>
              <a:t>Clare’s family campaigned for a change in legislation to protect people like Clare.</a:t>
            </a:r>
            <a:endParaRPr lang="en-GB" dirty="0"/>
          </a:p>
          <a:p>
            <a:r>
              <a:rPr lang="en-GB" dirty="0">
                <a:ea typeface="+mn-lt"/>
                <a:cs typeface="+mn-lt"/>
              </a:rPr>
              <a:t>The campaigning was successful and resulted in the creation of Clare’s Law.</a:t>
            </a:r>
            <a:endParaRPr lang="en-GB" dirty="0"/>
          </a:p>
          <a:p>
            <a:endParaRPr lang="en-GB" dirty="0">
              <a:cs typeface="Calibri"/>
            </a:endParaRPr>
          </a:p>
        </p:txBody>
      </p:sp>
    </p:spTree>
    <p:extLst>
      <p:ext uri="{BB962C8B-B14F-4D97-AF65-F5344CB8AC3E}">
        <p14:creationId xmlns:p14="http://schemas.microsoft.com/office/powerpoint/2010/main" val="3153331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CAC99-C002-ECE3-BA43-4C56BDD98091}"/>
              </a:ext>
            </a:extLst>
          </p:cNvPr>
          <p:cNvSpPr>
            <a:spLocks noGrp="1"/>
          </p:cNvSpPr>
          <p:nvPr>
            <p:ph type="title"/>
          </p:nvPr>
        </p:nvSpPr>
        <p:spPr>
          <a:xfrm>
            <a:off x="838200" y="365125"/>
            <a:ext cx="10515600" cy="477299"/>
          </a:xfrm>
        </p:spPr>
        <p:txBody>
          <a:bodyPr>
            <a:normAutofit fontScale="90000"/>
          </a:bodyPr>
          <a:lstStyle/>
          <a:p>
            <a:pPr>
              <a:spcBef>
                <a:spcPts val="1000"/>
              </a:spcBef>
            </a:pPr>
            <a:br>
              <a:rPr lang="en-GB" sz="2800" dirty="0">
                <a:ea typeface="+mj-lt"/>
                <a:cs typeface="+mj-lt"/>
              </a:rPr>
            </a:br>
            <a:r>
              <a:rPr lang="en-GB" sz="2800" dirty="0">
                <a:ea typeface="+mj-lt"/>
                <a:cs typeface="+mj-lt"/>
              </a:rPr>
              <a:t>Clare’s Law – Right to Know and Right to Ask</a:t>
            </a:r>
            <a:endParaRPr lang="en-US" sz="2800" dirty="0">
              <a:cs typeface="Calibri Light"/>
            </a:endParaRPr>
          </a:p>
          <a:p>
            <a:endParaRPr lang="en-GB" sz="2800" dirty="0">
              <a:cs typeface="Calibri Light"/>
            </a:endParaRPr>
          </a:p>
        </p:txBody>
      </p:sp>
      <p:sp>
        <p:nvSpPr>
          <p:cNvPr id="3" name="Content Placeholder 2">
            <a:extLst>
              <a:ext uri="{FF2B5EF4-FFF2-40B4-BE49-F238E27FC236}">
                <a16:creationId xmlns:a16="http://schemas.microsoft.com/office/drawing/2014/main" id="{5DF12C5F-FE0C-623F-5649-5F163F356D74}"/>
              </a:ext>
            </a:extLst>
          </p:cNvPr>
          <p:cNvSpPr>
            <a:spLocks noGrp="1"/>
          </p:cNvSpPr>
          <p:nvPr>
            <p:ph idx="1"/>
          </p:nvPr>
        </p:nvSpPr>
        <p:spPr>
          <a:xfrm>
            <a:off x="838200" y="1011345"/>
            <a:ext cx="10515600" cy="5165618"/>
          </a:xfrm>
        </p:spPr>
        <p:txBody>
          <a:bodyPr vert="horz" lIns="91440" tIns="45720" rIns="91440" bIns="45720" rtlCol="0" anchor="t">
            <a:normAutofit lnSpcReduction="10000"/>
          </a:bodyPr>
          <a:lstStyle/>
          <a:p>
            <a:r>
              <a:rPr lang="en-GB" dirty="0">
                <a:ea typeface="+mn-lt"/>
                <a:cs typeface="+mn-lt"/>
              </a:rPr>
              <a:t>The </a:t>
            </a:r>
            <a:r>
              <a:rPr lang="en-GB" b="1" dirty="0">
                <a:ea typeface="+mn-lt"/>
                <a:cs typeface="+mn-lt"/>
              </a:rPr>
              <a:t>right to ask</a:t>
            </a:r>
            <a:r>
              <a:rPr lang="en-GB" dirty="0">
                <a:ea typeface="+mn-lt"/>
                <a:cs typeface="+mn-lt"/>
              </a:rPr>
              <a:t> element enables someone to request information from the police about a partners previous history to see if there has previously been a history of domestic violence and/or violent acts</a:t>
            </a:r>
            <a:endParaRPr lang="en-GB" dirty="0"/>
          </a:p>
          <a:p>
            <a:r>
              <a:rPr lang="en-GB" dirty="0">
                <a:ea typeface="+mn-lt"/>
                <a:cs typeface="+mn-lt"/>
              </a:rPr>
              <a:t>The </a:t>
            </a:r>
            <a:r>
              <a:rPr lang="en-GB" b="1" dirty="0">
                <a:ea typeface="+mn-lt"/>
                <a:cs typeface="+mn-lt"/>
              </a:rPr>
              <a:t>right to know</a:t>
            </a:r>
            <a:r>
              <a:rPr lang="en-GB" dirty="0">
                <a:ea typeface="+mn-lt"/>
                <a:cs typeface="+mn-lt"/>
              </a:rPr>
              <a:t> element allows police the freedom to proactively disclose any of the information they may have become aware about where the perpetrator has a new partner and a past history of domestic violence and violent acts</a:t>
            </a:r>
            <a:endParaRPr lang="en-GB" dirty="0"/>
          </a:p>
          <a:p>
            <a:r>
              <a:rPr lang="en-GB" dirty="0">
                <a:ea typeface="+mn-lt"/>
                <a:cs typeface="+mn-lt"/>
              </a:rPr>
              <a:t>The police will check their records for the individual in relation to any convictions – if the records shows or suggests a risk of a history of abusive or violent offences, the police will then decide whether to share the information </a:t>
            </a:r>
            <a:endParaRPr lang="en-GB" dirty="0"/>
          </a:p>
          <a:p>
            <a:r>
              <a:rPr lang="en-GB" dirty="0">
                <a:ea typeface="+mn-lt"/>
                <a:cs typeface="+mn-lt"/>
              </a:rPr>
              <a:t>If the police do decide to share information, done via a face-to-face meeting, no records given</a:t>
            </a:r>
            <a:endParaRPr lang="en-GB" dirty="0"/>
          </a:p>
          <a:p>
            <a:endParaRPr lang="en-GB" dirty="0">
              <a:cs typeface="Calibri"/>
            </a:endParaRPr>
          </a:p>
        </p:txBody>
      </p:sp>
    </p:spTree>
    <p:extLst>
      <p:ext uri="{BB962C8B-B14F-4D97-AF65-F5344CB8AC3E}">
        <p14:creationId xmlns:p14="http://schemas.microsoft.com/office/powerpoint/2010/main" val="37817231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D6FF-ABFD-EBB0-8AAD-0AC5AAA72623}"/>
              </a:ext>
            </a:extLst>
          </p:cNvPr>
          <p:cNvSpPr>
            <a:spLocks noGrp="1"/>
          </p:cNvSpPr>
          <p:nvPr>
            <p:ph type="title"/>
          </p:nvPr>
        </p:nvSpPr>
        <p:spPr>
          <a:xfrm>
            <a:off x="838200" y="365125"/>
            <a:ext cx="10515600" cy="460082"/>
          </a:xfrm>
        </p:spPr>
        <p:txBody>
          <a:bodyPr>
            <a:normAutofit fontScale="90000"/>
          </a:bodyPr>
          <a:lstStyle/>
          <a:p>
            <a:r>
              <a:rPr lang="en-US" sz="2800" dirty="0">
                <a:cs typeface="Calibri Light"/>
              </a:rPr>
              <a:t>Right to ask – Right to know</a:t>
            </a:r>
            <a:endParaRPr lang="en-US" sz="2800">
              <a:cs typeface="Calibri Light"/>
            </a:endParaRPr>
          </a:p>
        </p:txBody>
      </p:sp>
      <p:sp>
        <p:nvSpPr>
          <p:cNvPr id="3" name="Content Placeholder 2">
            <a:extLst>
              <a:ext uri="{FF2B5EF4-FFF2-40B4-BE49-F238E27FC236}">
                <a16:creationId xmlns:a16="http://schemas.microsoft.com/office/drawing/2014/main" id="{AF491EF5-1695-C8BB-33DE-32C6557141AA}"/>
              </a:ext>
            </a:extLst>
          </p:cNvPr>
          <p:cNvSpPr>
            <a:spLocks noGrp="1"/>
          </p:cNvSpPr>
          <p:nvPr>
            <p:ph idx="1"/>
          </p:nvPr>
        </p:nvSpPr>
        <p:spPr>
          <a:xfrm>
            <a:off x="838200" y="819358"/>
            <a:ext cx="10515600" cy="5770234"/>
          </a:xfrm>
        </p:spPr>
        <p:txBody>
          <a:bodyPr vert="horz" lIns="91440" tIns="45720" rIns="91440" bIns="45720" rtlCol="0" anchor="t">
            <a:noAutofit/>
          </a:bodyPr>
          <a:lstStyle/>
          <a:p>
            <a:pPr>
              <a:lnSpc>
                <a:spcPct val="100000"/>
              </a:lnSpc>
              <a:spcBef>
                <a:spcPct val="20000"/>
              </a:spcBef>
              <a:spcAft>
                <a:spcPct val="0"/>
              </a:spcAft>
            </a:pPr>
            <a:r>
              <a:rPr lang="en-GB" sz="1600" b="1" dirty="0">
                <a:ea typeface="+mn-lt"/>
                <a:cs typeface="+mn-lt"/>
              </a:rPr>
              <a:t>C</a:t>
            </a:r>
            <a:r>
              <a:rPr lang="en-GB" sz="1800" b="1" dirty="0">
                <a:ea typeface="+mn-lt"/>
                <a:cs typeface="+mn-lt"/>
              </a:rPr>
              <a:t>riteria:</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The Person at Risk MUST reside in the Police area in which they are applying</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The Person at risk MUST be in a current relationship with the subject (potential abuser) – states ‘Intimate Relationship’ </a:t>
            </a:r>
          </a:p>
          <a:p>
            <a:pPr marL="342900" indent="-342900">
              <a:lnSpc>
                <a:spcPct val="100000"/>
              </a:lnSpc>
              <a:spcBef>
                <a:spcPct val="20000"/>
              </a:spcBef>
              <a:spcAft>
                <a:spcPct val="0"/>
              </a:spcAft>
            </a:pPr>
            <a:r>
              <a:rPr lang="en-GB" sz="1800" b="1" u="sng" dirty="0">
                <a:ea typeface="+mn-lt"/>
                <a:cs typeface="+mn-lt"/>
              </a:rPr>
              <a:t>Right to Ask: </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Applications are made via a number of methods including ringing 101, attending at a police station, via email asking about specific information on ‘their partner’s’ previous violent offending.</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Applications can be made from a partner or by a third party </a:t>
            </a:r>
          </a:p>
          <a:p>
            <a:pPr>
              <a:lnSpc>
                <a:spcPct val="100000"/>
              </a:lnSpc>
              <a:spcBef>
                <a:spcPct val="20000"/>
              </a:spcBef>
              <a:spcAft>
                <a:spcPct val="0"/>
              </a:spcAft>
            </a:pPr>
            <a:r>
              <a:rPr lang="en-GB" sz="1800" dirty="0">
                <a:ea typeface="+mn-lt"/>
                <a:cs typeface="+mn-lt"/>
              </a:rPr>
              <a:t>If it is identified there is an immediate/imminent risk of harm to the applicant (or other person) action must be taken immediately by the Police </a:t>
            </a:r>
            <a:endParaRPr lang="en-US" sz="1800" dirty="0">
              <a:ea typeface="+mn-lt"/>
              <a:cs typeface="+mn-lt"/>
            </a:endParaRPr>
          </a:p>
          <a:p>
            <a:pPr>
              <a:lnSpc>
                <a:spcPct val="100000"/>
              </a:lnSpc>
              <a:spcBef>
                <a:spcPct val="20000"/>
              </a:spcBef>
              <a:spcAft>
                <a:spcPct val="0"/>
              </a:spcAft>
            </a:pPr>
            <a:r>
              <a:rPr lang="en-GB" sz="1800" b="1" dirty="0">
                <a:ea typeface="+mn-lt"/>
                <a:cs typeface="+mn-lt"/>
              </a:rPr>
              <a:t> </a:t>
            </a:r>
            <a:r>
              <a:rPr lang="en-GB" sz="1800" b="1" u="sng" dirty="0">
                <a:ea typeface="+mn-lt"/>
                <a:cs typeface="+mn-lt"/>
              </a:rPr>
              <a:t>Right to Know</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Information is received by Police – previous investigations, intelligence, police contact, partner agencies</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Checks are made on both parties – Intelligence</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Referral to a local decision making forum (MARAC) </a:t>
            </a:r>
            <a:endParaRPr lang="en-US" sz="1800" dirty="0">
              <a:ea typeface="+mn-lt"/>
              <a:cs typeface="+mn-lt"/>
            </a:endParaRPr>
          </a:p>
          <a:p>
            <a:pPr marL="342900" indent="-342900">
              <a:lnSpc>
                <a:spcPct val="100000"/>
              </a:lnSpc>
              <a:spcBef>
                <a:spcPct val="20000"/>
              </a:spcBef>
              <a:spcAft>
                <a:spcPct val="0"/>
              </a:spcAft>
            </a:pPr>
            <a:r>
              <a:rPr lang="en-GB" sz="1800" dirty="0">
                <a:ea typeface="+mn-lt"/>
                <a:cs typeface="+mn-lt"/>
              </a:rPr>
              <a:t>Disclosure Decision </a:t>
            </a:r>
            <a:endParaRPr lang="en-US" sz="1800" dirty="0">
              <a:ea typeface="+mn-lt"/>
              <a:cs typeface="+mn-lt"/>
            </a:endParaRPr>
          </a:p>
          <a:p>
            <a:pPr marL="342900" indent="-342900">
              <a:lnSpc>
                <a:spcPct val="100000"/>
              </a:lnSpc>
              <a:spcBef>
                <a:spcPct val="20000"/>
              </a:spcBef>
              <a:spcAft>
                <a:spcPct val="0"/>
              </a:spcAft>
            </a:pPr>
            <a:r>
              <a:rPr lang="en-US" sz="1800" dirty="0">
                <a:ea typeface="+mn-lt"/>
                <a:cs typeface="+mn-lt"/>
              </a:rPr>
              <a:t>MARAC</a:t>
            </a:r>
            <a:endParaRPr lang="en-GB" sz="1800" dirty="0">
              <a:ea typeface="+mn-lt"/>
              <a:cs typeface="+mn-lt"/>
            </a:endParaRPr>
          </a:p>
          <a:p>
            <a:pPr marL="342900" indent="-342900">
              <a:lnSpc>
                <a:spcPct val="100000"/>
              </a:lnSpc>
              <a:spcBef>
                <a:spcPct val="20000"/>
              </a:spcBef>
              <a:spcAft>
                <a:spcPct val="0"/>
              </a:spcAft>
            </a:pPr>
            <a:endParaRPr lang="en-GB" dirty="0">
              <a:ea typeface="+mn-lt"/>
              <a:cs typeface="+mn-lt"/>
            </a:endParaRPr>
          </a:p>
          <a:p>
            <a:pPr marL="342900" indent="-342900">
              <a:lnSpc>
                <a:spcPct val="100000"/>
              </a:lnSpc>
              <a:spcBef>
                <a:spcPct val="20000"/>
              </a:spcBef>
              <a:spcAft>
                <a:spcPct val="0"/>
              </a:spcAft>
            </a:pPr>
            <a:endParaRPr lang="en-GB" dirty="0">
              <a:ea typeface="+mn-lt"/>
              <a:cs typeface="+mn-lt"/>
            </a:endParaRPr>
          </a:p>
          <a:p>
            <a:pPr>
              <a:lnSpc>
                <a:spcPct val="100000"/>
              </a:lnSpc>
              <a:spcBef>
                <a:spcPct val="30000"/>
              </a:spcBef>
              <a:spcAft>
                <a:spcPct val="0"/>
              </a:spcAft>
            </a:pPr>
            <a:endParaRPr lang="en-GB" dirty="0">
              <a:cs typeface="Calibri"/>
            </a:endParaRPr>
          </a:p>
          <a:p>
            <a:endParaRPr lang="en-US" dirty="0">
              <a:cs typeface="Calibri"/>
            </a:endParaRPr>
          </a:p>
        </p:txBody>
      </p:sp>
    </p:spTree>
    <p:extLst>
      <p:ext uri="{BB962C8B-B14F-4D97-AF65-F5344CB8AC3E}">
        <p14:creationId xmlns:p14="http://schemas.microsoft.com/office/powerpoint/2010/main" val="7093556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indoor, hand, close&#10;&#10;Description automatically generated">
            <a:extLst>
              <a:ext uri="{FF2B5EF4-FFF2-40B4-BE49-F238E27FC236}">
                <a16:creationId xmlns:a16="http://schemas.microsoft.com/office/drawing/2014/main" id="{4B5D42EE-5C38-2A8B-5E34-1DB01E43CB97}"/>
              </a:ext>
            </a:extLst>
          </p:cNvPr>
          <p:cNvPicPr>
            <a:picLocks noGrp="1" noChangeAspect="1"/>
          </p:cNvPicPr>
          <p:nvPr>
            <p:ph idx="1"/>
          </p:nvPr>
        </p:nvPicPr>
        <p:blipFill rotWithShape="1">
          <a:blip r:embed="rId2"/>
          <a:srcRect t="2972" b="18903"/>
          <a:stretch/>
        </p:blipFill>
        <p:spPr>
          <a:xfrm>
            <a:off x="20" y="75269"/>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FA6D-34A0-63D6-BFFC-B3A7D3CD2BF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GB" sz="3600" dirty="0">
                <a:solidFill>
                  <a:schemeClr val="tx1">
                    <a:lumMod val="85000"/>
                    <a:lumOff val="15000"/>
                  </a:schemeClr>
                </a:solidFill>
              </a:rPr>
              <a:t>Female Genital Mutilation</a:t>
            </a:r>
            <a:endParaRPr lang="en-GB" sz="3600" dirty="0" err="1">
              <a:solidFill>
                <a:schemeClr val="tx1">
                  <a:lumMod val="85000"/>
                  <a:lumOff val="15000"/>
                </a:schemeClr>
              </a:solidFill>
              <a:cs typeface="Calibri Light"/>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69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5707EFD-52AE-C3F0-EF59-7E8A6CF0E01C}"/>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FGM – The cruel cut</a:t>
            </a:r>
            <a:endParaRPr lang="en-GB" sz="4000">
              <a:solidFill>
                <a:srgbClr val="FFFFFF"/>
              </a:solidFill>
            </a:endParaRPr>
          </a:p>
        </p:txBody>
      </p:sp>
      <p:sp>
        <p:nvSpPr>
          <p:cNvPr id="3" name="Content Placeholder 2">
            <a:extLst>
              <a:ext uri="{FF2B5EF4-FFF2-40B4-BE49-F238E27FC236}">
                <a16:creationId xmlns:a16="http://schemas.microsoft.com/office/drawing/2014/main" id="{9EE8584D-74F4-F9BE-93CB-32A163592507}"/>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dirty="0">
                <a:ea typeface="+mn-lt"/>
                <a:cs typeface="+mn-lt"/>
              </a:rPr>
              <a:t>FGM is often considered a necessary part of raising a girl -  prepare her for adulthood and marriage. </a:t>
            </a:r>
          </a:p>
          <a:p>
            <a:r>
              <a:rPr lang="en-GB" sz="2400" dirty="0">
                <a:ea typeface="+mn-lt"/>
                <a:cs typeface="+mn-lt"/>
              </a:rPr>
              <a:t>FGM is often motivated by beliefs about what is considered acceptable sexual behaviour. </a:t>
            </a:r>
          </a:p>
          <a:p>
            <a:r>
              <a:rPr lang="en-GB" sz="2400" dirty="0">
                <a:ea typeface="+mn-lt"/>
                <a:cs typeface="+mn-lt"/>
              </a:rPr>
              <a:t>It aims to ensure premarital virginity and marital fidelity.</a:t>
            </a:r>
          </a:p>
          <a:p>
            <a:r>
              <a:rPr lang="en-GB" sz="2400" dirty="0">
                <a:cs typeface="Calibri"/>
              </a:rPr>
              <a:t>Show Moodle page information </a:t>
            </a:r>
          </a:p>
          <a:p>
            <a:endParaRPr lang="en-GB" sz="2400">
              <a:ea typeface="+mn-lt"/>
              <a:cs typeface="+mn-lt"/>
            </a:endParaRPr>
          </a:p>
          <a:p>
            <a:r>
              <a:rPr lang="en-GB" sz="2400" dirty="0">
                <a:ea typeface="+mn-lt"/>
                <a:cs typeface="+mn-lt"/>
              </a:rPr>
              <a:t>https://www.endfgm.eu/female-genital-mutilation/what-is-fgm/</a:t>
            </a:r>
            <a:endParaRPr lang="en-GB" sz="2400">
              <a:cs typeface="Calibri"/>
            </a:endParaRPr>
          </a:p>
        </p:txBody>
      </p:sp>
    </p:spTree>
    <p:extLst>
      <p:ext uri="{BB962C8B-B14F-4D97-AF65-F5344CB8AC3E}">
        <p14:creationId xmlns:p14="http://schemas.microsoft.com/office/powerpoint/2010/main" val="37778639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b="1" kern="1200">
                <a:solidFill>
                  <a:srgbClr val="FFFFFF"/>
                </a:solidFill>
                <a:latin typeface="+mj-lt"/>
                <a:ea typeface="+mj-ea"/>
                <a:cs typeface="+mj-cs"/>
              </a:rPr>
              <a:t>Where is it practiced?</a:t>
            </a:r>
          </a:p>
        </p:txBody>
      </p:sp>
      <p:pic>
        <p:nvPicPr>
          <p:cNvPr id="2" name="Picture 4" descr="Female genital mutilation occurs primarily in 29 countries in Africa and the Middle Eas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48742" y="643466"/>
            <a:ext cx="6437848" cy="55687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7846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4EFD4-77A8-A1F0-7883-FE42027E0346}"/>
              </a:ext>
            </a:extLst>
          </p:cNvPr>
          <p:cNvSpPr>
            <a:spLocks noGrp="1"/>
          </p:cNvSpPr>
          <p:nvPr>
            <p:ph type="title"/>
          </p:nvPr>
        </p:nvSpPr>
        <p:spPr>
          <a:xfrm>
            <a:off x="838200" y="365125"/>
            <a:ext cx="10515600" cy="692959"/>
          </a:xfrm>
        </p:spPr>
        <p:txBody>
          <a:bodyPr>
            <a:normAutofit fontScale="90000"/>
          </a:bodyPr>
          <a:lstStyle/>
          <a:p>
            <a:br>
              <a:rPr lang="en-GB" sz="4000" dirty="0">
                <a:solidFill>
                  <a:srgbClr val="000000"/>
                </a:solidFill>
                <a:ea typeface="Calibri Light"/>
                <a:cs typeface="Calibri Light"/>
              </a:rPr>
            </a:br>
            <a:r>
              <a:rPr lang="en-GB" sz="4000" dirty="0">
                <a:solidFill>
                  <a:srgbClr val="000000"/>
                </a:solidFill>
                <a:ea typeface="Calibri Light"/>
                <a:cs typeface="Calibri Light"/>
              </a:rPr>
              <a:t>FGM</a:t>
            </a:r>
            <a:r>
              <a:rPr lang="en-GB" sz="4000" dirty="0">
                <a:ea typeface="Calibri Light"/>
                <a:cs typeface="Calibri Light"/>
              </a:rPr>
              <a:t> – The cruel cut</a:t>
            </a: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6FA7DA6-8B6B-8879-2070-225D955CA74D}"/>
              </a:ext>
            </a:extLst>
          </p:cNvPr>
          <p:cNvSpPr>
            <a:spLocks noGrp="1"/>
          </p:cNvSpPr>
          <p:nvPr>
            <p:ph idx="1"/>
          </p:nvPr>
        </p:nvSpPr>
        <p:spPr>
          <a:xfrm>
            <a:off x="838200" y="1178644"/>
            <a:ext cx="10515600" cy="5314620"/>
          </a:xfrm>
        </p:spPr>
        <p:txBody>
          <a:bodyPr vert="horz" lIns="91440" tIns="45720" rIns="91440" bIns="45720" rtlCol="0" anchor="t">
            <a:noAutofit/>
          </a:bodyPr>
          <a:lstStyle/>
          <a:p>
            <a:pPr marL="0" indent="0">
              <a:buNone/>
            </a:pPr>
            <a:r>
              <a:rPr lang="en-GB" sz="2400" b="1" dirty="0">
                <a:hlinkClick r:id="rId2"/>
              </a:rPr>
              <a:t>FGM Act 2003:</a:t>
            </a:r>
            <a:endParaRPr lang="en-GB" sz="2400" dirty="0">
              <a:ea typeface="Calibri" panose="020F0502020204030204"/>
              <a:cs typeface="Calibri" panose="020F0502020204030204"/>
            </a:endParaRPr>
          </a:p>
          <a:p>
            <a:r>
              <a:rPr lang="en-GB" sz="2400" dirty="0">
                <a:ea typeface="+mn-lt"/>
                <a:cs typeface="+mn-lt"/>
              </a:rPr>
              <a:t>A person is guilty of an offence if they excise, infibulate or otherwise mutilate the whole or any part of a girl’s or woman’s genital area  for non-medical reasons.</a:t>
            </a:r>
            <a:endParaRPr lang="en-GB" sz="2400">
              <a:ea typeface="Calibri"/>
              <a:cs typeface="Calibri"/>
            </a:endParaRPr>
          </a:p>
          <a:p>
            <a:r>
              <a:rPr lang="en-GB" sz="2400" dirty="0">
                <a:ea typeface="+mn-lt"/>
                <a:cs typeface="+mn-lt"/>
              </a:rPr>
              <a:t>It is illegal to perform/arrange for FGM to be carried out on a girl in the UK or to take a girl abroad.</a:t>
            </a:r>
            <a:endParaRPr lang="en-GB" sz="2400">
              <a:ea typeface="Calibri"/>
              <a:cs typeface="Calibri"/>
            </a:endParaRPr>
          </a:p>
          <a:p>
            <a:r>
              <a:rPr lang="en-GB" sz="2400" b="1" dirty="0">
                <a:hlinkClick r:id="rId3"/>
              </a:rPr>
              <a:t>Serious Crime Act 2015:</a:t>
            </a:r>
            <a:r>
              <a:rPr lang="en-GB" sz="2400" b="1" dirty="0"/>
              <a:t> </a:t>
            </a:r>
            <a:endParaRPr lang="en-GB" sz="2400">
              <a:ea typeface="Calibri"/>
              <a:cs typeface="Calibri"/>
            </a:endParaRPr>
          </a:p>
          <a:p>
            <a:r>
              <a:rPr lang="en-GB" sz="2400" dirty="0">
                <a:ea typeface="+mn-lt"/>
                <a:cs typeface="+mn-lt"/>
              </a:rPr>
              <a:t>Section 70(1) of the Serious Crime Act 2015 </a:t>
            </a:r>
          </a:p>
          <a:p>
            <a:r>
              <a:rPr lang="en-GB" sz="2400" dirty="0">
                <a:ea typeface="+mn-lt"/>
                <a:cs typeface="+mn-lt"/>
              </a:rPr>
              <a:t>to extend the extra-territorial powers of the law to further protect victims of FGM.</a:t>
            </a:r>
            <a:endParaRPr lang="en-GB" sz="2400">
              <a:ea typeface="Calibri"/>
              <a:cs typeface="Calibri"/>
            </a:endParaRPr>
          </a:p>
          <a:p>
            <a:r>
              <a:rPr lang="en-GB" sz="2400" dirty="0">
                <a:ea typeface="+mn-lt"/>
                <a:cs typeface="+mn-lt"/>
              </a:rPr>
              <a:t>The Serious Crime Act introduces civil measures to protect girls or women who have suffered or are believed to be at risk from FGM.</a:t>
            </a:r>
          </a:p>
          <a:p>
            <a:r>
              <a:rPr lang="en-GB" sz="2400" dirty="0">
                <a:ea typeface="+mn-lt"/>
                <a:cs typeface="+mn-lt"/>
              </a:rPr>
              <a:t>A mandatory reporting duty to report known cases of FGM that applies to all regulated professionals.</a:t>
            </a:r>
            <a:endParaRPr lang="en-GB" sz="2400">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428720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0D028-E798-4DDD-3ABD-41F26C551CC4}"/>
              </a:ext>
            </a:extLst>
          </p:cNvPr>
          <p:cNvSpPr>
            <a:spLocks noGrp="1"/>
          </p:cNvSpPr>
          <p:nvPr>
            <p:ph type="title"/>
          </p:nvPr>
        </p:nvSpPr>
        <p:spPr>
          <a:xfrm>
            <a:off x="1285240" y="1050595"/>
            <a:ext cx="8074815" cy="1618489"/>
          </a:xfrm>
        </p:spPr>
        <p:txBody>
          <a:bodyPr anchor="ctr">
            <a:normAutofit/>
          </a:bodyPr>
          <a:lstStyle/>
          <a:p>
            <a:r>
              <a:rPr lang="en-GB" sz="7200">
                <a:cs typeface="Calibri Light"/>
              </a:rPr>
              <a:t>The Cruel Cut </a:t>
            </a:r>
            <a:endParaRPr lang="en-GB" sz="7200"/>
          </a:p>
        </p:txBody>
      </p:sp>
      <p:sp>
        <p:nvSpPr>
          <p:cNvPr id="3" name="Content Placeholder 2">
            <a:extLst>
              <a:ext uri="{FF2B5EF4-FFF2-40B4-BE49-F238E27FC236}">
                <a16:creationId xmlns:a16="http://schemas.microsoft.com/office/drawing/2014/main" id="{22837C82-4D25-1438-634C-297CE03B0D63}"/>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2200">
                <a:ea typeface="+mn-lt"/>
                <a:cs typeface="+mn-lt"/>
                <a:hlinkClick r:id="rId3"/>
              </a:rPr>
              <a:t>https://www.youtube.com/watch?v=qNCQA9GMYps</a:t>
            </a:r>
            <a:endParaRPr lang="en-GB" sz="2200">
              <a:ea typeface="+mn-lt"/>
              <a:cs typeface="+mn-lt"/>
            </a:endParaRPr>
          </a:p>
          <a:p>
            <a:endParaRPr lang="en-GB" sz="2200">
              <a:cs typeface="Calibri"/>
            </a:endParaRPr>
          </a:p>
          <a:p>
            <a:r>
              <a:rPr lang="en-GB" sz="2200">
                <a:ea typeface="+mn-lt"/>
                <a:cs typeface="+mn-lt"/>
                <a:hlinkClick r:id="rId4"/>
              </a:rPr>
              <a:t>https://www.youtube.com/watch?v=UKT1MX-RnmU</a:t>
            </a:r>
            <a:endParaRPr lang="en-GB" sz="2200">
              <a:ea typeface="+mn-lt"/>
              <a:cs typeface="+mn-lt"/>
            </a:endParaRPr>
          </a:p>
          <a:p>
            <a:endParaRPr lang="en-GB" sz="2200">
              <a:cs typeface="Calibri"/>
            </a:endParaRPr>
          </a:p>
          <a:p>
            <a:r>
              <a:rPr lang="en-GB" sz="2200">
                <a:ea typeface="+mn-lt"/>
                <a:cs typeface="+mn-lt"/>
              </a:rPr>
              <a:t>Leyla Hussein is an anti-FGM activist, psychotherapist, a member of the FGM Special Initiative and co-founder of Daughters of Eve</a:t>
            </a:r>
            <a:endParaRPr lang="en-GB" sz="2200">
              <a:cs typeface="Calibri"/>
            </a:endParaRPr>
          </a:p>
        </p:txBody>
      </p:sp>
    </p:spTree>
    <p:extLst>
      <p:ext uri="{BB962C8B-B14F-4D97-AF65-F5344CB8AC3E}">
        <p14:creationId xmlns:p14="http://schemas.microsoft.com/office/powerpoint/2010/main" val="37406789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D151EB-E312-98E0-B3A0-493B7CB782F9}"/>
              </a:ext>
            </a:extLst>
          </p:cNvPr>
          <p:cNvSpPr>
            <a:spLocks noGrp="1"/>
          </p:cNvSpPr>
          <p:nvPr>
            <p:ph type="title"/>
          </p:nvPr>
        </p:nvSpPr>
        <p:spPr>
          <a:xfrm>
            <a:off x="1137038" y="609597"/>
            <a:ext cx="8903433" cy="726992"/>
          </a:xfrm>
        </p:spPr>
        <p:txBody>
          <a:bodyPr>
            <a:normAutofit fontScale="90000"/>
          </a:bodyPr>
          <a:lstStyle/>
          <a:p>
            <a:br>
              <a:rPr lang="en-GB" b="1" dirty="0">
                <a:ea typeface="+mj-lt"/>
                <a:cs typeface="+mj-lt"/>
              </a:rPr>
            </a:br>
            <a:r>
              <a:rPr lang="en-GB" sz="3200" b="1" dirty="0">
                <a:ea typeface="+mj-lt"/>
                <a:cs typeface="+mj-lt"/>
              </a:rPr>
              <a:t>Risk Indicators</a:t>
            </a:r>
            <a:endParaRPr lang="en-GB" sz="320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AFB24745-3C04-7524-DDDC-DE8CACEF4837}"/>
              </a:ext>
            </a:extLst>
          </p:cNvPr>
          <p:cNvSpPr>
            <a:spLocks noGrp="1"/>
          </p:cNvSpPr>
          <p:nvPr>
            <p:ph idx="1"/>
          </p:nvPr>
        </p:nvSpPr>
        <p:spPr>
          <a:xfrm>
            <a:off x="1137038" y="1331459"/>
            <a:ext cx="5126303" cy="4756852"/>
          </a:xfrm>
        </p:spPr>
        <p:txBody>
          <a:bodyPr vert="horz" lIns="91440" tIns="45720" rIns="91440" bIns="45720" rtlCol="0" anchor="t">
            <a:normAutofit/>
          </a:bodyPr>
          <a:lstStyle/>
          <a:p>
            <a:pPr>
              <a:spcBef>
                <a:spcPts val="0"/>
              </a:spcBef>
            </a:pPr>
            <a:r>
              <a:rPr lang="en-GB" dirty="0">
                <a:ea typeface="+mn-lt"/>
                <a:cs typeface="+mn-lt"/>
              </a:rPr>
              <a:t>The position of the family within their community &amp; the level of integration into UK society</a:t>
            </a:r>
            <a:endParaRPr lang="en-US">
              <a:ea typeface="+mn-lt"/>
              <a:cs typeface="+mn-lt"/>
            </a:endParaRPr>
          </a:p>
          <a:p>
            <a:pPr>
              <a:spcBef>
                <a:spcPts val="0"/>
              </a:spcBef>
            </a:pPr>
            <a:r>
              <a:rPr lang="en-GB" dirty="0">
                <a:ea typeface="+mn-lt"/>
                <a:cs typeface="+mn-lt"/>
              </a:rPr>
              <a:t>Any girl born to a woman who has been subjected to FGM</a:t>
            </a:r>
            <a:endParaRPr lang="en-US">
              <a:ea typeface="+mn-lt"/>
              <a:cs typeface="+mn-lt"/>
            </a:endParaRPr>
          </a:p>
          <a:p>
            <a:pPr>
              <a:spcBef>
                <a:spcPts val="0"/>
              </a:spcBef>
            </a:pPr>
            <a:r>
              <a:rPr lang="en-GB" dirty="0">
                <a:ea typeface="+mn-lt"/>
                <a:cs typeface="+mn-lt"/>
              </a:rPr>
              <a:t>When a family elder visits the country</a:t>
            </a:r>
            <a:endParaRPr lang="en-US">
              <a:ea typeface="+mn-lt"/>
              <a:cs typeface="+mn-lt"/>
            </a:endParaRPr>
          </a:p>
          <a:p>
            <a:pPr>
              <a:spcBef>
                <a:spcPts val="0"/>
              </a:spcBef>
            </a:pPr>
            <a:r>
              <a:rPr lang="en-GB" dirty="0">
                <a:ea typeface="+mn-lt"/>
                <a:cs typeface="+mn-lt"/>
              </a:rPr>
              <a:t>Any girl who has a sister who has already undergone FGM</a:t>
            </a:r>
            <a:endParaRPr lang="en-US">
              <a:ea typeface="+mn-lt"/>
              <a:cs typeface="+mn-lt"/>
            </a:endParaRPr>
          </a:p>
          <a:p>
            <a:pPr>
              <a:spcBef>
                <a:spcPts val="0"/>
              </a:spcBef>
            </a:pPr>
            <a:r>
              <a:rPr lang="en-GB" dirty="0">
                <a:ea typeface="+mn-lt"/>
                <a:cs typeface="+mn-lt"/>
              </a:rPr>
              <a:t>Any girl who is withdrawn from Personal, Social &amp; Health Education (PSHE)</a:t>
            </a:r>
            <a:endParaRPr lang="en-US">
              <a:ea typeface="+mn-lt"/>
              <a:cs typeface="+mn-lt"/>
            </a:endParaRPr>
          </a:p>
          <a:p>
            <a:endParaRPr lang="en-GB" dirty="0">
              <a:cs typeface="Calibri"/>
            </a:endParaRPr>
          </a:p>
        </p:txBody>
      </p:sp>
      <p:sp>
        <p:nvSpPr>
          <p:cNvPr id="13" name="Freeform: Shape 1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icture containing text, device, gauge&#10;&#10;Description automatically generated">
            <a:extLst>
              <a:ext uri="{FF2B5EF4-FFF2-40B4-BE49-F238E27FC236}">
                <a16:creationId xmlns:a16="http://schemas.microsoft.com/office/drawing/2014/main" id="{D5E03CD6-46B9-7F45-A042-1B1D47A486A8}"/>
              </a:ext>
            </a:extLst>
          </p:cNvPr>
          <p:cNvPicPr>
            <a:picLocks noChangeAspect="1"/>
          </p:cNvPicPr>
          <p:nvPr/>
        </p:nvPicPr>
        <p:blipFill rotWithShape="1">
          <a:blip r:embed="rId2"/>
          <a:srcRect l="13160" r="10268"/>
          <a:stretch/>
        </p:blipFill>
        <p:spPr>
          <a:xfrm>
            <a:off x="7016376" y="2183362"/>
            <a:ext cx="4357896" cy="3732941"/>
          </a:xfrm>
          <a:prstGeom prst="rect">
            <a:avLst/>
          </a:prstGeom>
        </p:spPr>
      </p:pic>
      <p:sp>
        <p:nvSpPr>
          <p:cNvPr id="15"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9414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D9A5-DB22-E6B5-641C-722F6EAF6941}"/>
              </a:ext>
            </a:extLst>
          </p:cNvPr>
          <p:cNvSpPr>
            <a:spLocks noGrp="1"/>
          </p:cNvSpPr>
          <p:nvPr>
            <p:ph type="title"/>
          </p:nvPr>
        </p:nvSpPr>
        <p:spPr>
          <a:xfrm>
            <a:off x="838200" y="365125"/>
            <a:ext cx="10515600" cy="807979"/>
          </a:xfrm>
        </p:spPr>
        <p:txBody>
          <a:bodyPr>
            <a:normAutofit fontScale="90000"/>
          </a:bodyPr>
          <a:lstStyle/>
          <a:p>
            <a:pPr algn="ctr"/>
            <a:br>
              <a:rPr lang="en-GB" b="1" dirty="0">
                <a:cs typeface="Calibri Light"/>
              </a:rPr>
            </a:br>
            <a:r>
              <a:rPr lang="en-GB" sz="3200" b="1" dirty="0">
                <a:cs typeface="Calibri Light"/>
              </a:rPr>
              <a:t>Suspicions or Signs?</a:t>
            </a:r>
            <a:endParaRPr lang="en-GB" sz="320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7753455A-378C-EA5A-8FAB-D50EE61E41C8}"/>
              </a:ext>
            </a:extLst>
          </p:cNvPr>
          <p:cNvSpPr>
            <a:spLocks noGrp="1"/>
          </p:cNvSpPr>
          <p:nvPr>
            <p:ph sz="half" idx="1"/>
          </p:nvPr>
        </p:nvSpPr>
        <p:spPr>
          <a:xfrm>
            <a:off x="838200" y="1408682"/>
            <a:ext cx="5181600" cy="4768281"/>
          </a:xfrm>
        </p:spPr>
        <p:txBody>
          <a:bodyPr vert="horz" lIns="91440" tIns="45720" rIns="91440" bIns="45720" rtlCol="0" anchor="t">
            <a:normAutofit fontScale="85000" lnSpcReduction="20000"/>
          </a:bodyPr>
          <a:lstStyle/>
          <a:p>
            <a:r>
              <a:rPr lang="en-GB" b="1" i="1" u="sng" dirty="0">
                <a:ea typeface="+mn-lt"/>
                <a:cs typeface="+mn-lt"/>
              </a:rPr>
              <a:t>Suspicions</a:t>
            </a:r>
            <a:r>
              <a:rPr lang="en-GB" b="1" i="1" dirty="0">
                <a:ea typeface="+mn-lt"/>
                <a:cs typeface="+mn-lt"/>
              </a:rPr>
              <a:t> </a:t>
            </a:r>
            <a:r>
              <a:rPr lang="en-GB" b="1" dirty="0">
                <a:ea typeface="+mn-lt"/>
                <a:cs typeface="+mn-lt"/>
              </a:rPr>
              <a:t>may arise in a number of</a:t>
            </a:r>
            <a:endParaRPr lang="en-GB" dirty="0">
              <a:cs typeface="Calibri" panose="020F0502020204030204"/>
            </a:endParaRPr>
          </a:p>
          <a:p>
            <a:r>
              <a:rPr lang="en-GB" b="1" dirty="0">
                <a:ea typeface="+mn-lt"/>
                <a:cs typeface="+mn-lt"/>
              </a:rPr>
              <a:t>ways:</a:t>
            </a:r>
            <a:endParaRPr lang="en-GB" dirty="0"/>
          </a:p>
          <a:p>
            <a:r>
              <a:rPr lang="en-GB" dirty="0">
                <a:ea typeface="+mn-lt"/>
                <a:cs typeface="+mn-lt"/>
              </a:rPr>
              <a:t>•Preparations to take the child abroad </a:t>
            </a:r>
            <a:endParaRPr lang="en-GB">
              <a:ea typeface="+mn-lt"/>
              <a:cs typeface="+mn-lt"/>
            </a:endParaRPr>
          </a:p>
          <a:p>
            <a:r>
              <a:rPr lang="en-GB" dirty="0">
                <a:ea typeface="+mn-lt"/>
                <a:cs typeface="+mn-lt"/>
              </a:rPr>
              <a:t>•Planning medium to long term absence from school. </a:t>
            </a:r>
            <a:endParaRPr lang="en-GB"/>
          </a:p>
          <a:p>
            <a:r>
              <a:rPr lang="en-GB" dirty="0">
                <a:ea typeface="+mn-lt"/>
                <a:cs typeface="+mn-lt"/>
              </a:rPr>
              <a:t>•The child may also talk about a special procedure/ceremony that is going to take place. </a:t>
            </a:r>
            <a:endParaRPr lang="en-GB"/>
          </a:p>
          <a:p>
            <a:r>
              <a:rPr lang="en-GB" dirty="0">
                <a:ea typeface="+mn-lt"/>
                <a:cs typeface="+mn-lt"/>
              </a:rPr>
              <a:t>•Other family members having undergone the procedure. </a:t>
            </a:r>
            <a:endParaRPr lang="en-GB"/>
          </a:p>
          <a:p>
            <a:r>
              <a:rPr lang="en-GB" dirty="0">
                <a:ea typeface="+mn-lt"/>
                <a:cs typeface="+mn-lt"/>
              </a:rPr>
              <a:t>•The arrival of family members from countries that have traditionally practised FGM. </a:t>
            </a:r>
            <a:r>
              <a:rPr lang="en-GB" b="1" dirty="0">
                <a:ea typeface="+mn-lt"/>
                <a:cs typeface="+mn-lt"/>
              </a:rPr>
              <a:t> </a:t>
            </a:r>
            <a:endParaRPr lang="en-GB"/>
          </a:p>
          <a:p>
            <a:endParaRPr lang="en-GB" dirty="0">
              <a:cs typeface="Calibri"/>
            </a:endParaRPr>
          </a:p>
        </p:txBody>
      </p:sp>
      <p:sp>
        <p:nvSpPr>
          <p:cNvPr id="4" name="Content Placeholder 3">
            <a:extLst>
              <a:ext uri="{FF2B5EF4-FFF2-40B4-BE49-F238E27FC236}">
                <a16:creationId xmlns:a16="http://schemas.microsoft.com/office/drawing/2014/main" id="{F9E61D2B-2091-4211-C3F7-516660960B13}"/>
              </a:ext>
            </a:extLst>
          </p:cNvPr>
          <p:cNvSpPr>
            <a:spLocks noGrp="1"/>
          </p:cNvSpPr>
          <p:nvPr>
            <p:ph sz="half" idx="2"/>
          </p:nvPr>
        </p:nvSpPr>
        <p:spPr>
          <a:xfrm>
            <a:off x="6172200" y="1408682"/>
            <a:ext cx="5181600" cy="4768281"/>
          </a:xfrm>
        </p:spPr>
        <p:txBody>
          <a:bodyPr vert="horz" lIns="91440" tIns="45720" rIns="91440" bIns="45720" rtlCol="0" anchor="t">
            <a:normAutofit fontScale="85000" lnSpcReduction="20000"/>
          </a:bodyPr>
          <a:lstStyle/>
          <a:p>
            <a:r>
              <a:rPr lang="en-GB" b="1" i="1" u="sng" dirty="0">
                <a:ea typeface="+mn-lt"/>
                <a:cs typeface="+mn-lt"/>
              </a:rPr>
              <a:t>Warning signs</a:t>
            </a:r>
            <a:r>
              <a:rPr lang="en-GB" b="1" i="1" dirty="0">
                <a:ea typeface="+mn-lt"/>
                <a:cs typeface="+mn-lt"/>
              </a:rPr>
              <a:t> </a:t>
            </a:r>
            <a:r>
              <a:rPr lang="en-GB" b="1" dirty="0">
                <a:ea typeface="+mn-lt"/>
                <a:cs typeface="+mn-lt"/>
              </a:rPr>
              <a:t>that FGM may</a:t>
            </a:r>
            <a:endParaRPr lang="en-GB" dirty="0">
              <a:cs typeface="Calibri" panose="020F0502020204030204"/>
            </a:endParaRPr>
          </a:p>
          <a:p>
            <a:r>
              <a:rPr lang="en-GB" b="1" dirty="0">
                <a:ea typeface="+mn-lt"/>
                <a:cs typeface="+mn-lt"/>
              </a:rPr>
              <a:t>have taken place:</a:t>
            </a:r>
            <a:endParaRPr lang="en-GB" dirty="0"/>
          </a:p>
          <a:p>
            <a:r>
              <a:rPr lang="en-GB" dirty="0">
                <a:ea typeface="+mn-lt"/>
                <a:cs typeface="+mn-lt"/>
              </a:rPr>
              <a:t>•Behavioural changes (e.g. withdrawn from friends/ social groups)</a:t>
            </a:r>
            <a:endParaRPr lang="en-GB" dirty="0"/>
          </a:p>
          <a:p>
            <a:r>
              <a:rPr lang="en-GB" dirty="0">
                <a:ea typeface="+mn-lt"/>
                <a:cs typeface="+mn-lt"/>
              </a:rPr>
              <a:t>•Health problems</a:t>
            </a:r>
            <a:endParaRPr lang="en-GB" dirty="0"/>
          </a:p>
          <a:p>
            <a:r>
              <a:rPr lang="en-GB" dirty="0">
                <a:ea typeface="+mn-lt"/>
                <a:cs typeface="+mn-lt"/>
              </a:rPr>
              <a:t>•A lengthy absence from school</a:t>
            </a:r>
            <a:endParaRPr lang="en-GB" dirty="0"/>
          </a:p>
          <a:p>
            <a:r>
              <a:rPr lang="en-GB" dirty="0">
                <a:ea typeface="+mn-lt"/>
                <a:cs typeface="+mn-lt"/>
              </a:rPr>
              <a:t>•Having difficulty walking, sitting or standing </a:t>
            </a:r>
            <a:endParaRPr lang="en-GB"/>
          </a:p>
          <a:p>
            <a:r>
              <a:rPr lang="en-GB" dirty="0">
                <a:ea typeface="+mn-lt"/>
                <a:cs typeface="+mn-lt"/>
              </a:rPr>
              <a:t>•Spending longer than normal in the bathroom or toilet</a:t>
            </a:r>
            <a:endParaRPr lang="en-GB" dirty="0"/>
          </a:p>
          <a:p>
            <a:r>
              <a:rPr lang="en-GB" dirty="0">
                <a:ea typeface="+mn-lt"/>
                <a:cs typeface="+mn-lt"/>
              </a:rPr>
              <a:t>•If the professional (e.g. teacher) has heard the girl making reference to other children about it.</a:t>
            </a:r>
            <a:endParaRPr lang="en-GB" dirty="0"/>
          </a:p>
          <a:p>
            <a:endParaRPr lang="en-GB" dirty="0">
              <a:cs typeface="Calibri"/>
            </a:endParaRPr>
          </a:p>
        </p:txBody>
      </p:sp>
    </p:spTree>
    <p:extLst>
      <p:ext uri="{BB962C8B-B14F-4D97-AF65-F5344CB8AC3E}">
        <p14:creationId xmlns:p14="http://schemas.microsoft.com/office/powerpoint/2010/main" val="32508010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person, sign&#10;&#10;Description automatically generated">
            <a:extLst>
              <a:ext uri="{FF2B5EF4-FFF2-40B4-BE49-F238E27FC236}">
                <a16:creationId xmlns:a16="http://schemas.microsoft.com/office/drawing/2014/main" id="{BE9CC932-401C-04AE-AFCC-25BD33F94F4B}"/>
              </a:ext>
            </a:extLst>
          </p:cNvPr>
          <p:cNvPicPr>
            <a:picLocks noChangeAspect="1"/>
          </p:cNvPicPr>
          <p:nvPr/>
        </p:nvPicPr>
        <p:blipFill rotWithShape="1">
          <a:blip r:embed="rId3"/>
          <a:srcRect l="4892" r="489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4" name="Group 13">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5" name="Freeform: Shape 14">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B5EFBA32-618A-AA52-4F44-B7449A2E9D60}"/>
              </a:ext>
            </a:extLst>
          </p:cNvPr>
          <p:cNvSpPr txBox="1"/>
          <p:nvPr/>
        </p:nvSpPr>
        <p:spPr>
          <a:xfrm>
            <a:off x="6981826" y="3146400"/>
            <a:ext cx="4391024" cy="26820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a:solidFill>
                  <a:schemeClr val="bg1">
                    <a:alpha val="80000"/>
                  </a:schemeClr>
                </a:solidFill>
              </a:rPr>
              <a:t>Honor based violence </a:t>
            </a:r>
          </a:p>
        </p:txBody>
      </p:sp>
    </p:spTree>
    <p:extLst>
      <p:ext uri="{BB962C8B-B14F-4D97-AF65-F5344CB8AC3E}">
        <p14:creationId xmlns:p14="http://schemas.microsoft.com/office/powerpoint/2010/main" val="6928795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3A5DB-BCF3-CE75-870B-BA76F310A694}"/>
              </a:ext>
            </a:extLst>
          </p:cNvPr>
          <p:cNvSpPr>
            <a:spLocks noGrp="1"/>
          </p:cNvSpPr>
          <p:nvPr>
            <p:ph type="title"/>
          </p:nvPr>
        </p:nvSpPr>
        <p:spPr>
          <a:xfrm>
            <a:off x="1171074" y="1396686"/>
            <a:ext cx="3240506" cy="4064628"/>
          </a:xfrm>
        </p:spPr>
        <p:txBody>
          <a:bodyPr>
            <a:normAutofit/>
          </a:bodyPr>
          <a:lstStyle/>
          <a:p>
            <a:br>
              <a:rPr lang="en-GB" b="1">
                <a:solidFill>
                  <a:srgbClr val="FFFFFF"/>
                </a:solidFill>
                <a:ea typeface="+mj-lt"/>
                <a:cs typeface="+mj-lt"/>
              </a:rPr>
            </a:br>
            <a:r>
              <a:rPr lang="en-GB" b="1">
                <a:solidFill>
                  <a:srgbClr val="FFFFFF"/>
                </a:solidFill>
                <a:ea typeface="+mj-lt"/>
                <a:cs typeface="+mj-lt"/>
              </a:rPr>
              <a:t>Honour Based Violence</a:t>
            </a:r>
            <a:endParaRPr lang="en-US">
              <a:solidFill>
                <a:srgbClr val="FFFFFF"/>
              </a:solidFill>
            </a:endParaRPr>
          </a:p>
          <a:p>
            <a:endParaRPr lang="en-GB">
              <a:solidFill>
                <a:srgbClr val="FFFFFF"/>
              </a:solidFill>
              <a:cs typeface="Calibri Light"/>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EDCA0D-9704-B90B-CD96-158AC2AE8A1C}"/>
              </a:ext>
            </a:extLst>
          </p:cNvPr>
          <p:cNvSpPr>
            <a:spLocks noGrp="1"/>
          </p:cNvSpPr>
          <p:nvPr>
            <p:ph idx="1"/>
          </p:nvPr>
        </p:nvSpPr>
        <p:spPr>
          <a:xfrm>
            <a:off x="5370153" y="1123467"/>
            <a:ext cx="5536397" cy="5229243"/>
          </a:xfrm>
        </p:spPr>
        <p:txBody>
          <a:bodyPr vert="horz" lIns="91440" tIns="45720" rIns="91440" bIns="45720" rtlCol="0" anchor="t">
            <a:normAutofit/>
          </a:bodyPr>
          <a:lstStyle/>
          <a:p>
            <a:r>
              <a:rPr lang="en-GB" dirty="0">
                <a:ea typeface="+mn-lt"/>
                <a:cs typeface="+mn-lt"/>
              </a:rPr>
              <a:t>Controlling unwanted behaviour &amp; sexuality</a:t>
            </a:r>
            <a:endParaRPr lang="en-GB" dirty="0">
              <a:cs typeface="Calibri" panose="020F0502020204030204"/>
            </a:endParaRPr>
          </a:p>
          <a:p>
            <a:r>
              <a:rPr lang="en-GB" dirty="0">
                <a:ea typeface="+mn-lt"/>
                <a:cs typeface="+mn-lt"/>
              </a:rPr>
              <a:t>Protecting Family Honour</a:t>
            </a:r>
            <a:endParaRPr lang="en-GB" dirty="0">
              <a:cs typeface="Calibri"/>
            </a:endParaRPr>
          </a:p>
          <a:p>
            <a:r>
              <a:rPr lang="en-GB" dirty="0">
                <a:ea typeface="+mn-lt"/>
                <a:cs typeface="+mn-lt"/>
              </a:rPr>
              <a:t>Responding to peer group or family pressure</a:t>
            </a:r>
            <a:endParaRPr lang="en-GB" dirty="0">
              <a:cs typeface="Calibri"/>
            </a:endParaRPr>
          </a:p>
          <a:p>
            <a:r>
              <a:rPr lang="en-GB" dirty="0">
                <a:ea typeface="+mn-lt"/>
                <a:cs typeface="+mn-lt"/>
              </a:rPr>
              <a:t>Attempting to strengthen family links</a:t>
            </a:r>
            <a:endParaRPr lang="en-GB" dirty="0">
              <a:cs typeface="Calibri"/>
            </a:endParaRPr>
          </a:p>
          <a:p>
            <a:r>
              <a:rPr lang="en-GB" dirty="0">
                <a:ea typeface="+mn-lt"/>
                <a:cs typeface="+mn-lt"/>
              </a:rPr>
              <a:t>Ensuring land, property &amp; wealth remain within the family</a:t>
            </a:r>
            <a:endParaRPr lang="en-GB" dirty="0">
              <a:cs typeface="Calibri"/>
            </a:endParaRPr>
          </a:p>
          <a:p>
            <a:r>
              <a:rPr lang="en-GB" dirty="0">
                <a:ea typeface="+mn-lt"/>
                <a:cs typeface="+mn-lt"/>
              </a:rPr>
              <a:t>Protecting perceived cultural ideas</a:t>
            </a:r>
            <a:endParaRPr lang="en-GB" dirty="0">
              <a:cs typeface="Calibri"/>
            </a:endParaRPr>
          </a:p>
          <a:p>
            <a:endParaRPr lang="en-GB" dirty="0">
              <a:cs typeface="Calibri"/>
            </a:endParaRPr>
          </a:p>
        </p:txBody>
      </p:sp>
    </p:spTree>
    <p:extLst>
      <p:ext uri="{BB962C8B-B14F-4D97-AF65-F5344CB8AC3E}">
        <p14:creationId xmlns:p14="http://schemas.microsoft.com/office/powerpoint/2010/main" val="21104750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521F-B57D-8940-66B1-041ADF4184F4}"/>
              </a:ext>
            </a:extLst>
          </p:cNvPr>
          <p:cNvSpPr>
            <a:spLocks noGrp="1"/>
          </p:cNvSpPr>
          <p:nvPr>
            <p:ph type="title"/>
          </p:nvPr>
        </p:nvSpPr>
        <p:spPr/>
        <p:txBody>
          <a:bodyPr>
            <a:normAutofit fontScale="90000"/>
          </a:bodyPr>
          <a:lstStyle/>
          <a:p>
            <a:pPr algn="ctr"/>
            <a:br>
              <a:rPr lang="en-GB" b="1" dirty="0">
                <a:ea typeface="+mj-lt"/>
                <a:cs typeface="+mj-lt"/>
              </a:rPr>
            </a:br>
            <a:r>
              <a:rPr lang="en-GB" b="1" dirty="0">
                <a:ea typeface="+mj-lt"/>
                <a:cs typeface="+mj-lt"/>
              </a:rPr>
              <a:t>National Police Chief Council Definition of Honour Based Abuse</a:t>
            </a:r>
            <a:endParaRPr lang="en-US" dirty="0"/>
          </a:p>
          <a:p>
            <a:endParaRPr lang="en-GB" dirty="0">
              <a:cs typeface="Calibri Light"/>
            </a:endParaRPr>
          </a:p>
        </p:txBody>
      </p:sp>
      <p:sp>
        <p:nvSpPr>
          <p:cNvPr id="3" name="Content Placeholder 2">
            <a:extLst>
              <a:ext uri="{FF2B5EF4-FFF2-40B4-BE49-F238E27FC236}">
                <a16:creationId xmlns:a16="http://schemas.microsoft.com/office/drawing/2014/main" id="{5041B66C-CC3B-9474-5C4F-2BBD39637835}"/>
              </a:ext>
            </a:extLst>
          </p:cNvPr>
          <p:cNvSpPr>
            <a:spLocks noGrp="1"/>
          </p:cNvSpPr>
          <p:nvPr>
            <p:ph idx="1"/>
          </p:nvPr>
        </p:nvSpPr>
        <p:spPr>
          <a:xfrm>
            <a:off x="838200" y="2113172"/>
            <a:ext cx="10515600" cy="4063791"/>
          </a:xfrm>
        </p:spPr>
        <p:txBody>
          <a:bodyPr vert="horz" lIns="91440" tIns="45720" rIns="91440" bIns="45720" rtlCol="0" anchor="t">
            <a:normAutofit/>
          </a:bodyPr>
          <a:lstStyle/>
          <a:p>
            <a:pPr algn="ctr"/>
            <a:r>
              <a:rPr lang="en-GB" dirty="0">
                <a:ea typeface="+mn-lt"/>
                <a:cs typeface="+mn-lt"/>
              </a:rPr>
              <a:t>an incident or crime involving violence, threats of violence, intimidation, coercion or abuse (including psychological, physical, sexual, financial or emotional abuse),</a:t>
            </a:r>
            <a:endParaRPr lang="en-GB" dirty="0">
              <a:cs typeface="Calibri" panose="020F0502020204030204"/>
            </a:endParaRPr>
          </a:p>
          <a:p>
            <a:pPr algn="ctr"/>
            <a:r>
              <a:rPr lang="en-GB" b="1" i="1" dirty="0">
                <a:ea typeface="+mn-lt"/>
                <a:cs typeface="+mn-lt"/>
              </a:rPr>
              <a:t>which has or may have been committed to protect or defend the honour of an individual, family &amp;/or community’s code of behaviour</a:t>
            </a:r>
            <a:endParaRPr lang="en-GB" dirty="0"/>
          </a:p>
          <a:p>
            <a:endParaRPr lang="en-GB" dirty="0">
              <a:cs typeface="Calibri"/>
            </a:endParaRPr>
          </a:p>
        </p:txBody>
      </p:sp>
    </p:spTree>
    <p:extLst>
      <p:ext uri="{BB962C8B-B14F-4D97-AF65-F5344CB8AC3E}">
        <p14:creationId xmlns:p14="http://schemas.microsoft.com/office/powerpoint/2010/main" val="37277146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8" name="Freeform: Shape 17">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5" descr="1n_yones0-150x1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467" y="1028731"/>
            <a:ext cx="2370235" cy="2063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0" descr="Shafilea Ahmed was found dead in 2004 (Facebook)"/>
          <p:cNvPicPr>
            <a:picLocks noChangeAspect="1" noChangeArrowheads="1"/>
          </p:cNvPicPr>
          <p:nvPr/>
        </p:nvPicPr>
        <p:blipFill rotWithShape="1">
          <a:blip r:embed="rId4">
            <a:extLst>
              <a:ext uri="{28A0092B-C50C-407E-A947-70E740481C1C}">
                <a14:useLocalDpi xmlns:a14="http://schemas.microsoft.com/office/drawing/2010/main" val="0"/>
              </a:ext>
            </a:extLst>
          </a:blip>
          <a:srcRect l="15560" r="17772"/>
          <a:stretch/>
        </p:blipFill>
        <p:spPr bwMode="auto">
          <a:xfrm>
            <a:off x="6679904" y="1028731"/>
            <a:ext cx="2257621" cy="20636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14" descr="SamairaNazirL_228x388">
            <a:hlinkClick r:id="rId5"/>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30034"/>
          <a:stretch/>
        </p:blipFill>
        <p:spPr bwMode="auto">
          <a:xfrm>
            <a:off x="6701701" y="3660652"/>
            <a:ext cx="2253973" cy="2168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Arash Ghorbani-Zarin "/>
          <p:cNvPicPr>
            <a:picLocks noChangeAspect="1" noChangeArrowheads="1"/>
          </p:cNvPicPr>
          <p:nvPr/>
        </p:nvPicPr>
        <p:blipFill rotWithShape="1">
          <a:blip r:embed="rId7">
            <a:extLst>
              <a:ext uri="{28A0092B-C50C-407E-A947-70E740481C1C}">
                <a14:useLocalDpi xmlns:a14="http://schemas.microsoft.com/office/drawing/2010/main" val="0"/>
              </a:ext>
            </a:extLst>
          </a:blip>
          <a:srcRect l="9440" r="9479"/>
          <a:stretch/>
        </p:blipFill>
        <p:spPr bwMode="auto">
          <a:xfrm>
            <a:off x="650442" y="3656408"/>
            <a:ext cx="2394548" cy="20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7"/>
          <p:cNvSpPr txBox="1">
            <a:spLocks noChangeArrowheads="1"/>
          </p:cNvSpPr>
          <p:nvPr/>
        </p:nvSpPr>
        <p:spPr bwMode="auto">
          <a:xfrm>
            <a:off x="3700638" y="1525918"/>
            <a:ext cx="2056570" cy="754053"/>
          </a:xfrm>
          <a:prstGeom prst="rect">
            <a:avLst/>
          </a:prstGeom>
          <a:solidFill>
            <a:schemeClr val="accent2">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algn="ctr" defTabSz="868680" eaLnBrk="0" fontAlgn="base" hangingPunct="0">
              <a:spcBef>
                <a:spcPct val="0"/>
              </a:spcBef>
              <a:spcAft>
                <a:spcPts val="600"/>
              </a:spcAft>
              <a:defRPr/>
            </a:pPr>
            <a:r>
              <a:rPr lang="en-GB" altLang="en-US" sz="1900" b="1" kern="0" err="1">
                <a:solidFill>
                  <a:srgbClr val="000000"/>
                </a:solidFill>
                <a:latin typeface="Arial" panose="020B0604020202020204" pitchFamily="34" charset="0"/>
                <a:ea typeface="+mn-ea"/>
                <a:cs typeface="+mn-cs"/>
              </a:rPr>
              <a:t>Heshu</a:t>
            </a:r>
            <a:r>
              <a:rPr lang="en-GB" altLang="en-US" sz="1900" b="1" kern="0">
                <a:solidFill>
                  <a:srgbClr val="000000"/>
                </a:solidFill>
                <a:latin typeface="Arial" panose="020B0604020202020204" pitchFamily="34" charset="0"/>
                <a:ea typeface="+mn-ea"/>
                <a:cs typeface="+mn-cs"/>
              </a:rPr>
              <a:t> </a:t>
            </a:r>
            <a:r>
              <a:rPr lang="en-GB" altLang="en-US" sz="1900" b="1" kern="0" err="1">
                <a:solidFill>
                  <a:srgbClr val="000000"/>
                </a:solidFill>
                <a:latin typeface="Arial" panose="020B0604020202020204" pitchFamily="34" charset="0"/>
                <a:ea typeface="+mn-ea"/>
                <a:cs typeface="+mn-cs"/>
              </a:rPr>
              <a:t>Yones</a:t>
            </a:r>
            <a:r>
              <a:rPr lang="en-GB" altLang="en-US" sz="2280" b="1" kern="0">
                <a:solidFill>
                  <a:srgbClr val="000000"/>
                </a:solidFill>
                <a:latin typeface="Arial" panose="020B0604020202020204" pitchFamily="34" charset="0"/>
                <a:ea typeface="+mn-ea"/>
                <a:cs typeface="+mn-cs"/>
              </a:rPr>
              <a:t> </a:t>
            </a:r>
          </a:p>
          <a:p>
            <a:pPr algn="ctr" defTabSz="868680" eaLnBrk="0" fontAlgn="base" hangingPunct="0">
              <a:spcBef>
                <a:spcPct val="0"/>
              </a:spcBef>
              <a:spcAft>
                <a:spcPts val="600"/>
              </a:spcAft>
              <a:defRPr/>
            </a:pPr>
            <a:r>
              <a:rPr lang="en-GB" altLang="en-US" sz="1520" b="1" kern="0">
                <a:solidFill>
                  <a:srgbClr val="000000"/>
                </a:solidFill>
                <a:latin typeface="Arial" panose="020B0604020202020204" pitchFamily="34" charset="0"/>
                <a:ea typeface="+mn-ea"/>
                <a:cs typeface="+mn-cs"/>
              </a:rPr>
              <a:t>16 </a:t>
            </a:r>
            <a:r>
              <a:rPr lang="en-GB" altLang="en-US" sz="1520" b="1" kern="0" err="1">
                <a:solidFill>
                  <a:srgbClr val="000000"/>
                </a:solidFill>
                <a:latin typeface="Arial" panose="020B0604020202020204" pitchFamily="34" charset="0"/>
                <a:ea typeface="+mn-ea"/>
                <a:cs typeface="+mn-cs"/>
              </a:rPr>
              <a:t>yrs</a:t>
            </a:r>
            <a:r>
              <a:rPr lang="en-GB" altLang="en-US" sz="1520" b="1" kern="0">
                <a:solidFill>
                  <a:srgbClr val="000000"/>
                </a:solidFill>
                <a:latin typeface="Arial" panose="020B0604020202020204" pitchFamily="34" charset="0"/>
                <a:ea typeface="+mn-ea"/>
                <a:cs typeface="+mn-cs"/>
              </a:rPr>
              <a:t> (2003)</a:t>
            </a:r>
            <a:endParaRPr kumimoji="0" lang="en-GB" altLang="en-US" sz="1600" b="1" i="0" u="none" strike="noStrike" kern="0" cap="none" spc="0" normalizeH="0" baseline="0" noProof="0">
              <a:ln>
                <a:noFill/>
              </a:ln>
              <a:solidFill>
                <a:srgbClr val="000000"/>
              </a:solidFill>
              <a:effectLst/>
              <a:uLnTx/>
              <a:uFillTx/>
              <a:latin typeface="Arial" panose="020B0604020202020204" pitchFamily="34" charset="0"/>
            </a:endParaRPr>
          </a:p>
        </p:txBody>
      </p:sp>
      <p:sp>
        <p:nvSpPr>
          <p:cNvPr id="7" name="Text Box 20"/>
          <p:cNvSpPr txBox="1">
            <a:spLocks noChangeArrowheads="1"/>
          </p:cNvSpPr>
          <p:nvPr/>
        </p:nvSpPr>
        <p:spPr bwMode="auto">
          <a:xfrm>
            <a:off x="3347444" y="4345051"/>
            <a:ext cx="3084596" cy="724814"/>
          </a:xfrm>
          <a:prstGeom prst="rect">
            <a:avLst/>
          </a:prstGeom>
          <a:solidFill>
            <a:schemeClr val="accent2">
              <a:lumMod val="40000"/>
              <a:lumOff val="60000"/>
            </a:schemeClr>
          </a:solidFill>
          <a:ln>
            <a:solidFill>
              <a:schemeClr val="tx1"/>
            </a:solidFill>
          </a:ln>
          <a:effectLst>
            <a:prstShdw prst="shdw17" dist="17961" dir="2700000">
              <a:srgbClr val="BBE0E3">
                <a:gamma/>
                <a:shade val="60000"/>
                <a:invGamma/>
              </a:srgbClr>
            </a:prstShdw>
          </a:effectLst>
        </p:spPr>
        <p:txBody>
          <a:bodyPr>
            <a:spAutoFit/>
          </a:bodyPr>
          <a:lstStyle/>
          <a:p>
            <a:pPr algn="ctr" defTabSz="868680" eaLnBrk="0" fontAlgn="base" hangingPunct="0">
              <a:spcBef>
                <a:spcPct val="0"/>
              </a:spcBef>
              <a:spcAft>
                <a:spcPts val="600"/>
              </a:spcAft>
              <a:defRPr/>
            </a:pPr>
            <a:r>
              <a:rPr lang="en-GB" altLang="en-US" sz="1900" b="1" kern="0" err="1">
                <a:solidFill>
                  <a:srgbClr val="000000"/>
                </a:solidFill>
                <a:latin typeface="Arial" panose="020B0604020202020204" pitchFamily="34" charset="0"/>
                <a:ea typeface="+mn-ea"/>
                <a:cs typeface="+mn-cs"/>
              </a:rPr>
              <a:t>Arash</a:t>
            </a:r>
            <a:r>
              <a:rPr lang="en-GB" altLang="en-US" sz="1900" b="1" kern="0">
                <a:solidFill>
                  <a:srgbClr val="000000"/>
                </a:solidFill>
                <a:latin typeface="Arial" panose="020B0604020202020204" pitchFamily="34" charset="0"/>
                <a:ea typeface="+mn-ea"/>
                <a:cs typeface="+mn-cs"/>
              </a:rPr>
              <a:t> </a:t>
            </a:r>
            <a:r>
              <a:rPr lang="en-GB" altLang="en-US" sz="1900" b="1" kern="0" err="1">
                <a:solidFill>
                  <a:srgbClr val="000000"/>
                </a:solidFill>
                <a:latin typeface="Arial" panose="020B0604020202020204" pitchFamily="34" charset="0"/>
                <a:ea typeface="+mn-ea"/>
                <a:cs typeface="+mn-cs"/>
              </a:rPr>
              <a:t>Ghorbani-Zarin</a:t>
            </a:r>
            <a:endParaRPr lang="en-GB" altLang="en-US" sz="1900" b="1" kern="0">
              <a:solidFill>
                <a:srgbClr val="000000"/>
              </a:solidFill>
              <a:latin typeface="Arial" panose="020B0604020202020204" pitchFamily="34" charset="0"/>
              <a:ea typeface="+mn-ea"/>
              <a:cs typeface="+mn-cs"/>
            </a:endParaRPr>
          </a:p>
          <a:p>
            <a:pPr algn="ctr" defTabSz="868680" eaLnBrk="0" fontAlgn="base" hangingPunct="0">
              <a:spcBef>
                <a:spcPct val="0"/>
              </a:spcBef>
              <a:spcAft>
                <a:spcPts val="600"/>
              </a:spcAft>
              <a:defRPr/>
            </a:pPr>
            <a:r>
              <a:rPr lang="en-GB" altLang="en-US" sz="1710" b="1" kern="0">
                <a:solidFill>
                  <a:srgbClr val="000000"/>
                </a:solidFill>
                <a:latin typeface="Arial" panose="020B0604020202020204" pitchFamily="34" charset="0"/>
                <a:ea typeface="+mn-ea"/>
                <a:cs typeface="+mn-cs"/>
              </a:rPr>
              <a:t>19 </a:t>
            </a:r>
            <a:r>
              <a:rPr lang="en-GB" altLang="en-US" sz="1710" b="1" kern="0" err="1">
                <a:solidFill>
                  <a:srgbClr val="000000"/>
                </a:solidFill>
                <a:latin typeface="Arial" panose="020B0604020202020204" pitchFamily="34" charset="0"/>
                <a:ea typeface="+mn-ea"/>
                <a:cs typeface="+mn-cs"/>
              </a:rPr>
              <a:t>yrs</a:t>
            </a:r>
            <a:r>
              <a:rPr lang="en-GB" altLang="en-US" sz="1710" b="1" kern="0">
                <a:solidFill>
                  <a:srgbClr val="000000"/>
                </a:solidFill>
                <a:latin typeface="Arial" panose="020B0604020202020204" pitchFamily="34" charset="0"/>
                <a:ea typeface="+mn-ea"/>
                <a:cs typeface="+mn-cs"/>
              </a:rPr>
              <a:t> (2005)</a:t>
            </a:r>
            <a:endParaRPr kumimoji="0" lang="en-GB" altLang="en-US" sz="1800" b="1" i="0" u="none" strike="noStrike" kern="0" cap="none" spc="0" normalizeH="0" baseline="0" noProof="0">
              <a:ln>
                <a:noFill/>
              </a:ln>
              <a:solidFill>
                <a:srgbClr val="000000"/>
              </a:solidFill>
              <a:effectLst/>
              <a:uLnTx/>
              <a:uFillTx/>
              <a:latin typeface="Arial" panose="020B0604020202020204" pitchFamily="34" charset="0"/>
            </a:endParaRPr>
          </a:p>
        </p:txBody>
      </p:sp>
      <p:sp>
        <p:nvSpPr>
          <p:cNvPr id="8" name="Text Box 21"/>
          <p:cNvSpPr txBox="1">
            <a:spLocks noChangeArrowheads="1"/>
          </p:cNvSpPr>
          <p:nvPr/>
        </p:nvSpPr>
        <p:spPr bwMode="auto">
          <a:xfrm>
            <a:off x="9474185" y="4345051"/>
            <a:ext cx="2074348" cy="724814"/>
          </a:xfrm>
          <a:prstGeom prst="rect">
            <a:avLst/>
          </a:prstGeom>
          <a:solidFill>
            <a:schemeClr val="accent2">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algn="ctr" defTabSz="868680" eaLnBrk="0" fontAlgn="base" hangingPunct="0">
              <a:spcBef>
                <a:spcPct val="0"/>
              </a:spcBef>
              <a:spcAft>
                <a:spcPts val="600"/>
              </a:spcAft>
              <a:defRPr/>
            </a:pPr>
            <a:r>
              <a:rPr lang="en-GB" altLang="en-US" sz="1900" b="1" kern="0" err="1">
                <a:solidFill>
                  <a:srgbClr val="000000"/>
                </a:solidFill>
                <a:latin typeface="Arial" panose="020B0604020202020204" pitchFamily="34" charset="0"/>
                <a:ea typeface="+mn-ea"/>
                <a:cs typeface="+mn-cs"/>
              </a:rPr>
              <a:t>Samaira</a:t>
            </a:r>
            <a:r>
              <a:rPr lang="en-GB" altLang="en-US" sz="1900" b="1" kern="0">
                <a:solidFill>
                  <a:srgbClr val="000000"/>
                </a:solidFill>
                <a:latin typeface="Arial" panose="020B0604020202020204" pitchFamily="34" charset="0"/>
                <a:ea typeface="+mn-ea"/>
                <a:cs typeface="+mn-cs"/>
              </a:rPr>
              <a:t> </a:t>
            </a:r>
            <a:r>
              <a:rPr lang="en-GB" altLang="en-US" sz="1900" b="1" kern="0" err="1">
                <a:solidFill>
                  <a:srgbClr val="000000"/>
                </a:solidFill>
                <a:latin typeface="Arial" panose="020B0604020202020204" pitchFamily="34" charset="0"/>
                <a:ea typeface="+mn-ea"/>
                <a:cs typeface="+mn-cs"/>
              </a:rPr>
              <a:t>Nazir</a:t>
            </a:r>
            <a:endParaRPr lang="en-GB" altLang="en-US" sz="1900" b="1" kern="0">
              <a:solidFill>
                <a:srgbClr val="000000"/>
              </a:solidFill>
              <a:latin typeface="Arial" panose="020B0604020202020204" pitchFamily="34" charset="0"/>
              <a:ea typeface="+mn-ea"/>
              <a:cs typeface="+mn-cs"/>
            </a:endParaRPr>
          </a:p>
          <a:p>
            <a:pPr algn="ctr" defTabSz="868680" eaLnBrk="0" fontAlgn="base" hangingPunct="0">
              <a:spcBef>
                <a:spcPct val="0"/>
              </a:spcBef>
              <a:spcAft>
                <a:spcPts val="600"/>
              </a:spcAft>
              <a:defRPr/>
            </a:pPr>
            <a:r>
              <a:rPr lang="en-GB" altLang="en-US" sz="1710" b="1" kern="0">
                <a:solidFill>
                  <a:srgbClr val="000000"/>
                </a:solidFill>
                <a:latin typeface="Arial" panose="020B0604020202020204" pitchFamily="34" charset="0"/>
                <a:ea typeface="+mn-ea"/>
                <a:cs typeface="+mn-cs"/>
              </a:rPr>
              <a:t>25 </a:t>
            </a:r>
            <a:r>
              <a:rPr lang="en-GB" altLang="en-US" sz="1710" b="1" kern="0" err="1">
                <a:solidFill>
                  <a:srgbClr val="000000"/>
                </a:solidFill>
                <a:latin typeface="Arial" panose="020B0604020202020204" pitchFamily="34" charset="0"/>
                <a:ea typeface="+mn-ea"/>
                <a:cs typeface="+mn-cs"/>
              </a:rPr>
              <a:t>yrs</a:t>
            </a:r>
            <a:r>
              <a:rPr lang="en-GB" altLang="en-US" sz="1710" b="1" kern="0">
                <a:solidFill>
                  <a:srgbClr val="000000"/>
                </a:solidFill>
                <a:latin typeface="Arial" panose="020B0604020202020204" pitchFamily="34" charset="0"/>
                <a:ea typeface="+mn-ea"/>
                <a:cs typeface="+mn-cs"/>
              </a:rPr>
              <a:t> (2006)</a:t>
            </a:r>
            <a:endParaRPr kumimoji="0" lang="en-GB" altLang="en-US" sz="1800" b="1" i="0" u="none" strike="noStrike" kern="0" cap="none" spc="0" normalizeH="0" baseline="0" noProof="0">
              <a:ln>
                <a:noFill/>
              </a:ln>
              <a:solidFill>
                <a:srgbClr val="000000"/>
              </a:solidFill>
              <a:effectLst/>
              <a:uLnTx/>
              <a:uFillTx/>
              <a:latin typeface="Arial" panose="020B0604020202020204" pitchFamily="34" charset="0"/>
            </a:endParaRPr>
          </a:p>
        </p:txBody>
      </p:sp>
      <p:sp>
        <p:nvSpPr>
          <p:cNvPr id="9" name="Text Box 18"/>
          <p:cNvSpPr txBox="1">
            <a:spLocks noChangeArrowheads="1"/>
          </p:cNvSpPr>
          <p:nvPr/>
        </p:nvSpPr>
        <p:spPr bwMode="auto">
          <a:xfrm>
            <a:off x="9423410" y="1540569"/>
            <a:ext cx="2125123" cy="724814"/>
          </a:xfrm>
          <a:prstGeom prst="rect">
            <a:avLst/>
          </a:prstGeom>
          <a:solidFill>
            <a:schemeClr val="accent2">
              <a:lumMod val="40000"/>
              <a:lumOff val="60000"/>
            </a:schemeClr>
          </a:solidFill>
          <a:ln>
            <a:solidFill>
              <a:schemeClr val="tx1"/>
            </a:solidFill>
          </a:ln>
          <a:effectLst>
            <a:prstShdw prst="shdw17" dist="17961" dir="2700000">
              <a:srgbClr val="BBE0E3">
                <a:gamma/>
                <a:shade val="60000"/>
                <a:invGamma/>
              </a:srgbClr>
            </a:prstShdw>
          </a:effectLst>
        </p:spPr>
        <p:txBody>
          <a:bodyPr wrap="square">
            <a:spAutoFit/>
          </a:bodyPr>
          <a:lstStyle/>
          <a:p>
            <a:pPr algn="ctr" defTabSz="868680" eaLnBrk="0" fontAlgn="base" hangingPunct="0">
              <a:spcBef>
                <a:spcPct val="0"/>
              </a:spcBef>
              <a:spcAft>
                <a:spcPts val="600"/>
              </a:spcAft>
              <a:defRPr/>
            </a:pPr>
            <a:r>
              <a:rPr lang="en-GB" altLang="en-US" sz="1900" b="1" kern="0" err="1">
                <a:solidFill>
                  <a:srgbClr val="000000"/>
                </a:solidFill>
                <a:latin typeface="Arial" panose="020B0604020202020204" pitchFamily="34" charset="0"/>
                <a:ea typeface="+mn-ea"/>
                <a:cs typeface="+mn-cs"/>
              </a:rPr>
              <a:t>Shafilea</a:t>
            </a:r>
            <a:r>
              <a:rPr lang="en-GB" altLang="en-US" sz="1900" b="1" kern="0">
                <a:solidFill>
                  <a:srgbClr val="000000"/>
                </a:solidFill>
                <a:latin typeface="Arial" panose="020B0604020202020204" pitchFamily="34" charset="0"/>
                <a:ea typeface="+mn-ea"/>
                <a:cs typeface="+mn-cs"/>
              </a:rPr>
              <a:t> Ahmed</a:t>
            </a:r>
          </a:p>
          <a:p>
            <a:pPr algn="ctr" defTabSz="868680" eaLnBrk="0" fontAlgn="base" hangingPunct="0">
              <a:spcBef>
                <a:spcPct val="0"/>
              </a:spcBef>
              <a:spcAft>
                <a:spcPts val="600"/>
              </a:spcAft>
              <a:defRPr/>
            </a:pPr>
            <a:r>
              <a:rPr lang="en-GB" altLang="en-US" sz="1710" b="1" kern="0">
                <a:solidFill>
                  <a:srgbClr val="000000"/>
                </a:solidFill>
                <a:latin typeface="Arial" panose="020B0604020202020204" pitchFamily="34" charset="0"/>
                <a:ea typeface="+mn-ea"/>
                <a:cs typeface="+mn-cs"/>
              </a:rPr>
              <a:t>17 </a:t>
            </a:r>
            <a:r>
              <a:rPr lang="en-GB" altLang="en-US" sz="1710" b="1" kern="0" err="1">
                <a:solidFill>
                  <a:srgbClr val="000000"/>
                </a:solidFill>
                <a:latin typeface="Arial" panose="020B0604020202020204" pitchFamily="34" charset="0"/>
                <a:ea typeface="+mn-ea"/>
                <a:cs typeface="+mn-cs"/>
              </a:rPr>
              <a:t>yrs</a:t>
            </a:r>
            <a:r>
              <a:rPr lang="en-GB" altLang="en-US" sz="1710" b="1" kern="0">
                <a:solidFill>
                  <a:srgbClr val="000000"/>
                </a:solidFill>
                <a:latin typeface="Arial" panose="020B0604020202020204" pitchFamily="34" charset="0"/>
                <a:ea typeface="+mn-ea"/>
                <a:cs typeface="+mn-cs"/>
              </a:rPr>
              <a:t> (2003)</a:t>
            </a:r>
            <a:endParaRPr kumimoji="0" lang="en-GB" altLang="en-US" sz="1800" b="1" i="0" u="none" strike="noStrike" kern="0" cap="none" spc="0" normalizeH="0" baseline="0" noProof="0">
              <a:ln>
                <a:noFill/>
              </a:ln>
              <a:solidFill>
                <a:srgbClr val="000000"/>
              </a:solidFill>
              <a:effectLst/>
              <a:uLnTx/>
              <a:uFillTx/>
              <a:latin typeface="Arial" panose="020B0604020202020204" pitchFamily="34" charset="0"/>
            </a:endParaRPr>
          </a:p>
        </p:txBody>
      </p:sp>
    </p:spTree>
    <p:extLst>
      <p:ext uri="{BB962C8B-B14F-4D97-AF65-F5344CB8AC3E}">
        <p14:creationId xmlns:p14="http://schemas.microsoft.com/office/powerpoint/2010/main" val="1186693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AD8A8-F823-99FF-6AA0-27AE8D6AB946}"/>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Forced marriage </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clothing, indoor, handwear&#10;&#10;Description automatically generated">
            <a:extLst>
              <a:ext uri="{FF2B5EF4-FFF2-40B4-BE49-F238E27FC236}">
                <a16:creationId xmlns:a16="http://schemas.microsoft.com/office/drawing/2014/main" id="{EE67B873-BAFF-F017-7659-B74209BC15A3}"/>
              </a:ext>
            </a:extLst>
          </p:cNvPr>
          <p:cNvPicPr>
            <a:picLocks noGrp="1" noChangeAspect="1"/>
          </p:cNvPicPr>
          <p:nvPr>
            <p:ph idx="1"/>
          </p:nvPr>
        </p:nvPicPr>
        <p:blipFill rotWithShape="1">
          <a:blip r:embed="rId3"/>
          <a:srcRect l="1347" r="15227"/>
          <a:stretch/>
        </p:blipFill>
        <p:spPr>
          <a:xfrm>
            <a:off x="976251" y="942538"/>
            <a:ext cx="7163222" cy="4808332"/>
          </a:xfrm>
          <a:prstGeom prst="rect">
            <a:avLst/>
          </a:prstGeom>
          <a:effectLst/>
        </p:spPr>
      </p:pic>
    </p:spTree>
    <p:extLst>
      <p:ext uri="{BB962C8B-B14F-4D97-AF65-F5344CB8AC3E}">
        <p14:creationId xmlns:p14="http://schemas.microsoft.com/office/powerpoint/2010/main" val="26147213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438B6-92A2-FA93-A7A3-C7CD2F10A35B}"/>
              </a:ext>
            </a:extLst>
          </p:cNvPr>
          <p:cNvSpPr>
            <a:spLocks noGrp="1"/>
          </p:cNvSpPr>
          <p:nvPr>
            <p:ph type="title"/>
          </p:nvPr>
        </p:nvSpPr>
        <p:spPr>
          <a:xfrm>
            <a:off x="838200" y="365125"/>
            <a:ext cx="10515600" cy="664205"/>
          </a:xfrm>
        </p:spPr>
        <p:txBody>
          <a:bodyPr>
            <a:normAutofit/>
          </a:bodyPr>
          <a:lstStyle/>
          <a:p>
            <a:r>
              <a:rPr lang="en-GB" sz="2800" dirty="0">
                <a:cs typeface="Calibri Light"/>
              </a:rPr>
              <a:t>Forced Marriages</a:t>
            </a:r>
          </a:p>
        </p:txBody>
      </p:sp>
      <p:sp>
        <p:nvSpPr>
          <p:cNvPr id="3" name="Content Placeholder 2">
            <a:extLst>
              <a:ext uri="{FF2B5EF4-FFF2-40B4-BE49-F238E27FC236}">
                <a16:creationId xmlns:a16="http://schemas.microsoft.com/office/drawing/2014/main" id="{9A64DC68-1C00-5172-DDC4-13EBBECF580D}"/>
              </a:ext>
            </a:extLst>
          </p:cNvPr>
          <p:cNvSpPr>
            <a:spLocks noGrp="1"/>
          </p:cNvSpPr>
          <p:nvPr>
            <p:ph idx="1"/>
          </p:nvPr>
        </p:nvSpPr>
        <p:spPr>
          <a:xfrm>
            <a:off x="838200" y="1019622"/>
            <a:ext cx="10515600" cy="5157341"/>
          </a:xfrm>
        </p:spPr>
        <p:txBody>
          <a:bodyPr vert="horz" lIns="91440" tIns="45720" rIns="91440" bIns="45720" rtlCol="0" anchor="t">
            <a:normAutofit fontScale="85000" lnSpcReduction="20000"/>
          </a:bodyPr>
          <a:lstStyle/>
          <a:p>
            <a:r>
              <a:rPr lang="en-GB" dirty="0">
                <a:ea typeface="+mn-lt"/>
                <a:cs typeface="+mn-lt"/>
              </a:rPr>
              <a:t>You have the right to choose who you marry, when you marry or if you marry at all – arranged marriages.</a:t>
            </a:r>
            <a:endParaRPr lang="en-GB" dirty="0">
              <a:cs typeface="Calibri" panose="020F0502020204030204"/>
            </a:endParaRPr>
          </a:p>
          <a:p>
            <a:r>
              <a:rPr lang="en-GB" dirty="0">
                <a:ea typeface="+mn-lt"/>
                <a:cs typeface="+mn-lt"/>
              </a:rPr>
              <a:t>Forced marriage is when you face physical, emotional and psychological pressure to marry </a:t>
            </a:r>
            <a:endParaRPr lang="en-GB" dirty="0">
              <a:cs typeface="Calibri" panose="020F0502020204030204"/>
            </a:endParaRPr>
          </a:p>
          <a:p>
            <a:r>
              <a:rPr lang="en-GB" dirty="0">
                <a:ea typeface="+mn-lt"/>
                <a:cs typeface="+mn-lt"/>
              </a:rPr>
              <a:t>Forced marriage is illegal in England and Wales. </a:t>
            </a:r>
            <a:r>
              <a:rPr lang="en-GB" b="1" dirty="0"/>
              <a:t>Forced Marriage (Civil Protection) Act 2007 and </a:t>
            </a:r>
          </a:p>
          <a:p>
            <a:r>
              <a:rPr lang="en-GB" b="1" dirty="0"/>
              <a:t>Anti-social Behaviour, Crime and Policing Act 2014  S 121</a:t>
            </a:r>
            <a:endParaRPr lang="en-GB" b="1" dirty="0">
              <a:cs typeface="Calibri"/>
            </a:endParaRPr>
          </a:p>
          <a:p>
            <a:r>
              <a:rPr lang="en-GB" dirty="0">
                <a:ea typeface="+mn-lt"/>
                <a:cs typeface="+mn-lt"/>
              </a:rPr>
              <a:t>This includes:</a:t>
            </a:r>
            <a:endParaRPr lang="en-GB" dirty="0">
              <a:cs typeface="Calibri"/>
            </a:endParaRPr>
          </a:p>
          <a:p>
            <a:r>
              <a:rPr lang="en-GB" dirty="0">
                <a:ea typeface="+mn-lt"/>
                <a:cs typeface="+mn-lt"/>
              </a:rPr>
              <a:t>taking someone overseas to force them to marry (whether or not the forced marriage takes place)</a:t>
            </a:r>
            <a:endParaRPr lang="en-GB" dirty="0"/>
          </a:p>
          <a:p>
            <a:r>
              <a:rPr lang="en-GB" dirty="0">
                <a:ea typeface="+mn-lt"/>
                <a:cs typeface="+mn-lt"/>
              </a:rPr>
              <a:t>marrying someone who lacks the mental capacity to consent to the marriage </a:t>
            </a:r>
            <a:r>
              <a:rPr lang="en-GB" b="1" dirty="0">
                <a:ea typeface="+mn-lt"/>
                <a:cs typeface="+mn-lt"/>
              </a:rPr>
              <a:t>Forcing someone to marry can result in a sentence of up to 7 years in prison.</a:t>
            </a:r>
            <a:endParaRPr lang="en-GB" dirty="0"/>
          </a:p>
          <a:p>
            <a:r>
              <a:rPr lang="en-GB" b="1" dirty="0"/>
              <a:t>Forced marriage protection orders</a:t>
            </a:r>
            <a:endParaRPr lang="en-GB" dirty="0"/>
          </a:p>
          <a:p>
            <a:r>
              <a:rPr lang="en-GB" dirty="0">
                <a:ea typeface="+mn-lt"/>
                <a:cs typeface="+mn-lt"/>
              </a:rPr>
              <a:t>You can ask the court for a </a:t>
            </a:r>
            <a:r>
              <a:rPr lang="en-GB" u="sng" dirty="0">
                <a:ea typeface="+mn-lt"/>
                <a:cs typeface="+mn-lt"/>
                <a:hlinkClick r:id="rId3"/>
              </a:rPr>
              <a:t>forced marriage protection order</a:t>
            </a:r>
            <a:r>
              <a:rPr lang="en-GB" dirty="0">
                <a:ea typeface="+mn-lt"/>
                <a:cs typeface="+mn-lt"/>
              </a:rPr>
              <a:t>.</a:t>
            </a:r>
            <a:endParaRPr lang="en-GB" dirty="0"/>
          </a:p>
          <a:p>
            <a:pPr marL="0" indent="0">
              <a:buNone/>
            </a:pPr>
            <a:endParaRPr lang="en-GB" dirty="0">
              <a:cs typeface="Calibri"/>
            </a:endParaRPr>
          </a:p>
        </p:txBody>
      </p:sp>
    </p:spTree>
    <p:extLst>
      <p:ext uri="{BB962C8B-B14F-4D97-AF65-F5344CB8AC3E}">
        <p14:creationId xmlns:p14="http://schemas.microsoft.com/office/powerpoint/2010/main" val="9707646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01CD185-3BBC-4E92-3F37-B9423B37DC44}"/>
              </a:ext>
            </a:extLst>
          </p:cNvPr>
          <p:cNvPicPr>
            <a:picLocks noGrp="1" noChangeAspect="1"/>
          </p:cNvPicPr>
          <p:nvPr>
            <p:ph idx="1"/>
          </p:nvPr>
        </p:nvPicPr>
        <p:blipFill>
          <a:blip r:embed="rId2"/>
          <a:stretch>
            <a:fillRect/>
          </a:stretch>
        </p:blipFill>
        <p:spPr>
          <a:xfrm>
            <a:off x="812800" y="457200"/>
            <a:ext cx="10566400" cy="5943600"/>
          </a:xfrm>
          <a:prstGeom prst="rect">
            <a:avLst/>
          </a:prstGeom>
        </p:spPr>
      </p:pic>
    </p:spTree>
    <p:extLst>
      <p:ext uri="{BB962C8B-B14F-4D97-AF65-F5344CB8AC3E}">
        <p14:creationId xmlns:p14="http://schemas.microsoft.com/office/powerpoint/2010/main" val="24682416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29BEE-C0F0-BE64-7621-DF9160792C08}"/>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Calibri"/>
                <a:cs typeface="Calibri"/>
              </a:rPr>
              <a:t>Ricky Jones</a:t>
            </a:r>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AFC704-AFCF-46B5-A991-6EEA6343D32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Officer with Gwent Police, before he retired in 2017.</a:t>
            </a:r>
            <a:endParaRPr lang="en-US" dirty="0">
              <a:cs typeface="Calibri"/>
            </a:endParaRPr>
          </a:p>
          <a:p>
            <a:r>
              <a:rPr lang="en-US" dirty="0">
                <a:ea typeface="+mn-lt"/>
                <a:cs typeface="+mn-lt"/>
              </a:rPr>
              <a:t>He took his own life in 2020</a:t>
            </a:r>
          </a:p>
          <a:p>
            <a:r>
              <a:rPr lang="en-US" dirty="0">
                <a:ea typeface="+mn-lt"/>
                <a:cs typeface="+mn-lt"/>
              </a:rPr>
              <a:t>Inquest into death Id wife as an abuser.</a:t>
            </a:r>
          </a:p>
          <a:p>
            <a:r>
              <a:rPr lang="en-US" dirty="0">
                <a:ea typeface="+mn-lt"/>
                <a:cs typeface="+mn-lt"/>
              </a:rPr>
              <a:t>Family decided to report him</a:t>
            </a:r>
          </a:p>
          <a:p>
            <a:r>
              <a:rPr lang="en-US" dirty="0">
                <a:ea typeface="+mn-lt"/>
                <a:cs typeface="+mn-lt"/>
              </a:rPr>
              <a:t>Opened up about abuse and control</a:t>
            </a:r>
          </a:p>
          <a:p>
            <a:r>
              <a:rPr lang="en-US" dirty="0">
                <a:ea typeface="+mn-lt"/>
                <a:cs typeface="+mn-lt"/>
              </a:rPr>
              <a:t>Reports of offensive messages between him and other officers - Gwent make referral to IOPC</a:t>
            </a:r>
            <a:endParaRPr lang="en-US" dirty="0">
              <a:ea typeface="Calibri"/>
              <a:cs typeface="Calibri"/>
            </a:endParaRPr>
          </a:p>
          <a:p>
            <a:r>
              <a:rPr lang="en-US" dirty="0">
                <a:ea typeface="Calibri"/>
                <a:cs typeface="Calibri"/>
              </a:rPr>
              <a:t>9 to 11 Officers investigated</a:t>
            </a:r>
          </a:p>
          <a:p>
            <a:endParaRPr lang="en-US" dirty="0">
              <a:ea typeface="Calibri" panose="020F0502020204030204"/>
              <a:cs typeface="Calibri"/>
            </a:endParaRPr>
          </a:p>
          <a:p>
            <a:endParaRPr lang="en-US" dirty="0">
              <a:ea typeface="Calibri" panose="020F0502020204030204"/>
              <a:cs typeface="Calibri"/>
            </a:endParaRPr>
          </a:p>
        </p:txBody>
      </p:sp>
    </p:spTree>
    <p:extLst>
      <p:ext uri="{BB962C8B-B14F-4D97-AF65-F5344CB8AC3E}">
        <p14:creationId xmlns:p14="http://schemas.microsoft.com/office/powerpoint/2010/main" val="31469966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5CF8D-5E28-4170-85D9-B23379A1A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2A79F-782B-9558-9AA0-A8ACE8DF19D0}"/>
              </a:ext>
            </a:extLst>
          </p:cNvPr>
          <p:cNvSpPr>
            <a:spLocks noGrp="1"/>
          </p:cNvSpPr>
          <p:nvPr>
            <p:ph type="title"/>
          </p:nvPr>
        </p:nvSpPr>
        <p:spPr>
          <a:xfrm>
            <a:off x="599411" y="470647"/>
            <a:ext cx="3209335" cy="2344271"/>
          </a:xfrm>
        </p:spPr>
        <p:txBody>
          <a:bodyPr>
            <a:normAutofit/>
          </a:bodyPr>
          <a:lstStyle/>
          <a:p>
            <a:pPr algn="ctr"/>
            <a:r>
              <a:rPr lang="en-GB" sz="2800" dirty="0">
                <a:ea typeface="Calibri Light"/>
                <a:cs typeface="Calibri Light"/>
              </a:rPr>
              <a:t>Jones</a:t>
            </a:r>
            <a:endParaRPr lang="en-GB" sz="2800" dirty="0"/>
          </a:p>
        </p:txBody>
      </p:sp>
      <p:sp>
        <p:nvSpPr>
          <p:cNvPr id="10" name="Rectangle 9">
            <a:extLst>
              <a:ext uri="{FF2B5EF4-FFF2-40B4-BE49-F238E27FC236}">
                <a16:creationId xmlns:a16="http://schemas.microsoft.com/office/drawing/2014/main" id="{575A2C8F-EFE3-4530-B871-79D0DF461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5554"/>
            <a:ext cx="4380155" cy="3612446"/>
          </a:xfrm>
          <a:prstGeom prst="rect">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8283B2D-BF4E-4773-99DE-61834B033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5554"/>
            <a:ext cx="4380155"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97C03-6EC7-7114-F26C-F67917C5D8E7}"/>
              </a:ext>
            </a:extLst>
          </p:cNvPr>
          <p:cNvSpPr>
            <a:spLocks noGrp="1"/>
          </p:cNvSpPr>
          <p:nvPr>
            <p:ph idx="1"/>
          </p:nvPr>
        </p:nvSpPr>
        <p:spPr>
          <a:xfrm>
            <a:off x="5688105" y="624993"/>
            <a:ext cx="5287923" cy="5478618"/>
          </a:xfrm>
        </p:spPr>
        <p:txBody>
          <a:bodyPr vert="horz" lIns="91440" tIns="45720" rIns="91440" bIns="45720" rtlCol="0" anchor="ctr">
            <a:normAutofit/>
          </a:bodyPr>
          <a:lstStyle/>
          <a:p>
            <a:r>
              <a:rPr lang="en-US" sz="2000" dirty="0">
                <a:ea typeface="Calibri"/>
                <a:cs typeface="Calibri"/>
              </a:rPr>
              <a:t>Family said:</a:t>
            </a:r>
          </a:p>
          <a:p>
            <a:r>
              <a:rPr lang="en-US" sz="2000" dirty="0">
                <a:ea typeface="Calibri"/>
                <a:cs typeface="Calibri"/>
              </a:rPr>
              <a:t> he was controlling and abusive at home</a:t>
            </a:r>
          </a:p>
          <a:p>
            <a:r>
              <a:rPr lang="en-US" sz="2000" i="1" dirty="0">
                <a:ea typeface="Calibri"/>
                <a:cs typeface="Calibri"/>
              </a:rPr>
              <a:t>"My mam normally received the brunt of it, if we did anything wrong it was my mam's fault, if anything went wrong in his life it was my mam's fault," </a:t>
            </a:r>
            <a:endParaRPr lang="en-US" sz="2000" dirty="0">
              <a:ea typeface="Calibri"/>
              <a:cs typeface="Calibri"/>
            </a:endParaRPr>
          </a:p>
          <a:p>
            <a:r>
              <a:rPr lang="en-US" sz="2000" i="1" dirty="0">
                <a:ea typeface="Calibri"/>
                <a:cs typeface="Calibri"/>
              </a:rPr>
              <a:t>"He would keep her sleep deprived, she didn't have a room on her own, my dad made her sleep on the sofa, he had the master bedroom so he could wake her up whenever he wanted, she still had to work, she still had to give him money every month," </a:t>
            </a:r>
            <a:endParaRPr lang="en-US" sz="2000">
              <a:ea typeface="Calibri"/>
              <a:cs typeface="Calibri"/>
            </a:endParaRPr>
          </a:p>
          <a:p>
            <a:r>
              <a:rPr lang="en-US" sz="2000" dirty="0">
                <a:ea typeface="Calibri"/>
                <a:cs typeface="Calibri"/>
              </a:rPr>
              <a:t>Ricky Jones told the family they could never report the abuse because he had </a:t>
            </a:r>
            <a:r>
              <a:rPr lang="en-US" sz="2000" b="1" dirty="0">
                <a:ea typeface="Calibri"/>
                <a:cs typeface="Calibri"/>
              </a:rPr>
              <a:t>"sorted it" with other police officers</a:t>
            </a:r>
            <a:r>
              <a:rPr lang="en-US" sz="2000" dirty="0">
                <a:ea typeface="Calibri"/>
                <a:cs typeface="Calibri"/>
              </a:rPr>
              <a:t>.</a:t>
            </a:r>
          </a:p>
          <a:p>
            <a:endParaRPr lang="en-GB" sz="2000">
              <a:ea typeface="Calibri"/>
              <a:cs typeface="Calibri"/>
            </a:endParaRPr>
          </a:p>
        </p:txBody>
      </p:sp>
    </p:spTree>
    <p:extLst>
      <p:ext uri="{BB962C8B-B14F-4D97-AF65-F5344CB8AC3E}">
        <p14:creationId xmlns:p14="http://schemas.microsoft.com/office/powerpoint/2010/main" val="41169967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54DCE-B645-814A-36B9-DD2B00539515}"/>
              </a:ext>
            </a:extLst>
          </p:cNvPr>
          <p:cNvSpPr>
            <a:spLocks noGrp="1"/>
          </p:cNvSpPr>
          <p:nvPr>
            <p:ph type="title"/>
          </p:nvPr>
        </p:nvSpPr>
        <p:spPr/>
        <p:txBody>
          <a:bodyPr/>
          <a:lstStyle/>
          <a:p>
            <a:r>
              <a:rPr lang="en-US" dirty="0">
                <a:cs typeface="Calibri Light"/>
              </a:rPr>
              <a:t>DV caught on Camera   </a:t>
            </a:r>
            <a:endParaRPr lang="en-US" dirty="0"/>
          </a:p>
        </p:txBody>
      </p:sp>
      <p:sp>
        <p:nvSpPr>
          <p:cNvPr id="3" name="Content Placeholder 2">
            <a:extLst>
              <a:ext uri="{FF2B5EF4-FFF2-40B4-BE49-F238E27FC236}">
                <a16:creationId xmlns:a16="http://schemas.microsoft.com/office/drawing/2014/main" id="{0684F3B5-18C7-685F-837C-8B5F52961C02}"/>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https://www.youtube.com/watch?v=Zu4rP9wureY</a:t>
            </a:r>
            <a:endParaRPr lang="en-US">
              <a:ea typeface="+mn-lt"/>
              <a:cs typeface="+mn-lt"/>
            </a:endParaRPr>
          </a:p>
          <a:p>
            <a:r>
              <a:rPr lang="en-US" b="1" dirty="0"/>
              <a:t>Domestic Abuse: Caught on Camera: Panorama</a:t>
            </a:r>
            <a:endParaRPr lang="en-US" dirty="0">
              <a:cs typeface="Calibri"/>
            </a:endParaRPr>
          </a:p>
          <a:p>
            <a:r>
              <a:rPr lang="en-US" dirty="0"/>
              <a:t>30 mins long</a:t>
            </a:r>
            <a:br>
              <a:rPr lang="en-US" dirty="0"/>
            </a:br>
            <a:endParaRPr lang="en-US" dirty="0"/>
          </a:p>
          <a:p>
            <a:endParaRPr lang="en-US" dirty="0">
              <a:cs typeface="Calibri"/>
            </a:endParaRPr>
          </a:p>
        </p:txBody>
      </p:sp>
      <p:pic>
        <p:nvPicPr>
          <p:cNvPr id="4" name="Graphic 4" descr="Clapper board with solid fill">
            <a:extLst>
              <a:ext uri="{FF2B5EF4-FFF2-40B4-BE49-F238E27FC236}">
                <a16:creationId xmlns:a16="http://schemas.microsoft.com/office/drawing/2014/main" id="{DEFB1202-8C7A-B8F5-84DA-C4066C6B9642}"/>
              </a:ext>
            </a:extLst>
          </p:cNvPr>
          <p:cNvPicPr>
            <a:picLocks noGrp="1" noChangeAspect="1"/>
          </p:cNvPicPr>
          <p:nvPr/>
        </p:nvPicPr>
        <p:blipFill>
          <a:blip r:embed="rId3">
            <a:extLst>
              <a:ext uri="{96DAC541-7B7A-43D3-8B79-37D633B846F1}">
                <asvg:svgBlip xmlns:asvg="http://schemas.microsoft.com/office/drawing/2016/SVG/main" r:embed="rId4"/>
              </a:ext>
            </a:extLst>
          </a:blip>
          <a:stretch>
            <a:fillRect/>
          </a:stretch>
        </p:blipFill>
        <p:spPr>
          <a:xfrm>
            <a:off x="7828472" y="814897"/>
            <a:ext cx="1295400" cy="888125"/>
          </a:xfrm>
          <a:prstGeom prst="rect">
            <a:avLst/>
          </a:prstGeom>
        </p:spPr>
      </p:pic>
    </p:spTree>
    <p:extLst>
      <p:ext uri="{BB962C8B-B14F-4D97-AF65-F5344CB8AC3E}">
        <p14:creationId xmlns:p14="http://schemas.microsoft.com/office/powerpoint/2010/main" val="4553832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9C3D5-9348-C917-2063-518CBDCEB7C0}"/>
              </a:ext>
            </a:extLst>
          </p:cNvPr>
          <p:cNvSpPr>
            <a:spLocks noGrp="1"/>
          </p:cNvSpPr>
          <p:nvPr>
            <p:ph type="title"/>
          </p:nvPr>
        </p:nvSpPr>
        <p:spPr>
          <a:xfrm>
            <a:off x="761800" y="762001"/>
            <a:ext cx="5334197" cy="1708242"/>
          </a:xfrm>
        </p:spPr>
        <p:txBody>
          <a:bodyPr anchor="ctr">
            <a:normAutofit/>
          </a:bodyPr>
          <a:lstStyle/>
          <a:p>
            <a:r>
              <a:rPr lang="en-GB" sz="4000">
                <a:ea typeface="Calibri Light"/>
                <a:cs typeface="Calibri Light"/>
              </a:rPr>
              <a:t>Professional Curiosity </a:t>
            </a:r>
            <a:endParaRPr lang="en-GB" sz="4000">
              <a:latin typeface="Arial"/>
              <a:ea typeface="Calibri Light"/>
              <a:cs typeface="Arial"/>
            </a:endParaRPr>
          </a:p>
        </p:txBody>
      </p:sp>
      <p:sp>
        <p:nvSpPr>
          <p:cNvPr id="3" name="Content Placeholder 2">
            <a:extLst>
              <a:ext uri="{FF2B5EF4-FFF2-40B4-BE49-F238E27FC236}">
                <a16:creationId xmlns:a16="http://schemas.microsoft.com/office/drawing/2014/main" id="{8F429A73-6F6F-D93E-B8EE-F7A1F9D0C55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400" dirty="0">
                <a:ea typeface="Calibri"/>
                <a:cs typeface="Calibri"/>
              </a:rPr>
              <a:t>Knowledge</a:t>
            </a:r>
          </a:p>
          <a:p>
            <a:r>
              <a:rPr lang="en-GB" sz="2400" dirty="0">
                <a:ea typeface="Calibri"/>
                <a:cs typeface="Calibri"/>
              </a:rPr>
              <a:t>Experience</a:t>
            </a:r>
          </a:p>
          <a:p>
            <a:r>
              <a:rPr lang="en-GB" sz="2400" dirty="0">
                <a:ea typeface="Calibri"/>
                <a:cs typeface="Calibri"/>
              </a:rPr>
              <a:t>Concerns</a:t>
            </a:r>
          </a:p>
          <a:p>
            <a:r>
              <a:rPr lang="en-GB" sz="2400" dirty="0">
                <a:ea typeface="Calibri"/>
                <a:cs typeface="Calibri"/>
              </a:rPr>
              <a:t>Are people at risk?</a:t>
            </a:r>
          </a:p>
          <a:p>
            <a:r>
              <a:rPr lang="en-GB" sz="2400" dirty="0">
                <a:ea typeface="Calibri"/>
                <a:cs typeface="Calibri"/>
              </a:rPr>
              <a:t>'What do I feel that I cannot walk away from'?</a:t>
            </a:r>
          </a:p>
          <a:p>
            <a:endParaRPr lang="en-GB" sz="2400" dirty="0">
              <a:ea typeface="Calibri"/>
              <a:cs typeface="Calibri"/>
            </a:endParaRPr>
          </a:p>
          <a:p>
            <a:r>
              <a:rPr lang="en-GB" sz="2400" dirty="0">
                <a:ea typeface="Calibri"/>
                <a:cs typeface="Calibri"/>
              </a:rPr>
              <a:t>AS this can happen:</a:t>
            </a:r>
          </a:p>
        </p:txBody>
      </p:sp>
      <p:pic>
        <p:nvPicPr>
          <p:cNvPr id="5" name="Picture 4" descr="Magnifying glass and question mark">
            <a:extLst>
              <a:ext uri="{FF2B5EF4-FFF2-40B4-BE49-F238E27FC236}">
                <a16:creationId xmlns:a16="http://schemas.microsoft.com/office/drawing/2014/main" id="{AECE071D-1258-A23D-228A-68B1B92CF7A6}"/>
              </a:ext>
            </a:extLst>
          </p:cNvPr>
          <p:cNvPicPr>
            <a:picLocks noChangeAspect="1"/>
          </p:cNvPicPr>
          <p:nvPr/>
        </p:nvPicPr>
        <p:blipFill rotWithShape="1">
          <a:blip r:embed="rId2"/>
          <a:srcRect l="29560" r="26761"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310724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2EC0D8-3F2F-4A1B-A3F5-412ABFDA28CA}"/>
              </a:ext>
            </a:extLst>
          </p:cNvPr>
          <p:cNvSpPr>
            <a:spLocks noGrp="1"/>
          </p:cNvSpPr>
          <p:nvPr>
            <p:ph type="title"/>
          </p:nvPr>
        </p:nvSpPr>
        <p:spPr>
          <a:xfrm>
            <a:off x="1137034" y="609598"/>
            <a:ext cx="9392421" cy="459785"/>
          </a:xfrm>
        </p:spPr>
        <p:txBody>
          <a:bodyPr>
            <a:normAutofit fontScale="90000"/>
          </a:bodyPr>
          <a:lstStyle/>
          <a:p>
            <a:r>
              <a:rPr lang="en-GB" sz="3200" dirty="0"/>
              <a:t>Alex Skeel – DV survivor</a:t>
            </a:r>
          </a:p>
        </p:txBody>
      </p:sp>
      <p:sp>
        <p:nvSpPr>
          <p:cNvPr id="3" name="Content Placeholder 2">
            <a:extLst>
              <a:ext uri="{FF2B5EF4-FFF2-40B4-BE49-F238E27FC236}">
                <a16:creationId xmlns:a16="http://schemas.microsoft.com/office/drawing/2014/main" id="{3D9F47FA-5E14-CD69-8A2C-FB51809FA2E2}"/>
              </a:ext>
            </a:extLst>
          </p:cNvPr>
          <p:cNvSpPr>
            <a:spLocks noGrp="1"/>
          </p:cNvSpPr>
          <p:nvPr>
            <p:ph idx="1"/>
          </p:nvPr>
        </p:nvSpPr>
        <p:spPr>
          <a:xfrm>
            <a:off x="433953" y="1604368"/>
            <a:ext cx="5662047" cy="4780934"/>
          </a:xfrm>
        </p:spPr>
        <p:txBody>
          <a:bodyPr vert="horz" lIns="91440" tIns="45720" rIns="91440" bIns="45720" rtlCol="0" anchor="t">
            <a:normAutofit/>
          </a:bodyPr>
          <a:lstStyle/>
          <a:p>
            <a:r>
              <a:rPr lang="en-GB" sz="1600" b="0" i="0" dirty="0">
                <a:effectLst/>
                <a:latin typeface="Arial" panose="020B0604020202020204" pitchFamily="34" charset="0"/>
              </a:rPr>
              <a:t>Girlfriend Jordan Worth </a:t>
            </a:r>
          </a:p>
          <a:p>
            <a:r>
              <a:rPr lang="en-GB" sz="1600" dirty="0">
                <a:latin typeface="Arial" panose="020B0604020202020204" pitchFamily="34" charset="0"/>
              </a:rPr>
              <a:t>Relationship from a young age</a:t>
            </a:r>
          </a:p>
          <a:p>
            <a:r>
              <a:rPr lang="en-GB" sz="1600" dirty="0">
                <a:latin typeface="Arial" panose="020B0604020202020204" pitchFamily="34" charset="0"/>
              </a:rPr>
              <a:t>2017 police attend house. Male officer spoke to Alex = disclosed DV</a:t>
            </a:r>
          </a:p>
          <a:p>
            <a:r>
              <a:rPr lang="en-GB" sz="1600" dirty="0">
                <a:latin typeface="Arial" panose="020B0604020202020204" pitchFamily="34" charset="0"/>
              </a:rPr>
              <a:t>Skeel had been </a:t>
            </a:r>
            <a:r>
              <a:rPr lang="en-GB" sz="1600" b="0" i="0" dirty="0">
                <a:effectLst/>
                <a:latin typeface="Arial" panose="020B0604020202020204" pitchFamily="34" charset="0"/>
              </a:rPr>
              <a:t>controlled, beat, stabbed, starved and tortured</a:t>
            </a:r>
          </a:p>
          <a:p>
            <a:r>
              <a:rPr lang="en-GB" sz="1600" dirty="0">
                <a:latin typeface="Arial"/>
                <a:cs typeface="Arial"/>
              </a:rPr>
              <a:t>Injuries included: </a:t>
            </a:r>
            <a:r>
              <a:rPr lang="en-GB" sz="1600" b="0" i="0" dirty="0">
                <a:effectLst/>
                <a:latin typeface="Arial"/>
                <a:cs typeface="Arial"/>
              </a:rPr>
              <a:t>severed torn tendons, fluid on the brain and burns – ‘</a:t>
            </a:r>
            <a:r>
              <a:rPr lang="en-GB" sz="1600" dirty="0">
                <a:latin typeface="Arial"/>
                <a:cs typeface="Arial"/>
              </a:rPr>
              <a:t>10 </a:t>
            </a:r>
            <a:r>
              <a:rPr lang="en-GB" sz="1600" b="0" i="0" dirty="0">
                <a:effectLst/>
                <a:latin typeface="Arial"/>
                <a:cs typeface="Arial"/>
              </a:rPr>
              <a:t>Days away from death’</a:t>
            </a:r>
            <a:endParaRPr lang="en-GB" sz="1600" dirty="0">
              <a:latin typeface="Arial"/>
              <a:cs typeface="Arial"/>
            </a:endParaRPr>
          </a:p>
          <a:p>
            <a:r>
              <a:rPr lang="en-GB" sz="1600" b="0" i="0" dirty="0">
                <a:effectLst/>
                <a:latin typeface="Arial" panose="020B0604020202020204" pitchFamily="34" charset="0"/>
              </a:rPr>
              <a:t>Prevented him from receiving medical treatment for </a:t>
            </a:r>
            <a:r>
              <a:rPr lang="en-GB" sz="1600" b="0" dirty="0">
                <a:effectLst/>
                <a:latin typeface="Arial" panose="020B0604020202020204" pitchFamily="34" charset="0"/>
              </a:rPr>
              <a:t>injuries</a:t>
            </a:r>
          </a:p>
          <a:p>
            <a:r>
              <a:rPr lang="en-GB" sz="1600" b="0" dirty="0">
                <a:effectLst/>
                <a:latin typeface="Arial" panose="020B0604020202020204" pitchFamily="34" charset="0"/>
              </a:rPr>
              <a:t>Worth became the first woman to be convicted in UK of Coercive Control Offence and GBH in 2018</a:t>
            </a:r>
          </a:p>
          <a:p>
            <a:r>
              <a:rPr lang="en-GB" sz="1600" dirty="0">
                <a:latin typeface="Arial" panose="020B0604020202020204" pitchFamily="34" charset="0"/>
              </a:rPr>
              <a:t>Jailed for 7.5 years. R</a:t>
            </a:r>
            <a:r>
              <a:rPr lang="en-GB" sz="1600" b="0" i="0" dirty="0">
                <a:effectLst/>
                <a:latin typeface="Arial" panose="020B0604020202020204" pitchFamily="34" charset="0"/>
              </a:rPr>
              <a:t>eleased in January 2022 after serving half her sentence.</a:t>
            </a:r>
          </a:p>
          <a:p>
            <a:endParaRPr lang="en-GB" sz="1600" dirty="0">
              <a:latin typeface="Arial"/>
              <a:cs typeface="Arial"/>
            </a:endParaRPr>
          </a:p>
          <a:p>
            <a:r>
              <a:rPr lang="en-GB" sz="1600" dirty="0">
                <a:ea typeface="+mn-lt"/>
                <a:cs typeface="+mn-lt"/>
              </a:rPr>
              <a:t>https://www.youtube.com/watch?v=KVB2misFkKA</a:t>
            </a:r>
            <a:endParaRPr lang="en-GB" sz="1600" dirty="0">
              <a:latin typeface="Arial"/>
              <a:cs typeface="Arial"/>
            </a:endParaRPr>
          </a:p>
          <a:p>
            <a:endParaRPr lang="en-GB" sz="1400" dirty="0">
              <a:ea typeface="Calibri" panose="020F0502020204030204"/>
              <a:cs typeface="Calibri" panose="020F0502020204030204"/>
            </a:endParaRPr>
          </a:p>
        </p:txBody>
      </p:sp>
      <p:pic>
        <p:nvPicPr>
          <p:cNvPr id="1026" name="Picture 2" descr="Video shows man cowering in fear after latest brutal beating by violent  girlfriend | Metro News">
            <a:extLst>
              <a:ext uri="{FF2B5EF4-FFF2-40B4-BE49-F238E27FC236}">
                <a16:creationId xmlns:a16="http://schemas.microsoft.com/office/drawing/2014/main" id="{36A20D9D-2D5F-CBD8-919C-7F2C2A2B399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18114" y="2469605"/>
            <a:ext cx="4748551" cy="3186532"/>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4139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12536</Words>
  <Application>Microsoft Office PowerPoint</Application>
  <PresentationFormat>Widescreen</PresentationFormat>
  <Paragraphs>915</Paragraphs>
  <Slides>55</Slides>
  <Notes>22</Notes>
  <HiddenSlides>0</HiddenSlides>
  <MMClips>0</MMClips>
  <ScaleCrop>false</ScaleCrop>
  <HeadingPairs>
    <vt:vector size="4" baseType="variant">
      <vt:variant>
        <vt:lpstr>Theme</vt:lpstr>
      </vt:variant>
      <vt:variant>
        <vt:i4>5</vt:i4>
      </vt:variant>
      <vt:variant>
        <vt:lpstr>Slide Titles</vt:lpstr>
      </vt:variant>
      <vt:variant>
        <vt:i4>55</vt:i4>
      </vt:variant>
    </vt:vector>
  </HeadingPairs>
  <TitlesOfParts>
    <vt:vector size="60" baseType="lpstr">
      <vt:lpstr>Office Theme</vt:lpstr>
      <vt:lpstr>Office Theme</vt:lpstr>
      <vt:lpstr>Office Theme</vt:lpstr>
      <vt:lpstr>Office Theme</vt:lpstr>
      <vt:lpstr>Office Theme</vt:lpstr>
      <vt:lpstr>Family Violence and Coercion </vt:lpstr>
      <vt:lpstr> Family Violence and Coercion </vt:lpstr>
      <vt:lpstr>PowerPoint Presentation</vt:lpstr>
      <vt:lpstr>What is Domestic Violence?</vt:lpstr>
      <vt:lpstr>Domestic Violence, Controlling &amp; Coercive Behaviour</vt:lpstr>
      <vt:lpstr>PowerPoint Presentation</vt:lpstr>
      <vt:lpstr> What is Domestic Abuse? </vt:lpstr>
      <vt:lpstr>Types of Abuse</vt:lpstr>
      <vt:lpstr> MARITAL RAPE  </vt:lpstr>
      <vt:lpstr>Victims</vt:lpstr>
      <vt:lpstr>PowerPoint Presentation</vt:lpstr>
      <vt:lpstr>Statistics </vt:lpstr>
      <vt:lpstr> Overview of Domestic Abuse Act 2021 </vt:lpstr>
      <vt:lpstr>         Domestic Abuse          vs         Stranger Abuse           </vt:lpstr>
      <vt:lpstr>DASH Risk Model / Levels</vt:lpstr>
      <vt:lpstr>Standard Risk Victim</vt:lpstr>
      <vt:lpstr>Medium Risk Victim</vt:lpstr>
      <vt:lpstr>High Risk Victim</vt:lpstr>
      <vt:lpstr>DASH Modle Purpose</vt:lpstr>
      <vt:lpstr>There may be occasions where the victim may be at higher risk than the risk tool suggests</vt:lpstr>
      <vt:lpstr>The DASH model seeks to……</vt:lpstr>
      <vt:lpstr>PPN</vt:lpstr>
      <vt:lpstr>MARAC Multi-Agency Risk Assessment Conference</vt:lpstr>
      <vt:lpstr>PowerPoint Presentation</vt:lpstr>
      <vt:lpstr>Decide....  NDM/Code Ethics</vt:lpstr>
      <vt:lpstr>Preserve Life</vt:lpstr>
      <vt:lpstr>PowerPoint Presentation</vt:lpstr>
      <vt:lpstr>Considerations </vt:lpstr>
      <vt:lpstr>Considerations </vt:lpstr>
      <vt:lpstr>Repeat Victims - Trauma Bonds</vt:lpstr>
      <vt:lpstr>Barriers to Reporting</vt:lpstr>
      <vt:lpstr>DV Additional support </vt:lpstr>
      <vt:lpstr>Clare Wood </vt:lpstr>
      <vt:lpstr>Clare Wood – Clares Law</vt:lpstr>
      <vt:lpstr> Clare’s Law – Right to Know and Right to Ask </vt:lpstr>
      <vt:lpstr>Right to ask – Right to know</vt:lpstr>
      <vt:lpstr>Female Genital Mutilation</vt:lpstr>
      <vt:lpstr>FGM – The cruel cut</vt:lpstr>
      <vt:lpstr>PowerPoint Presentation</vt:lpstr>
      <vt:lpstr> FGM – The cruel cut </vt:lpstr>
      <vt:lpstr>The Cruel Cut </vt:lpstr>
      <vt:lpstr> Risk Indicators </vt:lpstr>
      <vt:lpstr> Suspicions or Signs? </vt:lpstr>
      <vt:lpstr>PowerPoint Presentation</vt:lpstr>
      <vt:lpstr> Honour Based Violence </vt:lpstr>
      <vt:lpstr> National Police Chief Council Definition of Honour Based Abuse </vt:lpstr>
      <vt:lpstr>PowerPoint Presentation</vt:lpstr>
      <vt:lpstr>Forced marriage </vt:lpstr>
      <vt:lpstr>Forced Marriages</vt:lpstr>
      <vt:lpstr>PowerPoint Presentation</vt:lpstr>
      <vt:lpstr>Ricky Jones</vt:lpstr>
      <vt:lpstr>Jones</vt:lpstr>
      <vt:lpstr>DV caught on Camera   </vt:lpstr>
      <vt:lpstr>Professional Curiosity </vt:lpstr>
      <vt:lpstr>Alex Skeel – DV survivor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dc:title>
  <dc:creator>Jane Thomas</dc:creator>
  <cp:lastModifiedBy>Jane Thomas</cp:lastModifiedBy>
  <cp:revision>1360</cp:revision>
  <dcterms:created xsi:type="dcterms:W3CDTF">2022-11-16T20:40:07Z</dcterms:created>
  <dcterms:modified xsi:type="dcterms:W3CDTF">2024-03-06T20:56:50Z</dcterms:modified>
</cp:coreProperties>
</file>