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slides/slide58.xml" ContentType="application/vnd.openxmlformats-officedocument.presentationml.slide+xml"/>
  <Override PartName="/ppt/slides/slide76.xml" ContentType="application/vnd.openxmlformats-officedocument.presentationml.slide+xml"/>
  <Override PartName="/ppt/slides/slide94.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s/slide83.xml" ContentType="application/vnd.openxmlformats-officedocument.presentationml.slide+xml"/>
  <Override PartName="/ppt/slideLayouts/slideLayout6.xml" ContentType="application/vnd.openxmlformats-officedocument.presentationml.slideLayout+xml"/>
  <Override PartName="/ppt/slides/slide25.xml" ContentType="application/vnd.openxmlformats-officedocument.presentationml.slide+xml"/>
  <Override PartName="/ppt/slides/slide43.xml" ContentType="application/vnd.openxmlformats-officedocument.presentationml.slide+xml"/>
  <Override PartName="/ppt/slides/slide72.xml" ContentType="application/vnd.openxmlformats-officedocument.presentationml.slide+xml"/>
  <Override PartName="/ppt/slides/slide90.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Default Extension="fntdata" ContentType="application/x-fontdata"/>
  <Override PartName="/ppt/slides/slide1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s/slide99.xml" ContentType="application/vnd.openxmlformats-officedocument.presentationml.slide+xml"/>
  <Override PartName="/ppt/notesSlides/notesSlide7.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slides/slide59.xml" ContentType="application/vnd.openxmlformats-officedocument.presentationml.slide+xml"/>
  <Override PartName="/ppt/slides/slide68.xml" ContentType="application/vnd.openxmlformats-officedocument.presentationml.slide+xml"/>
  <Override PartName="/ppt/slides/slide77.xml" ContentType="application/vnd.openxmlformats-officedocument.presentationml.slide+xml"/>
  <Override PartName="/ppt/slides/slide88.xml" ContentType="application/vnd.openxmlformats-officedocument.presentationml.slide+xml"/>
  <Override PartName="/ppt/slides/slide9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s/slide66.xml" ContentType="application/vnd.openxmlformats-officedocument.presentationml.slide+xml"/>
  <Override PartName="/ppt/slides/slide75.xml" ContentType="application/vnd.openxmlformats-officedocument.presentationml.slide+xml"/>
  <Override PartName="/ppt/slides/slide86.xml" ContentType="application/vnd.openxmlformats-officedocument.presentationml.slide+xml"/>
  <Override PartName="/ppt/slides/slide9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slides/slide64.xml" ContentType="application/vnd.openxmlformats-officedocument.presentationml.slide+xml"/>
  <Override PartName="/ppt/slides/slide73.xml" ContentType="application/vnd.openxmlformats-officedocument.presentationml.slide+xml"/>
  <Override PartName="/ppt/slides/slide84.xml" ContentType="application/vnd.openxmlformats-officedocument.presentationml.slide+xml"/>
  <Override PartName="/ppt/slides/slide9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s/slide62.xml" ContentType="application/vnd.openxmlformats-officedocument.presentationml.slide+xml"/>
  <Override PartName="/ppt/slides/slide71.xml" ContentType="application/vnd.openxmlformats-officedocument.presentationml.slide+xml"/>
  <Override PartName="/ppt/slides/slide80.xml" ContentType="application/vnd.openxmlformats-officedocument.presentationml.slide+xml"/>
  <Override PartName="/ppt/slides/slide82.xml" ContentType="application/vnd.openxmlformats-officedocument.presentationml.slide+xml"/>
  <Override PartName="/ppt/slides/slide91.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Default Extension="wdp" ContentType="image/vnd.ms-photo"/>
  <Override PartName="/ppt/slideLayouts/slideLayout10.xml" ContentType="application/vnd.openxmlformats-officedocument.presentationml.slideLayout+xml"/>
  <Default Extension="gif" ContentType="image/gif"/>
  <Override PartName="/ppt/slides/slide89.xml" ContentType="application/vnd.openxmlformats-officedocument.presentationml.slide+xml"/>
  <Override PartName="/ppt/slides/slide98.xml" ContentType="application/vnd.openxmlformats-officedocument.presentationml.slide+xml"/>
  <Override PartName="/ppt/notesSlides/notesSlide6.xml" ContentType="application/vnd.openxmlformats-officedocument.presentationml.notesSlide+xml"/>
  <Override PartName="/ppt/slides/slide8.xml" ContentType="application/vnd.openxmlformats-officedocument.presentationml.slide+xml"/>
  <Override PartName="/ppt/slides/slide49.xml" ContentType="application/vnd.openxmlformats-officedocument.presentationml.slide+xml"/>
  <Override PartName="/ppt/slides/slide69.xml" ContentType="application/vnd.openxmlformats-officedocument.presentationml.slide+xml"/>
  <Override PartName="/ppt/slides/slide78.xml" ContentType="application/vnd.openxmlformats-officedocument.presentationml.slide+xml"/>
  <Override PartName="/ppt/slides/slide87.xml" ContentType="application/vnd.openxmlformats-officedocument.presentationml.slide+xml"/>
  <Override PartName="/ppt/slides/slide96.xml" ContentType="application/vnd.openxmlformats-officedocument.presentationml.slide+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s/slide67.xml" ContentType="application/vnd.openxmlformats-officedocument.presentationml.slide+xml"/>
  <Override PartName="/ppt/slides/slide85.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s/slide74.xml" ContentType="application/vnd.openxmlformats-officedocument.presentationml.slide+xml"/>
  <Override PartName="/ppt/slides/slide92.xml" ContentType="application/vnd.openxmlformats-officedocument.presentationml.slide+xml"/>
  <Override PartName="/ppt/slideLayouts/slideLayout4.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slides/slide81.xml" ContentType="application/vnd.openxmlformats-officedocument.presentationml.slide+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slides/slide70.xml" ContentType="application/vnd.openxmlformats-officedocument.presentationml.slide+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Override PartName="/ppt/slides/slide79.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56" r:id="rId1"/>
  </p:sldMasterIdLst>
  <p:notesMasterIdLst>
    <p:notesMasterId r:id="rId101"/>
  </p:notesMasterIdLst>
  <p:sldIdLst>
    <p:sldId id="380" r:id="rId2"/>
    <p:sldId id="381" r:id="rId3"/>
    <p:sldId id="389" r:id="rId4"/>
    <p:sldId id="391" r:id="rId5"/>
    <p:sldId id="387" r:id="rId6"/>
    <p:sldId id="418" r:id="rId7"/>
    <p:sldId id="392" r:id="rId8"/>
    <p:sldId id="417" r:id="rId9"/>
    <p:sldId id="393" r:id="rId10"/>
    <p:sldId id="404" r:id="rId11"/>
    <p:sldId id="413" r:id="rId12"/>
    <p:sldId id="402" r:id="rId13"/>
    <p:sldId id="403" r:id="rId14"/>
    <p:sldId id="396" r:id="rId15"/>
    <p:sldId id="405" r:id="rId16"/>
    <p:sldId id="401" r:id="rId17"/>
    <p:sldId id="416" r:id="rId18"/>
    <p:sldId id="395" r:id="rId19"/>
    <p:sldId id="406" r:id="rId20"/>
    <p:sldId id="409" r:id="rId21"/>
    <p:sldId id="410" r:id="rId22"/>
    <p:sldId id="415" r:id="rId23"/>
    <p:sldId id="411" r:id="rId24"/>
    <p:sldId id="412" r:id="rId25"/>
    <p:sldId id="414" r:id="rId26"/>
    <p:sldId id="397" r:id="rId27"/>
    <p:sldId id="400" r:id="rId28"/>
    <p:sldId id="408" r:id="rId29"/>
    <p:sldId id="398" r:id="rId30"/>
    <p:sldId id="407" r:id="rId31"/>
    <p:sldId id="419" r:id="rId32"/>
    <p:sldId id="420" r:id="rId33"/>
    <p:sldId id="421" r:id="rId34"/>
    <p:sldId id="422" r:id="rId35"/>
    <p:sldId id="432" r:id="rId36"/>
    <p:sldId id="423" r:id="rId37"/>
    <p:sldId id="424" r:id="rId38"/>
    <p:sldId id="425" r:id="rId39"/>
    <p:sldId id="428" r:id="rId40"/>
    <p:sldId id="427" r:id="rId41"/>
    <p:sldId id="430" r:id="rId42"/>
    <p:sldId id="454" r:id="rId43"/>
    <p:sldId id="431" r:id="rId44"/>
    <p:sldId id="429" r:id="rId45"/>
    <p:sldId id="435" r:id="rId46"/>
    <p:sldId id="441" r:id="rId47"/>
    <p:sldId id="433" r:id="rId48"/>
    <p:sldId id="434" r:id="rId49"/>
    <p:sldId id="436" r:id="rId50"/>
    <p:sldId id="437" r:id="rId51"/>
    <p:sldId id="438" r:id="rId52"/>
    <p:sldId id="439" r:id="rId53"/>
    <p:sldId id="440" r:id="rId54"/>
    <p:sldId id="442" r:id="rId55"/>
    <p:sldId id="443" r:id="rId56"/>
    <p:sldId id="444" r:id="rId57"/>
    <p:sldId id="445" r:id="rId58"/>
    <p:sldId id="426" r:id="rId59"/>
    <p:sldId id="448" r:id="rId60"/>
    <p:sldId id="447" r:id="rId61"/>
    <p:sldId id="449" r:id="rId62"/>
    <p:sldId id="465" r:id="rId63"/>
    <p:sldId id="466" r:id="rId64"/>
    <p:sldId id="467" r:id="rId65"/>
    <p:sldId id="399" r:id="rId66"/>
    <p:sldId id="451" r:id="rId67"/>
    <p:sldId id="452" r:id="rId68"/>
    <p:sldId id="453" r:id="rId69"/>
    <p:sldId id="457" r:id="rId70"/>
    <p:sldId id="455" r:id="rId71"/>
    <p:sldId id="462" r:id="rId72"/>
    <p:sldId id="456" r:id="rId73"/>
    <p:sldId id="458" r:id="rId74"/>
    <p:sldId id="450" r:id="rId75"/>
    <p:sldId id="459" r:id="rId76"/>
    <p:sldId id="460" r:id="rId77"/>
    <p:sldId id="461" r:id="rId78"/>
    <p:sldId id="468" r:id="rId79"/>
    <p:sldId id="469" r:id="rId80"/>
    <p:sldId id="470" r:id="rId81"/>
    <p:sldId id="471" r:id="rId82"/>
    <p:sldId id="473" r:id="rId83"/>
    <p:sldId id="475" r:id="rId84"/>
    <p:sldId id="476" r:id="rId85"/>
    <p:sldId id="477" r:id="rId86"/>
    <p:sldId id="479" r:id="rId87"/>
    <p:sldId id="480" r:id="rId88"/>
    <p:sldId id="481" r:id="rId89"/>
    <p:sldId id="482" r:id="rId90"/>
    <p:sldId id="483" r:id="rId91"/>
    <p:sldId id="484" r:id="rId92"/>
    <p:sldId id="485" r:id="rId93"/>
    <p:sldId id="486" r:id="rId94"/>
    <p:sldId id="487" r:id="rId95"/>
    <p:sldId id="488" r:id="rId96"/>
    <p:sldId id="489" r:id="rId97"/>
    <p:sldId id="388" r:id="rId98"/>
    <p:sldId id="394" r:id="rId99"/>
    <p:sldId id="464" r:id="rId100"/>
  </p:sldIdLst>
  <p:sldSz cx="9144000" cy="6858000" type="screen4x3"/>
  <p:notesSz cx="6858000" cy="9144000"/>
  <p:embeddedFontLst>
    <p:embeddedFont>
      <p:font typeface="Corbel" pitchFamily="34" charset="0"/>
      <p:regular r:id="rId102"/>
      <p:bold r:id="rId103"/>
      <p:italic r:id="rId104"/>
      <p:boldItalic r:id="rId105"/>
    </p:embeddedFont>
    <p:embeddedFont>
      <p:font typeface="Tahoma" pitchFamily="34" charset="0"/>
      <p:regular r:id="rId106"/>
      <p:bold r:id="rId107"/>
    </p:embeddedFont>
    <p:embeddedFont>
      <p:font typeface="Tunga" pitchFamily="34" charset="0"/>
      <p:regular r:id="rId108"/>
      <p:bold r:id="rId109"/>
    </p:embeddedFont>
    <p:embeddedFont>
      <p:font typeface="Calibri" pitchFamily="34" charset="0"/>
      <p:regular r:id="rId110"/>
      <p:bold r:id="rId111"/>
      <p:italic r:id="rId112"/>
      <p:boldItalic r:id="rId11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xmlns="">
        <p14:section name="Default Section" id="{65B383BA-341C-4536-8E94-2A6C8F233B23}">
          <p14:sldIdLst/>
        </p14:section>
        <p14:section name="Untitled Section" id="{7ACB665A-837E-43C9-89B0-5E44C34DF6F5}">
          <p14:sldIdLst>
            <p14:sldId id="380"/>
            <p14:sldId id="381"/>
            <p14:sldId id="389"/>
            <p14:sldId id="391"/>
            <p14:sldId id="387"/>
            <p14:sldId id="418"/>
            <p14:sldId id="392"/>
            <p14:sldId id="417"/>
            <p14:sldId id="393"/>
            <p14:sldId id="404"/>
            <p14:sldId id="413"/>
            <p14:sldId id="402"/>
            <p14:sldId id="403"/>
            <p14:sldId id="396"/>
            <p14:sldId id="405"/>
            <p14:sldId id="401"/>
            <p14:sldId id="416"/>
            <p14:sldId id="395"/>
            <p14:sldId id="406"/>
            <p14:sldId id="409"/>
            <p14:sldId id="410"/>
            <p14:sldId id="415"/>
            <p14:sldId id="411"/>
            <p14:sldId id="412"/>
            <p14:sldId id="414"/>
            <p14:sldId id="397"/>
            <p14:sldId id="400"/>
            <p14:sldId id="408"/>
            <p14:sldId id="398"/>
            <p14:sldId id="407"/>
            <p14:sldId id="419"/>
            <p14:sldId id="420"/>
            <p14:sldId id="421"/>
            <p14:sldId id="422"/>
            <p14:sldId id="432"/>
            <p14:sldId id="423"/>
            <p14:sldId id="424"/>
            <p14:sldId id="425"/>
            <p14:sldId id="428"/>
            <p14:sldId id="427"/>
            <p14:sldId id="430"/>
            <p14:sldId id="454"/>
            <p14:sldId id="431"/>
            <p14:sldId id="429"/>
            <p14:sldId id="435"/>
            <p14:sldId id="441"/>
            <p14:sldId id="433"/>
            <p14:sldId id="434"/>
            <p14:sldId id="436"/>
            <p14:sldId id="437"/>
            <p14:sldId id="438"/>
            <p14:sldId id="439"/>
            <p14:sldId id="440"/>
            <p14:sldId id="442"/>
            <p14:sldId id="443"/>
            <p14:sldId id="444"/>
            <p14:sldId id="445"/>
            <p14:sldId id="426"/>
            <p14:sldId id="448"/>
            <p14:sldId id="447"/>
            <p14:sldId id="449"/>
            <p14:sldId id="465"/>
            <p14:sldId id="466"/>
            <p14:sldId id="467"/>
            <p14:sldId id="399"/>
            <p14:sldId id="451"/>
            <p14:sldId id="452"/>
            <p14:sldId id="453"/>
            <p14:sldId id="457"/>
            <p14:sldId id="455"/>
            <p14:sldId id="462"/>
            <p14:sldId id="456"/>
            <p14:sldId id="458"/>
            <p14:sldId id="450"/>
            <p14:sldId id="459"/>
            <p14:sldId id="460"/>
            <p14:sldId id="461"/>
            <p14:sldId id="468"/>
            <p14:sldId id="469"/>
            <p14:sldId id="463"/>
            <p14:sldId id="388"/>
            <p14:sldId id="394"/>
            <p14:sldId id="464"/>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129" autoAdjust="0"/>
    <p:restoredTop sz="94660"/>
  </p:normalViewPr>
  <p:slideViewPr>
    <p:cSldViewPr>
      <p:cViewPr varScale="1">
        <p:scale>
          <a:sx n="53" d="100"/>
          <a:sy n="53" d="100"/>
        </p:scale>
        <p:origin x="-84" y="-762"/>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tableStyles" Target="tableStyles.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font" Target="fonts/font11.fntdata"/><Relationship Id="rId16" Type="http://schemas.openxmlformats.org/officeDocument/2006/relationships/slide" Target="slides/slide15.xml"/><Relationship Id="rId107" Type="http://schemas.openxmlformats.org/officeDocument/2006/relationships/font" Target="fonts/font6.fntdata"/><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openxmlformats.org/officeDocument/2006/relationships/font" Target="fonts/font1.fntdata"/><Relationship Id="rId110" Type="http://schemas.openxmlformats.org/officeDocument/2006/relationships/font" Target="fonts/font9.fntdata"/><Relationship Id="rId115"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font" Target="fonts/font4.fntdata"/><Relationship Id="rId113" Type="http://schemas.openxmlformats.org/officeDocument/2006/relationships/font" Target="fonts/font12.fntdata"/><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font" Target="fonts/font2.fntdata"/><Relationship Id="rId108" Type="http://schemas.openxmlformats.org/officeDocument/2006/relationships/font" Target="fonts/font7.fntdata"/><Relationship Id="rId11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font" Target="fonts/font10.fntdata"/><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font" Target="fonts/font5.fntdata"/><Relationship Id="rId114"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font" Target="fonts/font8.fntdata"/><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font" Target="fonts/font3.fntdata"/><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33B1EF6-AC4C-4B5F-82DA-86123905245C}" type="datetimeFigureOut">
              <a:rPr lang="en-GB" smtClean="0"/>
              <a:pPr/>
              <a:t>10/10/2014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5290385-4D9F-4F74-A57C-FCA21F9CC0BF}" type="slidenum">
              <a:rPr lang="en-GB" smtClean="0"/>
              <a:pPr/>
              <a:t>‹#›</a:t>
            </a:fld>
            <a:endParaRPr lang="en-GB"/>
          </a:p>
        </p:txBody>
      </p:sp>
    </p:spTree>
    <p:extLst>
      <p:ext uri="{BB962C8B-B14F-4D97-AF65-F5344CB8AC3E}">
        <p14:creationId xmlns:p14="http://schemas.microsoft.com/office/powerpoint/2010/main" xmlns="" val="25656132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8" Type="http://schemas.openxmlformats.org/officeDocument/2006/relationships/hyperlink" Target="http://en.wikipedia.org/wiki/Cacus" TargetMode="External"/><Relationship Id="rId3" Type="http://schemas.openxmlformats.org/officeDocument/2006/relationships/hyperlink" Target="http://en.wikipedia.org/wiki/Roman_mythology" TargetMode="External"/><Relationship Id="rId7" Type="http://schemas.openxmlformats.org/officeDocument/2006/relationships/hyperlink" Target="http://en.wikipedia.org/wiki/Founding_of_Rome"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en.wikipedia.org/wiki/Palatine_Hill" TargetMode="External"/><Relationship Id="rId5" Type="http://schemas.openxmlformats.org/officeDocument/2006/relationships/hyperlink" Target="http://en.wikipedia.org/wiki/Hercules" TargetMode="External"/><Relationship Id="rId4" Type="http://schemas.openxmlformats.org/officeDocument/2006/relationships/hyperlink" Target="http://en.wikipedia.org/wiki/Vulcan_(mythology)"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en.wikipedia.org/wiki/Duenos_Inscription" TargetMode="External"/><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5290385-4D9F-4F74-A57C-FCA21F9CC0BF}" type="slidenum">
              <a:rPr lang="en-GB" smtClean="0"/>
              <a:pPr/>
              <a:t>1</a:t>
            </a:fld>
            <a:endParaRPr lang="en-GB"/>
          </a:p>
        </p:txBody>
      </p:sp>
    </p:spTree>
    <p:extLst>
      <p:ext uri="{BB962C8B-B14F-4D97-AF65-F5344CB8AC3E}">
        <p14:creationId xmlns:p14="http://schemas.microsoft.com/office/powerpoint/2010/main" xmlns="" val="8965260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err="1" smtClean="0"/>
              <a:t>Æneas</a:t>
            </a:r>
            <a:r>
              <a:rPr lang="en-GB" dirty="0" smtClean="0"/>
              <a:t> lands on the shores of Latium with his son </a:t>
            </a:r>
            <a:r>
              <a:rPr lang="en-GB" dirty="0" err="1" smtClean="0"/>
              <a:t>Ascanius</a:t>
            </a:r>
            <a:r>
              <a:rPr lang="en-GB" dirty="0" smtClean="0"/>
              <a:t> behind him; on the left, a sow tells him where to found his city. (British Museum, </a:t>
            </a:r>
            <a:r>
              <a:rPr lang="en-GB" i="1" dirty="0" smtClean="0"/>
              <a:t>c</a:t>
            </a:r>
            <a:r>
              <a:rPr lang="en-GB" dirty="0" smtClean="0"/>
              <a:t>.AD 150)</a:t>
            </a:r>
          </a:p>
          <a:p>
            <a:endParaRPr lang="en-GB" dirty="0"/>
          </a:p>
        </p:txBody>
      </p:sp>
      <p:sp>
        <p:nvSpPr>
          <p:cNvPr id="4" name="Slide Number Placeholder 3"/>
          <p:cNvSpPr>
            <a:spLocks noGrp="1"/>
          </p:cNvSpPr>
          <p:nvPr>
            <p:ph type="sldNum" sz="quarter" idx="10"/>
          </p:nvPr>
        </p:nvSpPr>
        <p:spPr/>
        <p:txBody>
          <a:bodyPr/>
          <a:lstStyle/>
          <a:p>
            <a:fld id="{F5290385-4D9F-4F74-A57C-FCA21F9CC0BF}" type="slidenum">
              <a:rPr lang="en-GB" smtClean="0"/>
              <a:pPr/>
              <a:t>7</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In </a:t>
            </a:r>
            <a:r>
              <a:rPr lang="en-GB" dirty="0" smtClean="0">
                <a:hlinkClick r:id="rId3" tooltip="Roman mythology"/>
              </a:rPr>
              <a:t>Roman mythology</a:t>
            </a:r>
            <a:r>
              <a:rPr lang="en-GB" dirty="0" smtClean="0"/>
              <a:t>, </a:t>
            </a:r>
            <a:r>
              <a:rPr lang="en-GB" b="1" dirty="0" err="1" smtClean="0"/>
              <a:t>Cacus</a:t>
            </a:r>
            <a:r>
              <a:rPr lang="en-GB" dirty="0" smtClean="0"/>
              <a:t> was a fire-breathing giant and the son of </a:t>
            </a:r>
            <a:r>
              <a:rPr lang="en-GB" dirty="0" smtClean="0">
                <a:hlinkClick r:id="rId4" tooltip="Vulcan (mythology)"/>
              </a:rPr>
              <a:t>Vulcan</a:t>
            </a:r>
            <a:r>
              <a:rPr lang="en-GB" dirty="0" smtClean="0"/>
              <a:t>. He was killed by </a:t>
            </a:r>
            <a:r>
              <a:rPr lang="en-GB" dirty="0" smtClean="0">
                <a:hlinkClick r:id="rId5" tooltip="Hercules"/>
              </a:rPr>
              <a:t>Hercules</a:t>
            </a:r>
            <a:r>
              <a:rPr lang="en-GB" dirty="0" smtClean="0"/>
              <a:t> after terrorizing the </a:t>
            </a:r>
            <a:r>
              <a:rPr lang="en-GB" dirty="0" smtClean="0">
                <a:hlinkClick r:id="rId6" tooltip="Palatine Hill"/>
              </a:rPr>
              <a:t>Palatine Hill</a:t>
            </a:r>
            <a:r>
              <a:rPr lang="en-GB" dirty="0" smtClean="0"/>
              <a:t> before the </a:t>
            </a:r>
            <a:r>
              <a:rPr lang="en-GB" dirty="0" smtClean="0">
                <a:hlinkClick r:id="rId7" tooltip="Founding of Rome"/>
              </a:rPr>
              <a:t>founding of Rome</a:t>
            </a:r>
            <a:r>
              <a:rPr lang="en-GB" dirty="0" smtClean="0"/>
              <a:t>.</a:t>
            </a:r>
            <a:r>
              <a:rPr lang="en-GB" baseline="30000" dirty="0" smtClean="0">
                <a:hlinkClick r:id="rId8"/>
              </a:rPr>
              <a:t>[1]</a:t>
            </a:r>
            <a:endParaRPr lang="en-GB" dirty="0"/>
          </a:p>
        </p:txBody>
      </p:sp>
      <p:sp>
        <p:nvSpPr>
          <p:cNvPr id="4" name="Slide Number Placeholder 3"/>
          <p:cNvSpPr>
            <a:spLocks noGrp="1"/>
          </p:cNvSpPr>
          <p:nvPr>
            <p:ph type="sldNum" sz="quarter" idx="10"/>
          </p:nvPr>
        </p:nvSpPr>
        <p:spPr/>
        <p:txBody>
          <a:bodyPr/>
          <a:lstStyle/>
          <a:p>
            <a:fld id="{F5290385-4D9F-4F74-A57C-FCA21F9CC0BF}" type="slidenum">
              <a:rPr lang="en-GB" smtClean="0"/>
              <a:pPr/>
              <a:t>12</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An interpretation set out by </a:t>
            </a:r>
            <a:r>
              <a:rPr lang="en-GB" dirty="0" err="1" smtClean="0"/>
              <a:t>Warmington</a:t>
            </a:r>
            <a:r>
              <a:rPr lang="en-GB" dirty="0" smtClean="0"/>
              <a:t> and </a:t>
            </a:r>
            <a:r>
              <a:rPr lang="en-GB" dirty="0" err="1" smtClean="0"/>
              <a:t>Eichner</a:t>
            </a:r>
            <a:r>
              <a:rPr lang="en-GB" dirty="0" smtClean="0"/>
              <a:t>, renders the complete translation as follows, though not with certainty:</a:t>
            </a:r>
          </a:p>
          <a:p>
            <a:r>
              <a:rPr lang="en-GB" dirty="0" smtClean="0"/>
              <a:t>1. </a:t>
            </a:r>
            <a:r>
              <a:rPr lang="en-GB" i="1" dirty="0" smtClean="0"/>
              <a:t>It is sworn with the gods, whence I'm issued:</a:t>
            </a:r>
            <a:r>
              <a:rPr lang="en-GB" dirty="0" smtClean="0"/>
              <a:t> </a:t>
            </a:r>
            <a:r>
              <a:rPr lang="en-GB" i="1" dirty="0" smtClean="0"/>
              <a:t>If a maiden does not smile at you,</a:t>
            </a:r>
            <a:r>
              <a:rPr lang="en-GB" dirty="0" smtClean="0"/>
              <a:t> 2. </a:t>
            </a:r>
            <a:r>
              <a:rPr lang="en-GB" i="1" dirty="0" smtClean="0"/>
              <a:t>nor is strongly attracted to you,</a:t>
            </a:r>
            <a:r>
              <a:rPr lang="en-GB" dirty="0" smtClean="0"/>
              <a:t> </a:t>
            </a:r>
            <a:r>
              <a:rPr lang="en-GB" i="1" dirty="0" smtClean="0"/>
              <a:t>then soothe her with this fragrance!</a:t>
            </a:r>
            <a:r>
              <a:rPr lang="en-GB" dirty="0" smtClean="0"/>
              <a:t> 3. </a:t>
            </a:r>
            <a:r>
              <a:rPr lang="en-GB" i="1" dirty="0" smtClean="0"/>
              <a:t>Someone good has filled me for someone good and well-mannered,</a:t>
            </a:r>
            <a:r>
              <a:rPr lang="en-GB" dirty="0" smtClean="0"/>
              <a:t> </a:t>
            </a:r>
            <a:r>
              <a:rPr lang="en-GB" i="1" dirty="0" smtClean="0"/>
              <a:t>and not shall I be obtained by someone bad</a:t>
            </a:r>
            <a:endParaRPr lang="en-GB" dirty="0"/>
          </a:p>
        </p:txBody>
      </p:sp>
      <p:sp>
        <p:nvSpPr>
          <p:cNvPr id="4" name="Slide Number Placeholder 3"/>
          <p:cNvSpPr>
            <a:spLocks noGrp="1"/>
          </p:cNvSpPr>
          <p:nvPr>
            <p:ph type="sldNum" sz="quarter" idx="10"/>
          </p:nvPr>
        </p:nvSpPr>
        <p:spPr/>
        <p:txBody>
          <a:bodyPr/>
          <a:lstStyle/>
          <a:p>
            <a:fld id="{F5290385-4D9F-4F74-A57C-FCA21F9CC0BF}" type="slidenum">
              <a:rPr lang="en-GB" smtClean="0"/>
              <a:pPr/>
              <a:t>17</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2</a:t>
            </a:r>
            <a:r>
              <a:rPr lang="en-GB" baseline="30000" dirty="0" smtClean="0"/>
              <a:t>nd</a:t>
            </a:r>
            <a:r>
              <a:rPr lang="en-GB" dirty="0" smtClean="0"/>
              <a:t> c BC</a:t>
            </a:r>
            <a:endParaRPr lang="en-GB" dirty="0"/>
          </a:p>
        </p:txBody>
      </p:sp>
      <p:sp>
        <p:nvSpPr>
          <p:cNvPr id="4" name="Slide Number Placeholder 3"/>
          <p:cNvSpPr>
            <a:spLocks noGrp="1"/>
          </p:cNvSpPr>
          <p:nvPr>
            <p:ph type="sldNum" sz="quarter" idx="10"/>
          </p:nvPr>
        </p:nvSpPr>
        <p:spPr/>
        <p:txBody>
          <a:bodyPr/>
          <a:lstStyle/>
          <a:p>
            <a:fld id="{F5290385-4D9F-4F74-A57C-FCA21F9CC0BF}" type="slidenum">
              <a:rPr lang="en-GB" smtClean="0"/>
              <a:pPr/>
              <a:t>59</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smtClean="0"/>
              <a:t>Line 1:</a:t>
            </a:r>
            <a:endParaRPr lang="en-GB" dirty="0" smtClean="0"/>
          </a:p>
          <a:p>
            <a:r>
              <a:rPr lang="en-GB" dirty="0" smtClean="0"/>
              <a:t>a. IOVESATDEIVOSQOIMEDMITATNEITEDENDOCOSMISVIRCOSIED b. </a:t>
            </a:r>
            <a:r>
              <a:rPr lang="en-GB" dirty="0" err="1" smtClean="0"/>
              <a:t>iouesāt</a:t>
            </a:r>
            <a:r>
              <a:rPr lang="en-GB" dirty="0" smtClean="0"/>
              <a:t> </a:t>
            </a:r>
            <a:r>
              <a:rPr lang="en-GB" dirty="0" err="1" smtClean="0"/>
              <a:t>deivos</a:t>
            </a:r>
            <a:r>
              <a:rPr lang="en-GB" dirty="0" smtClean="0"/>
              <a:t> </a:t>
            </a:r>
            <a:r>
              <a:rPr lang="en-GB" dirty="0" err="1" smtClean="0"/>
              <a:t>qoi</a:t>
            </a:r>
            <a:r>
              <a:rPr lang="en-GB" dirty="0" smtClean="0"/>
              <a:t> </a:t>
            </a:r>
            <a:r>
              <a:rPr lang="en-GB" dirty="0" err="1" smtClean="0"/>
              <a:t>mēd</a:t>
            </a:r>
            <a:r>
              <a:rPr lang="en-GB" dirty="0" smtClean="0"/>
              <a:t> </a:t>
            </a:r>
            <a:r>
              <a:rPr lang="en-GB" dirty="0" err="1" smtClean="0"/>
              <a:t>mitāt</a:t>
            </a:r>
            <a:r>
              <a:rPr lang="en-GB" dirty="0" smtClean="0"/>
              <a:t>, </a:t>
            </a:r>
            <a:r>
              <a:rPr lang="en-GB" dirty="0" err="1" smtClean="0"/>
              <a:t>nei</a:t>
            </a:r>
            <a:r>
              <a:rPr lang="en-GB" dirty="0" smtClean="0"/>
              <a:t> </a:t>
            </a:r>
            <a:r>
              <a:rPr lang="en-GB" dirty="0" err="1" smtClean="0"/>
              <a:t>tēd</a:t>
            </a:r>
            <a:r>
              <a:rPr lang="en-GB" dirty="0" smtClean="0"/>
              <a:t> </a:t>
            </a:r>
            <a:r>
              <a:rPr lang="en-GB" dirty="0" err="1" smtClean="0"/>
              <a:t>endō</a:t>
            </a:r>
            <a:r>
              <a:rPr lang="en-GB" dirty="0" smtClean="0"/>
              <a:t> </a:t>
            </a:r>
            <a:r>
              <a:rPr lang="en-GB" dirty="0" err="1" smtClean="0"/>
              <a:t>cosmis</a:t>
            </a:r>
            <a:r>
              <a:rPr lang="en-GB" dirty="0" smtClean="0"/>
              <a:t> </a:t>
            </a:r>
            <a:r>
              <a:rPr lang="en-GB" dirty="0" err="1" smtClean="0"/>
              <a:t>vircō</a:t>
            </a:r>
            <a:r>
              <a:rPr lang="en-GB" dirty="0" smtClean="0"/>
              <a:t> </a:t>
            </a:r>
            <a:r>
              <a:rPr lang="en-GB" dirty="0" err="1" smtClean="0"/>
              <a:t>siēd</a:t>
            </a:r>
            <a:r>
              <a:rPr lang="en-GB" dirty="0" smtClean="0"/>
              <a:t> c. </a:t>
            </a:r>
            <a:r>
              <a:rPr lang="en-GB" dirty="0" err="1" smtClean="0"/>
              <a:t>Iurat</a:t>
            </a:r>
            <a:r>
              <a:rPr lang="en-GB" dirty="0" smtClean="0"/>
              <a:t> </a:t>
            </a:r>
            <a:r>
              <a:rPr lang="en-GB" dirty="0" err="1" smtClean="0"/>
              <a:t>deos</a:t>
            </a:r>
            <a:r>
              <a:rPr lang="en-GB" dirty="0" smtClean="0"/>
              <a:t> qui me </a:t>
            </a:r>
            <a:r>
              <a:rPr lang="en-GB" i="1" dirty="0" err="1" smtClean="0"/>
              <a:t>mittit</a:t>
            </a:r>
            <a:r>
              <a:rPr lang="en-GB" dirty="0" smtClean="0"/>
              <a:t>, </a:t>
            </a:r>
            <a:r>
              <a:rPr lang="en-GB" dirty="0" err="1" smtClean="0"/>
              <a:t>ni</a:t>
            </a:r>
            <a:r>
              <a:rPr lang="en-GB" dirty="0" smtClean="0"/>
              <a:t> in </a:t>
            </a:r>
            <a:r>
              <a:rPr lang="en-GB" dirty="0" err="1" smtClean="0"/>
              <a:t>te</a:t>
            </a:r>
            <a:r>
              <a:rPr lang="en-GB" dirty="0" smtClean="0"/>
              <a:t> (= </a:t>
            </a:r>
            <a:r>
              <a:rPr lang="en-GB" i="1" dirty="0" err="1" smtClean="0"/>
              <a:t>erga</a:t>
            </a:r>
            <a:r>
              <a:rPr lang="en-GB" i="1" dirty="0" smtClean="0"/>
              <a:t> </a:t>
            </a:r>
            <a:r>
              <a:rPr lang="en-GB" i="1" dirty="0" err="1" smtClean="0"/>
              <a:t>te</a:t>
            </a:r>
            <a:r>
              <a:rPr lang="en-GB" dirty="0" smtClean="0"/>
              <a:t>) </a:t>
            </a:r>
            <a:r>
              <a:rPr lang="en-GB" dirty="0" err="1" smtClean="0"/>
              <a:t>comis</a:t>
            </a:r>
            <a:r>
              <a:rPr lang="en-GB" dirty="0" smtClean="0"/>
              <a:t> </a:t>
            </a:r>
            <a:r>
              <a:rPr lang="en-GB" dirty="0" err="1" smtClean="0"/>
              <a:t>virgo</a:t>
            </a:r>
            <a:r>
              <a:rPr lang="en-GB" dirty="0" smtClean="0"/>
              <a:t> sit d. </a:t>
            </a:r>
            <a:r>
              <a:rPr lang="en-GB" i="1" dirty="0" smtClean="0"/>
              <a:t>The person who sends me prays to the gods, lest the girl be not kind towards thee</a:t>
            </a:r>
            <a:r>
              <a:rPr lang="en-GB" dirty="0" smtClean="0"/>
              <a:t> </a:t>
            </a:r>
            <a:r>
              <a:rPr lang="en-GB" b="1" dirty="0" smtClean="0"/>
              <a:t>Line 2:</a:t>
            </a:r>
            <a:endParaRPr lang="en-GB" dirty="0" smtClean="0"/>
          </a:p>
          <a:p>
            <a:r>
              <a:rPr lang="en-GB" dirty="0" smtClean="0"/>
              <a:t>a. ASTEDNOISIOPETOITESIAIPAKARIVOIS b. as(t) </a:t>
            </a:r>
            <a:r>
              <a:rPr lang="en-GB" dirty="0" err="1" smtClean="0"/>
              <a:t>tēd</a:t>
            </a:r>
            <a:r>
              <a:rPr lang="en-GB" dirty="0" smtClean="0"/>
              <a:t> </a:t>
            </a:r>
            <a:r>
              <a:rPr lang="en-GB" dirty="0" err="1" smtClean="0"/>
              <a:t>noisi</a:t>
            </a:r>
            <a:r>
              <a:rPr lang="en-GB" dirty="0" smtClean="0"/>
              <a:t> o(p)</a:t>
            </a:r>
            <a:r>
              <a:rPr lang="en-GB" dirty="0" err="1" smtClean="0"/>
              <a:t>petoit</a:t>
            </a:r>
            <a:r>
              <a:rPr lang="en-GB" dirty="0" smtClean="0"/>
              <a:t> </a:t>
            </a:r>
            <a:r>
              <a:rPr lang="en-GB" dirty="0" err="1" smtClean="0"/>
              <a:t>esiāi</a:t>
            </a:r>
            <a:r>
              <a:rPr lang="en-GB" dirty="0" smtClean="0"/>
              <a:t> </a:t>
            </a:r>
            <a:r>
              <a:rPr lang="en-GB" dirty="0" err="1" smtClean="0"/>
              <a:t>pākā</a:t>
            </a:r>
            <a:r>
              <a:rPr lang="en-GB" dirty="0" smtClean="0"/>
              <a:t> </a:t>
            </a:r>
            <a:r>
              <a:rPr lang="en-GB" dirty="0" err="1" smtClean="0"/>
              <a:t>riuois</a:t>
            </a:r>
            <a:r>
              <a:rPr lang="en-GB" dirty="0" smtClean="0"/>
              <a:t> c. at </a:t>
            </a:r>
            <a:r>
              <a:rPr lang="en-GB" dirty="0" err="1" smtClean="0"/>
              <a:t>te</a:t>
            </a:r>
            <a:r>
              <a:rPr lang="en-GB" dirty="0" smtClean="0"/>
              <a:t> (...) </a:t>
            </a:r>
            <a:r>
              <a:rPr lang="en-GB" dirty="0" err="1" smtClean="0"/>
              <a:t>paca</a:t>
            </a:r>
            <a:r>
              <a:rPr lang="en-GB" dirty="0" smtClean="0"/>
              <a:t> </a:t>
            </a:r>
            <a:r>
              <a:rPr lang="en-GB" dirty="0" err="1" smtClean="0"/>
              <a:t>rivis</a:t>
            </a:r>
            <a:r>
              <a:rPr lang="en-GB" dirty="0" smtClean="0"/>
              <a:t> d. </a:t>
            </a:r>
            <a:r>
              <a:rPr lang="en-GB" i="1" dirty="0" smtClean="0"/>
              <a:t>without thee (...) calm with [these] rivers</a:t>
            </a:r>
            <a:r>
              <a:rPr lang="en-GB" dirty="0" smtClean="0"/>
              <a:t> </a:t>
            </a:r>
            <a:r>
              <a:rPr lang="en-GB" b="1" dirty="0" smtClean="0"/>
              <a:t>Line 3:</a:t>
            </a:r>
            <a:endParaRPr lang="en-GB" dirty="0" smtClean="0"/>
          </a:p>
          <a:p>
            <a:r>
              <a:rPr lang="en-GB" dirty="0" smtClean="0"/>
              <a:t>a. DVENOSMEDFECEDENMANOMEINOMDVENOINEMEDMALOSTATOD b. </a:t>
            </a:r>
            <a:r>
              <a:rPr lang="en-GB" dirty="0" err="1" smtClean="0"/>
              <a:t>duenos</a:t>
            </a:r>
            <a:r>
              <a:rPr lang="en-GB" dirty="0" smtClean="0"/>
              <a:t> </a:t>
            </a:r>
            <a:r>
              <a:rPr lang="en-GB" dirty="0" err="1" smtClean="0"/>
              <a:t>mēd</a:t>
            </a:r>
            <a:r>
              <a:rPr lang="en-GB" dirty="0" smtClean="0"/>
              <a:t> </a:t>
            </a:r>
            <a:r>
              <a:rPr lang="en-GB" dirty="0" err="1" smtClean="0"/>
              <a:t>fēced</a:t>
            </a:r>
            <a:r>
              <a:rPr lang="en-GB" dirty="0" smtClean="0"/>
              <a:t> en </a:t>
            </a:r>
            <a:r>
              <a:rPr lang="en-GB" dirty="0" err="1" smtClean="0"/>
              <a:t>mānōm</a:t>
            </a:r>
            <a:r>
              <a:rPr lang="en-GB" dirty="0" smtClean="0"/>
              <a:t> </a:t>
            </a:r>
            <a:r>
              <a:rPr lang="en-GB" dirty="0" err="1" smtClean="0"/>
              <a:t>einom</a:t>
            </a:r>
            <a:r>
              <a:rPr lang="en-GB" dirty="0" smtClean="0"/>
              <a:t> </a:t>
            </a:r>
            <a:r>
              <a:rPr lang="en-GB" dirty="0" err="1" smtClean="0"/>
              <a:t>duenōi</a:t>
            </a:r>
            <a:r>
              <a:rPr lang="en-GB" dirty="0" smtClean="0"/>
              <a:t> </a:t>
            </a:r>
            <a:r>
              <a:rPr lang="en-GB" dirty="0" err="1" smtClean="0"/>
              <a:t>nē</a:t>
            </a:r>
            <a:r>
              <a:rPr lang="en-GB" dirty="0" smtClean="0"/>
              <a:t> </a:t>
            </a:r>
            <a:r>
              <a:rPr lang="en-GB" dirty="0" err="1" smtClean="0"/>
              <a:t>mēd</a:t>
            </a:r>
            <a:r>
              <a:rPr lang="en-GB" dirty="0" smtClean="0"/>
              <a:t> </a:t>
            </a:r>
            <a:r>
              <a:rPr lang="en-GB" dirty="0" err="1" smtClean="0"/>
              <a:t>malo</a:t>
            </a:r>
            <a:r>
              <a:rPr lang="en-GB" dirty="0" smtClean="0"/>
              <a:t>(s) </a:t>
            </a:r>
            <a:r>
              <a:rPr lang="en-GB" dirty="0" err="1" smtClean="0"/>
              <a:t>statōd</a:t>
            </a:r>
            <a:r>
              <a:rPr lang="en-GB" dirty="0" smtClean="0"/>
              <a:t> c. Bonus me </a:t>
            </a:r>
            <a:r>
              <a:rPr lang="en-GB" dirty="0" err="1" smtClean="0"/>
              <a:t>fecit</a:t>
            </a:r>
            <a:r>
              <a:rPr lang="en-GB" dirty="0" smtClean="0"/>
              <a:t> in </a:t>
            </a:r>
            <a:r>
              <a:rPr lang="en-GB" dirty="0" err="1" smtClean="0"/>
              <a:t>manum</a:t>
            </a:r>
            <a:r>
              <a:rPr lang="en-GB" dirty="0" smtClean="0"/>
              <a:t> </a:t>
            </a:r>
            <a:r>
              <a:rPr lang="en-GB" i="1" dirty="0" err="1" smtClean="0"/>
              <a:t>einom</a:t>
            </a:r>
            <a:r>
              <a:rPr lang="en-GB" dirty="0" smtClean="0"/>
              <a:t> bono, ne me </a:t>
            </a:r>
            <a:r>
              <a:rPr lang="en-GB" dirty="0" err="1" smtClean="0"/>
              <a:t>malus</a:t>
            </a:r>
            <a:r>
              <a:rPr lang="en-GB" dirty="0" smtClean="0"/>
              <a:t> (</a:t>
            </a:r>
            <a:r>
              <a:rPr lang="en-GB" dirty="0" err="1" smtClean="0"/>
              <a:t>tollito</a:t>
            </a:r>
            <a:r>
              <a:rPr lang="en-GB" dirty="0" smtClean="0"/>
              <a:t>, </a:t>
            </a:r>
            <a:r>
              <a:rPr lang="en-GB" dirty="0" err="1" smtClean="0"/>
              <a:t>clepito</a:t>
            </a:r>
            <a:r>
              <a:rPr lang="en-GB" dirty="0" smtClean="0"/>
              <a:t>) d. </a:t>
            </a:r>
            <a:r>
              <a:rPr lang="en-GB" i="1" dirty="0" smtClean="0"/>
              <a:t>A good man made me in his own?? hands for a good man, in case an evil man take me.</a:t>
            </a:r>
            <a:r>
              <a:rPr lang="en-GB" dirty="0" smtClean="0"/>
              <a:t> </a:t>
            </a:r>
            <a:r>
              <a:rPr lang="en-GB" b="1" dirty="0" smtClean="0"/>
              <a:t>A coherent rendering</a:t>
            </a:r>
          </a:p>
          <a:p>
            <a:r>
              <a:rPr lang="en-GB" dirty="0" smtClean="0"/>
              <a:t>An interpretation set out by </a:t>
            </a:r>
            <a:r>
              <a:rPr lang="en-GB" dirty="0" err="1" smtClean="0"/>
              <a:t>Warmington</a:t>
            </a:r>
            <a:r>
              <a:rPr lang="en-GB" dirty="0" smtClean="0"/>
              <a:t> and </a:t>
            </a:r>
            <a:r>
              <a:rPr lang="en-GB" dirty="0" err="1" smtClean="0"/>
              <a:t>Eichner</a:t>
            </a:r>
            <a:r>
              <a:rPr lang="en-GB" dirty="0" smtClean="0"/>
              <a:t>, renders the complete translation as follows, though not with certainty:</a:t>
            </a:r>
          </a:p>
          <a:p>
            <a:r>
              <a:rPr lang="en-GB" dirty="0" smtClean="0"/>
              <a:t>1. </a:t>
            </a:r>
            <a:r>
              <a:rPr lang="en-GB" i="1" dirty="0" smtClean="0"/>
              <a:t>It is sworn with the gods, whence I'm issued:</a:t>
            </a:r>
            <a:r>
              <a:rPr lang="en-GB" dirty="0" smtClean="0"/>
              <a:t> </a:t>
            </a:r>
            <a:r>
              <a:rPr lang="en-GB" i="1" dirty="0" smtClean="0"/>
              <a:t>If a maiden does not smile at you,</a:t>
            </a:r>
            <a:r>
              <a:rPr lang="en-GB" dirty="0" smtClean="0"/>
              <a:t> 2. </a:t>
            </a:r>
            <a:r>
              <a:rPr lang="en-GB" i="1" dirty="0" smtClean="0"/>
              <a:t>nor is strongly attracted to you,</a:t>
            </a:r>
            <a:r>
              <a:rPr lang="en-GB" dirty="0" smtClean="0"/>
              <a:t> </a:t>
            </a:r>
            <a:r>
              <a:rPr lang="en-GB" i="1" dirty="0" smtClean="0"/>
              <a:t>then soothe her with this fragrance!</a:t>
            </a:r>
            <a:r>
              <a:rPr lang="en-GB" dirty="0" smtClean="0"/>
              <a:t> 3. </a:t>
            </a:r>
            <a:r>
              <a:rPr lang="en-GB" i="1" dirty="0" smtClean="0"/>
              <a:t>Someone good has filled me for someone good and well-mannered,</a:t>
            </a:r>
            <a:r>
              <a:rPr lang="en-GB" dirty="0" smtClean="0"/>
              <a:t> </a:t>
            </a:r>
            <a:r>
              <a:rPr lang="en-GB" i="1" dirty="0" smtClean="0"/>
              <a:t>and not shall I be obtained by someone bad.</a:t>
            </a:r>
            <a:r>
              <a:rPr lang="en-GB" baseline="30000" dirty="0" smtClean="0">
                <a:hlinkClick r:id="rId3"/>
              </a:rPr>
              <a:t>[3]</a:t>
            </a:r>
            <a:r>
              <a:rPr lang="en-GB" dirty="0" smtClean="0"/>
              <a:t> </a:t>
            </a:r>
            <a:endParaRPr lang="en-GB" dirty="0"/>
          </a:p>
        </p:txBody>
      </p:sp>
      <p:sp>
        <p:nvSpPr>
          <p:cNvPr id="4" name="Slide Number Placeholder 3"/>
          <p:cNvSpPr>
            <a:spLocks noGrp="1"/>
          </p:cNvSpPr>
          <p:nvPr>
            <p:ph type="sldNum" sz="quarter" idx="10"/>
          </p:nvPr>
        </p:nvSpPr>
        <p:spPr/>
        <p:txBody>
          <a:bodyPr/>
          <a:lstStyle/>
          <a:p>
            <a:fld id="{F5290385-4D9F-4F74-A57C-FCA21F9CC0BF}" type="slidenum">
              <a:rPr lang="en-GB" smtClean="0"/>
              <a:pPr/>
              <a:t>74</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5290385-4D9F-4F74-A57C-FCA21F9CC0BF}" type="slidenum">
              <a:rPr lang="en-GB" smtClean="0"/>
              <a:pPr/>
              <a:t>98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52426" y="2895600"/>
            <a:ext cx="4572000" cy="1368798"/>
          </a:xfrm>
        </p:spPr>
        <p:txBody>
          <a:bodyPr>
            <a:normAutofit/>
          </a:bodyPr>
          <a:lstStyle>
            <a:lvl1pPr marL="0" indent="0" algn="l">
              <a:buNone/>
              <a:defRPr sz="2000" b="0" i="1" cap="none" spc="120" baseline="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5" name="Rectangle 14"/>
          <p:cNvSpPr/>
          <p:nvPr/>
        </p:nvSpPr>
        <p:spPr>
          <a:xfrm>
            <a:off x="0" y="4743451"/>
            <a:ext cx="9144000" cy="21145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p:cNvCxnSpPr/>
          <p:nvPr/>
        </p:nvCxnSpPr>
        <p:spPr>
          <a:xfrm>
            <a:off x="0" y="4714875"/>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Date Placeholder 21"/>
          <p:cNvSpPr>
            <a:spLocks noGrp="1"/>
          </p:cNvSpPr>
          <p:nvPr>
            <p:ph type="dt" sz="half" idx="10"/>
          </p:nvPr>
        </p:nvSpPr>
        <p:spPr/>
        <p:txBody>
          <a:bodyPr/>
          <a:lstStyle/>
          <a:p>
            <a:fld id="{176B5D25-34C5-47F0-B492-16B667B727FB}" type="datetimeFigureOut">
              <a:rPr lang="en-GB" smtClean="0"/>
              <a:pPr/>
              <a:t>10/10/2014</a:t>
            </a:fld>
            <a:endParaRPr lang="en-GB"/>
          </a:p>
        </p:txBody>
      </p:sp>
      <p:sp>
        <p:nvSpPr>
          <p:cNvPr id="23" name="Slide Number Placeholder 22"/>
          <p:cNvSpPr>
            <a:spLocks noGrp="1"/>
          </p:cNvSpPr>
          <p:nvPr>
            <p:ph type="sldNum" sz="quarter" idx="11"/>
          </p:nvPr>
        </p:nvSpPr>
        <p:spPr/>
        <p:txBody>
          <a:bodyPr/>
          <a:lstStyle/>
          <a:p>
            <a:fld id="{32FE45E5-0AED-4F18-B00E-BEB14A786A7E}" type="slidenum">
              <a:rPr lang="en-GB" smtClean="0"/>
              <a:pPr/>
              <a:t>‹#›</a:t>
            </a:fld>
            <a:endParaRPr lang="en-GB"/>
          </a:p>
        </p:txBody>
      </p:sp>
      <p:sp>
        <p:nvSpPr>
          <p:cNvPr id="24" name="Footer Placeholder 23"/>
          <p:cNvSpPr>
            <a:spLocks noGrp="1"/>
          </p:cNvSpPr>
          <p:nvPr>
            <p:ph type="ftr" sz="quarter" idx="12"/>
          </p:nvPr>
        </p:nvSpPr>
        <p:spPr/>
        <p:txBody>
          <a:bodyPr/>
          <a:lstStyle/>
          <a:p>
            <a:endParaRPr lang="en-GB"/>
          </a:p>
        </p:txBody>
      </p:sp>
      <p:sp>
        <p:nvSpPr>
          <p:cNvPr id="12" name="Title 11"/>
          <p:cNvSpPr>
            <a:spLocks noGrp="1"/>
          </p:cNvSpPr>
          <p:nvPr>
            <p:ph type="title"/>
          </p:nvPr>
        </p:nvSpPr>
        <p:spPr>
          <a:xfrm>
            <a:off x="352426" y="457200"/>
            <a:ext cx="7680960" cy="2438399"/>
          </a:xfrm>
        </p:spPr>
        <p:txBody>
          <a:bodyPr>
            <a:normAutofit/>
          </a:bodyPr>
          <a:lstStyle>
            <a:lvl1pPr>
              <a:spcBef>
                <a:spcPts val="0"/>
              </a:spcBef>
              <a:defRPr kumimoji="0" lang="en-US" sz="6000" b="1" i="0" u="none" strike="noStrike" kern="1200" cap="none" spc="0" normalizeH="0" baseline="0" noProof="0" smtClean="0">
                <a:ln>
                  <a:noFill/>
                </a:ln>
                <a:gradFill>
                  <a:gsLst>
                    <a:gs pos="0">
                      <a:schemeClr val="tx1">
                        <a:alpha val="92000"/>
                      </a:schemeClr>
                    </a:gs>
                    <a:gs pos="45000">
                      <a:schemeClr val="tx1">
                        <a:alpha val="51000"/>
                      </a:schemeClr>
                    </a:gs>
                    <a:gs pos="100000">
                      <a:schemeClr val="tx1"/>
                    </a:gs>
                  </a:gsLst>
                  <a:lin ang="3600000" scaled="0"/>
                </a:gradFill>
                <a:effectLst/>
                <a:uLnTx/>
                <a:uFillTx/>
                <a:latin typeface="+mj-lt"/>
                <a:ea typeface="+mj-ea"/>
                <a:cs typeface="Tunga" pitchFamily="2"/>
              </a:defRPr>
            </a:lvl1pPr>
          </a:lstStyle>
          <a:p>
            <a:r>
              <a:rPr lang="en-US" smtClean="0"/>
              <a:t>Click to edit Master title style</a:t>
            </a:r>
            <a:endParaRPr lang="en-US" dirty="0"/>
          </a:p>
        </p:txBody>
      </p:sp>
    </p:spTree>
  </p:cSld>
  <p:clrMapOvr>
    <a:masterClrMapping/>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Content Placeholder 30"/>
          <p:cNvSpPr>
            <a:spLocks noGrp="1"/>
          </p:cNvSpPr>
          <p:nvPr>
            <p:ph sz="quarter" idx="13"/>
          </p:nvPr>
        </p:nvSpPr>
        <p:spPr>
          <a:xfrm>
            <a:off x="352426" y="1463040"/>
            <a:ext cx="7680960" cy="4724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2" name="Date Placeholder 11"/>
          <p:cNvSpPr>
            <a:spLocks noGrp="1"/>
          </p:cNvSpPr>
          <p:nvPr>
            <p:ph type="dt" sz="half" idx="14"/>
          </p:nvPr>
        </p:nvSpPr>
        <p:spPr/>
        <p:txBody>
          <a:bodyPr/>
          <a:lstStyle/>
          <a:p>
            <a:fld id="{176B5D25-34C5-47F0-B492-16B667B727FB}" type="datetimeFigureOut">
              <a:rPr lang="en-GB" smtClean="0"/>
              <a:pPr/>
              <a:t>10/10/2014</a:t>
            </a:fld>
            <a:endParaRPr lang="en-GB"/>
          </a:p>
        </p:txBody>
      </p:sp>
      <p:sp>
        <p:nvSpPr>
          <p:cNvPr id="19" name="Slide Number Placeholder 18"/>
          <p:cNvSpPr>
            <a:spLocks noGrp="1"/>
          </p:cNvSpPr>
          <p:nvPr>
            <p:ph type="sldNum" sz="quarter" idx="15"/>
          </p:nvPr>
        </p:nvSpPr>
        <p:spPr/>
        <p:txBody>
          <a:bodyPr/>
          <a:lstStyle/>
          <a:p>
            <a:fld id="{32FE45E5-0AED-4F18-B00E-BEB14A786A7E}" type="slidenum">
              <a:rPr lang="en-GB" smtClean="0"/>
              <a:pPr/>
              <a:t>‹#›</a:t>
            </a:fld>
            <a:endParaRPr lang="en-GB"/>
          </a:p>
        </p:txBody>
      </p:sp>
      <p:sp>
        <p:nvSpPr>
          <p:cNvPr id="21" name="Footer Placeholder 20"/>
          <p:cNvSpPr>
            <a:spLocks noGrp="1"/>
          </p:cNvSpPr>
          <p:nvPr>
            <p:ph type="ftr" sz="quarter" idx="16"/>
          </p:nvPr>
        </p:nvSpPr>
        <p:spPr/>
        <p:txBody>
          <a:bodyPr/>
          <a:lstStyle/>
          <a:p>
            <a:endParaRPr lang="en-GB"/>
          </a:p>
        </p:txBody>
      </p:sp>
      <p:sp>
        <p:nvSpPr>
          <p:cNvPr id="8" name="Title 7"/>
          <p:cNvSpPr>
            <a:spLocks noGrp="1"/>
          </p:cNvSpPr>
          <p:nvPr>
            <p:ph type="title"/>
          </p:nvPr>
        </p:nvSpPr>
        <p:spPr/>
        <p:txBody>
          <a:bodyPr/>
          <a:lstStyle/>
          <a:p>
            <a:r>
              <a:rPr lang="en-US" smtClean="0"/>
              <a:t>Click to edit Master title style</a:t>
            </a:r>
            <a:endParaRPr lang="en-US" dirty="0"/>
          </a:p>
        </p:txBody>
      </p:sp>
    </p:spTree>
  </p:cSld>
  <p:clrMapOvr>
    <a:masterClrMapping/>
  </p:clrMapOvr>
  <p:transition spd="slow">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ubtitle 2"/>
          <p:cNvSpPr>
            <a:spLocks noGrp="1"/>
          </p:cNvSpPr>
          <p:nvPr>
            <p:ph type="subTitle" idx="1"/>
          </p:nvPr>
        </p:nvSpPr>
        <p:spPr>
          <a:xfrm>
            <a:off x="352426" y="4003302"/>
            <a:ext cx="4572000" cy="1178298"/>
          </a:xfrm>
        </p:spPr>
        <p:txBody>
          <a:bodyPr>
            <a:normAutofit/>
          </a:bodyPr>
          <a:lstStyle>
            <a:lvl1pPr marL="0" indent="0" algn="l">
              <a:buNone/>
              <a:defRPr sz="2000" b="0" i="1" cap="none" spc="120" baseline="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6" name="Date Placeholder 15"/>
          <p:cNvSpPr>
            <a:spLocks noGrp="1"/>
          </p:cNvSpPr>
          <p:nvPr>
            <p:ph type="dt" sz="half" idx="10"/>
          </p:nvPr>
        </p:nvSpPr>
        <p:spPr/>
        <p:txBody>
          <a:bodyPr/>
          <a:lstStyle/>
          <a:p>
            <a:fld id="{176B5D25-34C5-47F0-B492-16B667B727FB}" type="datetimeFigureOut">
              <a:rPr lang="en-GB" smtClean="0"/>
              <a:pPr/>
              <a:t>10/10/2014</a:t>
            </a:fld>
            <a:endParaRPr lang="en-GB"/>
          </a:p>
        </p:txBody>
      </p:sp>
      <p:sp>
        <p:nvSpPr>
          <p:cNvPr id="20" name="Slide Number Placeholder 19"/>
          <p:cNvSpPr>
            <a:spLocks noGrp="1"/>
          </p:cNvSpPr>
          <p:nvPr>
            <p:ph type="sldNum" sz="quarter" idx="11"/>
          </p:nvPr>
        </p:nvSpPr>
        <p:spPr/>
        <p:txBody>
          <a:bodyPr/>
          <a:lstStyle/>
          <a:p>
            <a:fld id="{32FE45E5-0AED-4F18-B00E-BEB14A786A7E}" type="slidenum">
              <a:rPr lang="en-GB" smtClean="0"/>
              <a:pPr/>
              <a:t>‹#›</a:t>
            </a:fld>
            <a:endParaRPr lang="en-GB"/>
          </a:p>
        </p:txBody>
      </p:sp>
      <p:sp>
        <p:nvSpPr>
          <p:cNvPr id="21" name="Footer Placeholder 20"/>
          <p:cNvSpPr>
            <a:spLocks noGrp="1"/>
          </p:cNvSpPr>
          <p:nvPr>
            <p:ph type="ftr" sz="quarter" idx="12"/>
          </p:nvPr>
        </p:nvSpPr>
        <p:spPr/>
        <p:txBody>
          <a:bodyPr/>
          <a:lstStyle/>
          <a:p>
            <a:endParaRPr lang="en-GB"/>
          </a:p>
        </p:txBody>
      </p:sp>
      <p:sp>
        <p:nvSpPr>
          <p:cNvPr id="13" name="Rectangle 12"/>
          <p:cNvSpPr/>
          <p:nvPr/>
        </p:nvSpPr>
        <p:spPr>
          <a:xfrm>
            <a:off x="0" y="0"/>
            <a:ext cx="9144000" cy="182880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p:cNvCxnSpPr/>
          <p:nvPr/>
        </p:nvCxnSpPr>
        <p:spPr>
          <a:xfrm>
            <a:off x="-4439" y="182880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Title 13"/>
          <p:cNvSpPr>
            <a:spLocks noGrp="1"/>
          </p:cNvSpPr>
          <p:nvPr>
            <p:ph type="title"/>
          </p:nvPr>
        </p:nvSpPr>
        <p:spPr>
          <a:xfrm>
            <a:off x="354366" y="1990078"/>
            <a:ext cx="8439912" cy="1984248"/>
          </a:xfrm>
        </p:spPr>
        <p:txBody>
          <a:bodyPr>
            <a:noAutofit/>
          </a:bodyPr>
          <a:lstStyle>
            <a:lvl1pPr>
              <a:defRPr kumimoji="0" lang="en-US" sz="6000" b="1" i="0" u="none" strike="noStrike" kern="1200" cap="none" spc="0" normalizeH="0" baseline="0" noProof="0" dirty="0" smtClean="0">
                <a:ln>
                  <a:noFill/>
                </a:ln>
                <a:gradFill>
                  <a:gsLst>
                    <a:gs pos="0">
                      <a:schemeClr val="tx1">
                        <a:alpha val="92000"/>
                      </a:schemeClr>
                    </a:gs>
                    <a:gs pos="45000">
                      <a:schemeClr val="tx1">
                        <a:alpha val="51000"/>
                      </a:schemeClr>
                    </a:gs>
                    <a:gs pos="100000">
                      <a:schemeClr val="tx1"/>
                    </a:gs>
                  </a:gsLst>
                  <a:lin ang="3600000" scaled="0"/>
                </a:gradFill>
                <a:effectLst/>
                <a:uLnTx/>
                <a:uFillTx/>
                <a:latin typeface="+mj-lt"/>
                <a:ea typeface="+mj-ea"/>
                <a:cs typeface="Tunga" pitchFamily="2"/>
              </a:defRPr>
            </a:lvl1pPr>
          </a:lstStyle>
          <a:p>
            <a:pPr marL="0" marR="0" lvl="0" indent="0" algn="l" defTabSz="914400" rtl="0" eaLnBrk="1" fontAlgn="auto" latinLnBrk="0" hangingPunct="1">
              <a:lnSpc>
                <a:spcPct val="100000"/>
              </a:lnSpc>
              <a:spcBef>
                <a:spcPts val="400"/>
              </a:spcBef>
              <a:spcAft>
                <a:spcPts val="0"/>
              </a:spcAft>
              <a:buClrTx/>
              <a:buSzTx/>
              <a:buFontTx/>
              <a:buNone/>
              <a:tabLst/>
              <a:defRPr/>
            </a:pPr>
            <a:r>
              <a:rPr lang="en-US" smtClean="0"/>
              <a:t>Click to edit Master title style</a:t>
            </a:r>
            <a:endParaRPr lang="en-US" dirty="0"/>
          </a:p>
        </p:txBody>
      </p:sp>
    </p:spTree>
  </p:cSld>
  <p:clrMapOvr>
    <a:masterClrMapping/>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ntent Placeholder 11"/>
          <p:cNvSpPr>
            <a:spLocks noGrp="1"/>
          </p:cNvSpPr>
          <p:nvPr>
            <p:ph sz="quarter" idx="14"/>
          </p:nvPr>
        </p:nvSpPr>
        <p:spPr>
          <a:xfrm>
            <a:off x="4901184" y="1463040"/>
            <a:ext cx="3886200" cy="4288536"/>
          </a:xfrm>
        </p:spPr>
        <p:txBody>
          <a:bodyPr>
            <a:normAutofit/>
          </a:bodyPr>
          <a:lstStyle>
            <a:lvl1pPr>
              <a:defRPr sz="1600"/>
            </a:lvl1pPr>
            <a:lvl2pPr>
              <a:defRPr sz="16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8" name="Content Placeholder 30"/>
          <p:cNvSpPr>
            <a:spLocks noGrp="1"/>
          </p:cNvSpPr>
          <p:nvPr>
            <p:ph sz="quarter" idx="13"/>
          </p:nvPr>
        </p:nvSpPr>
        <p:spPr>
          <a:xfrm>
            <a:off x="352426" y="1463040"/>
            <a:ext cx="3886200" cy="4288536"/>
          </a:xfrm>
        </p:spPr>
        <p:txBody>
          <a:bodyPr>
            <a:normAutofit/>
          </a:bodyPr>
          <a:lstStyle>
            <a:lvl1pPr>
              <a:defRPr sz="1600"/>
            </a:lvl1pPr>
            <a:lvl2pPr>
              <a:defRPr sz="16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7" name="Title 26"/>
          <p:cNvSpPr>
            <a:spLocks noGrp="1"/>
          </p:cNvSpPr>
          <p:nvPr>
            <p:ph type="title"/>
          </p:nvPr>
        </p:nvSpPr>
        <p:spPr/>
        <p:txBody>
          <a:bodyPr/>
          <a:lstStyle/>
          <a:p>
            <a:r>
              <a:rPr lang="en-US" smtClean="0"/>
              <a:t>Click to edit Master title style</a:t>
            </a:r>
            <a:endParaRPr lang="en-US" dirty="0"/>
          </a:p>
        </p:txBody>
      </p:sp>
      <p:sp>
        <p:nvSpPr>
          <p:cNvPr id="20" name="Date Placeholder 19"/>
          <p:cNvSpPr>
            <a:spLocks noGrp="1"/>
          </p:cNvSpPr>
          <p:nvPr>
            <p:ph type="dt" sz="half" idx="15"/>
          </p:nvPr>
        </p:nvSpPr>
        <p:spPr/>
        <p:txBody>
          <a:bodyPr/>
          <a:lstStyle/>
          <a:p>
            <a:fld id="{176B5D25-34C5-47F0-B492-16B667B727FB}" type="datetimeFigureOut">
              <a:rPr lang="en-GB" smtClean="0"/>
              <a:pPr/>
              <a:t>10/10/2014</a:t>
            </a:fld>
            <a:endParaRPr lang="en-GB"/>
          </a:p>
        </p:txBody>
      </p:sp>
      <p:sp>
        <p:nvSpPr>
          <p:cNvPr id="25" name="Slide Number Placeholder 24"/>
          <p:cNvSpPr>
            <a:spLocks noGrp="1"/>
          </p:cNvSpPr>
          <p:nvPr>
            <p:ph type="sldNum" sz="quarter" idx="16"/>
          </p:nvPr>
        </p:nvSpPr>
        <p:spPr/>
        <p:txBody>
          <a:bodyPr/>
          <a:lstStyle/>
          <a:p>
            <a:fld id="{32FE45E5-0AED-4F18-B00E-BEB14A786A7E}" type="slidenum">
              <a:rPr lang="en-GB" smtClean="0"/>
              <a:pPr/>
              <a:t>‹#›</a:t>
            </a:fld>
            <a:endParaRPr lang="en-GB"/>
          </a:p>
        </p:txBody>
      </p:sp>
      <p:sp>
        <p:nvSpPr>
          <p:cNvPr id="26" name="Footer Placeholder 25"/>
          <p:cNvSpPr>
            <a:spLocks noGrp="1"/>
          </p:cNvSpPr>
          <p:nvPr>
            <p:ph type="ftr" sz="quarter" idx="17"/>
          </p:nvPr>
        </p:nvSpPr>
        <p:spPr/>
        <p:txBody>
          <a:bodyPr/>
          <a:lstStyle/>
          <a:p>
            <a:endParaRPr lang="en-GB"/>
          </a:p>
        </p:txBody>
      </p:sp>
    </p:spTree>
  </p:cSld>
  <p:clrMapOvr>
    <a:masterClrMapping/>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3" name="Rectangle 12"/>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 Placeholder 3"/>
          <p:cNvSpPr>
            <a:spLocks noGrp="1"/>
          </p:cNvSpPr>
          <p:nvPr>
            <p:ph type="body" sz="half" idx="2"/>
          </p:nvPr>
        </p:nvSpPr>
        <p:spPr>
          <a:xfrm>
            <a:off x="352426" y="1463040"/>
            <a:ext cx="3886200" cy="509587"/>
          </a:xfrm>
        </p:spPr>
        <p:txBody>
          <a:bodyPr>
            <a:normAutofit/>
          </a:bodyPr>
          <a:lstStyle>
            <a:lvl1pPr marL="0" indent="0">
              <a:buNone/>
              <a:defRPr sz="2000" b="0" i="1" spc="0" baseline="0">
                <a:solidFill>
                  <a:schemeClr val="tx1"/>
                </a:solidFill>
                <a:latin typeface="+mj-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9" name="Text Placeholder 3"/>
          <p:cNvSpPr>
            <a:spLocks noGrp="1"/>
          </p:cNvSpPr>
          <p:nvPr>
            <p:ph type="body" sz="half" idx="15"/>
          </p:nvPr>
        </p:nvSpPr>
        <p:spPr>
          <a:xfrm>
            <a:off x="4900613" y="1463040"/>
            <a:ext cx="3886200" cy="509587"/>
          </a:xfrm>
        </p:spPr>
        <p:txBody>
          <a:bodyPr>
            <a:normAutofit/>
          </a:bodyPr>
          <a:lstStyle>
            <a:lvl1pPr marL="0" indent="0">
              <a:buNone/>
              <a:defRPr sz="2000" b="0" i="1" spc="0" baseline="0">
                <a:solidFill>
                  <a:schemeClr val="tx1"/>
                </a:solidFill>
                <a:latin typeface="+mj-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Content Placeholder 11"/>
          <p:cNvSpPr>
            <a:spLocks noGrp="1"/>
          </p:cNvSpPr>
          <p:nvPr>
            <p:ph sz="quarter" idx="14"/>
          </p:nvPr>
        </p:nvSpPr>
        <p:spPr>
          <a:xfrm>
            <a:off x="4900613" y="2011680"/>
            <a:ext cx="3886200" cy="3736848"/>
          </a:xfrm>
        </p:spPr>
        <p:txBody>
          <a:bodyPr>
            <a:normAutofit/>
          </a:bodyPr>
          <a:lstStyle>
            <a:lvl1pPr>
              <a:defRPr sz="1600"/>
            </a:lvl1pPr>
            <a:lvl2pPr>
              <a:defRPr sz="16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8" name="Content Placeholder 30"/>
          <p:cNvSpPr>
            <a:spLocks noGrp="1"/>
          </p:cNvSpPr>
          <p:nvPr>
            <p:ph sz="quarter" idx="13"/>
          </p:nvPr>
        </p:nvSpPr>
        <p:spPr>
          <a:xfrm>
            <a:off x="352426" y="2011680"/>
            <a:ext cx="3886200" cy="3736848"/>
          </a:xfrm>
        </p:spPr>
        <p:txBody>
          <a:bodyPr>
            <a:normAutofit/>
          </a:bodyPr>
          <a:lstStyle>
            <a:lvl1pPr>
              <a:defRPr sz="1600"/>
            </a:lvl1pPr>
            <a:lvl2pPr>
              <a:defRPr sz="16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30" name="Title 29"/>
          <p:cNvSpPr>
            <a:spLocks noGrp="1"/>
          </p:cNvSpPr>
          <p:nvPr>
            <p:ph type="title"/>
          </p:nvPr>
        </p:nvSpPr>
        <p:spPr/>
        <p:txBody>
          <a:bodyPr/>
          <a:lstStyle/>
          <a:p>
            <a:r>
              <a:rPr lang="en-US" smtClean="0"/>
              <a:t>Click to edit Master title style</a:t>
            </a:r>
            <a:endParaRPr lang="en-US"/>
          </a:p>
        </p:txBody>
      </p:sp>
      <p:sp>
        <p:nvSpPr>
          <p:cNvPr id="20" name="Date Placeholder 19"/>
          <p:cNvSpPr>
            <a:spLocks noGrp="1"/>
          </p:cNvSpPr>
          <p:nvPr>
            <p:ph type="dt" sz="half" idx="16"/>
          </p:nvPr>
        </p:nvSpPr>
        <p:spPr/>
        <p:txBody>
          <a:bodyPr/>
          <a:lstStyle/>
          <a:p>
            <a:fld id="{176B5D25-34C5-47F0-B492-16B667B727FB}" type="datetimeFigureOut">
              <a:rPr lang="en-GB" smtClean="0"/>
              <a:pPr/>
              <a:t>10/10/2014</a:t>
            </a:fld>
            <a:endParaRPr lang="en-GB"/>
          </a:p>
        </p:txBody>
      </p:sp>
      <p:sp>
        <p:nvSpPr>
          <p:cNvPr id="24" name="Slide Number Placeholder 23"/>
          <p:cNvSpPr>
            <a:spLocks noGrp="1"/>
          </p:cNvSpPr>
          <p:nvPr>
            <p:ph type="sldNum" sz="quarter" idx="17"/>
          </p:nvPr>
        </p:nvSpPr>
        <p:spPr/>
        <p:txBody>
          <a:bodyPr/>
          <a:lstStyle/>
          <a:p>
            <a:fld id="{32FE45E5-0AED-4F18-B00E-BEB14A786A7E}" type="slidenum">
              <a:rPr lang="en-GB" smtClean="0"/>
              <a:pPr/>
              <a:t>‹#›</a:t>
            </a:fld>
            <a:endParaRPr lang="en-GB"/>
          </a:p>
        </p:txBody>
      </p:sp>
      <p:sp>
        <p:nvSpPr>
          <p:cNvPr id="29" name="Footer Placeholder 28"/>
          <p:cNvSpPr>
            <a:spLocks noGrp="1"/>
          </p:cNvSpPr>
          <p:nvPr>
            <p:ph type="ftr" sz="quarter" idx="18"/>
          </p:nvPr>
        </p:nvSpPr>
        <p:spPr/>
        <p:txBody>
          <a:bodyPr/>
          <a:lstStyle/>
          <a:p>
            <a:endParaRPr lang="en-GB"/>
          </a:p>
        </p:txBody>
      </p:sp>
    </p:spTree>
  </p:cSld>
  <p:clrMapOvr>
    <a:masterClrMapping/>
  </p:clrMapOvr>
  <p:transition spd="slow">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Date Placeholder 10"/>
          <p:cNvSpPr>
            <a:spLocks noGrp="1"/>
          </p:cNvSpPr>
          <p:nvPr>
            <p:ph type="dt" sz="half" idx="10"/>
          </p:nvPr>
        </p:nvSpPr>
        <p:spPr/>
        <p:txBody>
          <a:bodyPr/>
          <a:lstStyle/>
          <a:p>
            <a:fld id="{176B5D25-34C5-47F0-B492-16B667B727FB}" type="datetimeFigureOut">
              <a:rPr lang="en-GB" smtClean="0"/>
              <a:pPr/>
              <a:t>10/10/2014</a:t>
            </a:fld>
            <a:endParaRPr lang="en-GB"/>
          </a:p>
        </p:txBody>
      </p:sp>
      <p:sp>
        <p:nvSpPr>
          <p:cNvPr id="14" name="Slide Number Placeholder 13"/>
          <p:cNvSpPr>
            <a:spLocks noGrp="1"/>
          </p:cNvSpPr>
          <p:nvPr>
            <p:ph type="sldNum" sz="quarter" idx="11"/>
          </p:nvPr>
        </p:nvSpPr>
        <p:spPr/>
        <p:txBody>
          <a:bodyPr/>
          <a:lstStyle/>
          <a:p>
            <a:fld id="{32FE45E5-0AED-4F18-B00E-BEB14A786A7E}" type="slidenum">
              <a:rPr lang="en-GB" smtClean="0"/>
              <a:pPr/>
              <a:t>‹#›</a:t>
            </a:fld>
            <a:endParaRPr lang="en-GB"/>
          </a:p>
        </p:txBody>
      </p:sp>
      <p:sp>
        <p:nvSpPr>
          <p:cNvPr id="18" name="Footer Placeholder 17"/>
          <p:cNvSpPr>
            <a:spLocks noGrp="1"/>
          </p:cNvSpPr>
          <p:nvPr>
            <p:ph type="ftr" sz="quarter" idx="12"/>
          </p:nvPr>
        </p:nvSpPr>
        <p:spPr/>
        <p:txBody>
          <a:bodyPr/>
          <a:lstStyle/>
          <a:p>
            <a:endParaRPr lang="en-GB"/>
          </a:p>
        </p:txBody>
      </p:sp>
      <p:sp>
        <p:nvSpPr>
          <p:cNvPr id="15" name="Title 14"/>
          <p:cNvSpPr>
            <a:spLocks noGrp="1"/>
          </p:cNvSpPr>
          <p:nvPr>
            <p:ph type="title"/>
          </p:nvPr>
        </p:nvSpPr>
        <p:spPr/>
        <p:txBody>
          <a:bodyPr/>
          <a:lstStyle/>
          <a:p>
            <a:r>
              <a:rPr lang="en-US" smtClean="0"/>
              <a:t>Click to edit Master title style</a:t>
            </a:r>
            <a:endParaRPr lang="en-US"/>
          </a:p>
        </p:txBody>
      </p:sp>
    </p:spTree>
  </p:cSld>
  <p:clrMapOvr>
    <a:masterClrMapping/>
  </p:clrMapOvr>
  <p:transition spd="slow">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6"/>
          <p:cNvSpPr>
            <a:spLocks noGrp="1"/>
          </p:cNvSpPr>
          <p:nvPr>
            <p:ph type="dt" sz="half" idx="10"/>
          </p:nvPr>
        </p:nvSpPr>
        <p:spPr/>
        <p:txBody>
          <a:bodyPr/>
          <a:lstStyle/>
          <a:p>
            <a:fld id="{176B5D25-34C5-47F0-B492-16B667B727FB}" type="datetimeFigureOut">
              <a:rPr lang="en-GB" smtClean="0"/>
              <a:pPr/>
              <a:t>10/10/2014</a:t>
            </a:fld>
            <a:endParaRPr lang="en-GB"/>
          </a:p>
        </p:txBody>
      </p:sp>
      <p:sp>
        <p:nvSpPr>
          <p:cNvPr id="12" name="Slide Number Placeholder 11"/>
          <p:cNvSpPr>
            <a:spLocks noGrp="1"/>
          </p:cNvSpPr>
          <p:nvPr>
            <p:ph type="sldNum" sz="quarter" idx="11"/>
          </p:nvPr>
        </p:nvSpPr>
        <p:spPr/>
        <p:txBody>
          <a:bodyPr/>
          <a:lstStyle/>
          <a:p>
            <a:fld id="{32FE45E5-0AED-4F18-B00E-BEB14A786A7E}" type="slidenum">
              <a:rPr lang="en-GB" smtClean="0"/>
              <a:pPr/>
              <a:t>‹#›</a:t>
            </a:fld>
            <a:endParaRPr lang="en-GB"/>
          </a:p>
        </p:txBody>
      </p:sp>
      <p:sp>
        <p:nvSpPr>
          <p:cNvPr id="13" name="Footer Placeholder 12"/>
          <p:cNvSpPr>
            <a:spLocks noGrp="1"/>
          </p:cNvSpPr>
          <p:nvPr>
            <p:ph type="ftr" sz="quarter" idx="12"/>
          </p:nvPr>
        </p:nvSpPr>
        <p:spPr/>
        <p:txBody>
          <a:bodyPr/>
          <a:lstStyle/>
          <a:p>
            <a:endParaRPr lang="en-GB"/>
          </a:p>
        </p:txBody>
      </p:sp>
    </p:spTree>
  </p:cSld>
  <p:clrMapOvr>
    <a:masterClrMapping/>
  </p:clrMapOvr>
  <p:transition spd="slow">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0" y="5734050"/>
            <a:ext cx="9144000" cy="11239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p:cNvCxnSpPr/>
          <p:nvPr/>
        </p:nvCxnSpPr>
        <p:spPr>
          <a:xfrm>
            <a:off x="0" y="569595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24" name="Title 23"/>
          <p:cNvSpPr>
            <a:spLocks noGrp="1"/>
          </p:cNvSpPr>
          <p:nvPr>
            <p:ph type="title"/>
          </p:nvPr>
        </p:nvSpPr>
        <p:spPr/>
        <p:txBody>
          <a:bodyPr/>
          <a:lstStyle/>
          <a:p>
            <a:r>
              <a:rPr lang="en-US" smtClean="0"/>
              <a:t>Click to edit Master title style</a:t>
            </a:r>
            <a:endParaRPr lang="en-US"/>
          </a:p>
        </p:txBody>
      </p:sp>
      <p:sp>
        <p:nvSpPr>
          <p:cNvPr id="11" name="Text Placeholder 3"/>
          <p:cNvSpPr>
            <a:spLocks noGrp="1"/>
          </p:cNvSpPr>
          <p:nvPr>
            <p:ph type="body" sz="half" idx="2"/>
          </p:nvPr>
        </p:nvSpPr>
        <p:spPr>
          <a:xfrm>
            <a:off x="352426" y="1463040"/>
            <a:ext cx="3381375" cy="3967162"/>
          </a:xfrm>
        </p:spPr>
        <p:txBody>
          <a:bodyPr>
            <a:normAutofit/>
          </a:bodyPr>
          <a:lstStyle>
            <a:lvl1pPr marL="0" indent="0">
              <a:lnSpc>
                <a:spcPct val="150000"/>
              </a:lnSpc>
              <a:buNone/>
              <a:defRPr sz="1600" b="0" i="1" spc="0" baseline="0">
                <a:solidFill>
                  <a:schemeClr val="tx2"/>
                </a:solidFill>
                <a:latin typeface="+mn-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6" name="Content Placeholder 11"/>
          <p:cNvSpPr>
            <a:spLocks noGrp="1"/>
          </p:cNvSpPr>
          <p:nvPr>
            <p:ph sz="quarter" idx="14"/>
          </p:nvPr>
        </p:nvSpPr>
        <p:spPr>
          <a:xfrm>
            <a:off x="4105275" y="1463040"/>
            <a:ext cx="4681538" cy="3968496"/>
          </a:xfrm>
        </p:spPr>
        <p:txBody>
          <a:bodyPr>
            <a:normAutofit/>
          </a:bodyPr>
          <a:lstStyle>
            <a:lvl1pPr>
              <a:defRPr sz="1600"/>
            </a:lvl1pPr>
            <a:lvl2pPr>
              <a:defRPr sz="16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Date Placeholder 12"/>
          <p:cNvSpPr>
            <a:spLocks noGrp="1"/>
          </p:cNvSpPr>
          <p:nvPr>
            <p:ph type="dt" sz="half" idx="15"/>
          </p:nvPr>
        </p:nvSpPr>
        <p:spPr/>
        <p:txBody>
          <a:bodyPr/>
          <a:lstStyle/>
          <a:p>
            <a:fld id="{176B5D25-34C5-47F0-B492-16B667B727FB}" type="datetimeFigureOut">
              <a:rPr lang="en-GB" smtClean="0"/>
              <a:pPr/>
              <a:t>10/10/2014</a:t>
            </a:fld>
            <a:endParaRPr lang="en-GB"/>
          </a:p>
        </p:txBody>
      </p:sp>
      <p:sp>
        <p:nvSpPr>
          <p:cNvPr id="18" name="Slide Number Placeholder 17"/>
          <p:cNvSpPr>
            <a:spLocks noGrp="1"/>
          </p:cNvSpPr>
          <p:nvPr>
            <p:ph type="sldNum" sz="quarter" idx="16"/>
          </p:nvPr>
        </p:nvSpPr>
        <p:spPr/>
        <p:txBody>
          <a:bodyPr/>
          <a:lstStyle/>
          <a:p>
            <a:fld id="{32FE45E5-0AED-4F18-B00E-BEB14A786A7E}" type="slidenum">
              <a:rPr lang="en-GB" smtClean="0"/>
              <a:pPr/>
              <a:t>‹#›</a:t>
            </a:fld>
            <a:endParaRPr lang="en-GB"/>
          </a:p>
        </p:txBody>
      </p:sp>
      <p:sp>
        <p:nvSpPr>
          <p:cNvPr id="20" name="Footer Placeholder 19"/>
          <p:cNvSpPr>
            <a:spLocks noGrp="1"/>
          </p:cNvSpPr>
          <p:nvPr>
            <p:ph type="ftr" sz="quarter" idx="17"/>
          </p:nvPr>
        </p:nvSpPr>
        <p:spPr/>
        <p:txBody>
          <a:bodyPr/>
          <a:lstStyle/>
          <a:p>
            <a:endParaRPr lang="en-GB"/>
          </a:p>
        </p:txBody>
      </p:sp>
    </p:spTree>
  </p:cSld>
  <p:clrMapOvr>
    <a:masterClrMapping/>
  </p:clrMapOvr>
  <p:transition spd="slow">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5229224" y="0"/>
            <a:ext cx="3914775" cy="5657850"/>
          </a:xfrm>
        </p:spPr>
        <p:txBody>
          <a:bodyPr anchor="ctr" anchorCtr="0"/>
          <a:lstStyle>
            <a:lvl1pPr marL="0" indent="0" algn="ctr">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25" name="Text Placeholder 24"/>
          <p:cNvSpPr>
            <a:spLocks noGrp="1"/>
          </p:cNvSpPr>
          <p:nvPr>
            <p:ph type="body" sz="quarter" idx="13"/>
          </p:nvPr>
        </p:nvSpPr>
        <p:spPr>
          <a:xfrm>
            <a:off x="352426" y="1600199"/>
            <a:ext cx="4572000" cy="3593237"/>
          </a:xfrm>
        </p:spPr>
        <p:txBody>
          <a:bodyPr>
            <a:normAutofit/>
          </a:bodyPr>
          <a:lstStyle>
            <a:lvl1pPr marL="0" indent="0">
              <a:lnSpc>
                <a:spcPct val="150000"/>
              </a:lnSpc>
              <a:spcBef>
                <a:spcPts val="0"/>
              </a:spcBef>
              <a:buNone/>
              <a:defRPr sz="1600" i="1">
                <a:solidFill>
                  <a:schemeClr val="tx1"/>
                </a:solidFill>
              </a:defRPr>
            </a:lvl1pPr>
            <a:lvl2pPr marL="171450" indent="1588">
              <a:buNone/>
              <a:defRPr>
                <a:solidFill>
                  <a:schemeClr val="bg2"/>
                </a:solidFill>
              </a:defRPr>
            </a:lvl2pPr>
            <a:lvl3pPr marL="344488" indent="6350">
              <a:buNone/>
              <a:defRPr>
                <a:solidFill>
                  <a:schemeClr val="bg2"/>
                </a:solidFill>
              </a:defRPr>
            </a:lvl3pPr>
            <a:lvl4pPr marL="515938" indent="3175">
              <a:buNone/>
              <a:defRPr>
                <a:solidFill>
                  <a:schemeClr val="bg2"/>
                </a:solidFill>
              </a:defRPr>
            </a:lvl4pPr>
            <a:lvl5pPr marL="688975" indent="-1588">
              <a:buNone/>
              <a:defRPr>
                <a:solidFill>
                  <a:schemeClr val="bg2"/>
                </a:solidFill>
              </a:defRPr>
            </a:lvl5pPr>
          </a:lstStyle>
          <a:p>
            <a:pPr lvl="0"/>
            <a:r>
              <a:rPr lang="en-US" smtClean="0"/>
              <a:t>Click to edit Master text styles</a:t>
            </a:r>
          </a:p>
        </p:txBody>
      </p:sp>
      <p:sp>
        <p:nvSpPr>
          <p:cNvPr id="11" name="Rectangle 10"/>
          <p:cNvSpPr/>
          <p:nvPr/>
        </p:nvSpPr>
        <p:spPr>
          <a:xfrm>
            <a:off x="0" y="5734050"/>
            <a:ext cx="9144000" cy="11239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p:cNvCxnSpPr/>
          <p:nvPr/>
        </p:nvCxnSpPr>
        <p:spPr>
          <a:xfrm>
            <a:off x="0" y="569595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itle Placeholder 1"/>
          <p:cNvSpPr>
            <a:spLocks noGrp="1"/>
          </p:cNvSpPr>
          <p:nvPr>
            <p:ph type="title"/>
          </p:nvPr>
        </p:nvSpPr>
        <p:spPr>
          <a:xfrm>
            <a:off x="352425" y="275208"/>
            <a:ext cx="4572000" cy="1324992"/>
          </a:xfrm>
          <a:prstGeom prst="rect">
            <a:avLst/>
          </a:prstGeom>
        </p:spPr>
        <p:txBody>
          <a:bodyPr vert="horz" lIns="91440" tIns="45720" rIns="91440" bIns="45720" rtlCol="0" anchor="b" anchorCtr="0">
            <a:normAutofit/>
          </a:bodyPr>
          <a:lstStyle/>
          <a:p>
            <a:r>
              <a:rPr lang="en-US" smtClean="0"/>
              <a:t>Click to edit Master title style</a:t>
            </a:r>
            <a:endParaRPr lang="en-US" dirty="0"/>
          </a:p>
        </p:txBody>
      </p:sp>
      <p:sp>
        <p:nvSpPr>
          <p:cNvPr id="13" name="Date Placeholder 12"/>
          <p:cNvSpPr>
            <a:spLocks noGrp="1"/>
          </p:cNvSpPr>
          <p:nvPr>
            <p:ph type="dt" sz="half" idx="14"/>
          </p:nvPr>
        </p:nvSpPr>
        <p:spPr/>
        <p:txBody>
          <a:bodyPr/>
          <a:lstStyle/>
          <a:p>
            <a:fld id="{176B5D25-34C5-47F0-B492-16B667B727FB}" type="datetimeFigureOut">
              <a:rPr lang="en-GB" smtClean="0"/>
              <a:pPr/>
              <a:t>10/10/2014</a:t>
            </a:fld>
            <a:endParaRPr lang="en-GB"/>
          </a:p>
        </p:txBody>
      </p:sp>
      <p:sp>
        <p:nvSpPr>
          <p:cNvPr id="20" name="Slide Number Placeholder 19"/>
          <p:cNvSpPr>
            <a:spLocks noGrp="1"/>
          </p:cNvSpPr>
          <p:nvPr>
            <p:ph type="sldNum" sz="quarter" idx="15"/>
          </p:nvPr>
        </p:nvSpPr>
        <p:spPr/>
        <p:txBody>
          <a:bodyPr/>
          <a:lstStyle/>
          <a:p>
            <a:fld id="{32FE45E5-0AED-4F18-B00E-BEB14A786A7E}" type="slidenum">
              <a:rPr lang="en-GB" smtClean="0"/>
              <a:pPr/>
              <a:t>‹#›</a:t>
            </a:fld>
            <a:endParaRPr lang="en-GB"/>
          </a:p>
        </p:txBody>
      </p:sp>
      <p:sp>
        <p:nvSpPr>
          <p:cNvPr id="21" name="Footer Placeholder 20"/>
          <p:cNvSpPr>
            <a:spLocks noGrp="1"/>
          </p:cNvSpPr>
          <p:nvPr>
            <p:ph type="ftr" sz="quarter" idx="16"/>
          </p:nvPr>
        </p:nvSpPr>
        <p:spPr/>
        <p:txBody>
          <a:bodyPr/>
          <a:lstStyle/>
          <a:p>
            <a:endParaRPr lang="en-GB"/>
          </a:p>
        </p:txBody>
      </p:sp>
    </p:spTree>
  </p:cSld>
  <p:clrMapOvr>
    <a:masterClrMapping/>
  </p:clrMapOvr>
  <p:transition spd="slow">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76B5D25-34C5-47F0-B492-16B667B727FB}" type="datetimeFigureOut">
              <a:rPr lang="en-GB" smtClean="0"/>
              <a:pPr/>
              <a:t>10/10/2014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FE45E5-0AED-4F18-B00E-BEB14A786A7E}" type="slidenum">
              <a:rPr lang="en-GB" smtClean="0"/>
              <a:pPr/>
              <a:t>‹#›</a:t>
            </a:fld>
            <a:endParaRPr lang="en-GB"/>
          </a:p>
        </p:txBody>
      </p:sp>
    </p:spTree>
  </p:cSld>
  <p:clrMapOvr>
    <a:masterClrMapping/>
  </p:clrMapOvr>
  <p:transition spd="slow">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76B5D25-34C5-47F0-B492-16B667B727FB}" type="datetimeFigureOut">
              <a:rPr lang="en-GB" smtClean="0"/>
              <a:pPr/>
              <a:t>10/10/2014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FE45E5-0AED-4F18-B00E-BEB14A786A7E}" type="slidenum">
              <a:rPr lang="en-GB" smtClean="0"/>
              <a:pPr/>
              <a:t>‹#›</a:t>
            </a:fld>
            <a:endParaRPr lang="en-GB"/>
          </a:p>
        </p:txBody>
      </p:sp>
    </p:spTree>
  </p:cSld>
  <p:clrMapOvr>
    <a:masterClrMapping/>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52426" y="228600"/>
            <a:ext cx="7680960" cy="1066800"/>
          </a:xfrm>
          <a:prstGeom prst="rect">
            <a:avLst/>
          </a:prstGeom>
        </p:spPr>
        <p:txBody>
          <a:bodyPr vert="horz" lIns="91440" tIns="45720" rIns="91440" bIns="45720" rtlCol="0" anchor="b" anchorCtr="0">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352426" y="1463040"/>
            <a:ext cx="7680960" cy="43434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352426" y="6543676"/>
            <a:ext cx="1466850" cy="247650"/>
          </a:xfrm>
          <a:prstGeom prst="rect">
            <a:avLst/>
          </a:prstGeom>
        </p:spPr>
        <p:txBody>
          <a:bodyPr vert="horz" lIns="91440" tIns="45720" rIns="91440" bIns="45720" rtlCol="0" anchor="ctr">
            <a:normAutofit/>
          </a:bodyPr>
          <a:lstStyle>
            <a:lvl1pPr algn="l">
              <a:defRPr sz="1000" b="1">
                <a:solidFill>
                  <a:schemeClr val="tx1">
                    <a:alpha val="65000"/>
                  </a:schemeClr>
                </a:solidFill>
              </a:defRPr>
            </a:lvl1pPr>
          </a:lstStyle>
          <a:p>
            <a:fld id="{176B5D25-34C5-47F0-B492-16B667B727FB}" type="datetimeFigureOut">
              <a:rPr lang="en-GB" smtClean="0"/>
              <a:pPr/>
              <a:t>10/10/2014</a:t>
            </a:fld>
            <a:endParaRPr lang="en-GB"/>
          </a:p>
        </p:txBody>
      </p:sp>
      <p:sp>
        <p:nvSpPr>
          <p:cNvPr id="5" name="Footer Placeholder 4"/>
          <p:cNvSpPr>
            <a:spLocks noGrp="1"/>
          </p:cNvSpPr>
          <p:nvPr>
            <p:ph type="ftr" sz="quarter" idx="3"/>
          </p:nvPr>
        </p:nvSpPr>
        <p:spPr>
          <a:xfrm>
            <a:off x="1809749" y="6543676"/>
            <a:ext cx="4086225" cy="247650"/>
          </a:xfrm>
          <a:prstGeom prst="rect">
            <a:avLst/>
          </a:prstGeom>
        </p:spPr>
        <p:txBody>
          <a:bodyPr vert="horz" lIns="91440" tIns="45720" rIns="91440" bIns="45720" rtlCol="0" anchor="ctr">
            <a:normAutofit/>
          </a:bodyPr>
          <a:lstStyle>
            <a:lvl1pPr algn="l">
              <a:defRPr sz="1000" b="1" i="1">
                <a:solidFill>
                  <a:schemeClr val="tx1">
                    <a:alpha val="65000"/>
                  </a:schemeClr>
                </a:solidFill>
              </a:defRPr>
            </a:lvl1pPr>
          </a:lstStyle>
          <a:p>
            <a:endParaRPr lang="en-GB"/>
          </a:p>
        </p:txBody>
      </p:sp>
      <p:sp>
        <p:nvSpPr>
          <p:cNvPr id="6" name="Slide Number Placeholder 5"/>
          <p:cNvSpPr>
            <a:spLocks noGrp="1"/>
          </p:cNvSpPr>
          <p:nvPr>
            <p:ph type="sldNum" sz="quarter" idx="4"/>
          </p:nvPr>
        </p:nvSpPr>
        <p:spPr>
          <a:xfrm>
            <a:off x="7886700" y="6543676"/>
            <a:ext cx="876300" cy="247650"/>
          </a:xfrm>
          <a:prstGeom prst="rect">
            <a:avLst/>
          </a:prstGeom>
        </p:spPr>
        <p:txBody>
          <a:bodyPr vert="horz" lIns="91440" tIns="45720" rIns="91440" bIns="45720" rtlCol="0" anchor="ctr">
            <a:normAutofit/>
          </a:bodyPr>
          <a:lstStyle>
            <a:lvl1pPr algn="r">
              <a:defRPr sz="1000" b="1">
                <a:solidFill>
                  <a:schemeClr val="tx1">
                    <a:alpha val="65000"/>
                  </a:schemeClr>
                </a:solidFill>
              </a:defRPr>
            </a:lvl1pPr>
          </a:lstStyle>
          <a:p>
            <a:fld id="{32FE45E5-0AED-4F18-B00E-BEB14A786A7E}"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ransition spd="slow">
    <p:randomBar dir="vert"/>
  </p:transition>
  <p:txStyles>
    <p:titleStyle>
      <a:lvl1pPr algn="l" defTabSz="914400" rtl="0" eaLnBrk="1" latinLnBrk="0" hangingPunct="1">
        <a:spcBef>
          <a:spcPts val="400"/>
        </a:spcBef>
        <a:buNone/>
        <a:defRPr sz="4000" b="0" kern="1200" cap="none" spc="0" baseline="0">
          <a:solidFill>
            <a:schemeClr val="tx1"/>
          </a:solidFill>
          <a:latin typeface="+mj-lt"/>
          <a:ea typeface="+mj-ea"/>
          <a:cs typeface="Tunga" pitchFamily="2"/>
        </a:defRPr>
      </a:lvl1pPr>
    </p:titleStyle>
    <p:body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6.jpeg"/><Relationship Id="rId5" Type="http://schemas.microsoft.com/office/2007/relationships/hdphoto" Target="../media/hdphoto1.wdp"/><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2.jpeg"/></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image" Target="../media/image13.jpeg"/></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7" Type="http://schemas.openxmlformats.org/officeDocument/2006/relationships/image" Target="../media/image20.jpeg"/><Relationship Id="rId2" Type="http://schemas.openxmlformats.org/officeDocument/2006/relationships/image" Target="../media/image18.jpeg"/><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17.png"/><Relationship Id="rId4" Type="http://schemas.openxmlformats.org/officeDocument/2006/relationships/image" Target="../media/image15.png"/></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8.jpeg"/><Relationship Id="rId1" Type="http://schemas.openxmlformats.org/officeDocument/2006/relationships/slideLayout" Target="../slideLayouts/slideLayout2.xml"/><Relationship Id="rId5" Type="http://schemas.openxmlformats.org/officeDocument/2006/relationships/image" Target="../media/image22.jpeg"/><Relationship Id="rId4" Type="http://schemas.openxmlformats.org/officeDocument/2006/relationships/image" Target="../media/image21.jpeg"/></Relationships>
</file>

<file path=ppt/slides/_rels/slide2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5.jpeg"/><Relationship Id="rId1" Type="http://schemas.openxmlformats.org/officeDocument/2006/relationships/slideLayout" Target="../slideLayouts/slideLayout2.xml"/><Relationship Id="rId4" Type="http://schemas.openxmlformats.org/officeDocument/2006/relationships/image" Target="../media/image26.jpeg"/></Relationships>
</file>

<file path=ppt/slides/_rels/slide2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7.gi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8.jpeg"/><Relationship Id="rId1" Type="http://schemas.openxmlformats.org/officeDocument/2006/relationships/slideLayout" Target="../slideLayouts/slideLayout2.xml"/><Relationship Id="rId4" Type="http://schemas.openxmlformats.org/officeDocument/2006/relationships/image" Target="../media/image31.jpeg"/></Relationships>
</file>

<file path=ppt/slides/_rels/slide2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28.jpeg"/><Relationship Id="rId1" Type="http://schemas.openxmlformats.org/officeDocument/2006/relationships/slideLayout" Target="../slideLayouts/slideLayout2.xml"/><Relationship Id="rId6" Type="http://schemas.openxmlformats.org/officeDocument/2006/relationships/image" Target="../media/image35.jpeg"/><Relationship Id="rId5" Type="http://schemas.openxmlformats.org/officeDocument/2006/relationships/image" Target="../media/image34.jpeg"/><Relationship Id="rId4" Type="http://schemas.openxmlformats.org/officeDocument/2006/relationships/image" Target="../media/image33.jpeg"/></Relationships>
</file>

<file path=ppt/slides/_rels/slide29.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jpeg"/><Relationship Id="rId1" Type="http://schemas.openxmlformats.org/officeDocument/2006/relationships/slideLayout" Target="../slideLayouts/slideLayout2.xml"/><Relationship Id="rId4" Type="http://schemas.microsoft.com/office/2007/relationships/hdphoto" Target="../media/hdphoto3.wdp"/></Relationships>
</file>

<file path=ppt/slides/_rels/slide41.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47.png"/><Relationship Id="rId1" Type="http://schemas.openxmlformats.org/officeDocument/2006/relationships/slideLayout" Target="../slideLayouts/slideLayout2.xml"/><Relationship Id="rId5" Type="http://schemas.microsoft.com/office/2007/relationships/hdphoto" Target="../media/hdphoto5.wdp"/><Relationship Id="rId4" Type="http://schemas.openxmlformats.org/officeDocument/2006/relationships/image" Target="../media/image48.png"/></Relationships>
</file>

<file path=ppt/slides/_rels/slide44.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0.gif"/><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2.xml"/><Relationship Id="rId5" Type="http://schemas.microsoft.com/office/2007/relationships/hdphoto" Target="../media/hdphoto6.wdp"/><Relationship Id="rId4" Type="http://schemas.openxmlformats.org/officeDocument/2006/relationships/image" Target="../media/image54.png"/></Relationships>
</file>

<file path=ppt/slides/_rels/slide48.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5.gif"/><Relationship Id="rId1" Type="http://schemas.openxmlformats.org/officeDocument/2006/relationships/slideLayout" Target="../slideLayouts/slideLayout2.xml"/><Relationship Id="rId4" Type="http://schemas.microsoft.com/office/2007/relationships/hdphoto" Target="../media/hdphoto6.wdp"/></Relationships>
</file>

<file path=ppt/slides/_rels/slide49.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59.jpeg"/><Relationship Id="rId7" Type="http://schemas.openxmlformats.org/officeDocument/2006/relationships/image" Target="../media/image62.jpeg"/><Relationship Id="rId2" Type="http://schemas.openxmlformats.org/officeDocument/2006/relationships/image" Target="../media/image58.jpeg"/><Relationship Id="rId1" Type="http://schemas.openxmlformats.org/officeDocument/2006/relationships/slideLayout" Target="../slideLayouts/slideLayout2.xml"/><Relationship Id="rId6" Type="http://schemas.microsoft.com/office/2007/relationships/hdphoto" Target="../media/hdphoto7.wdp"/><Relationship Id="rId5" Type="http://schemas.openxmlformats.org/officeDocument/2006/relationships/image" Target="../media/image61.png"/><Relationship Id="rId4" Type="http://schemas.openxmlformats.org/officeDocument/2006/relationships/image" Target="../media/image60.jpeg"/></Relationships>
</file>

<file path=ppt/slides/_rels/slide52.xml.rels><?xml version="1.0" encoding="UTF-8" standalone="yes"?>
<Relationships xmlns="http://schemas.openxmlformats.org/package/2006/relationships"><Relationship Id="rId8" Type="http://schemas.openxmlformats.org/officeDocument/2006/relationships/image" Target="../media/image64.png"/><Relationship Id="rId3" Type="http://schemas.openxmlformats.org/officeDocument/2006/relationships/image" Target="../media/image59.jpeg"/><Relationship Id="rId7" Type="http://schemas.openxmlformats.org/officeDocument/2006/relationships/image" Target="../media/image63.jpeg"/><Relationship Id="rId2" Type="http://schemas.openxmlformats.org/officeDocument/2006/relationships/image" Target="../media/image58.jpeg"/><Relationship Id="rId1" Type="http://schemas.openxmlformats.org/officeDocument/2006/relationships/slideLayout" Target="../slideLayouts/slideLayout2.xml"/><Relationship Id="rId6" Type="http://schemas.microsoft.com/office/2007/relationships/hdphoto" Target="../media/hdphoto7.wdp"/><Relationship Id="rId5" Type="http://schemas.openxmlformats.org/officeDocument/2006/relationships/image" Target="../media/image61.png"/><Relationship Id="rId4" Type="http://schemas.openxmlformats.org/officeDocument/2006/relationships/image" Target="../media/image60.jpeg"/></Relationships>
</file>

<file path=ppt/slides/_rels/slide53.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65.png"/><Relationship Id="rId1" Type="http://schemas.openxmlformats.org/officeDocument/2006/relationships/slideLayout" Target="../slideLayouts/slideLayout2.xml"/><Relationship Id="rId5" Type="http://schemas.openxmlformats.org/officeDocument/2006/relationships/image" Target="../media/image64.png"/><Relationship Id="rId4" Type="http://schemas.openxmlformats.org/officeDocument/2006/relationships/image" Target="../media/image66.gif"/></Relationships>
</file>

<file path=ppt/slides/_rels/slide54.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67.png"/><Relationship Id="rId1" Type="http://schemas.openxmlformats.org/officeDocument/2006/relationships/slideLayout" Target="../slideLayouts/slideLayout2.xml"/><Relationship Id="rId5" Type="http://schemas.microsoft.com/office/2007/relationships/hdphoto" Target="../media/hdphoto8.wdp"/><Relationship Id="rId4" Type="http://schemas.openxmlformats.org/officeDocument/2006/relationships/image" Target="../media/image65.png"/></Relationships>
</file>

<file path=ppt/slides/_rels/slide56.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67.png"/><Relationship Id="rId1" Type="http://schemas.openxmlformats.org/officeDocument/2006/relationships/slideLayout" Target="../slideLayouts/slideLayout2.xml"/><Relationship Id="rId5" Type="http://schemas.microsoft.com/office/2007/relationships/hdphoto" Target="../media/hdphoto10.wdp"/><Relationship Id="rId4" Type="http://schemas.openxmlformats.org/officeDocument/2006/relationships/image" Target="../media/image68.png"/></Relationships>
</file>

<file path=ppt/slides/_rels/slide57.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68.png"/><Relationship Id="rId1" Type="http://schemas.openxmlformats.org/officeDocument/2006/relationships/slideLayout" Target="../slideLayouts/slideLayout2.xml"/><Relationship Id="rId4" Type="http://schemas.openxmlformats.org/officeDocument/2006/relationships/image" Target="../media/image69.jpeg"/></Relationships>
</file>

<file path=ppt/slides/_rels/slide58.xml.rels><?xml version="1.0" encoding="UTF-8" standalone="yes"?>
<Relationships xmlns="http://schemas.openxmlformats.org/package/2006/relationships"><Relationship Id="rId2" Type="http://schemas.openxmlformats.org/officeDocument/2006/relationships/image" Target="../media/image70.gif"/><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70.gif"/><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1.jpeg"/></Relationships>
</file>

<file path=ppt/slides/_rels/slide60.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4.jpeg"/><Relationship Id="rId1" Type="http://schemas.openxmlformats.org/officeDocument/2006/relationships/slideLayout" Target="../slideLayouts/slideLayout2.xml"/><Relationship Id="rId4" Type="http://schemas.openxmlformats.org/officeDocument/2006/relationships/image" Target="../media/image76.jpeg"/></Relationships>
</file>

<file path=ppt/slides/_rels/slide68.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78.gif"/><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image" Target="../media/image79.jpe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82.gif"/><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83.gif"/><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4.gif"/></Relationships>
</file>

<file path=ppt/slides/_rels/slide75.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3.gif"/><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83.gif"/><Relationship Id="rId2" Type="http://schemas.openxmlformats.org/officeDocument/2006/relationships/image" Target="../media/image86.gif"/><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87.jpe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88.jpe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image" Target="../media/image89.jpe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image" Target="../media/image91.jpe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image" Target="../media/image92.gif"/><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10" descr="C:\Eigene Dateien\TEACHING MATERIAL\HELLENISMUS Sommer 2005\Romulus und Remus Wölfin.JPG"/>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r="4138"/>
          <a:stretch/>
        </p:blipFill>
        <p:spPr bwMode="auto">
          <a:xfrm>
            <a:off x="3275856" y="1949386"/>
            <a:ext cx="5818697" cy="4908614"/>
          </a:xfrm>
          <a:prstGeom prst="rect">
            <a:avLst/>
          </a:prstGeom>
          <a:noFill/>
          <a:ln w="9525">
            <a:solidFill>
              <a:srgbClr val="000000"/>
            </a:solidFill>
            <a:miter lim="800000"/>
            <a:headEnd/>
            <a:tailEnd/>
          </a:ln>
          <a:extLst>
            <a:ext uri="{909E8E84-426E-40DD-AFC4-6F175D3DCCD1}">
              <a14:hiddenFill xmlns:a14="http://schemas.microsoft.com/office/drawing/2010/main" xmlns="">
                <a:solidFill>
                  <a:srgbClr val="FFFFFF"/>
                </a:solidFill>
              </a14:hiddenFill>
            </a:ext>
          </a:extLst>
        </p:spPr>
      </p:pic>
      <p:sp>
        <p:nvSpPr>
          <p:cNvPr id="4" name="Subtitle 3"/>
          <p:cNvSpPr>
            <a:spLocks noGrp="1"/>
          </p:cNvSpPr>
          <p:nvPr>
            <p:ph type="subTitle" idx="1"/>
          </p:nvPr>
        </p:nvSpPr>
        <p:spPr/>
        <p:txBody>
          <a:bodyPr/>
          <a:lstStyle/>
          <a:p>
            <a:r>
              <a:rPr lang="en-GB" dirty="0" smtClean="0"/>
              <a:t>Week 1</a:t>
            </a:r>
            <a:br>
              <a:rPr lang="en-GB" dirty="0" smtClean="0"/>
            </a:br>
            <a:r>
              <a:rPr lang="en-GB" dirty="0" smtClean="0"/>
              <a:t>Lecture 2</a:t>
            </a:r>
            <a:br>
              <a:rPr lang="en-GB" dirty="0" smtClean="0"/>
            </a:br>
            <a:r>
              <a:rPr lang="en-GB" dirty="0" smtClean="0"/>
              <a:t>3</a:t>
            </a:r>
            <a:r>
              <a:rPr lang="en-GB" baseline="30000" dirty="0" smtClean="0"/>
              <a:t>rd</a:t>
            </a:r>
            <a:r>
              <a:rPr lang="en-GB" dirty="0" smtClean="0"/>
              <a:t> October 2014</a:t>
            </a:r>
            <a:endParaRPr lang="en-GB" dirty="0"/>
          </a:p>
        </p:txBody>
      </p:sp>
      <p:sp>
        <p:nvSpPr>
          <p:cNvPr id="2" name="Title 1"/>
          <p:cNvSpPr>
            <a:spLocks noGrp="1"/>
          </p:cNvSpPr>
          <p:nvPr>
            <p:ph type="title"/>
          </p:nvPr>
        </p:nvSpPr>
        <p:spPr>
          <a:xfrm>
            <a:off x="467544" y="548680"/>
            <a:ext cx="8439912" cy="1222898"/>
          </a:xfrm>
        </p:spPr>
        <p:txBody>
          <a:bodyPr/>
          <a:lstStyle/>
          <a:p>
            <a:pPr algn="r"/>
            <a:r>
              <a:rPr lang="en-GB" dirty="0" smtClean="0"/>
              <a:t>Early Rome</a:t>
            </a:r>
            <a:endParaRPr lang="en-GB" dirty="0"/>
          </a:p>
        </p:txBody>
      </p:sp>
    </p:spTree>
    <p:extLst>
      <p:ext uri="{BB962C8B-B14F-4D97-AF65-F5344CB8AC3E}">
        <p14:creationId xmlns:p14="http://schemas.microsoft.com/office/powerpoint/2010/main" xmlns="" val="3311558968"/>
      </p:ext>
    </p:extLst>
  </p:cSld>
  <p:clrMapOvr>
    <a:masterClrMapping/>
  </p:clrMapOvr>
  <p:transition spd="slow">
    <p:randomBar dir="vert"/>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52425" y="228600"/>
            <a:ext cx="8742127" cy="1066800"/>
          </a:xfrm>
        </p:spPr>
        <p:txBody>
          <a:bodyPr>
            <a:normAutofit/>
          </a:bodyPr>
          <a:lstStyle/>
          <a:p>
            <a:r>
              <a:rPr lang="en-GB" dirty="0" smtClean="0"/>
              <a:t>Early Rome: the regal period “753-509”</a:t>
            </a:r>
            <a:endParaRPr lang="en-GB" dirty="0"/>
          </a:p>
        </p:txBody>
      </p:sp>
      <p:sp>
        <p:nvSpPr>
          <p:cNvPr id="4" name="Content Placeholder 3"/>
          <p:cNvSpPr>
            <a:spLocks noGrp="1"/>
          </p:cNvSpPr>
          <p:nvPr>
            <p:ph sz="quarter" idx="13"/>
          </p:nvPr>
        </p:nvSpPr>
        <p:spPr>
          <a:xfrm>
            <a:off x="35496" y="1412776"/>
            <a:ext cx="7680960" cy="4724400"/>
          </a:xfrm>
        </p:spPr>
        <p:txBody>
          <a:bodyPr>
            <a:normAutofit/>
          </a:bodyPr>
          <a:lstStyle/>
          <a:p>
            <a:pPr marL="285750" indent="-285750">
              <a:buFont typeface="Wingdings" panose="05000000000000000000" pitchFamily="2" charset="2"/>
              <a:buChar char="v"/>
            </a:pPr>
            <a:r>
              <a:rPr lang="en-GB" sz="2400" dirty="0" smtClean="0"/>
              <a:t>Aims – 2 session on early Rome</a:t>
            </a:r>
            <a:br>
              <a:rPr lang="en-GB" sz="2400" dirty="0" smtClean="0"/>
            </a:br>
            <a:endParaRPr lang="en-GB" sz="2400" dirty="0" smtClean="0"/>
          </a:p>
          <a:p>
            <a:pPr marL="457200" lvl="1" indent="-285750">
              <a:buFont typeface="Wingdings" panose="05000000000000000000" pitchFamily="2" charset="2"/>
              <a:buChar char="v"/>
            </a:pPr>
            <a:r>
              <a:rPr lang="en-GB" sz="1800" dirty="0" smtClean="0"/>
              <a:t>Today:</a:t>
            </a:r>
            <a:br>
              <a:rPr lang="en-GB" sz="1800" dirty="0" smtClean="0"/>
            </a:br>
            <a:r>
              <a:rPr lang="en-GB" sz="1800" dirty="0" smtClean="0"/>
              <a:t>The foundation of Rome</a:t>
            </a:r>
          </a:p>
          <a:p>
            <a:pPr marL="457200" lvl="1" indent="-285750">
              <a:buFont typeface="Wingdings" panose="05000000000000000000" pitchFamily="2" charset="2"/>
              <a:buChar char="v"/>
            </a:pPr>
            <a:r>
              <a:rPr lang="en-GB" sz="1800" dirty="0" smtClean="0"/>
              <a:t>Thursday:</a:t>
            </a:r>
            <a:br>
              <a:rPr lang="en-GB" sz="1800" dirty="0" smtClean="0"/>
            </a:br>
            <a:r>
              <a:rPr lang="en-GB" sz="1800" dirty="0" smtClean="0"/>
              <a:t>History of the regal period</a:t>
            </a:r>
          </a:p>
          <a:p>
            <a:pPr marL="457200" lvl="1" indent="-285750">
              <a:buFont typeface="Wingdings" panose="05000000000000000000" pitchFamily="2" charset="2"/>
              <a:buChar char="v"/>
            </a:pPr>
            <a:endParaRPr lang="en-GB" sz="1800" dirty="0" smtClean="0"/>
          </a:p>
          <a:p>
            <a:pPr marL="457200" lvl="1" indent="-285750">
              <a:buFont typeface="Wingdings" panose="05000000000000000000" pitchFamily="2" charset="2"/>
              <a:buChar char="v"/>
            </a:pPr>
            <a:r>
              <a:rPr lang="en-GB" sz="1800" dirty="0" smtClean="0"/>
              <a:t>Myth and Reality…?</a:t>
            </a:r>
          </a:p>
          <a:p>
            <a:pPr marL="457200" lvl="1" indent="-285750">
              <a:buFont typeface="Wingdings" panose="05000000000000000000" pitchFamily="2" charset="2"/>
              <a:buChar char="v"/>
            </a:pPr>
            <a:r>
              <a:rPr lang="en-GB" sz="1800" dirty="0" smtClean="0"/>
              <a:t>How reliable are </a:t>
            </a:r>
            <a:br>
              <a:rPr lang="en-GB" sz="1800" dirty="0" smtClean="0"/>
            </a:br>
            <a:r>
              <a:rPr lang="en-GB" sz="1800" dirty="0" smtClean="0"/>
              <a:t>our sources?</a:t>
            </a:r>
          </a:p>
          <a:p>
            <a:pPr marL="457200" lvl="1" indent="-285750">
              <a:buFont typeface="Wingdings" panose="05000000000000000000" pitchFamily="2" charset="2"/>
              <a:buChar char="v"/>
            </a:pPr>
            <a:r>
              <a:rPr lang="en-GB" sz="1800" dirty="0" smtClean="0"/>
              <a:t>What do we really know?</a:t>
            </a:r>
          </a:p>
        </p:txBody>
      </p:sp>
      <p:pic>
        <p:nvPicPr>
          <p:cNvPr id="6" name="Picture 10" descr="C:\Eigene Dateien\TEACHING MATERIAL\HELLENISMUS Sommer 2005\Romulus und Remus Wölfin.JPG"/>
          <p:cNvPicPr>
            <a:picLocks noChangeAspect="1" noChangeArrowheads="1"/>
          </p:cNvPicPr>
          <p:nvPr/>
        </p:nvPicPr>
        <p:blipFill rotWithShape="1">
          <a:blip r:embed="rId2" cstate="print">
            <a:extLst>
              <a:ext uri="{28A0092B-C50C-407E-A947-70E740481C1C}">
                <a14:useLocalDpi xmlns:a14="http://schemas.microsoft.com/office/drawing/2010/main" xmlns="" val="0"/>
              </a:ext>
            </a:extLst>
          </a:blip>
          <a:srcRect r="4138"/>
          <a:stretch/>
        </p:blipFill>
        <p:spPr bwMode="auto">
          <a:xfrm>
            <a:off x="3275856" y="1949386"/>
            <a:ext cx="5818697" cy="4908614"/>
          </a:xfrm>
          <a:prstGeom prst="rect">
            <a:avLst/>
          </a:prstGeom>
          <a:noFill/>
          <a:ln w="9525">
            <a:solidFill>
              <a:srgbClr val="000000"/>
            </a:solidFill>
            <a:miter lim="800000"/>
            <a:headEnd/>
            <a:tailEnd/>
          </a:ln>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958467558"/>
      </p:ext>
    </p:extLst>
  </p:cSld>
  <p:clrMapOvr>
    <a:masterClrMapping/>
  </p:clrMapOvr>
  <p:transition spd="slow">
    <p:randomBar dir="vert"/>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Early Chronology: Myth &amp; Reality?</a:t>
            </a:r>
            <a:endParaRPr lang="en-GB" dirty="0"/>
          </a:p>
        </p:txBody>
      </p:sp>
      <p:pic>
        <p:nvPicPr>
          <p:cNvPr id="4" name="Picture 10" descr="C:\Eigene Dateien\TEACHING MATERIAL\HELLENISMUS Sommer 2005\Romulus und Remus Wölfin.JPG"/>
          <p:cNvPicPr>
            <a:picLocks noChangeAspect="1" noChangeArrowheads="1"/>
          </p:cNvPicPr>
          <p:nvPr/>
        </p:nvPicPr>
        <p:blipFill rotWithShape="1">
          <a:blip r:embed="rId2" cstate="print">
            <a:extLst>
              <a:ext uri="{28A0092B-C50C-407E-A947-70E740481C1C}">
                <a14:useLocalDpi xmlns:a14="http://schemas.microsoft.com/office/drawing/2010/main" xmlns="" val="0"/>
              </a:ext>
            </a:extLst>
          </a:blip>
          <a:srcRect r="4138"/>
          <a:stretch/>
        </p:blipFill>
        <p:spPr bwMode="auto">
          <a:xfrm>
            <a:off x="3275856" y="1949386"/>
            <a:ext cx="5818697" cy="4908614"/>
          </a:xfrm>
          <a:prstGeom prst="rect">
            <a:avLst/>
          </a:prstGeom>
          <a:noFill/>
          <a:ln w="9525">
            <a:solidFill>
              <a:srgbClr val="000000"/>
            </a:solidFill>
            <a:miter lim="800000"/>
            <a:headEnd/>
            <a:tailEnd/>
          </a:ln>
          <a:extLst>
            <a:ext uri="{909E8E84-426E-40DD-AFC4-6F175D3DCCD1}">
              <a14:hiddenFill xmlns:a14="http://schemas.microsoft.com/office/drawing/2010/main" xmlns="">
                <a:solidFill>
                  <a:srgbClr val="FFFFFF"/>
                </a:solidFill>
              </a14:hiddenFill>
            </a:ext>
          </a:extLst>
        </p:spPr>
      </p:pic>
      <p:sp>
        <p:nvSpPr>
          <p:cNvPr id="2" name="Content Placeholder 1"/>
          <p:cNvSpPr>
            <a:spLocks noGrp="1"/>
          </p:cNvSpPr>
          <p:nvPr>
            <p:ph sz="quarter" idx="13"/>
          </p:nvPr>
        </p:nvSpPr>
        <p:spPr>
          <a:xfrm>
            <a:off x="107503" y="1463040"/>
            <a:ext cx="8987049" cy="5278328"/>
          </a:xfrm>
        </p:spPr>
        <p:txBody>
          <a:bodyPr>
            <a:normAutofit fontScale="92500" lnSpcReduction="10000"/>
          </a:bodyPr>
          <a:lstStyle/>
          <a:p>
            <a:pPr marL="285750" indent="-285750">
              <a:buFont typeface="Wingdings" panose="05000000000000000000" pitchFamily="2" charset="2"/>
              <a:buChar char="v"/>
            </a:pPr>
            <a:r>
              <a:rPr lang="en-GB" dirty="0" smtClean="0"/>
              <a:t>753 (21</a:t>
            </a:r>
            <a:r>
              <a:rPr lang="en-GB" baseline="30000" dirty="0" smtClean="0"/>
              <a:t>st</a:t>
            </a:r>
            <a:r>
              <a:rPr lang="en-GB" dirty="0" smtClean="0"/>
              <a:t> April): Foundation of Rome // </a:t>
            </a:r>
            <a:r>
              <a:rPr lang="en-GB" i="1" dirty="0" smtClean="0"/>
              <a:t>ab </a:t>
            </a:r>
            <a:r>
              <a:rPr lang="en-GB" i="1" dirty="0" err="1" smtClean="0"/>
              <a:t>urbe</a:t>
            </a:r>
            <a:r>
              <a:rPr lang="en-GB" i="1" dirty="0" smtClean="0"/>
              <a:t> condita </a:t>
            </a:r>
            <a:r>
              <a:rPr lang="en-GB" dirty="0" smtClean="0">
                <a:solidFill>
                  <a:schemeClr val="tx1">
                    <a:lumMod val="65000"/>
                  </a:schemeClr>
                </a:solidFill>
                <a:sym typeface="Wingdings" panose="05000000000000000000" pitchFamily="2" charset="2"/>
              </a:rPr>
              <a:t>date defined in Augustan times</a:t>
            </a:r>
            <a:endParaRPr lang="en-GB" dirty="0" smtClean="0">
              <a:solidFill>
                <a:schemeClr val="tx1">
                  <a:lumMod val="65000"/>
                </a:schemeClr>
              </a:solidFill>
            </a:endParaRPr>
          </a:p>
          <a:p>
            <a:pPr marL="457200" lvl="1" indent="-285750">
              <a:buFont typeface="Wingdings" panose="05000000000000000000" pitchFamily="2" charset="2"/>
              <a:buChar char="v"/>
            </a:pPr>
            <a:r>
              <a:rPr lang="en-GB" dirty="0" smtClean="0"/>
              <a:t>union of </a:t>
            </a:r>
            <a:r>
              <a:rPr lang="en-GB" dirty="0" err="1" smtClean="0"/>
              <a:t>Latins</a:t>
            </a:r>
            <a:r>
              <a:rPr lang="en-GB" dirty="0" smtClean="0"/>
              <a:t> (Palatine)</a:t>
            </a:r>
            <a:br>
              <a:rPr lang="en-GB" dirty="0" smtClean="0"/>
            </a:br>
            <a:r>
              <a:rPr lang="en-GB" dirty="0" smtClean="0"/>
              <a:t>and </a:t>
            </a:r>
            <a:r>
              <a:rPr lang="en-GB" dirty="0" err="1" smtClean="0"/>
              <a:t>Sabines</a:t>
            </a:r>
            <a:r>
              <a:rPr lang="en-GB" dirty="0" smtClean="0"/>
              <a:t> (Esquiline)</a:t>
            </a:r>
          </a:p>
          <a:p>
            <a:pPr marL="285750" indent="-285750">
              <a:buFont typeface="Wingdings" panose="05000000000000000000" pitchFamily="2" charset="2"/>
              <a:buChar char="v"/>
            </a:pPr>
            <a:r>
              <a:rPr lang="en-GB" dirty="0" smtClean="0"/>
              <a:t>7 kings:</a:t>
            </a:r>
          </a:p>
          <a:p>
            <a:pPr marL="457200" lvl="1" indent="-285750">
              <a:buFont typeface="Wingdings" panose="05000000000000000000" pitchFamily="2" charset="2"/>
              <a:buChar char="v"/>
            </a:pPr>
            <a:r>
              <a:rPr lang="en-GB" dirty="0" smtClean="0"/>
              <a:t>Romulus, died 715 BC (?)</a:t>
            </a:r>
          </a:p>
          <a:p>
            <a:pPr marL="457200" lvl="1" indent="-285750">
              <a:buFont typeface="Wingdings" panose="05000000000000000000" pitchFamily="2" charset="2"/>
              <a:buChar char="v"/>
            </a:pPr>
            <a:r>
              <a:rPr lang="en-GB" dirty="0" err="1" smtClean="0"/>
              <a:t>Numa</a:t>
            </a:r>
            <a:r>
              <a:rPr lang="en-GB" dirty="0" smtClean="0"/>
              <a:t>, died 675 BC (?)</a:t>
            </a:r>
          </a:p>
          <a:p>
            <a:pPr marL="457200" lvl="1" indent="-285750">
              <a:buFont typeface="Wingdings" panose="05000000000000000000" pitchFamily="2" charset="2"/>
              <a:buChar char="v"/>
            </a:pPr>
            <a:r>
              <a:rPr lang="en-GB" dirty="0" err="1" smtClean="0"/>
              <a:t>Pompilius</a:t>
            </a:r>
            <a:endParaRPr lang="en-GB" dirty="0" smtClean="0"/>
          </a:p>
          <a:p>
            <a:pPr marL="457200" lvl="1" indent="-285750">
              <a:buFont typeface="Wingdings" panose="05000000000000000000" pitchFamily="2" charset="2"/>
              <a:buChar char="v"/>
            </a:pPr>
            <a:r>
              <a:rPr lang="en-GB" dirty="0" err="1" smtClean="0"/>
              <a:t>Tullus</a:t>
            </a:r>
            <a:r>
              <a:rPr lang="en-GB" dirty="0" smtClean="0"/>
              <a:t> </a:t>
            </a:r>
            <a:r>
              <a:rPr lang="en-GB" dirty="0" err="1" smtClean="0"/>
              <a:t>Hostilius</a:t>
            </a:r>
            <a:r>
              <a:rPr lang="en-GB" dirty="0" smtClean="0"/>
              <a:t>, died 640(?)</a:t>
            </a:r>
          </a:p>
          <a:p>
            <a:pPr marL="457200" lvl="1" indent="-285750">
              <a:buFont typeface="Wingdings" panose="05000000000000000000" pitchFamily="2" charset="2"/>
              <a:buChar char="v"/>
            </a:pPr>
            <a:r>
              <a:rPr lang="en-GB" dirty="0" err="1" smtClean="0"/>
              <a:t>Ancus</a:t>
            </a:r>
            <a:r>
              <a:rPr lang="en-GB" dirty="0" smtClean="0"/>
              <a:t> Marcius, died 616(?)</a:t>
            </a:r>
          </a:p>
          <a:p>
            <a:pPr marL="457200" lvl="1" indent="-285750">
              <a:buFont typeface="Wingdings" panose="05000000000000000000" pitchFamily="2" charset="2"/>
              <a:buChar char="v"/>
            </a:pPr>
            <a:r>
              <a:rPr lang="en-GB" dirty="0" err="1" smtClean="0"/>
              <a:t>Tarquinius</a:t>
            </a:r>
            <a:r>
              <a:rPr lang="en-GB" dirty="0" smtClean="0"/>
              <a:t> </a:t>
            </a:r>
            <a:r>
              <a:rPr lang="en-GB" dirty="0" err="1" smtClean="0"/>
              <a:t>Priscus</a:t>
            </a:r>
            <a:r>
              <a:rPr lang="en-GB" dirty="0" smtClean="0"/>
              <a:t>, died 578 (?)</a:t>
            </a:r>
          </a:p>
          <a:p>
            <a:pPr marL="457200" lvl="1" indent="-285750">
              <a:buFont typeface="Wingdings" panose="05000000000000000000" pitchFamily="2" charset="2"/>
              <a:buChar char="v"/>
            </a:pPr>
            <a:r>
              <a:rPr lang="en-GB" dirty="0" err="1" smtClean="0"/>
              <a:t>Servius</a:t>
            </a:r>
            <a:r>
              <a:rPr lang="en-GB" dirty="0" smtClean="0"/>
              <a:t> </a:t>
            </a:r>
            <a:r>
              <a:rPr lang="en-GB" dirty="0" err="1" smtClean="0"/>
              <a:t>Tullius</a:t>
            </a:r>
            <a:r>
              <a:rPr lang="en-GB" dirty="0" smtClean="0"/>
              <a:t>, died 534 (?)</a:t>
            </a:r>
          </a:p>
          <a:p>
            <a:pPr marL="457200" lvl="1" indent="-285750">
              <a:buFont typeface="Wingdings" panose="05000000000000000000" pitchFamily="2" charset="2"/>
              <a:buChar char="v"/>
            </a:pPr>
            <a:r>
              <a:rPr lang="en-GB" dirty="0" err="1" smtClean="0"/>
              <a:t>Tarquinius</a:t>
            </a:r>
            <a:r>
              <a:rPr lang="en-GB" dirty="0" smtClean="0"/>
              <a:t> </a:t>
            </a:r>
            <a:r>
              <a:rPr lang="en-GB" dirty="0" err="1" smtClean="0"/>
              <a:t>Superbus</a:t>
            </a:r>
            <a:r>
              <a:rPr lang="en-GB" dirty="0" smtClean="0"/>
              <a:t/>
            </a:r>
            <a:br>
              <a:rPr lang="en-GB" dirty="0" smtClean="0"/>
            </a:br>
            <a:r>
              <a:rPr lang="en-GB" dirty="0" smtClean="0"/>
              <a:t>(until 509 BC)</a:t>
            </a:r>
          </a:p>
          <a:p>
            <a:pPr marL="457200" lvl="1" indent="-285750">
              <a:buFont typeface="Wingdings" panose="05000000000000000000" pitchFamily="2" charset="2"/>
              <a:buChar char="v"/>
            </a:pPr>
            <a:endParaRPr lang="en-GB" dirty="0"/>
          </a:p>
          <a:p>
            <a:pPr marL="285750" indent="-285750">
              <a:buFont typeface="Wingdings" panose="05000000000000000000" pitchFamily="2" charset="2"/>
              <a:buChar char="v"/>
            </a:pPr>
            <a:r>
              <a:rPr lang="en-GB" dirty="0" smtClean="0"/>
              <a:t>Kings: laying foundation</a:t>
            </a:r>
            <a:br>
              <a:rPr lang="en-GB" dirty="0" smtClean="0"/>
            </a:br>
            <a:r>
              <a:rPr lang="en-GB" dirty="0" smtClean="0"/>
              <a:t>of Rome</a:t>
            </a:r>
          </a:p>
          <a:p>
            <a:pPr marL="457200" lvl="1" indent="-285750">
              <a:buFont typeface="Wingdings" panose="05000000000000000000" pitchFamily="2" charset="2"/>
              <a:buChar char="v"/>
            </a:pPr>
            <a:r>
              <a:rPr lang="en-GB" dirty="0" smtClean="0"/>
              <a:t>e.g. </a:t>
            </a:r>
            <a:r>
              <a:rPr lang="en-GB" dirty="0" err="1" smtClean="0"/>
              <a:t>Numa</a:t>
            </a:r>
            <a:r>
              <a:rPr lang="en-GB" dirty="0" smtClean="0"/>
              <a:t> is said to have </a:t>
            </a:r>
            <a:br>
              <a:rPr lang="en-GB" dirty="0" smtClean="0"/>
            </a:br>
            <a:r>
              <a:rPr lang="en-GB" dirty="0" smtClean="0"/>
              <a:t>created religious institutions</a:t>
            </a:r>
          </a:p>
          <a:p>
            <a:pPr marL="285750" indent="-285750">
              <a:buFont typeface="Wingdings" panose="05000000000000000000" pitchFamily="2" charset="2"/>
              <a:buChar char="v"/>
            </a:pPr>
            <a:endParaRPr lang="en-GB" dirty="0"/>
          </a:p>
        </p:txBody>
      </p:sp>
    </p:spTree>
    <p:extLst>
      <p:ext uri="{BB962C8B-B14F-4D97-AF65-F5344CB8AC3E}">
        <p14:creationId xmlns:p14="http://schemas.microsoft.com/office/powerpoint/2010/main" xmlns="" val="402043153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Effect transition="in" filter="randombar(horizontal)">
                                      <p:cBhvr>
                                        <p:cTn id="11" dur="500"/>
                                        <p:tgtEl>
                                          <p:spTgt spid="2">
                                            <p:txEl>
                                              <p:pRg st="1" end="1"/>
                                            </p:txEl>
                                          </p:spTgt>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5" dur="500"/>
                                        <p:tgtEl>
                                          <p:spTgt spid="2">
                                            <p:txEl>
                                              <p:pRg st="2" end="2"/>
                                            </p:txEl>
                                          </p:spTgt>
                                        </p:tgtEl>
                                      </p:cBhvr>
                                    </p:animEffect>
                                  </p:childTnLst>
                                </p:cTn>
                              </p:par>
                            </p:childTnLst>
                          </p:cTn>
                        </p:par>
                        <p:par>
                          <p:cTn id="16" fill="hold">
                            <p:stCondLst>
                              <p:cond delay="1500"/>
                            </p:stCondLst>
                            <p:childTnLst>
                              <p:par>
                                <p:cTn id="17" presetID="14" presetClass="entr" presetSubtype="10" fill="hold" grpId="0" nodeType="after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Effect transition="in" filter="randombar(horizontal)">
                                      <p:cBhvr>
                                        <p:cTn id="19" dur="500"/>
                                        <p:tgtEl>
                                          <p:spTgt spid="2">
                                            <p:txEl>
                                              <p:pRg st="3" end="3"/>
                                            </p:txEl>
                                          </p:spTgt>
                                        </p:tgtEl>
                                      </p:cBhvr>
                                    </p:animEffect>
                                  </p:childTnLst>
                                </p:cTn>
                              </p:par>
                            </p:childTnLst>
                          </p:cTn>
                        </p:par>
                        <p:par>
                          <p:cTn id="20" fill="hold">
                            <p:stCondLst>
                              <p:cond delay="2000"/>
                            </p:stCondLst>
                            <p:childTnLst>
                              <p:par>
                                <p:cTn id="21" presetID="14" presetClass="entr" presetSubtype="10" fill="hold" grpId="0" nodeType="after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animEffect transition="in" filter="randombar(horizontal)">
                                      <p:cBhvr>
                                        <p:cTn id="23" dur="500"/>
                                        <p:tgtEl>
                                          <p:spTgt spid="2">
                                            <p:txEl>
                                              <p:pRg st="4" end="4"/>
                                            </p:txEl>
                                          </p:spTgt>
                                        </p:tgtEl>
                                      </p:cBhvr>
                                    </p:animEffect>
                                  </p:childTnLst>
                                </p:cTn>
                              </p:par>
                            </p:childTnLst>
                          </p:cTn>
                        </p:par>
                        <p:par>
                          <p:cTn id="24" fill="hold">
                            <p:stCondLst>
                              <p:cond delay="2500"/>
                            </p:stCondLst>
                            <p:childTnLst>
                              <p:par>
                                <p:cTn id="25" presetID="14" presetClass="entr" presetSubtype="10" fill="hold" grpId="0" nodeType="after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Effect transition="in" filter="randombar(horizontal)">
                                      <p:cBhvr>
                                        <p:cTn id="27" dur="500"/>
                                        <p:tgtEl>
                                          <p:spTgt spid="2">
                                            <p:txEl>
                                              <p:pRg st="5" end="5"/>
                                            </p:txEl>
                                          </p:spTgt>
                                        </p:tgtEl>
                                      </p:cBhvr>
                                    </p:animEffect>
                                  </p:childTnLst>
                                </p:cTn>
                              </p:par>
                            </p:childTnLst>
                          </p:cTn>
                        </p:par>
                        <p:par>
                          <p:cTn id="28" fill="hold">
                            <p:stCondLst>
                              <p:cond delay="3000"/>
                            </p:stCondLst>
                            <p:childTnLst>
                              <p:par>
                                <p:cTn id="29" presetID="14" presetClass="entr" presetSubtype="10" fill="hold" grpId="0" nodeType="after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Effect transition="in" filter="randombar(horizontal)">
                                      <p:cBhvr>
                                        <p:cTn id="31" dur="500"/>
                                        <p:tgtEl>
                                          <p:spTgt spid="2">
                                            <p:txEl>
                                              <p:pRg st="6" end="6"/>
                                            </p:txEl>
                                          </p:spTgt>
                                        </p:tgtEl>
                                      </p:cBhvr>
                                    </p:animEffect>
                                  </p:childTnLst>
                                </p:cTn>
                              </p:par>
                            </p:childTnLst>
                          </p:cTn>
                        </p:par>
                        <p:par>
                          <p:cTn id="32" fill="hold">
                            <p:stCondLst>
                              <p:cond delay="3500"/>
                            </p:stCondLst>
                            <p:childTnLst>
                              <p:par>
                                <p:cTn id="33" presetID="14" presetClass="entr" presetSubtype="10" fill="hold" grpId="0" nodeType="after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animEffect transition="in" filter="randombar(horizontal)">
                                      <p:cBhvr>
                                        <p:cTn id="35" dur="500"/>
                                        <p:tgtEl>
                                          <p:spTgt spid="2">
                                            <p:txEl>
                                              <p:pRg st="7" end="7"/>
                                            </p:txEl>
                                          </p:spTgt>
                                        </p:tgtEl>
                                      </p:cBhvr>
                                    </p:animEffect>
                                  </p:childTnLst>
                                </p:cTn>
                              </p:par>
                            </p:childTnLst>
                          </p:cTn>
                        </p:par>
                        <p:par>
                          <p:cTn id="36" fill="hold">
                            <p:stCondLst>
                              <p:cond delay="4000"/>
                            </p:stCondLst>
                            <p:childTnLst>
                              <p:par>
                                <p:cTn id="37" presetID="14" presetClass="entr" presetSubtype="10" fill="hold" grpId="0" nodeType="after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animEffect transition="in" filter="randombar(horizontal)">
                                      <p:cBhvr>
                                        <p:cTn id="39" dur="500"/>
                                        <p:tgtEl>
                                          <p:spTgt spid="2">
                                            <p:txEl>
                                              <p:pRg st="8" end="8"/>
                                            </p:txEl>
                                          </p:spTgt>
                                        </p:tgtEl>
                                      </p:cBhvr>
                                    </p:animEffect>
                                  </p:childTnLst>
                                </p:cTn>
                              </p:par>
                            </p:childTnLst>
                          </p:cTn>
                        </p:par>
                        <p:par>
                          <p:cTn id="40" fill="hold">
                            <p:stCondLst>
                              <p:cond delay="4500"/>
                            </p:stCondLst>
                            <p:childTnLst>
                              <p:par>
                                <p:cTn id="41" presetID="14" presetClass="entr" presetSubtype="10" fill="hold" grpId="0" nodeType="afterEffect">
                                  <p:stCondLst>
                                    <p:cond delay="0"/>
                                  </p:stCondLst>
                                  <p:childTnLst>
                                    <p:set>
                                      <p:cBhvr>
                                        <p:cTn id="42" dur="1" fill="hold">
                                          <p:stCondLst>
                                            <p:cond delay="0"/>
                                          </p:stCondLst>
                                        </p:cTn>
                                        <p:tgtEl>
                                          <p:spTgt spid="2">
                                            <p:txEl>
                                              <p:pRg st="9" end="9"/>
                                            </p:txEl>
                                          </p:spTgt>
                                        </p:tgtEl>
                                        <p:attrNameLst>
                                          <p:attrName>style.visibility</p:attrName>
                                        </p:attrNameLst>
                                      </p:cBhvr>
                                      <p:to>
                                        <p:strVal val="visible"/>
                                      </p:to>
                                    </p:set>
                                    <p:animEffect transition="in" filter="randombar(horizontal)">
                                      <p:cBhvr>
                                        <p:cTn id="43" dur="500"/>
                                        <p:tgtEl>
                                          <p:spTgt spid="2">
                                            <p:txEl>
                                              <p:pRg st="9" end="9"/>
                                            </p:txEl>
                                          </p:spTgt>
                                        </p:tgtEl>
                                      </p:cBhvr>
                                    </p:animEffect>
                                  </p:childTnLst>
                                </p:cTn>
                              </p:par>
                            </p:childTnLst>
                          </p:cTn>
                        </p:par>
                        <p:par>
                          <p:cTn id="44" fill="hold">
                            <p:stCondLst>
                              <p:cond delay="5000"/>
                            </p:stCondLst>
                            <p:childTnLst>
                              <p:par>
                                <p:cTn id="45" presetID="14" presetClass="entr" presetSubtype="10" fill="hold" grpId="0" nodeType="afterEffect">
                                  <p:stCondLst>
                                    <p:cond delay="0"/>
                                  </p:stCondLst>
                                  <p:childTnLst>
                                    <p:set>
                                      <p:cBhvr>
                                        <p:cTn id="46" dur="1" fill="hold">
                                          <p:stCondLst>
                                            <p:cond delay="0"/>
                                          </p:stCondLst>
                                        </p:cTn>
                                        <p:tgtEl>
                                          <p:spTgt spid="2">
                                            <p:txEl>
                                              <p:pRg st="10" end="10"/>
                                            </p:txEl>
                                          </p:spTgt>
                                        </p:tgtEl>
                                        <p:attrNameLst>
                                          <p:attrName>style.visibility</p:attrName>
                                        </p:attrNameLst>
                                      </p:cBhvr>
                                      <p:to>
                                        <p:strVal val="visible"/>
                                      </p:to>
                                    </p:set>
                                    <p:animEffect transition="in" filter="randombar(horizontal)">
                                      <p:cBhvr>
                                        <p:cTn id="47" dur="500"/>
                                        <p:tgtEl>
                                          <p:spTgt spid="2">
                                            <p:txEl>
                                              <p:pRg st="10" end="10"/>
                                            </p:txEl>
                                          </p:spTgt>
                                        </p:tgtEl>
                                      </p:cBhvr>
                                    </p:animEffect>
                                  </p:childTnLst>
                                </p:cTn>
                              </p:par>
                            </p:childTnLst>
                          </p:cTn>
                        </p:par>
                        <p:par>
                          <p:cTn id="48" fill="hold">
                            <p:stCondLst>
                              <p:cond delay="5500"/>
                            </p:stCondLst>
                            <p:childTnLst>
                              <p:par>
                                <p:cTn id="49" presetID="14" presetClass="entr" presetSubtype="10" fill="hold" grpId="0" nodeType="afterEffect">
                                  <p:stCondLst>
                                    <p:cond delay="0"/>
                                  </p:stCondLst>
                                  <p:childTnLst>
                                    <p:set>
                                      <p:cBhvr>
                                        <p:cTn id="50" dur="1" fill="hold">
                                          <p:stCondLst>
                                            <p:cond delay="0"/>
                                          </p:stCondLst>
                                        </p:cTn>
                                        <p:tgtEl>
                                          <p:spTgt spid="2">
                                            <p:txEl>
                                              <p:pRg st="12" end="12"/>
                                            </p:txEl>
                                          </p:spTgt>
                                        </p:tgtEl>
                                        <p:attrNameLst>
                                          <p:attrName>style.visibility</p:attrName>
                                        </p:attrNameLst>
                                      </p:cBhvr>
                                      <p:to>
                                        <p:strVal val="visible"/>
                                      </p:to>
                                    </p:set>
                                    <p:animEffect transition="in" filter="randombar(horizontal)">
                                      <p:cBhvr>
                                        <p:cTn id="51" dur="500"/>
                                        <p:tgtEl>
                                          <p:spTgt spid="2">
                                            <p:txEl>
                                              <p:pRg st="12" end="12"/>
                                            </p:txEl>
                                          </p:spTgt>
                                        </p:tgtEl>
                                      </p:cBhvr>
                                    </p:animEffect>
                                  </p:childTnLst>
                                </p:cTn>
                              </p:par>
                            </p:childTnLst>
                          </p:cTn>
                        </p:par>
                        <p:par>
                          <p:cTn id="52" fill="hold">
                            <p:stCondLst>
                              <p:cond delay="6000"/>
                            </p:stCondLst>
                            <p:childTnLst>
                              <p:par>
                                <p:cTn id="53" presetID="14" presetClass="entr" presetSubtype="10" fill="hold" grpId="0" nodeType="afterEffect">
                                  <p:stCondLst>
                                    <p:cond delay="0"/>
                                  </p:stCondLst>
                                  <p:childTnLst>
                                    <p:set>
                                      <p:cBhvr>
                                        <p:cTn id="54" dur="1" fill="hold">
                                          <p:stCondLst>
                                            <p:cond delay="0"/>
                                          </p:stCondLst>
                                        </p:cTn>
                                        <p:tgtEl>
                                          <p:spTgt spid="2">
                                            <p:txEl>
                                              <p:pRg st="13" end="13"/>
                                            </p:txEl>
                                          </p:spTgt>
                                        </p:tgtEl>
                                        <p:attrNameLst>
                                          <p:attrName>style.visibility</p:attrName>
                                        </p:attrNameLst>
                                      </p:cBhvr>
                                      <p:to>
                                        <p:strVal val="visible"/>
                                      </p:to>
                                    </p:set>
                                    <p:animEffect transition="in" filter="randombar(horizontal)">
                                      <p:cBhvr>
                                        <p:cTn id="55" dur="500"/>
                                        <p:tgtEl>
                                          <p:spTgt spid="2">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en-GB"/>
          </a:p>
        </p:txBody>
      </p:sp>
      <p:sp>
        <p:nvSpPr>
          <p:cNvPr id="3" name="Title 2"/>
          <p:cNvSpPr>
            <a:spLocks noGrp="1"/>
          </p:cNvSpPr>
          <p:nvPr>
            <p:ph type="title"/>
          </p:nvPr>
        </p:nvSpPr>
        <p:spPr/>
        <p:txBody>
          <a:bodyPr/>
          <a:lstStyle/>
          <a:p>
            <a:endParaRPr lang="en-GB"/>
          </a:p>
        </p:txBody>
      </p:sp>
      <p:pic>
        <p:nvPicPr>
          <p:cNvPr id="4" name="Picture 3"/>
          <p:cNvPicPr>
            <a:picLocks noChangeAspect="1"/>
          </p:cNvPicPr>
          <p:nvPr/>
        </p:nvPicPr>
        <p:blipFill rotWithShape="1">
          <a:blip r:embed="rId2" cstate="print">
            <a:extLst>
              <a:ext uri="{28A0092B-C50C-407E-A947-70E740481C1C}">
                <a14:useLocalDpi xmlns:a14="http://schemas.microsoft.com/office/drawing/2010/main" xmlns="" val="0"/>
              </a:ext>
            </a:extLst>
          </a:blip>
          <a:srcRect r="1485"/>
          <a:stretch/>
        </p:blipFill>
        <p:spPr>
          <a:xfrm>
            <a:off x="18196" y="3048"/>
            <a:ext cx="9125804" cy="6854952"/>
          </a:xfrm>
          <a:prstGeom prst="rect">
            <a:avLst/>
          </a:prstGeom>
        </p:spPr>
      </p:pic>
      <p:sp>
        <p:nvSpPr>
          <p:cNvPr id="5" name="Title 2"/>
          <p:cNvSpPr txBox="1">
            <a:spLocks/>
          </p:cNvSpPr>
          <p:nvPr/>
        </p:nvSpPr>
        <p:spPr>
          <a:xfrm>
            <a:off x="131400" y="5445224"/>
            <a:ext cx="7680960" cy="1066800"/>
          </a:xfrm>
          <a:prstGeom prst="rect">
            <a:avLst/>
          </a:prstGeom>
        </p:spPr>
        <p:txBody>
          <a:bodyPr vert="horz" lIns="91440" tIns="45720" rIns="91440" bIns="45720" rtlCol="0" anchor="b" anchorCtr="0">
            <a:normAutofit/>
          </a:bodyPr>
          <a:lstStyle>
            <a:lvl1pPr algn="l" defTabSz="914400" rtl="0" eaLnBrk="1" latinLnBrk="0" hangingPunct="1">
              <a:spcBef>
                <a:spcPts val="400"/>
              </a:spcBef>
              <a:buNone/>
              <a:defRPr sz="4000" b="0" kern="1200" cap="none" spc="0" baseline="0">
                <a:solidFill>
                  <a:schemeClr val="tx1"/>
                </a:solidFill>
                <a:latin typeface="+mj-lt"/>
                <a:ea typeface="+mj-ea"/>
                <a:cs typeface="Tunga" pitchFamily="2"/>
              </a:defRPr>
            </a:lvl1pPr>
          </a:lstStyle>
          <a:p>
            <a:r>
              <a:rPr lang="en-GB" dirty="0" smtClean="0">
                <a:solidFill>
                  <a:schemeClr val="bg1"/>
                </a:solidFill>
              </a:rPr>
              <a:t>ROME &amp; LATIUM</a:t>
            </a:r>
            <a:endParaRPr lang="en-GB" dirty="0">
              <a:solidFill>
                <a:schemeClr val="bg1"/>
              </a:solidFill>
            </a:endParaRPr>
          </a:p>
        </p:txBody>
      </p:sp>
      <p:pic>
        <p:nvPicPr>
          <p:cNvPr id="21506" name="Picture 2" descr="http://solitario.tricore.it/Siti%20Web/roma3.jpg"/>
          <p:cNvPicPr>
            <a:picLocks noChangeAspect="1" noChangeArrowheads="1"/>
          </p:cNvPicPr>
          <p:nvPr/>
        </p:nvPicPr>
        <p:blipFill>
          <a:blip r:embed="rId3" cstate="print"/>
          <a:srcRect/>
          <a:stretch>
            <a:fillRect/>
          </a:stretch>
        </p:blipFill>
        <p:spPr bwMode="auto">
          <a:xfrm>
            <a:off x="1187624" y="451204"/>
            <a:ext cx="5760640" cy="5056926"/>
          </a:xfrm>
          <a:prstGeom prst="rect">
            <a:avLst/>
          </a:prstGeom>
          <a:noFill/>
        </p:spPr>
      </p:pic>
    </p:spTree>
    <p:extLst>
      <p:ext uri="{BB962C8B-B14F-4D97-AF65-F5344CB8AC3E}">
        <p14:creationId xmlns:p14="http://schemas.microsoft.com/office/powerpoint/2010/main" xmlns="" val="253575445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1506"/>
                                        </p:tgtEl>
                                        <p:attrNameLst>
                                          <p:attrName>style.visibility</p:attrName>
                                        </p:attrNameLst>
                                      </p:cBhvr>
                                      <p:to>
                                        <p:strVal val="visible"/>
                                      </p:to>
                                    </p:set>
                                    <p:animEffect transition="in" filter="randombar(horizontal)">
                                      <p:cBhvr>
                                        <p:cTn id="7" dur="500"/>
                                        <p:tgtEl>
                                          <p:spTgt spid="215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cstate="print">
            <a:extLst>
              <a:ext uri="{28A0092B-C50C-407E-A947-70E740481C1C}">
                <a14:useLocalDpi xmlns:a14="http://schemas.microsoft.com/office/drawing/2010/main" xmlns="" val="0"/>
              </a:ext>
            </a:extLst>
          </a:blip>
          <a:srcRect r="1485"/>
          <a:stretch/>
        </p:blipFill>
        <p:spPr>
          <a:xfrm>
            <a:off x="18196" y="3048"/>
            <a:ext cx="9125804" cy="6854952"/>
          </a:xfrm>
          <a:prstGeom prst="rect">
            <a:avLst/>
          </a:prstGeom>
        </p:spPr>
      </p:pic>
      <p:sp>
        <p:nvSpPr>
          <p:cNvPr id="2" name="Content Placeholder 1"/>
          <p:cNvSpPr>
            <a:spLocks noGrp="1"/>
          </p:cNvSpPr>
          <p:nvPr>
            <p:ph sz="quarter" idx="13"/>
          </p:nvPr>
        </p:nvSpPr>
        <p:spPr>
          <a:xfrm>
            <a:off x="4860032" y="1700808"/>
            <a:ext cx="4234480" cy="5733256"/>
          </a:xfrm>
          <a:solidFill>
            <a:schemeClr val="dk1">
              <a:alpha val="67000"/>
            </a:schemeClr>
          </a:solidFill>
        </p:spPr>
        <p:style>
          <a:lnRef idx="3">
            <a:schemeClr val="lt1"/>
          </a:lnRef>
          <a:fillRef idx="1">
            <a:schemeClr val="dk1"/>
          </a:fillRef>
          <a:effectRef idx="1">
            <a:schemeClr val="dk1"/>
          </a:effectRef>
          <a:fontRef idx="minor">
            <a:schemeClr val="lt1"/>
          </a:fontRef>
        </p:style>
        <p:txBody>
          <a:bodyPr>
            <a:normAutofit fontScale="92500" lnSpcReduction="10000"/>
          </a:bodyPr>
          <a:lstStyle/>
          <a:p>
            <a:r>
              <a:rPr lang="en-GB" b="1" dirty="0" smtClean="0"/>
              <a:t>Livy 1.1</a:t>
            </a:r>
          </a:p>
          <a:p>
            <a:r>
              <a:rPr lang="en-GB" dirty="0" smtClean="0"/>
              <a:t>To </a:t>
            </a:r>
            <a:r>
              <a:rPr lang="en-GB" dirty="0"/>
              <a:t>begin with, it is generally admitted that after the capture of </a:t>
            </a:r>
            <a:r>
              <a:rPr lang="en-GB" b="1" dirty="0">
                <a:solidFill>
                  <a:srgbClr val="FFFF00"/>
                </a:solidFill>
              </a:rPr>
              <a:t>Troy</a:t>
            </a:r>
            <a:r>
              <a:rPr lang="en-GB" dirty="0"/>
              <a:t>, whilst the rest of the Trojans were massacred, against two of them - Aeneas and Antenor - the </a:t>
            </a:r>
            <a:r>
              <a:rPr lang="en-GB" dirty="0" err="1"/>
              <a:t>Achivi</a:t>
            </a:r>
            <a:r>
              <a:rPr lang="en-GB" dirty="0"/>
              <a:t> refused to exercise the rights of </a:t>
            </a:r>
            <a:r>
              <a:rPr lang="en-GB" dirty="0" smtClean="0"/>
              <a:t>war (…).  Similar </a:t>
            </a:r>
            <a:r>
              <a:rPr lang="en-GB" dirty="0"/>
              <a:t>misfortunes led to </a:t>
            </a:r>
            <a:r>
              <a:rPr lang="en-GB" b="1" dirty="0">
                <a:solidFill>
                  <a:srgbClr val="FFFF00"/>
                </a:solidFill>
              </a:rPr>
              <a:t>Aeneas</a:t>
            </a:r>
            <a:r>
              <a:rPr lang="en-GB" dirty="0">
                <a:solidFill>
                  <a:srgbClr val="FFFF00"/>
                </a:solidFill>
              </a:rPr>
              <a:t> </a:t>
            </a:r>
            <a:r>
              <a:rPr lang="en-GB" dirty="0"/>
              <a:t>becoming a wanderer, but the Fates were preparing a higher destiny for him. He first visited Macedonia, then was carried down to Sicily in quest of a settlement; from Sicily he directed his course to the </a:t>
            </a:r>
            <a:r>
              <a:rPr lang="en-GB" b="1" dirty="0">
                <a:solidFill>
                  <a:srgbClr val="FFFF00"/>
                </a:solidFill>
              </a:rPr>
              <a:t>Laurentian</a:t>
            </a:r>
            <a:r>
              <a:rPr lang="en-GB" dirty="0">
                <a:solidFill>
                  <a:srgbClr val="FFFF00"/>
                </a:solidFill>
              </a:rPr>
              <a:t> </a:t>
            </a:r>
            <a:r>
              <a:rPr lang="en-GB" dirty="0"/>
              <a:t>territory. </a:t>
            </a:r>
            <a:r>
              <a:rPr lang="en-GB" dirty="0" smtClean="0"/>
              <a:t>(…) As </a:t>
            </a:r>
            <a:r>
              <a:rPr lang="en-GB" dirty="0"/>
              <a:t>their almost infinite wanderings had left them nothing but their arms and their ships, they began to plunder the neighbourhood. The Aborigines, who occupied the country, with their king </a:t>
            </a:r>
            <a:r>
              <a:rPr lang="en-GB" b="1" dirty="0" err="1">
                <a:solidFill>
                  <a:srgbClr val="FFFF00"/>
                </a:solidFill>
              </a:rPr>
              <a:t>Latinus</a:t>
            </a:r>
            <a:r>
              <a:rPr lang="en-GB" dirty="0">
                <a:solidFill>
                  <a:srgbClr val="FFFF00"/>
                </a:solidFill>
              </a:rPr>
              <a:t> </a:t>
            </a:r>
            <a:r>
              <a:rPr lang="en-GB" dirty="0"/>
              <a:t>at their head, came hastily together from the city and the country districts to repel the inroads of the strangers by force of arms</a:t>
            </a:r>
            <a:r>
              <a:rPr lang="en-GB" dirty="0" smtClean="0"/>
              <a:t>.</a:t>
            </a:r>
            <a:br>
              <a:rPr lang="en-GB" dirty="0" smtClean="0"/>
            </a:br>
            <a:r>
              <a:rPr lang="en-GB" dirty="0" smtClean="0"/>
              <a:t/>
            </a:r>
            <a:br>
              <a:rPr lang="en-GB" dirty="0" smtClean="0"/>
            </a:br>
            <a:endParaRPr lang="en-GB" dirty="0"/>
          </a:p>
        </p:txBody>
      </p:sp>
      <p:sp>
        <p:nvSpPr>
          <p:cNvPr id="3" name="Title 2"/>
          <p:cNvSpPr>
            <a:spLocks noGrp="1"/>
          </p:cNvSpPr>
          <p:nvPr>
            <p:ph type="title"/>
          </p:nvPr>
        </p:nvSpPr>
        <p:spPr/>
        <p:txBody>
          <a:bodyPr>
            <a:normAutofit/>
          </a:bodyPr>
          <a:lstStyle/>
          <a:p>
            <a:r>
              <a:rPr lang="en-GB" dirty="0" smtClean="0">
                <a:solidFill>
                  <a:schemeClr val="bg1"/>
                </a:solidFill>
              </a:rPr>
              <a:t>Aeneas - ancestor of the </a:t>
            </a:r>
            <a:r>
              <a:rPr lang="en-GB" dirty="0" err="1" smtClean="0">
                <a:solidFill>
                  <a:schemeClr val="bg1"/>
                </a:solidFill>
              </a:rPr>
              <a:t>Latins</a:t>
            </a:r>
            <a:endParaRPr lang="en-GB" dirty="0">
              <a:solidFill>
                <a:schemeClr val="bg1"/>
              </a:solidFill>
            </a:endParaRPr>
          </a:p>
        </p:txBody>
      </p:sp>
      <p:sp>
        <p:nvSpPr>
          <p:cNvPr id="6" name="TextBox 5"/>
          <p:cNvSpPr txBox="1"/>
          <p:nvPr/>
        </p:nvSpPr>
        <p:spPr>
          <a:xfrm>
            <a:off x="0" y="1196752"/>
            <a:ext cx="3888432" cy="25853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dirty="0" smtClean="0"/>
              <a:t>Aeneas as ancestor of the Romans,</a:t>
            </a:r>
          </a:p>
          <a:p>
            <a:pPr marL="285750" indent="-285750">
              <a:buFontTx/>
              <a:buChar char="-"/>
            </a:pPr>
            <a:r>
              <a:rPr lang="en-GB" dirty="0" smtClean="0"/>
              <a:t>Fleeing from Troy (“1184/83 BC”?)</a:t>
            </a:r>
            <a:br>
              <a:rPr lang="en-GB" dirty="0" smtClean="0"/>
            </a:br>
            <a:r>
              <a:rPr lang="en-GB" dirty="0" smtClean="0"/>
              <a:t>via Carthage &amp; Sicily </a:t>
            </a:r>
            <a:br>
              <a:rPr lang="en-GB" dirty="0" smtClean="0"/>
            </a:br>
            <a:r>
              <a:rPr lang="en-GB" dirty="0" smtClean="0"/>
              <a:t>eventually arriving in Latium</a:t>
            </a:r>
          </a:p>
          <a:p>
            <a:pPr marL="285750" indent="-285750">
              <a:buFontTx/>
              <a:buChar char="-"/>
            </a:pPr>
            <a:r>
              <a:rPr lang="en-GB" b="1" dirty="0" smtClean="0"/>
              <a:t>Founds </a:t>
            </a:r>
            <a:r>
              <a:rPr lang="en-GB" b="1" dirty="0" err="1" smtClean="0"/>
              <a:t>Lavinium</a:t>
            </a:r>
            <a:endParaRPr lang="en-GB" b="1" dirty="0" smtClean="0"/>
          </a:p>
          <a:p>
            <a:pPr marL="285750" indent="-285750">
              <a:buFontTx/>
              <a:buChar char="-"/>
            </a:pPr>
            <a:r>
              <a:rPr lang="en-GB" dirty="0" smtClean="0"/>
              <a:t>Married daughter of local king </a:t>
            </a:r>
            <a:r>
              <a:rPr lang="en-GB" dirty="0" err="1" smtClean="0"/>
              <a:t>Latinus</a:t>
            </a:r>
            <a:r>
              <a:rPr lang="en-GB" dirty="0" smtClean="0"/>
              <a:t>, </a:t>
            </a:r>
            <a:r>
              <a:rPr lang="en-GB" dirty="0" err="1" smtClean="0"/>
              <a:t>Lavinia</a:t>
            </a:r>
            <a:endParaRPr lang="en-GB" dirty="0" smtClean="0"/>
          </a:p>
          <a:p>
            <a:pPr marL="285750" indent="-285750">
              <a:buFontTx/>
              <a:buChar char="-"/>
            </a:pPr>
            <a:r>
              <a:rPr lang="en-GB" dirty="0" smtClean="0"/>
              <a:t>Apotheosis of Aeneas</a:t>
            </a:r>
          </a:p>
          <a:p>
            <a:pPr marL="285750" indent="-285750">
              <a:buFontTx/>
              <a:buChar char="-"/>
            </a:pPr>
            <a:r>
              <a:rPr lang="en-GB" dirty="0" smtClean="0"/>
              <a:t>His son, Ascanius, built Alba Longa</a:t>
            </a:r>
          </a:p>
        </p:txBody>
      </p:sp>
      <p:pic>
        <p:nvPicPr>
          <p:cNvPr id="20482" name="Picture 2" descr="http://upload.wikimedia.org/wikipedia/commons/thumb/f/f7/Aeneas%27_Flight_from_Troy_by_Federico_Barocci.jpg/310px-Aeneas%27_Flight_from_Troy_by_Federico_Barocci.jpg"/>
          <p:cNvPicPr>
            <a:picLocks noChangeAspect="1" noChangeArrowheads="1"/>
          </p:cNvPicPr>
          <p:nvPr/>
        </p:nvPicPr>
        <p:blipFill>
          <a:blip r:embed="rId3" cstate="print"/>
          <a:srcRect/>
          <a:stretch>
            <a:fillRect/>
          </a:stretch>
        </p:blipFill>
        <p:spPr bwMode="auto">
          <a:xfrm>
            <a:off x="842373" y="4221088"/>
            <a:ext cx="3802057" cy="2636912"/>
          </a:xfrm>
          <a:prstGeom prst="rect">
            <a:avLst/>
          </a:prstGeom>
          <a:noFill/>
        </p:spPr>
      </p:pic>
    </p:spTree>
    <p:extLst>
      <p:ext uri="{BB962C8B-B14F-4D97-AF65-F5344CB8AC3E}">
        <p14:creationId xmlns:p14="http://schemas.microsoft.com/office/powerpoint/2010/main" xmlns="" val="334094641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randombar(horizontal)">
                                      <p:cBhvr>
                                        <p:cTn id="7" dur="500"/>
                                        <p:tgtEl>
                                          <p:spTgt spid="2">
                                            <p:bg/>
                                          </p:spTgt>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animEffect transition="in" filter="randombar(horizontal)">
                                      <p:cBhvr>
                                        <p:cTn id="11" dur="500"/>
                                        <p:tgtEl>
                                          <p:spTgt spid="2">
                                            <p:txEl>
                                              <p:pRg st="0" end="0"/>
                                            </p:txEl>
                                          </p:spTgt>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animEffect transition="in" filter="randombar(horizontal)">
                                      <p:cBhvr>
                                        <p:cTn id="15" dur="500"/>
                                        <p:tgtEl>
                                          <p:spTgt spid="2">
                                            <p:txEl>
                                              <p:pRg st="1" end="1"/>
                                            </p:txEl>
                                          </p:spTgt>
                                        </p:tgtEl>
                                      </p:cBhvr>
                                    </p:animEffect>
                                  </p:childTnLst>
                                </p:cTn>
                              </p:par>
                            </p:childTnLst>
                          </p:cTn>
                        </p:par>
                        <p:par>
                          <p:cTn id="16" fill="hold">
                            <p:stCondLst>
                              <p:cond delay="1500"/>
                            </p:stCondLst>
                            <p:childTnLst>
                              <p:par>
                                <p:cTn id="17" presetID="14" presetClass="entr" presetSubtype="10" fill="hold" nodeType="afterEffect">
                                  <p:stCondLst>
                                    <p:cond delay="0"/>
                                  </p:stCondLst>
                                  <p:childTnLst>
                                    <p:set>
                                      <p:cBhvr>
                                        <p:cTn id="18" dur="1" fill="hold">
                                          <p:stCondLst>
                                            <p:cond delay="0"/>
                                          </p:stCondLst>
                                        </p:cTn>
                                        <p:tgtEl>
                                          <p:spTgt spid="20482"/>
                                        </p:tgtEl>
                                        <p:attrNameLst>
                                          <p:attrName>style.visibility</p:attrName>
                                        </p:attrNameLst>
                                      </p:cBhvr>
                                      <p:to>
                                        <p:strVal val="visible"/>
                                      </p:to>
                                    </p:set>
                                    <p:animEffect transition="in" filter="randombar(horizontal)">
                                      <p:cBhvr>
                                        <p:cTn id="19" dur="500"/>
                                        <p:tgtEl>
                                          <p:spTgt spid="20482"/>
                                        </p:tgtEl>
                                      </p:cBhvr>
                                    </p:animEffect>
                                  </p:childTnLst>
                                </p:cTn>
                              </p:par>
                            </p:childTnLst>
                          </p:cTn>
                        </p:par>
                      </p:childTnLst>
                    </p:cTn>
                  </p:par>
                  <p:par>
                    <p:cTn id="20" fill="hold">
                      <p:stCondLst>
                        <p:cond delay="indefinite"/>
                      </p:stCondLst>
                      <p:childTnLst>
                        <p:par>
                          <p:cTn id="21" fill="hold">
                            <p:stCondLst>
                              <p:cond delay="0"/>
                            </p:stCondLst>
                            <p:childTnLst>
                              <p:par>
                                <p:cTn id="22" presetID="20" presetClass="entr" presetSubtype="0"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wedge">
                                      <p:cBhvr>
                                        <p:cTn id="24"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print">
            <a:extLst>
              <a:ext uri="{28A0092B-C50C-407E-A947-70E740481C1C}">
                <a14:useLocalDpi xmlns:a14="http://schemas.microsoft.com/office/drawing/2010/main" xmlns="" val="0"/>
              </a:ext>
            </a:extLst>
          </a:blip>
          <a:srcRect r="1485"/>
          <a:stretch/>
        </p:blipFill>
        <p:spPr>
          <a:xfrm>
            <a:off x="18196" y="3048"/>
            <a:ext cx="9125804" cy="6854952"/>
          </a:xfrm>
          <a:prstGeom prst="rect">
            <a:avLst/>
          </a:prstGeom>
        </p:spPr>
      </p:pic>
      <p:sp>
        <p:nvSpPr>
          <p:cNvPr id="6" name="Title 2"/>
          <p:cNvSpPr>
            <a:spLocks noGrp="1"/>
          </p:cNvSpPr>
          <p:nvPr>
            <p:ph type="title"/>
          </p:nvPr>
        </p:nvSpPr>
        <p:spPr>
          <a:xfrm>
            <a:off x="352426" y="228600"/>
            <a:ext cx="7680960" cy="1066800"/>
          </a:xfrm>
        </p:spPr>
        <p:txBody>
          <a:bodyPr>
            <a:normAutofit/>
          </a:bodyPr>
          <a:lstStyle/>
          <a:p>
            <a:r>
              <a:rPr lang="en-GB" dirty="0" smtClean="0">
                <a:solidFill>
                  <a:schemeClr val="bg1"/>
                </a:solidFill>
              </a:rPr>
              <a:t>Aeneas - ancestor of the </a:t>
            </a:r>
            <a:r>
              <a:rPr lang="en-GB" dirty="0" err="1" smtClean="0">
                <a:solidFill>
                  <a:schemeClr val="bg1"/>
                </a:solidFill>
              </a:rPr>
              <a:t>Latins</a:t>
            </a:r>
            <a:endParaRPr lang="en-GB" dirty="0">
              <a:solidFill>
                <a:schemeClr val="bg1"/>
              </a:solidFill>
            </a:endParaRPr>
          </a:p>
        </p:txBody>
      </p:sp>
      <p:sp>
        <p:nvSpPr>
          <p:cNvPr id="7" name="TextBox 6"/>
          <p:cNvSpPr txBox="1"/>
          <p:nvPr/>
        </p:nvSpPr>
        <p:spPr>
          <a:xfrm>
            <a:off x="0" y="1196752"/>
            <a:ext cx="3888432" cy="25853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dirty="0" smtClean="0"/>
              <a:t>Aeneas as ancestor of the Romans,</a:t>
            </a:r>
          </a:p>
          <a:p>
            <a:pPr marL="285750" indent="-285750">
              <a:buFontTx/>
              <a:buChar char="-"/>
            </a:pPr>
            <a:r>
              <a:rPr lang="en-GB" dirty="0" smtClean="0"/>
              <a:t>Fleeing from Troy (“1184/83 BC”?)</a:t>
            </a:r>
            <a:br>
              <a:rPr lang="en-GB" dirty="0" smtClean="0"/>
            </a:br>
            <a:r>
              <a:rPr lang="en-GB" dirty="0" smtClean="0"/>
              <a:t>via Carthage &amp; Sicily </a:t>
            </a:r>
            <a:br>
              <a:rPr lang="en-GB" dirty="0" smtClean="0"/>
            </a:br>
            <a:r>
              <a:rPr lang="en-GB" dirty="0" smtClean="0"/>
              <a:t>eventually arriving in Latium</a:t>
            </a:r>
          </a:p>
          <a:p>
            <a:pPr marL="285750" indent="-285750">
              <a:buFontTx/>
              <a:buChar char="-"/>
            </a:pPr>
            <a:r>
              <a:rPr lang="en-GB" b="1" dirty="0" smtClean="0"/>
              <a:t>Founds </a:t>
            </a:r>
            <a:r>
              <a:rPr lang="en-GB" b="1" dirty="0" err="1" smtClean="0"/>
              <a:t>Lavinium</a:t>
            </a:r>
            <a:endParaRPr lang="en-GB" b="1" dirty="0" smtClean="0"/>
          </a:p>
          <a:p>
            <a:pPr marL="285750" indent="-285750">
              <a:buFontTx/>
              <a:buChar char="-"/>
            </a:pPr>
            <a:r>
              <a:rPr lang="en-GB" dirty="0" smtClean="0"/>
              <a:t>Married daughter of local king </a:t>
            </a:r>
            <a:r>
              <a:rPr lang="en-GB" dirty="0" err="1" smtClean="0"/>
              <a:t>Latinus</a:t>
            </a:r>
            <a:r>
              <a:rPr lang="en-GB" dirty="0" smtClean="0"/>
              <a:t>, </a:t>
            </a:r>
            <a:r>
              <a:rPr lang="en-GB" dirty="0" err="1" smtClean="0"/>
              <a:t>Lavinia</a:t>
            </a:r>
            <a:endParaRPr lang="en-GB" dirty="0" smtClean="0"/>
          </a:p>
          <a:p>
            <a:pPr marL="285750" indent="-285750">
              <a:buFontTx/>
              <a:buChar char="-"/>
            </a:pPr>
            <a:r>
              <a:rPr lang="en-GB" dirty="0" smtClean="0"/>
              <a:t>Apotheosis of Aeneas</a:t>
            </a:r>
          </a:p>
          <a:p>
            <a:pPr marL="285750" indent="-285750">
              <a:buFontTx/>
              <a:buChar char="-"/>
            </a:pPr>
            <a:r>
              <a:rPr lang="en-GB" dirty="0" smtClean="0"/>
              <a:t>His son, Ascanius, built Alba Longa</a:t>
            </a:r>
          </a:p>
        </p:txBody>
      </p:sp>
      <p:pic>
        <p:nvPicPr>
          <p:cNvPr id="8" name="Picture 2" descr="http://upload.wikimedia.org/wikipedia/commons/thumb/f/f7/Aeneas%27_Flight_from_Troy_by_Federico_Barocci.jpg/310px-Aeneas%27_Flight_from_Troy_by_Federico_Barocci.jpg"/>
          <p:cNvPicPr>
            <a:picLocks noChangeAspect="1" noChangeArrowheads="1"/>
          </p:cNvPicPr>
          <p:nvPr/>
        </p:nvPicPr>
        <p:blipFill>
          <a:blip r:embed="rId3" cstate="print"/>
          <a:srcRect/>
          <a:stretch>
            <a:fillRect/>
          </a:stretch>
        </p:blipFill>
        <p:spPr bwMode="auto">
          <a:xfrm>
            <a:off x="842373" y="4221088"/>
            <a:ext cx="3802057" cy="2636912"/>
          </a:xfrm>
          <a:prstGeom prst="rect">
            <a:avLst/>
          </a:prstGeom>
          <a:noFill/>
        </p:spPr>
      </p:pic>
      <p:sp>
        <p:nvSpPr>
          <p:cNvPr id="9" name="Content Placeholder 8"/>
          <p:cNvSpPr>
            <a:spLocks noGrp="1"/>
          </p:cNvSpPr>
          <p:nvPr>
            <p:ph sz="quarter" idx="13"/>
          </p:nvPr>
        </p:nvSpPr>
        <p:spPr/>
        <p:txBody>
          <a:bodyPr/>
          <a:lstStyle/>
          <a:p>
            <a:endParaRPr lang="en-GB"/>
          </a:p>
        </p:txBody>
      </p:sp>
      <p:sp>
        <p:nvSpPr>
          <p:cNvPr id="10" name="Oval 9"/>
          <p:cNvSpPr/>
          <p:nvPr/>
        </p:nvSpPr>
        <p:spPr>
          <a:xfrm>
            <a:off x="5220072" y="4005064"/>
            <a:ext cx="720080" cy="576064"/>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2" descr="File:Iapyx removing arrowhead from Aeneas.jpg"/>
          <p:cNvPicPr>
            <a:picLocks noChangeAspect="1" noChangeArrowheads="1"/>
          </p:cNvPicPr>
          <p:nvPr/>
        </p:nvPicPr>
        <p:blipFill>
          <a:blip r:embed="rId4" cstate="print"/>
          <a:srcRect l="24246"/>
          <a:stretch>
            <a:fillRect/>
          </a:stretch>
        </p:blipFill>
        <p:spPr bwMode="auto">
          <a:xfrm>
            <a:off x="6444208" y="2262303"/>
            <a:ext cx="2699792" cy="4177764"/>
          </a:xfrm>
          <a:prstGeom prst="rect">
            <a:avLst/>
          </a:prstGeom>
          <a:noFill/>
        </p:spPr>
      </p:pic>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4"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heel(4)">
                                      <p:cBhvr>
                                        <p:cTn id="7" dur="2000"/>
                                        <p:tgtEl>
                                          <p:spTgt spid="10"/>
                                        </p:tgtEl>
                                      </p:cBhvr>
                                    </p:animEffect>
                                  </p:childTnLst>
                                </p:cTn>
                              </p:par>
                            </p:childTnLst>
                          </p:cTn>
                        </p:par>
                        <p:par>
                          <p:cTn id="8" fill="hold">
                            <p:stCondLst>
                              <p:cond delay="2000"/>
                            </p:stCondLst>
                            <p:childTnLst>
                              <p:par>
                                <p:cTn id="9" presetID="14" presetClass="entr" presetSubtype="10" fill="hold"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randombar(horizontal)">
                                      <p:cBhvr>
                                        <p:cTn id="11"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3" cstate="print">
            <a:extLst>
              <a:ext uri="{28A0092B-C50C-407E-A947-70E740481C1C}">
                <a14:useLocalDpi xmlns:a14="http://schemas.microsoft.com/office/drawing/2010/main" xmlns="" val="0"/>
              </a:ext>
            </a:extLst>
          </a:blip>
          <a:srcRect r="1485"/>
          <a:stretch/>
        </p:blipFill>
        <p:spPr>
          <a:xfrm>
            <a:off x="18196" y="3048"/>
            <a:ext cx="9125804" cy="6854952"/>
          </a:xfrm>
          <a:prstGeom prst="rect">
            <a:avLst/>
          </a:prstGeom>
        </p:spPr>
      </p:pic>
      <p:pic>
        <p:nvPicPr>
          <p:cNvPr id="4" name="Content Placeholder 3"/>
          <p:cNvPicPr>
            <a:picLocks noGrp="1" noChangeAspect="1"/>
          </p:cNvPicPr>
          <p:nvPr>
            <p:ph sz="quarter" idx="13"/>
          </p:nvPr>
        </p:nvPicPr>
        <p:blipFill rotWithShape="1">
          <a:blip r:embed="rId4" cstate="print">
            <a:extLst>
              <a:ext uri="{BEBA8EAE-BF5A-486C-A8C5-ECC9F3942E4B}">
                <a14:imgProps xmlns:a14="http://schemas.microsoft.com/office/drawing/2010/main" xmlns="">
                  <a14:imgLayer r:embed="rId5">
                    <a14:imgEffect>
                      <a14:saturation sat="200000"/>
                    </a14:imgEffect>
                  </a14:imgLayer>
                </a14:imgProps>
              </a:ext>
              <a:ext uri="{28A0092B-C50C-407E-A947-70E740481C1C}">
                <a14:useLocalDpi xmlns:a14="http://schemas.microsoft.com/office/drawing/2010/main" xmlns="" val="0"/>
              </a:ext>
            </a:extLst>
          </a:blip>
          <a:srcRect l="3187" t="9197" r="2986" b="12871"/>
          <a:stretch/>
        </p:blipFill>
        <p:spPr>
          <a:xfrm>
            <a:off x="-1692696" y="2420888"/>
            <a:ext cx="6912768" cy="3810619"/>
          </a:xfrm>
        </p:spPr>
        <p:style>
          <a:lnRef idx="2">
            <a:schemeClr val="accent1">
              <a:shade val="50000"/>
            </a:schemeClr>
          </a:lnRef>
          <a:fillRef idx="1">
            <a:schemeClr val="accent1"/>
          </a:fillRef>
          <a:effectRef idx="0">
            <a:schemeClr val="accent1"/>
          </a:effectRef>
          <a:fontRef idx="minor">
            <a:schemeClr val="lt1"/>
          </a:fontRef>
        </p:style>
      </p:pic>
      <p:sp>
        <p:nvSpPr>
          <p:cNvPr id="5" name="TextBox 4"/>
          <p:cNvSpPr txBox="1"/>
          <p:nvPr/>
        </p:nvSpPr>
        <p:spPr>
          <a:xfrm>
            <a:off x="323528" y="6237312"/>
            <a:ext cx="4464496" cy="646331"/>
          </a:xfrm>
          <a:prstGeom prst="rect">
            <a:avLst/>
          </a:prstGeom>
          <a:noFill/>
        </p:spPr>
        <p:txBody>
          <a:bodyPr wrap="square" rtlCol="0">
            <a:spAutoFit/>
          </a:bodyPr>
          <a:lstStyle/>
          <a:p>
            <a:r>
              <a:rPr lang="en-GB" dirty="0" err="1" smtClean="0">
                <a:solidFill>
                  <a:schemeClr val="accent1">
                    <a:lumMod val="75000"/>
                  </a:schemeClr>
                </a:solidFill>
              </a:rPr>
              <a:t>Æneas</a:t>
            </a:r>
            <a:r>
              <a:rPr lang="en-GB" dirty="0" smtClean="0">
                <a:solidFill>
                  <a:schemeClr val="accent1">
                    <a:lumMod val="75000"/>
                  </a:schemeClr>
                </a:solidFill>
              </a:rPr>
              <a:t> lands on the shores of Latium with his son Ascanius behind him (BM, </a:t>
            </a:r>
            <a:r>
              <a:rPr lang="en-GB" i="1" dirty="0" smtClean="0">
                <a:solidFill>
                  <a:schemeClr val="accent1">
                    <a:lumMod val="75000"/>
                  </a:schemeClr>
                </a:solidFill>
              </a:rPr>
              <a:t>c</a:t>
            </a:r>
            <a:r>
              <a:rPr lang="en-GB" dirty="0" smtClean="0">
                <a:solidFill>
                  <a:schemeClr val="accent1">
                    <a:lumMod val="75000"/>
                  </a:schemeClr>
                </a:solidFill>
              </a:rPr>
              <a:t>.AD 150)</a:t>
            </a:r>
            <a:endParaRPr lang="en-GB" dirty="0">
              <a:solidFill>
                <a:schemeClr val="accent1">
                  <a:lumMod val="75000"/>
                </a:schemeClr>
              </a:solidFill>
            </a:endParaRPr>
          </a:p>
        </p:txBody>
      </p:sp>
      <p:sp>
        <p:nvSpPr>
          <p:cNvPr id="7" name="Title 2"/>
          <p:cNvSpPr>
            <a:spLocks noGrp="1"/>
          </p:cNvSpPr>
          <p:nvPr>
            <p:ph type="title"/>
          </p:nvPr>
        </p:nvSpPr>
        <p:spPr>
          <a:xfrm>
            <a:off x="352426" y="228600"/>
            <a:ext cx="7680960" cy="1066800"/>
          </a:xfrm>
        </p:spPr>
        <p:txBody>
          <a:bodyPr>
            <a:normAutofit/>
          </a:bodyPr>
          <a:lstStyle/>
          <a:p>
            <a:r>
              <a:rPr lang="en-GB" dirty="0" smtClean="0">
                <a:solidFill>
                  <a:schemeClr val="bg1"/>
                </a:solidFill>
              </a:rPr>
              <a:t>Aeneas - ancestor of the </a:t>
            </a:r>
            <a:r>
              <a:rPr lang="en-GB" dirty="0" err="1" smtClean="0">
                <a:solidFill>
                  <a:schemeClr val="bg1"/>
                </a:solidFill>
              </a:rPr>
              <a:t>Latins</a:t>
            </a:r>
            <a:endParaRPr lang="en-GB" dirty="0">
              <a:solidFill>
                <a:schemeClr val="bg1"/>
              </a:solidFill>
            </a:endParaRPr>
          </a:p>
        </p:txBody>
      </p:sp>
      <p:pic>
        <p:nvPicPr>
          <p:cNvPr id="19458" name="Picture 2" descr="File:Iapyx removing arrowhead from Aeneas.jpg"/>
          <p:cNvPicPr>
            <a:picLocks noChangeAspect="1" noChangeArrowheads="1"/>
          </p:cNvPicPr>
          <p:nvPr/>
        </p:nvPicPr>
        <p:blipFill>
          <a:blip r:embed="rId6" cstate="print"/>
          <a:srcRect/>
          <a:stretch>
            <a:fillRect/>
          </a:stretch>
        </p:blipFill>
        <p:spPr bwMode="auto">
          <a:xfrm>
            <a:off x="5580112" y="2262303"/>
            <a:ext cx="3563888" cy="4177764"/>
          </a:xfrm>
          <a:prstGeom prst="rect">
            <a:avLst/>
          </a:prstGeom>
          <a:noFill/>
        </p:spPr>
      </p:pic>
      <p:sp>
        <p:nvSpPr>
          <p:cNvPr id="8" name="TextBox 7"/>
          <p:cNvSpPr txBox="1"/>
          <p:nvPr/>
        </p:nvSpPr>
        <p:spPr>
          <a:xfrm>
            <a:off x="5436096" y="6211669"/>
            <a:ext cx="3707904" cy="646331"/>
          </a:xfrm>
          <a:prstGeom prst="rect">
            <a:avLst/>
          </a:prstGeom>
          <a:noFill/>
        </p:spPr>
        <p:txBody>
          <a:bodyPr wrap="square" rtlCol="0">
            <a:spAutoFit/>
          </a:bodyPr>
          <a:lstStyle/>
          <a:p>
            <a:pPr algn="ctr"/>
            <a:r>
              <a:rPr lang="en-GB" dirty="0" err="1" smtClean="0">
                <a:solidFill>
                  <a:schemeClr val="accent1">
                    <a:lumMod val="75000"/>
                  </a:schemeClr>
                </a:solidFill>
              </a:rPr>
              <a:t>Æneas</a:t>
            </a:r>
            <a:r>
              <a:rPr lang="en-GB" dirty="0" smtClean="0">
                <a:solidFill>
                  <a:schemeClr val="accent1">
                    <a:lumMod val="75000"/>
                  </a:schemeClr>
                </a:solidFill>
              </a:rPr>
              <a:t>, </a:t>
            </a:r>
            <a:r>
              <a:rPr lang="en-GB" dirty="0" err="1" smtClean="0">
                <a:solidFill>
                  <a:schemeClr val="accent1">
                    <a:lumMod val="75000"/>
                  </a:schemeClr>
                </a:solidFill>
              </a:rPr>
              <a:t>Iulus</a:t>
            </a:r>
            <a:r>
              <a:rPr lang="en-GB" dirty="0" smtClean="0">
                <a:solidFill>
                  <a:schemeClr val="accent1">
                    <a:lumMod val="75000"/>
                  </a:schemeClr>
                </a:solidFill>
              </a:rPr>
              <a:t> </a:t>
            </a:r>
            <a:r>
              <a:rPr lang="en-GB" dirty="0" err="1" smtClean="0">
                <a:solidFill>
                  <a:schemeClr val="accent1">
                    <a:lumMod val="75000"/>
                  </a:schemeClr>
                </a:solidFill>
              </a:rPr>
              <a:t>Ascanius</a:t>
            </a:r>
            <a:r>
              <a:rPr lang="en-GB" dirty="0" smtClean="0">
                <a:solidFill>
                  <a:schemeClr val="accent1">
                    <a:lumMod val="75000"/>
                  </a:schemeClr>
                </a:solidFill>
              </a:rPr>
              <a:t>, </a:t>
            </a:r>
            <a:r>
              <a:rPr lang="en-GB" dirty="0" err="1" smtClean="0">
                <a:solidFill>
                  <a:schemeClr val="accent1">
                    <a:lumMod val="75000"/>
                  </a:schemeClr>
                </a:solidFill>
              </a:rPr>
              <a:t>Iapyx</a:t>
            </a:r>
            <a:r>
              <a:rPr lang="en-GB" dirty="0" smtClean="0">
                <a:solidFill>
                  <a:schemeClr val="accent1">
                    <a:lumMod val="75000"/>
                  </a:schemeClr>
                </a:solidFill>
              </a:rPr>
              <a:t> and Venus (Pompey, 1</a:t>
            </a:r>
            <a:r>
              <a:rPr lang="en-GB" baseline="30000" dirty="0" smtClean="0">
                <a:solidFill>
                  <a:schemeClr val="accent1">
                    <a:lumMod val="75000"/>
                  </a:schemeClr>
                </a:solidFill>
              </a:rPr>
              <a:t>st</a:t>
            </a:r>
            <a:r>
              <a:rPr lang="en-GB" dirty="0" smtClean="0">
                <a:solidFill>
                  <a:schemeClr val="accent1">
                    <a:lumMod val="75000"/>
                  </a:schemeClr>
                </a:solidFill>
              </a:rPr>
              <a:t> c. AD)</a:t>
            </a:r>
            <a:endParaRPr lang="en-GB" dirty="0">
              <a:solidFill>
                <a:schemeClr val="accent1">
                  <a:lumMod val="75000"/>
                </a:schemeClr>
              </a:solidFill>
            </a:endParaRPr>
          </a:p>
        </p:txBody>
      </p:sp>
    </p:spTree>
    <p:extLst>
      <p:ext uri="{BB962C8B-B14F-4D97-AF65-F5344CB8AC3E}">
        <p14:creationId xmlns:p14="http://schemas.microsoft.com/office/powerpoint/2010/main" xmlns="" val="330556880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randombar(horizontal)">
                                      <p:cBhvr>
                                        <p:cTn id="10" dur="500"/>
                                        <p:tgtEl>
                                          <p:spTgt spid="5"/>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randombar(horizontal)">
                                      <p:cBhvr>
                                        <p:cTn id="1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cstate="print">
            <a:extLst>
              <a:ext uri="{28A0092B-C50C-407E-A947-70E740481C1C}">
                <a14:useLocalDpi xmlns:a14="http://schemas.microsoft.com/office/drawing/2010/main" xmlns="" val="0"/>
              </a:ext>
            </a:extLst>
          </a:blip>
          <a:srcRect r="1485"/>
          <a:stretch/>
        </p:blipFill>
        <p:spPr>
          <a:xfrm>
            <a:off x="18196" y="3048"/>
            <a:ext cx="9125804" cy="6854952"/>
          </a:xfrm>
          <a:prstGeom prst="rect">
            <a:avLst/>
          </a:prstGeom>
        </p:spPr>
      </p:pic>
      <p:sp>
        <p:nvSpPr>
          <p:cNvPr id="8" name="Title 2"/>
          <p:cNvSpPr>
            <a:spLocks noGrp="1"/>
          </p:cNvSpPr>
          <p:nvPr>
            <p:ph type="title"/>
          </p:nvPr>
        </p:nvSpPr>
        <p:spPr>
          <a:xfrm>
            <a:off x="352426" y="228600"/>
            <a:ext cx="7680960" cy="1066800"/>
          </a:xfrm>
        </p:spPr>
        <p:txBody>
          <a:bodyPr>
            <a:normAutofit/>
          </a:bodyPr>
          <a:lstStyle/>
          <a:p>
            <a:r>
              <a:rPr lang="en-GB" dirty="0" smtClean="0">
                <a:solidFill>
                  <a:schemeClr val="bg1"/>
                </a:solidFill>
              </a:rPr>
              <a:t>Aeneas - ancestor of the </a:t>
            </a:r>
            <a:r>
              <a:rPr lang="en-GB" dirty="0" err="1" smtClean="0">
                <a:solidFill>
                  <a:schemeClr val="bg1"/>
                </a:solidFill>
              </a:rPr>
              <a:t>Latins</a:t>
            </a:r>
            <a:endParaRPr lang="en-GB" dirty="0">
              <a:solidFill>
                <a:schemeClr val="bg1"/>
              </a:solidFill>
            </a:endParaRPr>
          </a:p>
        </p:txBody>
      </p:sp>
      <p:pic>
        <p:nvPicPr>
          <p:cNvPr id="9" name="Picture 2" descr="File:Iapyx removing arrowhead from Aeneas.jpg"/>
          <p:cNvPicPr>
            <a:picLocks noChangeAspect="1" noChangeArrowheads="1"/>
          </p:cNvPicPr>
          <p:nvPr/>
        </p:nvPicPr>
        <p:blipFill>
          <a:blip r:embed="rId3" cstate="print"/>
          <a:srcRect/>
          <a:stretch>
            <a:fillRect/>
          </a:stretch>
        </p:blipFill>
        <p:spPr bwMode="auto">
          <a:xfrm>
            <a:off x="5580112" y="2262303"/>
            <a:ext cx="3563888" cy="4177764"/>
          </a:xfrm>
          <a:prstGeom prst="rect">
            <a:avLst/>
          </a:prstGeom>
          <a:noFill/>
        </p:spPr>
      </p:pic>
      <p:sp>
        <p:nvSpPr>
          <p:cNvPr id="10" name="TextBox 9"/>
          <p:cNvSpPr txBox="1"/>
          <p:nvPr/>
        </p:nvSpPr>
        <p:spPr>
          <a:xfrm>
            <a:off x="5436096" y="6211669"/>
            <a:ext cx="3707904" cy="646331"/>
          </a:xfrm>
          <a:prstGeom prst="rect">
            <a:avLst/>
          </a:prstGeom>
          <a:noFill/>
        </p:spPr>
        <p:txBody>
          <a:bodyPr wrap="square" rtlCol="0">
            <a:spAutoFit/>
          </a:bodyPr>
          <a:lstStyle/>
          <a:p>
            <a:pPr algn="ctr"/>
            <a:r>
              <a:rPr lang="en-GB" dirty="0" err="1" smtClean="0">
                <a:solidFill>
                  <a:schemeClr val="accent1">
                    <a:lumMod val="75000"/>
                  </a:schemeClr>
                </a:solidFill>
              </a:rPr>
              <a:t>Æneas</a:t>
            </a:r>
            <a:r>
              <a:rPr lang="en-GB" dirty="0" smtClean="0">
                <a:solidFill>
                  <a:schemeClr val="accent1">
                    <a:lumMod val="75000"/>
                  </a:schemeClr>
                </a:solidFill>
              </a:rPr>
              <a:t>, </a:t>
            </a:r>
            <a:r>
              <a:rPr lang="en-GB" dirty="0" err="1" smtClean="0">
                <a:solidFill>
                  <a:schemeClr val="accent1">
                    <a:lumMod val="75000"/>
                  </a:schemeClr>
                </a:solidFill>
              </a:rPr>
              <a:t>Iulus</a:t>
            </a:r>
            <a:r>
              <a:rPr lang="en-GB" dirty="0" smtClean="0">
                <a:solidFill>
                  <a:schemeClr val="accent1">
                    <a:lumMod val="75000"/>
                  </a:schemeClr>
                </a:solidFill>
              </a:rPr>
              <a:t> </a:t>
            </a:r>
            <a:r>
              <a:rPr lang="en-GB" dirty="0" err="1" smtClean="0">
                <a:solidFill>
                  <a:schemeClr val="accent1">
                    <a:lumMod val="75000"/>
                  </a:schemeClr>
                </a:solidFill>
              </a:rPr>
              <a:t>Ascanius</a:t>
            </a:r>
            <a:r>
              <a:rPr lang="en-GB" dirty="0" smtClean="0">
                <a:solidFill>
                  <a:schemeClr val="accent1">
                    <a:lumMod val="75000"/>
                  </a:schemeClr>
                </a:solidFill>
              </a:rPr>
              <a:t>, </a:t>
            </a:r>
            <a:r>
              <a:rPr lang="en-GB" dirty="0" err="1" smtClean="0">
                <a:solidFill>
                  <a:schemeClr val="accent1">
                    <a:lumMod val="75000"/>
                  </a:schemeClr>
                </a:solidFill>
              </a:rPr>
              <a:t>Iapyx</a:t>
            </a:r>
            <a:r>
              <a:rPr lang="en-GB" dirty="0" smtClean="0">
                <a:solidFill>
                  <a:schemeClr val="accent1">
                    <a:lumMod val="75000"/>
                  </a:schemeClr>
                </a:solidFill>
              </a:rPr>
              <a:t> and Venus (Pompey, 1</a:t>
            </a:r>
            <a:r>
              <a:rPr lang="en-GB" baseline="30000" dirty="0" smtClean="0">
                <a:solidFill>
                  <a:schemeClr val="accent1">
                    <a:lumMod val="75000"/>
                  </a:schemeClr>
                </a:solidFill>
              </a:rPr>
              <a:t>st</a:t>
            </a:r>
            <a:r>
              <a:rPr lang="en-GB" dirty="0" smtClean="0">
                <a:solidFill>
                  <a:schemeClr val="accent1">
                    <a:lumMod val="75000"/>
                  </a:schemeClr>
                </a:solidFill>
              </a:rPr>
              <a:t> c. AD)</a:t>
            </a:r>
            <a:endParaRPr lang="en-GB" dirty="0">
              <a:solidFill>
                <a:schemeClr val="accent1">
                  <a:lumMod val="75000"/>
                </a:schemeClr>
              </a:solidFill>
            </a:endParaRPr>
          </a:p>
        </p:txBody>
      </p:sp>
      <p:sp>
        <p:nvSpPr>
          <p:cNvPr id="4" name="TextBox 3"/>
          <p:cNvSpPr txBox="1"/>
          <p:nvPr/>
        </p:nvSpPr>
        <p:spPr>
          <a:xfrm>
            <a:off x="359941" y="117693"/>
            <a:ext cx="3888432" cy="48013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a:buFont typeface="Wingdings" pitchFamily="2" charset="2"/>
              <a:buChar char="Ø"/>
            </a:pPr>
            <a:r>
              <a:rPr lang="en-GB" dirty="0" smtClean="0"/>
              <a:t>Aeneas’ son, Ascanius, built Alba Longa</a:t>
            </a:r>
          </a:p>
          <a:p>
            <a:pPr marL="285750" indent="-285750">
              <a:buFont typeface="Wingdings" pitchFamily="2" charset="2"/>
              <a:buChar char="Ø"/>
            </a:pPr>
            <a:r>
              <a:rPr lang="en-GB" dirty="0" smtClean="0"/>
              <a:t>His descendant, King </a:t>
            </a:r>
            <a:r>
              <a:rPr lang="en-GB" dirty="0" err="1" smtClean="0"/>
              <a:t>Amulius</a:t>
            </a:r>
            <a:r>
              <a:rPr lang="en-GB" dirty="0" smtClean="0"/>
              <a:t> of Alba Longa, made Rea Silvia a vestal virgin</a:t>
            </a:r>
          </a:p>
          <a:p>
            <a:pPr marL="285750" indent="-285750">
              <a:buFont typeface="Wingdings" pitchFamily="2" charset="2"/>
              <a:buChar char="Ø"/>
            </a:pPr>
            <a:r>
              <a:rPr lang="en-GB" dirty="0" smtClean="0"/>
              <a:t>But “Mars” made her pregnant:</a:t>
            </a:r>
          </a:p>
          <a:p>
            <a:pPr marL="742950" lvl="1" indent="-285750">
              <a:buFont typeface="Wingdings" pitchFamily="2" charset="2"/>
              <a:buChar char="Ø"/>
            </a:pPr>
            <a:r>
              <a:rPr lang="en-GB" dirty="0" smtClean="0"/>
              <a:t>Romulus &amp; Remus</a:t>
            </a:r>
          </a:p>
          <a:p>
            <a:pPr marL="742950" lvl="1" indent="-285750">
              <a:buFont typeface="Wingdings" pitchFamily="2" charset="2"/>
              <a:buChar char="Ø"/>
            </a:pPr>
            <a:r>
              <a:rPr lang="en-GB" dirty="0" smtClean="0"/>
              <a:t>the cave/den (</a:t>
            </a:r>
            <a:r>
              <a:rPr lang="en-GB" dirty="0" err="1" smtClean="0"/>
              <a:t>Lupercal</a:t>
            </a:r>
            <a:r>
              <a:rPr lang="en-GB" dirty="0" smtClean="0"/>
              <a:t>) on SW slope of </a:t>
            </a:r>
            <a:r>
              <a:rPr lang="en-GB" dirty="0" err="1" smtClean="0"/>
              <a:t>Pallatine</a:t>
            </a:r>
            <a:r>
              <a:rPr lang="en-GB" dirty="0" smtClean="0"/>
              <a:t> </a:t>
            </a:r>
            <a:r>
              <a:rPr lang="en-GB" dirty="0" smtClean="0">
                <a:sym typeface="Wingdings" panose="05000000000000000000" pitchFamily="2" charset="2"/>
              </a:rPr>
              <a:t>place of worship</a:t>
            </a:r>
          </a:p>
          <a:p>
            <a:pPr marL="742950" lvl="1" indent="-285750">
              <a:buFont typeface="Wingdings" pitchFamily="2" charset="2"/>
              <a:buChar char="Ø"/>
            </a:pPr>
            <a:r>
              <a:rPr lang="en-GB" dirty="0" smtClean="0">
                <a:sym typeface="Wingdings" panose="05000000000000000000" pitchFamily="2" charset="2"/>
              </a:rPr>
              <a:t>When adult: revenge &amp; foundation of Rome</a:t>
            </a:r>
          </a:p>
          <a:p>
            <a:pPr marL="742950" lvl="1" indent="-285750">
              <a:buFont typeface="Wingdings" pitchFamily="2" charset="2"/>
              <a:buChar char="Ø"/>
            </a:pPr>
            <a:r>
              <a:rPr lang="en-GB" i="1" dirty="0" err="1" smtClean="0">
                <a:sym typeface="Wingdings" panose="05000000000000000000" pitchFamily="2" charset="2"/>
              </a:rPr>
              <a:t>augurium</a:t>
            </a:r>
            <a:r>
              <a:rPr lang="en-GB" dirty="0" smtClean="0">
                <a:sym typeface="Wingdings" panose="05000000000000000000" pitchFamily="2" charset="2"/>
              </a:rPr>
              <a:t> (asking the gods) who should rule, good omen for Romulus… leading to Romulus slaying Remus</a:t>
            </a:r>
            <a:endParaRPr lang="en-GB" dirty="0" smtClean="0"/>
          </a:p>
          <a:p>
            <a:pPr marL="285750" indent="-285750">
              <a:buFont typeface="Wingdings" pitchFamily="2" charset="2"/>
              <a:buChar char="Ø"/>
            </a:pPr>
            <a:endParaRPr lang="en-GB" dirty="0"/>
          </a:p>
        </p:txBody>
      </p:sp>
    </p:spTree>
  </p:cSld>
  <p:clrMapOvr>
    <a:masterClrMapping/>
  </p:clrMapOvr>
  <p:transition spd="slow">
    <p:randomBar dir="vert"/>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print">
            <a:extLst>
              <a:ext uri="{28A0092B-C50C-407E-A947-70E740481C1C}">
                <a14:useLocalDpi xmlns:a14="http://schemas.microsoft.com/office/drawing/2010/main" xmlns="" val="0"/>
              </a:ext>
            </a:extLst>
          </a:blip>
          <a:srcRect r="1485"/>
          <a:stretch/>
        </p:blipFill>
        <p:spPr>
          <a:xfrm>
            <a:off x="18196" y="3048"/>
            <a:ext cx="9125804" cy="6854952"/>
          </a:xfrm>
          <a:prstGeom prst="rect">
            <a:avLst/>
          </a:prstGeom>
        </p:spPr>
      </p:pic>
      <p:sp>
        <p:nvSpPr>
          <p:cNvPr id="3" name="Title 2"/>
          <p:cNvSpPr>
            <a:spLocks noGrp="1"/>
          </p:cNvSpPr>
          <p:nvPr>
            <p:ph type="title"/>
          </p:nvPr>
        </p:nvSpPr>
        <p:spPr/>
        <p:txBody>
          <a:bodyPr/>
          <a:lstStyle/>
          <a:p>
            <a:r>
              <a:rPr lang="en-GB" dirty="0" smtClean="0">
                <a:solidFill>
                  <a:schemeClr val="bg1"/>
                </a:solidFill>
              </a:rPr>
              <a:t>Romulus &amp; Remus</a:t>
            </a:r>
            <a:endParaRPr lang="en-GB" dirty="0">
              <a:solidFill>
                <a:schemeClr val="bg1"/>
              </a:solidFill>
            </a:endParaRPr>
          </a:p>
        </p:txBody>
      </p:sp>
      <p:pic>
        <p:nvPicPr>
          <p:cNvPr id="5" name="Picture 10" descr="C:\Eigene Dateien\TEACHING MATERIAL\HELLENISMUS Sommer 2005\Romulus und Remus Wölfin.JPG"/>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r="4138"/>
          <a:stretch/>
        </p:blipFill>
        <p:spPr bwMode="auto">
          <a:xfrm>
            <a:off x="4581098" y="125513"/>
            <a:ext cx="4378537" cy="3693705"/>
          </a:xfrm>
          <a:prstGeom prst="rect">
            <a:avLst/>
          </a:prstGeom>
          <a:noFill/>
          <a:ln w="9525">
            <a:solidFill>
              <a:srgbClr val="000000"/>
            </a:solidFill>
            <a:miter lim="800000"/>
            <a:headEnd/>
            <a:tailEnd/>
          </a:ln>
          <a:extLst>
            <a:ext uri="{909E8E84-426E-40DD-AFC4-6F175D3DCCD1}">
              <a14:hiddenFill xmlns:a14="http://schemas.microsoft.com/office/drawing/2010/main" xmlns="">
                <a:solidFill>
                  <a:srgbClr val="FFFFFF"/>
                </a:solidFill>
              </a14:hiddenFill>
            </a:ext>
          </a:extLst>
        </p:spPr>
      </p:pic>
      <p:sp>
        <p:nvSpPr>
          <p:cNvPr id="2" name="Content Placeholder 1"/>
          <p:cNvSpPr>
            <a:spLocks noGrp="1"/>
          </p:cNvSpPr>
          <p:nvPr>
            <p:ph sz="quarter" idx="13"/>
          </p:nvPr>
        </p:nvSpPr>
        <p:spPr>
          <a:xfrm>
            <a:off x="899592" y="2276872"/>
            <a:ext cx="4541506" cy="4725144"/>
          </a:xfrm>
          <a:solidFill>
            <a:schemeClr val="accent1">
              <a:alpha val="92000"/>
            </a:schemeClr>
          </a:solidFill>
        </p:spPr>
        <p:style>
          <a:lnRef idx="2">
            <a:schemeClr val="accent1">
              <a:shade val="50000"/>
            </a:schemeClr>
          </a:lnRef>
          <a:fillRef idx="1">
            <a:schemeClr val="accent1"/>
          </a:fillRef>
          <a:effectRef idx="0">
            <a:schemeClr val="accent1"/>
          </a:effectRef>
          <a:fontRef idx="minor">
            <a:schemeClr val="lt1"/>
          </a:fontRef>
        </p:style>
        <p:txBody>
          <a:bodyPr>
            <a:normAutofit fontScale="92500" lnSpcReduction="20000"/>
          </a:bodyPr>
          <a:lstStyle/>
          <a:p>
            <a:r>
              <a:rPr lang="en-GB" dirty="0" smtClean="0"/>
              <a:t>Livy 1.4</a:t>
            </a:r>
            <a:br>
              <a:rPr lang="en-GB" dirty="0" smtClean="0"/>
            </a:br>
            <a:r>
              <a:rPr lang="en-GB" dirty="0" smtClean="0"/>
              <a:t>(…) But </a:t>
            </a:r>
            <a:r>
              <a:rPr lang="en-GB" dirty="0"/>
              <a:t>the Fates had, I believe, already </a:t>
            </a:r>
            <a:r>
              <a:rPr lang="en-GB" dirty="0">
                <a:solidFill>
                  <a:srgbClr val="FFFF00"/>
                </a:solidFill>
              </a:rPr>
              <a:t>decreed the origin of this great city and the foundation of the mightiest empire under heaven</a:t>
            </a:r>
            <a:r>
              <a:rPr lang="en-GB" dirty="0"/>
              <a:t>. The Vestal was forcibly violated and gave birth to twins. She named </a:t>
            </a:r>
            <a:r>
              <a:rPr lang="en-GB" dirty="0">
                <a:solidFill>
                  <a:srgbClr val="FFFF00"/>
                </a:solidFill>
              </a:rPr>
              <a:t>Mars</a:t>
            </a:r>
            <a:r>
              <a:rPr lang="en-GB" dirty="0"/>
              <a:t> as their father, either because she really believed it, or because the fault might appear less heinous if a deity were the cause of it. But neither gods nor men sheltered her or her babes from the king's cruelty; the priestess was thrown into prison, the </a:t>
            </a:r>
            <a:r>
              <a:rPr lang="en-GB" dirty="0">
                <a:solidFill>
                  <a:srgbClr val="FFFF00"/>
                </a:solidFill>
              </a:rPr>
              <a:t>boys were ordered to be thrown into the river</a:t>
            </a:r>
            <a:r>
              <a:rPr lang="en-GB" dirty="0"/>
              <a:t>. </a:t>
            </a:r>
            <a:r>
              <a:rPr lang="en-GB" dirty="0" smtClean="0">
                <a:solidFill>
                  <a:srgbClr val="FFC000"/>
                </a:solidFill>
              </a:rPr>
              <a:t>(…) The </a:t>
            </a:r>
            <a:r>
              <a:rPr lang="en-GB" dirty="0">
                <a:solidFill>
                  <a:srgbClr val="FFC000"/>
                </a:solidFill>
              </a:rPr>
              <a:t>tradition goes on</a:t>
            </a:r>
            <a:r>
              <a:rPr lang="en-GB" dirty="0"/>
              <a:t> to say that after the floating cradle in which the boys had been exposed had been left by the retreating water on dry land, a thirsty </a:t>
            </a:r>
            <a:r>
              <a:rPr lang="en-GB" dirty="0">
                <a:solidFill>
                  <a:srgbClr val="FFC000"/>
                </a:solidFill>
              </a:rPr>
              <a:t>she-wolf</a:t>
            </a:r>
            <a:r>
              <a:rPr lang="en-GB" dirty="0"/>
              <a:t> from the surrounding hills, attracted by the crying of the children, came to them, gave them her teats to suck and was so gentle towards them that the king's flock-master found her licking the boys with her tongue. </a:t>
            </a:r>
            <a:r>
              <a:rPr lang="en-GB" dirty="0" smtClean="0"/>
              <a:t>(…) </a:t>
            </a:r>
          </a:p>
          <a:p>
            <a:endParaRPr lang="en-GB" dirty="0"/>
          </a:p>
        </p:txBody>
      </p:sp>
      <p:sp>
        <p:nvSpPr>
          <p:cNvPr id="18434" name="AutoShape 2" descr="data:image/jpeg;base64,/9j/4AAQSkZJRgABAQAAAQABAAD/2wCEAAkGBxQTEhUUExQWFhUWFxgWGBgXFRgcGBccGBcYFxgdGBYYHSggHBwlHR0VITIhJSkrLi4uFx81ODMsNygtLisBCgoKDg0OGxAQGywkHyYsLCwsLCwsLCwsLCwsLCwsLCwsLCwsLCwsLCwsLCwsLCwsLCwsLCwsLCwsLCwsLCwsLP/AABEIALcBEwMBIgACEQEDEQH/xAAcAAABBQEBAQAAAAAAAAAAAAAGAgMEBQcAAQj/xAA/EAABAwIEAwUFBwMDBAMBAAABAgMRACEEBRIxBkFREyJhcYEHMpGhsRQjQnLB0fBSYuGCovEVQ7LCM1NzJP/EABkBAAMBAQEAAAAAAAAAAAAAAAECAwQABf/EACQRAAICAgICAwADAQAAAAAAAAABAhEDIRIxQVEEEyIycYEU/9oADAMBAAIRAxEAPwAIeY3KYV5g8yNqSloEG1welQ8DjdaJm4gH96scOu20/wA6VgemakNtBNcpaTNo8qcdt+GPjf401piPGgOOwANQNuk/vUYpE2FLLpAMU22R6mlCKL42CYvY/CnFOmAIpCVCx/nSpKUE3i2wPly/nWjYUjmyTE10nl41Pw7CoNhtN+fpTYwRUCojc8v5/PWikCyvSuRtF438OkfOaRJnfarFxpemIlPgNo/nOoTjFwQCZ38JtRoWyK44Ot4/n6VIwt+Y8KacwcnY9LfrTvY6bDwrvAQlytoKiT4Vb5plwSjUmhzJ3CFaTzo0wqdbZB5VSHoSetg/k2J0r/nOrxagqVR7ySDexvO0UPIb0PxV3iiUoEiIAMjreZ+Va8f8TPlWwMzJcKIHWrHApBbPSJI5Sf1qozF3vE1bZOtIZVKukC15qJWRaZWEgT4gC1qn6ym+/MzQ8rNAkQDB8hUvDZrqTBqXMpwb2X2ICVp8SJoXUQHADRBlS5Bm8D6VVZk1oxAPWnW9ndaJT2DhvUBNrjnFB3ER1DwrRMU2UNwf6ZkRvaBFZ5nxBCiOZNvnVMulRPFt2Ailwqp2EeBF+tV74hRrxt2K5xtCqdPZfO48RFMpxAJqnLpNLCzSfSkOshfNudIkfOrHDPk+B6ftQoMSfWrHD4rUAfxDcVGeJrZeM09BMzi1XETTzbijuPlVNhseQd4NW2HdKtpNKm0c0SkYyBv8q6mdUdPjXU3MWgFwmJKFeBojwT8ju0NPHvG3oassocvb/mq5IXsjGXguzIG016YImL/T+Xq0bwspm+3hUf7MFEjn4GAeotUVEo2VwaMFVNB24t5b1OdYKN7yPoKhNJHhSyQyYgO3NqtcqiTVeQNuW29S8ErQsTtba/8AOdAZB9l2HT2ZAAuN+e38+NVGKb0qIAj/AI/arDIH9gdoj41X494KeVHugx/DWiG0RaqRa4dkC8Ag7eXW+9DXEEBQ0gSD5fTlRC48UtgCIihDNcYAepp56ROCfZzbSh70A872qKHANyDG0f5qsxeYKJ2J5AA/GoiMS4SSET1kz9AAKjxfZVSVhR2o1JvcbUa8P47YK52+NZYxiVRcQRRRkWYkb3FqVOmUkriW+dGMQDtNXXEDg7FPimfChvO8SFLCgbRTuc5gFMNgG8XrZCS4sxzi7QH454ajTScfp7xNuXpb0qHmT1yfGmE4WRLitAIlIVIkciLbVGrK7Jb2ZjcQZ63NKwGalPK3P/FUeJWlJ7pB8v8ANIaxyk9PKK54daCslPZrPDOagkEn1rzPscS62RFjf42oMyXMdOlQ90nboelEzoK0lX8vU4trRbipOwozbHjsgeouZ2rMs2xBJPjRBmLi0NhKpBG3jQbmeJgH4Dzqk5c5UJGKhGymxCpUaar0mvK0Iyt2dTiDTdeg1zOToWoV6hwggin0CR400qkuyrVbLLDvarjf6VZMYxexMnpQ42opOoVasuhQ1Cx5jpUMkK6LwnfZdB3rXVWDE11RplKKZ833na9P5bidKx0kfWozxFwP8EdaQk1trRiRuLWGR9nCvC31odYRdR8fWp2CzScE3IlQSB6/zrVM5iNKecnwN/K3n8Km2ux0iLm+LSLbnaqplICQZM/vtPzqNmGKvJ3P8tTf2VSk6lK0pMTf4RS1YW/RIGNQJm3XnS28eme6bD41cZJwSp1IUWtKTcKdURPiGxePzRUzF+zh5Ill5oq30lvT6Ayr5ipN4+rKqM6uidkGYd21PvSVREA3uIPrN6GMkxC2nS04nQtJhSTyPh4cx1BFEmPfBKYP83qkNaJz3sVnWJShAAM260F47GalQkG9WnEDulN9yap8E0tRGhMrWQhtPVatvQbnyp5MRdUM9slJiApQsRP+PlTGOxLm+ggHaFH6D9K2PhTg1rCIlYDjyrrWoSATuEA7Dx3NW2cZY082UOtpWk8iB8juD5VL7UnpFlhdbZ87MY9SVSZI5gn+QfGiTLcYAQeSoKT9Z+dJ484NVglBxEqYWe6o7oO+lX6HnQ/l2N0d1XuH/aeo/Wqyipq0SjJxdMOMbiCRI9Ki43E9z/n61Fwj2qAqJ2nlfY+W1N5zioGgbnf0qUW+h50O8I5H9sxQSq7SO+54ibJ/1H5TWuZrlDWIbLTqAUxaN09Ck8oqu4EyL7LhxqEOOQpfUW7o9L/Gr51cVDJLk9eC+NcUfPvFeQLwb5bVdJuhXJSf38Kpa3Xi3IBjWCnZxPebV0PQ+B2+BrDsQypClIWClSSUkHcEWIrbhyco77MmbHxdrofy/FaDB907+HQ0bZbmo7IpVyPxrPq0DD8IqRg2cSpUKmVpI2bVZBG1xYweSvCKXMop2Phk+vQxm+YgwLzzny8aDsc/rUSNuX71oLJwyMR98vUhpCT2aE61PKUJCbT7sXuOV96BHMGVrUWkK0aladW4FyJO0xTY1UmJkk3FEJIropwNqGwPpcV4oyKrZOtDddXV1EUfw6Z2p9TfhScCb1PWu9hUZSaZphG4lcTIim2nSgyKnOIBjy39arl00XZOeiwTjW+YIPhtXVW11d9aO+1nE0pBpFKTTk09mg5TjZwyEzt0qFmGKCQCCRHL0qvyt1SAW1SDZXjBEg+REGouOX2jugG3Py3PyrMtyo0y0jsCyXFa1GEDcnYAUR8HYb7Xiwoj7loEgRYwQBPiT8hQrisXrAbbBCJA/MfHw8PXy2DgbJfs2GEjvrhR8B+Efr60Mz4xOxLlIIBS68FKrHRrsE+OsiDiPtLY+9aEqj8aBcjzAkj1HShhvHSlKrQK1M1muecNqafUhq7bgLiBbuwQFJueRIjwIq2KTuiOVKrBnM8Sp55KeXQRR97N8rCtWJN0p+7Z/wDdY87AetZphklRDbYl146eRgKMAeouTyBre8hwQZYQ0nZACfPqfUyarmdaJ4V5Js/WkYuyTTyf1prGjuGo0WsRi8I28yWnUhSFpgg8/wBj418/cY8NLwL5QZLartrj3k9Dy1DYjy619ENJ7o8qr88ylrFNKZeTKSLHmk8lJPIiqwnwZKcOSME4fxHfCVGBIhf9Am/pWg8HZG07iVvqKXEtaAgAgp1KGqSQTMCDHj4VC9n3DfZYvEIfbKg2laJW33FSoJBE2IUnV1tWk5ZhGWkaWkIbTM6UJABPW3OmyNW6FhHpseKz0rxaj0qQaRWfii9sihZOwoA9pXCvbJOJZT96kfeJG60ge8OqgPiPIVoTDKwokkFJ5Up3ChVNB8XaFkuSpmFcBcP/AGrEd8Hs2wFr/uv3UjzPPoDWpcR56y0ktKbDqlpgtWAg2GsmyR8/CrjLMiYw5UWWkt641aRExtblubDrWOdqtb5WtZQpSlKUdzJPj028Ip5v7JWxYx4R0e4h1tGtfYqQlSu7obPYiLWJIVbqN4mo/wBkU4ISe7taYWbGVTuauPsjOrvOOLEfiiJ5wKtsrxWHaIO8bTVo/wBkHXYIBxbBKVpC0EXBEfAiobGDbW7FwlUx1TaR6UTcWvIXKk872odwbcd4mIE3+FUrwIurKzM8AWVQbiTB6gVDolz3DJW0Hkk2gEEbT8fhNDVOhWScErvXq2cHMWqiSqKsmcTIipZI7svilqhjE771HcN6kPmT0uaYWmmiLMbiur2K6nEo8cFzUnKsGXnUNp3UoD40jGNwsgbSaN/ZTlGt1byhZsQPzK/xPypMk+MLGxwudBFxLkoLbam2u0caAQACASiCOdjBgx51V4HgwOYZ3tElt90lSZV7gB7gMWg899/Cx32ccqQ5yrz45JL8o3ThF/oy32dZKHcZpcj7tKllPilQTB6XIradNRcDgm25UhtCVLMqKUgFR6qIFz51Nmmyy5SsGOPGNDUV6aSpV6UDUkx2hBSaHOM8K2pDYW840uSEltBWohUahpHKyb2uBVNn3tAWFFOFQgpBjtFgq19dCQRbxO/SqHEjFPKSt5Gpa40grCbTbux3R+9aMeOVpmfJNVRdcA8LlGIOJC0OMgLS2uTqmyUyggFK9OoEHrbetKwQ7g86xBeNxWEWUJCm1cig93nuB3Vc9xRZwRx66t1OHxQSQswlwDSQo7BYFoJtIiKbJCV2wY5qqRoWYhfZOdlPaaFaIidUGIm2/WgLKeNHQot4kBSRIV3SHkKTzU3A1J3FhMjnRvjM8YZeaZdcCXHTCAQb3gSQIEmwkiazHilCk41ztWxCyonWkFSwFEIIgyEwBB/ttRil5BNvwayypLjaHG1BSFJCkkbEESCKUlQ60FeyPMHFDEYcnUy0QWyfeTrJJTPMTJE7Xo8cwiSfGlkqYU9EZ1ANNNsgU8tkppLbgMwQYsYO3nQoNijXqQK8eNrVzZpRjzTXgFOg14pNGgWNqFZFx7k/2d8r2Q4StPhJuPQ/Ktiisv8AalmPaPIw6IVoSVKi/eJ28wBt41yWwvoHEvtKAgqM7wkkfKnFZclXuJdJ5fdqirDLcUXGm2WhrXYQU3Ef3E7elXuEac1dktYQEiVkW5bTWmCTMs3RnmY5c4jcECfxW+U1MweGJlRUiG1aBaFRE3kbwbG+3hVhxQxKgRdIO21hURbzDgbDhUlWuCRIGmQQSdoHjfemEsrMZjklpaEatM/iPMf8fOhyifHYJptZaJkuA6VqVYXse7a/Tw8aGnEQSOhinQGJpba4NIrqY5OiSL7V4oz4WpLaq5QvSFL0eV7XAV1cElYlOtZPWAPhFbRwhlX2bCNpiFK76vNXL0ECsz4UyrtsW2mJSFaleSbn47etbUdqy5ZXSL4o1s5qIqNiU1IbRUbEG/wqPko3ono2FJKr0tvakKpJDxPKq+Kcb2OEcI95aS2nzUDf0EnzA61ZCs59oWakuluCUtaSBy1FIUDYbmefIWiTXYo8pAyS4xK/IFAqA0pkRBPL0olzVpKXGVkiVKEyQNo68qB8tf0kQbjqSKIsQ2ZaUVsyTJJQsx+Y2n0rdjezHNEfizEAOkD3dxcHfxFC7jkOAjqD86veI0ajqCm1D+xBSPgSTQ8hsEz06m3hvTz7Jw6CDMM7Xiwpp46n2lkJWAkFSAqUG0AKQSq/ML6iauWXlYkKdcSXHiFazAASANKAkeH8vWeZW+o4hBUojWtKVHnClAH1/atGaaXhsS5h3CQoGyhYOIPuqHmN/EEUkk4tFE7RaeyF1DX2hpZh5awvSeaAIkHncmRykVd4z2i4RDyG0qDiSJLiFA6bxGkC8C++2wNB+bYIpAWhRQ62dbSxuP50O9MDh9GYpOLwxS1jEEdszENrWBcjmnWLzsbzBk0HFXvoKba12aknP8OU6w83pIJkrSLDexM2rF85daZfKsuxThStZUqErQpF5A7W3aJknedrzvVPm+UuNDU626zpFg42opn+lLm0dPP1pOAzBhBlSVuH+42t0SKZQrpiud9oNcg44fbdT9pd7RomFEoTqRPMFAGx5GbbVqETcGxv4Vi+I7PEsqcaCW1CNSRsoA20je3P+QU+zniYwMG+YcTPZE/iH9M9Ry+HSpzTW0PCSemHxEc6rc7z1rCoCnFGVe6lN1KI6Dp4m1Wl+dhWM8T5yMTiXFpMpENt9NKTuPMyfWpqTZVxSRd5vxs66khEtJP9JlZHirl6fGhzBOpStKyDKdvSkMNTAFS/+nqIrgNEtWbsIfD7SIUfeTAAnrt1pjG5044omAnVe37moP2SvXUQKe2LxQ05iSdyPWpCMKhxC1QO0bAURNlpEzaNwPjBqnSoa7jUnmJ3HSpuaZcAgPNrlsxpBnUkEQUk84PyNUh7JzropMUtK0kIF9RIgACLnbl5VExLBASrkr5HpV5luATiHm2mgEqPvq/CAOfnyjrV4ctQ3im8O6mWXD2Kuo12SoHkQrSZ86ptK/BNU3Xkz+uq94t4YdwLpQsSgk9m4PdWP0V1FUVOne0K006YpFPG9MCpCVCOf88aDHiNxXtJNdXBNa9mmXQhx4j3joT5C6v0+FGy6qMibDOHbb5pSJ8zc/OpqsQOVedKSs2qJxUvVv3aSpR1CetKDl6jPKIUI60kZNsaSVF2k0yUyTSddqDOLMwddeGEYWUgAF1ST3jNwmRcACCY3keNMoOcqQrkoxthXicwaaH3jqEnpqGr0TuazriTMWlvrWjUAtICgSCSYiQEyR3QBc1FVwz2catyTbrESVeAn6VWLSlJKUiSLTVo4+DIyyc0LGJb2KVKHiAD8qs8tzBu4Us6QZGpJt4VUtYVR5U8nDxuKrHWyTHsxxbaiYJjwRY+hNQ8Pojx8U2/WnnE72tUFxMGusWi34YyFl3HpU+tCGJK4JICiIhE8gTe52BHOtE9puXhbLeKagrw5klJnU2r3xI6WV6HrWWs8jy53qxxGWuJ7zbi0ak7pJAII2UNiCORou2FNLQXduHsOlfMD5UN4p1eEcTimDfZaOS08wf35GpvBjoUlbCz3gLX5U6/hdSVIIkbGnirQrdPQd5BmreKYS60dSVWIO6SN0qHUVObg2gfAVjvCmPVgcclsk9k+oIUOUkwhXmCfgTWzt4aFSBFQlCnRojO1ZhfEOX/APT8xWgCG1HtG+mhRkD0Mp/01c5/g28QGl4YEL5xuCLyCOkb0Xe1Thw4nCF1Al3DysdSj8Y+ACv9PjQP7P8AOggwYva/juKvBprZnyKuixxnGT7uFGFUFJxGooeciNTY5j+5VgfI9aGs3wnZKB22+dWeYvBrFL5ytXw0oihfN8eXHLnn+tI4K6Q8cjcbYc5ChtQEb1dYh5vTpAE7UK5CvvEUYYNhKRqIvSQY8yuOXp35VGzbDspQSVwY2iiIYgnZNutDXEOG1hRSm45U7VIXl7M8XjDrUBaSYmpGDwDizpWsoQdxJM+SU2PrFVbwOozvJq0yvGEW/Wnf52id2TlJ+zKCmgoFJBvubn3osJ6VcZw+cQ0l0SCLz0I2PxqIsdqAkAAbn/JpsPrw8tL7zSrx/SeoP1FMn36F8o17DtNZlgkdqkFDqAojmlUQYPIhU1iHGHCzuAe0L7zap7NwbKHj0UOYrU/ZRmEtO4c3LS9afyOSf/IK+Iom4kwDT7BadSFJUR5g9QeRqMXxLySkj5oFOkjl/wAVd8ZcKO4B3Soam1Xbciyh0PRQ5ih+tHZDaHtYrymprqFB5m+IuKWAKjYZZprNMOXWloSQCrmpOpPkU8xXjrb2etJV0PKzZhBhbzYPQrTPwmq9zizB9qn78R1CVQPWKCMxyM4QjW4lXaHUNKI0lPgeV+X9NWivsimwUwldzsRPpWyGGLVpmLJnknTQfYvNkIYW+khaQkqSQQQo/hAI6mB60J5S4WCty633hMqH9ZkkdBPLlQc8VIJDSyEkhRTJ0kzIkbGi3J8zbeBeV3VNwkoNwDHISLHefOrfHgk3sl8jJaImLx7hWoKCoAUjVyJJkwaIcHkLS2EqS3BSO8ep5zQvnOcoU4hA5RqHibmT1M1atYx15PZtlUc4/U07VSJp3EXimkIsLnwqhd1qJhNgas3sCtJEqM1JRhlhMzR4tnWkQMNhkqsqxqVjeH2+zKlEgeFRXcG6TIqFmGNcSnQqaakltCttvsomXdJKZNj8pooyzidIUG1QpOkJ26DeaHstwhee7NIBWvupkwCTYAnzijp72NgIbKcWQ7AKpblOrnpgggfGppjcbIWarbUhLrA0vIMpINlDmlQ6UnKeJkFZK0m4gjmDTeK9n+YNE6S06P7XCn5LA+tQRwLmLhnsktk2JLqPnpk0FNp3Y7haqiFxTjkk9wkQdQ8CLp9RW4YHGlSELIupCVEdCpIJoE4b9mbbSg5i19soXCACG5/um6/Kw860Ht45UmSdvQ+KHFbHA9P7VhHGmQry7FlaEnsHFFTRGwm5QehF/MQetbg49cCKYzTAtPtKadSFIULg/Ig7gjqKSE6HlCz51zLMe0vzJnx2iKn8G8LuY97SJS2mC45Gw6Dqo8h60ZueyZJelOIhiZgplwDoDsfM/A1omVZa1hmktMp0oTy5k8yTzJ61WWVJfklDE72ZLkCgFaSYIMHzG9FbmHJTcn0oX4iwvYY10DYuFQ6AKOv9aLGH9TQi9qlApMjZa8rQYVaOZplvHgKM/OkYbFAIUBtMQKgOFJBveqRb8CSSBTjPCJS7rRsvfzqlwi4PlV/nZ1JI6bUNtqg1WL5Ik9MKsrxUGiPEKZeZM+9FAeDxGnyqQ5j4sKWLcdBkkw09kJUMU8RsGtJ89adPyBrT82HdT4qT9azv2O4VZ7d4ghCglCT/AFEEkx5SB61o2cJ+7Sf7k/WpSWy0ekKz3Km8U0WHkyhSd+aTyKTyIr5z4o4fcwT6mXLjdC+S08iP1HI19MPC4/LQ/wAXcMIx+F7MwHUyppfRXQn+lWx9Dyp4SpiyjaPnCupzEMKQtSFgpUklKgdwQYINe1oM5uqNr1GxWJ0IWoCdIJi/Lyp5ExSa8U9szjFcUh90lxCezIiIJUIkgpXuCT4c69VhGFkFDnZhclPaKTsDHIyDtvRXnnDqMTplSkaeSQIPmOtCHE2Spw5bCJ0aSDJuVTcz8LVvx5ISSSPPyYskW5MeewIaTJebUYkAT3o6HaarskxH3xBkagY8xcT4b1GxGOKm20GAEWmZPw670nLFjtUxzIA8L1dJLaIO3pjGbvTiHCn+sx6WtWmeyrEJU2sK969B+fcOlkMBQ+8cSt1zw1LASn0APrNFHCqA3p07xQ+yNo762lRb8TMFtY8aZfP3Y8am8WG7Z8L+lMY8Ds0xV0tMi/AzlgIBJqg4nUlW29E6AEsknnQHm+IlRFDI6jQYq5WK4SaKsU0Rv2if/IVvuOWQpI61ins5R/8A1tT/APYPlf8AStqxolxArL7NJ66mab0WvTz9jTJM2pKKJigkdaaUm9zUhAt4VHU9BihQUMvb9aUBINKcWCru3qSlsBJJt1pRrILKb7U6d6rcZxVg2SQt9JI5IlR/22obzL2oYdJhtl1wnYnSkfUn5UFFvoNpdgpxs+HMU8RyUQP9HdP0NXeRk9iFHpQZmGK7VxS4jWpSo6aiSRRBkrrik9mkTtzp4KhJk7FYSEFadlVVfYVlJPWnsYt5sdmREHnTmCxbhTECNjVopMlJlMrKSoE70OZpla2zqCSEnatOy9rUqFfD96Z41SgIAinUaVkW7dDLvBbeYYdvF4UhlxxI1oI+7K091W10mQdpHhVbgPZhi1uAPaENg95YXqJHRIHPzijL2VrnBFAMaHFf7r/vRoG7WNQ+xrRp4J7IOXYFLLaWm06UIAAA/lz409m5+6H5k/Wn2hvKqbzhP3O/MfWuXR0mTnBcflppoWT5mlhcx+WktmyfOmFBDPPZ/hsS+t5chSyCYNpAA+cTXUXL3NdXWw2BbQriilNivTXnHoHqlQNqpsZl6cQFNq8wf6TyNW7plNMYAd5VGDpnSVoyTOMrXh1lt1MH8KhsodQedXfA3DLrzqXVpKWUnVJ/GRsEj9a1FbCVQFJCuYkA/WnnHQ2kqVZKRyH0Fav+htVRl+hJ3YGcUPJexGlJB7MaFedyfhIHxpGEeQ1GoH0qPk7XaPugi+sr2vCyVCfnRG3lw1g1RQpEHO2eZ9iArDoUAbGJPpVc+Vdggncn5VeZ9hyWABsOXr0qoexOtDTYTERJ+V62R6MrGs1xJDKUkRaaBsao6iaPOKhCAOiY+VAbie9S5exsfQYeyxpKsWmd0pUsecR9CT6VrmIH3yKwLh3FqYxTS07hafUGxHqJHrX0A+n71PlUSz6PcYuNqgpJqRjVXqM1POpvspFaPHdXpSW0zcipSkWpI6UKDeil4sztOBZ1pQFOrVobSZiYklUcgPjYVmeOfx+LV986qDsgd1A8kC3xvRj7WcMrsGnR/wBt2D4BaSAfiAPWhvIc1Q4k9qSFciN/WmikK2/BWI4Zc1RuedKxHDyk7jYwfCirCKsVpVJRf08fDx5VWM8Q6XlhwShwc+RiKssca2Qc5W6BPGshtegm43n5R/N5qflGaISYUNSdo5/CYPlVvnWXoxIAEB0CUE/iIEFJPiAn1oDXqTeCDMf4NJOG9FITvsLcwzfUbAhM2B5fzpTOHzIiwoZTjTTzWIO42pf0h3TDnLcwCLnfmaj8S40PRp90C9U+W5W9iJM9m2BJN5PkP3q6w3Cra0SVL221f4qkeUlRKVR2WfsnVfEJm3dP1FaMQYtWN8O5mMDjBM9kvuL8jz9DWxsKBFriJB6iotUyydo8SjxprN0gNeop5AvTOdj7ofmH1o0c2Tm/w/lpTSbJ866Nvy1zGw8zTUI2NuJua6kuPGTXVwAMaSelLg9KU2DFU/EDqlKQwlWnWCVmb6doHnefKvPjDk6R6Ep8VbGs64kaaBQk63OiTZP5lfpQqviPEH3XA3PRI/8AYGiccKIQD0HwqtXkQUSBHyrfD4yj4MUvkuRTJx+JdscQ6SfdhZAPXaL0wrMHknQpbkcxqVBE3sTvUjMMpUx3kna5H7eNWWMwoxLHat2WLkeI3/nlVFAlKftjWGzVTbyVJ7ykJ6++37xHjG/xo6xuaNFtLjZEKHwoAZwevDB1FltKv4c/hVc9iyj3SezVcD+knceUyPSmapCKrNAxucBSAmoGHeSFAqvG3887xQgxnB0XIsRIJ38qfdzDuA7UsZ+xpQLXiPMtc+NDaGiVc65t/WZM+FWjOFUpJ0C8Ez0invkxOivwigl5JmySCa+jXVy4k9RIr55cLLakA8rrnvEq/wBMADwvWw5dxxg3Sgh0I7oBCgRpMbTEVN6eyitrSCJ8XqMmSq+1TQ6hY1JUlQPNJBHxFIDcbUrWx1LQkiOVMFvvVOnwrxQFCjuRS8U5YH8I+1uVNkp/MnvI/wBwFYZlWBU7ZBhVfRgAJmvnzO2Dgse+2LBLhUn8qu+iPQgeldQbJeHw+MaVCUlR2if3qDj8G8Nfao0GykgkTPMCORFXbXEgWpJUQOU70ri3FtuMApACwLwZFuY86qlFx7IvkmC6M4sAomUn4Uxj8WFL1pFiO+mLGIAP+fKiHhLgn/qaHHO37JbZCLt6tQ0ykk6hFpHPapGe+yfFtJCmHE4jkUgaFDyCjCh6z4UuvY3+FPhMiQ+32rSwLxpJEzVawUNrt3iOosDyt15+lP8AZKwrbaisSskEJ99OmNQPLw868RlSlKxT6FJLbHZlWpUqUHSAnTAg9TtFFx0cpW6CrIcyKELmTqtBP8im1ZquSORpnJ0hSf8ANSMTg7yBU4t1oq4oH81OyorXuAMQXcE3J92Ug+AMpHoCB6Vl+YYbumjj2S4/Vh3Guba59FD9waV2htPaDpSYtUbOieyH5gPnUgrNRc8/+JP50/WinoWRagbflpLVgnxNOBO35abCYSjzqhIjPpGo+ddTrqbnzrqFMNgelQiqLitjuJfRuzcjqkxPw/eurqwxdSTRvkrTROyfMBiUCLQINVecYdxE9ma9rq9RbjZ5rVSoEMa88qdSppnL83cYlJukm8G4O0j9q8rqknsq4plngs17Jak/9t5Nx47gx5E1VKvrQB1IHkDN/K/+kV1dVF6IPSbGMPgyoBSLg+hHxr1xlAEX8f12rq6pNbKeCbw7ge1cSnZM+pjfy5VcY7F93s27IG52KiLTHIcq6uqkehatlC9h9RtUdWFgxN68rqi+y1EzLc6fwypacKT4EwfMbGtZ4L4y+1js1wHQJ7oOlQ9RY11dXNV0Ot6YW4fEHnSy5Jrq6uTFaQo+9NZT7bMquzi0/wD4r8d1IP8A5j4V5XU8RGZ9g2QsWJB+VTswyl5puVEFJ2g17XUUtMWXdB77Cz93ih0U39F1pDqq6uoMaIN5nwXgsSVKcZ76t1JUpJ3mYmN/CqjiThbDYLKsUjDpIK9BUpRlSocTEnoL2HU11dQt0MorkgK4VRqIHlV9j2tKq8rqGPoM+xrMcHLc+FN+yV7TjnUclNKPqlaY+prq6q5lTQmLaNc1JqFnwHZJj+tP1rq6o2NRcoTt+WkpTIT511dVSRHdFz511dXUKOP/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8436" name="AutoShape 4" descr="data:image/jpeg;base64,/9j/4AAQSkZJRgABAQAAAQABAAD/2wCEAAkGBxQTEhUUExQWFhUWFxgWGBgXFRgcGBccGBcYFxgdGBYYHSggHBwlHR0VITIhJSkrLi4uFx81ODMsNygtLisBCgoKDg0OGxAQGywkHyYsLCwsLCwsLCwsLCwsLCwsLCwsLCwsLCwsLCwsLCwsLCwsLCwsLCwsLCwsLCwsLCwsLP/AABEIALcBEwMBIgACEQEDEQH/xAAcAAABBQEBAQAAAAAAAAAAAAAGAgMEBQcAAQj/xAA/EAABAwIEAwUFBwMDBAMBAAABAgMRACEEBRIxBkFREyJhcYEHMpGhsRQjQnLB0fBSYuGCovEVQ7LCM1NzJP/EABkBAAMBAQEAAAAAAAAAAAAAAAECAwQABf/EACQRAAICAgICAwADAQAAAAAAAAABAhEDIRIxQVEEEyIycYEU/9oADAMBAAIRAxEAPwAIeY3KYV5g8yNqSloEG1welQ8DjdaJm4gH96scOu20/wA6VgemakNtBNcpaTNo8qcdt+GPjf401piPGgOOwANQNuk/vUYpE2FLLpAMU22R6mlCKL42CYvY/CnFOmAIpCVCx/nSpKUE3i2wPly/nWjYUjmyTE10nl41Pw7CoNhtN+fpTYwRUCojc8v5/PWikCyvSuRtF438OkfOaRJnfarFxpemIlPgNo/nOoTjFwQCZ38JtRoWyK44Ot4/n6VIwt+Y8KacwcnY9LfrTvY6bDwrvAQlytoKiT4Vb5plwSjUmhzJ3CFaTzo0wqdbZB5VSHoSetg/k2J0r/nOrxagqVR7ySDexvO0UPIb0PxV3iiUoEiIAMjreZ+Va8f8TPlWwMzJcKIHWrHApBbPSJI5Sf1qozF3vE1bZOtIZVKukC15qJWRaZWEgT4gC1qn6ym+/MzQ8rNAkQDB8hUvDZrqTBqXMpwb2X2ICVp8SJoXUQHADRBlS5Bm8D6VVZk1oxAPWnW9ndaJT2DhvUBNrjnFB3ER1DwrRMU2UNwf6ZkRvaBFZ5nxBCiOZNvnVMulRPFt2Ailwqp2EeBF+tV74hRrxt2K5xtCqdPZfO48RFMpxAJqnLpNLCzSfSkOshfNudIkfOrHDPk+B6ftQoMSfWrHD4rUAfxDcVGeJrZeM09BMzi1XETTzbijuPlVNhseQd4NW2HdKtpNKm0c0SkYyBv8q6mdUdPjXU3MWgFwmJKFeBojwT8ju0NPHvG3oassocvb/mq5IXsjGXguzIG016YImL/T+Xq0bwspm+3hUf7MFEjn4GAeotUVEo2VwaMFVNB24t5b1OdYKN7yPoKhNJHhSyQyYgO3NqtcqiTVeQNuW29S8ErQsTtba/8AOdAZB9l2HT2ZAAuN+e38+NVGKb0qIAj/AI/arDIH9gdoj41X494KeVHugx/DWiG0RaqRa4dkC8Ag7eXW+9DXEEBQ0gSD5fTlRC48UtgCIihDNcYAepp56ROCfZzbSh70A872qKHANyDG0f5qsxeYKJ2J5AA/GoiMS4SSET1kz9AAKjxfZVSVhR2o1JvcbUa8P47YK52+NZYxiVRcQRRRkWYkb3FqVOmUkriW+dGMQDtNXXEDg7FPimfChvO8SFLCgbRTuc5gFMNgG8XrZCS4sxzi7QH454ajTScfp7xNuXpb0qHmT1yfGmE4WRLitAIlIVIkciLbVGrK7Jb2ZjcQZ63NKwGalPK3P/FUeJWlJ7pB8v8ANIaxyk9PKK54daCslPZrPDOagkEn1rzPscS62RFjf42oMyXMdOlQ90nboelEzoK0lX8vU4trRbipOwozbHjsgeouZ2rMs2xBJPjRBmLi0NhKpBG3jQbmeJgH4Dzqk5c5UJGKhGymxCpUaar0mvK0Iyt2dTiDTdeg1zOToWoV6hwggin0CR400qkuyrVbLLDvarjf6VZMYxexMnpQ42opOoVasuhQ1Cx5jpUMkK6LwnfZdB3rXVWDE11RplKKZ833na9P5bidKx0kfWozxFwP8EdaQk1trRiRuLWGR9nCvC31odYRdR8fWp2CzScE3IlQSB6/zrVM5iNKecnwN/K3n8Km2ux0iLm+LSLbnaqplICQZM/vtPzqNmGKvJ3P8tTf2VSk6lK0pMTf4RS1YW/RIGNQJm3XnS28eme6bD41cZJwSp1IUWtKTcKdURPiGxePzRUzF+zh5Ill5oq30lvT6Ayr5ipN4+rKqM6uidkGYd21PvSVREA3uIPrN6GMkxC2nS04nQtJhSTyPh4cx1BFEmPfBKYP83qkNaJz3sVnWJShAAM260F47GalQkG9WnEDulN9yap8E0tRGhMrWQhtPVatvQbnyp5MRdUM9slJiApQsRP+PlTGOxLm+ggHaFH6D9K2PhTg1rCIlYDjyrrWoSATuEA7Dx3NW2cZY082UOtpWk8iB8juD5VL7UnpFlhdbZ87MY9SVSZI5gn+QfGiTLcYAQeSoKT9Z+dJ484NVglBxEqYWe6o7oO+lX6HnQ/l2N0d1XuH/aeo/Wqyipq0SjJxdMOMbiCRI9Ki43E9z/n61Fwj2qAqJ2nlfY+W1N5zioGgbnf0qUW+h50O8I5H9sxQSq7SO+54ibJ/1H5TWuZrlDWIbLTqAUxaN09Ck8oqu4EyL7LhxqEOOQpfUW7o9L/Gr51cVDJLk9eC+NcUfPvFeQLwb5bVdJuhXJSf38Kpa3Xi3IBjWCnZxPebV0PQ+B2+BrDsQypClIWClSSUkHcEWIrbhyco77MmbHxdrofy/FaDB907+HQ0bZbmo7IpVyPxrPq0DD8IqRg2cSpUKmVpI2bVZBG1xYweSvCKXMop2Phk+vQxm+YgwLzzny8aDsc/rUSNuX71oLJwyMR98vUhpCT2aE61PKUJCbT7sXuOV96BHMGVrUWkK0aladW4FyJO0xTY1UmJkk3FEJIropwNqGwPpcV4oyKrZOtDddXV1EUfw6Z2p9TfhScCb1PWu9hUZSaZphG4lcTIim2nSgyKnOIBjy39arl00XZOeiwTjW+YIPhtXVW11d9aO+1nE0pBpFKTTk09mg5TjZwyEzt0qFmGKCQCCRHL0qvyt1SAW1SDZXjBEg+REGouOX2jugG3Py3PyrMtyo0y0jsCyXFa1GEDcnYAUR8HYb7Xiwoj7loEgRYwQBPiT8hQrisXrAbbBCJA/MfHw8PXy2DgbJfs2GEjvrhR8B+Efr60Mz4xOxLlIIBS68FKrHRrsE+OsiDiPtLY+9aEqj8aBcjzAkj1HShhvHSlKrQK1M1muecNqafUhq7bgLiBbuwQFJueRIjwIq2KTuiOVKrBnM8Sp55KeXQRR97N8rCtWJN0p+7Z/wDdY87AetZphklRDbYl146eRgKMAeouTyBre8hwQZYQ0nZACfPqfUyarmdaJ4V5Js/WkYuyTTyf1prGjuGo0WsRi8I28yWnUhSFpgg8/wBj418/cY8NLwL5QZLartrj3k9Dy1DYjy619ENJ7o8qr88ylrFNKZeTKSLHmk8lJPIiqwnwZKcOSME4fxHfCVGBIhf9Am/pWg8HZG07iVvqKXEtaAgAgp1KGqSQTMCDHj4VC9n3DfZYvEIfbKg2laJW33FSoJBE2IUnV1tWk5ZhGWkaWkIbTM6UJABPW3OmyNW6FhHpseKz0rxaj0qQaRWfii9sihZOwoA9pXCvbJOJZT96kfeJG60ge8OqgPiPIVoTDKwokkFJ5Up3ChVNB8XaFkuSpmFcBcP/AGrEd8Hs2wFr/uv3UjzPPoDWpcR56y0ktKbDqlpgtWAg2GsmyR8/CrjLMiYw5UWWkt641aRExtblubDrWOdqtb5WtZQpSlKUdzJPj028Ip5v7JWxYx4R0e4h1tGtfYqQlSu7obPYiLWJIVbqN4mo/wBkU4ISe7taYWbGVTuauPsjOrvOOLEfiiJ5wKtsrxWHaIO8bTVo/wBkHXYIBxbBKVpC0EXBEfAiobGDbW7FwlUx1TaR6UTcWvIXKk872odwbcd4mIE3+FUrwIurKzM8AWVQbiTB6gVDolz3DJW0Hkk2gEEbT8fhNDVOhWScErvXq2cHMWqiSqKsmcTIipZI7svilqhjE771HcN6kPmT0uaYWmmiLMbiur2K6nEo8cFzUnKsGXnUNp3UoD40jGNwsgbSaN/ZTlGt1byhZsQPzK/xPypMk+MLGxwudBFxLkoLbam2u0caAQACASiCOdjBgx51V4HgwOYZ3tElt90lSZV7gB7gMWg899/Cx32ccqQ5yrz45JL8o3ThF/oy32dZKHcZpcj7tKllPilQTB6XIradNRcDgm25UhtCVLMqKUgFR6qIFz51Nmmyy5SsGOPGNDUV6aSpV6UDUkx2hBSaHOM8K2pDYW840uSEltBWohUahpHKyb2uBVNn3tAWFFOFQgpBjtFgq19dCQRbxO/SqHEjFPKSt5Gpa40grCbTbux3R+9aMeOVpmfJNVRdcA8LlGIOJC0OMgLS2uTqmyUyggFK9OoEHrbetKwQ7g86xBeNxWEWUJCm1cig93nuB3Vc9xRZwRx66t1OHxQSQswlwDSQo7BYFoJtIiKbJCV2wY5qqRoWYhfZOdlPaaFaIidUGIm2/WgLKeNHQot4kBSRIV3SHkKTzU3A1J3FhMjnRvjM8YZeaZdcCXHTCAQb3gSQIEmwkiazHilCk41ztWxCyonWkFSwFEIIgyEwBB/ttRil5BNvwayypLjaHG1BSFJCkkbEESCKUlQ60FeyPMHFDEYcnUy0QWyfeTrJJTPMTJE7Xo8cwiSfGlkqYU9EZ1ANNNsgU8tkppLbgMwQYsYO3nQoNijXqQK8eNrVzZpRjzTXgFOg14pNGgWNqFZFx7k/2d8r2Q4StPhJuPQ/Ktiisv8AalmPaPIw6IVoSVKi/eJ28wBt41yWwvoHEvtKAgqM7wkkfKnFZclXuJdJ5fdqirDLcUXGm2WhrXYQU3Ef3E7elXuEac1dktYQEiVkW5bTWmCTMs3RnmY5c4jcECfxW+U1MweGJlRUiG1aBaFRE3kbwbG+3hVhxQxKgRdIO21hURbzDgbDhUlWuCRIGmQQSdoHjfemEsrMZjklpaEatM/iPMf8fOhyifHYJptZaJkuA6VqVYXse7a/Tw8aGnEQSOhinQGJpba4NIrqY5OiSL7V4oz4WpLaq5QvSFL0eV7XAV1cElYlOtZPWAPhFbRwhlX2bCNpiFK76vNXL0ECsz4UyrtsW2mJSFaleSbn47etbUdqy5ZXSL4o1s5qIqNiU1IbRUbEG/wqPko3ono2FJKr0tvakKpJDxPKq+Kcb2OEcI95aS2nzUDf0EnzA61ZCs59oWakuluCUtaSBy1FIUDYbmefIWiTXYo8pAyS4xK/IFAqA0pkRBPL0olzVpKXGVkiVKEyQNo68qB8tf0kQbjqSKIsQ2ZaUVsyTJJQsx+Y2n0rdjezHNEfizEAOkD3dxcHfxFC7jkOAjqD86veI0ajqCm1D+xBSPgSTQ8hsEz06m3hvTz7Jw6CDMM7Xiwpp46n2lkJWAkFSAqUG0AKQSq/ML6iauWXlYkKdcSXHiFazAASANKAkeH8vWeZW+o4hBUojWtKVHnClAH1/atGaaXhsS5h3CQoGyhYOIPuqHmN/EEUkk4tFE7RaeyF1DX2hpZh5awvSeaAIkHncmRykVd4z2i4RDyG0qDiSJLiFA6bxGkC8C++2wNB+bYIpAWhRQ62dbSxuP50O9MDh9GYpOLwxS1jEEdszENrWBcjmnWLzsbzBk0HFXvoKba12aknP8OU6w83pIJkrSLDexM2rF85daZfKsuxThStZUqErQpF5A7W3aJknedrzvVPm+UuNDU626zpFg42opn+lLm0dPP1pOAzBhBlSVuH+42t0SKZQrpiud9oNcg44fbdT9pd7RomFEoTqRPMFAGx5GbbVqETcGxv4Vi+I7PEsqcaCW1CNSRsoA20je3P+QU+zniYwMG+YcTPZE/iH9M9Ry+HSpzTW0PCSemHxEc6rc7z1rCoCnFGVe6lN1KI6Dp4m1Wl+dhWM8T5yMTiXFpMpENt9NKTuPMyfWpqTZVxSRd5vxs66khEtJP9JlZHirl6fGhzBOpStKyDKdvSkMNTAFS/+nqIrgNEtWbsIfD7SIUfeTAAnrt1pjG5044omAnVe37moP2SvXUQKe2LxQ05iSdyPWpCMKhxC1QO0bAURNlpEzaNwPjBqnSoa7jUnmJ3HSpuaZcAgPNrlsxpBnUkEQUk84PyNUh7JzropMUtK0kIF9RIgACLnbl5VExLBASrkr5HpV5luATiHm2mgEqPvq/CAOfnyjrV4ctQ3im8O6mWXD2Kuo12SoHkQrSZ86ptK/BNU3Xkz+uq94t4YdwLpQsSgk9m4PdWP0V1FUVOne0K006YpFPG9MCpCVCOf88aDHiNxXtJNdXBNa9mmXQhx4j3joT5C6v0+FGy6qMibDOHbb5pSJ8zc/OpqsQOVedKSs2qJxUvVv3aSpR1CetKDl6jPKIUI60kZNsaSVF2k0yUyTSddqDOLMwddeGEYWUgAF1ST3jNwmRcACCY3keNMoOcqQrkoxthXicwaaH3jqEnpqGr0TuazriTMWlvrWjUAtICgSCSYiQEyR3QBc1FVwz2catyTbrESVeAn6VWLSlJKUiSLTVo4+DIyyc0LGJb2KVKHiAD8qs8tzBu4Us6QZGpJt4VUtYVR5U8nDxuKrHWyTHsxxbaiYJjwRY+hNQ8Pojx8U2/WnnE72tUFxMGusWi34YyFl3HpU+tCGJK4JICiIhE8gTe52BHOtE9puXhbLeKagrw5klJnU2r3xI6WV6HrWWs8jy53qxxGWuJ7zbi0ak7pJAII2UNiCORou2FNLQXduHsOlfMD5UN4p1eEcTimDfZaOS08wf35GpvBjoUlbCz3gLX5U6/hdSVIIkbGnirQrdPQd5BmreKYS60dSVWIO6SN0qHUVObg2gfAVjvCmPVgcclsk9k+oIUOUkwhXmCfgTWzt4aFSBFQlCnRojO1ZhfEOX/APT8xWgCG1HtG+mhRkD0Mp/01c5/g28QGl4YEL5xuCLyCOkb0Xe1Thw4nCF1Al3DysdSj8Y+ACv9PjQP7P8AOggwYva/juKvBprZnyKuixxnGT7uFGFUFJxGooeciNTY5j+5VgfI9aGs3wnZKB22+dWeYvBrFL5ytXw0oihfN8eXHLnn+tI4K6Q8cjcbYc5ChtQEb1dYh5vTpAE7UK5CvvEUYYNhKRqIvSQY8yuOXp35VGzbDspQSVwY2iiIYgnZNutDXEOG1hRSm45U7VIXl7M8XjDrUBaSYmpGDwDizpWsoQdxJM+SU2PrFVbwOozvJq0yvGEW/Wnf52id2TlJ+zKCmgoFJBvubn3osJ6VcZw+cQ0l0SCLz0I2PxqIsdqAkAAbn/JpsPrw8tL7zSrx/SeoP1FMn36F8o17DtNZlgkdqkFDqAojmlUQYPIhU1iHGHCzuAe0L7zap7NwbKHj0UOYrU/ZRmEtO4c3LS9afyOSf/IK+Iom4kwDT7BadSFJUR5g9QeRqMXxLySkj5oFOkjl/wAVd8ZcKO4B3Soam1Xbciyh0PRQ5ih+tHZDaHtYrymprqFB5m+IuKWAKjYZZprNMOXWloSQCrmpOpPkU8xXjrb2etJV0PKzZhBhbzYPQrTPwmq9zizB9qn78R1CVQPWKCMxyM4QjW4lXaHUNKI0lPgeV+X9NWivsimwUwldzsRPpWyGGLVpmLJnknTQfYvNkIYW+khaQkqSQQQo/hAI6mB60J5S4WCty633hMqH9ZkkdBPLlQc8VIJDSyEkhRTJ0kzIkbGi3J8zbeBeV3VNwkoNwDHISLHefOrfHgk3sl8jJaImLx7hWoKCoAUjVyJJkwaIcHkLS2EqS3BSO8ep5zQvnOcoU4hA5RqHibmT1M1atYx15PZtlUc4/U07VSJp3EXimkIsLnwqhd1qJhNgas3sCtJEqM1JRhlhMzR4tnWkQMNhkqsqxqVjeH2+zKlEgeFRXcG6TIqFmGNcSnQqaakltCttvsomXdJKZNj8pooyzidIUG1QpOkJ26DeaHstwhee7NIBWvupkwCTYAnzijp72NgIbKcWQ7AKpblOrnpgggfGppjcbIWarbUhLrA0vIMpINlDmlQ6UnKeJkFZK0m4gjmDTeK9n+YNE6S06P7XCn5LA+tQRwLmLhnsktk2JLqPnpk0FNp3Y7haqiFxTjkk9wkQdQ8CLp9RW4YHGlSELIupCVEdCpIJoE4b9mbbSg5i19soXCACG5/um6/Kw860Ht45UmSdvQ+KHFbHA9P7VhHGmQry7FlaEnsHFFTRGwm5QehF/MQetbg49cCKYzTAtPtKadSFIULg/Ig7gjqKSE6HlCz51zLMe0vzJnx2iKn8G8LuY97SJS2mC45Gw6Dqo8h60ZueyZJelOIhiZgplwDoDsfM/A1omVZa1hmktMp0oTy5k8yTzJ61WWVJfklDE72ZLkCgFaSYIMHzG9FbmHJTcn0oX4iwvYY10DYuFQ6AKOv9aLGH9TQi9qlApMjZa8rQYVaOZplvHgKM/OkYbFAIUBtMQKgOFJBveqRb8CSSBTjPCJS7rRsvfzqlwi4PlV/nZ1JI6bUNtqg1WL5Ik9MKsrxUGiPEKZeZM+9FAeDxGnyqQ5j4sKWLcdBkkw09kJUMU8RsGtJ89adPyBrT82HdT4qT9azv2O4VZ7d4ghCglCT/AFEEkx5SB61o2cJ+7Sf7k/WpSWy0ekKz3Km8U0WHkyhSd+aTyKTyIr5z4o4fcwT6mXLjdC+S08iP1HI19MPC4/LQ/wAXcMIx+F7MwHUyppfRXQn+lWx9Dyp4SpiyjaPnCupzEMKQtSFgpUklKgdwQYINe1oM5uqNr1GxWJ0IWoCdIJi/Lyp5ExSa8U9szjFcUh90lxCezIiIJUIkgpXuCT4c69VhGFkFDnZhclPaKTsDHIyDtvRXnnDqMTplSkaeSQIPmOtCHE2Spw5bCJ0aSDJuVTcz8LVvx5ISSSPPyYskW5MeewIaTJebUYkAT3o6HaarskxH3xBkagY8xcT4b1GxGOKm20GAEWmZPw670nLFjtUxzIA8L1dJLaIO3pjGbvTiHCn+sx6WtWmeyrEJU2sK969B+fcOlkMBQ+8cSt1zw1LASn0APrNFHCqA3p07xQ+yNo762lRb8TMFtY8aZfP3Y8am8WG7Z8L+lMY8Ds0xV0tMi/AzlgIBJqg4nUlW29E6AEsknnQHm+IlRFDI6jQYq5WK4SaKsU0Rv2if/IVvuOWQpI61ins5R/8A1tT/APYPlf8AStqxolxArL7NJ66mab0WvTz9jTJM2pKKJigkdaaUm9zUhAt4VHU9BihQUMvb9aUBINKcWCru3qSlsBJJt1pRrILKb7U6d6rcZxVg2SQt9JI5IlR/22obzL2oYdJhtl1wnYnSkfUn5UFFvoNpdgpxs+HMU8RyUQP9HdP0NXeRk9iFHpQZmGK7VxS4jWpSo6aiSRRBkrrik9mkTtzp4KhJk7FYSEFadlVVfYVlJPWnsYt5sdmREHnTmCxbhTECNjVopMlJlMrKSoE70OZpla2zqCSEnatOy9rUqFfD96Z41SgIAinUaVkW7dDLvBbeYYdvF4UhlxxI1oI+7K091W10mQdpHhVbgPZhi1uAPaENg95YXqJHRIHPzijL2VrnBFAMaHFf7r/vRoG7WNQ+xrRp4J7IOXYFLLaWm06UIAAA/lz409m5+6H5k/Wn2hvKqbzhP3O/MfWuXR0mTnBcflppoWT5mlhcx+WktmyfOmFBDPPZ/hsS+t5chSyCYNpAA+cTXUXL3NdXWw2BbQriilNivTXnHoHqlQNqpsZl6cQFNq8wf6TyNW7plNMYAd5VGDpnSVoyTOMrXh1lt1MH8KhsodQedXfA3DLrzqXVpKWUnVJ/GRsEj9a1FbCVQFJCuYkA/WnnHQ2kqVZKRyH0Fav+htVRl+hJ3YGcUPJexGlJB7MaFedyfhIHxpGEeQ1GoH0qPk7XaPugi+sr2vCyVCfnRG3lw1g1RQpEHO2eZ9iArDoUAbGJPpVc+Vdggncn5VeZ9hyWABsOXr0qoexOtDTYTERJ+V62R6MrGs1xJDKUkRaaBsao6iaPOKhCAOiY+VAbie9S5exsfQYeyxpKsWmd0pUsecR9CT6VrmIH3yKwLh3FqYxTS07hafUGxHqJHrX0A+n71PlUSz6PcYuNqgpJqRjVXqM1POpvspFaPHdXpSW0zcipSkWpI6UKDeil4sztOBZ1pQFOrVobSZiYklUcgPjYVmeOfx+LV986qDsgd1A8kC3xvRj7WcMrsGnR/wBt2D4BaSAfiAPWhvIc1Q4k9qSFciN/WmikK2/BWI4Zc1RuedKxHDyk7jYwfCirCKsVpVJRf08fDx5VWM8Q6XlhwShwc+RiKssca2Qc5W6BPGshtegm43n5R/N5qflGaISYUNSdo5/CYPlVvnWXoxIAEB0CUE/iIEFJPiAn1oDXqTeCDMf4NJOG9FITvsLcwzfUbAhM2B5fzpTOHzIiwoZTjTTzWIO42pf0h3TDnLcwCLnfmaj8S40PRp90C9U+W5W9iJM9m2BJN5PkP3q6w3Cra0SVL221f4qkeUlRKVR2WfsnVfEJm3dP1FaMQYtWN8O5mMDjBM9kvuL8jz9DWxsKBFriJB6iotUyydo8SjxprN0gNeop5AvTOdj7ofmH1o0c2Tm/w/lpTSbJ866Nvy1zGw8zTUI2NuJua6kuPGTXVwAMaSelLg9KU2DFU/EDqlKQwlWnWCVmb6doHnefKvPjDk6R6Ep8VbGs64kaaBQk63OiTZP5lfpQqviPEH3XA3PRI/8AYGiccKIQD0HwqtXkQUSBHyrfD4yj4MUvkuRTJx+JdscQ6SfdhZAPXaL0wrMHknQpbkcxqVBE3sTvUjMMpUx3kna5H7eNWWMwoxLHat2WLkeI3/nlVFAlKftjWGzVTbyVJ7ykJ6++37xHjG/xo6xuaNFtLjZEKHwoAZwevDB1FltKv4c/hVc9iyj3SezVcD+knceUyPSmapCKrNAxucBSAmoGHeSFAqvG3887xQgxnB0XIsRIJ38qfdzDuA7UsZ+xpQLXiPMtc+NDaGiVc65t/WZM+FWjOFUpJ0C8Ez0invkxOivwigl5JmySCa+jXVy4k9RIr55cLLakA8rrnvEq/wBMADwvWw5dxxg3Sgh0I7oBCgRpMbTEVN6eyitrSCJ8XqMmSq+1TQ6hY1JUlQPNJBHxFIDcbUrWx1LQkiOVMFvvVOnwrxQFCjuRS8U5YH8I+1uVNkp/MnvI/wBwFYZlWBU7ZBhVfRgAJmvnzO2Dgse+2LBLhUn8qu+iPQgeldQbJeHw+MaVCUlR2if3qDj8G8Nfao0GykgkTPMCORFXbXEgWpJUQOU70ri3FtuMApACwLwZFuY86qlFx7IvkmC6M4sAomUn4Uxj8WFL1pFiO+mLGIAP+fKiHhLgn/qaHHO37JbZCLt6tQ0ykk6hFpHPapGe+yfFtJCmHE4jkUgaFDyCjCh6z4UuvY3+FPhMiQ+32rSwLxpJEzVawUNrt3iOosDyt15+lP8AZKwrbaisSskEJ99OmNQPLw868RlSlKxT6FJLbHZlWpUqUHSAnTAg9TtFFx0cpW6CrIcyKELmTqtBP8im1ZquSORpnJ0hSf8ANSMTg7yBU4t1oq4oH81OyorXuAMQXcE3J92Ug+AMpHoCB6Vl+YYbumjj2S4/Vh3Guba59FD9waV2htPaDpSYtUbOieyH5gPnUgrNRc8/+JP50/WinoWRagbflpLVgnxNOBO35abCYSjzqhIjPpGo+ddTrqbnzrqFMNgelQiqLitjuJfRuzcjqkxPw/eurqwxdSTRvkrTROyfMBiUCLQINVecYdxE9ma9rq9RbjZ5rVSoEMa88qdSppnL83cYlJukm8G4O0j9q8rqknsq4plngs17Jak/9t5Nx47gx5E1VKvrQB1IHkDN/K/+kV1dVF6IPSbGMPgyoBSLg+hHxr1xlAEX8f12rq6pNbKeCbw7ge1cSnZM+pjfy5VcY7F93s27IG52KiLTHIcq6uqkehatlC9h9RtUdWFgxN68rqi+y1EzLc6fwypacKT4EwfMbGtZ4L4y+1js1wHQJ7oOlQ9RY11dXNV0Ot6YW4fEHnSy5Jrq6uTFaQo+9NZT7bMquzi0/wD4r8d1IP8A5j4V5XU8RGZ9g2QsWJB+VTswyl5puVEFJ2g17XUUtMWXdB77Cz93ih0U39F1pDqq6uoMaIN5nwXgsSVKcZ76t1JUpJ3mYmN/CqjiThbDYLKsUjDpIK9BUpRlSocTEnoL2HU11dQt0MorkgK4VRqIHlV9j2tKq8rqGPoM+xrMcHLc+FN+yV7TjnUclNKPqlaY+prq6q5lTQmLaNc1JqFnwHZJj+tP1rq6o2NRcoTt+WkpTIT511dVSRHdFz511dXUKOP/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xmlns="" val="2444710378"/>
      </p:ext>
    </p:extLst>
  </p:cSld>
  <p:clrMapOvr>
    <a:masterClrMapping/>
  </p:clrMapOvr>
  <p:transition spd="slow">
    <p:randomBar dir="vert"/>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cstate="print">
            <a:extLst>
              <a:ext uri="{28A0092B-C50C-407E-A947-70E740481C1C}">
                <a14:useLocalDpi xmlns:a14="http://schemas.microsoft.com/office/drawing/2010/main" xmlns="" val="0"/>
              </a:ext>
            </a:extLst>
          </a:blip>
          <a:srcRect r="1485"/>
          <a:stretch/>
        </p:blipFill>
        <p:spPr>
          <a:xfrm>
            <a:off x="18196" y="3048"/>
            <a:ext cx="9125804" cy="6854952"/>
          </a:xfrm>
          <a:prstGeom prst="rect">
            <a:avLst/>
          </a:prstGeom>
        </p:spPr>
      </p:pic>
      <p:sp>
        <p:nvSpPr>
          <p:cNvPr id="6" name="Title 2"/>
          <p:cNvSpPr>
            <a:spLocks noGrp="1"/>
          </p:cNvSpPr>
          <p:nvPr>
            <p:ph type="title"/>
          </p:nvPr>
        </p:nvSpPr>
        <p:spPr>
          <a:xfrm>
            <a:off x="352426" y="228600"/>
            <a:ext cx="7680960" cy="1066800"/>
          </a:xfrm>
        </p:spPr>
        <p:txBody>
          <a:bodyPr/>
          <a:lstStyle/>
          <a:p>
            <a:r>
              <a:rPr lang="en-GB" dirty="0" smtClean="0">
                <a:solidFill>
                  <a:schemeClr val="bg1"/>
                </a:solidFill>
              </a:rPr>
              <a:t>Romulus &amp; Remus</a:t>
            </a:r>
            <a:endParaRPr lang="en-GB" dirty="0">
              <a:solidFill>
                <a:schemeClr val="bg1"/>
              </a:solidFill>
            </a:endParaRPr>
          </a:p>
        </p:txBody>
      </p:sp>
      <p:pic>
        <p:nvPicPr>
          <p:cNvPr id="7" name="Picture 10" descr="C:\Eigene Dateien\TEACHING MATERIAL\HELLENISMUS Sommer 2005\Romulus und Remus Wölfin.JPG"/>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r="4138"/>
          <a:stretch/>
        </p:blipFill>
        <p:spPr bwMode="auto">
          <a:xfrm>
            <a:off x="4581098" y="125513"/>
            <a:ext cx="4378537" cy="3693705"/>
          </a:xfrm>
          <a:prstGeom prst="rect">
            <a:avLst/>
          </a:prstGeom>
          <a:noFill/>
          <a:ln w="9525">
            <a:solidFill>
              <a:srgbClr val="000000"/>
            </a:solidFill>
            <a:miter lim="800000"/>
            <a:headEnd/>
            <a:tailEnd/>
          </a:ln>
          <a:extLst>
            <a:ext uri="{909E8E84-426E-40DD-AFC4-6F175D3DCCD1}">
              <a14:hiddenFill xmlns:a14="http://schemas.microsoft.com/office/drawing/2010/main" xmlns="">
                <a:solidFill>
                  <a:srgbClr val="FFFFFF"/>
                </a:solidFill>
              </a14:hiddenFill>
            </a:ext>
          </a:extLst>
        </p:spPr>
      </p:pic>
      <p:sp>
        <p:nvSpPr>
          <p:cNvPr id="4" name="Rectangle 3"/>
          <p:cNvSpPr/>
          <p:nvPr/>
        </p:nvSpPr>
        <p:spPr>
          <a:xfrm>
            <a:off x="467544" y="2347083"/>
            <a:ext cx="4572000" cy="1477328"/>
          </a:xfrm>
          <a:prstGeom prst="rect">
            <a:avLst/>
          </a:prstGeom>
          <a:solidFill>
            <a:schemeClr val="accent6">
              <a:alpha val="94000"/>
            </a:schemeClr>
          </a:solidFill>
        </p:spPr>
        <p:style>
          <a:lnRef idx="2">
            <a:schemeClr val="accent6">
              <a:shade val="50000"/>
            </a:schemeClr>
          </a:lnRef>
          <a:fillRef idx="1">
            <a:schemeClr val="accent6"/>
          </a:fillRef>
          <a:effectRef idx="0">
            <a:schemeClr val="accent6"/>
          </a:effectRef>
          <a:fontRef idx="minor">
            <a:schemeClr val="lt1"/>
          </a:fontRef>
        </p:style>
        <p:txBody>
          <a:bodyPr>
            <a:spAutoFit/>
          </a:bodyPr>
          <a:lstStyle/>
          <a:p>
            <a:r>
              <a:rPr lang="en-GB" dirty="0"/>
              <a:t>Livy 1.8.1: When Romulus had duly attended to the worship of the gods, he called the people together and gave them the </a:t>
            </a:r>
            <a:r>
              <a:rPr lang="en-GB" b="1" dirty="0">
                <a:solidFill>
                  <a:srgbClr val="FFFF00"/>
                </a:solidFill>
              </a:rPr>
              <a:t>rules of law</a:t>
            </a:r>
            <a:r>
              <a:rPr lang="en-GB" dirty="0"/>
              <a:t>, since nothing else but law could unite them into a single </a:t>
            </a:r>
            <a:r>
              <a:rPr lang="en-GB" dirty="0" smtClean="0"/>
              <a:t>political body. </a:t>
            </a:r>
            <a:endParaRPr lang="en-GB" dirty="0"/>
          </a:p>
        </p:txBody>
      </p:sp>
      <p:sp>
        <p:nvSpPr>
          <p:cNvPr id="10" name="Rectangle 9"/>
          <p:cNvSpPr/>
          <p:nvPr/>
        </p:nvSpPr>
        <p:spPr>
          <a:xfrm>
            <a:off x="1601416" y="4164508"/>
            <a:ext cx="7075040" cy="2585323"/>
          </a:xfrm>
          <a:prstGeom prst="rect">
            <a:avLst/>
          </a:prstGeom>
          <a:solidFill>
            <a:schemeClr val="accent1">
              <a:alpha val="88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a:spAutoFit/>
          </a:bodyPr>
          <a:lstStyle/>
          <a:p>
            <a:r>
              <a:rPr lang="en-GB" dirty="0" smtClean="0"/>
              <a:t>Romulus founded Rome </a:t>
            </a:r>
            <a:r>
              <a:rPr lang="en-GB" i="1" dirty="0" err="1" smtClean="0"/>
              <a:t>etrusco</a:t>
            </a:r>
            <a:r>
              <a:rPr lang="en-GB" i="1" dirty="0" smtClean="0"/>
              <a:t> </a:t>
            </a:r>
            <a:r>
              <a:rPr lang="en-GB" i="1" dirty="0" err="1" smtClean="0"/>
              <a:t>rito</a:t>
            </a:r>
            <a:r>
              <a:rPr lang="en-GB" i="1" dirty="0" smtClean="0"/>
              <a:t> </a:t>
            </a:r>
            <a:r>
              <a:rPr lang="en-GB" dirty="0" smtClean="0"/>
              <a:t>(after Varro &amp; Plutarch) – </a:t>
            </a:r>
            <a:r>
              <a:rPr lang="en-GB" dirty="0" err="1" smtClean="0"/>
              <a:t>pomerium</a:t>
            </a:r>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a:p>
        </p:txBody>
      </p:sp>
      <p:pic>
        <p:nvPicPr>
          <p:cNvPr id="17409" name="Picture 1"/>
          <p:cNvPicPr>
            <a:picLocks noChangeAspect="1" noChangeArrowheads="1"/>
          </p:cNvPicPr>
          <p:nvPr/>
        </p:nvPicPr>
        <p:blipFill>
          <a:blip r:embed="rId4" cstate="print"/>
          <a:srcRect/>
          <a:stretch>
            <a:fillRect/>
          </a:stretch>
        </p:blipFill>
        <p:spPr bwMode="auto">
          <a:xfrm>
            <a:off x="1691680" y="4509119"/>
            <a:ext cx="6912768" cy="2088233"/>
          </a:xfrm>
          <a:prstGeom prst="rect">
            <a:avLst/>
          </a:prstGeom>
          <a:noFill/>
          <a:ln w="9525">
            <a:noFill/>
            <a:miter lim="800000"/>
            <a:headEnd/>
            <a:tailEnd/>
          </a:ln>
        </p:spPr>
      </p:pic>
    </p:spTree>
    <p:extLst>
      <p:ext uri="{BB962C8B-B14F-4D97-AF65-F5344CB8AC3E}">
        <p14:creationId xmlns:p14="http://schemas.microsoft.com/office/powerpoint/2010/main" xmlns="" val="382406734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randombar(horizontal)">
                                      <p:cBhvr>
                                        <p:cTn id="7" dur="500"/>
                                        <p:tgtEl>
                                          <p:spTgt spid="10"/>
                                        </p:tgtEl>
                                      </p:cBhvr>
                                    </p:animEffect>
                                  </p:childTnLst>
                                </p:cTn>
                              </p:par>
                              <p:par>
                                <p:cTn id="8" presetID="14" presetClass="entr" presetSubtype="10" fill="hold" nodeType="withEffect">
                                  <p:stCondLst>
                                    <p:cond delay="0"/>
                                  </p:stCondLst>
                                  <p:childTnLst>
                                    <p:set>
                                      <p:cBhvr>
                                        <p:cTn id="9" dur="1" fill="hold">
                                          <p:stCondLst>
                                            <p:cond delay="0"/>
                                          </p:stCondLst>
                                        </p:cTn>
                                        <p:tgtEl>
                                          <p:spTgt spid="17409"/>
                                        </p:tgtEl>
                                        <p:attrNameLst>
                                          <p:attrName>style.visibility</p:attrName>
                                        </p:attrNameLst>
                                      </p:cBhvr>
                                      <p:to>
                                        <p:strVal val="visible"/>
                                      </p:to>
                                    </p:set>
                                    <p:animEffect transition="in" filter="randombar(horizontal)">
                                      <p:cBhvr>
                                        <p:cTn id="10" dur="500"/>
                                        <p:tgtEl>
                                          <p:spTgt spid="1740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print">
            <a:extLst>
              <a:ext uri="{28A0092B-C50C-407E-A947-70E740481C1C}">
                <a14:useLocalDpi xmlns:a14="http://schemas.microsoft.com/office/drawing/2010/main" xmlns="" val="0"/>
              </a:ext>
            </a:extLst>
          </a:blip>
          <a:srcRect r="1485"/>
          <a:stretch/>
        </p:blipFill>
        <p:spPr>
          <a:xfrm>
            <a:off x="18196" y="3048"/>
            <a:ext cx="9125804" cy="6854952"/>
          </a:xfrm>
          <a:prstGeom prst="rect">
            <a:avLst/>
          </a:prstGeom>
        </p:spPr>
      </p:pic>
      <p:sp>
        <p:nvSpPr>
          <p:cNvPr id="5" name="Title 2"/>
          <p:cNvSpPr>
            <a:spLocks noGrp="1"/>
          </p:cNvSpPr>
          <p:nvPr>
            <p:ph type="title"/>
          </p:nvPr>
        </p:nvSpPr>
        <p:spPr>
          <a:xfrm>
            <a:off x="352426" y="228600"/>
            <a:ext cx="7680960" cy="1066800"/>
          </a:xfrm>
        </p:spPr>
        <p:txBody>
          <a:bodyPr/>
          <a:lstStyle/>
          <a:p>
            <a:r>
              <a:rPr lang="en-GB" dirty="0" smtClean="0">
                <a:solidFill>
                  <a:schemeClr val="bg1"/>
                </a:solidFill>
              </a:rPr>
              <a:t>Romulus &amp; Remus</a:t>
            </a:r>
            <a:endParaRPr lang="en-GB" dirty="0">
              <a:solidFill>
                <a:schemeClr val="bg1"/>
              </a:solidFill>
            </a:endParaRPr>
          </a:p>
        </p:txBody>
      </p:sp>
      <p:pic>
        <p:nvPicPr>
          <p:cNvPr id="6" name="Picture 10" descr="C:\Eigene Dateien\TEACHING MATERIAL\HELLENISMUS Sommer 2005\Romulus und Remus Wölfin.JPG"/>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r="4138"/>
          <a:stretch/>
        </p:blipFill>
        <p:spPr bwMode="auto">
          <a:xfrm>
            <a:off x="4581098" y="125513"/>
            <a:ext cx="4378537" cy="3693705"/>
          </a:xfrm>
          <a:prstGeom prst="rect">
            <a:avLst/>
          </a:prstGeom>
          <a:noFill/>
          <a:ln w="9525">
            <a:solidFill>
              <a:srgbClr val="000000"/>
            </a:solidFill>
            <a:miter lim="800000"/>
            <a:headEnd/>
            <a:tailEnd/>
          </a:ln>
          <a:extLst>
            <a:ext uri="{909E8E84-426E-40DD-AFC4-6F175D3DCCD1}">
              <a14:hiddenFill xmlns:a14="http://schemas.microsoft.com/office/drawing/2010/main" xmlns="">
                <a:solidFill>
                  <a:srgbClr val="FFFFFF"/>
                </a:solidFill>
              </a14:hiddenFill>
            </a:ext>
          </a:extLst>
        </p:spPr>
      </p:pic>
      <p:sp>
        <p:nvSpPr>
          <p:cNvPr id="7" name="Rectangle 6"/>
          <p:cNvSpPr/>
          <p:nvPr/>
        </p:nvSpPr>
        <p:spPr>
          <a:xfrm>
            <a:off x="467544" y="2347083"/>
            <a:ext cx="4572000" cy="1477328"/>
          </a:xfrm>
          <a:prstGeom prst="rect">
            <a:avLst/>
          </a:prstGeom>
          <a:solidFill>
            <a:schemeClr val="accent6">
              <a:alpha val="94000"/>
            </a:schemeClr>
          </a:solidFill>
        </p:spPr>
        <p:style>
          <a:lnRef idx="2">
            <a:schemeClr val="accent6">
              <a:shade val="50000"/>
            </a:schemeClr>
          </a:lnRef>
          <a:fillRef idx="1">
            <a:schemeClr val="accent6"/>
          </a:fillRef>
          <a:effectRef idx="0">
            <a:schemeClr val="accent6"/>
          </a:effectRef>
          <a:fontRef idx="minor">
            <a:schemeClr val="lt1"/>
          </a:fontRef>
        </p:style>
        <p:txBody>
          <a:bodyPr>
            <a:spAutoFit/>
          </a:bodyPr>
          <a:lstStyle/>
          <a:p>
            <a:r>
              <a:rPr lang="en-GB" dirty="0"/>
              <a:t>Livy 1.8.1: When Romulus had duly attended to the worship of the gods, he called the people together and gave them the </a:t>
            </a:r>
            <a:r>
              <a:rPr lang="en-GB" b="1" dirty="0">
                <a:solidFill>
                  <a:srgbClr val="FFFF00"/>
                </a:solidFill>
              </a:rPr>
              <a:t>rules of law</a:t>
            </a:r>
            <a:r>
              <a:rPr lang="en-GB" dirty="0"/>
              <a:t>, since nothing else but law could unite them into a single </a:t>
            </a:r>
            <a:r>
              <a:rPr lang="en-GB" dirty="0" smtClean="0"/>
              <a:t>political body. </a:t>
            </a:r>
            <a:endParaRPr lang="en-GB" dirty="0"/>
          </a:p>
        </p:txBody>
      </p:sp>
      <p:sp>
        <p:nvSpPr>
          <p:cNvPr id="8" name="Rectangle 7"/>
          <p:cNvSpPr/>
          <p:nvPr/>
        </p:nvSpPr>
        <p:spPr>
          <a:xfrm>
            <a:off x="1601416" y="4164508"/>
            <a:ext cx="6876256" cy="2862322"/>
          </a:xfrm>
          <a:prstGeom prst="rect">
            <a:avLst/>
          </a:prstGeom>
          <a:solidFill>
            <a:schemeClr val="accent1">
              <a:alpha val="88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a:spAutoFit/>
          </a:bodyPr>
          <a:lstStyle/>
          <a:p>
            <a:r>
              <a:rPr lang="en-GB" dirty="0"/>
              <a:t>Plutarch, </a:t>
            </a:r>
            <a:r>
              <a:rPr lang="en-GB" i="1" dirty="0"/>
              <a:t>Romulus </a:t>
            </a:r>
            <a:r>
              <a:rPr lang="en-GB" dirty="0"/>
              <a:t>13: When the city was built, in the first place, Romulus divided all the multitude that were of </a:t>
            </a:r>
            <a:r>
              <a:rPr lang="en-GB" b="1" dirty="0">
                <a:solidFill>
                  <a:srgbClr val="FFFF00"/>
                </a:solidFill>
              </a:rPr>
              <a:t>age to bear arms </a:t>
            </a:r>
            <a:r>
              <a:rPr lang="en-GB" dirty="0"/>
              <a:t>into military companies, each company consisting of three thousand footmen and three hundred horsemen. Such a company was called a </a:t>
            </a:r>
            <a:r>
              <a:rPr lang="en-GB" b="1" dirty="0">
                <a:solidFill>
                  <a:srgbClr val="FFFF00"/>
                </a:solidFill>
              </a:rPr>
              <a:t>legion</a:t>
            </a:r>
            <a:r>
              <a:rPr lang="en-GB" dirty="0"/>
              <a:t>, because the warlike were selected (</a:t>
            </a:r>
            <a:r>
              <a:rPr lang="en-GB" i="1" dirty="0" err="1"/>
              <a:t>lego</a:t>
            </a:r>
            <a:r>
              <a:rPr lang="en-GB" i="1" dirty="0"/>
              <a:t> </a:t>
            </a:r>
            <a:r>
              <a:rPr lang="en-GB" dirty="0"/>
              <a:t>= ‘I select’) out of all. In the second place, he treated the remainder as a people, and this multitude was called the </a:t>
            </a:r>
            <a:r>
              <a:rPr lang="en-GB" i="1" dirty="0"/>
              <a:t>populus</a:t>
            </a:r>
            <a:r>
              <a:rPr lang="en-GB" dirty="0"/>
              <a:t>; a hundred of them, who were the most eminent, he appointed to be councillors, calling the individuals themselves </a:t>
            </a:r>
            <a:r>
              <a:rPr lang="en-GB" dirty="0">
                <a:solidFill>
                  <a:srgbClr val="FFFF00"/>
                </a:solidFill>
              </a:rPr>
              <a:t>patricians</a:t>
            </a:r>
            <a:r>
              <a:rPr lang="en-GB" dirty="0"/>
              <a:t>, and their body the </a:t>
            </a:r>
            <a:r>
              <a:rPr lang="en-GB" b="1" dirty="0">
                <a:solidFill>
                  <a:srgbClr val="FFFF00"/>
                </a:solidFill>
              </a:rPr>
              <a:t>Senate</a:t>
            </a:r>
            <a:r>
              <a:rPr lang="en-GB" dirty="0"/>
              <a:t> </a:t>
            </a:r>
            <a:r>
              <a:rPr lang="en-GB" dirty="0" smtClean="0"/>
              <a:t/>
            </a:r>
            <a:br>
              <a:rPr lang="en-GB" dirty="0" smtClean="0"/>
            </a:br>
            <a:endParaRPr lang="en-GB"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cstate="print">
            <a:extLst>
              <a:ext uri="{28A0092B-C50C-407E-A947-70E740481C1C}">
                <a14:useLocalDpi xmlns:a14="http://schemas.microsoft.com/office/drawing/2010/main" xmlns="" val="0"/>
              </a:ext>
            </a:extLst>
          </a:blip>
          <a:srcRect r="1485"/>
          <a:stretch/>
        </p:blipFill>
        <p:spPr>
          <a:xfrm>
            <a:off x="18196" y="3048"/>
            <a:ext cx="9125804" cy="6854952"/>
          </a:xfrm>
          <a:prstGeom prst="rect">
            <a:avLst/>
          </a:prstGeom>
        </p:spPr>
      </p:pic>
      <p:sp>
        <p:nvSpPr>
          <p:cNvPr id="5" name="Title 2"/>
          <p:cNvSpPr>
            <a:spLocks noGrp="1"/>
          </p:cNvSpPr>
          <p:nvPr>
            <p:ph type="title"/>
          </p:nvPr>
        </p:nvSpPr>
        <p:spPr>
          <a:xfrm>
            <a:off x="352426" y="228600"/>
            <a:ext cx="7680960" cy="1066800"/>
          </a:xfrm>
        </p:spPr>
        <p:txBody>
          <a:bodyPr/>
          <a:lstStyle/>
          <a:p>
            <a:r>
              <a:rPr lang="en-GB" dirty="0" smtClean="0">
                <a:solidFill>
                  <a:schemeClr val="bg1"/>
                </a:solidFill>
              </a:rPr>
              <a:t>Romulus &amp; Remus</a:t>
            </a:r>
            <a:endParaRPr lang="en-GB" dirty="0">
              <a:solidFill>
                <a:schemeClr val="bg1"/>
              </a:solidFill>
            </a:endParaRPr>
          </a:p>
        </p:txBody>
      </p:sp>
      <p:pic>
        <p:nvPicPr>
          <p:cNvPr id="6" name="Picture 10" descr="C:\Eigene Dateien\TEACHING MATERIAL\HELLENISMUS Sommer 2005\Romulus und Remus Wölfin.JPG"/>
          <p:cNvPicPr>
            <a:picLocks noChangeAspect="1" noChangeArrowheads="1"/>
          </p:cNvPicPr>
          <p:nvPr/>
        </p:nvPicPr>
        <p:blipFill rotWithShape="1">
          <a:blip r:embed="rId4" cstate="print">
            <a:extLst>
              <a:ext uri="{28A0092B-C50C-407E-A947-70E740481C1C}">
                <a14:useLocalDpi xmlns:a14="http://schemas.microsoft.com/office/drawing/2010/main" xmlns="" val="0"/>
              </a:ext>
            </a:extLst>
          </a:blip>
          <a:srcRect r="4138"/>
          <a:stretch/>
        </p:blipFill>
        <p:spPr bwMode="auto">
          <a:xfrm>
            <a:off x="4581098" y="125513"/>
            <a:ext cx="4378537" cy="3693705"/>
          </a:xfrm>
          <a:prstGeom prst="rect">
            <a:avLst/>
          </a:prstGeom>
          <a:noFill/>
          <a:ln w="9525">
            <a:solidFill>
              <a:srgbClr val="000000"/>
            </a:solidFill>
            <a:miter lim="800000"/>
            <a:headEnd/>
            <a:tailEnd/>
          </a:ln>
          <a:extLst>
            <a:ext uri="{909E8E84-426E-40DD-AFC4-6F175D3DCCD1}">
              <a14:hiddenFill xmlns:a14="http://schemas.microsoft.com/office/drawing/2010/main" xmlns="">
                <a:solidFill>
                  <a:srgbClr val="FFFFFF"/>
                </a:solidFill>
              </a14:hiddenFill>
            </a:ext>
          </a:extLst>
        </p:spPr>
      </p:pic>
      <p:sp>
        <p:nvSpPr>
          <p:cNvPr id="7" name="Content Placeholder 1"/>
          <p:cNvSpPr>
            <a:spLocks noGrp="1"/>
          </p:cNvSpPr>
          <p:nvPr>
            <p:ph sz="quarter" idx="13"/>
          </p:nvPr>
        </p:nvSpPr>
        <p:spPr>
          <a:xfrm rot="21215241">
            <a:off x="251520" y="1628800"/>
            <a:ext cx="4541506" cy="1656184"/>
          </a:xfrm>
          <a:solidFill>
            <a:schemeClr val="accent1">
              <a:alpha val="92000"/>
            </a:schemeClr>
          </a:solidFill>
        </p:spPr>
        <p:style>
          <a:lnRef idx="2">
            <a:schemeClr val="accent1">
              <a:shade val="50000"/>
            </a:schemeClr>
          </a:lnRef>
          <a:fillRef idx="1">
            <a:schemeClr val="accent1"/>
          </a:fillRef>
          <a:effectRef idx="0">
            <a:schemeClr val="accent1"/>
          </a:effectRef>
          <a:fontRef idx="minor">
            <a:schemeClr val="lt1"/>
          </a:fontRef>
        </p:style>
        <p:txBody>
          <a:bodyPr>
            <a:normAutofit/>
          </a:bodyPr>
          <a:lstStyle/>
          <a:p>
            <a:r>
              <a:rPr lang="en-GB" dirty="0" smtClean="0"/>
              <a:t>Festus, </a:t>
            </a:r>
            <a:r>
              <a:rPr lang="en-GB" i="1" dirty="0" smtClean="0"/>
              <a:t>On the Meaning of Words </a:t>
            </a:r>
            <a:r>
              <a:rPr lang="en-GB" dirty="0" smtClean="0"/>
              <a:t>326-8L: </a:t>
            </a:r>
            <a:r>
              <a:rPr lang="en-GB" dirty="0" err="1" smtClean="0"/>
              <a:t>Alcimus</a:t>
            </a:r>
            <a:r>
              <a:rPr lang="en-GB" dirty="0" smtClean="0"/>
              <a:t> says that Romulus was the son of Aeneas’ wife </a:t>
            </a:r>
            <a:r>
              <a:rPr lang="en-GB" dirty="0" err="1" smtClean="0"/>
              <a:t>Tyrrhenia</a:t>
            </a:r>
            <a:r>
              <a:rPr lang="en-GB" dirty="0" smtClean="0"/>
              <a:t>, and from Romulus was born Aeneas’ granddaughter Alba, whose son, called </a:t>
            </a:r>
            <a:r>
              <a:rPr lang="en-GB" dirty="0" err="1" smtClean="0"/>
              <a:t>Rhodius</a:t>
            </a:r>
            <a:r>
              <a:rPr lang="en-GB" dirty="0" smtClean="0"/>
              <a:t>, founded Rome. </a:t>
            </a:r>
            <a:endParaRPr lang="en-GB" dirty="0"/>
          </a:p>
        </p:txBody>
      </p:sp>
      <p:sp>
        <p:nvSpPr>
          <p:cNvPr id="8" name="Rectangle 7"/>
          <p:cNvSpPr/>
          <p:nvPr/>
        </p:nvSpPr>
        <p:spPr>
          <a:xfrm>
            <a:off x="107504" y="3995678"/>
            <a:ext cx="4572000" cy="2862322"/>
          </a:xfrm>
          <a:prstGeom prst="rect">
            <a:avLst/>
          </a:prstGeom>
          <a:solidFill>
            <a:schemeClr val="accent6">
              <a:alpha val="89000"/>
            </a:schemeClr>
          </a:solidFill>
        </p:spPr>
        <p:style>
          <a:lnRef idx="2">
            <a:schemeClr val="accent6">
              <a:shade val="50000"/>
            </a:schemeClr>
          </a:lnRef>
          <a:fillRef idx="1">
            <a:schemeClr val="accent6"/>
          </a:fillRef>
          <a:effectRef idx="0">
            <a:schemeClr val="accent6"/>
          </a:effectRef>
          <a:fontRef idx="minor">
            <a:schemeClr val="lt1"/>
          </a:fontRef>
        </p:style>
        <p:txBody>
          <a:bodyPr>
            <a:spAutoFit/>
          </a:bodyPr>
          <a:lstStyle/>
          <a:p>
            <a:r>
              <a:rPr lang="en-GB" dirty="0" err="1"/>
              <a:t>Servius</a:t>
            </a:r>
            <a:r>
              <a:rPr lang="en-GB" dirty="0"/>
              <a:t> ‘</a:t>
            </a:r>
            <a:r>
              <a:rPr lang="en-GB" dirty="0" err="1"/>
              <a:t>auctus</a:t>
            </a:r>
            <a:r>
              <a:rPr lang="en-GB" dirty="0"/>
              <a:t>’, </a:t>
            </a:r>
            <a:r>
              <a:rPr lang="en-GB" i="1" dirty="0"/>
              <a:t>Commentary on Virgil’s Aeneid </a:t>
            </a:r>
            <a:r>
              <a:rPr lang="en-GB" dirty="0"/>
              <a:t>1.273: About the </a:t>
            </a:r>
            <a:r>
              <a:rPr lang="en-GB" dirty="0">
                <a:solidFill>
                  <a:srgbClr val="FFC000"/>
                </a:solidFill>
              </a:rPr>
              <a:t>origin</a:t>
            </a:r>
            <a:r>
              <a:rPr lang="en-GB" dirty="0"/>
              <a:t> and founder of the city, </a:t>
            </a:r>
            <a:r>
              <a:rPr lang="en-GB" dirty="0">
                <a:solidFill>
                  <a:srgbClr val="FFC000"/>
                </a:solidFill>
              </a:rPr>
              <a:t>different authors give different accounts</a:t>
            </a:r>
            <a:r>
              <a:rPr lang="en-GB" dirty="0"/>
              <a:t>. </a:t>
            </a:r>
            <a:r>
              <a:rPr lang="en-GB" dirty="0" err="1"/>
              <a:t>Clinias</a:t>
            </a:r>
            <a:r>
              <a:rPr lang="en-GB" dirty="0"/>
              <a:t> reports that </a:t>
            </a:r>
            <a:r>
              <a:rPr lang="en-GB" dirty="0">
                <a:solidFill>
                  <a:srgbClr val="FFC000"/>
                </a:solidFill>
              </a:rPr>
              <a:t>Telemachus’ daughter </a:t>
            </a:r>
            <a:r>
              <a:rPr lang="en-GB" dirty="0"/>
              <a:t>[so Odysseus’ granddaughter, since Telemachus was Odysseus’ son], called Rhome, was married to Aeneas, and Rome was called by her name. […] says that </a:t>
            </a:r>
            <a:r>
              <a:rPr lang="en-GB" dirty="0" err="1">
                <a:solidFill>
                  <a:srgbClr val="FFC000"/>
                </a:solidFill>
              </a:rPr>
              <a:t>Latinus</a:t>
            </a:r>
            <a:r>
              <a:rPr lang="en-GB" dirty="0"/>
              <a:t>, son of Ulysses [i.e. Odysseus again] and Circe, called the city Rhome after the name of his dead sister. </a:t>
            </a:r>
          </a:p>
        </p:txBody>
      </p:sp>
      <p:pic>
        <p:nvPicPr>
          <p:cNvPr id="16386" name="Picture 2" descr="File:Baccio bandinelli, ercole e caco 02.JPG"/>
          <p:cNvPicPr>
            <a:picLocks noChangeAspect="1" noChangeArrowheads="1"/>
          </p:cNvPicPr>
          <p:nvPr/>
        </p:nvPicPr>
        <p:blipFill>
          <a:blip r:embed="rId5" cstate="print"/>
          <a:srcRect/>
          <a:stretch>
            <a:fillRect/>
          </a:stretch>
        </p:blipFill>
        <p:spPr bwMode="auto">
          <a:xfrm>
            <a:off x="6084358" y="2996952"/>
            <a:ext cx="2713691" cy="3861048"/>
          </a:xfrm>
          <a:prstGeom prst="rect">
            <a:avLst/>
          </a:prstGeom>
          <a:noFill/>
        </p:spPr>
      </p:pic>
      <p:sp>
        <p:nvSpPr>
          <p:cNvPr id="9" name="TextBox 8"/>
          <p:cNvSpPr txBox="1"/>
          <p:nvPr/>
        </p:nvSpPr>
        <p:spPr>
          <a:xfrm>
            <a:off x="5292080" y="6021288"/>
            <a:ext cx="3384376" cy="923330"/>
          </a:xfrm>
          <a:prstGeom prst="rect">
            <a:avLst/>
          </a:prstGeom>
          <a:noFill/>
        </p:spPr>
        <p:txBody>
          <a:bodyPr wrap="square" rtlCol="0">
            <a:spAutoFit/>
          </a:bodyPr>
          <a:lstStyle/>
          <a:p>
            <a:r>
              <a:rPr lang="it-IT" dirty="0" smtClean="0"/>
              <a:t>Herakles and Cacus (Baccio Bandinelli, Piazza della Signoria – Florence)</a:t>
            </a:r>
            <a:endParaRPr lang="en-GB" dirty="0"/>
          </a:p>
        </p:txBody>
      </p:sp>
    </p:spTree>
    <p:extLst>
      <p:ext uri="{BB962C8B-B14F-4D97-AF65-F5344CB8AC3E}">
        <p14:creationId xmlns:p14="http://schemas.microsoft.com/office/powerpoint/2010/main" xmlns="" val="237167687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7">
                                            <p:bg/>
                                          </p:spTgt>
                                        </p:tgtEl>
                                        <p:attrNameLst>
                                          <p:attrName>style.visibility</p:attrName>
                                        </p:attrNameLst>
                                      </p:cBhvr>
                                      <p:to>
                                        <p:strVal val="visible"/>
                                      </p:to>
                                    </p:set>
                                    <p:animEffect transition="in" filter="randombar(horizontal)">
                                      <p:cBhvr>
                                        <p:cTn id="7" dur="500"/>
                                        <p:tgtEl>
                                          <p:spTgt spid="7">
                                            <p:bg/>
                                          </p:spTgt>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Effect transition="in" filter="randombar(horizontal)">
                                      <p:cBhvr>
                                        <p:cTn id="11" dur="500"/>
                                        <p:tgtEl>
                                          <p:spTgt spid="7">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4" presetClass="entr" presetSubtype="10" fill="hold" grpId="0" nodeType="click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randombar(horizontal)">
                                      <p:cBhvr>
                                        <p:cTn id="16" dur="500"/>
                                        <p:tgtEl>
                                          <p:spTgt spid="8"/>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nodeType="clickEffect">
                                  <p:stCondLst>
                                    <p:cond delay="0"/>
                                  </p:stCondLst>
                                  <p:childTnLst>
                                    <p:set>
                                      <p:cBhvr>
                                        <p:cTn id="20" dur="1" fill="hold">
                                          <p:stCondLst>
                                            <p:cond delay="0"/>
                                          </p:stCondLst>
                                        </p:cTn>
                                        <p:tgtEl>
                                          <p:spTgt spid="16386"/>
                                        </p:tgtEl>
                                        <p:attrNameLst>
                                          <p:attrName>style.visibility</p:attrName>
                                        </p:attrNameLst>
                                      </p:cBhvr>
                                      <p:to>
                                        <p:strVal val="visible"/>
                                      </p:to>
                                    </p:set>
                                    <p:animEffect transition="in" filter="randombar(horizontal)">
                                      <p:cBhvr>
                                        <p:cTn id="21" dur="500"/>
                                        <p:tgtEl>
                                          <p:spTgt spid="163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animBg="1"/>
      <p:bldP spid="8"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cstate="print">
            <a:extLst>
              <a:ext uri="{28A0092B-C50C-407E-A947-70E740481C1C}">
                <a14:useLocalDpi xmlns:a14="http://schemas.microsoft.com/office/drawing/2010/main" xmlns="" val="0"/>
              </a:ext>
            </a:extLst>
          </a:blip>
          <a:srcRect r="1485"/>
          <a:stretch/>
        </p:blipFill>
        <p:spPr>
          <a:xfrm>
            <a:off x="18196" y="3048"/>
            <a:ext cx="9125804" cy="6854952"/>
          </a:xfrm>
          <a:prstGeom prst="rect">
            <a:avLst/>
          </a:prstGeom>
        </p:spPr>
      </p:pic>
      <p:sp>
        <p:nvSpPr>
          <p:cNvPr id="6" name="Title 2"/>
          <p:cNvSpPr>
            <a:spLocks noGrp="1"/>
          </p:cNvSpPr>
          <p:nvPr>
            <p:ph type="title"/>
          </p:nvPr>
        </p:nvSpPr>
        <p:spPr>
          <a:xfrm>
            <a:off x="352426" y="228600"/>
            <a:ext cx="7680960" cy="1066800"/>
          </a:xfrm>
        </p:spPr>
        <p:txBody>
          <a:bodyPr/>
          <a:lstStyle/>
          <a:p>
            <a:r>
              <a:rPr lang="en-GB" dirty="0" smtClean="0">
                <a:solidFill>
                  <a:schemeClr val="bg1"/>
                </a:solidFill>
              </a:rPr>
              <a:t>Romulus &amp; Remus</a:t>
            </a:r>
            <a:endParaRPr lang="en-GB" dirty="0">
              <a:solidFill>
                <a:schemeClr val="bg1"/>
              </a:solidFill>
            </a:endParaRPr>
          </a:p>
        </p:txBody>
      </p:sp>
      <p:pic>
        <p:nvPicPr>
          <p:cNvPr id="7" name="Picture 10" descr="C:\Eigene Dateien\TEACHING MATERIAL\HELLENISMUS Sommer 2005\Romulus und Remus Wölfin.JPG"/>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r="4138"/>
          <a:stretch/>
        </p:blipFill>
        <p:spPr bwMode="auto">
          <a:xfrm>
            <a:off x="4581098" y="125513"/>
            <a:ext cx="4378537" cy="3693705"/>
          </a:xfrm>
          <a:prstGeom prst="rect">
            <a:avLst/>
          </a:prstGeom>
          <a:noFill/>
          <a:ln w="9525">
            <a:solidFill>
              <a:srgbClr val="000000"/>
            </a:solidFill>
            <a:miter lim="800000"/>
            <a:headEnd/>
            <a:tailEnd/>
          </a:ln>
          <a:extLst>
            <a:ext uri="{909E8E84-426E-40DD-AFC4-6F175D3DCCD1}">
              <a14:hiddenFill xmlns:a14="http://schemas.microsoft.com/office/drawing/2010/main" xmlns="">
                <a:solidFill>
                  <a:srgbClr val="FFFFFF"/>
                </a:solidFill>
              </a14:hiddenFill>
            </a:ext>
          </a:extLst>
        </p:spPr>
      </p:pic>
      <p:sp>
        <p:nvSpPr>
          <p:cNvPr id="4" name="Rectangle 3"/>
          <p:cNvSpPr/>
          <p:nvPr/>
        </p:nvSpPr>
        <p:spPr>
          <a:xfrm>
            <a:off x="4378890" y="924923"/>
            <a:ext cx="4572000" cy="5632311"/>
          </a:xfrm>
          <a:prstGeom prst="rect">
            <a:avLst/>
          </a:prstGeom>
          <a:solidFill>
            <a:schemeClr val="accent5">
              <a:alpha val="90000"/>
            </a:schemeClr>
          </a:solidFill>
        </p:spPr>
        <p:style>
          <a:lnRef idx="2">
            <a:schemeClr val="accent5">
              <a:shade val="50000"/>
            </a:schemeClr>
          </a:lnRef>
          <a:fillRef idx="1">
            <a:schemeClr val="accent5"/>
          </a:fillRef>
          <a:effectRef idx="0">
            <a:schemeClr val="accent5"/>
          </a:effectRef>
          <a:fontRef idx="minor">
            <a:schemeClr val="lt1"/>
          </a:fontRef>
        </p:style>
        <p:txBody>
          <a:bodyPr>
            <a:spAutoFit/>
          </a:bodyPr>
          <a:lstStyle/>
          <a:p>
            <a:r>
              <a:rPr lang="en-GB" dirty="0"/>
              <a:t>Dionysius of Halicarnassus, </a:t>
            </a:r>
            <a:r>
              <a:rPr lang="en-GB" i="1" dirty="0"/>
              <a:t>Roman Antiquities </a:t>
            </a:r>
            <a:r>
              <a:rPr lang="en-GB" dirty="0"/>
              <a:t>1.74.1-2: As to the last settlement or founding of the city of Rome, or whatever we ought to call it, </a:t>
            </a:r>
            <a:r>
              <a:rPr lang="en-GB" dirty="0" err="1"/>
              <a:t>Timaeus</a:t>
            </a:r>
            <a:r>
              <a:rPr lang="en-GB" dirty="0"/>
              <a:t> of Sicily, following what principle I do not know, places it at the same time as the founding of Carthage, that is, in the thirty-eighth year before the first Olympiad </a:t>
            </a:r>
            <a:r>
              <a:rPr lang="en-GB" b="1" dirty="0">
                <a:solidFill>
                  <a:srgbClr val="FFFF00"/>
                </a:solidFill>
              </a:rPr>
              <a:t>[= ‘813 B.C</a:t>
            </a:r>
            <a:r>
              <a:rPr lang="en-GB" b="1" dirty="0" smtClean="0">
                <a:solidFill>
                  <a:srgbClr val="FFFF00"/>
                </a:solidFill>
              </a:rPr>
              <a:t>.’]</a:t>
            </a:r>
            <a:r>
              <a:rPr lang="en-GB" dirty="0" smtClean="0"/>
              <a:t>; </a:t>
            </a:r>
            <a:r>
              <a:rPr lang="en-GB" dirty="0"/>
              <a:t>Lucius </a:t>
            </a:r>
            <a:r>
              <a:rPr lang="en-GB" dirty="0" err="1"/>
              <a:t>Cincius</a:t>
            </a:r>
            <a:r>
              <a:rPr lang="en-GB" dirty="0"/>
              <a:t> </a:t>
            </a:r>
            <a:r>
              <a:rPr lang="en-GB" dirty="0" err="1"/>
              <a:t>Alimentus</a:t>
            </a:r>
            <a:r>
              <a:rPr lang="en-GB" dirty="0"/>
              <a:t>, a member of the Senate, places it about the fourth year of the twelfth Olympiad </a:t>
            </a:r>
            <a:r>
              <a:rPr lang="en-GB" dirty="0">
                <a:solidFill>
                  <a:srgbClr val="FFFF00"/>
                </a:solidFill>
              </a:rPr>
              <a:t>[= ‘728 B.C</a:t>
            </a:r>
            <a:r>
              <a:rPr lang="en-GB" dirty="0" smtClean="0">
                <a:solidFill>
                  <a:srgbClr val="FFFF00"/>
                </a:solidFill>
              </a:rPr>
              <a:t>.’]</a:t>
            </a:r>
            <a:r>
              <a:rPr lang="en-GB" dirty="0" smtClean="0"/>
              <a:t>, </a:t>
            </a:r>
            <a:r>
              <a:rPr lang="en-GB" dirty="0"/>
              <a:t>and Quintus </a:t>
            </a:r>
            <a:r>
              <a:rPr lang="en-GB" dirty="0" err="1"/>
              <a:t>Fabius</a:t>
            </a:r>
            <a:r>
              <a:rPr lang="en-GB" dirty="0"/>
              <a:t> Pictor in the first year of the eighth Olympiad </a:t>
            </a:r>
            <a:r>
              <a:rPr lang="en-GB" dirty="0">
                <a:solidFill>
                  <a:srgbClr val="FFFF00"/>
                </a:solidFill>
              </a:rPr>
              <a:t>[= ‘747 B.C</a:t>
            </a:r>
            <a:r>
              <a:rPr lang="en-GB" dirty="0" smtClean="0">
                <a:solidFill>
                  <a:srgbClr val="FFFF00"/>
                </a:solidFill>
              </a:rPr>
              <a:t>.’].</a:t>
            </a:r>
            <a:r>
              <a:rPr lang="en-GB" dirty="0" smtClean="0"/>
              <a:t> </a:t>
            </a:r>
            <a:r>
              <a:rPr lang="en-GB" dirty="0"/>
              <a:t>M. </a:t>
            </a:r>
            <a:r>
              <a:rPr lang="en-GB" dirty="0" err="1"/>
              <a:t>Porcius</a:t>
            </a:r>
            <a:r>
              <a:rPr lang="en-GB" dirty="0"/>
              <a:t> Cato does not give the time according to Greek reckoning, but being as careful as any writer in gathering the data of ancient history, he places its founding </a:t>
            </a:r>
            <a:r>
              <a:rPr lang="en-GB" dirty="0" smtClean="0"/>
              <a:t/>
            </a:r>
            <a:br>
              <a:rPr lang="en-GB" dirty="0" smtClean="0"/>
            </a:br>
            <a:r>
              <a:rPr lang="en-GB" dirty="0" smtClean="0">
                <a:solidFill>
                  <a:srgbClr val="FFFF00"/>
                </a:solidFill>
              </a:rPr>
              <a:t>432 years </a:t>
            </a:r>
            <a:r>
              <a:rPr lang="en-GB" dirty="0">
                <a:solidFill>
                  <a:srgbClr val="FFFF00"/>
                </a:solidFill>
              </a:rPr>
              <a:t>after the Trojan war</a:t>
            </a:r>
            <a:r>
              <a:rPr lang="en-GB" dirty="0"/>
              <a:t>; and this time, being compared to the Chronicles of Eratosthenes, corresponds to the first year of the seventh Olympiad </a:t>
            </a:r>
            <a:r>
              <a:rPr lang="en-GB" dirty="0">
                <a:solidFill>
                  <a:srgbClr val="FFFF00"/>
                </a:solidFill>
              </a:rPr>
              <a:t>[= ‘751 B.C</a:t>
            </a:r>
            <a:r>
              <a:rPr lang="en-GB" dirty="0" smtClean="0">
                <a:solidFill>
                  <a:srgbClr val="FFFF00"/>
                </a:solidFill>
              </a:rPr>
              <a:t>.’</a:t>
            </a:r>
            <a:r>
              <a:rPr lang="en-GB" dirty="0" smtClean="0"/>
              <a:t>]. </a:t>
            </a:r>
            <a:endParaRPr lang="en-GB" dirty="0"/>
          </a:p>
        </p:txBody>
      </p:sp>
    </p:spTree>
    <p:extLst>
      <p:ext uri="{BB962C8B-B14F-4D97-AF65-F5344CB8AC3E}">
        <p14:creationId xmlns:p14="http://schemas.microsoft.com/office/powerpoint/2010/main" xmlns="" val="14566154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edge">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35496" y="1368896"/>
            <a:ext cx="4104456" cy="2060104"/>
          </a:xfrm>
        </p:spPr>
        <p:txBody>
          <a:bodyPr/>
          <a:lstStyle/>
          <a:p>
            <a:pPr marL="285750" indent="-285750">
              <a:buFont typeface="Wingdings" panose="05000000000000000000" pitchFamily="2" charset="2"/>
              <a:buChar char="v"/>
            </a:pPr>
            <a:r>
              <a:rPr lang="en-GB" dirty="0" smtClean="0"/>
              <a:t>Who are our sources?</a:t>
            </a:r>
          </a:p>
          <a:p>
            <a:pPr marL="285750" indent="-285750">
              <a:buFont typeface="Wingdings" panose="05000000000000000000" pitchFamily="2" charset="2"/>
              <a:buChar char="v"/>
            </a:pPr>
            <a:r>
              <a:rPr lang="en-GB" dirty="0" smtClean="0"/>
              <a:t>Who? When? What? </a:t>
            </a:r>
            <a:br>
              <a:rPr lang="en-GB" dirty="0" smtClean="0"/>
            </a:br>
            <a:r>
              <a:rPr lang="en-GB" dirty="0" smtClean="0"/>
              <a:t>For what purpose &amp; intention…?</a:t>
            </a:r>
          </a:p>
          <a:p>
            <a:pPr marL="285750" indent="-285750">
              <a:buFont typeface="Wingdings" panose="05000000000000000000" pitchFamily="2" charset="2"/>
              <a:buChar char="v"/>
            </a:pPr>
            <a:r>
              <a:rPr lang="en-GB" dirty="0" smtClean="0"/>
              <a:t>And what did they really know?</a:t>
            </a:r>
            <a:br>
              <a:rPr lang="en-GB" dirty="0" smtClean="0"/>
            </a:br>
            <a:r>
              <a:rPr lang="en-GB" dirty="0" smtClean="0"/>
              <a:t>What sources did they use…?</a:t>
            </a:r>
            <a:endParaRPr lang="en-GB" dirty="0"/>
          </a:p>
        </p:txBody>
      </p:sp>
      <p:sp>
        <p:nvSpPr>
          <p:cNvPr id="3" name="Title 2"/>
          <p:cNvSpPr>
            <a:spLocks noGrp="1"/>
          </p:cNvSpPr>
          <p:nvPr>
            <p:ph type="title"/>
          </p:nvPr>
        </p:nvSpPr>
        <p:spPr/>
        <p:txBody>
          <a:bodyPr/>
          <a:lstStyle/>
          <a:p>
            <a:r>
              <a:rPr lang="en-GB" dirty="0" smtClean="0"/>
              <a:t>Source criticism</a:t>
            </a:r>
            <a:endParaRPr lang="en-GB" dirty="0"/>
          </a:p>
        </p:txBody>
      </p:sp>
      <p:sp>
        <p:nvSpPr>
          <p:cNvPr id="5" name="TextBox 4"/>
          <p:cNvSpPr txBox="1"/>
          <p:nvPr/>
        </p:nvSpPr>
        <p:spPr>
          <a:xfrm>
            <a:off x="4029242" y="5780285"/>
            <a:ext cx="2448272" cy="892552"/>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600" b="1" dirty="0" smtClean="0">
                <a:solidFill>
                  <a:schemeClr val="bg1"/>
                </a:solidFill>
                <a:effectLst>
                  <a:outerShdw blurRad="38100" dist="38100" dir="2700000" algn="tl">
                    <a:srgbClr val="000000">
                      <a:alpha val="43137"/>
                    </a:srgbClr>
                  </a:outerShdw>
                </a:effectLst>
              </a:rPr>
              <a:t>LIVY</a:t>
            </a:r>
            <a:br>
              <a:rPr lang="en-GB" sz="2600" b="1" dirty="0" smtClean="0">
                <a:solidFill>
                  <a:schemeClr val="bg1"/>
                </a:solidFill>
                <a:effectLst>
                  <a:outerShdw blurRad="38100" dist="38100" dir="2700000" algn="tl">
                    <a:srgbClr val="000000">
                      <a:alpha val="43137"/>
                    </a:srgbClr>
                  </a:outerShdw>
                </a:effectLst>
              </a:rPr>
            </a:br>
            <a:r>
              <a:rPr lang="en-GB" sz="2600" b="1" i="1" dirty="0" smtClean="0">
                <a:solidFill>
                  <a:schemeClr val="bg1"/>
                </a:solidFill>
                <a:effectLst>
                  <a:outerShdw blurRad="38100" dist="38100" dir="2700000" algn="tl">
                    <a:srgbClr val="000000">
                      <a:alpha val="43137"/>
                    </a:srgbClr>
                  </a:outerShdw>
                </a:effectLst>
              </a:rPr>
              <a:t>ab </a:t>
            </a:r>
            <a:r>
              <a:rPr lang="en-GB" sz="2600" b="1" i="1" dirty="0" err="1" smtClean="0">
                <a:solidFill>
                  <a:schemeClr val="bg1"/>
                </a:solidFill>
                <a:effectLst>
                  <a:outerShdw blurRad="38100" dist="38100" dir="2700000" algn="tl">
                    <a:srgbClr val="000000">
                      <a:alpha val="43137"/>
                    </a:srgbClr>
                  </a:outerShdw>
                </a:effectLst>
              </a:rPr>
              <a:t>urbe</a:t>
            </a:r>
            <a:r>
              <a:rPr lang="en-GB" sz="2600" b="1" i="1" dirty="0" smtClean="0">
                <a:solidFill>
                  <a:schemeClr val="bg1"/>
                </a:solidFill>
                <a:effectLst>
                  <a:outerShdw blurRad="38100" dist="38100" dir="2700000" algn="tl">
                    <a:srgbClr val="000000">
                      <a:alpha val="43137"/>
                    </a:srgbClr>
                  </a:outerShdw>
                </a:effectLst>
              </a:rPr>
              <a:t> condita</a:t>
            </a:r>
            <a:endParaRPr lang="en-GB" sz="2600" b="1" i="1" dirty="0">
              <a:solidFill>
                <a:schemeClr val="bg1"/>
              </a:solidFill>
              <a:effectLst>
                <a:outerShdw blurRad="38100" dist="38100" dir="2700000" algn="tl">
                  <a:srgbClr val="000000">
                    <a:alpha val="43137"/>
                  </a:srgbClr>
                </a:outerShdw>
              </a:effectLst>
            </a:endParaRPr>
          </a:p>
        </p:txBody>
      </p:sp>
      <p:sp>
        <p:nvSpPr>
          <p:cNvPr id="6" name="TextBox 5"/>
          <p:cNvSpPr txBox="1"/>
          <p:nvPr/>
        </p:nvSpPr>
        <p:spPr>
          <a:xfrm>
            <a:off x="6588224" y="5780285"/>
            <a:ext cx="2160240" cy="892552"/>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600" b="1" dirty="0" smtClean="0">
                <a:solidFill>
                  <a:schemeClr val="bg1"/>
                </a:solidFill>
                <a:effectLst>
                  <a:outerShdw blurRad="38100" dist="38100" dir="2700000" algn="tl">
                    <a:srgbClr val="000000">
                      <a:alpha val="43137"/>
                    </a:srgbClr>
                  </a:outerShdw>
                </a:effectLst>
              </a:rPr>
              <a:t>DIONYSOS</a:t>
            </a:r>
            <a:br>
              <a:rPr lang="en-GB" sz="2600" b="1" dirty="0" smtClean="0">
                <a:solidFill>
                  <a:schemeClr val="bg1"/>
                </a:solidFill>
                <a:effectLst>
                  <a:outerShdw blurRad="38100" dist="38100" dir="2700000" algn="tl">
                    <a:srgbClr val="000000">
                      <a:alpha val="43137"/>
                    </a:srgbClr>
                  </a:outerShdw>
                </a:effectLst>
              </a:rPr>
            </a:br>
            <a:r>
              <a:rPr lang="en-GB" sz="2600" b="1" dirty="0" err="1" smtClean="0">
                <a:solidFill>
                  <a:schemeClr val="bg1"/>
                </a:solidFill>
                <a:effectLst>
                  <a:outerShdw blurRad="38100" dist="38100" dir="2700000" algn="tl">
                    <a:srgbClr val="000000">
                      <a:alpha val="43137"/>
                    </a:srgbClr>
                  </a:outerShdw>
                </a:effectLst>
              </a:rPr>
              <a:t>Halicarnassos</a:t>
            </a:r>
            <a:endParaRPr lang="en-GB" sz="2600" b="1" i="1" dirty="0">
              <a:solidFill>
                <a:schemeClr val="bg1"/>
              </a:solidFill>
              <a:effectLst>
                <a:outerShdw blurRad="38100" dist="38100" dir="2700000" algn="tl">
                  <a:srgbClr val="000000">
                    <a:alpha val="43137"/>
                  </a:srgbClr>
                </a:outerShdw>
              </a:effectLst>
            </a:endParaRPr>
          </a:p>
        </p:txBody>
      </p:sp>
      <p:pic>
        <p:nvPicPr>
          <p:cNvPr id="7" name="Picture 2" descr="http://ecx.images-amazon.com/images/I/513WSFBRHFL.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rot="20620568">
            <a:off x="231963" y="3322490"/>
            <a:ext cx="1369635" cy="2045839"/>
          </a:xfrm>
          <a:prstGeom prst="rect">
            <a:avLst/>
          </a:prstGeom>
          <a:noFill/>
          <a:extLst>
            <a:ext uri="{909E8E84-426E-40DD-AFC4-6F175D3DCCD1}">
              <a14:hiddenFill xmlns:a14="http://schemas.microsoft.com/office/drawing/2010/main" xmlns="">
                <a:solidFill>
                  <a:srgbClr val="FFFFFF"/>
                </a:solidFill>
              </a14:hiddenFill>
            </a:ext>
          </a:extLst>
        </p:spPr>
      </p:pic>
      <p:sp>
        <p:nvSpPr>
          <p:cNvPr id="8" name="TextBox 7"/>
          <p:cNvSpPr txBox="1"/>
          <p:nvPr/>
        </p:nvSpPr>
        <p:spPr>
          <a:xfrm>
            <a:off x="5645510" y="2060848"/>
            <a:ext cx="2319866" cy="2246769"/>
          </a:xfrm>
          <a:prstGeom prst="rect">
            <a:avLst/>
          </a:prstGeom>
          <a:scene3d>
            <a:camera prst="perspectiveRelaxedModerately"/>
            <a:lightRig rig="threePt" dir="t"/>
          </a:scene3d>
        </p:spPr>
        <p:style>
          <a:lnRef idx="3">
            <a:schemeClr val="lt1"/>
          </a:lnRef>
          <a:fillRef idx="1">
            <a:schemeClr val="accent4"/>
          </a:fillRef>
          <a:effectRef idx="1">
            <a:schemeClr val="accent4"/>
          </a:effectRef>
          <a:fontRef idx="minor">
            <a:schemeClr val="lt1"/>
          </a:fontRef>
        </p:style>
        <p:txBody>
          <a:bodyPr wrap="none" rtlCol="0">
            <a:spAutoFit/>
          </a:bodyPr>
          <a:lstStyle/>
          <a:p>
            <a:endParaRPr lang="en-GB" sz="2000" dirty="0" smtClean="0">
              <a:solidFill>
                <a:schemeClr val="bg1"/>
              </a:solidFill>
            </a:endParaRPr>
          </a:p>
          <a:p>
            <a:r>
              <a:rPr lang="en-GB" sz="2000" dirty="0" smtClean="0">
                <a:solidFill>
                  <a:schemeClr val="bg1"/>
                </a:solidFill>
              </a:rPr>
              <a:t/>
            </a:r>
            <a:br>
              <a:rPr lang="en-GB" sz="2000" dirty="0" smtClean="0">
                <a:solidFill>
                  <a:schemeClr val="bg1"/>
                </a:solidFill>
              </a:rPr>
            </a:br>
            <a:r>
              <a:rPr lang="en-GB" sz="2000" dirty="0" smtClean="0">
                <a:solidFill>
                  <a:schemeClr val="bg1"/>
                </a:solidFill>
              </a:rPr>
              <a:t>Annalistic Tradition</a:t>
            </a:r>
          </a:p>
          <a:p>
            <a:pPr algn="ctr"/>
            <a:r>
              <a:rPr lang="en-GB" sz="2000" i="1" dirty="0" err="1" smtClean="0">
                <a:solidFill>
                  <a:schemeClr val="bg1"/>
                </a:solidFill>
              </a:rPr>
              <a:t>annales</a:t>
            </a:r>
            <a:r>
              <a:rPr lang="en-GB" sz="2000" i="1" dirty="0" smtClean="0">
                <a:solidFill>
                  <a:schemeClr val="bg1"/>
                </a:solidFill>
              </a:rPr>
              <a:t> &lt; annum</a:t>
            </a:r>
          </a:p>
          <a:p>
            <a:pPr algn="ctr"/>
            <a:r>
              <a:rPr lang="en-GB" sz="2000" i="1" dirty="0" err="1" smtClean="0">
                <a:solidFill>
                  <a:schemeClr val="bg1"/>
                </a:solidFill>
              </a:rPr>
              <a:t>fasti</a:t>
            </a:r>
            <a:r>
              <a:rPr lang="en-GB" sz="2000" dirty="0" smtClean="0">
                <a:solidFill>
                  <a:schemeClr val="bg1"/>
                </a:solidFill>
              </a:rPr>
              <a:t> – list of officials</a:t>
            </a:r>
            <a:br>
              <a:rPr lang="en-GB" sz="2000" dirty="0" smtClean="0">
                <a:solidFill>
                  <a:schemeClr val="bg1"/>
                </a:solidFill>
              </a:rPr>
            </a:br>
            <a:r>
              <a:rPr lang="en-GB" sz="2000" dirty="0" smtClean="0">
                <a:solidFill>
                  <a:schemeClr val="bg1"/>
                </a:solidFill>
              </a:rPr>
              <a:t/>
            </a:r>
            <a:br>
              <a:rPr lang="en-GB" sz="2000" dirty="0" smtClean="0">
                <a:solidFill>
                  <a:schemeClr val="bg1"/>
                </a:solidFill>
              </a:rPr>
            </a:br>
            <a:endParaRPr lang="en-GB" sz="2000" dirty="0">
              <a:solidFill>
                <a:schemeClr val="bg1"/>
              </a:solidFill>
            </a:endParaRPr>
          </a:p>
        </p:txBody>
      </p:sp>
      <p:sp>
        <p:nvSpPr>
          <p:cNvPr id="10" name="TextBox 9"/>
          <p:cNvSpPr txBox="1"/>
          <p:nvPr/>
        </p:nvSpPr>
        <p:spPr>
          <a:xfrm>
            <a:off x="4067944" y="4121204"/>
            <a:ext cx="3960440" cy="1107996"/>
          </a:xfrm>
          <a:prstGeom prst="rect">
            <a:avLst/>
          </a:prstGeom>
          <a:scene3d>
            <a:camera prst="perspectiveRelaxedModerately"/>
            <a:lightRig rig="threePt" dir="t"/>
          </a:scene3d>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2200" b="1" dirty="0" smtClean="0">
                <a:solidFill>
                  <a:schemeClr val="bg1"/>
                </a:solidFill>
              </a:rPr>
              <a:t>previous historians, today lost (e.g., </a:t>
            </a:r>
            <a:r>
              <a:rPr lang="en-GB" sz="2200" b="1" dirty="0" err="1" smtClean="0">
                <a:solidFill>
                  <a:schemeClr val="bg1"/>
                </a:solidFill>
              </a:rPr>
              <a:t>Fabius</a:t>
            </a:r>
            <a:r>
              <a:rPr lang="en-GB" sz="2200" b="1" dirty="0" smtClean="0">
                <a:solidFill>
                  <a:schemeClr val="bg1"/>
                </a:solidFill>
              </a:rPr>
              <a:t> Pictor, 200 BC, in Greek)</a:t>
            </a:r>
            <a:endParaRPr lang="en-GB" sz="2200" b="1" dirty="0">
              <a:solidFill>
                <a:schemeClr val="bg1"/>
              </a:solidFill>
            </a:endParaRPr>
          </a:p>
        </p:txBody>
      </p:sp>
      <p:sp>
        <p:nvSpPr>
          <p:cNvPr id="12" name="TextBox 11"/>
          <p:cNvSpPr txBox="1"/>
          <p:nvPr/>
        </p:nvSpPr>
        <p:spPr>
          <a:xfrm>
            <a:off x="8388424" y="188640"/>
            <a:ext cx="683568" cy="6740307"/>
          </a:xfrm>
          <a:prstGeom prst="rect">
            <a:avLst/>
          </a:prstGeom>
          <a:noFill/>
        </p:spPr>
        <p:txBody>
          <a:bodyPr wrap="square" rtlCol="0">
            <a:spAutoFit/>
          </a:bodyPr>
          <a:lstStyle/>
          <a:p>
            <a:pPr algn="r"/>
            <a:r>
              <a:rPr lang="en-GB" b="1" dirty="0" smtClean="0">
                <a:solidFill>
                  <a:srgbClr val="00B0F0"/>
                </a:solidFill>
              </a:rPr>
              <a:t>753</a:t>
            </a:r>
          </a:p>
          <a:p>
            <a:pPr algn="r"/>
            <a:endParaRPr lang="en-GB" b="1" dirty="0" smtClean="0">
              <a:solidFill>
                <a:srgbClr val="00B0F0"/>
              </a:solidFill>
            </a:endParaRPr>
          </a:p>
          <a:p>
            <a:pPr algn="r"/>
            <a:endParaRPr lang="en-GB" b="1" dirty="0">
              <a:solidFill>
                <a:srgbClr val="00B0F0"/>
              </a:solidFill>
            </a:endParaRPr>
          </a:p>
          <a:p>
            <a:pPr algn="r"/>
            <a:r>
              <a:rPr lang="en-GB" b="1" dirty="0" smtClean="0">
                <a:solidFill>
                  <a:srgbClr val="00B0F0"/>
                </a:solidFill>
              </a:rPr>
              <a:t>500</a:t>
            </a:r>
          </a:p>
          <a:p>
            <a:pPr algn="r"/>
            <a:endParaRPr lang="en-GB" b="1" dirty="0" smtClean="0">
              <a:solidFill>
                <a:srgbClr val="00B0F0"/>
              </a:solidFill>
            </a:endParaRPr>
          </a:p>
          <a:p>
            <a:pPr algn="r"/>
            <a:endParaRPr lang="en-GB" b="1" dirty="0">
              <a:solidFill>
                <a:srgbClr val="00B0F0"/>
              </a:solidFill>
            </a:endParaRPr>
          </a:p>
          <a:p>
            <a:pPr algn="r"/>
            <a:endParaRPr lang="en-GB" b="1" dirty="0">
              <a:solidFill>
                <a:srgbClr val="00B0F0"/>
              </a:solidFill>
            </a:endParaRPr>
          </a:p>
          <a:p>
            <a:pPr algn="r"/>
            <a:r>
              <a:rPr lang="en-GB" b="1" dirty="0" smtClean="0">
                <a:solidFill>
                  <a:srgbClr val="00B0F0"/>
                </a:solidFill>
              </a:rPr>
              <a:t>400</a:t>
            </a:r>
          </a:p>
          <a:p>
            <a:pPr algn="r"/>
            <a:endParaRPr lang="en-GB" b="1" dirty="0" smtClean="0">
              <a:solidFill>
                <a:srgbClr val="00B0F0"/>
              </a:solidFill>
            </a:endParaRPr>
          </a:p>
          <a:p>
            <a:pPr algn="r"/>
            <a:endParaRPr lang="en-GB" b="1" dirty="0">
              <a:solidFill>
                <a:srgbClr val="00B0F0"/>
              </a:solidFill>
            </a:endParaRPr>
          </a:p>
          <a:p>
            <a:pPr algn="r"/>
            <a:endParaRPr lang="en-GB" b="1" dirty="0" smtClean="0">
              <a:solidFill>
                <a:srgbClr val="00B0F0"/>
              </a:solidFill>
            </a:endParaRPr>
          </a:p>
          <a:p>
            <a:pPr algn="r"/>
            <a:r>
              <a:rPr lang="en-GB" b="1" dirty="0" smtClean="0">
                <a:solidFill>
                  <a:srgbClr val="00B0F0"/>
                </a:solidFill>
              </a:rPr>
              <a:t>300</a:t>
            </a:r>
          </a:p>
          <a:p>
            <a:pPr algn="r"/>
            <a:endParaRPr lang="en-GB" b="1" dirty="0" smtClean="0">
              <a:solidFill>
                <a:srgbClr val="00B0F0"/>
              </a:solidFill>
            </a:endParaRPr>
          </a:p>
          <a:p>
            <a:pPr algn="r"/>
            <a:endParaRPr lang="en-GB" b="1" dirty="0">
              <a:solidFill>
                <a:srgbClr val="00B0F0"/>
              </a:solidFill>
            </a:endParaRPr>
          </a:p>
          <a:p>
            <a:pPr algn="r"/>
            <a:endParaRPr lang="en-GB" b="1" dirty="0" smtClean="0">
              <a:solidFill>
                <a:srgbClr val="00B0F0"/>
              </a:solidFill>
            </a:endParaRPr>
          </a:p>
          <a:p>
            <a:pPr algn="r"/>
            <a:r>
              <a:rPr lang="en-GB" b="1" dirty="0" smtClean="0">
                <a:solidFill>
                  <a:srgbClr val="00B0F0"/>
                </a:solidFill>
              </a:rPr>
              <a:t>200</a:t>
            </a:r>
          </a:p>
          <a:p>
            <a:pPr algn="r"/>
            <a:endParaRPr lang="en-GB" b="1" dirty="0" smtClean="0">
              <a:solidFill>
                <a:srgbClr val="00B0F0"/>
              </a:solidFill>
            </a:endParaRPr>
          </a:p>
          <a:p>
            <a:pPr algn="r"/>
            <a:endParaRPr lang="en-GB" b="1" dirty="0">
              <a:solidFill>
                <a:srgbClr val="00B0F0"/>
              </a:solidFill>
            </a:endParaRPr>
          </a:p>
          <a:p>
            <a:pPr algn="r"/>
            <a:endParaRPr lang="en-GB" b="1" dirty="0" smtClean="0">
              <a:solidFill>
                <a:srgbClr val="00B0F0"/>
              </a:solidFill>
            </a:endParaRPr>
          </a:p>
          <a:p>
            <a:pPr algn="r"/>
            <a:r>
              <a:rPr lang="en-GB" b="1" dirty="0" smtClean="0">
                <a:solidFill>
                  <a:srgbClr val="00B0F0"/>
                </a:solidFill>
              </a:rPr>
              <a:t>100</a:t>
            </a:r>
          </a:p>
          <a:p>
            <a:pPr algn="r"/>
            <a:endParaRPr lang="en-GB" b="1" dirty="0">
              <a:solidFill>
                <a:srgbClr val="00B0F0"/>
              </a:solidFill>
            </a:endParaRPr>
          </a:p>
          <a:p>
            <a:pPr algn="r"/>
            <a:endParaRPr lang="en-GB" b="1" dirty="0" smtClean="0">
              <a:solidFill>
                <a:srgbClr val="00B0F0"/>
              </a:solidFill>
            </a:endParaRPr>
          </a:p>
          <a:p>
            <a:pPr algn="r"/>
            <a:endParaRPr lang="en-GB" b="1" dirty="0">
              <a:solidFill>
                <a:srgbClr val="00B0F0"/>
              </a:solidFill>
            </a:endParaRPr>
          </a:p>
          <a:p>
            <a:pPr algn="r"/>
            <a:r>
              <a:rPr lang="en-GB" b="1" dirty="0" smtClean="0">
                <a:solidFill>
                  <a:srgbClr val="00B0F0"/>
                </a:solidFill>
              </a:rPr>
              <a:t>1BC</a:t>
            </a:r>
          </a:p>
        </p:txBody>
      </p:sp>
      <p:sp>
        <p:nvSpPr>
          <p:cNvPr id="13" name="TextBox 12"/>
          <p:cNvSpPr txBox="1"/>
          <p:nvPr/>
        </p:nvSpPr>
        <p:spPr>
          <a:xfrm>
            <a:off x="4572000" y="5288740"/>
            <a:ext cx="2160240" cy="461665"/>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400" dirty="0" smtClean="0">
                <a:solidFill>
                  <a:schemeClr val="bg1"/>
                </a:solidFill>
                <a:effectLst>
                  <a:outerShdw blurRad="38100" dist="38100" dir="2700000" algn="tl">
                    <a:srgbClr val="000000">
                      <a:alpha val="43137"/>
                    </a:srgbClr>
                  </a:outerShdw>
                </a:effectLst>
              </a:rPr>
              <a:t>POLYBIOS</a:t>
            </a:r>
            <a:endParaRPr lang="en-GB" sz="2400" i="1" dirty="0">
              <a:solidFill>
                <a:schemeClr val="bg1"/>
              </a:solidFill>
              <a:effectLst>
                <a:outerShdw blurRad="38100" dist="38100" dir="2700000" algn="tl">
                  <a:srgbClr val="000000">
                    <a:alpha val="43137"/>
                  </a:srgbClr>
                </a:outerShdw>
              </a:effectLst>
            </a:endParaRPr>
          </a:p>
        </p:txBody>
      </p:sp>
      <p:sp>
        <p:nvSpPr>
          <p:cNvPr id="16" name="TextBox 15"/>
          <p:cNvSpPr txBox="1"/>
          <p:nvPr/>
        </p:nvSpPr>
        <p:spPr>
          <a:xfrm rot="20861847">
            <a:off x="2314824" y="3143295"/>
            <a:ext cx="2261705" cy="830997"/>
          </a:xfrm>
          <a:prstGeom prst="rect">
            <a:avLst/>
          </a:prstGeom>
          <a:noFill/>
        </p:spPr>
        <p:txBody>
          <a:bodyPr wrap="square" rtlCol="0">
            <a:spAutoFit/>
          </a:bodyPr>
          <a:lstStyle/>
          <a:p>
            <a:r>
              <a:rPr lang="en-GB" sz="1600" dirty="0" smtClean="0">
                <a:solidFill>
                  <a:schemeClr val="accent1">
                    <a:lumMod val="60000"/>
                    <a:lumOff val="40000"/>
                  </a:schemeClr>
                </a:solidFill>
              </a:rPr>
              <a:t>recording magistrates (and events) year by year</a:t>
            </a:r>
            <a:endParaRPr lang="en-GB" sz="1600" dirty="0">
              <a:solidFill>
                <a:schemeClr val="accent1">
                  <a:lumMod val="60000"/>
                  <a:lumOff val="40000"/>
                </a:schemeClr>
              </a:solidFill>
            </a:endParaRPr>
          </a:p>
        </p:txBody>
      </p:sp>
      <p:cxnSp>
        <p:nvCxnSpPr>
          <p:cNvPr id="19" name="Straight Arrow Connector 18"/>
          <p:cNvCxnSpPr/>
          <p:nvPr/>
        </p:nvCxnSpPr>
        <p:spPr>
          <a:xfrm flipV="1">
            <a:off x="4283968" y="3068961"/>
            <a:ext cx="1361542" cy="248878"/>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
        <p:nvSpPr>
          <p:cNvPr id="21" name="TextBox 20"/>
          <p:cNvSpPr txBox="1"/>
          <p:nvPr/>
        </p:nvSpPr>
        <p:spPr>
          <a:xfrm>
            <a:off x="1861500" y="5780285"/>
            <a:ext cx="2062428" cy="892552"/>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600" b="1" dirty="0" smtClean="0">
                <a:solidFill>
                  <a:schemeClr val="bg1"/>
                </a:solidFill>
                <a:effectLst>
                  <a:outerShdw blurRad="38100" dist="38100" dir="2700000" algn="tl">
                    <a:srgbClr val="000000">
                      <a:alpha val="43137"/>
                    </a:srgbClr>
                  </a:outerShdw>
                </a:effectLst>
              </a:rPr>
              <a:t>VIRGIL</a:t>
            </a:r>
            <a:br>
              <a:rPr lang="en-GB" sz="2600" b="1" dirty="0" smtClean="0">
                <a:solidFill>
                  <a:schemeClr val="bg1"/>
                </a:solidFill>
                <a:effectLst>
                  <a:outerShdw blurRad="38100" dist="38100" dir="2700000" algn="tl">
                    <a:srgbClr val="000000">
                      <a:alpha val="43137"/>
                    </a:srgbClr>
                  </a:outerShdw>
                </a:effectLst>
              </a:rPr>
            </a:br>
            <a:r>
              <a:rPr lang="en-GB" sz="2600" b="1" i="1" dirty="0" smtClean="0">
                <a:solidFill>
                  <a:schemeClr val="bg1"/>
                </a:solidFill>
                <a:effectLst>
                  <a:outerShdw blurRad="38100" dist="38100" dir="2700000" algn="tl">
                    <a:srgbClr val="000000">
                      <a:alpha val="43137"/>
                    </a:srgbClr>
                  </a:outerShdw>
                </a:effectLst>
              </a:rPr>
              <a:t>Aeneas</a:t>
            </a:r>
            <a:endParaRPr lang="en-GB" sz="2600" b="1" i="1" dirty="0">
              <a:solidFill>
                <a:schemeClr val="bg1"/>
              </a:solidFill>
              <a:effectLst>
                <a:outerShdw blurRad="38100" dist="38100" dir="2700000" algn="tl">
                  <a:srgbClr val="000000">
                    <a:alpha val="43137"/>
                  </a:srgbClr>
                </a:outerShdw>
              </a:effectLst>
            </a:endParaRPr>
          </a:p>
        </p:txBody>
      </p:sp>
      <p:sp>
        <p:nvSpPr>
          <p:cNvPr id="22" name="TextBox 21"/>
          <p:cNvSpPr txBox="1"/>
          <p:nvPr/>
        </p:nvSpPr>
        <p:spPr>
          <a:xfrm>
            <a:off x="133308" y="6064840"/>
            <a:ext cx="2062428" cy="769441"/>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600" b="1" dirty="0" smtClean="0">
                <a:solidFill>
                  <a:schemeClr val="bg1"/>
                </a:solidFill>
                <a:effectLst>
                  <a:outerShdw blurRad="38100" dist="38100" dir="2700000" algn="tl">
                    <a:srgbClr val="000000">
                      <a:alpha val="43137"/>
                    </a:srgbClr>
                  </a:outerShdw>
                </a:effectLst>
              </a:rPr>
              <a:t>PLUTARCH</a:t>
            </a:r>
            <a:br>
              <a:rPr lang="en-GB" sz="2600" b="1" dirty="0" smtClean="0">
                <a:solidFill>
                  <a:schemeClr val="bg1"/>
                </a:solidFill>
                <a:effectLst>
                  <a:outerShdw blurRad="38100" dist="38100" dir="2700000" algn="tl">
                    <a:srgbClr val="000000">
                      <a:alpha val="43137"/>
                    </a:srgbClr>
                  </a:outerShdw>
                </a:effectLst>
              </a:rPr>
            </a:br>
            <a:r>
              <a:rPr lang="en-GB" i="1" dirty="0" smtClean="0">
                <a:solidFill>
                  <a:schemeClr val="bg1"/>
                </a:solidFill>
                <a:effectLst>
                  <a:outerShdw blurRad="38100" dist="38100" dir="2700000" algn="tl">
                    <a:srgbClr val="000000">
                      <a:alpha val="43137"/>
                    </a:srgbClr>
                  </a:outerShdw>
                </a:effectLst>
              </a:rPr>
              <a:t>Romulus, </a:t>
            </a:r>
            <a:r>
              <a:rPr lang="en-GB" i="1" dirty="0" err="1" smtClean="0">
                <a:solidFill>
                  <a:schemeClr val="bg1"/>
                </a:solidFill>
                <a:effectLst>
                  <a:outerShdw blurRad="38100" dist="38100" dir="2700000" algn="tl">
                    <a:srgbClr val="000000">
                      <a:alpha val="43137"/>
                    </a:srgbClr>
                  </a:outerShdw>
                </a:effectLst>
              </a:rPr>
              <a:t>Numa</a:t>
            </a:r>
            <a:r>
              <a:rPr lang="en-GB" i="1" dirty="0" smtClean="0">
                <a:solidFill>
                  <a:schemeClr val="bg1"/>
                </a:solidFill>
                <a:effectLst>
                  <a:outerShdw blurRad="38100" dist="38100" dir="2700000" algn="tl">
                    <a:srgbClr val="000000">
                      <a:alpha val="43137"/>
                    </a:srgbClr>
                  </a:outerShdw>
                </a:effectLst>
              </a:rPr>
              <a:t>…</a:t>
            </a:r>
            <a:endParaRPr lang="en-GB" sz="2600" i="1" dirty="0">
              <a:solidFill>
                <a:schemeClr val="bg1"/>
              </a:solidFill>
              <a:effectLst>
                <a:outerShdw blurRad="38100" dist="38100" dir="2700000" algn="tl">
                  <a:srgbClr val="000000">
                    <a:alpha val="43137"/>
                  </a:srgbClr>
                </a:outerShdw>
              </a:effectLst>
            </a:endParaRPr>
          </a:p>
        </p:txBody>
      </p:sp>
      <p:sp>
        <p:nvSpPr>
          <p:cNvPr id="24" name="TextBox 23"/>
          <p:cNvSpPr txBox="1"/>
          <p:nvPr/>
        </p:nvSpPr>
        <p:spPr>
          <a:xfrm>
            <a:off x="1861501" y="6546830"/>
            <a:ext cx="7295053" cy="338554"/>
          </a:xfrm>
          <a:prstGeom prst="rect">
            <a:avLst/>
          </a:prstGeom>
          <a:noFill/>
        </p:spPr>
        <p:txBody>
          <a:bodyPr wrap="square" rtlCol="0">
            <a:spAutoFit/>
          </a:bodyPr>
          <a:lstStyle/>
          <a:p>
            <a:r>
              <a:rPr lang="en-GB" sz="1600" dirty="0" smtClean="0">
                <a:solidFill>
                  <a:schemeClr val="tx1">
                    <a:lumMod val="65000"/>
                  </a:schemeClr>
                </a:solidFill>
              </a:rPr>
              <a:t>AD46-120      70 – 19 BC  	</a:t>
            </a:r>
            <a:r>
              <a:rPr lang="en-GB" sz="1600" dirty="0">
                <a:solidFill>
                  <a:schemeClr val="tx1">
                    <a:lumMod val="65000"/>
                  </a:schemeClr>
                </a:solidFill>
              </a:rPr>
              <a:t> </a:t>
            </a:r>
            <a:r>
              <a:rPr lang="en-GB" sz="1600" dirty="0" smtClean="0">
                <a:solidFill>
                  <a:schemeClr val="tx1">
                    <a:lumMod val="65000"/>
                  </a:schemeClr>
                </a:solidFill>
              </a:rPr>
              <a:t>     64/59BC – AD17	           </a:t>
            </a:r>
            <a:r>
              <a:rPr lang="en-GB" sz="1600" i="1" dirty="0" smtClean="0">
                <a:solidFill>
                  <a:schemeClr val="tx1">
                    <a:lumMod val="65000"/>
                  </a:schemeClr>
                </a:solidFill>
              </a:rPr>
              <a:t>c</a:t>
            </a:r>
            <a:r>
              <a:rPr lang="en-GB" sz="1600" dirty="0" smtClean="0">
                <a:solidFill>
                  <a:schemeClr val="tx1">
                    <a:lumMod val="65000"/>
                  </a:schemeClr>
                </a:solidFill>
              </a:rPr>
              <a:t>.60 - 7? BC</a:t>
            </a:r>
            <a:endParaRPr lang="en-GB" sz="1600" dirty="0">
              <a:solidFill>
                <a:schemeClr val="tx1">
                  <a:lumMod val="65000"/>
                </a:schemeClr>
              </a:solidFill>
            </a:endParaRPr>
          </a:p>
        </p:txBody>
      </p:sp>
      <p:pic>
        <p:nvPicPr>
          <p:cNvPr id="25" name="Picture 24"/>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1043608" y="216024"/>
            <a:ext cx="4124257" cy="27809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xmlns="" val="69190080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out)">
                                      <p:cBhvr>
                                        <p:cTn id="7" dur="2000"/>
                                        <p:tgtEl>
                                          <p:spTgt spid="5"/>
                                        </p:tgtEl>
                                      </p:cBhvr>
                                    </p:animEffect>
                                  </p:childTnLst>
                                </p:cTn>
                              </p:par>
                            </p:childTnLst>
                          </p:cTn>
                        </p:par>
                        <p:par>
                          <p:cTn id="8" fill="hold">
                            <p:stCondLst>
                              <p:cond delay="2000"/>
                            </p:stCondLst>
                            <p:childTnLst>
                              <p:par>
                                <p:cTn id="9" presetID="6" presetClass="entr" presetSubtype="32"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circle(out)">
                                      <p:cBhvr>
                                        <p:cTn id="11" dur="2000"/>
                                        <p:tgtEl>
                                          <p:spTgt spid="6"/>
                                        </p:tgtEl>
                                      </p:cBhvr>
                                    </p:animEffect>
                                  </p:childTnLst>
                                </p:cTn>
                              </p:par>
                            </p:childTnLst>
                          </p:cTn>
                        </p:par>
                        <p:par>
                          <p:cTn id="12" fill="hold">
                            <p:stCondLst>
                              <p:cond delay="4000"/>
                            </p:stCondLst>
                            <p:childTnLst>
                              <p:par>
                                <p:cTn id="13" presetID="6" presetClass="entr" presetSubtype="32" fill="hold" grpId="0" nodeType="afterEffect">
                                  <p:stCondLst>
                                    <p:cond delay="0"/>
                                  </p:stCondLst>
                                  <p:childTnLst>
                                    <p:set>
                                      <p:cBhvr>
                                        <p:cTn id="14" dur="1" fill="hold">
                                          <p:stCondLst>
                                            <p:cond delay="0"/>
                                          </p:stCondLst>
                                        </p:cTn>
                                        <p:tgtEl>
                                          <p:spTgt spid="21"/>
                                        </p:tgtEl>
                                        <p:attrNameLst>
                                          <p:attrName>style.visibility</p:attrName>
                                        </p:attrNameLst>
                                      </p:cBhvr>
                                      <p:to>
                                        <p:strVal val="visible"/>
                                      </p:to>
                                    </p:set>
                                    <p:animEffect transition="in" filter="circle(out)">
                                      <p:cBhvr>
                                        <p:cTn id="15" dur="2000"/>
                                        <p:tgtEl>
                                          <p:spTgt spid="21"/>
                                        </p:tgtEl>
                                      </p:cBhvr>
                                    </p:animEffect>
                                  </p:childTnLst>
                                </p:cTn>
                              </p:par>
                            </p:childTnLst>
                          </p:cTn>
                        </p:par>
                        <p:par>
                          <p:cTn id="16" fill="hold">
                            <p:stCondLst>
                              <p:cond delay="6000"/>
                            </p:stCondLst>
                            <p:childTnLst>
                              <p:par>
                                <p:cTn id="17" presetID="6" presetClass="entr" presetSubtype="32" fill="hold" grpId="0" nodeType="afterEffect">
                                  <p:stCondLst>
                                    <p:cond delay="0"/>
                                  </p:stCondLst>
                                  <p:childTnLst>
                                    <p:set>
                                      <p:cBhvr>
                                        <p:cTn id="18" dur="1" fill="hold">
                                          <p:stCondLst>
                                            <p:cond delay="0"/>
                                          </p:stCondLst>
                                        </p:cTn>
                                        <p:tgtEl>
                                          <p:spTgt spid="22"/>
                                        </p:tgtEl>
                                        <p:attrNameLst>
                                          <p:attrName>style.visibility</p:attrName>
                                        </p:attrNameLst>
                                      </p:cBhvr>
                                      <p:to>
                                        <p:strVal val="visible"/>
                                      </p:to>
                                    </p:set>
                                    <p:animEffect transition="in" filter="circle(out)">
                                      <p:cBhvr>
                                        <p:cTn id="19" dur="2000"/>
                                        <p:tgtEl>
                                          <p:spTgt spid="22"/>
                                        </p:tgtEl>
                                      </p:cBhvr>
                                    </p:animEffect>
                                  </p:childTnLst>
                                </p:cTn>
                              </p:par>
                            </p:childTnLst>
                          </p:cTn>
                        </p:par>
                      </p:childTnLst>
                    </p:cTn>
                  </p:par>
                  <p:par>
                    <p:cTn id="20" fill="hold">
                      <p:stCondLst>
                        <p:cond delay="indefinite"/>
                      </p:stCondLst>
                      <p:childTnLst>
                        <p:par>
                          <p:cTn id="21" fill="hold">
                            <p:stCondLst>
                              <p:cond delay="0"/>
                            </p:stCondLst>
                            <p:childTnLst>
                              <p:par>
                                <p:cTn id="22" presetID="6" presetClass="entr" presetSubtype="32" fill="hold" grpId="0" nodeType="clickEffect">
                                  <p:stCondLst>
                                    <p:cond delay="0"/>
                                  </p:stCondLst>
                                  <p:childTnLst>
                                    <p:set>
                                      <p:cBhvr>
                                        <p:cTn id="23" dur="1" fill="hold">
                                          <p:stCondLst>
                                            <p:cond delay="0"/>
                                          </p:stCondLst>
                                        </p:cTn>
                                        <p:tgtEl>
                                          <p:spTgt spid="13"/>
                                        </p:tgtEl>
                                        <p:attrNameLst>
                                          <p:attrName>style.visibility</p:attrName>
                                        </p:attrNameLst>
                                      </p:cBhvr>
                                      <p:to>
                                        <p:strVal val="visible"/>
                                      </p:to>
                                    </p:set>
                                    <p:animEffect transition="in" filter="circle(out)">
                                      <p:cBhvr>
                                        <p:cTn id="24" dur="2000"/>
                                        <p:tgtEl>
                                          <p:spTgt spid="13"/>
                                        </p:tgtEl>
                                      </p:cBhvr>
                                    </p:animEffect>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10"/>
                                        </p:tgtEl>
                                        <p:attrNameLst>
                                          <p:attrName>style.visibility</p:attrName>
                                        </p:attrNameLst>
                                      </p:cBhvr>
                                      <p:to>
                                        <p:strVal val="visible"/>
                                      </p:to>
                                    </p:set>
                                    <p:animEffect transition="in" filter="fade">
                                      <p:cBhvr>
                                        <p:cTn id="29" dur="1000"/>
                                        <p:tgtEl>
                                          <p:spTgt spid="10"/>
                                        </p:tgtEl>
                                      </p:cBhvr>
                                    </p:animEffect>
                                    <p:anim calcmode="lin" valueType="num">
                                      <p:cBhvr>
                                        <p:cTn id="30" dur="1000" fill="hold"/>
                                        <p:tgtEl>
                                          <p:spTgt spid="10"/>
                                        </p:tgtEl>
                                        <p:attrNameLst>
                                          <p:attrName>ppt_x</p:attrName>
                                        </p:attrNameLst>
                                      </p:cBhvr>
                                      <p:tavLst>
                                        <p:tav tm="0">
                                          <p:val>
                                            <p:strVal val="#ppt_x"/>
                                          </p:val>
                                        </p:tav>
                                        <p:tav tm="100000">
                                          <p:val>
                                            <p:strVal val="#ppt_x"/>
                                          </p:val>
                                        </p:tav>
                                      </p:tavLst>
                                    </p:anim>
                                    <p:anim calcmode="lin" valueType="num">
                                      <p:cBhvr>
                                        <p:cTn id="31"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8"/>
                                        </p:tgtEl>
                                        <p:attrNameLst>
                                          <p:attrName>style.visibility</p:attrName>
                                        </p:attrNameLst>
                                      </p:cBhvr>
                                      <p:to>
                                        <p:strVal val="visible"/>
                                      </p:to>
                                    </p:set>
                                    <p:animEffect transition="in" filter="fade">
                                      <p:cBhvr>
                                        <p:cTn id="36" dur="1000"/>
                                        <p:tgtEl>
                                          <p:spTgt spid="8"/>
                                        </p:tgtEl>
                                      </p:cBhvr>
                                    </p:animEffect>
                                    <p:anim calcmode="lin" valueType="num">
                                      <p:cBhvr>
                                        <p:cTn id="37" dur="1000" fill="hold"/>
                                        <p:tgtEl>
                                          <p:spTgt spid="8"/>
                                        </p:tgtEl>
                                        <p:attrNameLst>
                                          <p:attrName>ppt_x</p:attrName>
                                        </p:attrNameLst>
                                      </p:cBhvr>
                                      <p:tavLst>
                                        <p:tav tm="0">
                                          <p:val>
                                            <p:strVal val="#ppt_x"/>
                                          </p:val>
                                        </p:tav>
                                        <p:tav tm="100000">
                                          <p:val>
                                            <p:strVal val="#ppt_x"/>
                                          </p:val>
                                        </p:tav>
                                      </p:tavLst>
                                    </p:anim>
                                    <p:anim calcmode="lin" valueType="num">
                                      <p:cBhvr>
                                        <p:cTn id="38"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16"/>
                                        </p:tgtEl>
                                        <p:attrNameLst>
                                          <p:attrName>style.visibility</p:attrName>
                                        </p:attrNameLst>
                                      </p:cBhvr>
                                      <p:to>
                                        <p:strVal val="visible"/>
                                      </p:to>
                                    </p:set>
                                    <p:animEffect transition="in" filter="fade">
                                      <p:cBhvr>
                                        <p:cTn id="43" dur="500"/>
                                        <p:tgtEl>
                                          <p:spTgt spid="16"/>
                                        </p:tgtEl>
                                      </p:cBhvr>
                                    </p:animEffect>
                                  </p:childTnLst>
                                </p:cTn>
                              </p:par>
                            </p:childTnLst>
                          </p:cTn>
                        </p:par>
                        <p:par>
                          <p:cTn id="44" fill="hold">
                            <p:stCondLst>
                              <p:cond delay="500"/>
                            </p:stCondLst>
                            <p:childTnLst>
                              <p:par>
                                <p:cTn id="45" presetID="22" presetClass="entr" presetSubtype="8" fill="hold" nodeType="afterEffect">
                                  <p:stCondLst>
                                    <p:cond delay="0"/>
                                  </p:stCondLst>
                                  <p:childTnLst>
                                    <p:set>
                                      <p:cBhvr>
                                        <p:cTn id="46" dur="1" fill="hold">
                                          <p:stCondLst>
                                            <p:cond delay="0"/>
                                          </p:stCondLst>
                                        </p:cTn>
                                        <p:tgtEl>
                                          <p:spTgt spid="19"/>
                                        </p:tgtEl>
                                        <p:attrNameLst>
                                          <p:attrName>style.visibility</p:attrName>
                                        </p:attrNameLst>
                                      </p:cBhvr>
                                      <p:to>
                                        <p:strVal val="visible"/>
                                      </p:to>
                                    </p:set>
                                    <p:animEffect transition="in" filter="wipe(left)">
                                      <p:cBhvr>
                                        <p:cTn id="47" dur="1250"/>
                                        <p:tgtEl>
                                          <p:spTgt spid="19"/>
                                        </p:tgtEl>
                                      </p:cBhvr>
                                    </p:animEffect>
                                  </p:childTnLst>
                                </p:cTn>
                              </p:par>
                            </p:childTnLst>
                          </p:cTn>
                        </p:par>
                        <p:par>
                          <p:cTn id="48" fill="hold">
                            <p:stCondLst>
                              <p:cond delay="1750"/>
                            </p:stCondLst>
                            <p:childTnLst>
                              <p:par>
                                <p:cTn id="49" presetID="42" presetClass="entr" presetSubtype="0" fill="hold" nodeType="afterEffect">
                                  <p:stCondLst>
                                    <p:cond delay="500"/>
                                  </p:stCondLst>
                                  <p:childTnLst>
                                    <p:set>
                                      <p:cBhvr>
                                        <p:cTn id="50" dur="1" fill="hold">
                                          <p:stCondLst>
                                            <p:cond delay="0"/>
                                          </p:stCondLst>
                                        </p:cTn>
                                        <p:tgtEl>
                                          <p:spTgt spid="25"/>
                                        </p:tgtEl>
                                        <p:attrNameLst>
                                          <p:attrName>style.visibility</p:attrName>
                                        </p:attrNameLst>
                                      </p:cBhvr>
                                      <p:to>
                                        <p:strVal val="visible"/>
                                      </p:to>
                                    </p:set>
                                    <p:animEffect transition="in" filter="fade">
                                      <p:cBhvr>
                                        <p:cTn id="51" dur="1000"/>
                                        <p:tgtEl>
                                          <p:spTgt spid="25"/>
                                        </p:tgtEl>
                                      </p:cBhvr>
                                    </p:animEffect>
                                    <p:anim calcmode="lin" valueType="num">
                                      <p:cBhvr>
                                        <p:cTn id="52" dur="1000" fill="hold"/>
                                        <p:tgtEl>
                                          <p:spTgt spid="25"/>
                                        </p:tgtEl>
                                        <p:attrNameLst>
                                          <p:attrName>ppt_x</p:attrName>
                                        </p:attrNameLst>
                                      </p:cBhvr>
                                      <p:tavLst>
                                        <p:tav tm="0">
                                          <p:val>
                                            <p:strVal val="#ppt_x"/>
                                          </p:val>
                                        </p:tav>
                                        <p:tav tm="100000">
                                          <p:val>
                                            <p:strVal val="#ppt_x"/>
                                          </p:val>
                                        </p:tav>
                                      </p:tavLst>
                                    </p:anim>
                                    <p:anim calcmode="lin" valueType="num">
                                      <p:cBhvr>
                                        <p:cTn id="53"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8" grpId="0" animBg="1"/>
      <p:bldP spid="10" grpId="0" animBg="1"/>
      <p:bldP spid="13" grpId="0" animBg="1"/>
      <p:bldP spid="16" grpId="0"/>
      <p:bldP spid="21" grpId="0" animBg="1"/>
      <p:bldP spid="22"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496" y="1368896"/>
            <a:ext cx="4104456" cy="2060104"/>
          </a:xfrm>
        </p:spPr>
        <p:txBody>
          <a:bodyPr/>
          <a:lstStyle/>
          <a:p>
            <a:pPr marL="285750" indent="-285750">
              <a:buFont typeface="Wingdings" panose="05000000000000000000" pitchFamily="2" charset="2"/>
              <a:buChar char="v"/>
            </a:pPr>
            <a:r>
              <a:rPr lang="en-GB" dirty="0" smtClean="0"/>
              <a:t>Who are our sources?</a:t>
            </a:r>
          </a:p>
          <a:p>
            <a:pPr marL="285750" indent="-285750">
              <a:buFont typeface="Wingdings" panose="05000000000000000000" pitchFamily="2" charset="2"/>
              <a:buChar char="v"/>
            </a:pPr>
            <a:r>
              <a:rPr lang="en-GB" dirty="0" smtClean="0"/>
              <a:t>Who? When? What? </a:t>
            </a:r>
            <a:br>
              <a:rPr lang="en-GB" dirty="0" smtClean="0"/>
            </a:br>
            <a:r>
              <a:rPr lang="en-GB" dirty="0" smtClean="0"/>
              <a:t>For what purpose &amp; intention…?</a:t>
            </a:r>
          </a:p>
          <a:p>
            <a:pPr marL="285750" indent="-285750">
              <a:buFont typeface="Wingdings" panose="05000000000000000000" pitchFamily="2" charset="2"/>
              <a:buChar char="v"/>
            </a:pPr>
            <a:r>
              <a:rPr lang="en-GB" dirty="0" smtClean="0"/>
              <a:t>And what did they really know?</a:t>
            </a:r>
            <a:br>
              <a:rPr lang="en-GB" dirty="0" smtClean="0"/>
            </a:br>
            <a:r>
              <a:rPr lang="en-GB" dirty="0" smtClean="0"/>
              <a:t>What sources did they use…?</a:t>
            </a:r>
            <a:endParaRPr lang="en-GB" dirty="0"/>
          </a:p>
        </p:txBody>
      </p:sp>
      <p:sp>
        <p:nvSpPr>
          <p:cNvPr id="5" name="Title 2"/>
          <p:cNvSpPr>
            <a:spLocks noGrp="1"/>
          </p:cNvSpPr>
          <p:nvPr>
            <p:ph type="title"/>
          </p:nvPr>
        </p:nvSpPr>
        <p:spPr>
          <a:xfrm>
            <a:off x="352426" y="228600"/>
            <a:ext cx="7680960" cy="1066800"/>
          </a:xfrm>
        </p:spPr>
        <p:txBody>
          <a:bodyPr/>
          <a:lstStyle/>
          <a:p>
            <a:r>
              <a:rPr lang="en-GB" dirty="0" smtClean="0"/>
              <a:t>Source criticism</a:t>
            </a:r>
            <a:endParaRPr lang="en-GB" dirty="0"/>
          </a:p>
        </p:txBody>
      </p:sp>
      <p:sp>
        <p:nvSpPr>
          <p:cNvPr id="6" name="TextBox 5"/>
          <p:cNvSpPr txBox="1"/>
          <p:nvPr/>
        </p:nvSpPr>
        <p:spPr>
          <a:xfrm>
            <a:off x="4029242" y="5780285"/>
            <a:ext cx="2448272" cy="892552"/>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600" b="1" dirty="0" smtClean="0">
                <a:solidFill>
                  <a:schemeClr val="bg1"/>
                </a:solidFill>
                <a:effectLst>
                  <a:outerShdw blurRad="38100" dist="38100" dir="2700000" algn="tl">
                    <a:srgbClr val="000000">
                      <a:alpha val="43137"/>
                    </a:srgbClr>
                  </a:outerShdw>
                </a:effectLst>
              </a:rPr>
              <a:t>LIVY</a:t>
            </a:r>
            <a:br>
              <a:rPr lang="en-GB" sz="2600" b="1" dirty="0" smtClean="0">
                <a:solidFill>
                  <a:schemeClr val="bg1"/>
                </a:solidFill>
                <a:effectLst>
                  <a:outerShdw blurRad="38100" dist="38100" dir="2700000" algn="tl">
                    <a:srgbClr val="000000">
                      <a:alpha val="43137"/>
                    </a:srgbClr>
                  </a:outerShdw>
                </a:effectLst>
              </a:rPr>
            </a:br>
            <a:r>
              <a:rPr lang="en-GB" sz="2600" b="1" i="1" dirty="0" smtClean="0">
                <a:solidFill>
                  <a:schemeClr val="bg1"/>
                </a:solidFill>
                <a:effectLst>
                  <a:outerShdw blurRad="38100" dist="38100" dir="2700000" algn="tl">
                    <a:srgbClr val="000000">
                      <a:alpha val="43137"/>
                    </a:srgbClr>
                  </a:outerShdw>
                </a:effectLst>
              </a:rPr>
              <a:t>ab </a:t>
            </a:r>
            <a:r>
              <a:rPr lang="en-GB" sz="2600" b="1" i="1" dirty="0" err="1" smtClean="0">
                <a:solidFill>
                  <a:schemeClr val="bg1"/>
                </a:solidFill>
                <a:effectLst>
                  <a:outerShdw blurRad="38100" dist="38100" dir="2700000" algn="tl">
                    <a:srgbClr val="000000">
                      <a:alpha val="43137"/>
                    </a:srgbClr>
                  </a:outerShdw>
                </a:effectLst>
              </a:rPr>
              <a:t>urbe</a:t>
            </a:r>
            <a:r>
              <a:rPr lang="en-GB" sz="2600" b="1" i="1" dirty="0" smtClean="0">
                <a:solidFill>
                  <a:schemeClr val="bg1"/>
                </a:solidFill>
                <a:effectLst>
                  <a:outerShdw blurRad="38100" dist="38100" dir="2700000" algn="tl">
                    <a:srgbClr val="000000">
                      <a:alpha val="43137"/>
                    </a:srgbClr>
                  </a:outerShdw>
                </a:effectLst>
              </a:rPr>
              <a:t> condita</a:t>
            </a:r>
            <a:endParaRPr lang="en-GB" sz="2600" b="1" i="1" dirty="0">
              <a:solidFill>
                <a:schemeClr val="bg1"/>
              </a:solidFill>
              <a:effectLst>
                <a:outerShdw blurRad="38100" dist="38100" dir="2700000" algn="tl">
                  <a:srgbClr val="000000">
                    <a:alpha val="43137"/>
                  </a:srgbClr>
                </a:outerShdw>
              </a:effectLst>
            </a:endParaRPr>
          </a:p>
        </p:txBody>
      </p:sp>
      <p:sp>
        <p:nvSpPr>
          <p:cNvPr id="7" name="TextBox 6"/>
          <p:cNvSpPr txBox="1"/>
          <p:nvPr/>
        </p:nvSpPr>
        <p:spPr>
          <a:xfrm>
            <a:off x="6588224" y="5780285"/>
            <a:ext cx="2160240" cy="892552"/>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600" b="1" dirty="0" smtClean="0">
                <a:solidFill>
                  <a:schemeClr val="bg1"/>
                </a:solidFill>
                <a:effectLst>
                  <a:outerShdw blurRad="38100" dist="38100" dir="2700000" algn="tl">
                    <a:srgbClr val="000000">
                      <a:alpha val="43137"/>
                    </a:srgbClr>
                  </a:outerShdw>
                </a:effectLst>
              </a:rPr>
              <a:t>DIONYSOS</a:t>
            </a:r>
            <a:br>
              <a:rPr lang="en-GB" sz="2600" b="1" dirty="0" smtClean="0">
                <a:solidFill>
                  <a:schemeClr val="bg1"/>
                </a:solidFill>
                <a:effectLst>
                  <a:outerShdw blurRad="38100" dist="38100" dir="2700000" algn="tl">
                    <a:srgbClr val="000000">
                      <a:alpha val="43137"/>
                    </a:srgbClr>
                  </a:outerShdw>
                </a:effectLst>
              </a:rPr>
            </a:br>
            <a:r>
              <a:rPr lang="en-GB" sz="2600" b="1" dirty="0" err="1" smtClean="0">
                <a:solidFill>
                  <a:schemeClr val="bg1"/>
                </a:solidFill>
                <a:effectLst>
                  <a:outerShdw blurRad="38100" dist="38100" dir="2700000" algn="tl">
                    <a:srgbClr val="000000">
                      <a:alpha val="43137"/>
                    </a:srgbClr>
                  </a:outerShdw>
                </a:effectLst>
              </a:rPr>
              <a:t>Halicarnassos</a:t>
            </a:r>
            <a:endParaRPr lang="en-GB" sz="2600" b="1" i="1" dirty="0">
              <a:solidFill>
                <a:schemeClr val="bg1"/>
              </a:solidFill>
              <a:effectLst>
                <a:outerShdw blurRad="38100" dist="38100" dir="2700000" algn="tl">
                  <a:srgbClr val="000000">
                    <a:alpha val="43137"/>
                  </a:srgbClr>
                </a:outerShdw>
              </a:effectLst>
            </a:endParaRPr>
          </a:p>
        </p:txBody>
      </p:sp>
      <p:pic>
        <p:nvPicPr>
          <p:cNvPr id="8" name="Picture 2" descr="http://ecx.images-amazon.com/images/I/513WSFBRHFL.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rot="20620568">
            <a:off x="231963" y="3322490"/>
            <a:ext cx="1369635" cy="2045839"/>
          </a:xfrm>
          <a:prstGeom prst="rect">
            <a:avLst/>
          </a:prstGeom>
          <a:noFill/>
          <a:extLst>
            <a:ext uri="{909E8E84-426E-40DD-AFC4-6F175D3DCCD1}">
              <a14:hiddenFill xmlns:a14="http://schemas.microsoft.com/office/drawing/2010/main" xmlns="">
                <a:solidFill>
                  <a:srgbClr val="FFFFFF"/>
                </a:solidFill>
              </a14:hiddenFill>
            </a:ext>
          </a:extLst>
        </p:spPr>
      </p:pic>
      <p:sp>
        <p:nvSpPr>
          <p:cNvPr id="9" name="TextBox 8"/>
          <p:cNvSpPr txBox="1"/>
          <p:nvPr/>
        </p:nvSpPr>
        <p:spPr>
          <a:xfrm>
            <a:off x="5645510" y="2060848"/>
            <a:ext cx="2319866" cy="2246769"/>
          </a:xfrm>
          <a:prstGeom prst="rect">
            <a:avLst/>
          </a:prstGeom>
          <a:scene3d>
            <a:camera prst="perspectiveRelaxedModerately"/>
            <a:lightRig rig="threePt" dir="t"/>
          </a:scene3d>
        </p:spPr>
        <p:style>
          <a:lnRef idx="3">
            <a:schemeClr val="lt1"/>
          </a:lnRef>
          <a:fillRef idx="1">
            <a:schemeClr val="accent4"/>
          </a:fillRef>
          <a:effectRef idx="1">
            <a:schemeClr val="accent4"/>
          </a:effectRef>
          <a:fontRef idx="minor">
            <a:schemeClr val="lt1"/>
          </a:fontRef>
        </p:style>
        <p:txBody>
          <a:bodyPr wrap="none" rtlCol="0">
            <a:spAutoFit/>
          </a:bodyPr>
          <a:lstStyle/>
          <a:p>
            <a:endParaRPr lang="en-GB" sz="2000" dirty="0" smtClean="0">
              <a:solidFill>
                <a:schemeClr val="bg1"/>
              </a:solidFill>
            </a:endParaRPr>
          </a:p>
          <a:p>
            <a:r>
              <a:rPr lang="en-GB" sz="2000" dirty="0" smtClean="0">
                <a:solidFill>
                  <a:schemeClr val="bg1"/>
                </a:solidFill>
              </a:rPr>
              <a:t/>
            </a:r>
            <a:br>
              <a:rPr lang="en-GB" sz="2000" dirty="0" smtClean="0">
                <a:solidFill>
                  <a:schemeClr val="bg1"/>
                </a:solidFill>
              </a:rPr>
            </a:br>
            <a:r>
              <a:rPr lang="en-GB" sz="2000" dirty="0" smtClean="0">
                <a:solidFill>
                  <a:schemeClr val="bg1"/>
                </a:solidFill>
              </a:rPr>
              <a:t>Annalistic Tradition</a:t>
            </a:r>
          </a:p>
          <a:p>
            <a:pPr algn="ctr"/>
            <a:r>
              <a:rPr lang="en-GB" sz="2000" i="1" dirty="0" err="1" smtClean="0">
                <a:solidFill>
                  <a:schemeClr val="bg1"/>
                </a:solidFill>
              </a:rPr>
              <a:t>annales</a:t>
            </a:r>
            <a:r>
              <a:rPr lang="en-GB" sz="2000" i="1" dirty="0" smtClean="0">
                <a:solidFill>
                  <a:schemeClr val="bg1"/>
                </a:solidFill>
              </a:rPr>
              <a:t> &lt; annum</a:t>
            </a:r>
          </a:p>
          <a:p>
            <a:pPr algn="ctr"/>
            <a:r>
              <a:rPr lang="en-GB" sz="2000" i="1" dirty="0" err="1" smtClean="0">
                <a:solidFill>
                  <a:schemeClr val="bg1"/>
                </a:solidFill>
              </a:rPr>
              <a:t>fasti</a:t>
            </a:r>
            <a:r>
              <a:rPr lang="en-GB" sz="2000" dirty="0" smtClean="0">
                <a:solidFill>
                  <a:schemeClr val="bg1"/>
                </a:solidFill>
              </a:rPr>
              <a:t> – list of officials</a:t>
            </a:r>
            <a:br>
              <a:rPr lang="en-GB" sz="2000" dirty="0" smtClean="0">
                <a:solidFill>
                  <a:schemeClr val="bg1"/>
                </a:solidFill>
              </a:rPr>
            </a:br>
            <a:r>
              <a:rPr lang="en-GB" sz="2000" dirty="0" smtClean="0">
                <a:solidFill>
                  <a:schemeClr val="bg1"/>
                </a:solidFill>
              </a:rPr>
              <a:t/>
            </a:r>
            <a:br>
              <a:rPr lang="en-GB" sz="2000" dirty="0" smtClean="0">
                <a:solidFill>
                  <a:schemeClr val="bg1"/>
                </a:solidFill>
              </a:rPr>
            </a:br>
            <a:endParaRPr lang="en-GB" sz="2000" dirty="0">
              <a:solidFill>
                <a:schemeClr val="bg1"/>
              </a:solidFill>
            </a:endParaRPr>
          </a:p>
        </p:txBody>
      </p:sp>
      <p:sp>
        <p:nvSpPr>
          <p:cNvPr id="10" name="TextBox 9"/>
          <p:cNvSpPr txBox="1"/>
          <p:nvPr/>
        </p:nvSpPr>
        <p:spPr>
          <a:xfrm>
            <a:off x="4067944" y="4121204"/>
            <a:ext cx="3960440" cy="1107996"/>
          </a:xfrm>
          <a:prstGeom prst="rect">
            <a:avLst/>
          </a:prstGeom>
          <a:scene3d>
            <a:camera prst="perspectiveRelaxedModerately"/>
            <a:lightRig rig="threePt" dir="t"/>
          </a:scene3d>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2200" b="1" dirty="0" smtClean="0">
                <a:solidFill>
                  <a:schemeClr val="bg1"/>
                </a:solidFill>
              </a:rPr>
              <a:t>previous historians, today lost (e.g., </a:t>
            </a:r>
            <a:r>
              <a:rPr lang="en-GB" sz="2200" b="1" dirty="0" err="1" smtClean="0">
                <a:solidFill>
                  <a:schemeClr val="bg1"/>
                </a:solidFill>
              </a:rPr>
              <a:t>Fabius</a:t>
            </a:r>
            <a:r>
              <a:rPr lang="en-GB" sz="2200" b="1" dirty="0" smtClean="0">
                <a:solidFill>
                  <a:schemeClr val="bg1"/>
                </a:solidFill>
              </a:rPr>
              <a:t> Pictor, 200 BC, in Greek)</a:t>
            </a:r>
            <a:endParaRPr lang="en-GB" sz="2200" b="1" dirty="0">
              <a:solidFill>
                <a:schemeClr val="bg1"/>
              </a:solidFill>
            </a:endParaRPr>
          </a:p>
        </p:txBody>
      </p:sp>
      <p:sp>
        <p:nvSpPr>
          <p:cNvPr id="11" name="TextBox 10"/>
          <p:cNvSpPr txBox="1"/>
          <p:nvPr/>
        </p:nvSpPr>
        <p:spPr>
          <a:xfrm>
            <a:off x="7452320" y="835326"/>
            <a:ext cx="1277888" cy="1477328"/>
          </a:xfrm>
          <a:prstGeom prst="rect">
            <a:avLst/>
          </a:prstGeom>
          <a:scene3d>
            <a:camera prst="perspectiveRelaxed"/>
            <a:lightRig rig="threePt" dir="t"/>
          </a:scene3d>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ctr"/>
            <a:r>
              <a:rPr lang="en-GB" dirty="0" smtClean="0">
                <a:solidFill>
                  <a:schemeClr val="bg1"/>
                </a:solidFill>
              </a:rPr>
              <a:t>legends</a:t>
            </a:r>
            <a:br>
              <a:rPr lang="en-GB" dirty="0" smtClean="0">
                <a:solidFill>
                  <a:schemeClr val="bg1"/>
                </a:solidFill>
              </a:rPr>
            </a:br>
            <a:r>
              <a:rPr lang="en-GB" dirty="0" smtClean="0">
                <a:solidFill>
                  <a:schemeClr val="bg1"/>
                </a:solidFill>
              </a:rPr>
              <a:t/>
            </a:r>
            <a:br>
              <a:rPr lang="en-GB" dirty="0" smtClean="0">
                <a:solidFill>
                  <a:schemeClr val="bg1"/>
                </a:solidFill>
              </a:rPr>
            </a:br>
            <a:r>
              <a:rPr lang="en-GB" dirty="0" smtClean="0">
                <a:solidFill>
                  <a:schemeClr val="bg1"/>
                </a:solidFill>
              </a:rPr>
              <a:t>heroic plays</a:t>
            </a:r>
            <a:br>
              <a:rPr lang="en-GB" dirty="0" smtClean="0">
                <a:solidFill>
                  <a:schemeClr val="bg1"/>
                </a:solidFill>
              </a:rPr>
            </a:br>
            <a:r>
              <a:rPr lang="en-GB" dirty="0" smtClean="0">
                <a:solidFill>
                  <a:schemeClr val="bg1"/>
                </a:solidFill>
                <a:sym typeface="Wingdings" panose="05000000000000000000" pitchFamily="2" charset="2"/>
              </a:rPr>
              <a:t>theatre</a:t>
            </a:r>
            <a:endParaRPr lang="en-GB" dirty="0">
              <a:solidFill>
                <a:schemeClr val="bg1"/>
              </a:solidFill>
            </a:endParaRPr>
          </a:p>
        </p:txBody>
      </p:sp>
      <p:sp>
        <p:nvSpPr>
          <p:cNvPr id="12" name="TextBox 11"/>
          <p:cNvSpPr txBox="1"/>
          <p:nvPr/>
        </p:nvSpPr>
        <p:spPr>
          <a:xfrm>
            <a:off x="8388424" y="188640"/>
            <a:ext cx="683568" cy="6740307"/>
          </a:xfrm>
          <a:prstGeom prst="rect">
            <a:avLst/>
          </a:prstGeom>
          <a:noFill/>
        </p:spPr>
        <p:txBody>
          <a:bodyPr wrap="square" rtlCol="0">
            <a:spAutoFit/>
          </a:bodyPr>
          <a:lstStyle/>
          <a:p>
            <a:pPr algn="r"/>
            <a:r>
              <a:rPr lang="en-GB" b="1" dirty="0" smtClean="0">
                <a:solidFill>
                  <a:srgbClr val="00B0F0"/>
                </a:solidFill>
              </a:rPr>
              <a:t>753</a:t>
            </a:r>
          </a:p>
          <a:p>
            <a:pPr algn="r"/>
            <a:endParaRPr lang="en-GB" b="1" dirty="0" smtClean="0">
              <a:solidFill>
                <a:srgbClr val="00B0F0"/>
              </a:solidFill>
            </a:endParaRPr>
          </a:p>
          <a:p>
            <a:pPr algn="r"/>
            <a:endParaRPr lang="en-GB" b="1" dirty="0">
              <a:solidFill>
                <a:srgbClr val="00B0F0"/>
              </a:solidFill>
            </a:endParaRPr>
          </a:p>
          <a:p>
            <a:pPr algn="r"/>
            <a:r>
              <a:rPr lang="en-GB" b="1" dirty="0" smtClean="0">
                <a:solidFill>
                  <a:srgbClr val="00B0F0"/>
                </a:solidFill>
              </a:rPr>
              <a:t>500</a:t>
            </a:r>
          </a:p>
          <a:p>
            <a:pPr algn="r"/>
            <a:endParaRPr lang="en-GB" b="1" dirty="0" smtClean="0">
              <a:solidFill>
                <a:srgbClr val="00B0F0"/>
              </a:solidFill>
            </a:endParaRPr>
          </a:p>
          <a:p>
            <a:pPr algn="r"/>
            <a:endParaRPr lang="en-GB" b="1" dirty="0">
              <a:solidFill>
                <a:srgbClr val="00B0F0"/>
              </a:solidFill>
            </a:endParaRPr>
          </a:p>
          <a:p>
            <a:pPr algn="r"/>
            <a:endParaRPr lang="en-GB" b="1" dirty="0">
              <a:solidFill>
                <a:srgbClr val="00B0F0"/>
              </a:solidFill>
            </a:endParaRPr>
          </a:p>
          <a:p>
            <a:pPr algn="r"/>
            <a:r>
              <a:rPr lang="en-GB" b="1" dirty="0" smtClean="0">
                <a:solidFill>
                  <a:srgbClr val="00B0F0"/>
                </a:solidFill>
              </a:rPr>
              <a:t>400</a:t>
            </a:r>
          </a:p>
          <a:p>
            <a:pPr algn="r"/>
            <a:endParaRPr lang="en-GB" b="1" dirty="0" smtClean="0">
              <a:solidFill>
                <a:srgbClr val="00B0F0"/>
              </a:solidFill>
            </a:endParaRPr>
          </a:p>
          <a:p>
            <a:pPr algn="r"/>
            <a:endParaRPr lang="en-GB" b="1" dirty="0">
              <a:solidFill>
                <a:srgbClr val="00B0F0"/>
              </a:solidFill>
            </a:endParaRPr>
          </a:p>
          <a:p>
            <a:pPr algn="r"/>
            <a:endParaRPr lang="en-GB" b="1" dirty="0" smtClean="0">
              <a:solidFill>
                <a:srgbClr val="00B0F0"/>
              </a:solidFill>
            </a:endParaRPr>
          </a:p>
          <a:p>
            <a:pPr algn="r"/>
            <a:r>
              <a:rPr lang="en-GB" b="1" dirty="0" smtClean="0">
                <a:solidFill>
                  <a:srgbClr val="00B0F0"/>
                </a:solidFill>
              </a:rPr>
              <a:t>300</a:t>
            </a:r>
          </a:p>
          <a:p>
            <a:pPr algn="r"/>
            <a:endParaRPr lang="en-GB" b="1" dirty="0" smtClean="0">
              <a:solidFill>
                <a:srgbClr val="00B0F0"/>
              </a:solidFill>
            </a:endParaRPr>
          </a:p>
          <a:p>
            <a:pPr algn="r"/>
            <a:endParaRPr lang="en-GB" b="1" dirty="0">
              <a:solidFill>
                <a:srgbClr val="00B0F0"/>
              </a:solidFill>
            </a:endParaRPr>
          </a:p>
          <a:p>
            <a:pPr algn="r"/>
            <a:endParaRPr lang="en-GB" b="1" dirty="0" smtClean="0">
              <a:solidFill>
                <a:srgbClr val="00B0F0"/>
              </a:solidFill>
            </a:endParaRPr>
          </a:p>
          <a:p>
            <a:pPr algn="r"/>
            <a:r>
              <a:rPr lang="en-GB" b="1" dirty="0" smtClean="0">
                <a:solidFill>
                  <a:srgbClr val="00B0F0"/>
                </a:solidFill>
              </a:rPr>
              <a:t>200</a:t>
            </a:r>
          </a:p>
          <a:p>
            <a:pPr algn="r"/>
            <a:endParaRPr lang="en-GB" b="1" dirty="0" smtClean="0">
              <a:solidFill>
                <a:srgbClr val="00B0F0"/>
              </a:solidFill>
            </a:endParaRPr>
          </a:p>
          <a:p>
            <a:pPr algn="r"/>
            <a:endParaRPr lang="en-GB" b="1" dirty="0">
              <a:solidFill>
                <a:srgbClr val="00B0F0"/>
              </a:solidFill>
            </a:endParaRPr>
          </a:p>
          <a:p>
            <a:pPr algn="r"/>
            <a:endParaRPr lang="en-GB" b="1" dirty="0" smtClean="0">
              <a:solidFill>
                <a:srgbClr val="00B0F0"/>
              </a:solidFill>
            </a:endParaRPr>
          </a:p>
          <a:p>
            <a:pPr algn="r"/>
            <a:r>
              <a:rPr lang="en-GB" b="1" dirty="0" smtClean="0">
                <a:solidFill>
                  <a:srgbClr val="00B0F0"/>
                </a:solidFill>
              </a:rPr>
              <a:t>100</a:t>
            </a:r>
          </a:p>
          <a:p>
            <a:pPr algn="r"/>
            <a:endParaRPr lang="en-GB" b="1" dirty="0">
              <a:solidFill>
                <a:srgbClr val="00B0F0"/>
              </a:solidFill>
            </a:endParaRPr>
          </a:p>
          <a:p>
            <a:pPr algn="r"/>
            <a:endParaRPr lang="en-GB" b="1" dirty="0" smtClean="0">
              <a:solidFill>
                <a:srgbClr val="00B0F0"/>
              </a:solidFill>
            </a:endParaRPr>
          </a:p>
          <a:p>
            <a:pPr algn="r"/>
            <a:endParaRPr lang="en-GB" b="1" dirty="0">
              <a:solidFill>
                <a:srgbClr val="00B0F0"/>
              </a:solidFill>
            </a:endParaRPr>
          </a:p>
          <a:p>
            <a:pPr algn="r"/>
            <a:r>
              <a:rPr lang="en-GB" b="1" dirty="0" smtClean="0">
                <a:solidFill>
                  <a:srgbClr val="00B0F0"/>
                </a:solidFill>
              </a:rPr>
              <a:t>1BC</a:t>
            </a:r>
          </a:p>
        </p:txBody>
      </p:sp>
      <p:sp>
        <p:nvSpPr>
          <p:cNvPr id="13" name="TextBox 12"/>
          <p:cNvSpPr txBox="1"/>
          <p:nvPr/>
        </p:nvSpPr>
        <p:spPr>
          <a:xfrm>
            <a:off x="4572000" y="5288740"/>
            <a:ext cx="2160240" cy="461665"/>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400" dirty="0" smtClean="0">
                <a:solidFill>
                  <a:schemeClr val="bg1"/>
                </a:solidFill>
                <a:effectLst>
                  <a:outerShdw blurRad="38100" dist="38100" dir="2700000" algn="tl">
                    <a:srgbClr val="000000">
                      <a:alpha val="43137"/>
                    </a:srgbClr>
                  </a:outerShdw>
                </a:effectLst>
              </a:rPr>
              <a:t>POLYBIOS</a:t>
            </a:r>
            <a:endParaRPr lang="en-GB" sz="2400" i="1" dirty="0">
              <a:solidFill>
                <a:schemeClr val="bg1"/>
              </a:solidFill>
              <a:effectLst>
                <a:outerShdw blurRad="38100" dist="38100" dir="2700000" algn="tl">
                  <a:srgbClr val="000000">
                    <a:alpha val="43137"/>
                  </a:srgbClr>
                </a:outerShdw>
              </a:effectLst>
            </a:endParaRPr>
          </a:p>
        </p:txBody>
      </p:sp>
      <p:sp>
        <p:nvSpPr>
          <p:cNvPr id="14" name="TextBox 13"/>
          <p:cNvSpPr txBox="1"/>
          <p:nvPr/>
        </p:nvSpPr>
        <p:spPr>
          <a:xfrm>
            <a:off x="6588224" y="1156101"/>
            <a:ext cx="936104" cy="646331"/>
          </a:xfrm>
          <a:prstGeom prst="rect">
            <a:avLst/>
          </a:prstGeom>
          <a:scene3d>
            <a:camera prst="perspectiveRelaxed"/>
            <a:lightRig rig="threePt" dir="t"/>
          </a:scene3d>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ctr"/>
            <a:r>
              <a:rPr lang="en-GB" dirty="0" smtClean="0">
                <a:solidFill>
                  <a:schemeClr val="bg1"/>
                </a:solidFill>
              </a:rPr>
              <a:t>family history</a:t>
            </a:r>
            <a:endParaRPr lang="en-GB" dirty="0">
              <a:solidFill>
                <a:schemeClr val="bg1"/>
              </a:solidFill>
            </a:endParaRPr>
          </a:p>
        </p:txBody>
      </p:sp>
      <p:sp>
        <p:nvSpPr>
          <p:cNvPr id="15" name="TextBox 14"/>
          <p:cNvSpPr txBox="1"/>
          <p:nvPr/>
        </p:nvSpPr>
        <p:spPr>
          <a:xfrm>
            <a:off x="3995936" y="1068371"/>
            <a:ext cx="1296612" cy="646331"/>
          </a:xfrm>
          <a:prstGeom prst="rect">
            <a:avLst/>
          </a:prstGeom>
          <a:scene3d>
            <a:camera prst="perspectiveRelaxed"/>
            <a:lightRig rig="threePt" dir="t"/>
          </a:scene3d>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ctr"/>
            <a:r>
              <a:rPr lang="en-GB" dirty="0" smtClean="0">
                <a:solidFill>
                  <a:schemeClr val="bg1"/>
                </a:solidFill>
              </a:rPr>
              <a:t>religious history?</a:t>
            </a:r>
            <a:endParaRPr lang="en-GB" dirty="0">
              <a:solidFill>
                <a:schemeClr val="bg1"/>
              </a:solidFill>
            </a:endParaRPr>
          </a:p>
        </p:txBody>
      </p:sp>
      <p:sp>
        <p:nvSpPr>
          <p:cNvPr id="16" name="TextBox 15"/>
          <p:cNvSpPr txBox="1"/>
          <p:nvPr/>
        </p:nvSpPr>
        <p:spPr>
          <a:xfrm rot="20861847">
            <a:off x="2314824" y="3143295"/>
            <a:ext cx="2261705" cy="830997"/>
          </a:xfrm>
          <a:prstGeom prst="rect">
            <a:avLst/>
          </a:prstGeom>
          <a:noFill/>
        </p:spPr>
        <p:txBody>
          <a:bodyPr wrap="square" rtlCol="0">
            <a:spAutoFit/>
          </a:bodyPr>
          <a:lstStyle/>
          <a:p>
            <a:r>
              <a:rPr lang="en-GB" sz="1600" dirty="0" smtClean="0">
                <a:solidFill>
                  <a:schemeClr val="accent1">
                    <a:lumMod val="60000"/>
                    <a:lumOff val="40000"/>
                  </a:schemeClr>
                </a:solidFill>
              </a:rPr>
              <a:t>recording magistrates (and events) year by year</a:t>
            </a:r>
            <a:endParaRPr lang="en-GB" sz="1600" dirty="0">
              <a:solidFill>
                <a:schemeClr val="accent1">
                  <a:lumMod val="60000"/>
                  <a:lumOff val="40000"/>
                </a:schemeClr>
              </a:solidFill>
            </a:endParaRPr>
          </a:p>
        </p:txBody>
      </p:sp>
      <p:sp>
        <p:nvSpPr>
          <p:cNvPr id="17" name="TextBox 16"/>
          <p:cNvSpPr txBox="1"/>
          <p:nvPr/>
        </p:nvSpPr>
        <p:spPr>
          <a:xfrm>
            <a:off x="5240554" y="848818"/>
            <a:ext cx="1281963" cy="646331"/>
          </a:xfrm>
          <a:prstGeom prst="rect">
            <a:avLst/>
          </a:prstGeom>
          <a:scene3d>
            <a:camera prst="perspectiveRelaxed"/>
            <a:lightRig rig="threePt" dir="t"/>
          </a:scene3d>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ctr"/>
            <a:r>
              <a:rPr lang="en-GB" b="1" dirty="0" smtClean="0">
                <a:solidFill>
                  <a:schemeClr val="bg1"/>
                </a:solidFill>
              </a:rPr>
              <a:t>oral tradition</a:t>
            </a:r>
            <a:endParaRPr lang="en-GB" b="1" dirty="0">
              <a:solidFill>
                <a:schemeClr val="bg1"/>
              </a:solidFill>
            </a:endParaRPr>
          </a:p>
        </p:txBody>
      </p:sp>
      <p:cxnSp>
        <p:nvCxnSpPr>
          <p:cNvPr id="18" name="Straight Arrow Connector 17"/>
          <p:cNvCxnSpPr/>
          <p:nvPr/>
        </p:nvCxnSpPr>
        <p:spPr>
          <a:xfrm flipV="1">
            <a:off x="4283968" y="3068961"/>
            <a:ext cx="1361542" cy="248878"/>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1861500" y="5780285"/>
            <a:ext cx="2062428" cy="892552"/>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600" b="1" dirty="0" smtClean="0">
                <a:solidFill>
                  <a:schemeClr val="bg1"/>
                </a:solidFill>
                <a:effectLst>
                  <a:outerShdw blurRad="38100" dist="38100" dir="2700000" algn="tl">
                    <a:srgbClr val="000000">
                      <a:alpha val="43137"/>
                    </a:srgbClr>
                  </a:outerShdw>
                </a:effectLst>
              </a:rPr>
              <a:t>VIRGIL</a:t>
            </a:r>
            <a:br>
              <a:rPr lang="en-GB" sz="2600" b="1" dirty="0" smtClean="0">
                <a:solidFill>
                  <a:schemeClr val="bg1"/>
                </a:solidFill>
                <a:effectLst>
                  <a:outerShdw blurRad="38100" dist="38100" dir="2700000" algn="tl">
                    <a:srgbClr val="000000">
                      <a:alpha val="43137"/>
                    </a:srgbClr>
                  </a:outerShdw>
                </a:effectLst>
              </a:rPr>
            </a:br>
            <a:r>
              <a:rPr lang="en-GB" sz="2600" b="1" i="1" dirty="0" smtClean="0">
                <a:solidFill>
                  <a:schemeClr val="bg1"/>
                </a:solidFill>
                <a:effectLst>
                  <a:outerShdw blurRad="38100" dist="38100" dir="2700000" algn="tl">
                    <a:srgbClr val="000000">
                      <a:alpha val="43137"/>
                    </a:srgbClr>
                  </a:outerShdw>
                </a:effectLst>
              </a:rPr>
              <a:t>Aeneas</a:t>
            </a:r>
            <a:endParaRPr lang="en-GB" sz="2600" b="1" i="1" dirty="0">
              <a:solidFill>
                <a:schemeClr val="bg1"/>
              </a:solidFill>
              <a:effectLst>
                <a:outerShdw blurRad="38100" dist="38100" dir="2700000" algn="tl">
                  <a:srgbClr val="000000">
                    <a:alpha val="43137"/>
                  </a:srgbClr>
                </a:outerShdw>
              </a:effectLst>
            </a:endParaRPr>
          </a:p>
        </p:txBody>
      </p:sp>
      <p:sp>
        <p:nvSpPr>
          <p:cNvPr id="20" name="TextBox 19"/>
          <p:cNvSpPr txBox="1"/>
          <p:nvPr/>
        </p:nvSpPr>
        <p:spPr>
          <a:xfrm>
            <a:off x="133308" y="6064840"/>
            <a:ext cx="2062428" cy="769441"/>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600" b="1" dirty="0" smtClean="0">
                <a:solidFill>
                  <a:schemeClr val="bg1"/>
                </a:solidFill>
                <a:effectLst>
                  <a:outerShdw blurRad="38100" dist="38100" dir="2700000" algn="tl">
                    <a:srgbClr val="000000">
                      <a:alpha val="43137"/>
                    </a:srgbClr>
                  </a:outerShdw>
                </a:effectLst>
              </a:rPr>
              <a:t>PLUTARCH</a:t>
            </a:r>
            <a:br>
              <a:rPr lang="en-GB" sz="2600" b="1" dirty="0" smtClean="0">
                <a:solidFill>
                  <a:schemeClr val="bg1"/>
                </a:solidFill>
                <a:effectLst>
                  <a:outerShdw blurRad="38100" dist="38100" dir="2700000" algn="tl">
                    <a:srgbClr val="000000">
                      <a:alpha val="43137"/>
                    </a:srgbClr>
                  </a:outerShdw>
                </a:effectLst>
              </a:rPr>
            </a:br>
            <a:r>
              <a:rPr lang="en-GB" i="1" dirty="0" smtClean="0">
                <a:solidFill>
                  <a:schemeClr val="bg1"/>
                </a:solidFill>
                <a:effectLst>
                  <a:outerShdw blurRad="38100" dist="38100" dir="2700000" algn="tl">
                    <a:srgbClr val="000000">
                      <a:alpha val="43137"/>
                    </a:srgbClr>
                  </a:outerShdw>
                </a:effectLst>
              </a:rPr>
              <a:t>Romulus, </a:t>
            </a:r>
            <a:r>
              <a:rPr lang="en-GB" i="1" dirty="0" err="1" smtClean="0">
                <a:solidFill>
                  <a:schemeClr val="bg1"/>
                </a:solidFill>
                <a:effectLst>
                  <a:outerShdw blurRad="38100" dist="38100" dir="2700000" algn="tl">
                    <a:srgbClr val="000000">
                      <a:alpha val="43137"/>
                    </a:srgbClr>
                  </a:outerShdw>
                </a:effectLst>
              </a:rPr>
              <a:t>Numa</a:t>
            </a:r>
            <a:r>
              <a:rPr lang="en-GB" i="1" dirty="0" smtClean="0">
                <a:solidFill>
                  <a:schemeClr val="bg1"/>
                </a:solidFill>
                <a:effectLst>
                  <a:outerShdw blurRad="38100" dist="38100" dir="2700000" algn="tl">
                    <a:srgbClr val="000000">
                      <a:alpha val="43137"/>
                    </a:srgbClr>
                  </a:outerShdw>
                </a:effectLst>
              </a:rPr>
              <a:t>…</a:t>
            </a:r>
            <a:endParaRPr lang="en-GB" sz="2600" i="1" dirty="0">
              <a:solidFill>
                <a:schemeClr val="bg1"/>
              </a:solidFill>
              <a:effectLst>
                <a:outerShdw blurRad="38100" dist="38100" dir="2700000" algn="tl">
                  <a:srgbClr val="000000">
                    <a:alpha val="43137"/>
                  </a:srgbClr>
                </a:outerShdw>
              </a:effectLst>
            </a:endParaRPr>
          </a:p>
        </p:txBody>
      </p:sp>
      <p:sp>
        <p:nvSpPr>
          <p:cNvPr id="21" name="TextBox 20"/>
          <p:cNvSpPr txBox="1"/>
          <p:nvPr/>
        </p:nvSpPr>
        <p:spPr>
          <a:xfrm>
            <a:off x="4148336" y="650660"/>
            <a:ext cx="1296612" cy="369332"/>
          </a:xfrm>
          <a:prstGeom prst="rect">
            <a:avLst/>
          </a:prstGeom>
          <a:scene3d>
            <a:camera prst="perspectiveRelaxed"/>
            <a:lightRig rig="threePt" dir="t"/>
          </a:scene3d>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ctr"/>
            <a:r>
              <a:rPr lang="en-GB" dirty="0" smtClean="0">
                <a:solidFill>
                  <a:schemeClr val="bg1"/>
                </a:solidFill>
              </a:rPr>
              <a:t>myth…</a:t>
            </a:r>
            <a:endParaRPr lang="en-GB" dirty="0">
              <a:solidFill>
                <a:schemeClr val="bg1"/>
              </a:solidFill>
            </a:endParaRPr>
          </a:p>
        </p:txBody>
      </p:sp>
      <p:sp>
        <p:nvSpPr>
          <p:cNvPr id="22" name="TextBox 21"/>
          <p:cNvSpPr txBox="1"/>
          <p:nvPr/>
        </p:nvSpPr>
        <p:spPr>
          <a:xfrm>
            <a:off x="1861501" y="6546830"/>
            <a:ext cx="7295053" cy="338554"/>
          </a:xfrm>
          <a:prstGeom prst="rect">
            <a:avLst/>
          </a:prstGeom>
          <a:noFill/>
        </p:spPr>
        <p:txBody>
          <a:bodyPr wrap="square" rtlCol="0">
            <a:spAutoFit/>
          </a:bodyPr>
          <a:lstStyle/>
          <a:p>
            <a:r>
              <a:rPr lang="en-GB" sz="1600" dirty="0" smtClean="0">
                <a:solidFill>
                  <a:schemeClr val="tx1">
                    <a:lumMod val="65000"/>
                  </a:schemeClr>
                </a:solidFill>
              </a:rPr>
              <a:t>AD46-120      70 – 19 BC  	</a:t>
            </a:r>
            <a:r>
              <a:rPr lang="en-GB" sz="1600" dirty="0">
                <a:solidFill>
                  <a:schemeClr val="tx1">
                    <a:lumMod val="65000"/>
                  </a:schemeClr>
                </a:solidFill>
              </a:rPr>
              <a:t> </a:t>
            </a:r>
            <a:r>
              <a:rPr lang="en-GB" sz="1600" dirty="0" smtClean="0">
                <a:solidFill>
                  <a:schemeClr val="tx1">
                    <a:lumMod val="65000"/>
                  </a:schemeClr>
                </a:solidFill>
              </a:rPr>
              <a:t>     64/59BC – AD17	           </a:t>
            </a:r>
            <a:r>
              <a:rPr lang="en-GB" sz="1600" i="1" dirty="0" smtClean="0">
                <a:solidFill>
                  <a:schemeClr val="tx1">
                    <a:lumMod val="65000"/>
                  </a:schemeClr>
                </a:solidFill>
              </a:rPr>
              <a:t>c</a:t>
            </a:r>
            <a:r>
              <a:rPr lang="en-GB" sz="1600" dirty="0" smtClean="0">
                <a:solidFill>
                  <a:schemeClr val="tx1">
                    <a:lumMod val="65000"/>
                  </a:schemeClr>
                </a:solidFill>
              </a:rPr>
              <a:t>.60 - 7? BC</a:t>
            </a:r>
            <a:endParaRPr lang="en-GB" sz="1600" dirty="0">
              <a:solidFill>
                <a:schemeClr val="tx1">
                  <a:lumMod val="65000"/>
                </a:schemeClr>
              </a:solidFill>
            </a:endParaRPr>
          </a:p>
        </p:txBody>
      </p:sp>
    </p:spTree>
    <p:extLst>
      <p:ext uri="{BB962C8B-B14F-4D97-AF65-F5344CB8AC3E}">
        <p14:creationId xmlns:p14="http://schemas.microsoft.com/office/powerpoint/2010/main" xmlns="" val="107590295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1000"/>
                                        <p:tgtEl>
                                          <p:spTgt spid="17"/>
                                        </p:tgtEl>
                                      </p:cBhvr>
                                    </p:animEffect>
                                    <p:anim calcmode="lin" valueType="num">
                                      <p:cBhvr>
                                        <p:cTn id="8" dur="1000" fill="hold"/>
                                        <p:tgtEl>
                                          <p:spTgt spid="17"/>
                                        </p:tgtEl>
                                        <p:attrNameLst>
                                          <p:attrName>ppt_x</p:attrName>
                                        </p:attrNameLst>
                                      </p:cBhvr>
                                      <p:tavLst>
                                        <p:tav tm="0">
                                          <p:val>
                                            <p:strVal val="#ppt_x"/>
                                          </p:val>
                                        </p:tav>
                                        <p:tav tm="100000">
                                          <p:val>
                                            <p:strVal val="#ppt_x"/>
                                          </p:val>
                                        </p:tav>
                                      </p:tavLst>
                                    </p:anim>
                                    <p:anim calcmode="lin" valueType="num">
                                      <p:cBhvr>
                                        <p:cTn id="9"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1000"/>
                                        <p:tgtEl>
                                          <p:spTgt spid="14"/>
                                        </p:tgtEl>
                                      </p:cBhvr>
                                    </p:animEffect>
                                    <p:anim calcmode="lin" valueType="num">
                                      <p:cBhvr>
                                        <p:cTn id="15" dur="1000" fill="hold"/>
                                        <p:tgtEl>
                                          <p:spTgt spid="14"/>
                                        </p:tgtEl>
                                        <p:attrNameLst>
                                          <p:attrName>ppt_x</p:attrName>
                                        </p:attrNameLst>
                                      </p:cBhvr>
                                      <p:tavLst>
                                        <p:tav tm="0">
                                          <p:val>
                                            <p:strVal val="#ppt_x"/>
                                          </p:val>
                                        </p:tav>
                                        <p:tav tm="100000">
                                          <p:val>
                                            <p:strVal val="#ppt_x"/>
                                          </p:val>
                                        </p:tav>
                                      </p:tavLst>
                                    </p:anim>
                                    <p:anim calcmode="lin" valueType="num">
                                      <p:cBhvr>
                                        <p:cTn id="16" dur="1000" fill="hold"/>
                                        <p:tgtEl>
                                          <p:spTgt spid="14"/>
                                        </p:tgtEl>
                                        <p:attrNameLst>
                                          <p:attrName>ppt_y</p:attrName>
                                        </p:attrNameLst>
                                      </p:cBhvr>
                                      <p:tavLst>
                                        <p:tav tm="0">
                                          <p:val>
                                            <p:strVal val="#ppt_y+.1"/>
                                          </p:val>
                                        </p:tav>
                                        <p:tav tm="100000">
                                          <p:val>
                                            <p:strVal val="#ppt_y"/>
                                          </p:val>
                                        </p:tav>
                                      </p:tavLst>
                                    </p:anim>
                                  </p:childTnLst>
                                </p:cTn>
                              </p:par>
                            </p:childTnLst>
                          </p:cTn>
                        </p:par>
                        <p:par>
                          <p:cTn id="17" fill="hold">
                            <p:stCondLst>
                              <p:cond delay="1000"/>
                            </p:stCondLst>
                            <p:childTnLst>
                              <p:par>
                                <p:cTn id="18" presetID="42" presetClass="entr" presetSubtype="0" fill="hold" grpId="0" nodeType="after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fade">
                                      <p:cBhvr>
                                        <p:cTn id="20" dur="1000"/>
                                        <p:tgtEl>
                                          <p:spTgt spid="11"/>
                                        </p:tgtEl>
                                      </p:cBhvr>
                                    </p:animEffect>
                                    <p:anim calcmode="lin" valueType="num">
                                      <p:cBhvr>
                                        <p:cTn id="21" dur="1000" fill="hold"/>
                                        <p:tgtEl>
                                          <p:spTgt spid="11"/>
                                        </p:tgtEl>
                                        <p:attrNameLst>
                                          <p:attrName>ppt_x</p:attrName>
                                        </p:attrNameLst>
                                      </p:cBhvr>
                                      <p:tavLst>
                                        <p:tav tm="0">
                                          <p:val>
                                            <p:strVal val="#ppt_x"/>
                                          </p:val>
                                        </p:tav>
                                        <p:tav tm="100000">
                                          <p:val>
                                            <p:strVal val="#ppt_x"/>
                                          </p:val>
                                        </p:tav>
                                      </p:tavLst>
                                    </p:anim>
                                    <p:anim calcmode="lin" valueType="num">
                                      <p:cBhvr>
                                        <p:cTn id="22" dur="1000" fill="hold"/>
                                        <p:tgtEl>
                                          <p:spTgt spid="11"/>
                                        </p:tgtEl>
                                        <p:attrNameLst>
                                          <p:attrName>ppt_y</p:attrName>
                                        </p:attrNameLst>
                                      </p:cBhvr>
                                      <p:tavLst>
                                        <p:tav tm="0">
                                          <p:val>
                                            <p:strVal val="#ppt_y+.1"/>
                                          </p:val>
                                        </p:tav>
                                        <p:tav tm="100000">
                                          <p:val>
                                            <p:strVal val="#ppt_y"/>
                                          </p:val>
                                        </p:tav>
                                      </p:tavLst>
                                    </p:anim>
                                  </p:childTnLst>
                                </p:cTn>
                              </p:par>
                            </p:childTnLst>
                          </p:cTn>
                        </p:par>
                        <p:par>
                          <p:cTn id="23" fill="hold">
                            <p:stCondLst>
                              <p:cond delay="2000"/>
                            </p:stCondLst>
                            <p:childTnLst>
                              <p:par>
                                <p:cTn id="24" presetID="42" presetClass="entr" presetSubtype="0" fill="hold" grpId="0" nodeType="afterEffect">
                                  <p:stCondLst>
                                    <p:cond delay="0"/>
                                  </p:stCondLst>
                                  <p:childTnLst>
                                    <p:set>
                                      <p:cBhvr>
                                        <p:cTn id="25" dur="1" fill="hold">
                                          <p:stCondLst>
                                            <p:cond delay="0"/>
                                          </p:stCondLst>
                                        </p:cTn>
                                        <p:tgtEl>
                                          <p:spTgt spid="15"/>
                                        </p:tgtEl>
                                        <p:attrNameLst>
                                          <p:attrName>style.visibility</p:attrName>
                                        </p:attrNameLst>
                                      </p:cBhvr>
                                      <p:to>
                                        <p:strVal val="visible"/>
                                      </p:to>
                                    </p:set>
                                    <p:animEffect transition="in" filter="fade">
                                      <p:cBhvr>
                                        <p:cTn id="26" dur="1000"/>
                                        <p:tgtEl>
                                          <p:spTgt spid="15"/>
                                        </p:tgtEl>
                                      </p:cBhvr>
                                    </p:animEffect>
                                    <p:anim calcmode="lin" valueType="num">
                                      <p:cBhvr>
                                        <p:cTn id="27" dur="1000" fill="hold"/>
                                        <p:tgtEl>
                                          <p:spTgt spid="15"/>
                                        </p:tgtEl>
                                        <p:attrNameLst>
                                          <p:attrName>ppt_x</p:attrName>
                                        </p:attrNameLst>
                                      </p:cBhvr>
                                      <p:tavLst>
                                        <p:tav tm="0">
                                          <p:val>
                                            <p:strVal val="#ppt_x"/>
                                          </p:val>
                                        </p:tav>
                                        <p:tav tm="100000">
                                          <p:val>
                                            <p:strVal val="#ppt_x"/>
                                          </p:val>
                                        </p:tav>
                                      </p:tavLst>
                                    </p:anim>
                                    <p:anim calcmode="lin" valueType="num">
                                      <p:cBhvr>
                                        <p:cTn id="28" dur="1000" fill="hold"/>
                                        <p:tgtEl>
                                          <p:spTgt spid="15"/>
                                        </p:tgtEl>
                                        <p:attrNameLst>
                                          <p:attrName>ppt_y</p:attrName>
                                        </p:attrNameLst>
                                      </p:cBhvr>
                                      <p:tavLst>
                                        <p:tav tm="0">
                                          <p:val>
                                            <p:strVal val="#ppt_y+.1"/>
                                          </p:val>
                                        </p:tav>
                                        <p:tav tm="100000">
                                          <p:val>
                                            <p:strVal val="#ppt_y"/>
                                          </p:val>
                                        </p:tav>
                                      </p:tavLst>
                                    </p:anim>
                                  </p:childTnLst>
                                </p:cTn>
                              </p:par>
                            </p:childTnLst>
                          </p:cTn>
                        </p:par>
                        <p:par>
                          <p:cTn id="29" fill="hold">
                            <p:stCondLst>
                              <p:cond delay="3000"/>
                            </p:stCondLst>
                            <p:childTnLst>
                              <p:par>
                                <p:cTn id="30" presetID="42" presetClass="entr" presetSubtype="0" fill="hold" grpId="0" nodeType="afterEffect">
                                  <p:stCondLst>
                                    <p:cond delay="0"/>
                                  </p:stCondLst>
                                  <p:childTnLst>
                                    <p:set>
                                      <p:cBhvr>
                                        <p:cTn id="31" dur="1" fill="hold">
                                          <p:stCondLst>
                                            <p:cond delay="0"/>
                                          </p:stCondLst>
                                        </p:cTn>
                                        <p:tgtEl>
                                          <p:spTgt spid="21"/>
                                        </p:tgtEl>
                                        <p:attrNameLst>
                                          <p:attrName>style.visibility</p:attrName>
                                        </p:attrNameLst>
                                      </p:cBhvr>
                                      <p:to>
                                        <p:strVal val="visible"/>
                                      </p:to>
                                    </p:set>
                                    <p:animEffect transition="in" filter="fade">
                                      <p:cBhvr>
                                        <p:cTn id="32" dur="1000"/>
                                        <p:tgtEl>
                                          <p:spTgt spid="21"/>
                                        </p:tgtEl>
                                      </p:cBhvr>
                                    </p:animEffect>
                                    <p:anim calcmode="lin" valueType="num">
                                      <p:cBhvr>
                                        <p:cTn id="33" dur="1000" fill="hold"/>
                                        <p:tgtEl>
                                          <p:spTgt spid="21"/>
                                        </p:tgtEl>
                                        <p:attrNameLst>
                                          <p:attrName>ppt_x</p:attrName>
                                        </p:attrNameLst>
                                      </p:cBhvr>
                                      <p:tavLst>
                                        <p:tav tm="0">
                                          <p:val>
                                            <p:strVal val="#ppt_x"/>
                                          </p:val>
                                        </p:tav>
                                        <p:tav tm="100000">
                                          <p:val>
                                            <p:strVal val="#ppt_x"/>
                                          </p:val>
                                        </p:tav>
                                      </p:tavLst>
                                    </p:anim>
                                    <p:anim calcmode="lin" valueType="num">
                                      <p:cBhvr>
                                        <p:cTn id="34"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4" grpId="0" animBg="1"/>
      <p:bldP spid="15" grpId="0" animBg="1"/>
      <p:bldP spid="17" grpId="0" animBg="1"/>
      <p:bldP spid="21"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496" y="1368896"/>
            <a:ext cx="4104456" cy="3140224"/>
          </a:xfrm>
        </p:spPr>
        <p:txBody>
          <a:bodyPr>
            <a:normAutofit lnSpcReduction="10000"/>
          </a:bodyPr>
          <a:lstStyle/>
          <a:p>
            <a:pPr marL="285750" indent="-285750">
              <a:buFont typeface="Wingdings" panose="05000000000000000000" pitchFamily="2" charset="2"/>
              <a:buChar char="v"/>
            </a:pPr>
            <a:r>
              <a:rPr lang="en-GB" dirty="0" smtClean="0"/>
              <a:t>Or is this a constructed history?</a:t>
            </a:r>
          </a:p>
          <a:p>
            <a:pPr marL="458788" lvl="2" indent="-285750">
              <a:spcBef>
                <a:spcPts val="1200"/>
              </a:spcBef>
              <a:buClr>
                <a:schemeClr val="accent5"/>
              </a:buClr>
              <a:buFont typeface="Wingdings" panose="05000000000000000000" pitchFamily="2" charset="2"/>
              <a:buChar char="v"/>
            </a:pPr>
            <a:r>
              <a:rPr lang="en-GB" dirty="0" smtClean="0"/>
              <a:t>Aims of these Roman histories…?</a:t>
            </a:r>
          </a:p>
          <a:p>
            <a:pPr marL="458788" lvl="2" indent="-285750">
              <a:spcBef>
                <a:spcPts val="1200"/>
              </a:spcBef>
              <a:buClr>
                <a:schemeClr val="accent5"/>
              </a:buClr>
              <a:buFont typeface="Wingdings" panose="05000000000000000000" pitchFamily="2" charset="2"/>
              <a:buChar char="v"/>
            </a:pPr>
            <a:r>
              <a:rPr lang="en-GB" dirty="0" smtClean="0"/>
              <a:t>Romulus </a:t>
            </a:r>
            <a:r>
              <a:rPr lang="en-GB" dirty="0"/>
              <a:t>– just as real </a:t>
            </a:r>
            <a:br>
              <a:rPr lang="en-GB" dirty="0"/>
            </a:br>
            <a:r>
              <a:rPr lang="en-GB" dirty="0"/>
              <a:t>as King Arthur or </a:t>
            </a:r>
            <a:r>
              <a:rPr lang="en-GB" dirty="0" smtClean="0"/>
              <a:t>Robin </a:t>
            </a:r>
            <a:r>
              <a:rPr lang="en-GB" dirty="0"/>
              <a:t>Hood</a:t>
            </a:r>
            <a:r>
              <a:rPr lang="en-GB" dirty="0" smtClean="0"/>
              <a:t>…?</a:t>
            </a:r>
          </a:p>
          <a:p>
            <a:pPr marL="458788" lvl="2" indent="-285750">
              <a:spcBef>
                <a:spcPts val="1200"/>
              </a:spcBef>
              <a:buClr>
                <a:schemeClr val="accent5"/>
              </a:buClr>
              <a:buFont typeface="Wingdings" panose="05000000000000000000" pitchFamily="2" charset="2"/>
              <a:buChar char="v"/>
            </a:pPr>
            <a:r>
              <a:rPr lang="en-GB" dirty="0" smtClean="0"/>
              <a:t>And Aeneas as Trojan hero…?</a:t>
            </a:r>
          </a:p>
          <a:p>
            <a:pPr marL="631825" lvl="3" indent="-285750">
              <a:spcBef>
                <a:spcPts val="1200"/>
              </a:spcBef>
              <a:buClr>
                <a:schemeClr val="accent5"/>
              </a:buClr>
              <a:buFont typeface="Wingdings" panose="05000000000000000000" pitchFamily="2" charset="2"/>
              <a:buChar char="v"/>
            </a:pPr>
            <a:r>
              <a:rPr lang="en-GB" dirty="0" smtClean="0">
                <a:solidFill>
                  <a:schemeClr val="accent1">
                    <a:lumMod val="60000"/>
                    <a:lumOff val="40000"/>
                  </a:schemeClr>
                </a:solidFill>
              </a:rPr>
              <a:t>perhaps used by Rome as political tool, </a:t>
            </a:r>
            <a:br>
              <a:rPr lang="en-GB" dirty="0" smtClean="0">
                <a:solidFill>
                  <a:schemeClr val="accent1">
                    <a:lumMod val="60000"/>
                    <a:lumOff val="40000"/>
                  </a:schemeClr>
                </a:solidFill>
              </a:rPr>
            </a:br>
            <a:r>
              <a:rPr lang="en-GB" dirty="0" smtClean="0">
                <a:solidFill>
                  <a:schemeClr val="accent1">
                    <a:lumMod val="60000"/>
                    <a:lumOff val="40000"/>
                  </a:schemeClr>
                </a:solidFill>
              </a:rPr>
              <a:t>but much later (Pyrrhic War 280-275 BC)? or Etruscans foundation myth from 6</a:t>
            </a:r>
            <a:r>
              <a:rPr lang="en-GB" baseline="30000" dirty="0" smtClean="0">
                <a:solidFill>
                  <a:schemeClr val="accent1">
                    <a:lumMod val="60000"/>
                    <a:lumOff val="40000"/>
                  </a:schemeClr>
                </a:solidFill>
              </a:rPr>
              <a:t>th</a:t>
            </a:r>
            <a:r>
              <a:rPr lang="en-GB" dirty="0" smtClean="0">
                <a:solidFill>
                  <a:schemeClr val="accent1">
                    <a:lumMod val="60000"/>
                    <a:lumOff val="40000"/>
                  </a:schemeClr>
                </a:solidFill>
              </a:rPr>
              <a:t> century BC onwards?</a:t>
            </a:r>
          </a:p>
          <a:p>
            <a:pPr marL="458788" lvl="2" indent="-285750">
              <a:spcBef>
                <a:spcPts val="1200"/>
              </a:spcBef>
              <a:buClr>
                <a:schemeClr val="accent5"/>
              </a:buClr>
              <a:buFont typeface="Wingdings" panose="05000000000000000000" pitchFamily="2" charset="2"/>
              <a:buChar char="v"/>
            </a:pPr>
            <a:r>
              <a:rPr lang="en-GB" dirty="0" smtClean="0"/>
              <a:t>Or is there a historic core…?</a:t>
            </a:r>
          </a:p>
        </p:txBody>
      </p:sp>
      <p:sp>
        <p:nvSpPr>
          <p:cNvPr id="5" name="Title 2"/>
          <p:cNvSpPr>
            <a:spLocks noGrp="1"/>
          </p:cNvSpPr>
          <p:nvPr>
            <p:ph type="title"/>
          </p:nvPr>
        </p:nvSpPr>
        <p:spPr>
          <a:xfrm>
            <a:off x="352426" y="228600"/>
            <a:ext cx="7680960" cy="1066800"/>
          </a:xfrm>
        </p:spPr>
        <p:txBody>
          <a:bodyPr/>
          <a:lstStyle/>
          <a:p>
            <a:r>
              <a:rPr lang="en-GB" dirty="0" smtClean="0"/>
              <a:t>Source criticism</a:t>
            </a:r>
            <a:endParaRPr lang="en-GB" dirty="0"/>
          </a:p>
        </p:txBody>
      </p:sp>
      <p:sp>
        <p:nvSpPr>
          <p:cNvPr id="6" name="TextBox 5"/>
          <p:cNvSpPr txBox="1"/>
          <p:nvPr/>
        </p:nvSpPr>
        <p:spPr>
          <a:xfrm>
            <a:off x="4029242" y="5780285"/>
            <a:ext cx="2448272" cy="892552"/>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600" b="1" dirty="0" smtClean="0">
                <a:solidFill>
                  <a:schemeClr val="bg1"/>
                </a:solidFill>
                <a:effectLst>
                  <a:outerShdw blurRad="38100" dist="38100" dir="2700000" algn="tl">
                    <a:srgbClr val="000000">
                      <a:alpha val="43137"/>
                    </a:srgbClr>
                  </a:outerShdw>
                </a:effectLst>
              </a:rPr>
              <a:t>LIVY</a:t>
            </a:r>
            <a:br>
              <a:rPr lang="en-GB" sz="2600" b="1" dirty="0" smtClean="0">
                <a:solidFill>
                  <a:schemeClr val="bg1"/>
                </a:solidFill>
                <a:effectLst>
                  <a:outerShdw blurRad="38100" dist="38100" dir="2700000" algn="tl">
                    <a:srgbClr val="000000">
                      <a:alpha val="43137"/>
                    </a:srgbClr>
                  </a:outerShdw>
                </a:effectLst>
              </a:rPr>
            </a:br>
            <a:r>
              <a:rPr lang="en-GB" sz="2600" b="1" i="1" dirty="0" smtClean="0">
                <a:solidFill>
                  <a:schemeClr val="bg1"/>
                </a:solidFill>
                <a:effectLst>
                  <a:outerShdw blurRad="38100" dist="38100" dir="2700000" algn="tl">
                    <a:srgbClr val="000000">
                      <a:alpha val="43137"/>
                    </a:srgbClr>
                  </a:outerShdw>
                </a:effectLst>
              </a:rPr>
              <a:t>ab </a:t>
            </a:r>
            <a:r>
              <a:rPr lang="en-GB" sz="2600" b="1" i="1" dirty="0" err="1" smtClean="0">
                <a:solidFill>
                  <a:schemeClr val="bg1"/>
                </a:solidFill>
                <a:effectLst>
                  <a:outerShdw blurRad="38100" dist="38100" dir="2700000" algn="tl">
                    <a:srgbClr val="000000">
                      <a:alpha val="43137"/>
                    </a:srgbClr>
                  </a:outerShdw>
                </a:effectLst>
              </a:rPr>
              <a:t>urbe</a:t>
            </a:r>
            <a:r>
              <a:rPr lang="en-GB" sz="2600" b="1" i="1" dirty="0" smtClean="0">
                <a:solidFill>
                  <a:schemeClr val="bg1"/>
                </a:solidFill>
                <a:effectLst>
                  <a:outerShdw blurRad="38100" dist="38100" dir="2700000" algn="tl">
                    <a:srgbClr val="000000">
                      <a:alpha val="43137"/>
                    </a:srgbClr>
                  </a:outerShdw>
                </a:effectLst>
              </a:rPr>
              <a:t> condita</a:t>
            </a:r>
            <a:endParaRPr lang="en-GB" sz="2600" b="1" i="1" dirty="0">
              <a:solidFill>
                <a:schemeClr val="bg1"/>
              </a:solidFill>
              <a:effectLst>
                <a:outerShdw blurRad="38100" dist="38100" dir="2700000" algn="tl">
                  <a:srgbClr val="000000">
                    <a:alpha val="43137"/>
                  </a:srgbClr>
                </a:outerShdw>
              </a:effectLst>
            </a:endParaRPr>
          </a:p>
        </p:txBody>
      </p:sp>
      <p:sp>
        <p:nvSpPr>
          <p:cNvPr id="7" name="TextBox 6"/>
          <p:cNvSpPr txBox="1"/>
          <p:nvPr/>
        </p:nvSpPr>
        <p:spPr>
          <a:xfrm>
            <a:off x="6588224" y="5780285"/>
            <a:ext cx="2160240" cy="892552"/>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600" b="1" dirty="0" smtClean="0">
                <a:solidFill>
                  <a:schemeClr val="bg1"/>
                </a:solidFill>
                <a:effectLst>
                  <a:outerShdw blurRad="38100" dist="38100" dir="2700000" algn="tl">
                    <a:srgbClr val="000000">
                      <a:alpha val="43137"/>
                    </a:srgbClr>
                  </a:outerShdw>
                </a:effectLst>
              </a:rPr>
              <a:t>DIONYSOS</a:t>
            </a:r>
            <a:br>
              <a:rPr lang="en-GB" sz="2600" b="1" dirty="0" smtClean="0">
                <a:solidFill>
                  <a:schemeClr val="bg1"/>
                </a:solidFill>
                <a:effectLst>
                  <a:outerShdw blurRad="38100" dist="38100" dir="2700000" algn="tl">
                    <a:srgbClr val="000000">
                      <a:alpha val="43137"/>
                    </a:srgbClr>
                  </a:outerShdw>
                </a:effectLst>
              </a:rPr>
            </a:br>
            <a:r>
              <a:rPr lang="en-GB" sz="2600" b="1" dirty="0" err="1" smtClean="0">
                <a:solidFill>
                  <a:schemeClr val="bg1"/>
                </a:solidFill>
                <a:effectLst>
                  <a:outerShdw blurRad="38100" dist="38100" dir="2700000" algn="tl">
                    <a:srgbClr val="000000">
                      <a:alpha val="43137"/>
                    </a:srgbClr>
                  </a:outerShdw>
                </a:effectLst>
              </a:rPr>
              <a:t>Halicarnassos</a:t>
            </a:r>
            <a:endParaRPr lang="en-GB" sz="2600" b="1" i="1" dirty="0">
              <a:solidFill>
                <a:schemeClr val="bg1"/>
              </a:solidFill>
              <a:effectLst>
                <a:outerShdw blurRad="38100" dist="38100" dir="2700000" algn="tl">
                  <a:srgbClr val="000000">
                    <a:alpha val="43137"/>
                  </a:srgbClr>
                </a:outerShdw>
              </a:effectLst>
            </a:endParaRPr>
          </a:p>
        </p:txBody>
      </p:sp>
      <p:sp>
        <p:nvSpPr>
          <p:cNvPr id="9" name="TextBox 8"/>
          <p:cNvSpPr txBox="1"/>
          <p:nvPr/>
        </p:nvSpPr>
        <p:spPr>
          <a:xfrm>
            <a:off x="5645510" y="2060848"/>
            <a:ext cx="2319866" cy="2246769"/>
          </a:xfrm>
          <a:prstGeom prst="rect">
            <a:avLst/>
          </a:prstGeom>
          <a:scene3d>
            <a:camera prst="perspectiveRelaxedModerately"/>
            <a:lightRig rig="threePt" dir="t"/>
          </a:scene3d>
        </p:spPr>
        <p:style>
          <a:lnRef idx="3">
            <a:schemeClr val="lt1"/>
          </a:lnRef>
          <a:fillRef idx="1">
            <a:schemeClr val="accent4"/>
          </a:fillRef>
          <a:effectRef idx="1">
            <a:schemeClr val="accent4"/>
          </a:effectRef>
          <a:fontRef idx="minor">
            <a:schemeClr val="lt1"/>
          </a:fontRef>
        </p:style>
        <p:txBody>
          <a:bodyPr wrap="none" rtlCol="0">
            <a:spAutoFit/>
          </a:bodyPr>
          <a:lstStyle/>
          <a:p>
            <a:endParaRPr lang="en-GB" sz="2000" dirty="0" smtClean="0">
              <a:solidFill>
                <a:schemeClr val="bg1"/>
              </a:solidFill>
            </a:endParaRPr>
          </a:p>
          <a:p>
            <a:r>
              <a:rPr lang="en-GB" sz="2000" dirty="0" smtClean="0">
                <a:solidFill>
                  <a:schemeClr val="bg1"/>
                </a:solidFill>
              </a:rPr>
              <a:t/>
            </a:r>
            <a:br>
              <a:rPr lang="en-GB" sz="2000" dirty="0" smtClean="0">
                <a:solidFill>
                  <a:schemeClr val="bg1"/>
                </a:solidFill>
              </a:rPr>
            </a:br>
            <a:r>
              <a:rPr lang="en-GB" sz="2000" dirty="0" smtClean="0">
                <a:solidFill>
                  <a:schemeClr val="bg1"/>
                </a:solidFill>
              </a:rPr>
              <a:t>Annalistic Tradition</a:t>
            </a:r>
          </a:p>
          <a:p>
            <a:pPr algn="ctr"/>
            <a:r>
              <a:rPr lang="en-GB" sz="2000" i="1" dirty="0" err="1" smtClean="0">
                <a:solidFill>
                  <a:schemeClr val="bg1"/>
                </a:solidFill>
              </a:rPr>
              <a:t>annales</a:t>
            </a:r>
            <a:r>
              <a:rPr lang="en-GB" sz="2000" i="1" dirty="0" smtClean="0">
                <a:solidFill>
                  <a:schemeClr val="bg1"/>
                </a:solidFill>
              </a:rPr>
              <a:t> &lt; annum</a:t>
            </a:r>
          </a:p>
          <a:p>
            <a:pPr algn="ctr"/>
            <a:r>
              <a:rPr lang="en-GB" sz="2000" i="1" dirty="0" err="1" smtClean="0">
                <a:solidFill>
                  <a:schemeClr val="bg1"/>
                </a:solidFill>
              </a:rPr>
              <a:t>fasti</a:t>
            </a:r>
            <a:r>
              <a:rPr lang="en-GB" sz="2000" dirty="0" smtClean="0">
                <a:solidFill>
                  <a:schemeClr val="bg1"/>
                </a:solidFill>
              </a:rPr>
              <a:t> – list of officials</a:t>
            </a:r>
            <a:br>
              <a:rPr lang="en-GB" sz="2000" dirty="0" smtClean="0">
                <a:solidFill>
                  <a:schemeClr val="bg1"/>
                </a:solidFill>
              </a:rPr>
            </a:br>
            <a:r>
              <a:rPr lang="en-GB" sz="2000" dirty="0" smtClean="0">
                <a:solidFill>
                  <a:schemeClr val="bg1"/>
                </a:solidFill>
              </a:rPr>
              <a:t/>
            </a:r>
            <a:br>
              <a:rPr lang="en-GB" sz="2000" dirty="0" smtClean="0">
                <a:solidFill>
                  <a:schemeClr val="bg1"/>
                </a:solidFill>
              </a:rPr>
            </a:br>
            <a:endParaRPr lang="en-GB" sz="2000" dirty="0">
              <a:solidFill>
                <a:schemeClr val="bg1"/>
              </a:solidFill>
            </a:endParaRPr>
          </a:p>
        </p:txBody>
      </p:sp>
      <p:sp>
        <p:nvSpPr>
          <p:cNvPr id="10" name="TextBox 9"/>
          <p:cNvSpPr txBox="1"/>
          <p:nvPr/>
        </p:nvSpPr>
        <p:spPr>
          <a:xfrm>
            <a:off x="4067944" y="4121204"/>
            <a:ext cx="3960440" cy="1107996"/>
          </a:xfrm>
          <a:prstGeom prst="rect">
            <a:avLst/>
          </a:prstGeom>
          <a:scene3d>
            <a:camera prst="perspectiveRelaxedModerately"/>
            <a:lightRig rig="threePt" dir="t"/>
          </a:scene3d>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2200" b="1" dirty="0" smtClean="0">
                <a:solidFill>
                  <a:schemeClr val="bg1"/>
                </a:solidFill>
              </a:rPr>
              <a:t>previous historians, today lost (e.g., </a:t>
            </a:r>
            <a:r>
              <a:rPr lang="en-GB" sz="2200" b="1" dirty="0" err="1" smtClean="0">
                <a:solidFill>
                  <a:schemeClr val="bg1"/>
                </a:solidFill>
              </a:rPr>
              <a:t>Fabius</a:t>
            </a:r>
            <a:r>
              <a:rPr lang="en-GB" sz="2200" b="1" dirty="0" smtClean="0">
                <a:solidFill>
                  <a:schemeClr val="bg1"/>
                </a:solidFill>
              </a:rPr>
              <a:t> Pictor, 200 BC, in Greek)</a:t>
            </a:r>
            <a:endParaRPr lang="en-GB" sz="2200" b="1" dirty="0">
              <a:solidFill>
                <a:schemeClr val="bg1"/>
              </a:solidFill>
            </a:endParaRPr>
          </a:p>
        </p:txBody>
      </p:sp>
      <p:sp>
        <p:nvSpPr>
          <p:cNvPr id="11" name="TextBox 10"/>
          <p:cNvSpPr txBox="1"/>
          <p:nvPr/>
        </p:nvSpPr>
        <p:spPr>
          <a:xfrm>
            <a:off x="7452320" y="835326"/>
            <a:ext cx="1152128" cy="1477328"/>
          </a:xfrm>
          <a:prstGeom prst="rect">
            <a:avLst/>
          </a:prstGeom>
          <a:scene3d>
            <a:camera prst="perspectiveRelaxed"/>
            <a:lightRig rig="threePt" dir="t"/>
          </a:scene3d>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ctr"/>
            <a:r>
              <a:rPr lang="en-GB" dirty="0" smtClean="0">
                <a:solidFill>
                  <a:schemeClr val="bg1"/>
                </a:solidFill>
              </a:rPr>
              <a:t>legends</a:t>
            </a:r>
            <a:br>
              <a:rPr lang="en-GB" dirty="0" smtClean="0">
                <a:solidFill>
                  <a:schemeClr val="bg1"/>
                </a:solidFill>
              </a:rPr>
            </a:br>
            <a:r>
              <a:rPr lang="en-GB" dirty="0">
                <a:solidFill>
                  <a:schemeClr val="bg1"/>
                </a:solidFill>
              </a:rPr>
              <a:t/>
            </a:r>
            <a:br>
              <a:rPr lang="en-GB" dirty="0">
                <a:solidFill>
                  <a:schemeClr val="bg1"/>
                </a:solidFill>
              </a:rPr>
            </a:br>
            <a:r>
              <a:rPr lang="en-GB" dirty="0" smtClean="0">
                <a:solidFill>
                  <a:schemeClr val="bg1"/>
                </a:solidFill>
              </a:rPr>
              <a:t>heroic plays</a:t>
            </a:r>
            <a:br>
              <a:rPr lang="en-GB" dirty="0" smtClean="0">
                <a:solidFill>
                  <a:schemeClr val="bg1"/>
                </a:solidFill>
              </a:rPr>
            </a:br>
            <a:r>
              <a:rPr lang="en-GB" dirty="0" smtClean="0">
                <a:solidFill>
                  <a:schemeClr val="bg1"/>
                </a:solidFill>
                <a:sym typeface="Wingdings" panose="05000000000000000000" pitchFamily="2" charset="2"/>
              </a:rPr>
              <a:t>theatre</a:t>
            </a:r>
            <a:endParaRPr lang="en-GB" dirty="0">
              <a:solidFill>
                <a:schemeClr val="bg1"/>
              </a:solidFill>
            </a:endParaRPr>
          </a:p>
        </p:txBody>
      </p:sp>
      <p:sp>
        <p:nvSpPr>
          <p:cNvPr id="12" name="TextBox 11"/>
          <p:cNvSpPr txBox="1"/>
          <p:nvPr/>
        </p:nvSpPr>
        <p:spPr>
          <a:xfrm>
            <a:off x="8388424" y="188640"/>
            <a:ext cx="683568" cy="6740307"/>
          </a:xfrm>
          <a:prstGeom prst="rect">
            <a:avLst/>
          </a:prstGeom>
          <a:noFill/>
        </p:spPr>
        <p:txBody>
          <a:bodyPr wrap="square" rtlCol="0">
            <a:spAutoFit/>
          </a:bodyPr>
          <a:lstStyle/>
          <a:p>
            <a:pPr algn="r"/>
            <a:r>
              <a:rPr lang="en-GB" b="1" dirty="0" smtClean="0">
                <a:solidFill>
                  <a:srgbClr val="00B0F0"/>
                </a:solidFill>
              </a:rPr>
              <a:t>753</a:t>
            </a:r>
          </a:p>
          <a:p>
            <a:pPr algn="r"/>
            <a:endParaRPr lang="en-GB" b="1" dirty="0" smtClean="0">
              <a:solidFill>
                <a:srgbClr val="00B0F0"/>
              </a:solidFill>
            </a:endParaRPr>
          </a:p>
          <a:p>
            <a:pPr algn="r"/>
            <a:endParaRPr lang="en-GB" b="1" dirty="0">
              <a:solidFill>
                <a:srgbClr val="00B0F0"/>
              </a:solidFill>
            </a:endParaRPr>
          </a:p>
          <a:p>
            <a:pPr algn="r"/>
            <a:r>
              <a:rPr lang="en-GB" b="1" dirty="0" smtClean="0">
                <a:solidFill>
                  <a:srgbClr val="00B0F0"/>
                </a:solidFill>
              </a:rPr>
              <a:t>500</a:t>
            </a:r>
          </a:p>
          <a:p>
            <a:pPr algn="r"/>
            <a:endParaRPr lang="en-GB" b="1" dirty="0" smtClean="0">
              <a:solidFill>
                <a:srgbClr val="00B0F0"/>
              </a:solidFill>
            </a:endParaRPr>
          </a:p>
          <a:p>
            <a:pPr algn="r"/>
            <a:endParaRPr lang="en-GB" b="1" dirty="0">
              <a:solidFill>
                <a:srgbClr val="00B0F0"/>
              </a:solidFill>
            </a:endParaRPr>
          </a:p>
          <a:p>
            <a:pPr algn="r"/>
            <a:endParaRPr lang="en-GB" b="1" dirty="0">
              <a:solidFill>
                <a:srgbClr val="00B0F0"/>
              </a:solidFill>
            </a:endParaRPr>
          </a:p>
          <a:p>
            <a:pPr algn="r"/>
            <a:r>
              <a:rPr lang="en-GB" b="1" dirty="0" smtClean="0">
                <a:solidFill>
                  <a:srgbClr val="00B0F0"/>
                </a:solidFill>
              </a:rPr>
              <a:t>400</a:t>
            </a:r>
          </a:p>
          <a:p>
            <a:pPr algn="r"/>
            <a:endParaRPr lang="en-GB" b="1" dirty="0" smtClean="0">
              <a:solidFill>
                <a:srgbClr val="00B0F0"/>
              </a:solidFill>
            </a:endParaRPr>
          </a:p>
          <a:p>
            <a:pPr algn="r"/>
            <a:endParaRPr lang="en-GB" b="1" dirty="0">
              <a:solidFill>
                <a:srgbClr val="00B0F0"/>
              </a:solidFill>
            </a:endParaRPr>
          </a:p>
          <a:p>
            <a:pPr algn="r"/>
            <a:endParaRPr lang="en-GB" b="1" dirty="0" smtClean="0">
              <a:solidFill>
                <a:srgbClr val="00B0F0"/>
              </a:solidFill>
            </a:endParaRPr>
          </a:p>
          <a:p>
            <a:pPr algn="r"/>
            <a:r>
              <a:rPr lang="en-GB" b="1" dirty="0" smtClean="0">
                <a:solidFill>
                  <a:srgbClr val="00B0F0"/>
                </a:solidFill>
              </a:rPr>
              <a:t>300</a:t>
            </a:r>
          </a:p>
          <a:p>
            <a:pPr algn="r"/>
            <a:endParaRPr lang="en-GB" b="1" dirty="0" smtClean="0">
              <a:solidFill>
                <a:srgbClr val="00B0F0"/>
              </a:solidFill>
            </a:endParaRPr>
          </a:p>
          <a:p>
            <a:pPr algn="r"/>
            <a:endParaRPr lang="en-GB" b="1" dirty="0">
              <a:solidFill>
                <a:srgbClr val="00B0F0"/>
              </a:solidFill>
            </a:endParaRPr>
          </a:p>
          <a:p>
            <a:pPr algn="r"/>
            <a:endParaRPr lang="en-GB" b="1" dirty="0" smtClean="0">
              <a:solidFill>
                <a:srgbClr val="00B0F0"/>
              </a:solidFill>
            </a:endParaRPr>
          </a:p>
          <a:p>
            <a:pPr algn="r"/>
            <a:r>
              <a:rPr lang="en-GB" b="1" dirty="0" smtClean="0">
                <a:solidFill>
                  <a:srgbClr val="00B0F0"/>
                </a:solidFill>
              </a:rPr>
              <a:t>200</a:t>
            </a:r>
          </a:p>
          <a:p>
            <a:pPr algn="r"/>
            <a:endParaRPr lang="en-GB" b="1" dirty="0" smtClean="0">
              <a:solidFill>
                <a:srgbClr val="00B0F0"/>
              </a:solidFill>
            </a:endParaRPr>
          </a:p>
          <a:p>
            <a:pPr algn="r"/>
            <a:endParaRPr lang="en-GB" b="1" dirty="0">
              <a:solidFill>
                <a:srgbClr val="00B0F0"/>
              </a:solidFill>
            </a:endParaRPr>
          </a:p>
          <a:p>
            <a:pPr algn="r"/>
            <a:endParaRPr lang="en-GB" b="1" dirty="0" smtClean="0">
              <a:solidFill>
                <a:srgbClr val="00B0F0"/>
              </a:solidFill>
            </a:endParaRPr>
          </a:p>
          <a:p>
            <a:pPr algn="r"/>
            <a:r>
              <a:rPr lang="en-GB" b="1" dirty="0" smtClean="0">
                <a:solidFill>
                  <a:srgbClr val="00B0F0"/>
                </a:solidFill>
              </a:rPr>
              <a:t>100</a:t>
            </a:r>
          </a:p>
          <a:p>
            <a:pPr algn="r"/>
            <a:endParaRPr lang="en-GB" b="1" dirty="0">
              <a:solidFill>
                <a:srgbClr val="00B0F0"/>
              </a:solidFill>
            </a:endParaRPr>
          </a:p>
          <a:p>
            <a:pPr algn="r"/>
            <a:endParaRPr lang="en-GB" b="1" dirty="0" smtClean="0">
              <a:solidFill>
                <a:srgbClr val="00B0F0"/>
              </a:solidFill>
            </a:endParaRPr>
          </a:p>
          <a:p>
            <a:pPr algn="r"/>
            <a:endParaRPr lang="en-GB" b="1" dirty="0">
              <a:solidFill>
                <a:srgbClr val="00B0F0"/>
              </a:solidFill>
            </a:endParaRPr>
          </a:p>
          <a:p>
            <a:pPr algn="r"/>
            <a:r>
              <a:rPr lang="en-GB" b="1" dirty="0" smtClean="0">
                <a:solidFill>
                  <a:srgbClr val="00B0F0"/>
                </a:solidFill>
              </a:rPr>
              <a:t>1BC</a:t>
            </a:r>
          </a:p>
        </p:txBody>
      </p:sp>
      <p:sp>
        <p:nvSpPr>
          <p:cNvPr id="13" name="TextBox 12"/>
          <p:cNvSpPr txBox="1"/>
          <p:nvPr/>
        </p:nvSpPr>
        <p:spPr>
          <a:xfrm>
            <a:off x="4572000" y="5288740"/>
            <a:ext cx="2160240" cy="461665"/>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400" dirty="0" smtClean="0">
                <a:solidFill>
                  <a:schemeClr val="bg1"/>
                </a:solidFill>
                <a:effectLst>
                  <a:outerShdw blurRad="38100" dist="38100" dir="2700000" algn="tl">
                    <a:srgbClr val="000000">
                      <a:alpha val="43137"/>
                    </a:srgbClr>
                  </a:outerShdw>
                </a:effectLst>
              </a:rPr>
              <a:t>POLYBIOS</a:t>
            </a:r>
            <a:endParaRPr lang="en-GB" sz="2400" i="1" dirty="0">
              <a:solidFill>
                <a:schemeClr val="bg1"/>
              </a:solidFill>
              <a:effectLst>
                <a:outerShdw blurRad="38100" dist="38100" dir="2700000" algn="tl">
                  <a:srgbClr val="000000">
                    <a:alpha val="43137"/>
                  </a:srgbClr>
                </a:outerShdw>
              </a:effectLst>
            </a:endParaRPr>
          </a:p>
        </p:txBody>
      </p:sp>
      <p:sp>
        <p:nvSpPr>
          <p:cNvPr id="14" name="TextBox 13"/>
          <p:cNvSpPr txBox="1"/>
          <p:nvPr/>
        </p:nvSpPr>
        <p:spPr>
          <a:xfrm>
            <a:off x="6588224" y="1156101"/>
            <a:ext cx="936104" cy="646331"/>
          </a:xfrm>
          <a:prstGeom prst="rect">
            <a:avLst/>
          </a:prstGeom>
          <a:scene3d>
            <a:camera prst="perspectiveRelaxed"/>
            <a:lightRig rig="threePt" dir="t"/>
          </a:scene3d>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ctr"/>
            <a:r>
              <a:rPr lang="en-GB" dirty="0" smtClean="0">
                <a:solidFill>
                  <a:schemeClr val="bg1"/>
                </a:solidFill>
              </a:rPr>
              <a:t>family history</a:t>
            </a:r>
            <a:endParaRPr lang="en-GB" dirty="0">
              <a:solidFill>
                <a:schemeClr val="bg1"/>
              </a:solidFill>
            </a:endParaRPr>
          </a:p>
        </p:txBody>
      </p:sp>
      <p:sp>
        <p:nvSpPr>
          <p:cNvPr id="15" name="TextBox 14"/>
          <p:cNvSpPr txBox="1"/>
          <p:nvPr/>
        </p:nvSpPr>
        <p:spPr>
          <a:xfrm>
            <a:off x="3995936" y="1068371"/>
            <a:ext cx="1296612" cy="646331"/>
          </a:xfrm>
          <a:prstGeom prst="rect">
            <a:avLst/>
          </a:prstGeom>
          <a:scene3d>
            <a:camera prst="perspectiveRelaxed"/>
            <a:lightRig rig="threePt" dir="t"/>
          </a:scene3d>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ctr"/>
            <a:r>
              <a:rPr lang="en-GB" dirty="0" smtClean="0">
                <a:solidFill>
                  <a:schemeClr val="bg1"/>
                </a:solidFill>
              </a:rPr>
              <a:t>religious history?</a:t>
            </a:r>
            <a:endParaRPr lang="en-GB" dirty="0">
              <a:solidFill>
                <a:schemeClr val="bg1"/>
              </a:solidFill>
            </a:endParaRPr>
          </a:p>
        </p:txBody>
      </p:sp>
      <p:sp>
        <p:nvSpPr>
          <p:cNvPr id="17" name="TextBox 16"/>
          <p:cNvSpPr txBox="1"/>
          <p:nvPr/>
        </p:nvSpPr>
        <p:spPr>
          <a:xfrm>
            <a:off x="5240554" y="848818"/>
            <a:ext cx="1281963" cy="646331"/>
          </a:xfrm>
          <a:prstGeom prst="rect">
            <a:avLst/>
          </a:prstGeom>
          <a:scene3d>
            <a:camera prst="perspectiveRelaxed"/>
            <a:lightRig rig="threePt" dir="t"/>
          </a:scene3d>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ctr"/>
            <a:r>
              <a:rPr lang="en-GB" b="1" dirty="0" smtClean="0">
                <a:solidFill>
                  <a:schemeClr val="bg1"/>
                </a:solidFill>
              </a:rPr>
              <a:t>oral tradition</a:t>
            </a:r>
            <a:endParaRPr lang="en-GB" b="1" dirty="0">
              <a:solidFill>
                <a:schemeClr val="bg1"/>
              </a:solidFill>
            </a:endParaRPr>
          </a:p>
        </p:txBody>
      </p:sp>
      <p:sp>
        <p:nvSpPr>
          <p:cNvPr id="19" name="TextBox 18"/>
          <p:cNvSpPr txBox="1"/>
          <p:nvPr/>
        </p:nvSpPr>
        <p:spPr>
          <a:xfrm>
            <a:off x="1861500" y="5780285"/>
            <a:ext cx="2062428" cy="892552"/>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600" b="1" dirty="0" smtClean="0">
                <a:solidFill>
                  <a:schemeClr val="bg1"/>
                </a:solidFill>
                <a:effectLst>
                  <a:outerShdw blurRad="38100" dist="38100" dir="2700000" algn="tl">
                    <a:srgbClr val="000000">
                      <a:alpha val="43137"/>
                    </a:srgbClr>
                  </a:outerShdw>
                </a:effectLst>
              </a:rPr>
              <a:t>VERGIL</a:t>
            </a:r>
            <a:br>
              <a:rPr lang="en-GB" sz="2600" b="1" dirty="0" smtClean="0">
                <a:solidFill>
                  <a:schemeClr val="bg1"/>
                </a:solidFill>
                <a:effectLst>
                  <a:outerShdw blurRad="38100" dist="38100" dir="2700000" algn="tl">
                    <a:srgbClr val="000000">
                      <a:alpha val="43137"/>
                    </a:srgbClr>
                  </a:outerShdw>
                </a:effectLst>
              </a:rPr>
            </a:br>
            <a:r>
              <a:rPr lang="en-GB" sz="2600" b="1" i="1" dirty="0" smtClean="0">
                <a:solidFill>
                  <a:schemeClr val="bg1"/>
                </a:solidFill>
                <a:effectLst>
                  <a:outerShdw blurRad="38100" dist="38100" dir="2700000" algn="tl">
                    <a:srgbClr val="000000">
                      <a:alpha val="43137"/>
                    </a:srgbClr>
                  </a:outerShdw>
                </a:effectLst>
              </a:rPr>
              <a:t>Aeneas</a:t>
            </a:r>
            <a:endParaRPr lang="en-GB" sz="2600" b="1" i="1" dirty="0">
              <a:solidFill>
                <a:schemeClr val="bg1"/>
              </a:solidFill>
              <a:effectLst>
                <a:outerShdw blurRad="38100" dist="38100" dir="2700000" algn="tl">
                  <a:srgbClr val="000000">
                    <a:alpha val="43137"/>
                  </a:srgbClr>
                </a:outerShdw>
              </a:effectLst>
            </a:endParaRPr>
          </a:p>
        </p:txBody>
      </p:sp>
      <p:sp>
        <p:nvSpPr>
          <p:cNvPr id="20" name="TextBox 19"/>
          <p:cNvSpPr txBox="1"/>
          <p:nvPr/>
        </p:nvSpPr>
        <p:spPr>
          <a:xfrm>
            <a:off x="133308" y="6064840"/>
            <a:ext cx="2062428" cy="769441"/>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600" b="1" dirty="0" smtClean="0">
                <a:solidFill>
                  <a:schemeClr val="bg1"/>
                </a:solidFill>
                <a:effectLst>
                  <a:outerShdw blurRad="38100" dist="38100" dir="2700000" algn="tl">
                    <a:srgbClr val="000000">
                      <a:alpha val="43137"/>
                    </a:srgbClr>
                  </a:outerShdw>
                </a:effectLst>
              </a:rPr>
              <a:t>PLUTARCH</a:t>
            </a:r>
            <a:br>
              <a:rPr lang="en-GB" sz="2600" b="1" dirty="0" smtClean="0">
                <a:solidFill>
                  <a:schemeClr val="bg1"/>
                </a:solidFill>
                <a:effectLst>
                  <a:outerShdw blurRad="38100" dist="38100" dir="2700000" algn="tl">
                    <a:srgbClr val="000000">
                      <a:alpha val="43137"/>
                    </a:srgbClr>
                  </a:outerShdw>
                </a:effectLst>
              </a:rPr>
            </a:br>
            <a:r>
              <a:rPr lang="en-GB" i="1" dirty="0" smtClean="0">
                <a:solidFill>
                  <a:schemeClr val="bg1"/>
                </a:solidFill>
                <a:effectLst>
                  <a:outerShdw blurRad="38100" dist="38100" dir="2700000" algn="tl">
                    <a:srgbClr val="000000">
                      <a:alpha val="43137"/>
                    </a:srgbClr>
                  </a:outerShdw>
                </a:effectLst>
              </a:rPr>
              <a:t>Romulus, </a:t>
            </a:r>
            <a:r>
              <a:rPr lang="en-GB" i="1" dirty="0" err="1" smtClean="0">
                <a:solidFill>
                  <a:schemeClr val="bg1"/>
                </a:solidFill>
                <a:effectLst>
                  <a:outerShdw blurRad="38100" dist="38100" dir="2700000" algn="tl">
                    <a:srgbClr val="000000">
                      <a:alpha val="43137"/>
                    </a:srgbClr>
                  </a:outerShdw>
                </a:effectLst>
              </a:rPr>
              <a:t>Numa</a:t>
            </a:r>
            <a:r>
              <a:rPr lang="en-GB" i="1" dirty="0" smtClean="0">
                <a:solidFill>
                  <a:schemeClr val="bg1"/>
                </a:solidFill>
                <a:effectLst>
                  <a:outerShdw blurRad="38100" dist="38100" dir="2700000" algn="tl">
                    <a:srgbClr val="000000">
                      <a:alpha val="43137"/>
                    </a:srgbClr>
                  </a:outerShdw>
                </a:effectLst>
              </a:rPr>
              <a:t>…</a:t>
            </a:r>
            <a:endParaRPr lang="en-GB" sz="2600" i="1" dirty="0">
              <a:solidFill>
                <a:schemeClr val="bg1"/>
              </a:solidFill>
              <a:effectLst>
                <a:outerShdw blurRad="38100" dist="38100" dir="2700000" algn="tl">
                  <a:srgbClr val="000000">
                    <a:alpha val="43137"/>
                  </a:srgbClr>
                </a:outerShdw>
              </a:effectLst>
            </a:endParaRPr>
          </a:p>
        </p:txBody>
      </p:sp>
      <p:sp>
        <p:nvSpPr>
          <p:cNvPr id="21" name="TextBox 20"/>
          <p:cNvSpPr txBox="1"/>
          <p:nvPr/>
        </p:nvSpPr>
        <p:spPr>
          <a:xfrm>
            <a:off x="4148336" y="650660"/>
            <a:ext cx="1296612" cy="369332"/>
          </a:xfrm>
          <a:prstGeom prst="rect">
            <a:avLst/>
          </a:prstGeom>
          <a:scene3d>
            <a:camera prst="perspectiveRelaxed"/>
            <a:lightRig rig="threePt" dir="t"/>
          </a:scene3d>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ctr"/>
            <a:r>
              <a:rPr lang="en-GB" dirty="0" smtClean="0">
                <a:solidFill>
                  <a:schemeClr val="bg1"/>
                </a:solidFill>
              </a:rPr>
              <a:t>myth…</a:t>
            </a:r>
            <a:endParaRPr lang="en-GB" dirty="0">
              <a:solidFill>
                <a:schemeClr val="bg1"/>
              </a:solidFill>
            </a:endParaRPr>
          </a:p>
        </p:txBody>
      </p:sp>
      <p:sp>
        <p:nvSpPr>
          <p:cNvPr id="22" name="TextBox 21"/>
          <p:cNvSpPr txBox="1"/>
          <p:nvPr/>
        </p:nvSpPr>
        <p:spPr>
          <a:xfrm rot="481434">
            <a:off x="4141139" y="2337519"/>
            <a:ext cx="2699467" cy="1754326"/>
          </a:xfrm>
          <a:prstGeom prst="rect">
            <a:avLst/>
          </a:prstGeom>
          <a:noFill/>
        </p:spPr>
        <p:txBody>
          <a:bodyPr wrap="square" rtlCol="0">
            <a:spAutoFit/>
          </a:bodyPr>
          <a:lstStyle/>
          <a:p>
            <a:r>
              <a:rPr lang="en-GB" dirty="0" smtClean="0">
                <a:solidFill>
                  <a:srgbClr val="FFFF00"/>
                </a:solidFill>
                <a:effectLst>
                  <a:outerShdw blurRad="38100" dist="38100" dir="2700000" algn="tl">
                    <a:srgbClr val="000000">
                      <a:alpha val="43137"/>
                    </a:srgbClr>
                  </a:outerShdw>
                </a:effectLst>
              </a:rPr>
              <a:t>when do the</a:t>
            </a:r>
            <a:br>
              <a:rPr lang="en-GB" dirty="0" smtClean="0">
                <a:solidFill>
                  <a:srgbClr val="FFFF00"/>
                </a:solidFill>
                <a:effectLst>
                  <a:outerShdw blurRad="38100" dist="38100" dir="2700000" algn="tl">
                    <a:srgbClr val="000000">
                      <a:alpha val="43137"/>
                    </a:srgbClr>
                  </a:outerShdw>
                </a:effectLst>
              </a:rPr>
            </a:br>
            <a:r>
              <a:rPr lang="en-GB" i="1" dirty="0" err="1" smtClean="0">
                <a:solidFill>
                  <a:srgbClr val="FFFF00"/>
                </a:solidFill>
                <a:effectLst>
                  <a:outerShdw blurRad="38100" dist="38100" dir="2700000" algn="tl">
                    <a:srgbClr val="000000">
                      <a:alpha val="43137"/>
                    </a:srgbClr>
                  </a:outerShdw>
                </a:effectLst>
              </a:rPr>
              <a:t>Fasti</a:t>
            </a:r>
            <a:r>
              <a:rPr lang="en-GB" i="1" dirty="0" smtClean="0">
                <a:solidFill>
                  <a:srgbClr val="FFFF00"/>
                </a:solidFill>
                <a:effectLst>
                  <a:outerShdw blurRad="38100" dist="38100" dir="2700000" algn="tl">
                    <a:srgbClr val="000000">
                      <a:alpha val="43137"/>
                    </a:srgbClr>
                  </a:outerShdw>
                </a:effectLst>
              </a:rPr>
              <a:t> </a:t>
            </a:r>
            <a:r>
              <a:rPr lang="en-GB" dirty="0" smtClean="0">
                <a:solidFill>
                  <a:srgbClr val="FFFF00"/>
                </a:solidFill>
                <a:effectLst>
                  <a:outerShdw blurRad="38100" dist="38100" dir="2700000" algn="tl">
                    <a:srgbClr val="000000">
                      <a:alpha val="43137"/>
                    </a:srgbClr>
                  </a:outerShdw>
                </a:effectLst>
              </a:rPr>
              <a:t>start?</a:t>
            </a:r>
          </a:p>
          <a:p>
            <a:pPr marL="285750" indent="-285750">
              <a:buFontTx/>
              <a:buChar char="-"/>
            </a:pPr>
            <a:r>
              <a:rPr lang="en-GB" dirty="0" smtClean="0">
                <a:solidFill>
                  <a:srgbClr val="FFFF00"/>
                </a:solidFill>
                <a:effectLst>
                  <a:outerShdw blurRad="38100" dist="38100" dir="2700000" algn="tl">
                    <a:srgbClr val="000000">
                      <a:alpha val="43137"/>
                    </a:srgbClr>
                  </a:outerShdw>
                </a:effectLst>
              </a:rPr>
              <a:t>500 BC</a:t>
            </a:r>
          </a:p>
          <a:p>
            <a:pPr marL="285750" indent="-285750">
              <a:buFontTx/>
              <a:buChar char="-"/>
            </a:pPr>
            <a:r>
              <a:rPr lang="en-GB" dirty="0" smtClean="0">
                <a:solidFill>
                  <a:srgbClr val="FFFF00"/>
                </a:solidFill>
                <a:effectLst>
                  <a:outerShdw blurRad="38100" dist="38100" dir="2700000" algn="tl">
                    <a:srgbClr val="000000">
                      <a:alpha val="43137"/>
                    </a:srgbClr>
                  </a:outerShdw>
                </a:effectLst>
              </a:rPr>
              <a:t>300 BC</a:t>
            </a:r>
          </a:p>
          <a:p>
            <a:pPr marL="285750" indent="-285750">
              <a:buFontTx/>
              <a:buChar char="-"/>
            </a:pPr>
            <a:r>
              <a:rPr lang="en-GB" dirty="0" smtClean="0">
                <a:solidFill>
                  <a:srgbClr val="FFFF00"/>
                </a:solidFill>
                <a:effectLst>
                  <a:outerShdw blurRad="38100" dist="38100" dir="2700000" algn="tl">
                    <a:srgbClr val="000000">
                      <a:alpha val="43137"/>
                    </a:srgbClr>
                  </a:outerShdw>
                </a:effectLst>
              </a:rPr>
              <a:t>249 BC (R.)</a:t>
            </a:r>
          </a:p>
          <a:p>
            <a:r>
              <a:rPr lang="en-GB" dirty="0" smtClean="0">
                <a:solidFill>
                  <a:srgbClr val="FFFF00"/>
                </a:solidFill>
                <a:effectLst>
                  <a:outerShdw blurRad="38100" dist="38100" dir="2700000" algn="tl">
                    <a:srgbClr val="000000">
                      <a:alpha val="43137"/>
                    </a:srgbClr>
                  </a:outerShdw>
                </a:effectLst>
              </a:rPr>
              <a:t>444-342: names invented?</a:t>
            </a:r>
            <a:endParaRPr lang="en-GB" dirty="0">
              <a:solidFill>
                <a:srgbClr val="FFFF00"/>
              </a:solidFill>
              <a:effectLst>
                <a:outerShdw blurRad="38100" dist="38100" dir="2700000" algn="tl">
                  <a:srgbClr val="000000">
                    <a:alpha val="43137"/>
                  </a:srgbClr>
                </a:outerShdw>
              </a:effectLst>
            </a:endParaRPr>
          </a:p>
        </p:txBody>
      </p:sp>
      <p:cxnSp>
        <p:nvCxnSpPr>
          <p:cNvPr id="24" name="Straight Connector 23"/>
          <p:cNvCxnSpPr/>
          <p:nvPr/>
        </p:nvCxnSpPr>
        <p:spPr>
          <a:xfrm>
            <a:off x="7524328" y="1019992"/>
            <a:ext cx="1080120" cy="1292662"/>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flipH="1">
            <a:off x="7524328" y="1019992"/>
            <a:ext cx="864096" cy="1292662"/>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6604441" y="1007494"/>
            <a:ext cx="847879" cy="1053354"/>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flipH="1">
            <a:off x="6805443" y="1006303"/>
            <a:ext cx="536167" cy="796129"/>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236848498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1000"/>
                                        <p:tgtEl>
                                          <p:spTgt spid="22"/>
                                        </p:tgtEl>
                                      </p:cBhvr>
                                    </p:animEffect>
                                    <p:anim calcmode="lin" valueType="num">
                                      <p:cBhvr>
                                        <p:cTn id="8" dur="1000" fill="hold"/>
                                        <p:tgtEl>
                                          <p:spTgt spid="22"/>
                                        </p:tgtEl>
                                        <p:attrNameLst>
                                          <p:attrName>ppt_x</p:attrName>
                                        </p:attrNameLst>
                                      </p:cBhvr>
                                      <p:tavLst>
                                        <p:tav tm="0">
                                          <p:val>
                                            <p:strVal val="#ppt_x"/>
                                          </p:val>
                                        </p:tav>
                                        <p:tav tm="100000">
                                          <p:val>
                                            <p:strVal val="#ppt_x"/>
                                          </p:val>
                                        </p:tav>
                                      </p:tavLst>
                                    </p:anim>
                                    <p:anim calcmode="lin" valueType="num">
                                      <p:cBhvr>
                                        <p:cTn id="9"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1" fill="hold" nodeType="clickEffect">
                                  <p:stCondLst>
                                    <p:cond delay="0"/>
                                  </p:stCondLst>
                                  <p:childTnLst>
                                    <p:set>
                                      <p:cBhvr>
                                        <p:cTn id="13" dur="1" fill="hold">
                                          <p:stCondLst>
                                            <p:cond delay="0"/>
                                          </p:stCondLst>
                                        </p:cTn>
                                        <p:tgtEl>
                                          <p:spTgt spid="24"/>
                                        </p:tgtEl>
                                        <p:attrNameLst>
                                          <p:attrName>style.visibility</p:attrName>
                                        </p:attrNameLst>
                                      </p:cBhvr>
                                      <p:to>
                                        <p:strVal val="visible"/>
                                      </p:to>
                                    </p:set>
                                    <p:animEffect transition="in" filter="wipe(up)">
                                      <p:cBhvr>
                                        <p:cTn id="14" dur="500"/>
                                        <p:tgtEl>
                                          <p:spTgt spid="24"/>
                                        </p:tgtEl>
                                      </p:cBhvr>
                                    </p:animEffect>
                                  </p:childTnLst>
                                </p:cTn>
                              </p:par>
                            </p:childTnLst>
                          </p:cTn>
                        </p:par>
                        <p:par>
                          <p:cTn id="15" fill="hold">
                            <p:stCondLst>
                              <p:cond delay="500"/>
                            </p:stCondLst>
                            <p:childTnLst>
                              <p:par>
                                <p:cTn id="16" presetID="22" presetClass="entr" presetSubtype="1" fill="hold" nodeType="afterEffect">
                                  <p:stCondLst>
                                    <p:cond delay="0"/>
                                  </p:stCondLst>
                                  <p:childTnLst>
                                    <p:set>
                                      <p:cBhvr>
                                        <p:cTn id="17" dur="1" fill="hold">
                                          <p:stCondLst>
                                            <p:cond delay="0"/>
                                          </p:stCondLst>
                                        </p:cTn>
                                        <p:tgtEl>
                                          <p:spTgt spid="25"/>
                                        </p:tgtEl>
                                        <p:attrNameLst>
                                          <p:attrName>style.visibility</p:attrName>
                                        </p:attrNameLst>
                                      </p:cBhvr>
                                      <p:to>
                                        <p:strVal val="visible"/>
                                      </p:to>
                                    </p:set>
                                    <p:animEffect transition="in" filter="wipe(up)">
                                      <p:cBhvr>
                                        <p:cTn id="18" dur="500"/>
                                        <p:tgtEl>
                                          <p:spTgt spid="25"/>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1" fill="hold" nodeType="clickEffect">
                                  <p:stCondLst>
                                    <p:cond delay="0"/>
                                  </p:stCondLst>
                                  <p:childTnLst>
                                    <p:set>
                                      <p:cBhvr>
                                        <p:cTn id="22" dur="1" fill="hold">
                                          <p:stCondLst>
                                            <p:cond delay="0"/>
                                          </p:stCondLst>
                                        </p:cTn>
                                        <p:tgtEl>
                                          <p:spTgt spid="28"/>
                                        </p:tgtEl>
                                        <p:attrNameLst>
                                          <p:attrName>style.visibility</p:attrName>
                                        </p:attrNameLst>
                                      </p:cBhvr>
                                      <p:to>
                                        <p:strVal val="visible"/>
                                      </p:to>
                                    </p:set>
                                    <p:animEffect transition="in" filter="wipe(up)">
                                      <p:cBhvr>
                                        <p:cTn id="23" dur="500"/>
                                        <p:tgtEl>
                                          <p:spTgt spid="28"/>
                                        </p:tgtEl>
                                      </p:cBhvr>
                                    </p:animEffect>
                                  </p:childTnLst>
                                </p:cTn>
                              </p:par>
                            </p:childTnLst>
                          </p:cTn>
                        </p:par>
                        <p:par>
                          <p:cTn id="24" fill="hold">
                            <p:stCondLst>
                              <p:cond delay="500"/>
                            </p:stCondLst>
                            <p:childTnLst>
                              <p:par>
                                <p:cTn id="25" presetID="22" presetClass="entr" presetSubtype="1" fill="hold" nodeType="afterEffect">
                                  <p:stCondLst>
                                    <p:cond delay="0"/>
                                  </p:stCondLst>
                                  <p:childTnLst>
                                    <p:set>
                                      <p:cBhvr>
                                        <p:cTn id="26" dur="1" fill="hold">
                                          <p:stCondLst>
                                            <p:cond delay="0"/>
                                          </p:stCondLst>
                                        </p:cTn>
                                        <p:tgtEl>
                                          <p:spTgt spid="30"/>
                                        </p:tgtEl>
                                        <p:attrNameLst>
                                          <p:attrName>style.visibility</p:attrName>
                                        </p:attrNameLst>
                                      </p:cBhvr>
                                      <p:to>
                                        <p:strVal val="visible"/>
                                      </p:to>
                                    </p:set>
                                    <p:animEffect transition="in" filter="wipe(up)">
                                      <p:cBhvr>
                                        <p:cTn id="27"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GB" dirty="0" err="1" smtClean="0"/>
              <a:t>Duenos</a:t>
            </a:r>
            <a:r>
              <a:rPr lang="en-GB" dirty="0" smtClean="0"/>
              <a:t> inscription</a:t>
            </a:r>
            <a:br>
              <a:rPr lang="en-GB" dirty="0" smtClean="0"/>
            </a:br>
            <a:r>
              <a:rPr lang="en-GB" dirty="0" smtClean="0"/>
              <a:t>7</a:t>
            </a:r>
            <a:r>
              <a:rPr lang="en-GB" baseline="30000" dirty="0" smtClean="0"/>
              <a:t>th</a:t>
            </a:r>
            <a:r>
              <a:rPr lang="en-GB" dirty="0" smtClean="0"/>
              <a:t>-5</a:t>
            </a:r>
            <a:r>
              <a:rPr lang="en-GB" baseline="30000" dirty="0" smtClean="0"/>
              <a:t>th</a:t>
            </a:r>
            <a:r>
              <a:rPr lang="en-GB" dirty="0" smtClean="0"/>
              <a:t> century BC</a:t>
            </a:r>
            <a:br>
              <a:rPr lang="en-GB" dirty="0" smtClean="0"/>
            </a:br>
            <a:r>
              <a:rPr lang="en-GB" dirty="0" smtClean="0"/>
              <a:t>very controversial</a:t>
            </a:r>
          </a:p>
          <a:p>
            <a:endParaRPr lang="en-GB" dirty="0"/>
          </a:p>
        </p:txBody>
      </p:sp>
      <p:sp>
        <p:nvSpPr>
          <p:cNvPr id="3" name="Title 2"/>
          <p:cNvSpPr>
            <a:spLocks noGrp="1"/>
          </p:cNvSpPr>
          <p:nvPr>
            <p:ph type="title"/>
          </p:nvPr>
        </p:nvSpPr>
        <p:spPr/>
        <p:txBody>
          <a:bodyPr/>
          <a:lstStyle/>
          <a:p>
            <a:r>
              <a:rPr lang="en-GB" dirty="0" smtClean="0"/>
              <a:t>Source criticism</a:t>
            </a:r>
            <a:endParaRPr lang="en-GB" dirty="0"/>
          </a:p>
        </p:txBody>
      </p:sp>
      <p:pic>
        <p:nvPicPr>
          <p:cNvPr id="49154" name="Picture 2" descr="http://upload.wikimedia.org/wikipedia/commons/8/8a/Hermes_16_illustration1.png"/>
          <p:cNvPicPr>
            <a:picLocks noChangeAspect="1" noChangeArrowheads="1"/>
          </p:cNvPicPr>
          <p:nvPr/>
        </p:nvPicPr>
        <p:blipFill>
          <a:blip r:embed="rId3" cstate="print"/>
          <a:srcRect t="3051"/>
          <a:stretch>
            <a:fillRect/>
          </a:stretch>
        </p:blipFill>
        <p:spPr bwMode="auto">
          <a:xfrm>
            <a:off x="323528" y="2420888"/>
            <a:ext cx="2808312" cy="4575604"/>
          </a:xfrm>
          <a:prstGeom prst="rect">
            <a:avLst/>
          </a:prstGeom>
          <a:noFill/>
        </p:spPr>
      </p:pic>
      <p:pic>
        <p:nvPicPr>
          <p:cNvPr id="49156" name="Picture 4" descr="File:Lapis-niger.jpg"/>
          <p:cNvPicPr>
            <a:picLocks noChangeAspect="1" noChangeArrowheads="1"/>
          </p:cNvPicPr>
          <p:nvPr/>
        </p:nvPicPr>
        <p:blipFill>
          <a:blip r:embed="rId4" cstate="print"/>
          <a:srcRect/>
          <a:stretch>
            <a:fillRect/>
          </a:stretch>
        </p:blipFill>
        <p:spPr bwMode="auto">
          <a:xfrm>
            <a:off x="3275856" y="2423628"/>
            <a:ext cx="3096344" cy="4317740"/>
          </a:xfrm>
          <a:prstGeom prst="rect">
            <a:avLst/>
          </a:prstGeom>
          <a:noFill/>
        </p:spPr>
      </p:pic>
      <p:sp>
        <p:nvSpPr>
          <p:cNvPr id="6" name="Content Placeholder 1"/>
          <p:cNvSpPr txBox="1">
            <a:spLocks/>
          </p:cNvSpPr>
          <p:nvPr/>
        </p:nvSpPr>
        <p:spPr>
          <a:xfrm>
            <a:off x="3203848" y="1556792"/>
            <a:ext cx="7680960" cy="4724400"/>
          </a:xfrm>
          <a:prstGeom prst="rect">
            <a:avLst/>
          </a:prstGeom>
        </p:spPr>
        <p:txBody>
          <a:bodyPr vert="horz" lIns="91440" tIns="45720" rIns="91440" bIns="45720" rtlCol="0">
            <a:normAutofit/>
          </a:bodyPr>
          <a:lstStyle/>
          <a:p>
            <a:pPr lvl="0">
              <a:spcBef>
                <a:spcPts val="1200"/>
              </a:spcBef>
              <a:buClr>
                <a:schemeClr val="accent5"/>
              </a:buClr>
            </a:pPr>
            <a:r>
              <a:rPr kumimoji="0" lang="en-GB" sz="1800" b="0" i="0" u="none" strike="noStrike" kern="1200" cap="none" spc="30" normalizeH="0" baseline="0" noProof="0" dirty="0" smtClean="0">
                <a:ln>
                  <a:noFill/>
                </a:ln>
                <a:solidFill>
                  <a:schemeClr val="tx1"/>
                </a:solidFill>
                <a:effectLst/>
                <a:uLnTx/>
                <a:uFillTx/>
                <a:latin typeface="+mn-lt"/>
                <a:ea typeface="+mn-ea"/>
                <a:cs typeface="Tahoma" pitchFamily="34" charset="0"/>
              </a:rPr>
              <a:t>Lapis Niger (from Forum)</a:t>
            </a:r>
            <a:br>
              <a:rPr kumimoji="0" lang="en-GB" sz="1800" b="0" i="0" u="none" strike="noStrike" kern="1200" cap="none" spc="30" normalizeH="0" baseline="0" noProof="0" dirty="0" smtClean="0">
                <a:ln>
                  <a:noFill/>
                </a:ln>
                <a:solidFill>
                  <a:schemeClr val="tx1"/>
                </a:solidFill>
                <a:effectLst/>
                <a:uLnTx/>
                <a:uFillTx/>
                <a:latin typeface="+mn-lt"/>
                <a:ea typeface="+mn-ea"/>
                <a:cs typeface="Tahoma" pitchFamily="34" charset="0"/>
              </a:rPr>
            </a:br>
            <a:r>
              <a:rPr kumimoji="0" lang="en-GB" sz="1800" b="0" i="0" u="none" strike="noStrike" kern="1200" cap="none" spc="30" normalizeH="0" baseline="0" noProof="0" dirty="0" smtClean="0">
                <a:ln>
                  <a:noFill/>
                </a:ln>
                <a:solidFill>
                  <a:schemeClr val="tx1"/>
                </a:solidFill>
                <a:effectLst/>
                <a:uLnTx/>
                <a:uFillTx/>
                <a:latin typeface="+mn-lt"/>
                <a:ea typeface="+mn-ea"/>
                <a:cs typeface="Tahoma" pitchFamily="34" charset="0"/>
              </a:rPr>
              <a:t>570-550</a:t>
            </a:r>
            <a:r>
              <a:rPr kumimoji="0" lang="en-GB" sz="1800" b="0" i="0" u="none" strike="noStrike" kern="1200" cap="none" spc="30" normalizeH="0" noProof="0" dirty="0" smtClean="0">
                <a:ln>
                  <a:noFill/>
                </a:ln>
                <a:solidFill>
                  <a:schemeClr val="tx1"/>
                </a:solidFill>
                <a:effectLst/>
                <a:uLnTx/>
                <a:uFillTx/>
                <a:latin typeface="+mn-lt"/>
                <a:ea typeface="+mn-ea"/>
                <a:cs typeface="Tahoma" pitchFamily="34" charset="0"/>
              </a:rPr>
              <a:t> BC? / </a:t>
            </a:r>
            <a:r>
              <a:rPr lang="en-GB" dirty="0" smtClean="0"/>
              <a:t>boustrophedon</a:t>
            </a:r>
            <a:br>
              <a:rPr lang="en-GB" dirty="0" smtClean="0"/>
            </a:br>
            <a:r>
              <a:rPr lang="en-GB" dirty="0" smtClean="0"/>
              <a:t>from a 8</a:t>
            </a:r>
            <a:r>
              <a:rPr lang="en-GB" baseline="30000" dirty="0" smtClean="0"/>
              <a:t>th</a:t>
            </a:r>
            <a:r>
              <a:rPr lang="en-GB" dirty="0" smtClean="0"/>
              <a:t>/7</a:t>
            </a:r>
            <a:r>
              <a:rPr lang="en-GB" baseline="30000" dirty="0" smtClean="0"/>
              <a:t>th</a:t>
            </a:r>
            <a:r>
              <a:rPr lang="en-GB" dirty="0" smtClean="0"/>
              <a:t>-c. Cult place?</a:t>
            </a:r>
            <a:endParaRPr kumimoji="0" lang="en-GB" sz="1800" b="0" i="0" u="none" strike="noStrike" kern="1200" cap="none" spc="30" normalizeH="0" baseline="0" noProof="0" dirty="0">
              <a:ln>
                <a:noFill/>
              </a:ln>
              <a:solidFill>
                <a:schemeClr val="tx1"/>
              </a:solidFill>
              <a:effectLst/>
              <a:uLnTx/>
              <a:uFillTx/>
              <a:latin typeface="+mn-lt"/>
              <a:ea typeface="+mn-ea"/>
              <a:cs typeface="Tahoma" pitchFamily="34" charset="0"/>
            </a:endParaRPr>
          </a:p>
        </p:txBody>
      </p:sp>
      <p:pic>
        <p:nvPicPr>
          <p:cNvPr id="49158" name="Picture 6" descr="File:Praeneste fibula.JPG"/>
          <p:cNvPicPr>
            <a:picLocks noChangeAspect="1" noChangeArrowheads="1"/>
          </p:cNvPicPr>
          <p:nvPr/>
        </p:nvPicPr>
        <p:blipFill>
          <a:blip r:embed="rId5" cstate="print"/>
          <a:srcRect l="11175" t="28946" b="21191"/>
          <a:stretch>
            <a:fillRect/>
          </a:stretch>
        </p:blipFill>
        <p:spPr bwMode="auto">
          <a:xfrm rot="5400000">
            <a:off x="5007603" y="2721602"/>
            <a:ext cx="6221073" cy="2051721"/>
          </a:xfrm>
          <a:prstGeom prst="rect">
            <a:avLst/>
          </a:prstGeom>
          <a:noFill/>
        </p:spPr>
      </p:pic>
      <p:sp>
        <p:nvSpPr>
          <p:cNvPr id="8" name="Content Placeholder 1"/>
          <p:cNvSpPr txBox="1">
            <a:spLocks/>
          </p:cNvSpPr>
          <p:nvPr/>
        </p:nvSpPr>
        <p:spPr>
          <a:xfrm>
            <a:off x="6372200" y="1556792"/>
            <a:ext cx="2771800" cy="4876800"/>
          </a:xfrm>
          <a:prstGeom prst="rect">
            <a:avLst/>
          </a:prstGeom>
        </p:spPr>
        <p:txBody>
          <a:bodyPr vert="horz" lIns="91440" tIns="45720" rIns="91440" bIns="45720" rtlCol="0">
            <a:normAutofit/>
          </a:bodyPr>
          <a:lstStyle/>
          <a:p>
            <a:pPr lvl="0">
              <a:spcBef>
                <a:spcPts val="1200"/>
              </a:spcBef>
              <a:buClr>
                <a:schemeClr val="accent5"/>
              </a:buClr>
            </a:pPr>
            <a:r>
              <a:rPr kumimoji="0" lang="en-GB" sz="1800" b="0" i="0" u="none" strike="noStrike" kern="1200" cap="none" spc="30" normalizeH="0" baseline="0" noProof="0" dirty="0" err="1" smtClean="0">
                <a:ln>
                  <a:noFill/>
                </a:ln>
                <a:solidFill>
                  <a:schemeClr val="tx1"/>
                </a:solidFill>
                <a:effectLst/>
                <a:uLnTx/>
                <a:uFillTx/>
                <a:latin typeface="+mn-lt"/>
                <a:ea typeface="+mn-ea"/>
                <a:cs typeface="Tahoma" pitchFamily="34" charset="0"/>
              </a:rPr>
              <a:t>Praeneste</a:t>
            </a:r>
            <a:r>
              <a:rPr kumimoji="0" lang="en-GB" sz="1800" b="0" i="0" u="none" strike="noStrike" kern="1200" cap="none" spc="30" normalizeH="0" noProof="0" dirty="0" smtClean="0">
                <a:ln>
                  <a:noFill/>
                </a:ln>
                <a:solidFill>
                  <a:schemeClr val="tx1"/>
                </a:solidFill>
                <a:effectLst/>
                <a:uLnTx/>
                <a:uFillTx/>
                <a:latin typeface="+mn-lt"/>
                <a:ea typeface="+mn-ea"/>
                <a:cs typeface="Tahoma" pitchFamily="34" charset="0"/>
              </a:rPr>
              <a:t> fibula</a:t>
            </a:r>
            <a:br>
              <a:rPr kumimoji="0" lang="en-GB" sz="1800" b="0" i="0" u="none" strike="noStrike" kern="1200" cap="none" spc="30" normalizeH="0" noProof="0" dirty="0" smtClean="0">
                <a:ln>
                  <a:noFill/>
                </a:ln>
                <a:solidFill>
                  <a:schemeClr val="tx1"/>
                </a:solidFill>
                <a:effectLst/>
                <a:uLnTx/>
                <a:uFillTx/>
                <a:latin typeface="+mn-lt"/>
                <a:ea typeface="+mn-ea"/>
                <a:cs typeface="Tahoma" pitchFamily="34" charset="0"/>
              </a:rPr>
            </a:br>
            <a:r>
              <a:rPr kumimoji="0" lang="en-GB" sz="1800" b="0" i="0" u="none" strike="noStrike" kern="1200" cap="none" spc="30" normalizeH="0" noProof="0" dirty="0" smtClean="0">
                <a:ln>
                  <a:noFill/>
                </a:ln>
                <a:solidFill>
                  <a:schemeClr val="tx1"/>
                </a:solidFill>
                <a:effectLst/>
                <a:uLnTx/>
                <a:uFillTx/>
                <a:latin typeface="+mn-lt"/>
                <a:ea typeface="+mn-ea"/>
                <a:cs typeface="Tahoma" pitchFamily="34" charset="0"/>
              </a:rPr>
              <a:t>(7</a:t>
            </a:r>
            <a:r>
              <a:rPr kumimoji="0" lang="en-GB" sz="1800" b="0" i="0" u="none" strike="noStrike" kern="1200" cap="none" spc="30" normalizeH="0" baseline="30000" noProof="0" dirty="0" smtClean="0">
                <a:ln>
                  <a:noFill/>
                </a:ln>
                <a:solidFill>
                  <a:schemeClr val="tx1"/>
                </a:solidFill>
                <a:effectLst/>
                <a:uLnTx/>
                <a:uFillTx/>
                <a:latin typeface="+mn-lt"/>
                <a:ea typeface="+mn-ea"/>
                <a:cs typeface="Tahoma" pitchFamily="34" charset="0"/>
              </a:rPr>
              <a:t>th</a:t>
            </a:r>
            <a:r>
              <a:rPr kumimoji="0" lang="en-GB" sz="1800" b="0" i="0" u="none" strike="noStrike" kern="1200" cap="none" spc="30" normalizeH="0" noProof="0" dirty="0" smtClean="0">
                <a:ln>
                  <a:noFill/>
                </a:ln>
                <a:solidFill>
                  <a:schemeClr val="tx1"/>
                </a:solidFill>
                <a:effectLst/>
                <a:uLnTx/>
                <a:uFillTx/>
                <a:latin typeface="+mn-lt"/>
                <a:ea typeface="+mn-ea"/>
                <a:cs typeface="Tahoma" pitchFamily="34" charset="0"/>
              </a:rPr>
              <a:t> c. – perhaps forgery?)</a:t>
            </a:r>
            <a:endParaRPr kumimoji="0" lang="en-GB" sz="1800" b="0" i="0" u="none" strike="noStrike" kern="1200" cap="none" spc="30" normalizeH="0" baseline="0" noProof="0" dirty="0">
              <a:ln>
                <a:noFill/>
              </a:ln>
              <a:solidFill>
                <a:schemeClr val="tx1"/>
              </a:solidFill>
              <a:effectLst/>
              <a:uLnTx/>
              <a:uFillTx/>
              <a:latin typeface="+mn-lt"/>
              <a:ea typeface="+mn-ea"/>
              <a:cs typeface="Tahoma" pitchFamily="34" charset="0"/>
            </a:endParaRP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9154"/>
                                        </p:tgtEl>
                                        <p:attrNameLst>
                                          <p:attrName>style.visibility</p:attrName>
                                        </p:attrNameLst>
                                      </p:cBhvr>
                                      <p:to>
                                        <p:strVal val="visible"/>
                                      </p:to>
                                    </p:set>
                                    <p:animEffect transition="in" filter="randombar(horizontal)">
                                      <p:cBhvr>
                                        <p:cTn id="7" dur="500"/>
                                        <p:tgtEl>
                                          <p:spTgt spid="49154"/>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randombar(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9156"/>
                                        </p:tgtEl>
                                        <p:attrNameLst>
                                          <p:attrName>style.visibility</p:attrName>
                                        </p:attrNameLst>
                                      </p:cBhvr>
                                      <p:to>
                                        <p:strVal val="visible"/>
                                      </p:to>
                                    </p:set>
                                    <p:animEffect transition="in" filter="randombar(horizontal)">
                                      <p:cBhvr>
                                        <p:cTn id="17" dur="500"/>
                                        <p:tgtEl>
                                          <p:spTgt spid="49156"/>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randombar(horizontal)">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49158"/>
                                        </p:tgtEl>
                                        <p:attrNameLst>
                                          <p:attrName>style.visibility</p:attrName>
                                        </p:attrNameLst>
                                      </p:cBhvr>
                                      <p:to>
                                        <p:strVal val="visible"/>
                                      </p:to>
                                    </p:set>
                                    <p:animEffect transition="in" filter="randombar(horizontal)">
                                      <p:cBhvr>
                                        <p:cTn id="27" dur="500"/>
                                        <p:tgtEl>
                                          <p:spTgt spid="49158"/>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randombar(horizontal)">
                                      <p:cBhvr>
                                        <p:cTn id="3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6" grpId="0"/>
      <p:bldP spid="8"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35496" y="1340768"/>
            <a:ext cx="7680960" cy="4724400"/>
          </a:xfrm>
        </p:spPr>
        <p:txBody>
          <a:bodyPr/>
          <a:lstStyle/>
          <a:p>
            <a:pPr marL="285750" indent="-285750">
              <a:buFont typeface="Wingdings" panose="05000000000000000000" pitchFamily="2" charset="2"/>
              <a:buChar char="v"/>
            </a:pPr>
            <a:r>
              <a:rPr lang="en-GB" dirty="0" smtClean="0"/>
              <a:t>On the Palatine (</a:t>
            </a:r>
            <a:r>
              <a:rPr lang="en-GB" i="1" dirty="0" smtClean="0"/>
              <a:t>Roma </a:t>
            </a:r>
            <a:r>
              <a:rPr lang="en-GB" i="1" dirty="0" err="1" smtClean="0"/>
              <a:t>quadrata</a:t>
            </a:r>
            <a:r>
              <a:rPr lang="en-GB" dirty="0" smtClean="0"/>
              <a:t>) and on the Esquiline:</a:t>
            </a:r>
          </a:p>
          <a:p>
            <a:pPr marL="457200" lvl="1" indent="-285750">
              <a:buFont typeface="Wingdings" panose="05000000000000000000" pitchFamily="2" charset="2"/>
              <a:buChar char="v"/>
            </a:pPr>
            <a:r>
              <a:rPr lang="en-GB" dirty="0" smtClean="0"/>
              <a:t>early Iron Age settlements (10</a:t>
            </a:r>
            <a:r>
              <a:rPr lang="en-GB" baseline="30000" dirty="0" smtClean="0"/>
              <a:t>th</a:t>
            </a:r>
            <a:r>
              <a:rPr lang="en-GB" dirty="0" smtClean="0"/>
              <a:t>-9</a:t>
            </a:r>
            <a:r>
              <a:rPr lang="en-GB" baseline="30000" dirty="0" smtClean="0"/>
              <a:t>th</a:t>
            </a:r>
            <a:r>
              <a:rPr lang="en-GB" dirty="0" smtClean="0"/>
              <a:t> century BC)</a:t>
            </a:r>
          </a:p>
          <a:p>
            <a:pPr marL="457200" lvl="1" indent="-285750">
              <a:buFont typeface="Wingdings" panose="05000000000000000000" pitchFamily="2" charset="2"/>
              <a:buChar char="v"/>
            </a:pPr>
            <a:r>
              <a:rPr lang="en-GB" dirty="0" smtClean="0"/>
              <a:t>Quirinal: settlements since 8</a:t>
            </a:r>
            <a:r>
              <a:rPr lang="en-GB" baseline="30000" dirty="0" smtClean="0"/>
              <a:t>th</a:t>
            </a:r>
            <a:r>
              <a:rPr lang="en-GB" dirty="0" smtClean="0"/>
              <a:t> century BC</a:t>
            </a:r>
          </a:p>
          <a:p>
            <a:pPr marL="457200" lvl="1" indent="-285750">
              <a:buFont typeface="Wingdings" panose="05000000000000000000" pitchFamily="2" charset="2"/>
              <a:buChar char="v"/>
            </a:pPr>
            <a:r>
              <a:rPr lang="en-GB" dirty="0" smtClean="0"/>
              <a:t>also the valley (later FORUM): 8</a:t>
            </a:r>
            <a:r>
              <a:rPr lang="en-GB" baseline="30000" dirty="0" smtClean="0"/>
              <a:t>th</a:t>
            </a:r>
            <a:r>
              <a:rPr lang="en-GB" dirty="0" smtClean="0"/>
              <a:t> century BC</a:t>
            </a:r>
          </a:p>
          <a:p>
            <a:pPr marL="285750" indent="-285750">
              <a:buFont typeface="Wingdings" panose="05000000000000000000" pitchFamily="2" charset="2"/>
              <a:buChar char="v"/>
            </a:pPr>
            <a:r>
              <a:rPr lang="en-GB" dirty="0" smtClean="0">
                <a:solidFill>
                  <a:schemeClr val="tx1">
                    <a:lumMod val="50000"/>
                  </a:schemeClr>
                </a:solidFill>
              </a:rPr>
              <a:t>According to tradition, these settlements were separate, autonomous settlements (</a:t>
            </a:r>
            <a:r>
              <a:rPr lang="en-GB" dirty="0" err="1" smtClean="0">
                <a:solidFill>
                  <a:schemeClr val="tx1">
                    <a:lumMod val="50000"/>
                  </a:schemeClr>
                </a:solidFill>
              </a:rPr>
              <a:t>Latins</a:t>
            </a:r>
            <a:r>
              <a:rPr lang="en-GB" dirty="0" smtClean="0">
                <a:solidFill>
                  <a:schemeClr val="tx1">
                    <a:lumMod val="50000"/>
                  </a:schemeClr>
                </a:solidFill>
              </a:rPr>
              <a:t> and </a:t>
            </a:r>
            <a:r>
              <a:rPr lang="en-GB" dirty="0" err="1" smtClean="0">
                <a:solidFill>
                  <a:schemeClr val="tx1">
                    <a:lumMod val="50000"/>
                  </a:schemeClr>
                </a:solidFill>
              </a:rPr>
              <a:t>Sabines</a:t>
            </a:r>
            <a:r>
              <a:rPr lang="en-GB" dirty="0" smtClean="0">
                <a:solidFill>
                  <a:schemeClr val="tx1">
                    <a:lumMod val="50000"/>
                  </a:schemeClr>
                </a:solidFill>
              </a:rPr>
              <a:t>).</a:t>
            </a:r>
          </a:p>
          <a:p>
            <a:pPr marL="457200" lvl="1" indent="-285750">
              <a:buFont typeface="Wingdings" panose="05000000000000000000" pitchFamily="2" charset="2"/>
              <a:buChar char="v"/>
            </a:pPr>
            <a:r>
              <a:rPr lang="en-GB" dirty="0" smtClean="0">
                <a:solidFill>
                  <a:schemeClr val="tx1">
                    <a:lumMod val="50000"/>
                  </a:schemeClr>
                </a:solidFill>
              </a:rPr>
              <a:t>But is this likely?</a:t>
            </a:r>
          </a:p>
          <a:p>
            <a:pPr marL="457200" lvl="1" indent="-285750">
              <a:buFont typeface="Wingdings" panose="05000000000000000000" pitchFamily="2" charset="2"/>
              <a:buChar char="v"/>
            </a:pPr>
            <a:r>
              <a:rPr lang="en-GB" dirty="0">
                <a:solidFill>
                  <a:schemeClr val="tx1">
                    <a:lumMod val="50000"/>
                  </a:schemeClr>
                </a:solidFill>
              </a:rPr>
              <a:t>A so-called </a:t>
            </a:r>
            <a:r>
              <a:rPr lang="en-GB" b="1" u="sng" dirty="0" err="1" smtClean="0">
                <a:solidFill>
                  <a:schemeClr val="tx1">
                    <a:lumMod val="50000"/>
                  </a:schemeClr>
                </a:solidFill>
              </a:rPr>
              <a:t>synoikismos</a:t>
            </a:r>
            <a:r>
              <a:rPr lang="en-GB" b="1" u="sng" dirty="0" smtClean="0">
                <a:solidFill>
                  <a:schemeClr val="tx1">
                    <a:lumMod val="50000"/>
                  </a:schemeClr>
                </a:solidFill>
              </a:rPr>
              <a:t>  </a:t>
            </a:r>
            <a:r>
              <a:rPr lang="en-GB" dirty="0" smtClean="0">
                <a:solidFill>
                  <a:schemeClr val="tx1">
                    <a:lumMod val="50000"/>
                  </a:schemeClr>
                </a:solidFill>
              </a:rPr>
              <a:t>created the new community, the city of Rome</a:t>
            </a:r>
          </a:p>
          <a:p>
            <a:pPr marL="630238" lvl="2" indent="-285750">
              <a:buFont typeface="Wingdings" panose="05000000000000000000" pitchFamily="2" charset="2"/>
              <a:buChar char="v"/>
            </a:pPr>
            <a:r>
              <a:rPr lang="en-GB" dirty="0" smtClean="0">
                <a:solidFill>
                  <a:schemeClr val="tx1">
                    <a:lumMod val="50000"/>
                  </a:schemeClr>
                </a:solidFill>
              </a:rPr>
              <a:t>But did this </a:t>
            </a:r>
            <a:r>
              <a:rPr lang="en-GB" dirty="0" err="1" smtClean="0">
                <a:solidFill>
                  <a:schemeClr val="tx1">
                    <a:lumMod val="50000"/>
                  </a:schemeClr>
                </a:solidFill>
              </a:rPr>
              <a:t>synoikismos</a:t>
            </a:r>
            <a:r>
              <a:rPr lang="en-GB" dirty="0" smtClean="0">
                <a:solidFill>
                  <a:schemeClr val="tx1">
                    <a:lumMod val="50000"/>
                  </a:schemeClr>
                </a:solidFill>
              </a:rPr>
              <a:t> really exist?</a:t>
            </a:r>
            <a:endParaRPr lang="en-GB" dirty="0">
              <a:solidFill>
                <a:schemeClr val="tx1">
                  <a:lumMod val="50000"/>
                </a:schemeClr>
              </a:solidFill>
            </a:endParaRPr>
          </a:p>
        </p:txBody>
      </p:sp>
      <p:sp>
        <p:nvSpPr>
          <p:cNvPr id="3" name="Title 2"/>
          <p:cNvSpPr>
            <a:spLocks noGrp="1"/>
          </p:cNvSpPr>
          <p:nvPr>
            <p:ph type="title"/>
          </p:nvPr>
        </p:nvSpPr>
        <p:spPr/>
        <p:txBody>
          <a:bodyPr/>
          <a:lstStyle/>
          <a:p>
            <a:r>
              <a:rPr lang="en-GB" dirty="0" smtClean="0"/>
              <a:t>Earliest evidence for Rome</a:t>
            </a:r>
            <a:endParaRPr lang="en-GB" dirty="0"/>
          </a:p>
        </p:txBody>
      </p:sp>
      <p:pic>
        <p:nvPicPr>
          <p:cNvPr id="4" name="Picture 3" descr="C:\Eigene Dateien\TEACHING MATERIAL\HELLENISMUS Sommer 2005\Rom frühes.TIF"/>
          <p:cNvPicPr>
            <a:picLocks noChangeAspect="1" noChangeArrowheads="1"/>
          </p:cNvPicPr>
          <p:nvPr/>
        </p:nvPicPr>
        <p:blipFill rotWithShape="1">
          <a:blip r:embed="rId2" cstate="print">
            <a:lum bright="-6000"/>
            <a:extLst>
              <a:ext uri="{28A0092B-C50C-407E-A947-70E740481C1C}">
                <a14:useLocalDpi xmlns:a14="http://schemas.microsoft.com/office/drawing/2010/main" xmlns="" val="0"/>
              </a:ext>
            </a:extLst>
          </a:blip>
          <a:srcRect r="33521"/>
          <a:stretch/>
        </p:blipFill>
        <p:spPr bwMode="auto">
          <a:xfrm>
            <a:off x="4544888" y="1821725"/>
            <a:ext cx="4599112" cy="5063659"/>
          </a:xfrm>
          <a:prstGeom prst="rect">
            <a:avLst/>
          </a:prstGeom>
          <a:noFill/>
          <a:ln w="3175">
            <a:solidFill>
              <a:srgbClr val="000000"/>
            </a:solidFill>
            <a:miter lim="800000"/>
            <a:headEnd/>
            <a:tailEnd/>
          </a:ln>
          <a:extLst>
            <a:ext uri="{909E8E84-426E-40DD-AFC4-6F175D3DCCD1}">
              <a14:hiddenFill xmlns:a14="http://schemas.microsoft.com/office/drawing/2010/main" xmlns="">
                <a:solidFill>
                  <a:srgbClr val="FFFFFF"/>
                </a:solidFill>
              </a14:hiddenFill>
            </a:ext>
          </a:extLst>
        </p:spPr>
      </p:pic>
      <p:sp>
        <p:nvSpPr>
          <p:cNvPr id="5" name="Oval 4"/>
          <p:cNvSpPr/>
          <p:nvPr/>
        </p:nvSpPr>
        <p:spPr>
          <a:xfrm>
            <a:off x="6156176" y="2708920"/>
            <a:ext cx="1080120" cy="100811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6156176" y="5373216"/>
            <a:ext cx="1080120" cy="64807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rot="18972586">
            <a:off x="5467580" y="4476567"/>
            <a:ext cx="1419084" cy="651925"/>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6626" name="Picture 2"/>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r="2542"/>
          <a:stretch/>
        </p:blipFill>
        <p:spPr bwMode="auto">
          <a:xfrm>
            <a:off x="13522" y="2719783"/>
            <a:ext cx="4531366" cy="3301505"/>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26627" name="Picture 3"/>
          <p:cNvPicPr>
            <a:picLocks noChangeAspect="1" noChangeArrowheads="1"/>
          </p:cNvPicPr>
          <p:nvPr/>
        </p:nvPicPr>
        <p:blipFill>
          <a:blip r:embed="rId4" cstate="print">
            <a:extLst>
              <a:ext uri="{BEBA8EAE-BF5A-486C-A8C5-ECC9F3942E4B}">
                <a14:imgProps xmlns:a14="http://schemas.microsoft.com/office/drawing/2010/main" xmlns="">
                  <a14:imgLayer r:embed="rId5">
                    <a14:imgEffect>
                      <a14:backgroundRemoval t="984" b="97705" l="9222" r="93660">
                        <a14:foregroundMark x1="54755" y1="97705" x2="54755" y2="97705"/>
                        <a14:foregroundMark x1="94524" y1="71475" x2="94524" y2="71475"/>
                        <a14:foregroundMark x1="91643" y1="30492" x2="91643" y2="30492"/>
                        <a14:foregroundMark x1="61095" y1="6230" x2="61095" y2="6230"/>
                        <a14:foregroundMark x1="68300" y1="3607" x2="68300" y2="3607"/>
                        <a14:foregroundMark x1="54179" y1="5246" x2="54179" y2="5246"/>
                        <a14:foregroundMark x1="38905" y1="984" x2="38905" y2="984"/>
                      </a14:backgroundRemoval>
                    </a14:imgEffect>
                  </a14:imgLayer>
                </a14:imgProps>
              </a:ext>
              <a:ext uri="{28A0092B-C50C-407E-A947-70E740481C1C}">
                <a14:useLocalDpi xmlns:a14="http://schemas.microsoft.com/office/drawing/2010/main" xmlns="" val="0"/>
              </a:ext>
            </a:extLst>
          </a:blip>
          <a:srcRect/>
          <a:stretch>
            <a:fillRect/>
          </a:stretch>
        </p:blipFill>
        <p:spPr bwMode="auto">
          <a:xfrm>
            <a:off x="5587305" y="91827"/>
            <a:ext cx="3305175" cy="2905125"/>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8" name="TextBox 7"/>
          <p:cNvSpPr txBox="1"/>
          <p:nvPr/>
        </p:nvSpPr>
        <p:spPr>
          <a:xfrm>
            <a:off x="107504" y="6165304"/>
            <a:ext cx="4221360" cy="584775"/>
          </a:xfrm>
          <a:prstGeom prst="rect">
            <a:avLst/>
          </a:prstGeom>
          <a:noFill/>
        </p:spPr>
        <p:txBody>
          <a:bodyPr wrap="square" rtlCol="0">
            <a:spAutoFit/>
          </a:bodyPr>
          <a:lstStyle/>
          <a:p>
            <a:r>
              <a:rPr lang="en-GB" sz="1600" dirty="0" smtClean="0">
                <a:solidFill>
                  <a:schemeClr val="tx1">
                    <a:lumMod val="75000"/>
                  </a:schemeClr>
                </a:solidFill>
                <a:effectLst>
                  <a:outerShdw blurRad="38100" dist="38100" dir="2700000" algn="tl">
                    <a:srgbClr val="000000">
                      <a:alpha val="43137"/>
                    </a:srgbClr>
                  </a:outerShdw>
                </a:effectLst>
              </a:rPr>
              <a:t>Beware of archaeological dates: esp. when people combine </a:t>
            </a:r>
            <a:r>
              <a:rPr lang="en-GB" sz="1600" dirty="0" err="1" smtClean="0">
                <a:solidFill>
                  <a:schemeClr val="tx1">
                    <a:lumMod val="75000"/>
                  </a:schemeClr>
                </a:solidFill>
                <a:effectLst>
                  <a:outerShdw blurRad="38100" dist="38100" dir="2700000" algn="tl">
                    <a:srgbClr val="000000">
                      <a:alpha val="43137"/>
                    </a:srgbClr>
                  </a:outerShdw>
                </a:effectLst>
              </a:rPr>
              <a:t>archaeol</a:t>
            </a:r>
            <a:r>
              <a:rPr lang="en-GB" sz="1600" dirty="0" smtClean="0">
                <a:solidFill>
                  <a:schemeClr val="tx1">
                    <a:lumMod val="75000"/>
                  </a:schemeClr>
                </a:solidFill>
                <a:effectLst>
                  <a:outerShdw blurRad="38100" dist="38100" dir="2700000" algn="tl">
                    <a:srgbClr val="000000">
                      <a:alpha val="43137"/>
                    </a:srgbClr>
                  </a:outerShdw>
                </a:effectLst>
              </a:rPr>
              <a:t>. &amp; literary evidence!</a:t>
            </a:r>
            <a:endParaRPr lang="en-GB" sz="1600" dirty="0">
              <a:solidFill>
                <a:schemeClr val="tx1">
                  <a:lumMod val="75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xmlns="" val="420636179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par>
                          <p:cTn id="8" fill="hold">
                            <p:stCondLst>
                              <p:cond delay="500"/>
                            </p:stCondLst>
                            <p:childTnLst>
                              <p:par>
                                <p:cTn id="9" presetID="21" presetClass="entr" presetSubtype="1"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heel(1)">
                                      <p:cBhvr>
                                        <p:cTn id="11" dur="2000"/>
                                        <p:tgtEl>
                                          <p:spTgt spid="5"/>
                                        </p:tgtEl>
                                      </p:cBhvr>
                                    </p:animEffect>
                                  </p:childTnLst>
                                </p:cTn>
                              </p:par>
                            </p:childTnLst>
                          </p:cTn>
                        </p:par>
                        <p:par>
                          <p:cTn id="12" fill="hold">
                            <p:stCondLst>
                              <p:cond delay="2500"/>
                            </p:stCondLst>
                            <p:childTnLst>
                              <p:par>
                                <p:cTn id="13" presetID="21" presetClass="entr" presetSubtype="1"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wheel(1)">
                                      <p:cBhvr>
                                        <p:cTn id="15" dur="2000"/>
                                        <p:tgtEl>
                                          <p:spTgt spid="6"/>
                                        </p:tgtEl>
                                      </p:cBhvr>
                                    </p:animEffect>
                                  </p:childTnLst>
                                </p:cTn>
                              </p:par>
                            </p:childTnLst>
                          </p:cTn>
                        </p:par>
                        <p:par>
                          <p:cTn id="16" fill="hold">
                            <p:stCondLst>
                              <p:cond delay="4500"/>
                            </p:stCondLst>
                            <p:childTnLst>
                              <p:par>
                                <p:cTn id="17" presetID="21" presetClass="entr" presetSubtype="1"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wheel(1)">
                                      <p:cBhvr>
                                        <p:cTn id="19" dur="2000"/>
                                        <p:tgtEl>
                                          <p:spTgt spid="7"/>
                                        </p:tgtEl>
                                      </p:cBhvr>
                                    </p:animEffect>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26626"/>
                                        </p:tgtEl>
                                        <p:attrNameLst>
                                          <p:attrName>style.visibility</p:attrName>
                                        </p:attrNameLst>
                                      </p:cBhvr>
                                      <p:to>
                                        <p:strVal val="visible"/>
                                      </p:to>
                                    </p:set>
                                    <p:animEffect transition="in" filter="fade">
                                      <p:cBhvr>
                                        <p:cTn id="24" dur="1000"/>
                                        <p:tgtEl>
                                          <p:spTgt spid="26626"/>
                                        </p:tgtEl>
                                      </p:cBhvr>
                                    </p:animEffect>
                                    <p:anim calcmode="lin" valueType="num">
                                      <p:cBhvr>
                                        <p:cTn id="25" dur="1000" fill="hold"/>
                                        <p:tgtEl>
                                          <p:spTgt spid="26626"/>
                                        </p:tgtEl>
                                        <p:attrNameLst>
                                          <p:attrName>ppt_x</p:attrName>
                                        </p:attrNameLst>
                                      </p:cBhvr>
                                      <p:tavLst>
                                        <p:tav tm="0">
                                          <p:val>
                                            <p:strVal val="#ppt_x"/>
                                          </p:val>
                                        </p:tav>
                                        <p:tav tm="100000">
                                          <p:val>
                                            <p:strVal val="#ppt_x"/>
                                          </p:val>
                                        </p:tav>
                                      </p:tavLst>
                                    </p:anim>
                                    <p:anim calcmode="lin" valueType="num">
                                      <p:cBhvr>
                                        <p:cTn id="26" dur="1000" fill="hold"/>
                                        <p:tgtEl>
                                          <p:spTgt spid="26626"/>
                                        </p:tgtEl>
                                        <p:attrNameLst>
                                          <p:attrName>ppt_y</p:attrName>
                                        </p:attrNameLst>
                                      </p:cBhvr>
                                      <p:tavLst>
                                        <p:tav tm="0">
                                          <p:val>
                                            <p:strVal val="#ppt_y+.1"/>
                                          </p:val>
                                        </p:tav>
                                        <p:tav tm="100000">
                                          <p:val>
                                            <p:strVal val="#ppt_y"/>
                                          </p:val>
                                        </p:tav>
                                      </p:tavLst>
                                    </p:anim>
                                  </p:childTnLst>
                                </p:cTn>
                              </p:par>
                            </p:childTnLst>
                          </p:cTn>
                        </p:par>
                        <p:par>
                          <p:cTn id="27" fill="hold">
                            <p:stCondLst>
                              <p:cond delay="1000"/>
                            </p:stCondLst>
                            <p:childTnLst>
                              <p:par>
                                <p:cTn id="28" presetID="42" presetClass="entr" presetSubtype="0" fill="hold" nodeType="afterEffect">
                                  <p:stCondLst>
                                    <p:cond delay="500"/>
                                  </p:stCondLst>
                                  <p:childTnLst>
                                    <p:set>
                                      <p:cBhvr>
                                        <p:cTn id="29" dur="1" fill="hold">
                                          <p:stCondLst>
                                            <p:cond delay="0"/>
                                          </p:stCondLst>
                                        </p:cTn>
                                        <p:tgtEl>
                                          <p:spTgt spid="26627"/>
                                        </p:tgtEl>
                                        <p:attrNameLst>
                                          <p:attrName>style.visibility</p:attrName>
                                        </p:attrNameLst>
                                      </p:cBhvr>
                                      <p:to>
                                        <p:strVal val="visible"/>
                                      </p:to>
                                    </p:set>
                                    <p:animEffect transition="in" filter="fade">
                                      <p:cBhvr>
                                        <p:cTn id="30" dur="1000"/>
                                        <p:tgtEl>
                                          <p:spTgt spid="26627"/>
                                        </p:tgtEl>
                                      </p:cBhvr>
                                    </p:animEffect>
                                    <p:anim calcmode="lin" valueType="num">
                                      <p:cBhvr>
                                        <p:cTn id="31" dur="1000" fill="hold"/>
                                        <p:tgtEl>
                                          <p:spTgt spid="26627"/>
                                        </p:tgtEl>
                                        <p:attrNameLst>
                                          <p:attrName>ppt_x</p:attrName>
                                        </p:attrNameLst>
                                      </p:cBhvr>
                                      <p:tavLst>
                                        <p:tav tm="0">
                                          <p:val>
                                            <p:strVal val="#ppt_x"/>
                                          </p:val>
                                        </p:tav>
                                        <p:tav tm="100000">
                                          <p:val>
                                            <p:strVal val="#ppt_x"/>
                                          </p:val>
                                        </p:tav>
                                      </p:tavLst>
                                    </p:anim>
                                    <p:anim calcmode="lin" valueType="num">
                                      <p:cBhvr>
                                        <p:cTn id="32" dur="1000" fill="hold"/>
                                        <p:tgtEl>
                                          <p:spTgt spid="26627"/>
                                        </p:tgtEl>
                                        <p:attrNameLst>
                                          <p:attrName>ppt_y</p:attrName>
                                        </p:attrNameLst>
                                      </p:cBhvr>
                                      <p:tavLst>
                                        <p:tav tm="0">
                                          <p:val>
                                            <p:strVal val="#ppt_y+.1"/>
                                          </p:val>
                                        </p:tav>
                                        <p:tav tm="100000">
                                          <p:val>
                                            <p:strVal val="#ppt_y"/>
                                          </p:val>
                                        </p:tav>
                                      </p:tavLst>
                                    </p:anim>
                                  </p:childTnLst>
                                </p:cTn>
                              </p:par>
                            </p:childTnLst>
                          </p:cTn>
                        </p:par>
                        <p:par>
                          <p:cTn id="33" fill="hold">
                            <p:stCondLst>
                              <p:cond delay="2500"/>
                            </p:stCondLst>
                            <p:childTnLst>
                              <p:par>
                                <p:cTn id="34" presetID="42" presetClass="entr" presetSubtype="0" fill="hold" nodeType="afterEffect">
                                  <p:stCondLst>
                                    <p:cond delay="500"/>
                                  </p:stCondLst>
                                  <p:childTnLst>
                                    <p:set>
                                      <p:cBhvr>
                                        <p:cTn id="35" dur="1" fill="hold">
                                          <p:stCondLst>
                                            <p:cond delay="0"/>
                                          </p:stCondLst>
                                        </p:cTn>
                                        <p:tgtEl>
                                          <p:spTgt spid="8">
                                            <p:txEl>
                                              <p:pRg st="0" end="0"/>
                                            </p:txEl>
                                          </p:spTgt>
                                        </p:tgtEl>
                                        <p:attrNameLst>
                                          <p:attrName>style.visibility</p:attrName>
                                        </p:attrNameLst>
                                      </p:cBhvr>
                                      <p:to>
                                        <p:strVal val="visible"/>
                                      </p:to>
                                    </p:set>
                                    <p:animEffect transition="in" filter="fade">
                                      <p:cBhvr>
                                        <p:cTn id="36" dur="1000"/>
                                        <p:tgtEl>
                                          <p:spTgt spid="8">
                                            <p:txEl>
                                              <p:pRg st="0" end="0"/>
                                            </p:txEl>
                                          </p:spTgt>
                                        </p:tgtEl>
                                      </p:cBhvr>
                                    </p:animEffect>
                                    <p:anim calcmode="lin" valueType="num">
                                      <p:cBhvr>
                                        <p:cTn id="37"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38"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496" y="1340768"/>
            <a:ext cx="7680960" cy="4724400"/>
          </a:xfrm>
        </p:spPr>
        <p:txBody>
          <a:bodyPr/>
          <a:lstStyle/>
          <a:p>
            <a:pPr marL="285750" indent="-285750">
              <a:buFont typeface="Wingdings" panose="05000000000000000000" pitchFamily="2" charset="2"/>
              <a:buChar char="v"/>
            </a:pPr>
            <a:r>
              <a:rPr lang="en-GB" dirty="0" smtClean="0">
                <a:solidFill>
                  <a:schemeClr val="tx1">
                    <a:lumMod val="75000"/>
                  </a:schemeClr>
                </a:solidFill>
              </a:rPr>
              <a:t>On the Palatine (</a:t>
            </a:r>
            <a:r>
              <a:rPr lang="en-GB" i="1" dirty="0" smtClean="0">
                <a:solidFill>
                  <a:schemeClr val="tx1">
                    <a:lumMod val="75000"/>
                  </a:schemeClr>
                </a:solidFill>
              </a:rPr>
              <a:t>Roma </a:t>
            </a:r>
            <a:r>
              <a:rPr lang="en-GB" i="1" dirty="0" err="1" smtClean="0">
                <a:solidFill>
                  <a:schemeClr val="tx1">
                    <a:lumMod val="75000"/>
                  </a:schemeClr>
                </a:solidFill>
              </a:rPr>
              <a:t>quadrata</a:t>
            </a:r>
            <a:r>
              <a:rPr lang="en-GB" dirty="0" smtClean="0">
                <a:solidFill>
                  <a:schemeClr val="tx1">
                    <a:lumMod val="75000"/>
                  </a:schemeClr>
                </a:solidFill>
              </a:rPr>
              <a:t>) and on the Esquiline:</a:t>
            </a:r>
          </a:p>
          <a:p>
            <a:pPr marL="457200" lvl="1" indent="-285750">
              <a:buFont typeface="Wingdings" panose="05000000000000000000" pitchFamily="2" charset="2"/>
              <a:buChar char="v"/>
            </a:pPr>
            <a:r>
              <a:rPr lang="en-GB" dirty="0" smtClean="0">
                <a:solidFill>
                  <a:schemeClr val="tx1">
                    <a:lumMod val="75000"/>
                  </a:schemeClr>
                </a:solidFill>
              </a:rPr>
              <a:t>early Iron Age settlements (10</a:t>
            </a:r>
            <a:r>
              <a:rPr lang="en-GB" baseline="30000" dirty="0" smtClean="0">
                <a:solidFill>
                  <a:schemeClr val="tx1">
                    <a:lumMod val="75000"/>
                  </a:schemeClr>
                </a:solidFill>
              </a:rPr>
              <a:t>th</a:t>
            </a:r>
            <a:r>
              <a:rPr lang="en-GB" dirty="0" smtClean="0">
                <a:solidFill>
                  <a:schemeClr val="tx1">
                    <a:lumMod val="75000"/>
                  </a:schemeClr>
                </a:solidFill>
              </a:rPr>
              <a:t>-9</a:t>
            </a:r>
            <a:r>
              <a:rPr lang="en-GB" baseline="30000" dirty="0" smtClean="0">
                <a:solidFill>
                  <a:schemeClr val="tx1">
                    <a:lumMod val="75000"/>
                  </a:schemeClr>
                </a:solidFill>
              </a:rPr>
              <a:t>th</a:t>
            </a:r>
            <a:r>
              <a:rPr lang="en-GB" dirty="0" smtClean="0">
                <a:solidFill>
                  <a:schemeClr val="tx1">
                    <a:lumMod val="75000"/>
                  </a:schemeClr>
                </a:solidFill>
              </a:rPr>
              <a:t> century BC)</a:t>
            </a:r>
          </a:p>
          <a:p>
            <a:pPr marL="457200" lvl="1" indent="-285750">
              <a:buFont typeface="Wingdings" panose="05000000000000000000" pitchFamily="2" charset="2"/>
              <a:buChar char="v"/>
            </a:pPr>
            <a:r>
              <a:rPr lang="en-GB" dirty="0" smtClean="0">
                <a:solidFill>
                  <a:schemeClr val="tx1">
                    <a:lumMod val="75000"/>
                  </a:schemeClr>
                </a:solidFill>
              </a:rPr>
              <a:t>Quirinal: settlements since 8</a:t>
            </a:r>
            <a:r>
              <a:rPr lang="en-GB" baseline="30000" dirty="0" smtClean="0">
                <a:solidFill>
                  <a:schemeClr val="tx1">
                    <a:lumMod val="75000"/>
                  </a:schemeClr>
                </a:solidFill>
              </a:rPr>
              <a:t>th</a:t>
            </a:r>
            <a:r>
              <a:rPr lang="en-GB" dirty="0" smtClean="0">
                <a:solidFill>
                  <a:schemeClr val="tx1">
                    <a:lumMod val="75000"/>
                  </a:schemeClr>
                </a:solidFill>
              </a:rPr>
              <a:t> century BC</a:t>
            </a:r>
          </a:p>
          <a:p>
            <a:pPr marL="457200" lvl="1" indent="-285750">
              <a:buFont typeface="Wingdings" panose="05000000000000000000" pitchFamily="2" charset="2"/>
              <a:buChar char="v"/>
            </a:pPr>
            <a:r>
              <a:rPr lang="en-GB" dirty="0" smtClean="0">
                <a:solidFill>
                  <a:schemeClr val="tx1">
                    <a:lumMod val="75000"/>
                  </a:schemeClr>
                </a:solidFill>
              </a:rPr>
              <a:t>also the valley (later FORUM): 8</a:t>
            </a:r>
            <a:r>
              <a:rPr lang="en-GB" baseline="30000" dirty="0" smtClean="0">
                <a:solidFill>
                  <a:schemeClr val="tx1">
                    <a:lumMod val="75000"/>
                  </a:schemeClr>
                </a:solidFill>
              </a:rPr>
              <a:t>th</a:t>
            </a:r>
            <a:r>
              <a:rPr lang="en-GB" dirty="0" smtClean="0">
                <a:solidFill>
                  <a:schemeClr val="tx1">
                    <a:lumMod val="75000"/>
                  </a:schemeClr>
                </a:solidFill>
              </a:rPr>
              <a:t> century BC</a:t>
            </a:r>
          </a:p>
          <a:p>
            <a:pPr marL="285750" indent="-285750">
              <a:buFont typeface="Wingdings" panose="05000000000000000000" pitchFamily="2" charset="2"/>
              <a:buChar char="v"/>
            </a:pPr>
            <a:r>
              <a:rPr lang="en-GB" dirty="0" smtClean="0"/>
              <a:t>According to tradition, these settlements were separate, autonomous settlements (</a:t>
            </a:r>
            <a:r>
              <a:rPr lang="en-GB" dirty="0" err="1" smtClean="0"/>
              <a:t>Latins</a:t>
            </a:r>
            <a:r>
              <a:rPr lang="en-GB" dirty="0" smtClean="0"/>
              <a:t> and </a:t>
            </a:r>
            <a:r>
              <a:rPr lang="en-GB" dirty="0" err="1" smtClean="0"/>
              <a:t>Sabines</a:t>
            </a:r>
            <a:r>
              <a:rPr lang="en-GB" dirty="0" smtClean="0"/>
              <a:t>).</a:t>
            </a:r>
          </a:p>
          <a:p>
            <a:pPr marL="457200" lvl="1" indent="-285750">
              <a:buFont typeface="Wingdings" panose="05000000000000000000" pitchFamily="2" charset="2"/>
              <a:buChar char="v"/>
            </a:pPr>
            <a:r>
              <a:rPr lang="en-GB" dirty="0" smtClean="0"/>
              <a:t>But is this likely?</a:t>
            </a:r>
          </a:p>
          <a:p>
            <a:pPr marL="457200" lvl="1" indent="-285750">
              <a:buFont typeface="Wingdings" panose="05000000000000000000" pitchFamily="2" charset="2"/>
              <a:buChar char="v"/>
            </a:pPr>
            <a:r>
              <a:rPr lang="en-GB" dirty="0"/>
              <a:t>A so-called </a:t>
            </a:r>
            <a:r>
              <a:rPr lang="en-GB" b="1" i="1" u="sng" dirty="0" err="1" smtClean="0"/>
              <a:t>synoikismos</a:t>
            </a:r>
            <a:r>
              <a:rPr lang="en-GB" b="1" u="sng" dirty="0" smtClean="0"/>
              <a:t>  </a:t>
            </a:r>
            <a:br>
              <a:rPr lang="en-GB" b="1" u="sng" dirty="0" smtClean="0"/>
            </a:br>
            <a:r>
              <a:rPr lang="en-GB" dirty="0" smtClean="0"/>
              <a:t>created the new community, the city of Rome</a:t>
            </a:r>
          </a:p>
          <a:p>
            <a:pPr marL="630238" lvl="2" indent="-285750">
              <a:buFont typeface="Wingdings" panose="05000000000000000000" pitchFamily="2" charset="2"/>
              <a:buChar char="v"/>
            </a:pPr>
            <a:r>
              <a:rPr lang="en-GB" dirty="0" smtClean="0"/>
              <a:t>But did this </a:t>
            </a:r>
            <a:r>
              <a:rPr lang="en-GB" i="1" dirty="0" err="1" smtClean="0"/>
              <a:t>synoikismos</a:t>
            </a:r>
            <a:r>
              <a:rPr lang="en-GB" dirty="0" smtClean="0"/>
              <a:t> really exist?</a:t>
            </a:r>
          </a:p>
          <a:p>
            <a:pPr marL="285750" indent="-285750">
              <a:buFont typeface="Wingdings" panose="05000000000000000000" pitchFamily="2" charset="2"/>
              <a:buChar char="v"/>
            </a:pPr>
            <a:r>
              <a:rPr lang="en-GB" dirty="0" smtClean="0"/>
              <a:t>To support the idea of two communities:</a:t>
            </a:r>
          </a:p>
          <a:p>
            <a:pPr marL="457200" lvl="1" indent="-285750">
              <a:buFont typeface="Wingdings" panose="05000000000000000000" pitchFamily="2" charset="2"/>
              <a:buChar char="v"/>
            </a:pPr>
            <a:r>
              <a:rPr lang="en-GB" dirty="0" smtClean="0"/>
              <a:t>existing of parallel institutions:</a:t>
            </a:r>
          </a:p>
          <a:p>
            <a:pPr marL="630238" lvl="2" indent="-285750">
              <a:buFont typeface="Wingdings" panose="05000000000000000000" pitchFamily="2" charset="2"/>
              <a:buChar char="v"/>
            </a:pPr>
            <a:r>
              <a:rPr lang="en-GB" dirty="0" smtClean="0"/>
              <a:t>priesthoods: </a:t>
            </a:r>
            <a:r>
              <a:rPr lang="en-GB" i="1" dirty="0" err="1" smtClean="0"/>
              <a:t>Salii</a:t>
            </a:r>
            <a:r>
              <a:rPr lang="en-GB" dirty="0" smtClean="0"/>
              <a:t> and </a:t>
            </a:r>
            <a:r>
              <a:rPr lang="en-GB" i="1" dirty="0" err="1" smtClean="0"/>
              <a:t>Luperci</a:t>
            </a:r>
            <a:endParaRPr lang="en-GB" i="1" dirty="0" smtClean="0"/>
          </a:p>
          <a:p>
            <a:pPr marL="457200" lvl="1" indent="-285750">
              <a:buFont typeface="Wingdings" panose="05000000000000000000" pitchFamily="2" charset="2"/>
              <a:buChar char="v"/>
            </a:pPr>
            <a:r>
              <a:rPr lang="en-GB" dirty="0" smtClean="0"/>
              <a:t>burial customs: cremation &amp; inhumation</a:t>
            </a:r>
            <a:endParaRPr lang="en-GB" dirty="0"/>
          </a:p>
        </p:txBody>
      </p:sp>
      <p:sp>
        <p:nvSpPr>
          <p:cNvPr id="5" name="Title 2"/>
          <p:cNvSpPr>
            <a:spLocks noGrp="1"/>
          </p:cNvSpPr>
          <p:nvPr>
            <p:ph type="title"/>
          </p:nvPr>
        </p:nvSpPr>
        <p:spPr>
          <a:xfrm>
            <a:off x="352426" y="228600"/>
            <a:ext cx="7680960" cy="1066800"/>
          </a:xfrm>
        </p:spPr>
        <p:txBody>
          <a:bodyPr/>
          <a:lstStyle/>
          <a:p>
            <a:r>
              <a:rPr lang="en-GB" dirty="0" smtClean="0"/>
              <a:t>Earliest evidence for Rome</a:t>
            </a:r>
            <a:endParaRPr lang="en-GB" dirty="0"/>
          </a:p>
        </p:txBody>
      </p:sp>
      <p:pic>
        <p:nvPicPr>
          <p:cNvPr id="6" name="Picture 5" descr="C:\Eigene Dateien\TEACHING MATERIAL\HELLENISMUS Sommer 2005\Rom frühes.TIF"/>
          <p:cNvPicPr>
            <a:picLocks noChangeAspect="1" noChangeArrowheads="1"/>
          </p:cNvPicPr>
          <p:nvPr/>
        </p:nvPicPr>
        <p:blipFill rotWithShape="1">
          <a:blip r:embed="rId2" cstate="print">
            <a:lum bright="-6000"/>
            <a:extLst>
              <a:ext uri="{28A0092B-C50C-407E-A947-70E740481C1C}">
                <a14:useLocalDpi xmlns:a14="http://schemas.microsoft.com/office/drawing/2010/main" xmlns="" val="0"/>
              </a:ext>
            </a:extLst>
          </a:blip>
          <a:srcRect r="33521"/>
          <a:stretch/>
        </p:blipFill>
        <p:spPr bwMode="auto">
          <a:xfrm>
            <a:off x="4544888" y="1821725"/>
            <a:ext cx="4599112" cy="5063659"/>
          </a:xfrm>
          <a:prstGeom prst="rect">
            <a:avLst/>
          </a:prstGeom>
          <a:noFill/>
          <a:ln w="3175">
            <a:solidFill>
              <a:srgbClr val="000000"/>
            </a:solidFill>
            <a:miter lim="800000"/>
            <a:headEnd/>
            <a:tailEnd/>
          </a:ln>
          <a:extLst>
            <a:ext uri="{909E8E84-426E-40DD-AFC4-6F175D3DCCD1}">
              <a14:hiddenFill xmlns:a14="http://schemas.microsoft.com/office/drawing/2010/main" xmlns="">
                <a:solidFill>
                  <a:srgbClr val="FFFFFF"/>
                </a:solidFill>
              </a14:hiddenFill>
            </a:ext>
          </a:extLst>
        </p:spPr>
      </p:pic>
      <p:sp>
        <p:nvSpPr>
          <p:cNvPr id="7" name="Oval 6"/>
          <p:cNvSpPr/>
          <p:nvPr/>
        </p:nvSpPr>
        <p:spPr>
          <a:xfrm>
            <a:off x="6156176" y="2708920"/>
            <a:ext cx="1080120" cy="100811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6156176" y="5373216"/>
            <a:ext cx="1080120" cy="64807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rot="18972586">
            <a:off x="5467580" y="4476567"/>
            <a:ext cx="1419084" cy="651925"/>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xmlns="" val="82752148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4">
                                            <p:txEl>
                                              <p:pRg st="4" end="4"/>
                                            </p:txEl>
                                          </p:spTgt>
                                        </p:tgtEl>
                                        <p:attrNameLst>
                                          <p:attrName>style.visibility</p:attrName>
                                        </p:attrNameLst>
                                      </p:cBhvr>
                                      <p:to>
                                        <p:strVal val="visible"/>
                                      </p:to>
                                    </p:set>
                                    <p:animEffect transition="in" filter="randombar(horizontal)">
                                      <p:cBhvr>
                                        <p:cTn id="7" dur="500"/>
                                        <p:tgtEl>
                                          <p:spTgt spid="4">
                                            <p:txEl>
                                              <p:pRg st="4" end="4"/>
                                            </p:txEl>
                                          </p:spTgt>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4">
                                            <p:txEl>
                                              <p:pRg st="5" end="5"/>
                                            </p:txEl>
                                          </p:spTgt>
                                        </p:tgtEl>
                                        <p:attrNameLst>
                                          <p:attrName>style.visibility</p:attrName>
                                        </p:attrNameLst>
                                      </p:cBhvr>
                                      <p:to>
                                        <p:strVal val="visible"/>
                                      </p:to>
                                    </p:set>
                                    <p:animEffect transition="in" filter="randombar(horizontal)">
                                      <p:cBhvr>
                                        <p:cTn id="10" dur="500"/>
                                        <p:tgtEl>
                                          <p:spTgt spid="4">
                                            <p:txEl>
                                              <p:pRg st="5" end="5"/>
                                            </p:txEl>
                                          </p:spTgt>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4">
                                            <p:txEl>
                                              <p:pRg st="6" end="6"/>
                                            </p:txEl>
                                          </p:spTgt>
                                        </p:tgtEl>
                                        <p:attrNameLst>
                                          <p:attrName>style.visibility</p:attrName>
                                        </p:attrNameLst>
                                      </p:cBhvr>
                                      <p:to>
                                        <p:strVal val="visible"/>
                                      </p:to>
                                    </p:set>
                                    <p:animEffect transition="in" filter="randombar(horizontal)">
                                      <p:cBhvr>
                                        <p:cTn id="13" dur="500"/>
                                        <p:tgtEl>
                                          <p:spTgt spid="4">
                                            <p:txEl>
                                              <p:pRg st="6" end="6"/>
                                            </p:txEl>
                                          </p:spTgt>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4">
                                            <p:txEl>
                                              <p:pRg st="7" end="7"/>
                                            </p:txEl>
                                          </p:spTgt>
                                        </p:tgtEl>
                                        <p:attrNameLst>
                                          <p:attrName>style.visibility</p:attrName>
                                        </p:attrNameLst>
                                      </p:cBhvr>
                                      <p:to>
                                        <p:strVal val="visible"/>
                                      </p:to>
                                    </p:set>
                                    <p:animEffect transition="in" filter="randombar(horizontal)">
                                      <p:cBhvr>
                                        <p:cTn id="16" dur="500"/>
                                        <p:tgtEl>
                                          <p:spTgt spid="4">
                                            <p:txEl>
                                              <p:pRg st="7" end="7"/>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grpId="0" nodeType="clickEffect">
                                  <p:stCondLst>
                                    <p:cond delay="0"/>
                                  </p:stCondLst>
                                  <p:childTnLst>
                                    <p:set>
                                      <p:cBhvr>
                                        <p:cTn id="20" dur="1" fill="hold">
                                          <p:stCondLst>
                                            <p:cond delay="0"/>
                                          </p:stCondLst>
                                        </p:cTn>
                                        <p:tgtEl>
                                          <p:spTgt spid="4">
                                            <p:txEl>
                                              <p:pRg st="8" end="8"/>
                                            </p:txEl>
                                          </p:spTgt>
                                        </p:tgtEl>
                                        <p:attrNameLst>
                                          <p:attrName>style.visibility</p:attrName>
                                        </p:attrNameLst>
                                      </p:cBhvr>
                                      <p:to>
                                        <p:strVal val="visible"/>
                                      </p:to>
                                    </p:set>
                                    <p:animEffect transition="in" filter="randombar(horizontal)">
                                      <p:cBhvr>
                                        <p:cTn id="21" dur="500"/>
                                        <p:tgtEl>
                                          <p:spTgt spid="4">
                                            <p:txEl>
                                              <p:pRg st="8" end="8"/>
                                            </p:txEl>
                                          </p:spTgt>
                                        </p:tgtEl>
                                      </p:cBhvr>
                                    </p:animEffect>
                                  </p:childTnLst>
                                </p:cTn>
                              </p:par>
                              <p:par>
                                <p:cTn id="22" presetID="14" presetClass="entr" presetSubtype="10" fill="hold" grpId="0" nodeType="withEffect">
                                  <p:stCondLst>
                                    <p:cond delay="0"/>
                                  </p:stCondLst>
                                  <p:childTnLst>
                                    <p:set>
                                      <p:cBhvr>
                                        <p:cTn id="23" dur="1" fill="hold">
                                          <p:stCondLst>
                                            <p:cond delay="0"/>
                                          </p:stCondLst>
                                        </p:cTn>
                                        <p:tgtEl>
                                          <p:spTgt spid="4">
                                            <p:txEl>
                                              <p:pRg st="9" end="9"/>
                                            </p:txEl>
                                          </p:spTgt>
                                        </p:tgtEl>
                                        <p:attrNameLst>
                                          <p:attrName>style.visibility</p:attrName>
                                        </p:attrNameLst>
                                      </p:cBhvr>
                                      <p:to>
                                        <p:strVal val="visible"/>
                                      </p:to>
                                    </p:set>
                                    <p:animEffect transition="in" filter="randombar(horizontal)">
                                      <p:cBhvr>
                                        <p:cTn id="24" dur="500"/>
                                        <p:tgtEl>
                                          <p:spTgt spid="4">
                                            <p:txEl>
                                              <p:pRg st="9" end="9"/>
                                            </p:txEl>
                                          </p:spTgt>
                                        </p:tgtEl>
                                      </p:cBhvr>
                                    </p:animEffect>
                                  </p:childTnLst>
                                </p:cTn>
                              </p:par>
                              <p:par>
                                <p:cTn id="25" presetID="14" presetClass="entr" presetSubtype="10" fill="hold" grpId="0" nodeType="withEffect">
                                  <p:stCondLst>
                                    <p:cond delay="0"/>
                                  </p:stCondLst>
                                  <p:childTnLst>
                                    <p:set>
                                      <p:cBhvr>
                                        <p:cTn id="26" dur="1" fill="hold">
                                          <p:stCondLst>
                                            <p:cond delay="0"/>
                                          </p:stCondLst>
                                        </p:cTn>
                                        <p:tgtEl>
                                          <p:spTgt spid="4">
                                            <p:txEl>
                                              <p:pRg st="10" end="10"/>
                                            </p:txEl>
                                          </p:spTgt>
                                        </p:tgtEl>
                                        <p:attrNameLst>
                                          <p:attrName>style.visibility</p:attrName>
                                        </p:attrNameLst>
                                      </p:cBhvr>
                                      <p:to>
                                        <p:strVal val="visible"/>
                                      </p:to>
                                    </p:set>
                                    <p:animEffect transition="in" filter="randombar(horizontal)">
                                      <p:cBhvr>
                                        <p:cTn id="27" dur="500"/>
                                        <p:tgtEl>
                                          <p:spTgt spid="4">
                                            <p:txEl>
                                              <p:pRg st="10" end="10"/>
                                            </p:txEl>
                                          </p:spTgt>
                                        </p:tgtEl>
                                      </p:cBhvr>
                                    </p:animEffect>
                                  </p:childTnLst>
                                </p:cTn>
                              </p:par>
                              <p:par>
                                <p:cTn id="28" presetID="14" presetClass="entr" presetSubtype="10" fill="hold" grpId="0" nodeType="withEffect">
                                  <p:stCondLst>
                                    <p:cond delay="0"/>
                                  </p:stCondLst>
                                  <p:childTnLst>
                                    <p:set>
                                      <p:cBhvr>
                                        <p:cTn id="29" dur="1" fill="hold">
                                          <p:stCondLst>
                                            <p:cond delay="0"/>
                                          </p:stCondLst>
                                        </p:cTn>
                                        <p:tgtEl>
                                          <p:spTgt spid="4">
                                            <p:txEl>
                                              <p:pRg st="11" end="11"/>
                                            </p:txEl>
                                          </p:spTgt>
                                        </p:tgtEl>
                                        <p:attrNameLst>
                                          <p:attrName>style.visibility</p:attrName>
                                        </p:attrNameLst>
                                      </p:cBhvr>
                                      <p:to>
                                        <p:strVal val="visible"/>
                                      </p:to>
                                    </p:set>
                                    <p:animEffect transition="in" filter="randombar(horizontal)">
                                      <p:cBhvr>
                                        <p:cTn id="30" dur="500"/>
                                        <p:tgtEl>
                                          <p:spTgt spid="4">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a:spLocks noGrp="1"/>
          </p:cNvSpPr>
          <p:nvPr>
            <p:ph type="title"/>
          </p:nvPr>
        </p:nvSpPr>
        <p:spPr>
          <a:xfrm>
            <a:off x="352426" y="228600"/>
            <a:ext cx="7680960" cy="1066800"/>
          </a:xfrm>
        </p:spPr>
        <p:txBody>
          <a:bodyPr/>
          <a:lstStyle/>
          <a:p>
            <a:r>
              <a:rPr lang="en-GB" dirty="0" smtClean="0"/>
              <a:t>Earliest evidence for Rome</a:t>
            </a:r>
            <a:endParaRPr lang="en-GB" dirty="0"/>
          </a:p>
        </p:txBody>
      </p:sp>
      <p:pic>
        <p:nvPicPr>
          <p:cNvPr id="7" name="Picture 6" descr="C:\Eigene Dateien\TEACHING MATERIAL\HELLENISMUS Sommer 2005\Rom frühes.TIF"/>
          <p:cNvPicPr>
            <a:picLocks noChangeAspect="1" noChangeArrowheads="1"/>
          </p:cNvPicPr>
          <p:nvPr/>
        </p:nvPicPr>
        <p:blipFill rotWithShape="1">
          <a:blip r:embed="rId2" cstate="print">
            <a:lum bright="-6000"/>
            <a:extLst>
              <a:ext uri="{28A0092B-C50C-407E-A947-70E740481C1C}">
                <a14:useLocalDpi xmlns:a14="http://schemas.microsoft.com/office/drawing/2010/main" xmlns="" val="0"/>
              </a:ext>
            </a:extLst>
          </a:blip>
          <a:srcRect r="33521"/>
          <a:stretch/>
        </p:blipFill>
        <p:spPr bwMode="auto">
          <a:xfrm>
            <a:off x="4544888" y="1821725"/>
            <a:ext cx="4599112" cy="5063659"/>
          </a:xfrm>
          <a:prstGeom prst="rect">
            <a:avLst/>
          </a:prstGeom>
          <a:noFill/>
          <a:ln w="3175">
            <a:solidFill>
              <a:srgbClr val="000000"/>
            </a:solidFill>
            <a:miter lim="800000"/>
            <a:headEnd/>
            <a:tailEnd/>
          </a:ln>
          <a:extLst>
            <a:ext uri="{909E8E84-426E-40DD-AFC4-6F175D3DCCD1}">
              <a14:hiddenFill xmlns:a14="http://schemas.microsoft.com/office/drawing/2010/main" xmlns="">
                <a:solidFill>
                  <a:srgbClr val="FFFFFF"/>
                </a:solidFill>
              </a14:hiddenFill>
            </a:ext>
          </a:extLst>
        </p:spPr>
      </p:pic>
      <p:sp>
        <p:nvSpPr>
          <p:cNvPr id="8" name="Oval 7"/>
          <p:cNvSpPr/>
          <p:nvPr/>
        </p:nvSpPr>
        <p:spPr>
          <a:xfrm>
            <a:off x="6156176" y="2708920"/>
            <a:ext cx="1080120" cy="100811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a:off x="6156176" y="5373216"/>
            <a:ext cx="1080120" cy="64807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rot="18972586">
            <a:off x="5467580" y="4476567"/>
            <a:ext cx="1419084" cy="651925"/>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0962" name="Picture 2" descr="http://upload.wikimedia.org/wikipedia/commons/thumb/6/6c/Ripa_-_area_sacra_di_s_Omobono_00915-6.JPG/1280px-Ripa_-_area_sacra_di_s_Omobono_00915-6.JPG"/>
          <p:cNvPicPr>
            <a:picLocks noChangeAspect="1" noChangeArrowheads="1"/>
          </p:cNvPicPr>
          <p:nvPr/>
        </p:nvPicPr>
        <p:blipFill>
          <a:blip r:embed="rId3" cstate="print"/>
          <a:srcRect/>
          <a:stretch>
            <a:fillRect/>
          </a:stretch>
        </p:blipFill>
        <p:spPr bwMode="auto">
          <a:xfrm>
            <a:off x="0" y="4823552"/>
            <a:ext cx="4572000" cy="2034448"/>
          </a:xfrm>
          <a:prstGeom prst="rect">
            <a:avLst/>
          </a:prstGeom>
          <a:noFill/>
        </p:spPr>
      </p:pic>
      <p:sp>
        <p:nvSpPr>
          <p:cNvPr id="11" name="Rectangle 10"/>
          <p:cNvSpPr/>
          <p:nvPr/>
        </p:nvSpPr>
        <p:spPr>
          <a:xfrm>
            <a:off x="0" y="6488668"/>
            <a:ext cx="1646605" cy="369332"/>
          </a:xfrm>
          <a:prstGeom prst="rect">
            <a:avLst/>
          </a:prstGeom>
        </p:spPr>
        <p:txBody>
          <a:bodyPr wrap="none">
            <a:spAutoFit/>
          </a:bodyPr>
          <a:lstStyle/>
          <a:p>
            <a:r>
              <a:rPr lang="en-GB" dirty="0" err="1" smtClean="0"/>
              <a:t>Sant'Omobono</a:t>
            </a:r>
            <a:endParaRPr lang="en-GB" dirty="0"/>
          </a:p>
        </p:txBody>
      </p:sp>
      <p:sp>
        <p:nvSpPr>
          <p:cNvPr id="5" name="Content Placeholder 1"/>
          <p:cNvSpPr>
            <a:spLocks noGrp="1"/>
          </p:cNvSpPr>
          <p:nvPr>
            <p:ph sz="quarter" idx="13"/>
          </p:nvPr>
        </p:nvSpPr>
        <p:spPr>
          <a:xfrm>
            <a:off x="35496" y="1340768"/>
            <a:ext cx="7680960" cy="4724400"/>
          </a:xfrm>
        </p:spPr>
        <p:txBody>
          <a:bodyPr/>
          <a:lstStyle/>
          <a:p>
            <a:pPr marL="285750" indent="-285750">
              <a:buFont typeface="Wingdings" panose="05000000000000000000" pitchFamily="2" charset="2"/>
              <a:buChar char="v"/>
            </a:pPr>
            <a:r>
              <a:rPr lang="en-GB" dirty="0" smtClean="0"/>
              <a:t>14</a:t>
            </a:r>
            <a:r>
              <a:rPr lang="en-GB" baseline="30000" dirty="0" smtClean="0"/>
              <a:t>th</a:t>
            </a:r>
            <a:r>
              <a:rPr lang="en-GB" dirty="0" smtClean="0"/>
              <a:t>-13</a:t>
            </a:r>
            <a:r>
              <a:rPr lang="en-GB" baseline="30000" dirty="0" smtClean="0"/>
              <a:t>th</a:t>
            </a:r>
            <a:r>
              <a:rPr lang="en-GB" dirty="0" smtClean="0"/>
              <a:t> c. BC: Bronze Age pottery and animal bones</a:t>
            </a:r>
          </a:p>
          <a:p>
            <a:pPr marL="457200" lvl="1" indent="-285750">
              <a:buFont typeface="Wingdings" panose="05000000000000000000" pitchFamily="2" charset="2"/>
              <a:buChar char="v"/>
            </a:pPr>
            <a:r>
              <a:rPr lang="en-GB" dirty="0" smtClean="0"/>
              <a:t> “</a:t>
            </a:r>
            <a:r>
              <a:rPr lang="en-GB" dirty="0" err="1" smtClean="0"/>
              <a:t>Sant'Omobono</a:t>
            </a:r>
            <a:r>
              <a:rPr lang="en-GB" dirty="0" smtClean="0"/>
              <a:t>” (underneath </a:t>
            </a:r>
            <a:r>
              <a:rPr lang="en-GB" dirty="0" err="1" smtClean="0"/>
              <a:t>Capitolium</a:t>
            </a:r>
            <a:r>
              <a:rPr lang="en-GB" dirty="0" smtClean="0"/>
              <a:t> / F. </a:t>
            </a:r>
            <a:r>
              <a:rPr lang="en-GB" dirty="0" err="1" smtClean="0"/>
              <a:t>Boarium</a:t>
            </a:r>
            <a:r>
              <a:rPr lang="en-GB" dirty="0" smtClean="0"/>
              <a:t>)</a:t>
            </a:r>
          </a:p>
          <a:p>
            <a:pPr marL="285750" indent="-285750">
              <a:buFont typeface="Wingdings" panose="05000000000000000000" pitchFamily="2" charset="2"/>
              <a:buChar char="v"/>
            </a:pPr>
            <a:r>
              <a:rPr lang="en-GB" dirty="0" smtClean="0"/>
              <a:t>11</a:t>
            </a:r>
            <a:r>
              <a:rPr lang="en-GB" baseline="30000" dirty="0" smtClean="0"/>
              <a:t>th</a:t>
            </a:r>
            <a:r>
              <a:rPr lang="en-GB" dirty="0" smtClean="0"/>
              <a:t> c. BC: Forum: settlement &amp; funerary</a:t>
            </a:r>
          </a:p>
          <a:p>
            <a:pPr marL="285750" indent="-285750">
              <a:buFont typeface="Wingdings" panose="05000000000000000000" pitchFamily="2" charset="2"/>
              <a:buChar char="v"/>
            </a:pPr>
            <a:r>
              <a:rPr lang="en-GB" dirty="0" smtClean="0"/>
              <a:t>10</a:t>
            </a:r>
            <a:r>
              <a:rPr lang="en-GB" baseline="30000" dirty="0" smtClean="0"/>
              <a:t>th</a:t>
            </a:r>
            <a:r>
              <a:rPr lang="en-GB" dirty="0" smtClean="0"/>
              <a:t> c. BC: necropolis on Palatine</a:t>
            </a:r>
          </a:p>
          <a:p>
            <a:pPr marL="285750" indent="-285750">
              <a:buFont typeface="Wingdings" panose="05000000000000000000" pitchFamily="2" charset="2"/>
              <a:buChar char="v"/>
            </a:pPr>
            <a:r>
              <a:rPr lang="en-GB" dirty="0" smtClean="0"/>
              <a:t>9</a:t>
            </a:r>
            <a:r>
              <a:rPr lang="en-GB" baseline="30000" dirty="0" smtClean="0"/>
              <a:t>th</a:t>
            </a:r>
            <a:r>
              <a:rPr lang="en-GB" dirty="0" smtClean="0"/>
              <a:t> c. BC: settlement: peak of Palatine</a:t>
            </a: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0962"/>
                                        </p:tgtEl>
                                        <p:attrNameLst>
                                          <p:attrName>style.visibility</p:attrName>
                                        </p:attrNameLst>
                                      </p:cBhvr>
                                      <p:to>
                                        <p:strVal val="visible"/>
                                      </p:to>
                                    </p:set>
                                    <p:animEffect transition="in" filter="randombar(horizontal)">
                                      <p:cBhvr>
                                        <p:cTn id="7" dur="500"/>
                                        <p:tgtEl>
                                          <p:spTgt spid="40962"/>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randombar(horizontal)">
                                      <p:cBhvr>
                                        <p:cTn id="11"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2" descr="http://upload.wikimedia.org/wikipedia/commons/thumb/6/6c/Ripa_-_area_sacra_di_s_Omobono_00915-6.JPG/1280px-Ripa_-_area_sacra_di_s_Omobono_00915-6.JPG"/>
          <p:cNvPicPr>
            <a:picLocks noChangeAspect="1" noChangeArrowheads="1"/>
          </p:cNvPicPr>
          <p:nvPr/>
        </p:nvPicPr>
        <p:blipFill>
          <a:blip r:embed="rId2" cstate="print"/>
          <a:srcRect/>
          <a:stretch>
            <a:fillRect/>
          </a:stretch>
        </p:blipFill>
        <p:spPr bwMode="auto">
          <a:xfrm>
            <a:off x="0" y="4823552"/>
            <a:ext cx="4572000" cy="2034448"/>
          </a:xfrm>
          <a:prstGeom prst="rect">
            <a:avLst/>
          </a:prstGeom>
          <a:noFill/>
        </p:spPr>
      </p:pic>
      <p:pic>
        <p:nvPicPr>
          <p:cNvPr id="43010" name="Picture 2" descr="File:Capanne sul palatino.jpg"/>
          <p:cNvPicPr>
            <a:picLocks noChangeAspect="1" noChangeArrowheads="1"/>
          </p:cNvPicPr>
          <p:nvPr/>
        </p:nvPicPr>
        <p:blipFill>
          <a:blip r:embed="rId3" cstate="print"/>
          <a:srcRect/>
          <a:stretch>
            <a:fillRect/>
          </a:stretch>
        </p:blipFill>
        <p:spPr bwMode="auto">
          <a:xfrm>
            <a:off x="0" y="2132856"/>
            <a:ext cx="4702562" cy="3456384"/>
          </a:xfrm>
          <a:prstGeom prst="rect">
            <a:avLst/>
          </a:prstGeom>
          <a:noFill/>
        </p:spPr>
      </p:pic>
      <p:sp>
        <p:nvSpPr>
          <p:cNvPr id="4" name="Content Placeholder 1"/>
          <p:cNvSpPr>
            <a:spLocks noGrp="1"/>
          </p:cNvSpPr>
          <p:nvPr>
            <p:ph sz="quarter" idx="13"/>
          </p:nvPr>
        </p:nvSpPr>
        <p:spPr>
          <a:xfrm>
            <a:off x="35496" y="1340768"/>
            <a:ext cx="7680960" cy="4724400"/>
          </a:xfrm>
        </p:spPr>
        <p:txBody>
          <a:bodyPr/>
          <a:lstStyle/>
          <a:p>
            <a:pPr marL="457200" lvl="1" indent="-285750">
              <a:buFont typeface="Wingdings" panose="05000000000000000000" pitchFamily="2" charset="2"/>
              <a:buChar char="v"/>
            </a:pPr>
            <a:r>
              <a:rPr lang="en-GB" dirty="0" err="1" smtClean="0"/>
              <a:t>Sant'Omobono</a:t>
            </a:r>
            <a:r>
              <a:rPr lang="en-GB" dirty="0" smtClean="0"/>
              <a:t>:</a:t>
            </a:r>
          </a:p>
          <a:p>
            <a:pPr marL="630238" lvl="2" indent="-285750">
              <a:buFont typeface="Wingdings" panose="05000000000000000000" pitchFamily="2" charset="2"/>
              <a:buChar char="v"/>
            </a:pPr>
            <a:r>
              <a:rPr lang="en-GB" dirty="0" smtClean="0"/>
              <a:t>8</a:t>
            </a:r>
            <a:r>
              <a:rPr lang="en-GB" baseline="30000" dirty="0" smtClean="0"/>
              <a:t>th</a:t>
            </a:r>
            <a:r>
              <a:rPr lang="en-GB" dirty="0" smtClean="0"/>
              <a:t> c. BC – huts</a:t>
            </a:r>
          </a:p>
        </p:txBody>
      </p:sp>
      <p:sp>
        <p:nvSpPr>
          <p:cNvPr id="5" name="Title 2"/>
          <p:cNvSpPr>
            <a:spLocks noGrp="1"/>
          </p:cNvSpPr>
          <p:nvPr>
            <p:ph type="title"/>
          </p:nvPr>
        </p:nvSpPr>
        <p:spPr>
          <a:xfrm>
            <a:off x="352426" y="228600"/>
            <a:ext cx="7680960" cy="1066800"/>
          </a:xfrm>
        </p:spPr>
        <p:txBody>
          <a:bodyPr/>
          <a:lstStyle/>
          <a:p>
            <a:r>
              <a:rPr lang="en-GB" dirty="0" smtClean="0"/>
              <a:t>Earliest evidence for Rome</a:t>
            </a:r>
            <a:endParaRPr lang="en-GB" dirty="0"/>
          </a:p>
        </p:txBody>
      </p:sp>
      <p:pic>
        <p:nvPicPr>
          <p:cNvPr id="6" name="Picture 5" descr="C:\Eigene Dateien\TEACHING MATERIAL\HELLENISMUS Sommer 2005\Rom frühes.TIF"/>
          <p:cNvPicPr>
            <a:picLocks noChangeAspect="1" noChangeArrowheads="1"/>
          </p:cNvPicPr>
          <p:nvPr/>
        </p:nvPicPr>
        <p:blipFill rotWithShape="1">
          <a:blip r:embed="rId4" cstate="print">
            <a:lum bright="-6000"/>
            <a:extLst>
              <a:ext uri="{28A0092B-C50C-407E-A947-70E740481C1C}">
                <a14:useLocalDpi xmlns:a14="http://schemas.microsoft.com/office/drawing/2010/main" xmlns="" val="0"/>
              </a:ext>
            </a:extLst>
          </a:blip>
          <a:srcRect r="33521"/>
          <a:stretch/>
        </p:blipFill>
        <p:spPr bwMode="auto">
          <a:xfrm>
            <a:off x="4544888" y="1821725"/>
            <a:ext cx="4599112" cy="5063659"/>
          </a:xfrm>
          <a:prstGeom prst="rect">
            <a:avLst/>
          </a:prstGeom>
          <a:noFill/>
          <a:ln w="3175">
            <a:solidFill>
              <a:srgbClr val="000000"/>
            </a:solidFill>
            <a:miter lim="800000"/>
            <a:headEnd/>
            <a:tailEnd/>
          </a:ln>
          <a:extLst>
            <a:ext uri="{909E8E84-426E-40DD-AFC4-6F175D3DCCD1}">
              <a14:hiddenFill xmlns:a14="http://schemas.microsoft.com/office/drawing/2010/main" xmlns="">
                <a:solidFill>
                  <a:srgbClr val="FFFFFF"/>
                </a:solidFill>
              </a14:hiddenFill>
            </a:ext>
          </a:extLst>
        </p:spPr>
      </p:pic>
      <p:sp>
        <p:nvSpPr>
          <p:cNvPr id="7" name="Oval 6"/>
          <p:cNvSpPr/>
          <p:nvPr/>
        </p:nvSpPr>
        <p:spPr>
          <a:xfrm>
            <a:off x="6156176" y="2708920"/>
            <a:ext cx="1080120" cy="100811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6156176" y="5373216"/>
            <a:ext cx="1080120" cy="64807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rot="18972586">
            <a:off x="5467580" y="4476567"/>
            <a:ext cx="1419084" cy="651925"/>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0" y="6488668"/>
            <a:ext cx="1646605" cy="369332"/>
          </a:xfrm>
          <a:prstGeom prst="rect">
            <a:avLst/>
          </a:prstGeom>
        </p:spPr>
        <p:txBody>
          <a:bodyPr wrap="none">
            <a:spAutoFit/>
          </a:bodyPr>
          <a:lstStyle/>
          <a:p>
            <a:r>
              <a:rPr lang="en-GB" dirty="0" err="1" smtClean="0"/>
              <a:t>Sant'Omobono</a:t>
            </a:r>
            <a:endParaRPr lang="en-GB" dirty="0"/>
          </a:p>
        </p:txBody>
      </p:sp>
      <p:pic>
        <p:nvPicPr>
          <p:cNvPr id="12" name="Picture 3"/>
          <p:cNvPicPr>
            <a:picLocks noChangeAspect="1" noChangeArrowheads="1"/>
          </p:cNvPicPr>
          <p:nvPr/>
        </p:nvPicPr>
        <p:blipFill>
          <a:blip r:embed="rId5" cstate="print">
            <a:extLst>
              <a:ext uri="{BEBA8EAE-BF5A-486C-A8C5-ECC9F3942E4B}">
                <a14:imgProps xmlns:a14="http://schemas.microsoft.com/office/drawing/2010/main" xmlns="">
                  <a14:imgLayer r:embed="rId6">
                    <a14:imgEffect>
                      <a14:backgroundRemoval t="984" b="97705" l="9222" r="93660">
                        <a14:foregroundMark x1="54755" y1="97705" x2="54755" y2="97705"/>
                        <a14:foregroundMark x1="94524" y1="71475" x2="94524" y2="71475"/>
                        <a14:foregroundMark x1="91643" y1="30492" x2="91643" y2="30492"/>
                        <a14:foregroundMark x1="61095" y1="6230" x2="61095" y2="6230"/>
                        <a14:foregroundMark x1="68300" y1="3607" x2="68300" y2="3607"/>
                        <a14:foregroundMark x1="54179" y1="5246" x2="54179" y2="5246"/>
                        <a14:foregroundMark x1="38905" y1="984" x2="38905" y2="984"/>
                      </a14:backgroundRemoval>
                    </a14:imgEffect>
                  </a14:imgLayer>
                </a14:imgProps>
              </a:ext>
              <a:ext uri="{28A0092B-C50C-407E-A947-70E740481C1C}">
                <a14:useLocalDpi xmlns:a14="http://schemas.microsoft.com/office/drawing/2010/main" xmlns="" val="0"/>
              </a:ext>
            </a:extLst>
          </a:blip>
          <a:srcRect/>
          <a:stretch>
            <a:fillRect/>
          </a:stretch>
        </p:blipFill>
        <p:spPr bwMode="auto">
          <a:xfrm>
            <a:off x="6588224" y="4437112"/>
            <a:ext cx="2555776" cy="2246431"/>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43016" name="Picture 8" descr="http://condor.depaul.edu/sbucking/Hut_A_Palatine.jpg"/>
          <p:cNvPicPr>
            <a:picLocks noChangeAspect="1" noChangeArrowheads="1"/>
          </p:cNvPicPr>
          <p:nvPr/>
        </p:nvPicPr>
        <p:blipFill>
          <a:blip r:embed="rId7" cstate="print"/>
          <a:srcRect/>
          <a:stretch>
            <a:fillRect/>
          </a:stretch>
        </p:blipFill>
        <p:spPr bwMode="auto">
          <a:xfrm>
            <a:off x="3563888" y="3412853"/>
            <a:ext cx="3766122" cy="3445147"/>
          </a:xfrm>
          <a:prstGeom prst="rect">
            <a:avLst/>
          </a:prstGeom>
        </p:spPr>
        <p:style>
          <a:lnRef idx="2">
            <a:schemeClr val="accent1">
              <a:shade val="50000"/>
            </a:schemeClr>
          </a:lnRef>
          <a:fillRef idx="1">
            <a:schemeClr val="accent1"/>
          </a:fillRef>
          <a:effectRef idx="0">
            <a:schemeClr val="accent1"/>
          </a:effectRef>
          <a:fontRef idx="minor">
            <a:schemeClr val="lt1"/>
          </a:fontRef>
        </p:style>
      </p:pic>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14" presetClass="entr" presetSubtype="10" fill="hold" nodeType="afterEffect">
                                  <p:stCondLst>
                                    <p:cond delay="0"/>
                                  </p:stCondLst>
                                  <p:childTnLst>
                                    <p:set>
                                      <p:cBhvr>
                                        <p:cTn id="12" dur="1" fill="hold">
                                          <p:stCondLst>
                                            <p:cond delay="0"/>
                                          </p:stCondLst>
                                        </p:cTn>
                                        <p:tgtEl>
                                          <p:spTgt spid="43010"/>
                                        </p:tgtEl>
                                        <p:attrNameLst>
                                          <p:attrName>style.visibility</p:attrName>
                                        </p:attrNameLst>
                                      </p:cBhvr>
                                      <p:to>
                                        <p:strVal val="visible"/>
                                      </p:to>
                                    </p:set>
                                    <p:animEffect transition="in" filter="randombar(horizontal)">
                                      <p:cBhvr>
                                        <p:cTn id="13" dur="500"/>
                                        <p:tgtEl>
                                          <p:spTgt spid="43010"/>
                                        </p:tgtEl>
                                      </p:cBhvr>
                                    </p:animEffect>
                                  </p:childTnLst>
                                </p:cTn>
                              </p:par>
                            </p:childTnLst>
                          </p:cTn>
                        </p:par>
                      </p:childTnLst>
                    </p:cTn>
                  </p:par>
                  <p:par>
                    <p:cTn id="14" fill="hold">
                      <p:stCondLst>
                        <p:cond delay="indefinite"/>
                      </p:stCondLst>
                      <p:childTnLst>
                        <p:par>
                          <p:cTn id="15" fill="hold">
                            <p:stCondLst>
                              <p:cond delay="0"/>
                            </p:stCondLst>
                            <p:childTnLst>
                              <p:par>
                                <p:cTn id="16" presetID="20" presetClass="entr" presetSubtype="0" fill="hold" nodeType="clickEffect">
                                  <p:stCondLst>
                                    <p:cond delay="0"/>
                                  </p:stCondLst>
                                  <p:childTnLst>
                                    <p:set>
                                      <p:cBhvr>
                                        <p:cTn id="17" dur="1" fill="hold">
                                          <p:stCondLst>
                                            <p:cond delay="0"/>
                                          </p:stCondLst>
                                        </p:cTn>
                                        <p:tgtEl>
                                          <p:spTgt spid="43016"/>
                                        </p:tgtEl>
                                        <p:attrNameLst>
                                          <p:attrName>style.visibility</p:attrName>
                                        </p:attrNameLst>
                                      </p:cBhvr>
                                      <p:to>
                                        <p:strVal val="visible"/>
                                      </p:to>
                                    </p:set>
                                    <p:animEffect transition="in" filter="wedge">
                                      <p:cBhvr>
                                        <p:cTn id="18" dur="2000"/>
                                        <p:tgtEl>
                                          <p:spTgt spid="430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upload.wikimedia.org/wikipedia/commons/thumb/6/6c/Ripa_-_area_sacra_di_s_Omobono_00915-6.JPG/1280px-Ripa_-_area_sacra_di_s_Omobono_00915-6.JPG"/>
          <p:cNvPicPr>
            <a:picLocks noChangeAspect="1" noChangeArrowheads="1"/>
          </p:cNvPicPr>
          <p:nvPr/>
        </p:nvPicPr>
        <p:blipFill>
          <a:blip r:embed="rId2" cstate="print"/>
          <a:srcRect/>
          <a:stretch>
            <a:fillRect/>
          </a:stretch>
        </p:blipFill>
        <p:spPr bwMode="auto">
          <a:xfrm>
            <a:off x="0" y="4823552"/>
            <a:ext cx="4572000" cy="2034448"/>
          </a:xfrm>
          <a:prstGeom prst="rect">
            <a:avLst/>
          </a:prstGeom>
          <a:noFill/>
        </p:spPr>
      </p:pic>
      <p:sp>
        <p:nvSpPr>
          <p:cNvPr id="6" name="Content Placeholder 1"/>
          <p:cNvSpPr>
            <a:spLocks noGrp="1"/>
          </p:cNvSpPr>
          <p:nvPr>
            <p:ph sz="quarter" idx="13"/>
          </p:nvPr>
        </p:nvSpPr>
        <p:spPr>
          <a:xfrm>
            <a:off x="35496" y="1340768"/>
            <a:ext cx="7680960" cy="4724400"/>
          </a:xfrm>
        </p:spPr>
        <p:txBody>
          <a:bodyPr/>
          <a:lstStyle/>
          <a:p>
            <a:pPr marL="457200" lvl="1" indent="-285750">
              <a:buFont typeface="Wingdings" panose="05000000000000000000" pitchFamily="2" charset="2"/>
              <a:buChar char="v"/>
            </a:pPr>
            <a:r>
              <a:rPr lang="en-GB" dirty="0" err="1" smtClean="0"/>
              <a:t>Sant'Omobono</a:t>
            </a:r>
            <a:r>
              <a:rPr lang="en-GB" dirty="0" smtClean="0"/>
              <a:t>:</a:t>
            </a:r>
          </a:p>
          <a:p>
            <a:pPr marL="630238" lvl="2" indent="-285750">
              <a:buFont typeface="Wingdings" panose="05000000000000000000" pitchFamily="2" charset="2"/>
              <a:buChar char="v"/>
            </a:pPr>
            <a:r>
              <a:rPr lang="en-GB" dirty="0" smtClean="0"/>
              <a:t>6</a:t>
            </a:r>
            <a:r>
              <a:rPr lang="en-GB" baseline="30000" dirty="0" smtClean="0"/>
              <a:t>th</a:t>
            </a:r>
            <a:r>
              <a:rPr lang="en-GB" dirty="0" smtClean="0"/>
              <a:t> c.: </a:t>
            </a:r>
          </a:p>
          <a:p>
            <a:pPr marL="803275" lvl="3" indent="-285750">
              <a:buFont typeface="Wingdings" panose="05000000000000000000" pitchFamily="2" charset="2"/>
              <a:buChar char="v"/>
            </a:pPr>
            <a:r>
              <a:rPr lang="en-GB" dirty="0" smtClean="0"/>
              <a:t>Minerva and Hercules/</a:t>
            </a:r>
            <a:r>
              <a:rPr lang="en-GB" dirty="0" err="1" smtClean="0"/>
              <a:t>Herakles</a:t>
            </a:r>
            <a:endParaRPr lang="en-GB" dirty="0" smtClean="0"/>
          </a:p>
          <a:p>
            <a:pPr marL="803275" lvl="3" indent="-285750">
              <a:buFont typeface="Wingdings" panose="05000000000000000000" pitchFamily="2" charset="2"/>
              <a:buChar char="v"/>
            </a:pPr>
            <a:r>
              <a:rPr lang="en-GB" dirty="0" smtClean="0"/>
              <a:t>cat with Etruscan inscription</a:t>
            </a:r>
          </a:p>
        </p:txBody>
      </p:sp>
      <p:sp>
        <p:nvSpPr>
          <p:cNvPr id="7" name="Title 2"/>
          <p:cNvSpPr>
            <a:spLocks noGrp="1"/>
          </p:cNvSpPr>
          <p:nvPr>
            <p:ph type="title"/>
          </p:nvPr>
        </p:nvSpPr>
        <p:spPr>
          <a:xfrm>
            <a:off x="352426" y="228600"/>
            <a:ext cx="7680960" cy="1066800"/>
          </a:xfrm>
        </p:spPr>
        <p:txBody>
          <a:bodyPr/>
          <a:lstStyle/>
          <a:p>
            <a:r>
              <a:rPr lang="en-GB" dirty="0" smtClean="0"/>
              <a:t>Earliest evidence for Rome</a:t>
            </a:r>
            <a:endParaRPr lang="en-GB" dirty="0"/>
          </a:p>
        </p:txBody>
      </p:sp>
      <p:pic>
        <p:nvPicPr>
          <p:cNvPr id="8" name="Picture 7" descr="C:\Eigene Dateien\TEACHING MATERIAL\HELLENISMUS Sommer 2005\Rom frühes.TIF"/>
          <p:cNvPicPr>
            <a:picLocks noChangeAspect="1" noChangeArrowheads="1"/>
          </p:cNvPicPr>
          <p:nvPr/>
        </p:nvPicPr>
        <p:blipFill rotWithShape="1">
          <a:blip r:embed="rId3" cstate="print">
            <a:lum bright="-6000"/>
            <a:extLst>
              <a:ext uri="{28A0092B-C50C-407E-A947-70E740481C1C}">
                <a14:useLocalDpi xmlns:a14="http://schemas.microsoft.com/office/drawing/2010/main" xmlns="" val="0"/>
              </a:ext>
            </a:extLst>
          </a:blip>
          <a:srcRect r="33521"/>
          <a:stretch/>
        </p:blipFill>
        <p:spPr bwMode="auto">
          <a:xfrm>
            <a:off x="4544888" y="1821725"/>
            <a:ext cx="4599112" cy="5063659"/>
          </a:xfrm>
          <a:prstGeom prst="rect">
            <a:avLst/>
          </a:prstGeom>
          <a:noFill/>
          <a:ln w="3175">
            <a:solidFill>
              <a:srgbClr val="000000"/>
            </a:solidFill>
            <a:miter lim="800000"/>
            <a:headEnd/>
            <a:tailEnd/>
          </a:ln>
          <a:extLst>
            <a:ext uri="{909E8E84-426E-40DD-AFC4-6F175D3DCCD1}">
              <a14:hiddenFill xmlns:a14="http://schemas.microsoft.com/office/drawing/2010/main" xmlns="">
                <a:solidFill>
                  <a:srgbClr val="FFFFFF"/>
                </a:solidFill>
              </a14:hiddenFill>
            </a:ext>
          </a:extLst>
        </p:spPr>
      </p:pic>
      <p:sp>
        <p:nvSpPr>
          <p:cNvPr id="9" name="Oval 8"/>
          <p:cNvSpPr/>
          <p:nvPr/>
        </p:nvSpPr>
        <p:spPr>
          <a:xfrm>
            <a:off x="6156176" y="2708920"/>
            <a:ext cx="1080120" cy="100811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a:off x="6156176" y="5373216"/>
            <a:ext cx="1080120" cy="64807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p:cNvSpPr/>
          <p:nvPr/>
        </p:nvSpPr>
        <p:spPr>
          <a:xfrm rot="18972586">
            <a:off x="5467580" y="4476567"/>
            <a:ext cx="1419084" cy="651925"/>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0" y="6488668"/>
            <a:ext cx="1646605" cy="369332"/>
          </a:xfrm>
          <a:prstGeom prst="rect">
            <a:avLst/>
          </a:prstGeom>
        </p:spPr>
        <p:txBody>
          <a:bodyPr wrap="none">
            <a:spAutoFit/>
          </a:bodyPr>
          <a:lstStyle/>
          <a:p>
            <a:r>
              <a:rPr lang="en-GB" dirty="0" err="1" smtClean="0"/>
              <a:t>Sant'Omobono</a:t>
            </a:r>
            <a:endParaRPr lang="en-GB" dirty="0"/>
          </a:p>
        </p:txBody>
      </p:sp>
      <p:pic>
        <p:nvPicPr>
          <p:cNvPr id="14" name="Picture 4" descr="http://en.museicapitolini.org/var/museicivici/storage/images/musei/musei_capitolini/percorsi/percorsi_per_sale/museo_del_palazzo_dei_conservatori/area_del_tempio_di_giove_capitolino/placchetta_d_avorio_a_forma_di_felino_con_iscrizione_etrusca/11107-9-ita-IT/placchetta_d_avorio_a_forma_di_felino_con_iscrizione_etrusca_largew.jpg"/>
          <p:cNvPicPr>
            <a:picLocks noChangeAspect="1" noChangeArrowheads="1"/>
          </p:cNvPicPr>
          <p:nvPr/>
        </p:nvPicPr>
        <p:blipFill>
          <a:blip r:embed="rId4" cstate="print"/>
          <a:srcRect/>
          <a:stretch>
            <a:fillRect/>
          </a:stretch>
        </p:blipFill>
        <p:spPr bwMode="auto">
          <a:xfrm>
            <a:off x="2699792" y="2636912"/>
            <a:ext cx="3003798" cy="2725670"/>
          </a:xfrm>
          <a:prstGeom prst="rect">
            <a:avLst/>
          </a:prstGeom>
          <a:noFill/>
        </p:spPr>
      </p:pic>
      <p:pic>
        <p:nvPicPr>
          <p:cNvPr id="15" name="Picture 6" descr="http://en.museicapitolini.org/var/museicivici/storage/images/musei/musei_capitolini/percorsi/percorsi_per_sale/museo_del_palazzo_dei_conservatori/area_del_tempio_di_giove_capitolino/gruppo_acroteriale_di_eracle_e_atena/11071-9-ita-IT/gruppo_acroteriale_di_eracle_e_atena_largew.jpg"/>
          <p:cNvPicPr>
            <a:picLocks noChangeAspect="1" noChangeArrowheads="1"/>
          </p:cNvPicPr>
          <p:nvPr/>
        </p:nvPicPr>
        <p:blipFill>
          <a:blip r:embed="rId5" cstate="print"/>
          <a:srcRect/>
          <a:stretch>
            <a:fillRect/>
          </a:stretch>
        </p:blipFill>
        <p:spPr bwMode="auto">
          <a:xfrm>
            <a:off x="251520" y="2780928"/>
            <a:ext cx="2571750" cy="3752851"/>
          </a:xfrm>
          <a:prstGeom prst="rect">
            <a:avLst/>
          </a:prstGeom>
          <a:noFill/>
        </p:spPr>
      </p:pic>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randombar(horizontal)">
                                      <p:cBhvr>
                                        <p:cTn id="7" dur="1000"/>
                                        <p:tgtEl>
                                          <p:spTgt spid="14"/>
                                        </p:tgtEl>
                                      </p:cBhvr>
                                    </p:animEffect>
                                  </p:childTnLst>
                                </p:cTn>
                              </p:par>
                            </p:childTnLst>
                          </p:cTn>
                        </p:par>
                        <p:par>
                          <p:cTn id="8" fill="hold">
                            <p:stCondLst>
                              <p:cond delay="1000"/>
                            </p:stCondLst>
                            <p:childTnLst>
                              <p:par>
                                <p:cTn id="9" presetID="14" presetClass="entr" presetSubtype="10" fill="hold"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randombar(horizontal)">
                                      <p:cBhvr>
                                        <p:cTn id="11" dur="1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2"/>
          <p:cNvSpPr>
            <a:spLocks noGrp="1"/>
          </p:cNvSpPr>
          <p:nvPr>
            <p:ph type="title"/>
          </p:nvPr>
        </p:nvSpPr>
        <p:spPr>
          <a:xfrm>
            <a:off x="352426" y="228600"/>
            <a:ext cx="7680960" cy="1066800"/>
          </a:xfrm>
        </p:spPr>
        <p:txBody>
          <a:bodyPr/>
          <a:lstStyle/>
          <a:p>
            <a:r>
              <a:rPr lang="en-GB" dirty="0" smtClean="0"/>
              <a:t>Earliest evidence for Rome</a:t>
            </a:r>
            <a:endParaRPr lang="en-GB" dirty="0"/>
          </a:p>
        </p:txBody>
      </p:sp>
      <p:pic>
        <p:nvPicPr>
          <p:cNvPr id="9" name="Picture 8" descr="C:\Eigene Dateien\TEACHING MATERIAL\HELLENISMUS Sommer 2005\Rom frühes.TIF"/>
          <p:cNvPicPr>
            <a:picLocks noChangeAspect="1" noChangeArrowheads="1"/>
          </p:cNvPicPr>
          <p:nvPr/>
        </p:nvPicPr>
        <p:blipFill rotWithShape="1">
          <a:blip r:embed="rId2" cstate="print">
            <a:lum bright="-6000"/>
            <a:extLst>
              <a:ext uri="{28A0092B-C50C-407E-A947-70E740481C1C}">
                <a14:useLocalDpi xmlns:a14="http://schemas.microsoft.com/office/drawing/2010/main" xmlns="" val="0"/>
              </a:ext>
            </a:extLst>
          </a:blip>
          <a:srcRect r="33521"/>
          <a:stretch/>
        </p:blipFill>
        <p:spPr bwMode="auto">
          <a:xfrm>
            <a:off x="4544888" y="1821725"/>
            <a:ext cx="4599112" cy="5063659"/>
          </a:xfrm>
          <a:prstGeom prst="rect">
            <a:avLst/>
          </a:prstGeom>
          <a:noFill/>
          <a:ln w="3175">
            <a:solidFill>
              <a:srgbClr val="000000"/>
            </a:solidFill>
            <a:miter lim="800000"/>
            <a:headEnd/>
            <a:tailEnd/>
          </a:ln>
          <a:extLst>
            <a:ext uri="{909E8E84-426E-40DD-AFC4-6F175D3DCCD1}">
              <a14:hiddenFill xmlns:a14="http://schemas.microsoft.com/office/drawing/2010/main" xmlns="">
                <a:solidFill>
                  <a:srgbClr val="FFFFFF"/>
                </a:solidFill>
              </a14:hiddenFill>
            </a:ext>
          </a:extLst>
        </p:spPr>
      </p:pic>
      <p:sp>
        <p:nvSpPr>
          <p:cNvPr id="10" name="Oval 9"/>
          <p:cNvSpPr/>
          <p:nvPr/>
        </p:nvSpPr>
        <p:spPr>
          <a:xfrm>
            <a:off x="6156176" y="2708920"/>
            <a:ext cx="1080120" cy="100811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p:cNvSpPr/>
          <p:nvPr/>
        </p:nvSpPr>
        <p:spPr>
          <a:xfrm>
            <a:off x="6156176" y="5373216"/>
            <a:ext cx="1080120" cy="64807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p:cNvSpPr/>
          <p:nvPr/>
        </p:nvSpPr>
        <p:spPr>
          <a:xfrm rot="18972586">
            <a:off x="5467580" y="4476567"/>
            <a:ext cx="1419084" cy="651925"/>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Content Placeholder 1"/>
          <p:cNvSpPr>
            <a:spLocks noGrp="1"/>
          </p:cNvSpPr>
          <p:nvPr>
            <p:ph sz="quarter" idx="13"/>
          </p:nvPr>
        </p:nvSpPr>
        <p:spPr>
          <a:xfrm>
            <a:off x="395536" y="1268760"/>
            <a:ext cx="8280920" cy="4724400"/>
          </a:xfrm>
        </p:spPr>
        <p:txBody>
          <a:bodyPr/>
          <a:lstStyle/>
          <a:p>
            <a:r>
              <a:rPr lang="en-GB" i="1" dirty="0" err="1" smtClean="0"/>
              <a:t>Domus</a:t>
            </a:r>
            <a:r>
              <a:rPr lang="en-GB" i="1" dirty="0" smtClean="0"/>
              <a:t> </a:t>
            </a:r>
            <a:r>
              <a:rPr lang="en-GB" i="1" dirty="0" err="1" smtClean="0"/>
              <a:t>Regia</a:t>
            </a:r>
            <a:r>
              <a:rPr lang="en-GB" i="1" dirty="0" smtClean="0"/>
              <a:t> – for the king, later for the </a:t>
            </a:r>
            <a:r>
              <a:rPr lang="en-GB" i="1" dirty="0" err="1" smtClean="0"/>
              <a:t>pontifex</a:t>
            </a:r>
            <a:r>
              <a:rPr lang="en-GB" i="1" dirty="0" smtClean="0"/>
              <a:t> </a:t>
            </a:r>
            <a:r>
              <a:rPr lang="en-GB" i="1" dirty="0" err="1" smtClean="0"/>
              <a:t>maximus</a:t>
            </a:r>
            <a:r>
              <a:rPr lang="en-GB" dirty="0" smtClean="0"/>
              <a:t> (N.B</a:t>
            </a:r>
            <a:r>
              <a:rPr lang="en-GB" i="1" dirty="0" smtClean="0"/>
              <a:t>.: </a:t>
            </a:r>
            <a:r>
              <a:rPr lang="en-GB" i="1" dirty="0" err="1" smtClean="0"/>
              <a:t>rex</a:t>
            </a:r>
            <a:r>
              <a:rPr lang="en-GB" i="1" dirty="0" smtClean="0"/>
              <a:t> </a:t>
            </a:r>
            <a:r>
              <a:rPr lang="en-GB" i="1" dirty="0" err="1" smtClean="0"/>
              <a:t>sacrorum</a:t>
            </a:r>
            <a:r>
              <a:rPr lang="en-GB" dirty="0" smtClean="0"/>
              <a:t>)</a:t>
            </a:r>
            <a:br>
              <a:rPr lang="en-GB" dirty="0" smtClean="0"/>
            </a:br>
            <a:r>
              <a:rPr lang="en-GB" dirty="0" smtClean="0"/>
              <a:t>constructed by </a:t>
            </a:r>
            <a:r>
              <a:rPr lang="en-GB" dirty="0" err="1" smtClean="0"/>
              <a:t>Numa</a:t>
            </a:r>
            <a:r>
              <a:rPr lang="en-GB" dirty="0" smtClean="0"/>
              <a:t> (?)</a:t>
            </a:r>
          </a:p>
          <a:p>
            <a:endParaRPr lang="en-GB" dirty="0"/>
          </a:p>
        </p:txBody>
      </p:sp>
      <p:pic>
        <p:nvPicPr>
          <p:cNvPr id="44034" name="Picture 2" descr="http://1.bp.blogspot.com/-jQWvgEIfV7I/UtapWdhJS1I/AAAAAAAAAI4/48TairOg8Tk/s1600/e47534e4b7.jpg"/>
          <p:cNvPicPr>
            <a:picLocks noChangeAspect="1" noChangeArrowheads="1"/>
          </p:cNvPicPr>
          <p:nvPr/>
        </p:nvPicPr>
        <p:blipFill>
          <a:blip r:embed="rId3" cstate="print"/>
          <a:srcRect l="11961" t="16800" r="12440" b="5921"/>
          <a:stretch>
            <a:fillRect/>
          </a:stretch>
        </p:blipFill>
        <p:spPr bwMode="auto">
          <a:xfrm>
            <a:off x="0" y="2204864"/>
            <a:ext cx="5223996" cy="4005064"/>
          </a:xfrm>
          <a:prstGeom prst="rect">
            <a:avLst/>
          </a:prstGeom>
          <a:noFill/>
        </p:spPr>
      </p:pic>
      <p:pic>
        <p:nvPicPr>
          <p:cNvPr id="44036" name="Picture 4" descr="File:Parte di fregio con minotauro e felini, 600-550 ac ca., da regia, foro romano (antiquarium del foro) 02.JPG"/>
          <p:cNvPicPr>
            <a:picLocks noChangeAspect="1" noChangeArrowheads="1"/>
          </p:cNvPicPr>
          <p:nvPr/>
        </p:nvPicPr>
        <p:blipFill>
          <a:blip r:embed="rId4" cstate="print"/>
          <a:srcRect/>
          <a:stretch>
            <a:fillRect/>
          </a:stretch>
        </p:blipFill>
        <p:spPr bwMode="auto">
          <a:xfrm>
            <a:off x="2843808" y="3889220"/>
            <a:ext cx="4876844" cy="2968780"/>
          </a:xfrm>
          <a:prstGeom prst="rect">
            <a:avLst/>
          </a:prstGeom>
          <a:noFill/>
        </p:spPr>
      </p:pic>
      <p:sp>
        <p:nvSpPr>
          <p:cNvPr id="16" name="TextBox 15"/>
          <p:cNvSpPr txBox="1"/>
          <p:nvPr/>
        </p:nvSpPr>
        <p:spPr>
          <a:xfrm>
            <a:off x="2771800" y="6488668"/>
            <a:ext cx="4939814" cy="369332"/>
          </a:xfrm>
          <a:prstGeom prst="rect">
            <a:avLst/>
          </a:prstGeom>
          <a:noFill/>
        </p:spPr>
        <p:txBody>
          <a:bodyPr wrap="none" rtlCol="0">
            <a:spAutoFit/>
          </a:bodyPr>
          <a:lstStyle/>
          <a:p>
            <a:r>
              <a:rPr lang="en-GB" dirty="0" err="1" smtClean="0">
                <a:solidFill>
                  <a:srgbClr val="FFFF00"/>
                </a:solidFill>
              </a:rPr>
              <a:t>Regia</a:t>
            </a:r>
            <a:r>
              <a:rPr lang="en-GB" dirty="0" smtClean="0">
                <a:solidFill>
                  <a:srgbClr val="FFFF00"/>
                </a:solidFill>
              </a:rPr>
              <a:t>: </a:t>
            </a:r>
            <a:r>
              <a:rPr lang="en-GB" dirty="0" err="1" smtClean="0">
                <a:solidFill>
                  <a:srgbClr val="FFFF00"/>
                </a:solidFill>
              </a:rPr>
              <a:t>fregio</a:t>
            </a:r>
            <a:r>
              <a:rPr lang="en-GB" dirty="0" smtClean="0">
                <a:solidFill>
                  <a:srgbClr val="FFFF00"/>
                </a:solidFill>
              </a:rPr>
              <a:t> con </a:t>
            </a:r>
            <a:r>
              <a:rPr lang="en-GB" dirty="0" err="1" smtClean="0">
                <a:solidFill>
                  <a:srgbClr val="FFFF00"/>
                </a:solidFill>
              </a:rPr>
              <a:t>minotauro</a:t>
            </a:r>
            <a:r>
              <a:rPr lang="en-GB" dirty="0" smtClean="0">
                <a:solidFill>
                  <a:srgbClr val="FFFF00"/>
                </a:solidFill>
              </a:rPr>
              <a:t> e </a:t>
            </a:r>
            <a:r>
              <a:rPr lang="en-GB" dirty="0" err="1" smtClean="0">
                <a:solidFill>
                  <a:srgbClr val="FFFF00"/>
                </a:solidFill>
              </a:rPr>
              <a:t>felini</a:t>
            </a:r>
            <a:r>
              <a:rPr lang="en-GB" dirty="0" smtClean="0">
                <a:solidFill>
                  <a:srgbClr val="FFFF00"/>
                </a:solidFill>
              </a:rPr>
              <a:t>, 600-550  BC</a:t>
            </a:r>
            <a:endParaRPr lang="en-GB" dirty="0">
              <a:solidFill>
                <a:srgbClr val="FFFF00"/>
              </a:solidFill>
            </a:endParaRP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44034"/>
                                        </p:tgtEl>
                                        <p:attrNameLst>
                                          <p:attrName>style.visibility</p:attrName>
                                        </p:attrNameLst>
                                      </p:cBhvr>
                                      <p:to>
                                        <p:strVal val="visible"/>
                                      </p:to>
                                    </p:set>
                                    <p:animEffect transition="in" filter="randombar(horizontal)">
                                      <p:cBhvr>
                                        <p:cTn id="7" dur="500"/>
                                        <p:tgtEl>
                                          <p:spTgt spid="44034"/>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4036"/>
                                        </p:tgtEl>
                                        <p:attrNameLst>
                                          <p:attrName>style.visibility</p:attrName>
                                        </p:attrNameLst>
                                      </p:cBhvr>
                                      <p:to>
                                        <p:strVal val="visible"/>
                                      </p:to>
                                    </p:set>
                                    <p:animEffect transition="in" filter="randombar(horizontal)">
                                      <p:cBhvr>
                                        <p:cTn id="12" dur="500"/>
                                        <p:tgtEl>
                                          <p:spTgt spid="44036"/>
                                        </p:tgtEl>
                                      </p:cBhvr>
                                    </p:animEffect>
                                  </p:childTnLst>
                                </p:cTn>
                              </p:par>
                            </p:childTnLst>
                          </p:cTn>
                        </p:par>
                        <p:par>
                          <p:cTn id="13" fill="hold">
                            <p:stCondLst>
                              <p:cond delay="500"/>
                            </p:stCondLst>
                            <p:childTnLst>
                              <p:par>
                                <p:cTn id="14" presetID="14" presetClass="entr" presetSubtype="10" fill="hold" grpId="0" nodeType="afterEffect">
                                  <p:stCondLst>
                                    <p:cond delay="0"/>
                                  </p:stCondLst>
                                  <p:childTnLst>
                                    <p:set>
                                      <p:cBhvr>
                                        <p:cTn id="15" dur="1" fill="hold">
                                          <p:stCondLst>
                                            <p:cond delay="0"/>
                                          </p:stCondLst>
                                        </p:cTn>
                                        <p:tgtEl>
                                          <p:spTgt spid="16"/>
                                        </p:tgtEl>
                                        <p:attrNameLst>
                                          <p:attrName>style.visibility</p:attrName>
                                        </p:attrNameLst>
                                      </p:cBhvr>
                                      <p:to>
                                        <p:strVal val="visible"/>
                                      </p:to>
                                    </p:set>
                                    <p:animEffect transition="in" filter="randombar(horizontal)">
                                      <p:cBhvr>
                                        <p:cTn id="16"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251520" y="1340768"/>
            <a:ext cx="7680960" cy="4724400"/>
          </a:xfrm>
        </p:spPr>
        <p:txBody>
          <a:bodyPr/>
          <a:lstStyle/>
          <a:p>
            <a:pPr>
              <a:buFont typeface="Wingdings" pitchFamily="2" charset="2"/>
              <a:buChar char="v"/>
            </a:pPr>
            <a:r>
              <a:rPr lang="en-GB" i="1" dirty="0" smtClean="0"/>
              <a:t> </a:t>
            </a:r>
            <a:r>
              <a:rPr lang="la-Latn" i="1" dirty="0" smtClean="0"/>
              <a:t>Murus Servii Tullii</a:t>
            </a:r>
            <a:r>
              <a:rPr lang="la-Latn" dirty="0" smtClean="0"/>
              <a:t>,</a:t>
            </a:r>
            <a:r>
              <a:rPr lang="en-GB" dirty="0" smtClean="0"/>
              <a:t> (</a:t>
            </a:r>
            <a:r>
              <a:rPr lang="en-GB" dirty="0" err="1" smtClean="0"/>
              <a:t>Servian</a:t>
            </a:r>
            <a:r>
              <a:rPr lang="en-GB" dirty="0" smtClean="0"/>
              <a:t> Wall)</a:t>
            </a:r>
          </a:p>
          <a:p>
            <a:pPr lvl="2">
              <a:buFont typeface="Wingdings" pitchFamily="2" charset="2"/>
              <a:buChar char="v"/>
            </a:pPr>
            <a:r>
              <a:rPr lang="en-GB" dirty="0" smtClean="0">
                <a:solidFill>
                  <a:schemeClr val="tx1">
                    <a:lumMod val="50000"/>
                  </a:schemeClr>
                </a:solidFill>
              </a:rPr>
              <a:t>But  probably only built in 4</a:t>
            </a:r>
            <a:r>
              <a:rPr lang="en-GB" baseline="30000" dirty="0" smtClean="0">
                <a:solidFill>
                  <a:schemeClr val="tx1">
                    <a:lumMod val="50000"/>
                  </a:schemeClr>
                </a:solidFill>
              </a:rPr>
              <a:t>th</a:t>
            </a:r>
            <a:r>
              <a:rPr lang="en-GB" dirty="0" smtClean="0">
                <a:solidFill>
                  <a:schemeClr val="tx1">
                    <a:lumMod val="50000"/>
                  </a:schemeClr>
                </a:solidFill>
              </a:rPr>
              <a:t> c. BC</a:t>
            </a:r>
          </a:p>
          <a:p>
            <a:pPr lvl="2">
              <a:buFont typeface="Wingdings" pitchFamily="2" charset="2"/>
              <a:buChar char="v"/>
            </a:pPr>
            <a:r>
              <a:rPr lang="en-GB" dirty="0" err="1" smtClean="0">
                <a:solidFill>
                  <a:schemeClr val="tx1">
                    <a:lumMod val="50000"/>
                  </a:schemeClr>
                </a:solidFill>
              </a:rPr>
              <a:t>Carandini</a:t>
            </a:r>
            <a:r>
              <a:rPr lang="en-GB" dirty="0" smtClean="0">
                <a:solidFill>
                  <a:schemeClr val="tx1">
                    <a:lumMod val="50000"/>
                  </a:schemeClr>
                </a:solidFill>
              </a:rPr>
              <a:t>: 730 BC (?)</a:t>
            </a:r>
            <a:endParaRPr lang="en-GB" dirty="0">
              <a:solidFill>
                <a:schemeClr val="tx1">
                  <a:lumMod val="50000"/>
                </a:schemeClr>
              </a:solidFill>
            </a:endParaRPr>
          </a:p>
        </p:txBody>
      </p:sp>
      <p:pic>
        <p:nvPicPr>
          <p:cNvPr id="45058" name="Picture 2" descr="http://upload.wikimedia.org/wikipedia/commons/thumb/8/8c/Servian_Wall-Termini_Station.jpg/640px-Servian_Wall-Termini_Station.jpg"/>
          <p:cNvPicPr>
            <a:picLocks noChangeAspect="1" noChangeArrowheads="1"/>
          </p:cNvPicPr>
          <p:nvPr/>
        </p:nvPicPr>
        <p:blipFill>
          <a:blip r:embed="rId2" cstate="print"/>
          <a:srcRect/>
          <a:stretch>
            <a:fillRect/>
          </a:stretch>
        </p:blipFill>
        <p:spPr bwMode="auto">
          <a:xfrm>
            <a:off x="323528" y="2276872"/>
            <a:ext cx="3633448" cy="4839867"/>
          </a:xfrm>
          <a:prstGeom prst="rect">
            <a:avLst/>
          </a:prstGeom>
          <a:noFill/>
        </p:spPr>
      </p:pic>
      <p:sp>
        <p:nvSpPr>
          <p:cNvPr id="5" name="Title 2"/>
          <p:cNvSpPr>
            <a:spLocks noGrp="1"/>
          </p:cNvSpPr>
          <p:nvPr>
            <p:ph type="title"/>
          </p:nvPr>
        </p:nvSpPr>
        <p:spPr>
          <a:xfrm>
            <a:off x="352426" y="228600"/>
            <a:ext cx="7680960" cy="1066800"/>
          </a:xfrm>
        </p:spPr>
        <p:txBody>
          <a:bodyPr/>
          <a:lstStyle/>
          <a:p>
            <a:r>
              <a:rPr lang="en-GB" dirty="0" smtClean="0"/>
              <a:t>Earliest evidence for Rome</a:t>
            </a:r>
            <a:endParaRPr lang="en-GB" dirty="0"/>
          </a:p>
        </p:txBody>
      </p:sp>
      <p:pic>
        <p:nvPicPr>
          <p:cNvPr id="6" name="Picture 5" descr="C:\Eigene Dateien\TEACHING MATERIAL\HELLENISMUS Sommer 2005\Rom frühes.TIF"/>
          <p:cNvPicPr>
            <a:picLocks noChangeAspect="1" noChangeArrowheads="1"/>
          </p:cNvPicPr>
          <p:nvPr/>
        </p:nvPicPr>
        <p:blipFill rotWithShape="1">
          <a:blip r:embed="rId3" cstate="print">
            <a:lum bright="-6000"/>
            <a:extLst>
              <a:ext uri="{28A0092B-C50C-407E-A947-70E740481C1C}">
                <a14:useLocalDpi xmlns:a14="http://schemas.microsoft.com/office/drawing/2010/main" xmlns="" val="0"/>
              </a:ext>
            </a:extLst>
          </a:blip>
          <a:srcRect r="33521"/>
          <a:stretch/>
        </p:blipFill>
        <p:spPr bwMode="auto">
          <a:xfrm>
            <a:off x="4544888" y="1821725"/>
            <a:ext cx="4599112" cy="5063659"/>
          </a:xfrm>
          <a:prstGeom prst="rect">
            <a:avLst/>
          </a:prstGeom>
          <a:noFill/>
          <a:ln w="3175">
            <a:solidFill>
              <a:srgbClr val="000000"/>
            </a:solidFill>
            <a:miter lim="800000"/>
            <a:headEnd/>
            <a:tailEnd/>
          </a:ln>
          <a:extLst>
            <a:ext uri="{909E8E84-426E-40DD-AFC4-6F175D3DCCD1}">
              <a14:hiddenFill xmlns:a14="http://schemas.microsoft.com/office/drawing/2010/main" xmlns="">
                <a:solidFill>
                  <a:srgbClr val="FFFFFF"/>
                </a:solidFill>
              </a14:hiddenFill>
            </a:ext>
          </a:extLst>
        </p:spPr>
      </p:pic>
      <p:sp>
        <p:nvSpPr>
          <p:cNvPr id="7" name="Oval 6"/>
          <p:cNvSpPr/>
          <p:nvPr/>
        </p:nvSpPr>
        <p:spPr>
          <a:xfrm>
            <a:off x="6156176" y="2708920"/>
            <a:ext cx="1080120" cy="100811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6156176" y="5373216"/>
            <a:ext cx="1080120" cy="64807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rot="18972586">
            <a:off x="5467580" y="4476567"/>
            <a:ext cx="1419084" cy="651925"/>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5060" name="Picture 4" descr="http://www.rom.geographie.uni-muenchen.de/publications/ArchStadtRomHaeuberMapA.jpg"/>
          <p:cNvPicPr>
            <a:picLocks noChangeAspect="1" noChangeArrowheads="1"/>
          </p:cNvPicPr>
          <p:nvPr/>
        </p:nvPicPr>
        <p:blipFill>
          <a:blip r:embed="rId4" cstate="print"/>
          <a:srcRect/>
          <a:stretch>
            <a:fillRect/>
          </a:stretch>
        </p:blipFill>
        <p:spPr bwMode="auto">
          <a:xfrm>
            <a:off x="0" y="2694126"/>
            <a:ext cx="5554318" cy="4163874"/>
          </a:xfrm>
          <a:prstGeom prst="rect">
            <a:avLst/>
          </a:prstGeom>
          <a:noFill/>
        </p:spPr>
      </p:pic>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45058"/>
                                        </p:tgtEl>
                                        <p:attrNameLst>
                                          <p:attrName>style.visibility</p:attrName>
                                        </p:attrNameLst>
                                      </p:cBhvr>
                                      <p:to>
                                        <p:strVal val="visible"/>
                                      </p:to>
                                    </p:set>
                                    <p:animEffect transition="in" filter="randombar(horizontal)">
                                      <p:cBhvr>
                                        <p:cTn id="7" dur="500"/>
                                        <p:tgtEl>
                                          <p:spTgt spid="45058"/>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5060"/>
                                        </p:tgtEl>
                                        <p:attrNameLst>
                                          <p:attrName>style.visibility</p:attrName>
                                        </p:attrNameLst>
                                      </p:cBhvr>
                                      <p:to>
                                        <p:strVal val="visible"/>
                                      </p:to>
                                    </p:set>
                                    <p:animEffect transition="in" filter="randombar(horizontal)">
                                      <p:cBhvr>
                                        <p:cTn id="12" dur="500"/>
                                        <p:tgtEl>
                                          <p:spTgt spid="450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a:spLocks noGrp="1"/>
          </p:cNvSpPr>
          <p:nvPr>
            <p:ph sz="quarter" idx="13"/>
          </p:nvPr>
        </p:nvSpPr>
        <p:spPr>
          <a:xfrm>
            <a:off x="251520" y="1340768"/>
            <a:ext cx="7680960" cy="4724400"/>
          </a:xfrm>
        </p:spPr>
        <p:txBody>
          <a:bodyPr/>
          <a:lstStyle/>
          <a:p>
            <a:pPr>
              <a:buFont typeface="Wingdings" pitchFamily="2" charset="2"/>
              <a:buChar char="v"/>
            </a:pPr>
            <a:r>
              <a:rPr lang="en-GB" i="1" dirty="0" smtClean="0"/>
              <a:t> </a:t>
            </a:r>
            <a:r>
              <a:rPr lang="la-Latn" i="1" dirty="0" smtClean="0"/>
              <a:t>Murus Servii Tullii</a:t>
            </a:r>
            <a:r>
              <a:rPr lang="la-Latn" dirty="0" smtClean="0"/>
              <a:t>,</a:t>
            </a:r>
            <a:r>
              <a:rPr lang="en-GB" dirty="0" smtClean="0"/>
              <a:t> (</a:t>
            </a:r>
            <a:r>
              <a:rPr lang="en-GB" dirty="0" err="1" smtClean="0"/>
              <a:t>Servian</a:t>
            </a:r>
            <a:r>
              <a:rPr lang="en-GB" dirty="0" smtClean="0"/>
              <a:t> Wall)</a:t>
            </a:r>
          </a:p>
          <a:p>
            <a:pPr lvl="2">
              <a:buFont typeface="Wingdings" pitchFamily="2" charset="2"/>
              <a:buChar char="v"/>
            </a:pPr>
            <a:r>
              <a:rPr lang="en-GB" dirty="0" smtClean="0">
                <a:solidFill>
                  <a:schemeClr val="tx1">
                    <a:lumMod val="50000"/>
                  </a:schemeClr>
                </a:solidFill>
              </a:rPr>
              <a:t>But  probably only built in 4</a:t>
            </a:r>
            <a:r>
              <a:rPr lang="en-GB" baseline="30000" dirty="0" smtClean="0">
                <a:solidFill>
                  <a:schemeClr val="tx1">
                    <a:lumMod val="50000"/>
                  </a:schemeClr>
                </a:solidFill>
              </a:rPr>
              <a:t>th</a:t>
            </a:r>
            <a:r>
              <a:rPr lang="en-GB" dirty="0" smtClean="0">
                <a:solidFill>
                  <a:schemeClr val="tx1">
                    <a:lumMod val="50000"/>
                  </a:schemeClr>
                </a:solidFill>
              </a:rPr>
              <a:t> c. BC</a:t>
            </a:r>
          </a:p>
          <a:p>
            <a:pPr lvl="2">
              <a:buFont typeface="Wingdings" pitchFamily="2" charset="2"/>
              <a:buChar char="v"/>
            </a:pPr>
            <a:r>
              <a:rPr lang="en-GB" dirty="0" err="1" smtClean="0">
                <a:solidFill>
                  <a:schemeClr val="tx1">
                    <a:lumMod val="50000"/>
                  </a:schemeClr>
                </a:solidFill>
              </a:rPr>
              <a:t>Carandini</a:t>
            </a:r>
            <a:r>
              <a:rPr lang="en-GB" dirty="0" smtClean="0">
                <a:solidFill>
                  <a:schemeClr val="tx1">
                    <a:lumMod val="50000"/>
                  </a:schemeClr>
                </a:solidFill>
              </a:rPr>
              <a:t>: 730 BC (?)</a:t>
            </a:r>
            <a:endParaRPr lang="en-GB" dirty="0">
              <a:solidFill>
                <a:schemeClr val="tx1">
                  <a:lumMod val="50000"/>
                </a:schemeClr>
              </a:solidFill>
            </a:endParaRPr>
          </a:p>
        </p:txBody>
      </p:sp>
      <p:pic>
        <p:nvPicPr>
          <p:cNvPr id="47106" name="Picture 2" descr="http://condor.depaul.edu/sbucking/extra/first_city.gif"/>
          <p:cNvPicPr>
            <a:picLocks noChangeAspect="1" noChangeArrowheads="1"/>
          </p:cNvPicPr>
          <p:nvPr/>
        </p:nvPicPr>
        <p:blipFill>
          <a:blip r:embed="rId2" cstate="print"/>
          <a:srcRect/>
          <a:stretch>
            <a:fillRect/>
          </a:stretch>
        </p:blipFill>
        <p:spPr bwMode="auto">
          <a:xfrm>
            <a:off x="107504" y="-42021"/>
            <a:ext cx="4392488" cy="6999413"/>
          </a:xfrm>
          <a:prstGeom prst="rect">
            <a:avLst/>
          </a:prstGeom>
          <a:noFill/>
        </p:spPr>
      </p:pic>
      <p:sp>
        <p:nvSpPr>
          <p:cNvPr id="7" name="Title 2"/>
          <p:cNvSpPr>
            <a:spLocks noGrp="1"/>
          </p:cNvSpPr>
          <p:nvPr>
            <p:ph type="title"/>
          </p:nvPr>
        </p:nvSpPr>
        <p:spPr>
          <a:xfrm>
            <a:off x="352426" y="228600"/>
            <a:ext cx="7680960" cy="1066800"/>
          </a:xfrm>
        </p:spPr>
        <p:txBody>
          <a:bodyPr/>
          <a:lstStyle/>
          <a:p>
            <a:r>
              <a:rPr lang="en-GB" dirty="0" smtClean="0"/>
              <a:t>Earliest evidence for Rome</a:t>
            </a:r>
            <a:endParaRPr lang="en-GB" dirty="0"/>
          </a:p>
        </p:txBody>
      </p:sp>
      <p:pic>
        <p:nvPicPr>
          <p:cNvPr id="8" name="Picture 7" descr="C:\Eigene Dateien\TEACHING MATERIAL\HELLENISMUS Sommer 2005\Rom frühes.TIF"/>
          <p:cNvPicPr>
            <a:picLocks noChangeAspect="1" noChangeArrowheads="1"/>
          </p:cNvPicPr>
          <p:nvPr/>
        </p:nvPicPr>
        <p:blipFill rotWithShape="1">
          <a:blip r:embed="rId3" cstate="print">
            <a:lum bright="-6000"/>
            <a:extLst>
              <a:ext uri="{28A0092B-C50C-407E-A947-70E740481C1C}">
                <a14:useLocalDpi xmlns:a14="http://schemas.microsoft.com/office/drawing/2010/main" xmlns="" val="0"/>
              </a:ext>
            </a:extLst>
          </a:blip>
          <a:srcRect r="33521"/>
          <a:stretch/>
        </p:blipFill>
        <p:spPr bwMode="auto">
          <a:xfrm>
            <a:off x="4544888" y="1821725"/>
            <a:ext cx="4599112" cy="5063659"/>
          </a:xfrm>
          <a:prstGeom prst="rect">
            <a:avLst/>
          </a:prstGeom>
          <a:noFill/>
          <a:ln w="3175">
            <a:solidFill>
              <a:srgbClr val="000000"/>
            </a:solidFill>
            <a:miter lim="800000"/>
            <a:headEnd/>
            <a:tailEnd/>
          </a:ln>
          <a:extLst>
            <a:ext uri="{909E8E84-426E-40DD-AFC4-6F175D3DCCD1}">
              <a14:hiddenFill xmlns:a14="http://schemas.microsoft.com/office/drawing/2010/main" xmlns="">
                <a:solidFill>
                  <a:srgbClr val="FFFFFF"/>
                </a:solidFill>
              </a14:hiddenFill>
            </a:ext>
          </a:extLst>
        </p:spPr>
      </p:pic>
      <p:sp>
        <p:nvSpPr>
          <p:cNvPr id="9" name="Oval 8"/>
          <p:cNvSpPr/>
          <p:nvPr/>
        </p:nvSpPr>
        <p:spPr>
          <a:xfrm>
            <a:off x="6156176" y="2708920"/>
            <a:ext cx="1080120" cy="100811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a:off x="6156176" y="5373216"/>
            <a:ext cx="1080120" cy="64807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p:cNvSpPr/>
          <p:nvPr/>
        </p:nvSpPr>
        <p:spPr>
          <a:xfrm rot="18972586">
            <a:off x="5467580" y="4476567"/>
            <a:ext cx="1419084" cy="651925"/>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afterEffect">
                                  <p:stCondLst>
                                    <p:cond delay="0"/>
                                  </p:stCondLst>
                                  <p:childTnLst>
                                    <p:set>
                                      <p:cBhvr>
                                        <p:cTn id="6" dur="1" fill="hold">
                                          <p:stCondLst>
                                            <p:cond delay="0"/>
                                          </p:stCondLst>
                                        </p:cTn>
                                        <p:tgtEl>
                                          <p:spTgt spid="47106"/>
                                        </p:tgtEl>
                                        <p:attrNameLst>
                                          <p:attrName>style.visibility</p:attrName>
                                        </p:attrNameLst>
                                      </p:cBhvr>
                                      <p:to>
                                        <p:strVal val="visible"/>
                                      </p:to>
                                    </p:set>
                                    <p:animEffect transition="in" filter="wedge">
                                      <p:cBhvr>
                                        <p:cTn id="7" dur="2000"/>
                                        <p:tgtEl>
                                          <p:spTgt spid="471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0" y="2661570"/>
            <a:ext cx="9144000" cy="4208682"/>
          </a:xfrm>
          <a:prstGeom prst="rect">
            <a:avLst/>
          </a:prstGeom>
        </p:spPr>
      </p:pic>
      <p:sp>
        <p:nvSpPr>
          <p:cNvPr id="4" name="Content Placeholder 1"/>
          <p:cNvSpPr>
            <a:spLocks noGrp="1"/>
          </p:cNvSpPr>
          <p:nvPr>
            <p:ph sz="quarter" idx="13"/>
          </p:nvPr>
        </p:nvSpPr>
        <p:spPr>
          <a:xfrm>
            <a:off x="352426" y="1463040"/>
            <a:ext cx="7680960" cy="4724400"/>
          </a:xfrm>
        </p:spPr>
        <p:txBody>
          <a:bodyPr/>
          <a:lstStyle/>
          <a:p>
            <a:pPr marL="285750" indent="-285750">
              <a:buFont typeface="Wingdings" panose="05000000000000000000" pitchFamily="2" charset="2"/>
              <a:buChar char="v"/>
            </a:pPr>
            <a:r>
              <a:rPr lang="en-GB" dirty="0" smtClean="0"/>
              <a:t>Sacred centre of this community:</a:t>
            </a:r>
            <a:br>
              <a:rPr lang="en-GB" dirty="0" smtClean="0"/>
            </a:br>
            <a:r>
              <a:rPr lang="en-GB" dirty="0" smtClean="0"/>
              <a:t>On the Capitoline hill: cult place (temple) for Jupiter Optimus Maximus</a:t>
            </a:r>
            <a:br>
              <a:rPr lang="en-GB" dirty="0" smtClean="0"/>
            </a:br>
            <a:r>
              <a:rPr lang="en-GB" dirty="0" smtClean="0">
                <a:solidFill>
                  <a:schemeClr val="tx1">
                    <a:lumMod val="65000"/>
                  </a:schemeClr>
                </a:solidFill>
              </a:rPr>
              <a:t>(“Temple for Jupiter, the Best and Greatest of the Capitoline”)</a:t>
            </a:r>
            <a:br>
              <a:rPr lang="en-GB" dirty="0" smtClean="0">
                <a:solidFill>
                  <a:schemeClr val="tx1">
                    <a:lumMod val="65000"/>
                  </a:schemeClr>
                </a:solidFill>
              </a:rPr>
            </a:br>
            <a:r>
              <a:rPr lang="en-GB" dirty="0" smtClean="0">
                <a:solidFill>
                  <a:schemeClr val="tx1">
                    <a:lumMod val="65000"/>
                  </a:schemeClr>
                </a:solidFill>
              </a:rPr>
              <a:t>Capitoline triad: Jupiter, Juno &amp; Minerva</a:t>
            </a:r>
            <a:endParaRPr lang="en-GB" dirty="0"/>
          </a:p>
        </p:txBody>
      </p:sp>
      <p:sp>
        <p:nvSpPr>
          <p:cNvPr id="5" name="Title 2"/>
          <p:cNvSpPr>
            <a:spLocks noGrp="1"/>
          </p:cNvSpPr>
          <p:nvPr>
            <p:ph type="title"/>
          </p:nvPr>
        </p:nvSpPr>
        <p:spPr>
          <a:xfrm>
            <a:off x="352426" y="228600"/>
            <a:ext cx="7680960" cy="1066800"/>
          </a:xfrm>
        </p:spPr>
        <p:txBody>
          <a:bodyPr/>
          <a:lstStyle/>
          <a:p>
            <a:r>
              <a:rPr lang="en-GB" dirty="0" smtClean="0"/>
              <a:t>Earliest evidence for Rome</a:t>
            </a:r>
            <a:endParaRPr lang="en-GB" dirty="0"/>
          </a:p>
        </p:txBody>
      </p:sp>
      <p:sp>
        <p:nvSpPr>
          <p:cNvPr id="6" name="Rectangle 5"/>
          <p:cNvSpPr/>
          <p:nvPr/>
        </p:nvSpPr>
        <p:spPr>
          <a:xfrm rot="5400000">
            <a:off x="6945598" y="4655803"/>
            <a:ext cx="3831049" cy="369332"/>
          </a:xfrm>
          <a:prstGeom prst="rect">
            <a:avLst/>
          </a:prstGeom>
        </p:spPr>
        <p:txBody>
          <a:bodyPr wrap="none">
            <a:spAutoFit/>
          </a:bodyPr>
          <a:lstStyle/>
          <a:p>
            <a:r>
              <a:rPr lang="it-IT" b="1" dirty="0" smtClean="0"/>
              <a:t>Aedes Iovis Optimi Maximi Capitolini</a:t>
            </a:r>
            <a:endParaRPr lang="it-IT" b="1" dirty="0"/>
          </a:p>
        </p:txBody>
      </p:sp>
      <p:sp>
        <p:nvSpPr>
          <p:cNvPr id="8" name="Rectangle 7"/>
          <p:cNvSpPr/>
          <p:nvPr/>
        </p:nvSpPr>
        <p:spPr>
          <a:xfrm>
            <a:off x="144016" y="5517232"/>
            <a:ext cx="4572000" cy="1477328"/>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a:spAutoFit/>
          </a:bodyPr>
          <a:lstStyle/>
          <a:p>
            <a:r>
              <a:rPr lang="en-GB" dirty="0" smtClean="0"/>
              <a:t>temple begun by </a:t>
            </a:r>
            <a:r>
              <a:rPr lang="en-GB" b="1" dirty="0" err="1" smtClean="0"/>
              <a:t>Tarquinius</a:t>
            </a:r>
            <a:r>
              <a:rPr lang="en-GB" b="1" dirty="0" smtClean="0"/>
              <a:t> </a:t>
            </a:r>
            <a:r>
              <a:rPr lang="en-GB" b="1" dirty="0" err="1" smtClean="0"/>
              <a:t>Priscus</a:t>
            </a:r>
            <a:r>
              <a:rPr lang="en-GB" b="1" dirty="0" smtClean="0"/>
              <a:t>,</a:t>
            </a:r>
            <a:br>
              <a:rPr lang="en-GB" b="1" dirty="0" smtClean="0"/>
            </a:br>
            <a:r>
              <a:rPr lang="en-GB" dirty="0" smtClean="0"/>
              <a:t>completed by </a:t>
            </a:r>
            <a:r>
              <a:rPr lang="en-GB" b="1" dirty="0" err="1" smtClean="0"/>
              <a:t>Tarquinius</a:t>
            </a:r>
            <a:r>
              <a:rPr lang="en-GB" b="1" dirty="0" smtClean="0"/>
              <a:t> </a:t>
            </a:r>
            <a:r>
              <a:rPr lang="en-GB" b="1" dirty="0" err="1" smtClean="0"/>
              <a:t>Superbus</a:t>
            </a:r>
            <a:r>
              <a:rPr lang="en-GB" b="1" dirty="0" smtClean="0"/>
              <a:t/>
            </a:r>
            <a:br>
              <a:rPr lang="en-GB" b="1" dirty="0" smtClean="0"/>
            </a:br>
            <a:r>
              <a:rPr lang="en-GB" dirty="0" smtClean="0"/>
              <a:t>inaugurated : 13</a:t>
            </a:r>
            <a:r>
              <a:rPr lang="en-GB" baseline="30000" dirty="0" smtClean="0"/>
              <a:t>th</a:t>
            </a:r>
            <a:r>
              <a:rPr lang="en-GB" dirty="0" smtClean="0"/>
              <a:t> Sep. 509 BC (Republic)</a:t>
            </a:r>
          </a:p>
          <a:p>
            <a:r>
              <a:rPr lang="en-GB" dirty="0" smtClean="0"/>
              <a:t>55 by 60 metres</a:t>
            </a:r>
          </a:p>
          <a:p>
            <a:endParaRPr lang="en-GB" dirty="0"/>
          </a:p>
        </p:txBody>
      </p:sp>
      <p:pic>
        <p:nvPicPr>
          <p:cNvPr id="9218" name="Picture 2" descr="http://classconnection.s3.amazonaws.com/891/flashcards/785891/jpg/picture21329721409915.jpg"/>
          <p:cNvPicPr>
            <a:picLocks noChangeAspect="1" noChangeArrowheads="1"/>
          </p:cNvPicPr>
          <p:nvPr/>
        </p:nvPicPr>
        <p:blipFill>
          <a:blip r:embed="rId3" cstate="print"/>
          <a:srcRect/>
          <a:stretch>
            <a:fillRect/>
          </a:stretch>
        </p:blipFill>
        <p:spPr bwMode="auto">
          <a:xfrm>
            <a:off x="5148064" y="1565420"/>
            <a:ext cx="3464049" cy="5292580"/>
          </a:xfrm>
          <a:prstGeom prst="rect">
            <a:avLst/>
          </a:prstGeom>
          <a:noFill/>
        </p:spPr>
      </p:pic>
    </p:spTree>
    <p:extLst>
      <p:ext uri="{BB962C8B-B14F-4D97-AF65-F5344CB8AC3E}">
        <p14:creationId xmlns:p14="http://schemas.microsoft.com/office/powerpoint/2010/main" xmlns="" val="192777381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5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1000"/>
                                        <p:tgtEl>
                                          <p:spTgt spid="8"/>
                                        </p:tgtEl>
                                      </p:cBhvr>
                                    </p:animEffect>
                                    <p:anim calcmode="lin" valueType="num">
                                      <p:cBhvr>
                                        <p:cTn id="18" dur="1000" fill="hold"/>
                                        <p:tgtEl>
                                          <p:spTgt spid="8"/>
                                        </p:tgtEl>
                                        <p:attrNameLst>
                                          <p:attrName>ppt_x</p:attrName>
                                        </p:attrNameLst>
                                      </p:cBhvr>
                                      <p:tavLst>
                                        <p:tav tm="0">
                                          <p:val>
                                            <p:strVal val="#ppt_x"/>
                                          </p:val>
                                        </p:tav>
                                        <p:tav tm="100000">
                                          <p:val>
                                            <p:strVal val="#ppt_x"/>
                                          </p:val>
                                        </p:tav>
                                      </p:tavLst>
                                    </p:anim>
                                    <p:anim calcmode="lin" valueType="num">
                                      <p:cBhvr>
                                        <p:cTn id="1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nodeType="clickEffect">
                                  <p:stCondLst>
                                    <p:cond delay="0"/>
                                  </p:stCondLst>
                                  <p:childTnLst>
                                    <p:set>
                                      <p:cBhvr>
                                        <p:cTn id="23" dur="1" fill="hold">
                                          <p:stCondLst>
                                            <p:cond delay="0"/>
                                          </p:stCondLst>
                                        </p:cTn>
                                        <p:tgtEl>
                                          <p:spTgt spid="9218"/>
                                        </p:tgtEl>
                                        <p:attrNameLst>
                                          <p:attrName>style.visibility</p:attrName>
                                        </p:attrNameLst>
                                      </p:cBhvr>
                                      <p:to>
                                        <p:strVal val="visible"/>
                                      </p:to>
                                    </p:set>
                                    <p:animEffect transition="in" filter="randombar(horizontal)">
                                      <p:cBhvr>
                                        <p:cTn id="24" dur="500"/>
                                        <p:tgtEl>
                                          <p:spTgt spid="92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0" y="2661570"/>
            <a:ext cx="9144000" cy="4208682"/>
          </a:xfrm>
          <a:prstGeom prst="rect">
            <a:avLst/>
          </a:prstGeom>
        </p:spPr>
      </p:pic>
      <p:sp>
        <p:nvSpPr>
          <p:cNvPr id="5" name="Content Placeholder 1"/>
          <p:cNvSpPr>
            <a:spLocks noGrp="1"/>
          </p:cNvSpPr>
          <p:nvPr>
            <p:ph sz="quarter" idx="13"/>
          </p:nvPr>
        </p:nvSpPr>
        <p:spPr>
          <a:xfrm>
            <a:off x="352426" y="1463040"/>
            <a:ext cx="7680960" cy="4724400"/>
          </a:xfrm>
        </p:spPr>
        <p:txBody>
          <a:bodyPr/>
          <a:lstStyle/>
          <a:p>
            <a:pPr marL="285750" indent="-285750">
              <a:buFont typeface="Wingdings" panose="05000000000000000000" pitchFamily="2" charset="2"/>
              <a:buChar char="v"/>
            </a:pPr>
            <a:r>
              <a:rPr lang="en-GB" dirty="0" smtClean="0"/>
              <a:t>Sacred centre of this community:</a:t>
            </a:r>
            <a:br>
              <a:rPr lang="en-GB" dirty="0" smtClean="0"/>
            </a:br>
            <a:r>
              <a:rPr lang="en-GB" dirty="0" smtClean="0"/>
              <a:t>On the Capitoline hill: cult place (temple) for Jupiter Optimus Maximus</a:t>
            </a:r>
            <a:br>
              <a:rPr lang="en-GB" dirty="0" smtClean="0"/>
            </a:br>
            <a:r>
              <a:rPr lang="en-GB" dirty="0" smtClean="0">
                <a:solidFill>
                  <a:schemeClr val="tx1">
                    <a:lumMod val="65000"/>
                  </a:schemeClr>
                </a:solidFill>
              </a:rPr>
              <a:t>(“Temple for Jupiter, the Best and Greatest of the Capitoline”)</a:t>
            </a:r>
            <a:endParaRPr lang="en-GB" dirty="0"/>
          </a:p>
        </p:txBody>
      </p:sp>
      <p:sp>
        <p:nvSpPr>
          <p:cNvPr id="6" name="Title 2"/>
          <p:cNvSpPr>
            <a:spLocks noGrp="1"/>
          </p:cNvSpPr>
          <p:nvPr>
            <p:ph type="title"/>
          </p:nvPr>
        </p:nvSpPr>
        <p:spPr>
          <a:xfrm>
            <a:off x="352426" y="228600"/>
            <a:ext cx="7680960" cy="1066800"/>
          </a:xfrm>
        </p:spPr>
        <p:txBody>
          <a:bodyPr/>
          <a:lstStyle/>
          <a:p>
            <a:r>
              <a:rPr lang="en-GB" dirty="0" smtClean="0"/>
              <a:t>Earliest evidence for Rome</a:t>
            </a:r>
            <a:endParaRPr lang="en-GB" dirty="0"/>
          </a:p>
        </p:txBody>
      </p:sp>
      <p:pic>
        <p:nvPicPr>
          <p:cNvPr id="8" name="Picture 7"/>
          <p:cNvPicPr>
            <a:picLocks noChangeAspect="1"/>
          </p:cNvPicPr>
          <p:nvPr/>
        </p:nvPicPr>
        <p:blipFill rotWithShape="1">
          <a:blip r:embed="rId3" cstate="print">
            <a:extLst>
              <a:ext uri="{28A0092B-C50C-407E-A947-70E740481C1C}">
                <a14:useLocalDpi xmlns:a14="http://schemas.microsoft.com/office/drawing/2010/main" xmlns="" val="0"/>
              </a:ext>
            </a:extLst>
          </a:blip>
          <a:srcRect l="4603" r="11129"/>
          <a:stretch/>
        </p:blipFill>
        <p:spPr>
          <a:xfrm>
            <a:off x="4860032" y="12252"/>
            <a:ext cx="4336026" cy="6858000"/>
          </a:xfrm>
          <a:prstGeom prst="rect">
            <a:avLst/>
          </a:prstGeom>
        </p:spPr>
      </p:pic>
      <p:sp>
        <p:nvSpPr>
          <p:cNvPr id="7" name="Rectangle 6"/>
          <p:cNvSpPr/>
          <p:nvPr/>
        </p:nvSpPr>
        <p:spPr>
          <a:xfrm rot="5400000">
            <a:off x="6945598" y="4655803"/>
            <a:ext cx="3831049" cy="369332"/>
          </a:xfrm>
          <a:prstGeom prst="rect">
            <a:avLst/>
          </a:prstGeom>
        </p:spPr>
        <p:txBody>
          <a:bodyPr wrap="none">
            <a:spAutoFit/>
          </a:bodyPr>
          <a:lstStyle/>
          <a:p>
            <a:r>
              <a:rPr lang="it-IT" b="1" dirty="0" smtClean="0"/>
              <a:t>Aedes Iovis Optimi Maximi Capitolini</a:t>
            </a:r>
            <a:endParaRPr lang="it-IT" b="1" dirty="0"/>
          </a:p>
        </p:txBody>
      </p:sp>
      <p:pic>
        <p:nvPicPr>
          <p:cNvPr id="8194" name="Picture 2" descr="http://en.museicapitolini.org/var/museicivici/storage/images/musei/musei_capitolini/percorsi/percorsi_per_sale/museo_del_palazzo_dei_conservatori/area_del_tempio_di_giove_capitolino/fondazioni_del_tempio_di_giove_capitolino/11047-10-ita-IT/fondazioni_del_tempio_di_giove_capitolino_largew.jpg"/>
          <p:cNvPicPr>
            <a:picLocks noChangeAspect="1" noChangeArrowheads="1"/>
          </p:cNvPicPr>
          <p:nvPr/>
        </p:nvPicPr>
        <p:blipFill>
          <a:blip r:embed="rId4" cstate="print"/>
          <a:srcRect/>
          <a:stretch>
            <a:fillRect/>
          </a:stretch>
        </p:blipFill>
        <p:spPr bwMode="auto">
          <a:xfrm>
            <a:off x="0" y="2492896"/>
            <a:ext cx="3131840" cy="3131841"/>
          </a:xfrm>
          <a:prstGeom prst="rect">
            <a:avLst/>
          </a:prstGeom>
          <a:noFill/>
        </p:spPr>
      </p:pic>
    </p:spTree>
    <p:extLst>
      <p:ext uri="{BB962C8B-B14F-4D97-AF65-F5344CB8AC3E}">
        <p14:creationId xmlns:p14="http://schemas.microsoft.com/office/powerpoint/2010/main" xmlns="" val="362850840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0" presetClass="entr" presetSubtype="0" fill="hold" nodeType="afterEffect">
                                  <p:stCondLst>
                                    <p:cond delay="0"/>
                                  </p:stCondLst>
                                  <p:childTnLst>
                                    <p:set>
                                      <p:cBhvr>
                                        <p:cTn id="12" dur="1" fill="hold">
                                          <p:stCondLst>
                                            <p:cond delay="0"/>
                                          </p:stCondLst>
                                        </p:cTn>
                                        <p:tgtEl>
                                          <p:spTgt spid="8194"/>
                                        </p:tgtEl>
                                        <p:attrNameLst>
                                          <p:attrName>style.visibility</p:attrName>
                                        </p:attrNameLst>
                                      </p:cBhvr>
                                      <p:to>
                                        <p:strVal val="visible"/>
                                      </p:to>
                                    </p:set>
                                    <p:animEffect transition="in" filter="wedge">
                                      <p:cBhvr>
                                        <p:cTn id="13" dur="2000"/>
                                        <p:tgtEl>
                                          <p:spTgt spid="81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0" y="2661570"/>
            <a:ext cx="9144000" cy="4208682"/>
          </a:xfrm>
          <a:prstGeom prst="rect">
            <a:avLst/>
          </a:prstGeom>
        </p:spPr>
      </p:pic>
      <p:sp>
        <p:nvSpPr>
          <p:cNvPr id="5" name="Content Placeholder 1"/>
          <p:cNvSpPr>
            <a:spLocks noGrp="1"/>
          </p:cNvSpPr>
          <p:nvPr>
            <p:ph sz="quarter" idx="13"/>
          </p:nvPr>
        </p:nvSpPr>
        <p:spPr>
          <a:xfrm>
            <a:off x="352426" y="1463040"/>
            <a:ext cx="7680960" cy="4724400"/>
          </a:xfrm>
        </p:spPr>
        <p:txBody>
          <a:bodyPr/>
          <a:lstStyle/>
          <a:p>
            <a:pPr marL="285750" indent="-285750">
              <a:buFont typeface="Wingdings" panose="05000000000000000000" pitchFamily="2" charset="2"/>
              <a:buChar char="v"/>
            </a:pPr>
            <a:r>
              <a:rPr lang="en-GB" dirty="0" smtClean="0"/>
              <a:t>Sacred centre of this community:</a:t>
            </a:r>
            <a:br>
              <a:rPr lang="en-GB" dirty="0" smtClean="0"/>
            </a:br>
            <a:r>
              <a:rPr lang="en-GB" dirty="0" smtClean="0"/>
              <a:t>On the Capitoline hill: cult place (temple) for Jupiter Optimus Maximus</a:t>
            </a:r>
            <a:br>
              <a:rPr lang="en-GB" dirty="0" smtClean="0"/>
            </a:br>
            <a:r>
              <a:rPr lang="en-GB" dirty="0" smtClean="0">
                <a:solidFill>
                  <a:schemeClr val="tx1">
                    <a:lumMod val="65000"/>
                  </a:schemeClr>
                </a:solidFill>
              </a:rPr>
              <a:t>(“Temple for Jupiter, the Best and Greatest of the Capitoline”)</a:t>
            </a:r>
            <a:endParaRPr lang="en-GB" dirty="0"/>
          </a:p>
        </p:txBody>
      </p:sp>
      <p:sp>
        <p:nvSpPr>
          <p:cNvPr id="6" name="Title 2"/>
          <p:cNvSpPr>
            <a:spLocks noGrp="1"/>
          </p:cNvSpPr>
          <p:nvPr>
            <p:ph type="title"/>
          </p:nvPr>
        </p:nvSpPr>
        <p:spPr>
          <a:xfrm>
            <a:off x="352426" y="228600"/>
            <a:ext cx="7680960" cy="1066800"/>
          </a:xfrm>
        </p:spPr>
        <p:txBody>
          <a:bodyPr/>
          <a:lstStyle/>
          <a:p>
            <a:r>
              <a:rPr lang="en-GB" dirty="0" smtClean="0"/>
              <a:t>Earliest evidence for Rome</a:t>
            </a:r>
            <a:endParaRPr lang="en-GB" dirty="0"/>
          </a:p>
        </p:txBody>
      </p:sp>
      <p:sp>
        <p:nvSpPr>
          <p:cNvPr id="8" name="Rectangle 7"/>
          <p:cNvSpPr/>
          <p:nvPr/>
        </p:nvSpPr>
        <p:spPr>
          <a:xfrm rot="5400000">
            <a:off x="6945598" y="4655803"/>
            <a:ext cx="3831049" cy="369332"/>
          </a:xfrm>
          <a:prstGeom prst="rect">
            <a:avLst/>
          </a:prstGeom>
        </p:spPr>
        <p:txBody>
          <a:bodyPr wrap="none">
            <a:spAutoFit/>
          </a:bodyPr>
          <a:lstStyle/>
          <a:p>
            <a:r>
              <a:rPr lang="it-IT" b="1" dirty="0" smtClean="0"/>
              <a:t>Aedes Iovis Optimi Maximi Capitolini</a:t>
            </a:r>
            <a:endParaRPr lang="it-IT" b="1" dirty="0"/>
          </a:p>
        </p:txBody>
      </p:sp>
      <p:pic>
        <p:nvPicPr>
          <p:cNvPr id="7170" name="Picture 2" descr="http://en.museicapitolini.org/var/museicivici/storage/images/musei/musei_capitolini/percorsi/percorsi_per_sale/museo_del_palazzo_dei_conservatori/area_del_tempio_di_giove_capitolino/antefissa_a_testa_femminile/11059-11-ita-IT/antefissa_a_testa_femminile_largew.jpg"/>
          <p:cNvPicPr>
            <a:picLocks noChangeAspect="1" noChangeArrowheads="1"/>
          </p:cNvPicPr>
          <p:nvPr/>
        </p:nvPicPr>
        <p:blipFill>
          <a:blip r:embed="rId3" cstate="print"/>
          <a:srcRect/>
          <a:stretch>
            <a:fillRect/>
          </a:stretch>
        </p:blipFill>
        <p:spPr bwMode="auto">
          <a:xfrm>
            <a:off x="-36512" y="2492896"/>
            <a:ext cx="2571750" cy="3533776"/>
          </a:xfrm>
          <a:prstGeom prst="rect">
            <a:avLst/>
          </a:prstGeom>
          <a:noFill/>
        </p:spPr>
      </p:pic>
      <p:sp>
        <p:nvSpPr>
          <p:cNvPr id="7" name="Rectangle 6"/>
          <p:cNvSpPr/>
          <p:nvPr/>
        </p:nvSpPr>
        <p:spPr>
          <a:xfrm>
            <a:off x="0" y="6027003"/>
            <a:ext cx="2016224" cy="830997"/>
          </a:xfrm>
          <a:prstGeom prst="rect">
            <a:avLst/>
          </a:prstGeom>
        </p:spPr>
        <p:txBody>
          <a:bodyPr wrap="square">
            <a:spAutoFit/>
          </a:bodyPr>
          <a:lstStyle/>
          <a:p>
            <a:r>
              <a:rPr lang="en-GB" sz="1600" dirty="0" smtClean="0">
                <a:solidFill>
                  <a:schemeClr val="accent1">
                    <a:lumMod val="75000"/>
                  </a:schemeClr>
                </a:solidFill>
              </a:rPr>
              <a:t>Terracotta antefix in the shape of a female head, end 6</a:t>
            </a:r>
            <a:r>
              <a:rPr lang="en-GB" sz="1600" baseline="30000" dirty="0" smtClean="0">
                <a:solidFill>
                  <a:schemeClr val="accent1">
                    <a:lumMod val="75000"/>
                  </a:schemeClr>
                </a:solidFill>
              </a:rPr>
              <a:t>th</a:t>
            </a:r>
            <a:r>
              <a:rPr lang="en-GB" sz="1600" dirty="0" smtClean="0">
                <a:solidFill>
                  <a:schemeClr val="accent1">
                    <a:lumMod val="75000"/>
                  </a:schemeClr>
                </a:solidFill>
              </a:rPr>
              <a:t> c. BC</a:t>
            </a:r>
            <a:endParaRPr lang="en-GB" sz="1600" dirty="0">
              <a:solidFill>
                <a:schemeClr val="accent1">
                  <a:lumMod val="75000"/>
                </a:schemeClr>
              </a:solidFill>
            </a:endParaRPr>
          </a:p>
        </p:txBody>
      </p:sp>
      <p:pic>
        <p:nvPicPr>
          <p:cNvPr id="7172" name="Picture 4" descr="http://classconnection.s3.amazonaws.com/24/flashcards/1827024/jpg/etruscan_temple1349734505638.jpg"/>
          <p:cNvPicPr>
            <a:picLocks noChangeAspect="1" noChangeArrowheads="1"/>
          </p:cNvPicPr>
          <p:nvPr/>
        </p:nvPicPr>
        <p:blipFill>
          <a:blip r:embed="rId4" cstate="print"/>
          <a:srcRect/>
          <a:stretch>
            <a:fillRect/>
          </a:stretch>
        </p:blipFill>
        <p:spPr bwMode="auto">
          <a:xfrm>
            <a:off x="2987824" y="3645024"/>
            <a:ext cx="5394176" cy="3465760"/>
          </a:xfrm>
          <a:prstGeom prst="rect">
            <a:avLst/>
          </a:prstGeom>
          <a:noFill/>
        </p:spPr>
      </p:pic>
      <p:pic>
        <p:nvPicPr>
          <p:cNvPr id="7176" name="Picture 8" descr="http://www.dartmouth.edu/%7Eclassics/rome2003/updates/week3_4/1005vilgiul13Web.JPG"/>
          <p:cNvPicPr>
            <a:picLocks noChangeAspect="1" noChangeArrowheads="1"/>
          </p:cNvPicPr>
          <p:nvPr/>
        </p:nvPicPr>
        <p:blipFill>
          <a:blip r:embed="rId5" cstate="print"/>
          <a:srcRect t="24160"/>
          <a:stretch>
            <a:fillRect/>
          </a:stretch>
        </p:blipFill>
        <p:spPr bwMode="auto">
          <a:xfrm>
            <a:off x="4572000" y="4628278"/>
            <a:ext cx="4572000" cy="2229721"/>
          </a:xfrm>
          <a:prstGeom prst="rect">
            <a:avLst/>
          </a:prstGeom>
          <a:noFill/>
        </p:spPr>
      </p:pic>
      <p:pic>
        <p:nvPicPr>
          <p:cNvPr id="7174" name="Picture 6" descr="http://www.christies.com/lotfinderimages/D55672/an_etruscan_terracotta_antefix_circa_early_5th_century_bc_d5567257h.jpg"/>
          <p:cNvPicPr>
            <a:picLocks noChangeAspect="1" noChangeArrowheads="1"/>
          </p:cNvPicPr>
          <p:nvPr/>
        </p:nvPicPr>
        <p:blipFill>
          <a:blip r:embed="rId6" cstate="print"/>
          <a:srcRect l="8186" t="5409" r="12683"/>
          <a:stretch>
            <a:fillRect/>
          </a:stretch>
        </p:blipFill>
        <p:spPr bwMode="auto">
          <a:xfrm>
            <a:off x="1907704" y="4941168"/>
            <a:ext cx="2088232" cy="2518421"/>
          </a:xfrm>
          <a:prstGeom prst="rect">
            <a:avLst/>
          </a:prstGeom>
          <a:noFill/>
        </p:spPr>
      </p:pic>
    </p:spTree>
    <p:extLst>
      <p:ext uri="{BB962C8B-B14F-4D97-AF65-F5344CB8AC3E}">
        <p14:creationId xmlns:p14="http://schemas.microsoft.com/office/powerpoint/2010/main" xmlns="" val="398748544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nodeType="clickEffect">
                                  <p:stCondLst>
                                    <p:cond delay="0"/>
                                  </p:stCondLst>
                                  <p:childTnLst>
                                    <p:set>
                                      <p:cBhvr>
                                        <p:cTn id="6" dur="1" fill="hold">
                                          <p:stCondLst>
                                            <p:cond delay="0"/>
                                          </p:stCondLst>
                                        </p:cTn>
                                        <p:tgtEl>
                                          <p:spTgt spid="7170"/>
                                        </p:tgtEl>
                                        <p:attrNameLst>
                                          <p:attrName>style.visibility</p:attrName>
                                        </p:attrNameLst>
                                      </p:cBhvr>
                                      <p:to>
                                        <p:strVal val="visible"/>
                                      </p:to>
                                    </p:set>
                                    <p:animEffect transition="in" filter="wedge">
                                      <p:cBhvr>
                                        <p:cTn id="7" dur="2000"/>
                                        <p:tgtEl>
                                          <p:spTgt spid="7170"/>
                                        </p:tgtEl>
                                      </p:cBhvr>
                                    </p:animEffect>
                                  </p:childTnLst>
                                </p:cTn>
                              </p:par>
                              <p:par>
                                <p:cTn id="8" presetID="2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wedge">
                                      <p:cBhvr>
                                        <p:cTn id="10" dur="2000"/>
                                        <p:tgtEl>
                                          <p:spTgt spid="7"/>
                                        </p:tgtEl>
                                      </p:cBhvr>
                                    </p:animEffect>
                                  </p:childTnLst>
                                </p:cTn>
                              </p:par>
                            </p:childTnLst>
                          </p:cTn>
                        </p:par>
                        <p:par>
                          <p:cTn id="11" fill="hold">
                            <p:stCondLst>
                              <p:cond delay="2000"/>
                            </p:stCondLst>
                            <p:childTnLst>
                              <p:par>
                                <p:cTn id="12" presetID="20" presetClass="entr" presetSubtype="0" fill="hold" nodeType="afterEffect">
                                  <p:stCondLst>
                                    <p:cond delay="0"/>
                                  </p:stCondLst>
                                  <p:childTnLst>
                                    <p:set>
                                      <p:cBhvr>
                                        <p:cTn id="13" dur="1" fill="hold">
                                          <p:stCondLst>
                                            <p:cond delay="0"/>
                                          </p:stCondLst>
                                        </p:cTn>
                                        <p:tgtEl>
                                          <p:spTgt spid="7172"/>
                                        </p:tgtEl>
                                        <p:attrNameLst>
                                          <p:attrName>style.visibility</p:attrName>
                                        </p:attrNameLst>
                                      </p:cBhvr>
                                      <p:to>
                                        <p:strVal val="visible"/>
                                      </p:to>
                                    </p:set>
                                    <p:animEffect transition="in" filter="wedge">
                                      <p:cBhvr>
                                        <p:cTn id="14" dur="2000"/>
                                        <p:tgtEl>
                                          <p:spTgt spid="7172"/>
                                        </p:tgtEl>
                                      </p:cBhvr>
                                    </p:animEffect>
                                  </p:childTnLst>
                                </p:cTn>
                              </p:par>
                            </p:childTnLst>
                          </p:cTn>
                        </p:par>
                      </p:childTnLst>
                    </p:cTn>
                  </p:par>
                  <p:par>
                    <p:cTn id="15" fill="hold">
                      <p:stCondLst>
                        <p:cond delay="indefinite"/>
                      </p:stCondLst>
                      <p:childTnLst>
                        <p:par>
                          <p:cTn id="16" fill="hold">
                            <p:stCondLst>
                              <p:cond delay="0"/>
                            </p:stCondLst>
                            <p:childTnLst>
                              <p:par>
                                <p:cTn id="17" presetID="14" presetClass="entr" presetSubtype="10" fill="hold" nodeType="clickEffect">
                                  <p:stCondLst>
                                    <p:cond delay="0"/>
                                  </p:stCondLst>
                                  <p:childTnLst>
                                    <p:set>
                                      <p:cBhvr>
                                        <p:cTn id="18" dur="1" fill="hold">
                                          <p:stCondLst>
                                            <p:cond delay="0"/>
                                          </p:stCondLst>
                                        </p:cTn>
                                        <p:tgtEl>
                                          <p:spTgt spid="7176"/>
                                        </p:tgtEl>
                                        <p:attrNameLst>
                                          <p:attrName>style.visibility</p:attrName>
                                        </p:attrNameLst>
                                      </p:cBhvr>
                                      <p:to>
                                        <p:strVal val="visible"/>
                                      </p:to>
                                    </p:set>
                                    <p:animEffect transition="in" filter="randombar(horizontal)">
                                      <p:cBhvr>
                                        <p:cTn id="19" dur="500"/>
                                        <p:tgtEl>
                                          <p:spTgt spid="71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0" y="2661570"/>
            <a:ext cx="9144000" cy="4208682"/>
          </a:xfrm>
          <a:prstGeom prst="rect">
            <a:avLst/>
          </a:prstGeom>
        </p:spPr>
      </p:pic>
      <p:sp>
        <p:nvSpPr>
          <p:cNvPr id="4" name="Content Placeholder 1"/>
          <p:cNvSpPr>
            <a:spLocks noGrp="1"/>
          </p:cNvSpPr>
          <p:nvPr>
            <p:ph sz="quarter" idx="13"/>
          </p:nvPr>
        </p:nvSpPr>
        <p:spPr>
          <a:xfrm>
            <a:off x="352426" y="1463040"/>
            <a:ext cx="7680960" cy="4724400"/>
          </a:xfrm>
        </p:spPr>
        <p:txBody>
          <a:bodyPr/>
          <a:lstStyle/>
          <a:p>
            <a:pPr marL="285750" indent="-285750">
              <a:buFont typeface="Wingdings" panose="05000000000000000000" pitchFamily="2" charset="2"/>
              <a:buChar char="v"/>
            </a:pPr>
            <a:r>
              <a:rPr lang="en-GB" dirty="0" smtClean="0"/>
              <a:t>Urbanism: When can we call Rome a city…?</a:t>
            </a:r>
          </a:p>
          <a:p>
            <a:pPr marL="285750" indent="-285750">
              <a:buFont typeface="Wingdings" panose="05000000000000000000" pitchFamily="2" charset="2"/>
              <a:buChar char="v"/>
            </a:pPr>
            <a:r>
              <a:rPr lang="en-GB" dirty="0" smtClean="0"/>
              <a:t>In archaeological terms… probably from around 600 BC</a:t>
            </a:r>
          </a:p>
          <a:p>
            <a:pPr marL="457200" lvl="1" indent="-285750">
              <a:buFont typeface="Wingdings" panose="05000000000000000000" pitchFamily="2" charset="2"/>
              <a:buChar char="v"/>
            </a:pPr>
            <a:r>
              <a:rPr lang="en-GB" dirty="0" smtClean="0"/>
              <a:t>A flourishing town 580 – 480 BC  after archaeology</a:t>
            </a:r>
          </a:p>
          <a:p>
            <a:pPr marL="285750" indent="-285750">
              <a:buFont typeface="Wingdings" panose="05000000000000000000" pitchFamily="2" charset="2"/>
              <a:buChar char="v"/>
            </a:pPr>
            <a:r>
              <a:rPr lang="en-GB" b="1" dirty="0" smtClean="0">
                <a:solidFill>
                  <a:srgbClr val="002060"/>
                </a:solidFill>
                <a:effectLst>
                  <a:outerShdw blurRad="38100" dist="38100" dir="2700000" algn="tl">
                    <a:srgbClr val="000000">
                      <a:alpha val="43137"/>
                    </a:srgbClr>
                  </a:outerShdw>
                </a:effectLst>
              </a:rPr>
              <a:t>What do we need for a “city”?</a:t>
            </a:r>
          </a:p>
          <a:p>
            <a:pPr marL="630238" lvl="2" indent="-285750">
              <a:buFont typeface="Wingdings" panose="05000000000000000000" pitchFamily="2" charset="2"/>
              <a:buChar char="v"/>
            </a:pPr>
            <a:r>
              <a:rPr lang="en-GB" b="1" dirty="0" smtClean="0">
                <a:solidFill>
                  <a:srgbClr val="002060"/>
                </a:solidFill>
                <a:effectLst>
                  <a:outerShdw blurRad="38100" dist="38100" dir="2700000" algn="tl">
                    <a:srgbClr val="000000">
                      <a:alpha val="43137"/>
                    </a:srgbClr>
                  </a:outerShdw>
                </a:effectLst>
              </a:rPr>
              <a:t>city wall (perhaps)</a:t>
            </a:r>
          </a:p>
          <a:p>
            <a:pPr marL="630238" lvl="2" indent="-285750">
              <a:buFont typeface="Wingdings" panose="05000000000000000000" pitchFamily="2" charset="2"/>
              <a:buChar char="v"/>
            </a:pPr>
            <a:r>
              <a:rPr lang="en-GB" b="1" dirty="0" smtClean="0">
                <a:solidFill>
                  <a:srgbClr val="002060"/>
                </a:solidFill>
                <a:effectLst>
                  <a:outerShdw blurRad="38100" dist="38100" dir="2700000" algn="tl">
                    <a:srgbClr val="000000">
                      <a:alpha val="43137"/>
                    </a:srgbClr>
                  </a:outerShdw>
                </a:effectLst>
              </a:rPr>
              <a:t>economic centre</a:t>
            </a:r>
          </a:p>
          <a:p>
            <a:pPr marL="630238" lvl="2" indent="-285750">
              <a:buFont typeface="Wingdings" panose="05000000000000000000" pitchFamily="2" charset="2"/>
              <a:buChar char="v"/>
            </a:pPr>
            <a:r>
              <a:rPr lang="en-GB" b="1" dirty="0" smtClean="0">
                <a:solidFill>
                  <a:srgbClr val="002060"/>
                </a:solidFill>
                <a:effectLst>
                  <a:outerShdw blurRad="38100" dist="38100" dir="2700000" algn="tl">
                    <a:srgbClr val="000000">
                      <a:alpha val="43137"/>
                    </a:srgbClr>
                  </a:outerShdw>
                </a:effectLst>
              </a:rPr>
              <a:t>political centre</a:t>
            </a:r>
          </a:p>
          <a:p>
            <a:pPr marL="630238" lvl="2" indent="-285750">
              <a:buFont typeface="Wingdings" panose="05000000000000000000" pitchFamily="2" charset="2"/>
              <a:buChar char="v"/>
            </a:pPr>
            <a:r>
              <a:rPr lang="en-GB" b="1" dirty="0" smtClean="0">
                <a:solidFill>
                  <a:srgbClr val="002060"/>
                </a:solidFill>
                <a:effectLst>
                  <a:outerShdw blurRad="38100" dist="38100" dir="2700000" algn="tl">
                    <a:srgbClr val="000000">
                      <a:alpha val="43137"/>
                    </a:srgbClr>
                  </a:outerShdw>
                </a:effectLst>
              </a:rPr>
              <a:t>religious centre </a:t>
            </a:r>
            <a:endParaRPr lang="en-GB" b="1" dirty="0">
              <a:solidFill>
                <a:srgbClr val="002060"/>
              </a:solidFill>
              <a:effectLst>
                <a:outerShdw blurRad="38100" dist="38100" dir="2700000" algn="tl">
                  <a:srgbClr val="000000">
                    <a:alpha val="43137"/>
                  </a:srgbClr>
                </a:outerShdw>
              </a:effectLst>
            </a:endParaRPr>
          </a:p>
        </p:txBody>
      </p:sp>
      <p:sp>
        <p:nvSpPr>
          <p:cNvPr id="5" name="Title 2"/>
          <p:cNvSpPr>
            <a:spLocks noGrp="1"/>
          </p:cNvSpPr>
          <p:nvPr>
            <p:ph type="title"/>
          </p:nvPr>
        </p:nvSpPr>
        <p:spPr>
          <a:xfrm>
            <a:off x="352426" y="228600"/>
            <a:ext cx="7680960" cy="1066800"/>
          </a:xfrm>
        </p:spPr>
        <p:txBody>
          <a:bodyPr/>
          <a:lstStyle/>
          <a:p>
            <a:r>
              <a:rPr lang="en-GB" dirty="0" smtClean="0"/>
              <a:t>Earliest evidence for Rome</a:t>
            </a:r>
            <a:endParaRPr lang="en-GB" dirty="0"/>
          </a:p>
        </p:txBody>
      </p:sp>
      <p:pic>
        <p:nvPicPr>
          <p:cNvPr id="6146" name="Picture 2" descr="http://www.skidmore.edu/classics/courses/2004fall/hi202/early-forum.jpg"/>
          <p:cNvPicPr>
            <a:picLocks noChangeAspect="1" noChangeArrowheads="1"/>
          </p:cNvPicPr>
          <p:nvPr/>
        </p:nvPicPr>
        <p:blipFill>
          <a:blip r:embed="rId3" cstate="print"/>
          <a:srcRect/>
          <a:stretch>
            <a:fillRect/>
          </a:stretch>
        </p:blipFill>
        <p:spPr bwMode="auto">
          <a:xfrm>
            <a:off x="3851920" y="3284984"/>
            <a:ext cx="5004048" cy="3950166"/>
          </a:xfrm>
          <a:prstGeom prst="rect">
            <a:avLst/>
          </a:prstGeom>
          <a:noFill/>
        </p:spPr>
      </p:pic>
    </p:spTree>
    <p:extLst>
      <p:ext uri="{BB962C8B-B14F-4D97-AF65-F5344CB8AC3E}">
        <p14:creationId xmlns:p14="http://schemas.microsoft.com/office/powerpoint/2010/main" xmlns="" val="77261169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Effect transition="in" filter="fade">
                                      <p:cBhvr>
                                        <p:cTn id="13" dur="1000"/>
                                        <p:tgtEl>
                                          <p:spTgt spid="4">
                                            <p:txEl>
                                              <p:pRg st="1" end="1"/>
                                            </p:txEl>
                                          </p:spTgt>
                                        </p:tgtEl>
                                      </p:cBhvr>
                                    </p:animEffect>
                                    <p:anim calcmode="lin" valueType="num">
                                      <p:cBhvr>
                                        <p:cTn id="1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6" presetID="42" presetClass="entr" presetSubtype="0" fill="hold" grpId="0" nodeType="withEffect">
                                  <p:stCondLst>
                                    <p:cond delay="0"/>
                                  </p:stCondLst>
                                  <p:childTnLst>
                                    <p:set>
                                      <p:cBhvr>
                                        <p:cTn id="17" dur="1" fill="hold">
                                          <p:stCondLst>
                                            <p:cond delay="0"/>
                                          </p:stCondLst>
                                        </p:cTn>
                                        <p:tgtEl>
                                          <p:spTgt spid="4">
                                            <p:txEl>
                                              <p:pRg st="2" end="2"/>
                                            </p:txEl>
                                          </p:spTgt>
                                        </p:tgtEl>
                                        <p:attrNameLst>
                                          <p:attrName>style.visibility</p:attrName>
                                        </p:attrNameLst>
                                      </p:cBhvr>
                                      <p:to>
                                        <p:strVal val="visible"/>
                                      </p:to>
                                    </p:set>
                                    <p:animEffect transition="in" filter="fade">
                                      <p:cBhvr>
                                        <p:cTn id="18" dur="1000"/>
                                        <p:tgtEl>
                                          <p:spTgt spid="4">
                                            <p:txEl>
                                              <p:pRg st="2" end="2"/>
                                            </p:txEl>
                                          </p:spTgt>
                                        </p:tgtEl>
                                      </p:cBhvr>
                                    </p:animEffect>
                                    <p:anim calcmode="lin" valueType="num">
                                      <p:cBhvr>
                                        <p:cTn id="19"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Effect transition="in" filter="fade">
                                      <p:cBhvr>
                                        <p:cTn id="25" dur="1000"/>
                                        <p:tgtEl>
                                          <p:spTgt spid="4">
                                            <p:txEl>
                                              <p:pRg st="3" end="3"/>
                                            </p:txEl>
                                          </p:spTgt>
                                        </p:tgtEl>
                                      </p:cBhvr>
                                    </p:animEffect>
                                    <p:anim calcmode="lin" valueType="num">
                                      <p:cBhvr>
                                        <p:cTn id="26"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4">
                                            <p:txEl>
                                              <p:pRg st="4" end="4"/>
                                            </p:txEl>
                                          </p:spTgt>
                                        </p:tgtEl>
                                        <p:attrNameLst>
                                          <p:attrName>style.visibility</p:attrName>
                                        </p:attrNameLst>
                                      </p:cBhvr>
                                      <p:to>
                                        <p:strVal val="visible"/>
                                      </p:to>
                                    </p:set>
                                    <p:animEffect transition="in" filter="fade">
                                      <p:cBhvr>
                                        <p:cTn id="32" dur="1000"/>
                                        <p:tgtEl>
                                          <p:spTgt spid="4">
                                            <p:txEl>
                                              <p:pRg st="4" end="4"/>
                                            </p:txEl>
                                          </p:spTgt>
                                        </p:tgtEl>
                                      </p:cBhvr>
                                    </p:animEffect>
                                    <p:anim calcmode="lin" valueType="num">
                                      <p:cBhvr>
                                        <p:cTn id="33"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4" dur="1000" fill="hold"/>
                                        <p:tgtEl>
                                          <p:spTgt spid="4">
                                            <p:txEl>
                                              <p:pRg st="4" end="4"/>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Effect transition="in" filter="fade">
                                      <p:cBhvr>
                                        <p:cTn id="37" dur="1000"/>
                                        <p:tgtEl>
                                          <p:spTgt spid="4">
                                            <p:txEl>
                                              <p:pRg st="5" end="5"/>
                                            </p:txEl>
                                          </p:spTgt>
                                        </p:tgtEl>
                                      </p:cBhvr>
                                    </p:animEffect>
                                    <p:anim calcmode="lin" valueType="num">
                                      <p:cBhvr>
                                        <p:cTn id="38"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4">
                                            <p:txEl>
                                              <p:pRg st="5" end="5"/>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4">
                                            <p:txEl>
                                              <p:pRg st="6" end="6"/>
                                            </p:txEl>
                                          </p:spTgt>
                                        </p:tgtEl>
                                        <p:attrNameLst>
                                          <p:attrName>style.visibility</p:attrName>
                                        </p:attrNameLst>
                                      </p:cBhvr>
                                      <p:to>
                                        <p:strVal val="visible"/>
                                      </p:to>
                                    </p:set>
                                    <p:animEffect transition="in" filter="fade">
                                      <p:cBhvr>
                                        <p:cTn id="42" dur="1000"/>
                                        <p:tgtEl>
                                          <p:spTgt spid="4">
                                            <p:txEl>
                                              <p:pRg st="6" end="6"/>
                                            </p:txEl>
                                          </p:spTgt>
                                        </p:tgtEl>
                                      </p:cBhvr>
                                    </p:animEffect>
                                    <p:anim calcmode="lin" valueType="num">
                                      <p:cBhvr>
                                        <p:cTn id="43"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6" end="6"/>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4">
                                            <p:txEl>
                                              <p:pRg st="7" end="7"/>
                                            </p:txEl>
                                          </p:spTgt>
                                        </p:tgtEl>
                                        <p:attrNameLst>
                                          <p:attrName>style.visibility</p:attrName>
                                        </p:attrNameLst>
                                      </p:cBhvr>
                                      <p:to>
                                        <p:strVal val="visible"/>
                                      </p:to>
                                    </p:set>
                                    <p:animEffect transition="in" filter="fade">
                                      <p:cBhvr>
                                        <p:cTn id="47" dur="1000"/>
                                        <p:tgtEl>
                                          <p:spTgt spid="4">
                                            <p:txEl>
                                              <p:pRg st="7" end="7"/>
                                            </p:txEl>
                                          </p:spTgt>
                                        </p:tgtEl>
                                      </p:cBhvr>
                                    </p:animEffect>
                                    <p:anim calcmode="lin" valueType="num">
                                      <p:cBhvr>
                                        <p:cTn id="48"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49"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par>
                          <p:cTn id="50" fill="hold">
                            <p:stCondLst>
                              <p:cond delay="1000"/>
                            </p:stCondLst>
                            <p:childTnLst>
                              <p:par>
                                <p:cTn id="51" presetID="20" presetClass="entr" presetSubtype="0" fill="hold" nodeType="afterEffect">
                                  <p:stCondLst>
                                    <p:cond delay="0"/>
                                  </p:stCondLst>
                                  <p:childTnLst>
                                    <p:set>
                                      <p:cBhvr>
                                        <p:cTn id="52" dur="1" fill="hold">
                                          <p:stCondLst>
                                            <p:cond delay="0"/>
                                          </p:stCondLst>
                                        </p:cTn>
                                        <p:tgtEl>
                                          <p:spTgt spid="6146"/>
                                        </p:tgtEl>
                                        <p:attrNameLst>
                                          <p:attrName>style.visibility</p:attrName>
                                        </p:attrNameLst>
                                      </p:cBhvr>
                                      <p:to>
                                        <p:strVal val="visible"/>
                                      </p:to>
                                    </p:set>
                                    <p:animEffect transition="in" filter="wedge">
                                      <p:cBhvr>
                                        <p:cTn id="53" dur="2000"/>
                                        <p:tgtEl>
                                          <p:spTgt spid="61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en-GB"/>
          </a:p>
        </p:txBody>
      </p:sp>
      <p:sp>
        <p:nvSpPr>
          <p:cNvPr id="3" name="Title 2"/>
          <p:cNvSpPr>
            <a:spLocks noGrp="1"/>
          </p:cNvSpPr>
          <p:nvPr>
            <p:ph type="title"/>
          </p:nvPr>
        </p:nvSpPr>
        <p:spPr/>
        <p:txBody>
          <a:bodyPr/>
          <a:lstStyle/>
          <a:p>
            <a:r>
              <a:rPr lang="en-GB" dirty="0" smtClean="0"/>
              <a:t> </a:t>
            </a:r>
            <a:endParaRPr lang="en-GB" dirty="0"/>
          </a:p>
        </p:txBody>
      </p:sp>
      <p:pic>
        <p:nvPicPr>
          <p:cNvPr id="5122" name="Picture 2" descr="http://upload.wikimedia.org/wikipedia/commons/5/52/Capitoline_she-wolf_Musei_Capitolini_MC1181_n2.jpg"/>
          <p:cNvPicPr>
            <a:picLocks noChangeAspect="1" noChangeArrowheads="1"/>
          </p:cNvPicPr>
          <p:nvPr/>
        </p:nvPicPr>
        <p:blipFill>
          <a:blip r:embed="rId2" cstate="print"/>
          <a:srcRect/>
          <a:stretch>
            <a:fillRect/>
          </a:stretch>
        </p:blipFill>
        <p:spPr bwMode="auto">
          <a:xfrm>
            <a:off x="0" y="0"/>
            <a:ext cx="9279603" cy="6858000"/>
          </a:xfrm>
          <a:prstGeom prst="rect">
            <a:avLst/>
          </a:prstGeom>
          <a:noFill/>
        </p:spPr>
      </p:pic>
    </p:spTree>
    <p:extLst>
      <p:ext uri="{BB962C8B-B14F-4D97-AF65-F5344CB8AC3E}">
        <p14:creationId xmlns:p14="http://schemas.microsoft.com/office/powerpoint/2010/main" xmlns="" val="3910275450"/>
      </p:ext>
    </p:extLst>
  </p:cSld>
  <p:clrMapOvr>
    <a:masterClrMapping/>
  </p:clrMapOvr>
  <p:transition spd="slow">
    <p:randomBar dir="vert"/>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upload.wikimedia.org/wikipedia/commons/5/52/Capitoline_she-wolf_Musei_Capitolini_MC1181_n2.jpg"/>
          <p:cNvPicPr>
            <a:picLocks noChangeAspect="1" noChangeArrowheads="1"/>
          </p:cNvPicPr>
          <p:nvPr/>
        </p:nvPicPr>
        <p:blipFill>
          <a:blip r:embed="rId2" cstate="print"/>
          <a:srcRect/>
          <a:stretch>
            <a:fillRect/>
          </a:stretch>
        </p:blipFill>
        <p:spPr bwMode="auto">
          <a:xfrm>
            <a:off x="0" y="0"/>
            <a:ext cx="9279603" cy="6858000"/>
          </a:xfrm>
          <a:prstGeom prst="rect">
            <a:avLst/>
          </a:prstGeom>
          <a:noFill/>
        </p:spPr>
      </p:pic>
      <p:sp>
        <p:nvSpPr>
          <p:cNvPr id="5" name="Subtitle 4"/>
          <p:cNvSpPr>
            <a:spLocks noGrp="1"/>
          </p:cNvSpPr>
          <p:nvPr>
            <p:ph type="subTitle" idx="1"/>
          </p:nvPr>
        </p:nvSpPr>
        <p:spPr/>
        <p:txBody>
          <a:bodyPr/>
          <a:lstStyle/>
          <a:p>
            <a:r>
              <a:rPr lang="en-GB" b="1" dirty="0" smtClean="0"/>
              <a:t>Week 2,</a:t>
            </a:r>
            <a:br>
              <a:rPr lang="en-GB" b="1" dirty="0" smtClean="0"/>
            </a:br>
            <a:r>
              <a:rPr lang="en-GB" b="1" dirty="0" smtClean="0"/>
              <a:t>9</a:t>
            </a:r>
            <a:r>
              <a:rPr lang="en-GB" b="1" baseline="30000" dirty="0" smtClean="0"/>
              <a:t>th</a:t>
            </a:r>
            <a:r>
              <a:rPr lang="en-GB" b="1" dirty="0" smtClean="0"/>
              <a:t> October 2014 </a:t>
            </a:r>
            <a:endParaRPr lang="en-GB" b="1" dirty="0"/>
          </a:p>
        </p:txBody>
      </p:sp>
      <p:sp>
        <p:nvSpPr>
          <p:cNvPr id="3" name="Title 2"/>
          <p:cNvSpPr>
            <a:spLocks noGrp="1"/>
          </p:cNvSpPr>
          <p:nvPr>
            <p:ph type="title"/>
          </p:nvPr>
        </p:nvSpPr>
        <p:spPr/>
        <p:txBody>
          <a:bodyPr/>
          <a:lstStyle/>
          <a:p>
            <a:r>
              <a:rPr lang="en-GB" dirty="0" smtClean="0"/>
              <a:t>Etruscan influence on Rome</a:t>
            </a:r>
            <a:endParaRPr lang="en-GB" dirty="0"/>
          </a:p>
        </p:txBody>
      </p:sp>
    </p:spTree>
    <p:extLst>
      <p:ext uri="{BB962C8B-B14F-4D97-AF65-F5344CB8AC3E}">
        <p14:creationId xmlns:p14="http://schemas.microsoft.com/office/powerpoint/2010/main" xmlns="" val="2310030423"/>
      </p:ext>
    </p:extLst>
  </p:cSld>
  <p:clrMapOvr>
    <a:masterClrMapping/>
  </p:clrMapOvr>
  <p:transition spd="slow">
    <p:randomBar dir="vert"/>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upload.wikimedia.org/wikipedia/commons/5/52/Capitoline_she-wolf_Musei_Capitolini_MC1181_n2.jpg"/>
          <p:cNvPicPr>
            <a:picLocks noChangeAspect="1" noChangeArrowheads="1"/>
          </p:cNvPicPr>
          <p:nvPr/>
        </p:nvPicPr>
        <p:blipFill rotWithShape="1">
          <a:blip r:embed="rId2" cstate="print"/>
          <a:srcRect l="57737"/>
          <a:stretch/>
        </p:blipFill>
        <p:spPr bwMode="auto">
          <a:xfrm>
            <a:off x="5357813" y="0"/>
            <a:ext cx="3921790" cy="6858000"/>
          </a:xfrm>
          <a:prstGeom prst="rect">
            <a:avLst/>
          </a:prstGeom>
          <a:noFill/>
        </p:spPr>
      </p:pic>
      <p:sp>
        <p:nvSpPr>
          <p:cNvPr id="2" name="Content Placeholder 1"/>
          <p:cNvSpPr>
            <a:spLocks noGrp="1"/>
          </p:cNvSpPr>
          <p:nvPr>
            <p:ph sz="quarter" idx="13"/>
          </p:nvPr>
        </p:nvSpPr>
        <p:spPr/>
        <p:txBody>
          <a:bodyPr/>
          <a:lstStyle/>
          <a:p>
            <a:pPr marL="285750" indent="-285750">
              <a:buFont typeface="Wingdings" panose="05000000000000000000" pitchFamily="2" charset="2"/>
              <a:buChar char="v"/>
            </a:pPr>
            <a:r>
              <a:rPr lang="en-GB" dirty="0" smtClean="0"/>
              <a:t>753 – 509 BC – The regal period</a:t>
            </a:r>
          </a:p>
          <a:p>
            <a:pPr marL="457200" lvl="1" indent="-285750">
              <a:buFont typeface="Wingdings" panose="05000000000000000000" pitchFamily="2" charset="2"/>
              <a:buChar char="v"/>
            </a:pPr>
            <a:r>
              <a:rPr lang="en-GB" dirty="0" smtClean="0"/>
              <a:t>Source criticism</a:t>
            </a:r>
          </a:p>
          <a:p>
            <a:pPr marL="457200" lvl="1" indent="-285750">
              <a:buFont typeface="Wingdings" panose="05000000000000000000" pitchFamily="2" charset="2"/>
              <a:buChar char="v"/>
            </a:pPr>
            <a:r>
              <a:rPr lang="en-GB" dirty="0" smtClean="0"/>
              <a:t>Evidence for developments</a:t>
            </a:r>
          </a:p>
          <a:p>
            <a:pPr marL="457200" lvl="1" indent="-285750">
              <a:buFont typeface="Wingdings" panose="05000000000000000000" pitchFamily="2" charset="2"/>
              <a:buChar char="v"/>
            </a:pPr>
            <a:r>
              <a:rPr lang="en-GB" dirty="0" smtClean="0"/>
              <a:t>Rome in Etruria </a:t>
            </a:r>
            <a:endParaRPr lang="en-GB" dirty="0"/>
          </a:p>
        </p:txBody>
      </p:sp>
      <p:sp>
        <p:nvSpPr>
          <p:cNvPr id="3" name="Title 2"/>
          <p:cNvSpPr>
            <a:spLocks noGrp="1"/>
          </p:cNvSpPr>
          <p:nvPr>
            <p:ph type="title"/>
          </p:nvPr>
        </p:nvSpPr>
        <p:spPr/>
        <p:txBody>
          <a:bodyPr/>
          <a:lstStyle/>
          <a:p>
            <a:r>
              <a:rPr lang="en-GB" dirty="0" smtClean="0"/>
              <a:t>The regal period</a:t>
            </a:r>
            <a:endParaRPr lang="en-GB" dirty="0"/>
          </a:p>
        </p:txBody>
      </p:sp>
      <p:sp>
        <p:nvSpPr>
          <p:cNvPr id="5" name="Content Placeholder 1"/>
          <p:cNvSpPr txBox="1">
            <a:spLocks/>
          </p:cNvSpPr>
          <p:nvPr/>
        </p:nvSpPr>
        <p:spPr>
          <a:xfrm>
            <a:off x="323528" y="3356992"/>
            <a:ext cx="4896544" cy="3312368"/>
          </a:xfrm>
          <a:prstGeom prst="rect">
            <a:avLst/>
          </a:prstGeom>
        </p:spPr>
        <p:txBody>
          <a:bodyPr vert="horz" lIns="91440" tIns="45720" rIns="91440" bIns="45720" rtlCol="0">
            <a:normAutofit/>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pPr marL="285750" indent="-285750">
              <a:buFont typeface="Wingdings" panose="05000000000000000000" pitchFamily="2" charset="2"/>
              <a:buChar char="v"/>
            </a:pPr>
            <a:r>
              <a:rPr lang="en-GB" dirty="0" smtClean="0"/>
              <a:t>7 kings (Rome ruled by Etruscan kings):</a:t>
            </a:r>
          </a:p>
          <a:p>
            <a:pPr marL="457200" lvl="1" indent="-285750">
              <a:buFont typeface="Wingdings" panose="05000000000000000000" pitchFamily="2" charset="2"/>
              <a:buChar char="v"/>
            </a:pPr>
            <a:r>
              <a:rPr lang="en-GB" dirty="0" smtClean="0"/>
              <a:t>Romulus, died 715 BC (?)</a:t>
            </a:r>
          </a:p>
          <a:p>
            <a:pPr marL="457200" lvl="1" indent="-285750">
              <a:buFont typeface="Wingdings" panose="05000000000000000000" pitchFamily="2" charset="2"/>
              <a:buChar char="v"/>
            </a:pPr>
            <a:r>
              <a:rPr lang="en-GB" dirty="0" err="1" smtClean="0">
                <a:solidFill>
                  <a:srgbClr val="FFFF00"/>
                </a:solidFill>
              </a:rPr>
              <a:t>Numa</a:t>
            </a:r>
            <a:r>
              <a:rPr lang="en-GB" dirty="0" smtClean="0"/>
              <a:t>, died 675 BC (?) </a:t>
            </a:r>
            <a:r>
              <a:rPr lang="en-GB" dirty="0" smtClean="0">
                <a:solidFill>
                  <a:srgbClr val="FFFF00"/>
                </a:solidFill>
                <a:sym typeface="Wingdings" panose="05000000000000000000" pitchFamily="2" charset="2"/>
              </a:rPr>
              <a:t>religious institutions</a:t>
            </a:r>
            <a:endParaRPr lang="en-GB" dirty="0" smtClean="0">
              <a:solidFill>
                <a:srgbClr val="FFFF00"/>
              </a:solidFill>
            </a:endParaRPr>
          </a:p>
          <a:p>
            <a:pPr marL="457200" lvl="1" indent="-285750">
              <a:buFont typeface="Wingdings" panose="05000000000000000000" pitchFamily="2" charset="2"/>
              <a:buChar char="v"/>
            </a:pPr>
            <a:r>
              <a:rPr lang="en-GB" dirty="0" err="1" smtClean="0"/>
              <a:t>Pompilius</a:t>
            </a:r>
            <a:endParaRPr lang="en-GB" dirty="0" smtClean="0"/>
          </a:p>
          <a:p>
            <a:pPr marL="457200" lvl="1" indent="-285750">
              <a:buFont typeface="Wingdings" panose="05000000000000000000" pitchFamily="2" charset="2"/>
              <a:buChar char="v"/>
            </a:pPr>
            <a:r>
              <a:rPr lang="en-GB" dirty="0" err="1" smtClean="0"/>
              <a:t>Tullus</a:t>
            </a:r>
            <a:r>
              <a:rPr lang="en-GB" dirty="0" smtClean="0"/>
              <a:t> </a:t>
            </a:r>
            <a:r>
              <a:rPr lang="en-GB" dirty="0" err="1" smtClean="0"/>
              <a:t>Hostilius</a:t>
            </a:r>
            <a:r>
              <a:rPr lang="en-GB" dirty="0" smtClean="0"/>
              <a:t>, died 640(?)</a:t>
            </a:r>
          </a:p>
          <a:p>
            <a:pPr marL="457200" lvl="1" indent="-285750">
              <a:buFont typeface="Wingdings" panose="05000000000000000000" pitchFamily="2" charset="2"/>
              <a:buChar char="v"/>
            </a:pPr>
            <a:r>
              <a:rPr lang="en-GB" dirty="0" err="1" smtClean="0"/>
              <a:t>Ancus</a:t>
            </a:r>
            <a:r>
              <a:rPr lang="en-GB" dirty="0" smtClean="0"/>
              <a:t> Marcius, died 616(?)</a:t>
            </a:r>
          </a:p>
          <a:p>
            <a:pPr marL="457200" lvl="1" indent="-285750">
              <a:buFont typeface="Wingdings" panose="05000000000000000000" pitchFamily="2" charset="2"/>
              <a:buChar char="v"/>
            </a:pPr>
            <a:r>
              <a:rPr lang="en-GB" dirty="0" err="1" smtClean="0">
                <a:solidFill>
                  <a:srgbClr val="FFFF00"/>
                </a:solidFill>
              </a:rPr>
              <a:t>Tarquinius</a:t>
            </a:r>
            <a:r>
              <a:rPr lang="en-GB" dirty="0" smtClean="0">
                <a:solidFill>
                  <a:srgbClr val="FFFF00"/>
                </a:solidFill>
              </a:rPr>
              <a:t> </a:t>
            </a:r>
            <a:r>
              <a:rPr lang="en-GB" dirty="0" err="1" smtClean="0">
                <a:solidFill>
                  <a:srgbClr val="FFFF00"/>
                </a:solidFill>
              </a:rPr>
              <a:t>Priscus</a:t>
            </a:r>
            <a:r>
              <a:rPr lang="en-GB" dirty="0" smtClean="0">
                <a:solidFill>
                  <a:srgbClr val="FFFF00"/>
                </a:solidFill>
              </a:rPr>
              <a:t>, died 578 (?) – from Tarquinii</a:t>
            </a:r>
          </a:p>
          <a:p>
            <a:pPr marL="457200" lvl="1" indent="-285750">
              <a:buFont typeface="Wingdings" panose="05000000000000000000" pitchFamily="2" charset="2"/>
              <a:buChar char="v"/>
            </a:pPr>
            <a:r>
              <a:rPr lang="en-GB" dirty="0" err="1" smtClean="0">
                <a:solidFill>
                  <a:srgbClr val="FFFF00"/>
                </a:solidFill>
              </a:rPr>
              <a:t>Servius</a:t>
            </a:r>
            <a:r>
              <a:rPr lang="en-GB" dirty="0" smtClean="0">
                <a:solidFill>
                  <a:srgbClr val="FFFF00"/>
                </a:solidFill>
              </a:rPr>
              <a:t> </a:t>
            </a:r>
            <a:r>
              <a:rPr lang="en-GB" dirty="0" err="1" smtClean="0">
                <a:solidFill>
                  <a:srgbClr val="FFFF00"/>
                </a:solidFill>
              </a:rPr>
              <a:t>Tullius</a:t>
            </a:r>
            <a:r>
              <a:rPr lang="en-GB" dirty="0" smtClean="0">
                <a:solidFill>
                  <a:srgbClr val="FFFF00"/>
                </a:solidFill>
              </a:rPr>
              <a:t>, died 534 (?)</a:t>
            </a:r>
          </a:p>
          <a:p>
            <a:pPr marL="457200" lvl="1" indent="-285750">
              <a:buFont typeface="Wingdings" panose="05000000000000000000" pitchFamily="2" charset="2"/>
              <a:buChar char="v"/>
            </a:pPr>
            <a:r>
              <a:rPr lang="en-GB" dirty="0" err="1" smtClean="0">
                <a:solidFill>
                  <a:srgbClr val="FFFF00"/>
                </a:solidFill>
              </a:rPr>
              <a:t>Tarquinius</a:t>
            </a:r>
            <a:r>
              <a:rPr lang="en-GB" dirty="0" smtClean="0">
                <a:solidFill>
                  <a:srgbClr val="FFFF00"/>
                </a:solidFill>
              </a:rPr>
              <a:t> </a:t>
            </a:r>
            <a:r>
              <a:rPr lang="en-GB" dirty="0" err="1" smtClean="0">
                <a:solidFill>
                  <a:srgbClr val="FFFF00"/>
                </a:solidFill>
              </a:rPr>
              <a:t>Superbus</a:t>
            </a:r>
            <a:r>
              <a:rPr lang="en-GB" dirty="0" smtClean="0">
                <a:solidFill>
                  <a:srgbClr val="FFFF00"/>
                </a:solidFill>
              </a:rPr>
              <a:t> “the Proud”</a:t>
            </a:r>
            <a:br>
              <a:rPr lang="en-GB" dirty="0" smtClean="0">
                <a:solidFill>
                  <a:srgbClr val="FFFF00"/>
                </a:solidFill>
              </a:rPr>
            </a:br>
            <a:r>
              <a:rPr lang="en-GB" dirty="0" smtClean="0">
                <a:solidFill>
                  <a:srgbClr val="FFFF00"/>
                </a:solidFill>
              </a:rPr>
              <a:t>(until 509 BC)</a:t>
            </a:r>
          </a:p>
        </p:txBody>
      </p:sp>
    </p:spTree>
    <p:extLst>
      <p:ext uri="{BB962C8B-B14F-4D97-AF65-F5344CB8AC3E}">
        <p14:creationId xmlns:p14="http://schemas.microsoft.com/office/powerpoint/2010/main" xmlns="" val="262925920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randombar(horizontal)">
                                      <p:cBhvr>
                                        <p:cTn id="7" dur="500"/>
                                        <p:tgtEl>
                                          <p:spTgt spid="5">
                                            <p:txEl>
                                              <p:pRg st="0" end="0"/>
                                            </p:txEl>
                                          </p:spTgt>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Effect transition="in" filter="randombar(horizontal)">
                                      <p:cBhvr>
                                        <p:cTn id="11" dur="500"/>
                                        <p:tgtEl>
                                          <p:spTgt spid="5">
                                            <p:txEl>
                                              <p:pRg st="1" end="1"/>
                                            </p:txEl>
                                          </p:spTgt>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Effect transition="in" filter="randombar(horizontal)">
                                      <p:cBhvr>
                                        <p:cTn id="15" dur="500"/>
                                        <p:tgtEl>
                                          <p:spTgt spid="5">
                                            <p:txEl>
                                              <p:pRg st="2" end="2"/>
                                            </p:txEl>
                                          </p:spTgt>
                                        </p:tgtEl>
                                      </p:cBhvr>
                                    </p:animEffect>
                                  </p:childTnLst>
                                </p:cTn>
                              </p:par>
                            </p:childTnLst>
                          </p:cTn>
                        </p:par>
                        <p:par>
                          <p:cTn id="16" fill="hold">
                            <p:stCondLst>
                              <p:cond delay="1500"/>
                            </p:stCondLst>
                            <p:childTnLst>
                              <p:par>
                                <p:cTn id="17" presetID="14" presetClass="entr" presetSubtype="10" fill="hold" grpId="0" nodeType="after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Effect transition="in" filter="randombar(horizontal)">
                                      <p:cBhvr>
                                        <p:cTn id="19" dur="500"/>
                                        <p:tgtEl>
                                          <p:spTgt spid="5">
                                            <p:txEl>
                                              <p:pRg st="3" end="3"/>
                                            </p:txEl>
                                          </p:spTgt>
                                        </p:tgtEl>
                                      </p:cBhvr>
                                    </p:animEffect>
                                  </p:childTnLst>
                                </p:cTn>
                              </p:par>
                            </p:childTnLst>
                          </p:cTn>
                        </p:par>
                        <p:par>
                          <p:cTn id="20" fill="hold">
                            <p:stCondLst>
                              <p:cond delay="2000"/>
                            </p:stCondLst>
                            <p:childTnLst>
                              <p:par>
                                <p:cTn id="21" presetID="14" presetClass="entr" presetSubtype="10" fill="hold" grpId="0" nodeType="after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animEffect transition="in" filter="randombar(horizontal)">
                                      <p:cBhvr>
                                        <p:cTn id="23" dur="500"/>
                                        <p:tgtEl>
                                          <p:spTgt spid="5">
                                            <p:txEl>
                                              <p:pRg st="4" end="4"/>
                                            </p:txEl>
                                          </p:spTgt>
                                        </p:tgtEl>
                                      </p:cBhvr>
                                    </p:animEffect>
                                  </p:childTnLst>
                                </p:cTn>
                              </p:par>
                            </p:childTnLst>
                          </p:cTn>
                        </p:par>
                        <p:par>
                          <p:cTn id="24" fill="hold">
                            <p:stCondLst>
                              <p:cond delay="2500"/>
                            </p:stCondLst>
                            <p:childTnLst>
                              <p:par>
                                <p:cTn id="25" presetID="14" presetClass="entr" presetSubtype="10" fill="hold" grpId="0" nodeType="after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Effect transition="in" filter="randombar(horizontal)">
                                      <p:cBhvr>
                                        <p:cTn id="27" dur="500"/>
                                        <p:tgtEl>
                                          <p:spTgt spid="5">
                                            <p:txEl>
                                              <p:pRg st="5" end="5"/>
                                            </p:txEl>
                                          </p:spTgt>
                                        </p:tgtEl>
                                      </p:cBhvr>
                                    </p:animEffect>
                                  </p:childTnLst>
                                </p:cTn>
                              </p:par>
                            </p:childTnLst>
                          </p:cTn>
                        </p:par>
                        <p:par>
                          <p:cTn id="28" fill="hold">
                            <p:stCondLst>
                              <p:cond delay="3000"/>
                            </p:stCondLst>
                            <p:childTnLst>
                              <p:par>
                                <p:cTn id="29" presetID="14" presetClass="entr" presetSubtype="10" fill="hold" grpId="0" nodeType="after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animEffect transition="in" filter="randombar(horizontal)">
                                      <p:cBhvr>
                                        <p:cTn id="31" dur="500"/>
                                        <p:tgtEl>
                                          <p:spTgt spid="5">
                                            <p:txEl>
                                              <p:pRg st="6" end="6"/>
                                            </p:txEl>
                                          </p:spTgt>
                                        </p:tgtEl>
                                      </p:cBhvr>
                                    </p:animEffect>
                                  </p:childTnLst>
                                </p:cTn>
                              </p:par>
                            </p:childTnLst>
                          </p:cTn>
                        </p:par>
                        <p:par>
                          <p:cTn id="32" fill="hold">
                            <p:stCondLst>
                              <p:cond delay="3500"/>
                            </p:stCondLst>
                            <p:childTnLst>
                              <p:par>
                                <p:cTn id="33" presetID="14" presetClass="entr" presetSubtype="10" fill="hold" grpId="0" nodeType="after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animEffect transition="in" filter="randombar(horizontal)">
                                      <p:cBhvr>
                                        <p:cTn id="35" dur="500"/>
                                        <p:tgtEl>
                                          <p:spTgt spid="5">
                                            <p:txEl>
                                              <p:pRg st="7" end="7"/>
                                            </p:txEl>
                                          </p:spTgt>
                                        </p:tgtEl>
                                      </p:cBhvr>
                                    </p:animEffect>
                                  </p:childTnLst>
                                </p:cTn>
                              </p:par>
                            </p:childTnLst>
                          </p:cTn>
                        </p:par>
                        <p:par>
                          <p:cTn id="36" fill="hold">
                            <p:stCondLst>
                              <p:cond delay="4000"/>
                            </p:stCondLst>
                            <p:childTnLst>
                              <p:par>
                                <p:cTn id="37" presetID="14" presetClass="entr" presetSubtype="10" fill="hold" grpId="0" nodeType="afterEffect">
                                  <p:stCondLst>
                                    <p:cond delay="0"/>
                                  </p:stCondLst>
                                  <p:childTnLst>
                                    <p:set>
                                      <p:cBhvr>
                                        <p:cTn id="38" dur="1" fill="hold">
                                          <p:stCondLst>
                                            <p:cond delay="0"/>
                                          </p:stCondLst>
                                        </p:cTn>
                                        <p:tgtEl>
                                          <p:spTgt spid="5">
                                            <p:txEl>
                                              <p:pRg st="8" end="8"/>
                                            </p:txEl>
                                          </p:spTgt>
                                        </p:tgtEl>
                                        <p:attrNameLst>
                                          <p:attrName>style.visibility</p:attrName>
                                        </p:attrNameLst>
                                      </p:cBhvr>
                                      <p:to>
                                        <p:strVal val="visible"/>
                                      </p:to>
                                    </p:set>
                                    <p:animEffect transition="in" filter="randombar(horizontal)">
                                      <p:cBhvr>
                                        <p:cTn id="39" dur="500"/>
                                        <p:tgtEl>
                                          <p:spTgt spid="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cstate="print">
            <a:extLst>
              <a:ext uri="{28A0092B-C50C-407E-A947-70E740481C1C}">
                <a14:useLocalDpi xmlns:a14="http://schemas.microsoft.com/office/drawing/2010/main" xmlns="" val="0"/>
              </a:ext>
            </a:extLst>
          </a:blip>
          <a:stretch>
            <a:fillRect/>
          </a:stretch>
        </p:blipFill>
        <p:spPr>
          <a:xfrm>
            <a:off x="-9128" y="7440"/>
            <a:ext cx="5638272" cy="6850559"/>
          </a:xfrm>
        </p:spPr>
      </p:pic>
      <p:pic>
        <p:nvPicPr>
          <p:cNvPr id="5" name="Picture 2" descr="http://upload.wikimedia.org/wikipedia/commons/5/52/Capitoline_she-wolf_Musei_Capitolini_MC1181_n2.jpg"/>
          <p:cNvPicPr>
            <a:picLocks noChangeAspect="1" noChangeArrowheads="1"/>
          </p:cNvPicPr>
          <p:nvPr/>
        </p:nvPicPr>
        <p:blipFill rotWithShape="1">
          <a:blip r:embed="rId3" cstate="print"/>
          <a:srcRect l="57737"/>
          <a:stretch/>
        </p:blipFill>
        <p:spPr bwMode="auto">
          <a:xfrm>
            <a:off x="5357813" y="0"/>
            <a:ext cx="3921790" cy="6858000"/>
          </a:xfrm>
          <a:prstGeom prst="rect">
            <a:avLst/>
          </a:prstGeom>
          <a:noFill/>
        </p:spPr>
      </p:pic>
      <p:sp>
        <p:nvSpPr>
          <p:cNvPr id="3" name="Title 2"/>
          <p:cNvSpPr>
            <a:spLocks noGrp="1"/>
          </p:cNvSpPr>
          <p:nvPr>
            <p:ph type="title"/>
          </p:nvPr>
        </p:nvSpPr>
        <p:spPr>
          <a:xfrm>
            <a:off x="352426" y="228600"/>
            <a:ext cx="8684070" cy="1066800"/>
          </a:xfrm>
        </p:spPr>
        <p:txBody>
          <a:bodyPr/>
          <a:lstStyle/>
          <a:p>
            <a:pPr algn="r"/>
            <a:r>
              <a:rPr lang="en-GB" dirty="0" smtClean="0">
                <a:solidFill>
                  <a:schemeClr val="accent5">
                    <a:lumMod val="75000"/>
                  </a:schemeClr>
                </a:solidFill>
              </a:rPr>
              <a:t>Etruria / Etruscans</a:t>
            </a:r>
            <a:endParaRPr lang="en-GB" dirty="0">
              <a:solidFill>
                <a:schemeClr val="accent5">
                  <a:lumMod val="75000"/>
                </a:schemeClr>
              </a:solidFill>
            </a:endParaRPr>
          </a:p>
        </p:txBody>
      </p:sp>
      <p:sp>
        <p:nvSpPr>
          <p:cNvPr id="6" name="Oval 5"/>
          <p:cNvSpPr/>
          <p:nvPr/>
        </p:nvSpPr>
        <p:spPr>
          <a:xfrm>
            <a:off x="2267744" y="5661248"/>
            <a:ext cx="1080120" cy="576064"/>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3347864" y="5229200"/>
            <a:ext cx="2009949" cy="923330"/>
          </a:xfrm>
          <a:prstGeom prst="rect">
            <a:avLst/>
          </a:prstGeom>
          <a:noFill/>
        </p:spPr>
        <p:txBody>
          <a:bodyPr wrap="square" rtlCol="0">
            <a:spAutoFit/>
          </a:bodyPr>
          <a:lstStyle/>
          <a:p>
            <a:r>
              <a:rPr lang="en-GB" b="1" dirty="0" smtClean="0">
                <a:solidFill>
                  <a:srgbClr val="FF0000"/>
                </a:solidFill>
                <a:effectLst>
                  <a:outerShdw blurRad="38100" dist="38100" dir="2700000" algn="tl">
                    <a:srgbClr val="000000">
                      <a:alpha val="43137"/>
                    </a:srgbClr>
                  </a:outerShdw>
                </a:effectLst>
              </a:rPr>
              <a:t>Etruscan &amp; Roman history, closely linked…?</a:t>
            </a:r>
            <a:endParaRPr lang="en-GB" b="1" dirty="0">
              <a:solidFill>
                <a:srgbClr val="FF0000"/>
              </a:solidFill>
              <a:effectLst>
                <a:outerShdw blurRad="38100" dist="38100" dir="2700000" algn="tl">
                  <a:srgbClr val="000000">
                    <a:alpha val="43137"/>
                  </a:srgbClr>
                </a:outerShdw>
              </a:effectLst>
            </a:endParaRPr>
          </a:p>
        </p:txBody>
      </p:sp>
      <p:cxnSp>
        <p:nvCxnSpPr>
          <p:cNvPr id="9" name="Straight Arrow Connector 8"/>
          <p:cNvCxnSpPr/>
          <p:nvPr/>
        </p:nvCxnSpPr>
        <p:spPr>
          <a:xfrm flipV="1">
            <a:off x="2267744" y="980728"/>
            <a:ext cx="0" cy="1368152"/>
          </a:xfrm>
          <a:prstGeom prst="straightConnector1">
            <a:avLst/>
          </a:prstGeom>
          <a:ln w="123825">
            <a:solidFill>
              <a:srgbClr val="FF0000">
                <a:alpha val="4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3373586" y="4293096"/>
            <a:ext cx="1008112" cy="648072"/>
          </a:xfrm>
          <a:prstGeom prst="straightConnector1">
            <a:avLst/>
          </a:prstGeom>
          <a:ln w="107950">
            <a:solidFill>
              <a:srgbClr val="FF0000">
                <a:alpha val="47000"/>
              </a:srgbClr>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57037330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par>
                          <p:cTn id="8" fill="hold">
                            <p:stCondLst>
                              <p:cond delay="2000"/>
                            </p:stCondLst>
                            <p:childTnLst>
                              <p:par>
                                <p:cTn id="9" presetID="14" presetClass="entr" presetSubtype="10" fill="hold" nodeType="after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Effect transition="in" filter="randombar(horizontal)">
                                      <p:cBhvr>
                                        <p:cTn id="11" dur="500"/>
                                        <p:tgtEl>
                                          <p:spTgt spid="7">
                                            <p:txEl>
                                              <p:pRg st="0" end="0"/>
                                            </p:txEl>
                                          </p:spTgt>
                                        </p:tgtEl>
                                      </p:cBhvr>
                                    </p:animEffect>
                                  </p:childTnLst>
                                </p:cTn>
                              </p:par>
                            </p:childTnLst>
                          </p:cTn>
                        </p:par>
                        <p:par>
                          <p:cTn id="12" fill="hold">
                            <p:stCondLst>
                              <p:cond delay="2500"/>
                            </p:stCondLst>
                            <p:childTnLst>
                              <p:par>
                                <p:cTn id="13" presetID="22" presetClass="entr" presetSubtype="4" fill="hold" nodeType="afterEffect">
                                  <p:stCondLst>
                                    <p:cond delay="250"/>
                                  </p:stCondLst>
                                  <p:childTnLst>
                                    <p:set>
                                      <p:cBhvr>
                                        <p:cTn id="14" dur="1" fill="hold">
                                          <p:stCondLst>
                                            <p:cond delay="0"/>
                                          </p:stCondLst>
                                        </p:cTn>
                                        <p:tgtEl>
                                          <p:spTgt spid="9"/>
                                        </p:tgtEl>
                                        <p:attrNameLst>
                                          <p:attrName>style.visibility</p:attrName>
                                        </p:attrNameLst>
                                      </p:cBhvr>
                                      <p:to>
                                        <p:strVal val="visible"/>
                                      </p:to>
                                    </p:set>
                                    <p:animEffect transition="in" filter="wipe(down)">
                                      <p:cBhvr>
                                        <p:cTn id="15" dur="500"/>
                                        <p:tgtEl>
                                          <p:spTgt spid="9"/>
                                        </p:tgtEl>
                                      </p:cBhvr>
                                    </p:animEffect>
                                  </p:childTnLst>
                                </p:cTn>
                              </p:par>
                            </p:childTnLst>
                          </p:cTn>
                        </p:par>
                        <p:par>
                          <p:cTn id="16" fill="hold">
                            <p:stCondLst>
                              <p:cond delay="3250"/>
                            </p:stCondLst>
                            <p:childTnLst>
                              <p:par>
                                <p:cTn id="17" presetID="22" presetClass="entr" presetSubtype="8" fill="hold" nodeType="afterEffect">
                                  <p:stCondLst>
                                    <p:cond delay="250"/>
                                  </p:stCondLst>
                                  <p:childTnLst>
                                    <p:set>
                                      <p:cBhvr>
                                        <p:cTn id="18" dur="1" fill="hold">
                                          <p:stCondLst>
                                            <p:cond delay="0"/>
                                          </p:stCondLst>
                                        </p:cTn>
                                        <p:tgtEl>
                                          <p:spTgt spid="12"/>
                                        </p:tgtEl>
                                        <p:attrNameLst>
                                          <p:attrName>style.visibility</p:attrName>
                                        </p:attrNameLst>
                                      </p:cBhvr>
                                      <p:to>
                                        <p:strVal val="visible"/>
                                      </p:to>
                                    </p:set>
                                    <p:animEffect transition="in" filter="wipe(left)">
                                      <p:cBhvr>
                                        <p:cTn id="19"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cstate="print">
            <a:extLst>
              <a:ext uri="{28A0092B-C50C-407E-A947-70E740481C1C}">
                <a14:useLocalDpi xmlns:a14="http://schemas.microsoft.com/office/drawing/2010/main" xmlns="" val="0"/>
              </a:ext>
            </a:extLst>
          </a:blip>
          <a:stretch>
            <a:fillRect/>
          </a:stretch>
        </p:blipFill>
        <p:spPr>
          <a:xfrm>
            <a:off x="-9128" y="7440"/>
            <a:ext cx="5638272" cy="6850559"/>
          </a:xfrm>
        </p:spPr>
      </p:pic>
      <p:sp>
        <p:nvSpPr>
          <p:cNvPr id="7" name="TextBox 6"/>
          <p:cNvSpPr txBox="1"/>
          <p:nvPr/>
        </p:nvSpPr>
        <p:spPr>
          <a:xfrm>
            <a:off x="5796136" y="1628800"/>
            <a:ext cx="3347864" cy="3139321"/>
          </a:xfrm>
          <a:prstGeom prst="rect">
            <a:avLst/>
          </a:prstGeom>
          <a:noFill/>
        </p:spPr>
        <p:txBody>
          <a:bodyPr wrap="square" rtlCol="0">
            <a:spAutoFit/>
          </a:bodyPr>
          <a:lstStyle/>
          <a:p>
            <a:pPr marL="285750" indent="-285750">
              <a:buFont typeface="Wingdings" panose="05000000000000000000" pitchFamily="2" charset="2"/>
              <a:buChar char="v"/>
            </a:pPr>
            <a:r>
              <a:rPr lang="en-GB" dirty="0" smtClean="0"/>
              <a:t>Etruscans…</a:t>
            </a:r>
            <a:br>
              <a:rPr lang="en-GB" dirty="0" smtClean="0"/>
            </a:br>
            <a:r>
              <a:rPr lang="en-GB" dirty="0" smtClean="0"/>
              <a:t>No history of the Etruscans has survived</a:t>
            </a:r>
          </a:p>
          <a:p>
            <a:pPr marL="285750" indent="-285750">
              <a:buFont typeface="Wingdings" panose="05000000000000000000" pitchFamily="2" charset="2"/>
              <a:buChar char="v"/>
            </a:pPr>
            <a:r>
              <a:rPr lang="en-GB" sz="1600" dirty="0" smtClean="0">
                <a:solidFill>
                  <a:schemeClr val="tx1">
                    <a:lumMod val="85000"/>
                  </a:schemeClr>
                </a:solidFill>
              </a:rPr>
              <a:t>The emperor Claudius wrote a history, but nothing has survived</a:t>
            </a:r>
          </a:p>
          <a:p>
            <a:pPr marL="285750" indent="-285750">
              <a:buFont typeface="Wingdings" panose="05000000000000000000" pitchFamily="2" charset="2"/>
              <a:buChar char="v"/>
            </a:pPr>
            <a:r>
              <a:rPr lang="en-GB" sz="1600" dirty="0" smtClean="0">
                <a:solidFill>
                  <a:schemeClr val="tx1">
                    <a:lumMod val="85000"/>
                  </a:schemeClr>
                </a:solidFill>
              </a:rPr>
              <a:t>All our evidence:</a:t>
            </a:r>
          </a:p>
          <a:p>
            <a:pPr marL="742950" lvl="1" indent="-285750">
              <a:buFont typeface="Wingdings" panose="05000000000000000000" pitchFamily="2" charset="2"/>
              <a:buChar char="v"/>
            </a:pPr>
            <a:r>
              <a:rPr lang="en-GB" sz="1600" dirty="0" smtClean="0">
                <a:solidFill>
                  <a:schemeClr val="tx1">
                    <a:lumMod val="85000"/>
                  </a:schemeClr>
                </a:solidFill>
              </a:rPr>
              <a:t>some remarks by the Romans, e.g. Livy</a:t>
            </a:r>
          </a:p>
          <a:p>
            <a:pPr marL="742950" lvl="1" indent="-285750">
              <a:buFont typeface="Wingdings" panose="05000000000000000000" pitchFamily="2" charset="2"/>
              <a:buChar char="v"/>
            </a:pPr>
            <a:r>
              <a:rPr lang="en-GB" sz="1600" dirty="0" smtClean="0">
                <a:solidFill>
                  <a:schemeClr val="tx1">
                    <a:lumMod val="85000"/>
                  </a:schemeClr>
                </a:solidFill>
              </a:rPr>
              <a:t>archaeology</a:t>
            </a:r>
          </a:p>
          <a:p>
            <a:pPr marL="742950" lvl="1" indent="-285750">
              <a:buFont typeface="Wingdings" panose="05000000000000000000" pitchFamily="2" charset="2"/>
              <a:buChar char="v"/>
            </a:pPr>
            <a:r>
              <a:rPr lang="en-GB" sz="1600" dirty="0" smtClean="0">
                <a:solidFill>
                  <a:schemeClr val="tx1">
                    <a:lumMod val="85000"/>
                  </a:schemeClr>
                </a:solidFill>
              </a:rPr>
              <a:t>Etruscan inscription </a:t>
            </a:r>
            <a:br>
              <a:rPr lang="en-GB" sz="1600" dirty="0" smtClean="0">
                <a:solidFill>
                  <a:schemeClr val="tx1">
                    <a:lumMod val="85000"/>
                  </a:schemeClr>
                </a:solidFill>
              </a:rPr>
            </a:br>
            <a:r>
              <a:rPr lang="en-GB" sz="1600" dirty="0" smtClean="0">
                <a:solidFill>
                  <a:schemeClr val="tx1">
                    <a:lumMod val="85000"/>
                  </a:schemeClr>
                </a:solidFill>
              </a:rPr>
              <a:t>(but information is limited, as we shall see…)</a:t>
            </a:r>
          </a:p>
        </p:txBody>
      </p:sp>
      <p:sp>
        <p:nvSpPr>
          <p:cNvPr id="6" name="Title 2"/>
          <p:cNvSpPr>
            <a:spLocks noGrp="1"/>
          </p:cNvSpPr>
          <p:nvPr>
            <p:ph type="title"/>
          </p:nvPr>
        </p:nvSpPr>
        <p:spPr>
          <a:xfrm>
            <a:off x="352426" y="228600"/>
            <a:ext cx="8684070" cy="1066800"/>
          </a:xfrm>
        </p:spPr>
        <p:txBody>
          <a:bodyPr/>
          <a:lstStyle/>
          <a:p>
            <a:pPr algn="r"/>
            <a:r>
              <a:rPr lang="en-GB" dirty="0" smtClean="0"/>
              <a:t>Etruria / Etruscans</a:t>
            </a:r>
            <a:endParaRPr lang="en-GB" dirty="0"/>
          </a:p>
        </p:txBody>
      </p:sp>
    </p:spTree>
    <p:extLst>
      <p:ext uri="{BB962C8B-B14F-4D97-AF65-F5344CB8AC3E}">
        <p14:creationId xmlns:p14="http://schemas.microsoft.com/office/powerpoint/2010/main" xmlns="" val="171722227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cstate="print">
            <a:extLst>
              <a:ext uri="{28A0092B-C50C-407E-A947-70E740481C1C}">
                <a14:useLocalDpi xmlns:a14="http://schemas.microsoft.com/office/drawing/2010/main" xmlns="" val="0"/>
              </a:ext>
            </a:extLst>
          </a:blip>
          <a:stretch>
            <a:fillRect/>
          </a:stretch>
        </p:blipFill>
        <p:spPr>
          <a:xfrm>
            <a:off x="-9128" y="7440"/>
            <a:ext cx="5638272" cy="6850559"/>
          </a:xfrm>
        </p:spPr>
      </p:pic>
      <p:sp>
        <p:nvSpPr>
          <p:cNvPr id="5" name="Title 2"/>
          <p:cNvSpPr>
            <a:spLocks noGrp="1"/>
          </p:cNvSpPr>
          <p:nvPr>
            <p:ph type="title"/>
          </p:nvPr>
        </p:nvSpPr>
        <p:spPr>
          <a:xfrm>
            <a:off x="352426" y="228600"/>
            <a:ext cx="8684070" cy="1066800"/>
          </a:xfrm>
        </p:spPr>
        <p:txBody>
          <a:bodyPr/>
          <a:lstStyle/>
          <a:p>
            <a:pPr algn="r"/>
            <a:r>
              <a:rPr lang="en-GB" dirty="0" smtClean="0"/>
              <a:t>Etruria / Etruscans</a:t>
            </a:r>
            <a:endParaRPr lang="en-GB" dirty="0"/>
          </a:p>
        </p:txBody>
      </p:sp>
      <p:sp>
        <p:nvSpPr>
          <p:cNvPr id="6" name="TextBox 5"/>
          <p:cNvSpPr txBox="1"/>
          <p:nvPr/>
        </p:nvSpPr>
        <p:spPr>
          <a:xfrm>
            <a:off x="5796136" y="1628800"/>
            <a:ext cx="3347864" cy="5109091"/>
          </a:xfrm>
          <a:prstGeom prst="rect">
            <a:avLst/>
          </a:prstGeom>
          <a:noFill/>
        </p:spPr>
        <p:txBody>
          <a:bodyPr wrap="square" rtlCol="0">
            <a:spAutoFit/>
          </a:bodyPr>
          <a:lstStyle/>
          <a:p>
            <a:pPr marL="285750" indent="-285750">
              <a:buFont typeface="Wingdings" panose="05000000000000000000" pitchFamily="2" charset="2"/>
              <a:buChar char="v"/>
            </a:pPr>
            <a:r>
              <a:rPr lang="en-GB" dirty="0" smtClean="0"/>
              <a:t> There is no Etruscan state</a:t>
            </a:r>
          </a:p>
          <a:p>
            <a:pPr marL="285750" indent="-285750">
              <a:buFont typeface="Wingdings" panose="05000000000000000000" pitchFamily="2" charset="2"/>
              <a:buChar char="v"/>
            </a:pPr>
            <a:r>
              <a:rPr lang="en-GB" dirty="0" smtClean="0"/>
              <a:t>Only a series of independent, autonomous cities</a:t>
            </a:r>
          </a:p>
          <a:p>
            <a:pPr marL="285750" indent="-285750">
              <a:buFont typeface="Wingdings" panose="05000000000000000000" pitchFamily="2" charset="2"/>
              <a:buChar char="v"/>
            </a:pPr>
            <a:r>
              <a:rPr lang="en-GB" dirty="0" smtClean="0"/>
              <a:t>The so-called </a:t>
            </a:r>
            <a:br>
              <a:rPr lang="en-GB" dirty="0" smtClean="0"/>
            </a:br>
            <a:r>
              <a:rPr lang="en-GB" dirty="0" smtClean="0"/>
              <a:t>“Etruscan League” / </a:t>
            </a:r>
            <a:r>
              <a:rPr lang="en-GB" b="1" dirty="0" err="1" smtClean="0"/>
              <a:t>Dodecapoli</a:t>
            </a:r>
            <a:r>
              <a:rPr lang="en-GB" b="1" dirty="0" smtClean="0"/>
              <a:t> “The 12 cities”</a:t>
            </a:r>
          </a:p>
          <a:p>
            <a:pPr marL="742950" lvl="1" indent="-285750">
              <a:buFont typeface="Wingdings" panose="05000000000000000000" pitchFamily="2" charset="2"/>
              <a:buChar char="v"/>
            </a:pPr>
            <a:r>
              <a:rPr lang="en-GB" dirty="0" smtClean="0"/>
              <a:t>Did it exist?</a:t>
            </a:r>
          </a:p>
          <a:p>
            <a:pPr marL="742950" lvl="1" indent="-285750">
              <a:buFont typeface="Wingdings" panose="05000000000000000000" pitchFamily="2" charset="2"/>
              <a:buChar char="v"/>
            </a:pPr>
            <a:r>
              <a:rPr lang="en-GB" dirty="0" smtClean="0"/>
              <a:t>A Federal Sanctuary at </a:t>
            </a:r>
            <a:r>
              <a:rPr lang="en-GB" dirty="0"/>
              <a:t>the </a:t>
            </a:r>
            <a:r>
              <a:rPr lang="en-GB" b="1" dirty="0"/>
              <a:t>Fanum </a:t>
            </a:r>
            <a:r>
              <a:rPr lang="en-GB" b="1" dirty="0" err="1"/>
              <a:t>Voltumnae</a:t>
            </a:r>
            <a:r>
              <a:rPr lang="en-GB" dirty="0"/>
              <a:t> near </a:t>
            </a:r>
            <a:r>
              <a:rPr lang="en-GB" dirty="0" err="1" smtClean="0"/>
              <a:t>Volsini</a:t>
            </a:r>
            <a:r>
              <a:rPr lang="en-GB" dirty="0" smtClean="0"/>
              <a:t> (m. </a:t>
            </a:r>
            <a:r>
              <a:rPr lang="en-GB" dirty="0" err="1" smtClean="0"/>
              <a:t>Orvieto</a:t>
            </a:r>
            <a:r>
              <a:rPr lang="en-GB" dirty="0" smtClean="0"/>
              <a:t>?)</a:t>
            </a:r>
            <a:br>
              <a:rPr lang="en-GB" dirty="0" smtClean="0"/>
            </a:br>
            <a:r>
              <a:rPr lang="en-GB" dirty="0" smtClean="0"/>
              <a:t>(Etruscan: </a:t>
            </a:r>
            <a:r>
              <a:rPr lang="en-GB" dirty="0" err="1" smtClean="0"/>
              <a:t>Velzna</a:t>
            </a:r>
            <a:r>
              <a:rPr lang="en-GB" dirty="0" smtClean="0"/>
              <a:t>?)</a:t>
            </a:r>
          </a:p>
          <a:p>
            <a:pPr marL="1200150" lvl="2" indent="-285750">
              <a:buFont typeface="Wingdings" panose="05000000000000000000" pitchFamily="2" charset="2"/>
              <a:buChar char="v"/>
            </a:pPr>
            <a:r>
              <a:rPr lang="en-GB" sz="1600" dirty="0" smtClean="0"/>
              <a:t>the geographical &amp; spiritual centre for Etruscans</a:t>
            </a:r>
          </a:p>
          <a:p>
            <a:pPr marL="1200150" lvl="2" indent="-285750">
              <a:buFont typeface="Wingdings" panose="05000000000000000000" pitchFamily="2" charset="2"/>
              <a:buChar char="v"/>
            </a:pPr>
            <a:r>
              <a:rPr lang="en-GB" sz="1600" dirty="0" smtClean="0">
                <a:solidFill>
                  <a:schemeClr val="tx1">
                    <a:lumMod val="85000"/>
                  </a:schemeClr>
                </a:solidFill>
              </a:rPr>
              <a:t>to the god </a:t>
            </a:r>
            <a:r>
              <a:rPr lang="en-GB" sz="1600" dirty="0" err="1" smtClean="0">
                <a:solidFill>
                  <a:schemeClr val="tx1">
                    <a:lumMod val="85000"/>
                  </a:schemeClr>
                </a:solidFill>
              </a:rPr>
              <a:t>Voltumna</a:t>
            </a:r>
            <a:r>
              <a:rPr lang="en-GB" sz="1600" dirty="0" smtClean="0">
                <a:solidFill>
                  <a:schemeClr val="tx1">
                    <a:lumMod val="85000"/>
                  </a:schemeClr>
                </a:solidFill>
              </a:rPr>
              <a:t/>
            </a:r>
            <a:br>
              <a:rPr lang="en-GB" sz="1600" dirty="0" smtClean="0">
                <a:solidFill>
                  <a:schemeClr val="tx1">
                    <a:lumMod val="85000"/>
                  </a:schemeClr>
                </a:solidFill>
              </a:rPr>
            </a:br>
            <a:r>
              <a:rPr lang="en-GB" sz="1600" dirty="0" smtClean="0">
                <a:solidFill>
                  <a:schemeClr val="tx1">
                    <a:lumMod val="85000"/>
                  </a:schemeClr>
                </a:solidFill>
              </a:rPr>
              <a:t>(N.B. In Rome, in the </a:t>
            </a:r>
            <a:r>
              <a:rPr lang="en-GB" sz="1600" dirty="0" err="1" smtClean="0">
                <a:solidFill>
                  <a:schemeClr val="tx1">
                    <a:lumMod val="85000"/>
                  </a:schemeClr>
                </a:solidFill>
              </a:rPr>
              <a:t>vicus</a:t>
            </a:r>
            <a:r>
              <a:rPr lang="en-GB" sz="1600" dirty="0" smtClean="0">
                <a:solidFill>
                  <a:schemeClr val="tx1">
                    <a:lumMod val="85000"/>
                  </a:schemeClr>
                </a:solidFill>
              </a:rPr>
              <a:t> </a:t>
            </a:r>
            <a:r>
              <a:rPr lang="en-GB" sz="1600" dirty="0" err="1" smtClean="0">
                <a:solidFill>
                  <a:schemeClr val="tx1">
                    <a:lumMod val="85000"/>
                  </a:schemeClr>
                </a:solidFill>
              </a:rPr>
              <a:t>Tuscus</a:t>
            </a:r>
            <a:r>
              <a:rPr lang="en-GB" sz="1600" dirty="0" smtClean="0">
                <a:solidFill>
                  <a:schemeClr val="tx1">
                    <a:lumMod val="85000"/>
                  </a:schemeClr>
                </a:solidFill>
              </a:rPr>
              <a:t>, a shrine to </a:t>
            </a:r>
            <a:r>
              <a:rPr lang="en-GB" sz="1600" dirty="0" err="1" smtClean="0">
                <a:solidFill>
                  <a:schemeClr val="tx1">
                    <a:lumMod val="85000"/>
                  </a:schemeClr>
                </a:solidFill>
              </a:rPr>
              <a:t>Voltumna</a:t>
            </a:r>
            <a:r>
              <a:rPr lang="en-GB" sz="1600" dirty="0" smtClean="0">
                <a:solidFill>
                  <a:schemeClr val="tx1">
                    <a:lumMod val="85000"/>
                  </a:schemeClr>
                </a:solidFill>
              </a:rPr>
              <a:t> nr. temple of Castor..</a:t>
            </a:r>
            <a:endParaRPr lang="en-GB" sz="1600" dirty="0">
              <a:solidFill>
                <a:schemeClr val="tx1">
                  <a:lumMod val="85000"/>
                </a:schemeClr>
              </a:solidFill>
            </a:endParaRPr>
          </a:p>
        </p:txBody>
      </p:sp>
      <p:pic>
        <p:nvPicPr>
          <p:cNvPr id="7" name="Picture 6"/>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0" y="0"/>
            <a:ext cx="5854390" cy="6858000"/>
          </a:xfrm>
          <a:prstGeom prst="rect">
            <a:avLst/>
          </a:prstGeom>
        </p:spPr>
      </p:pic>
      <p:cxnSp>
        <p:nvCxnSpPr>
          <p:cNvPr id="8" name="Straight Arrow Connector 7"/>
          <p:cNvCxnSpPr/>
          <p:nvPr/>
        </p:nvCxnSpPr>
        <p:spPr>
          <a:xfrm flipH="1" flipV="1">
            <a:off x="2411760" y="2636912"/>
            <a:ext cx="4032448" cy="1656184"/>
          </a:xfrm>
          <a:prstGeom prst="straightConnector1">
            <a:avLst/>
          </a:prstGeom>
          <a:ln w="57150">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19294213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6" presetClass="entr" presetSubtype="16" fill="hold" nodeType="afterEffect">
                                  <p:stCondLst>
                                    <p:cond delay="500"/>
                                  </p:stCondLst>
                                  <p:childTnLst>
                                    <p:set>
                                      <p:cBhvr>
                                        <p:cTn id="12" dur="1" fill="hold">
                                          <p:stCondLst>
                                            <p:cond delay="0"/>
                                          </p:stCondLst>
                                        </p:cTn>
                                        <p:tgtEl>
                                          <p:spTgt spid="7"/>
                                        </p:tgtEl>
                                        <p:attrNameLst>
                                          <p:attrName>style.visibility</p:attrName>
                                        </p:attrNameLst>
                                      </p:cBhvr>
                                      <p:to>
                                        <p:strVal val="visible"/>
                                      </p:to>
                                    </p:set>
                                    <p:animEffect transition="in" filter="circle(in)">
                                      <p:cBhvr>
                                        <p:cTn id="13" dur="275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2"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wipe(right)">
                                      <p:cBhvr>
                                        <p:cTn id="1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0" y="0"/>
            <a:ext cx="5854390" cy="6858000"/>
          </a:xfrm>
          <a:prstGeom prst="rect">
            <a:avLst/>
          </a:prstGeom>
        </p:spPr>
      </p:pic>
      <p:sp>
        <p:nvSpPr>
          <p:cNvPr id="5" name="Title 2"/>
          <p:cNvSpPr>
            <a:spLocks noGrp="1"/>
          </p:cNvSpPr>
          <p:nvPr>
            <p:ph type="title"/>
          </p:nvPr>
        </p:nvSpPr>
        <p:spPr>
          <a:xfrm>
            <a:off x="352426" y="228600"/>
            <a:ext cx="8684070" cy="1066800"/>
          </a:xfrm>
        </p:spPr>
        <p:txBody>
          <a:bodyPr/>
          <a:lstStyle/>
          <a:p>
            <a:pPr algn="r"/>
            <a:r>
              <a:rPr lang="en-GB" dirty="0" smtClean="0"/>
              <a:t>Etruria / Etruscans</a:t>
            </a:r>
            <a:endParaRPr lang="en-GB" dirty="0"/>
          </a:p>
        </p:txBody>
      </p:sp>
      <p:cxnSp>
        <p:nvCxnSpPr>
          <p:cNvPr id="8" name="Straight Arrow Connector 7"/>
          <p:cNvCxnSpPr/>
          <p:nvPr/>
        </p:nvCxnSpPr>
        <p:spPr>
          <a:xfrm flipH="1" flipV="1">
            <a:off x="2267744" y="1808820"/>
            <a:ext cx="3744416" cy="180020"/>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sp>
        <p:nvSpPr>
          <p:cNvPr id="9" name="Content Placeholder 8"/>
          <p:cNvSpPr>
            <a:spLocks noGrp="1"/>
          </p:cNvSpPr>
          <p:nvPr>
            <p:ph sz="quarter" idx="13"/>
          </p:nvPr>
        </p:nvSpPr>
        <p:spPr>
          <a:xfrm>
            <a:off x="5854390" y="1412776"/>
            <a:ext cx="3182106" cy="4774664"/>
          </a:xfrm>
        </p:spPr>
        <p:txBody>
          <a:bodyPr>
            <a:normAutofit lnSpcReduction="10000"/>
          </a:bodyPr>
          <a:lstStyle/>
          <a:p>
            <a:r>
              <a:rPr lang="en-GB" sz="1600" dirty="0" smtClean="0"/>
              <a:t>Etruscan cities:</a:t>
            </a:r>
          </a:p>
          <a:p>
            <a:pPr marL="285750" indent="-285750">
              <a:buFont typeface="Wingdings" panose="05000000000000000000" pitchFamily="2" charset="2"/>
              <a:buChar char="Ø"/>
            </a:pPr>
            <a:r>
              <a:rPr lang="en-GB" sz="1600" dirty="0" err="1" smtClean="0"/>
              <a:t>Arretium</a:t>
            </a:r>
            <a:r>
              <a:rPr lang="en-GB" sz="1600" dirty="0" smtClean="0"/>
              <a:t> (</a:t>
            </a:r>
            <a:r>
              <a:rPr lang="en-GB" sz="1600" dirty="0" err="1" smtClean="0"/>
              <a:t>Aritim</a:t>
            </a:r>
            <a:r>
              <a:rPr lang="en-GB" sz="1600" dirty="0" smtClean="0"/>
              <a:t>), Arezzo</a:t>
            </a:r>
          </a:p>
          <a:p>
            <a:pPr marL="285750" indent="-285750">
              <a:buFont typeface="Wingdings" panose="05000000000000000000" pitchFamily="2" charset="2"/>
              <a:buChar char="Ø"/>
            </a:pPr>
            <a:r>
              <a:rPr lang="en-GB" sz="1600" dirty="0" err="1" smtClean="0"/>
              <a:t>Caere</a:t>
            </a:r>
            <a:r>
              <a:rPr lang="en-GB" sz="1600" dirty="0" smtClean="0"/>
              <a:t> (</a:t>
            </a:r>
            <a:r>
              <a:rPr lang="en-GB" sz="1600" dirty="0" err="1" smtClean="0"/>
              <a:t>Chaire</a:t>
            </a:r>
            <a:r>
              <a:rPr lang="en-GB" sz="1600" dirty="0" smtClean="0"/>
              <a:t>), </a:t>
            </a:r>
            <a:r>
              <a:rPr lang="en-GB" sz="1600" dirty="0" err="1" smtClean="0"/>
              <a:t>Cerveteri</a:t>
            </a:r>
            <a:endParaRPr lang="en-GB" sz="1600" dirty="0" smtClean="0"/>
          </a:p>
          <a:p>
            <a:pPr marL="285750" indent="-285750">
              <a:buFont typeface="Wingdings" panose="05000000000000000000" pitchFamily="2" charset="2"/>
              <a:buChar char="Ø"/>
            </a:pPr>
            <a:r>
              <a:rPr lang="en-GB" sz="1600" dirty="0" err="1" smtClean="0"/>
              <a:t>Clusium</a:t>
            </a:r>
            <a:r>
              <a:rPr lang="en-GB" sz="1600" dirty="0" smtClean="0"/>
              <a:t> (</a:t>
            </a:r>
            <a:r>
              <a:rPr lang="en-GB" sz="1600" dirty="0" err="1" smtClean="0"/>
              <a:t>Clevsin</a:t>
            </a:r>
            <a:r>
              <a:rPr lang="en-GB" sz="1600" dirty="0" smtClean="0"/>
              <a:t>), </a:t>
            </a:r>
            <a:r>
              <a:rPr lang="en-GB" sz="1600" dirty="0" err="1" smtClean="0"/>
              <a:t>Chiusi</a:t>
            </a:r>
            <a:endParaRPr lang="en-GB" sz="1600" dirty="0" smtClean="0"/>
          </a:p>
          <a:p>
            <a:pPr marL="285750" indent="-285750">
              <a:buFont typeface="Wingdings" panose="05000000000000000000" pitchFamily="2" charset="2"/>
              <a:buChar char="Ø"/>
            </a:pPr>
            <a:r>
              <a:rPr lang="en-GB" sz="1600" dirty="0" err="1" smtClean="0"/>
              <a:t>Cortona</a:t>
            </a:r>
            <a:r>
              <a:rPr lang="en-GB" sz="1600" dirty="0" smtClean="0"/>
              <a:t> (</a:t>
            </a:r>
            <a:r>
              <a:rPr lang="en-GB" sz="1600" dirty="0" err="1" smtClean="0"/>
              <a:t>Curtun</a:t>
            </a:r>
            <a:r>
              <a:rPr lang="en-GB" sz="1600" dirty="0" smtClean="0"/>
              <a:t>), </a:t>
            </a:r>
            <a:r>
              <a:rPr lang="en-GB" sz="1600" dirty="0" err="1" smtClean="0"/>
              <a:t>Cortona</a:t>
            </a:r>
            <a:endParaRPr lang="en-GB" sz="1600" dirty="0" smtClean="0"/>
          </a:p>
          <a:p>
            <a:pPr marL="285750" indent="-285750">
              <a:buFont typeface="Wingdings" panose="05000000000000000000" pitchFamily="2" charset="2"/>
              <a:buChar char="Ø"/>
            </a:pPr>
            <a:r>
              <a:rPr lang="en-GB" sz="1600" dirty="0" err="1" smtClean="0"/>
              <a:t>Perusia</a:t>
            </a:r>
            <a:r>
              <a:rPr lang="en-GB" sz="1600" dirty="0" smtClean="0"/>
              <a:t> (</a:t>
            </a:r>
            <a:r>
              <a:rPr lang="en-GB" sz="1600" dirty="0" err="1" smtClean="0"/>
              <a:t>Perusna</a:t>
            </a:r>
            <a:r>
              <a:rPr lang="en-GB" sz="1600" dirty="0" smtClean="0"/>
              <a:t>), Perugia</a:t>
            </a:r>
          </a:p>
          <a:p>
            <a:pPr marL="285750" indent="-285750">
              <a:buFont typeface="Wingdings" panose="05000000000000000000" pitchFamily="2" charset="2"/>
              <a:buChar char="Ø"/>
            </a:pPr>
            <a:r>
              <a:rPr lang="en-GB" sz="1600" dirty="0" err="1" smtClean="0"/>
              <a:t>Populonia</a:t>
            </a:r>
            <a:r>
              <a:rPr lang="en-GB" sz="1600" dirty="0" smtClean="0"/>
              <a:t> (</a:t>
            </a:r>
            <a:r>
              <a:rPr lang="en-GB" sz="1600" dirty="0" err="1" smtClean="0"/>
              <a:t>Pupluna</a:t>
            </a:r>
            <a:r>
              <a:rPr lang="en-GB" sz="1600" dirty="0" smtClean="0"/>
              <a:t>), Pop.</a:t>
            </a:r>
          </a:p>
          <a:p>
            <a:pPr marL="285750" indent="-285750">
              <a:buFont typeface="Wingdings" panose="05000000000000000000" pitchFamily="2" charset="2"/>
              <a:buChar char="Ø"/>
            </a:pPr>
            <a:r>
              <a:rPr lang="en-GB" sz="1600" dirty="0" smtClean="0"/>
              <a:t>Tarquinii (</a:t>
            </a:r>
            <a:r>
              <a:rPr lang="en-GB" sz="1600" dirty="0" err="1" smtClean="0"/>
              <a:t>Tarchuna</a:t>
            </a:r>
            <a:r>
              <a:rPr lang="en-GB" sz="1600" dirty="0" smtClean="0"/>
              <a:t>), </a:t>
            </a:r>
            <a:r>
              <a:rPr lang="en-GB" sz="1600" dirty="0" err="1" smtClean="0"/>
              <a:t>Tarquinia</a:t>
            </a:r>
            <a:endParaRPr lang="en-GB" sz="1600" dirty="0" smtClean="0"/>
          </a:p>
          <a:p>
            <a:pPr marL="285750" indent="-285750">
              <a:buFont typeface="Wingdings" panose="05000000000000000000" pitchFamily="2" charset="2"/>
              <a:buChar char="Ø"/>
            </a:pPr>
            <a:r>
              <a:rPr lang="en-GB" sz="1600" dirty="0" err="1" smtClean="0"/>
              <a:t>Vetulonia</a:t>
            </a:r>
            <a:r>
              <a:rPr lang="en-GB" sz="1600" dirty="0"/>
              <a:t> </a:t>
            </a:r>
            <a:r>
              <a:rPr lang="en-GB" sz="1600" dirty="0" smtClean="0"/>
              <a:t>(</a:t>
            </a:r>
            <a:r>
              <a:rPr lang="en-GB" sz="1600" dirty="0" err="1" smtClean="0"/>
              <a:t>Vatluna</a:t>
            </a:r>
            <a:r>
              <a:rPr lang="en-GB" sz="1600" dirty="0" smtClean="0"/>
              <a:t>, </a:t>
            </a:r>
            <a:r>
              <a:rPr lang="en-GB" sz="1600" dirty="0" err="1" smtClean="0"/>
              <a:t>Vatalu</a:t>
            </a:r>
            <a:r>
              <a:rPr lang="en-GB" sz="1600" dirty="0" smtClean="0"/>
              <a:t>), V.</a:t>
            </a:r>
          </a:p>
          <a:p>
            <a:pPr marL="285750" indent="-285750">
              <a:buFont typeface="Wingdings" panose="05000000000000000000" pitchFamily="2" charset="2"/>
              <a:buChar char="Ø"/>
            </a:pPr>
            <a:r>
              <a:rPr lang="en-GB" sz="1600" dirty="0" smtClean="0"/>
              <a:t>Veii (</a:t>
            </a:r>
            <a:r>
              <a:rPr lang="en-GB" sz="1600" dirty="0" err="1" smtClean="0"/>
              <a:t>Veia</a:t>
            </a:r>
            <a:r>
              <a:rPr lang="en-GB" sz="1600" dirty="0" smtClean="0"/>
              <a:t>, </a:t>
            </a:r>
            <a:r>
              <a:rPr lang="en-GB" sz="1600" dirty="0" err="1" smtClean="0"/>
              <a:t>Veina</a:t>
            </a:r>
            <a:r>
              <a:rPr lang="en-GB" sz="1600" dirty="0" smtClean="0"/>
              <a:t>), </a:t>
            </a:r>
            <a:r>
              <a:rPr lang="en-GB" sz="1600" dirty="0" err="1" smtClean="0"/>
              <a:t>Veio</a:t>
            </a:r>
            <a:endParaRPr lang="en-GB" sz="1600" dirty="0" smtClean="0"/>
          </a:p>
          <a:p>
            <a:pPr marL="285750" indent="-285750">
              <a:buFont typeface="Wingdings" panose="05000000000000000000" pitchFamily="2" charset="2"/>
              <a:buChar char="Ø"/>
            </a:pPr>
            <a:r>
              <a:rPr lang="en-GB" sz="1600" dirty="0" err="1" smtClean="0"/>
              <a:t>Volaterra</a:t>
            </a:r>
            <a:r>
              <a:rPr lang="en-GB" sz="1600" dirty="0" smtClean="0"/>
              <a:t> (</a:t>
            </a:r>
            <a:r>
              <a:rPr lang="en-GB" sz="1600" dirty="0" err="1" smtClean="0"/>
              <a:t>Velathri</a:t>
            </a:r>
            <a:r>
              <a:rPr lang="en-GB" sz="1600" dirty="0" smtClean="0"/>
              <a:t>), </a:t>
            </a:r>
            <a:r>
              <a:rPr lang="en-GB" sz="1600" dirty="0" err="1" smtClean="0"/>
              <a:t>Volaterra</a:t>
            </a:r>
            <a:endParaRPr lang="en-GB" sz="1600" dirty="0" smtClean="0"/>
          </a:p>
          <a:p>
            <a:pPr marL="285750" indent="-285750">
              <a:buFont typeface="Wingdings" panose="05000000000000000000" pitchFamily="2" charset="2"/>
              <a:buChar char="Ø"/>
            </a:pPr>
            <a:r>
              <a:rPr lang="en-GB" sz="1600" dirty="0" err="1" smtClean="0"/>
              <a:t>Vulci</a:t>
            </a:r>
            <a:r>
              <a:rPr lang="en-GB" sz="1600" dirty="0" smtClean="0"/>
              <a:t> (</a:t>
            </a:r>
            <a:r>
              <a:rPr lang="en-GB" sz="1600" dirty="0" err="1" smtClean="0"/>
              <a:t>Velch</a:t>
            </a:r>
            <a:r>
              <a:rPr lang="en-GB" sz="1600" dirty="0" smtClean="0"/>
              <a:t>, </a:t>
            </a:r>
            <a:r>
              <a:rPr lang="en-GB" sz="1600" dirty="0" err="1" smtClean="0"/>
              <a:t>Velci</a:t>
            </a:r>
            <a:r>
              <a:rPr lang="en-GB" sz="1600" dirty="0" smtClean="0"/>
              <a:t>), </a:t>
            </a:r>
            <a:r>
              <a:rPr lang="en-GB" sz="1600" dirty="0" err="1" smtClean="0"/>
              <a:t>Volci</a:t>
            </a:r>
            <a:endParaRPr lang="en-GB" sz="1600" dirty="0" smtClean="0"/>
          </a:p>
          <a:p>
            <a:pPr marL="285750" indent="-285750">
              <a:buFont typeface="Wingdings" panose="05000000000000000000" pitchFamily="2" charset="2"/>
              <a:buChar char="Ø"/>
            </a:pPr>
            <a:r>
              <a:rPr lang="en-GB" sz="1600" dirty="0" err="1" smtClean="0"/>
              <a:t>Volsinii</a:t>
            </a:r>
            <a:r>
              <a:rPr lang="en-GB" sz="1600" dirty="0" smtClean="0"/>
              <a:t> (</a:t>
            </a:r>
            <a:r>
              <a:rPr lang="en-GB" sz="1600" dirty="0" err="1" smtClean="0"/>
              <a:t>Velzna</a:t>
            </a:r>
            <a:r>
              <a:rPr lang="en-GB" sz="1600" dirty="0" smtClean="0"/>
              <a:t>), </a:t>
            </a:r>
            <a:r>
              <a:rPr lang="en-GB" sz="1600" dirty="0" err="1" smtClean="0"/>
              <a:t>Orvieto</a:t>
            </a:r>
            <a:r>
              <a:rPr lang="en-GB" sz="1600" dirty="0" smtClean="0"/>
              <a:t>?</a:t>
            </a:r>
          </a:p>
          <a:p>
            <a:pPr marL="285750" indent="-285750">
              <a:buFont typeface="Wingdings" panose="05000000000000000000" pitchFamily="2" charset="2"/>
              <a:buChar char="Ø"/>
            </a:pPr>
            <a:endParaRPr lang="en-GB" sz="1600" dirty="0"/>
          </a:p>
        </p:txBody>
      </p:sp>
      <p:cxnSp>
        <p:nvCxnSpPr>
          <p:cNvPr id="11" name="Straight Arrow Connector 10"/>
          <p:cNvCxnSpPr/>
          <p:nvPr/>
        </p:nvCxnSpPr>
        <p:spPr>
          <a:xfrm flipH="1" flipV="1">
            <a:off x="2253535" y="2276872"/>
            <a:ext cx="3758625" cy="360040"/>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H="1" flipV="1">
            <a:off x="1619672" y="2276872"/>
            <a:ext cx="4544889" cy="1522185"/>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H="1" flipV="1">
            <a:off x="2051721" y="2780929"/>
            <a:ext cx="4112840" cy="1368151"/>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flipV="1">
            <a:off x="2555776" y="3037964"/>
            <a:ext cx="3608785" cy="1795192"/>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H="1" flipV="1">
            <a:off x="1619672" y="1808820"/>
            <a:ext cx="4567501" cy="3484930"/>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flipH="1" flipV="1">
            <a:off x="1835696" y="2636913"/>
            <a:ext cx="4176464" cy="3096343"/>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flipH="1" flipV="1">
            <a:off x="2339752" y="2636912"/>
            <a:ext cx="3795756" cy="3491589"/>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218023790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right)">
                                      <p:cBhvr>
                                        <p:cTn id="7" dur="500"/>
                                        <p:tgtEl>
                                          <p:spTgt spid="8"/>
                                        </p:tgtEl>
                                      </p:cBhvr>
                                    </p:animEffect>
                                  </p:childTnLst>
                                </p:cTn>
                              </p:par>
                            </p:childTnLst>
                          </p:cTn>
                        </p:par>
                        <p:par>
                          <p:cTn id="8" fill="hold">
                            <p:stCondLst>
                              <p:cond delay="500"/>
                            </p:stCondLst>
                            <p:childTnLst>
                              <p:par>
                                <p:cTn id="9" presetID="22" presetClass="entr" presetSubtype="2" fill="hold"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wipe(right)">
                                      <p:cBhvr>
                                        <p:cTn id="11" dur="500"/>
                                        <p:tgtEl>
                                          <p:spTgt spid="11"/>
                                        </p:tgtEl>
                                      </p:cBhvr>
                                    </p:animEffect>
                                  </p:childTnLst>
                                </p:cTn>
                              </p:par>
                            </p:childTnLst>
                          </p:cTn>
                        </p:par>
                        <p:par>
                          <p:cTn id="12" fill="hold">
                            <p:stCondLst>
                              <p:cond delay="1000"/>
                            </p:stCondLst>
                            <p:childTnLst>
                              <p:par>
                                <p:cTn id="13" presetID="22" presetClass="entr" presetSubtype="2" fill="hold" nodeType="after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wipe(right)">
                                      <p:cBhvr>
                                        <p:cTn id="15" dur="500"/>
                                        <p:tgtEl>
                                          <p:spTgt spid="13"/>
                                        </p:tgtEl>
                                      </p:cBhvr>
                                    </p:animEffect>
                                  </p:childTnLst>
                                </p:cTn>
                              </p:par>
                            </p:childTnLst>
                          </p:cTn>
                        </p:par>
                        <p:par>
                          <p:cTn id="16" fill="hold">
                            <p:stCondLst>
                              <p:cond delay="1500"/>
                            </p:stCondLst>
                            <p:childTnLst>
                              <p:par>
                                <p:cTn id="17" presetID="22" presetClass="entr" presetSubtype="2" fill="hold" nodeType="after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wipe(right)">
                                      <p:cBhvr>
                                        <p:cTn id="19" dur="500"/>
                                        <p:tgtEl>
                                          <p:spTgt spid="15"/>
                                        </p:tgtEl>
                                      </p:cBhvr>
                                    </p:animEffect>
                                  </p:childTnLst>
                                </p:cTn>
                              </p:par>
                            </p:childTnLst>
                          </p:cTn>
                        </p:par>
                        <p:par>
                          <p:cTn id="20" fill="hold">
                            <p:stCondLst>
                              <p:cond delay="2000"/>
                            </p:stCondLst>
                            <p:childTnLst>
                              <p:par>
                                <p:cTn id="21" presetID="22" presetClass="entr" presetSubtype="2" fill="hold" nodeType="afterEffect">
                                  <p:stCondLst>
                                    <p:cond delay="0"/>
                                  </p:stCondLst>
                                  <p:childTnLst>
                                    <p:set>
                                      <p:cBhvr>
                                        <p:cTn id="22" dur="1" fill="hold">
                                          <p:stCondLst>
                                            <p:cond delay="0"/>
                                          </p:stCondLst>
                                        </p:cTn>
                                        <p:tgtEl>
                                          <p:spTgt spid="17"/>
                                        </p:tgtEl>
                                        <p:attrNameLst>
                                          <p:attrName>style.visibility</p:attrName>
                                        </p:attrNameLst>
                                      </p:cBhvr>
                                      <p:to>
                                        <p:strVal val="visible"/>
                                      </p:to>
                                    </p:set>
                                    <p:animEffect transition="in" filter="wipe(right)">
                                      <p:cBhvr>
                                        <p:cTn id="23" dur="500"/>
                                        <p:tgtEl>
                                          <p:spTgt spid="17"/>
                                        </p:tgtEl>
                                      </p:cBhvr>
                                    </p:animEffect>
                                  </p:childTnLst>
                                </p:cTn>
                              </p:par>
                            </p:childTnLst>
                          </p:cTn>
                        </p:par>
                        <p:par>
                          <p:cTn id="24" fill="hold">
                            <p:stCondLst>
                              <p:cond delay="2500"/>
                            </p:stCondLst>
                            <p:childTnLst>
                              <p:par>
                                <p:cTn id="25" presetID="22" presetClass="entr" presetSubtype="2" fill="hold" nodeType="after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wipe(right)">
                                      <p:cBhvr>
                                        <p:cTn id="27" dur="500"/>
                                        <p:tgtEl>
                                          <p:spTgt spid="19"/>
                                        </p:tgtEl>
                                      </p:cBhvr>
                                    </p:animEffect>
                                  </p:childTnLst>
                                </p:cTn>
                              </p:par>
                            </p:childTnLst>
                          </p:cTn>
                        </p:par>
                        <p:par>
                          <p:cTn id="28" fill="hold">
                            <p:stCondLst>
                              <p:cond delay="3000"/>
                            </p:stCondLst>
                            <p:childTnLst>
                              <p:par>
                                <p:cTn id="29" presetID="22" presetClass="entr" presetSubtype="2" fill="hold" nodeType="afterEffect">
                                  <p:stCondLst>
                                    <p:cond delay="0"/>
                                  </p:stCondLst>
                                  <p:childTnLst>
                                    <p:set>
                                      <p:cBhvr>
                                        <p:cTn id="30" dur="1" fill="hold">
                                          <p:stCondLst>
                                            <p:cond delay="0"/>
                                          </p:stCondLst>
                                        </p:cTn>
                                        <p:tgtEl>
                                          <p:spTgt spid="21"/>
                                        </p:tgtEl>
                                        <p:attrNameLst>
                                          <p:attrName>style.visibility</p:attrName>
                                        </p:attrNameLst>
                                      </p:cBhvr>
                                      <p:to>
                                        <p:strVal val="visible"/>
                                      </p:to>
                                    </p:set>
                                    <p:animEffect transition="in" filter="wipe(right)">
                                      <p:cBhvr>
                                        <p:cTn id="31" dur="500"/>
                                        <p:tgtEl>
                                          <p:spTgt spid="21"/>
                                        </p:tgtEl>
                                      </p:cBhvr>
                                    </p:animEffect>
                                  </p:childTnLst>
                                </p:cTn>
                              </p:par>
                            </p:childTnLst>
                          </p:cTn>
                        </p:par>
                        <p:par>
                          <p:cTn id="32" fill="hold">
                            <p:stCondLst>
                              <p:cond delay="3500"/>
                            </p:stCondLst>
                            <p:childTnLst>
                              <p:par>
                                <p:cTn id="33" presetID="22" presetClass="entr" presetSubtype="2" fill="hold" nodeType="afterEffect">
                                  <p:stCondLst>
                                    <p:cond delay="0"/>
                                  </p:stCondLst>
                                  <p:childTnLst>
                                    <p:set>
                                      <p:cBhvr>
                                        <p:cTn id="34" dur="1" fill="hold">
                                          <p:stCondLst>
                                            <p:cond delay="0"/>
                                          </p:stCondLst>
                                        </p:cTn>
                                        <p:tgtEl>
                                          <p:spTgt spid="24"/>
                                        </p:tgtEl>
                                        <p:attrNameLst>
                                          <p:attrName>style.visibility</p:attrName>
                                        </p:attrNameLst>
                                      </p:cBhvr>
                                      <p:to>
                                        <p:strVal val="visible"/>
                                      </p:to>
                                    </p:set>
                                    <p:animEffect transition="in" filter="wipe(right)">
                                      <p:cBhvr>
                                        <p:cTn id="35"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0" y="0"/>
            <a:ext cx="5854390" cy="6858000"/>
          </a:xfrm>
          <a:prstGeom prst="rect">
            <a:avLst/>
          </a:prstGeom>
        </p:spPr>
      </p:pic>
      <p:sp>
        <p:nvSpPr>
          <p:cNvPr id="5" name="Title 2"/>
          <p:cNvSpPr>
            <a:spLocks noGrp="1"/>
          </p:cNvSpPr>
          <p:nvPr>
            <p:ph type="title"/>
          </p:nvPr>
        </p:nvSpPr>
        <p:spPr>
          <a:xfrm>
            <a:off x="352426" y="228600"/>
            <a:ext cx="8684070" cy="1066800"/>
          </a:xfrm>
        </p:spPr>
        <p:txBody>
          <a:bodyPr/>
          <a:lstStyle/>
          <a:p>
            <a:pPr algn="r"/>
            <a:r>
              <a:rPr lang="en-GB" dirty="0" smtClean="0"/>
              <a:t>Etruria / Etruscans</a:t>
            </a:r>
            <a:endParaRPr lang="en-GB" dirty="0"/>
          </a:p>
        </p:txBody>
      </p:sp>
      <p:cxnSp>
        <p:nvCxnSpPr>
          <p:cNvPr id="6" name="Straight Arrow Connector 5"/>
          <p:cNvCxnSpPr/>
          <p:nvPr/>
        </p:nvCxnSpPr>
        <p:spPr>
          <a:xfrm flipH="1">
            <a:off x="2339752" y="2311733"/>
            <a:ext cx="3741113" cy="726231"/>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sp>
        <p:nvSpPr>
          <p:cNvPr id="7" name="Content Placeholder 8"/>
          <p:cNvSpPr>
            <a:spLocks noGrp="1"/>
          </p:cNvSpPr>
          <p:nvPr>
            <p:ph sz="quarter" idx="13"/>
          </p:nvPr>
        </p:nvSpPr>
        <p:spPr>
          <a:xfrm>
            <a:off x="5854390" y="1412776"/>
            <a:ext cx="3182106" cy="4774664"/>
          </a:xfrm>
        </p:spPr>
        <p:txBody>
          <a:bodyPr>
            <a:normAutofit lnSpcReduction="10000"/>
          </a:bodyPr>
          <a:lstStyle/>
          <a:p>
            <a:r>
              <a:rPr lang="en-GB" sz="1600" dirty="0" smtClean="0"/>
              <a:t>Etruscan cities:</a:t>
            </a:r>
          </a:p>
          <a:p>
            <a:pPr marL="285750" indent="-285750">
              <a:buFont typeface="Wingdings" panose="05000000000000000000" pitchFamily="2" charset="2"/>
              <a:buChar char="Ø"/>
            </a:pPr>
            <a:r>
              <a:rPr lang="en-GB" sz="1600" dirty="0" err="1" smtClean="0"/>
              <a:t>Arretium</a:t>
            </a:r>
            <a:r>
              <a:rPr lang="en-GB" sz="1600" dirty="0" smtClean="0"/>
              <a:t> (</a:t>
            </a:r>
            <a:r>
              <a:rPr lang="en-GB" sz="1600" dirty="0" err="1" smtClean="0"/>
              <a:t>Aritim</a:t>
            </a:r>
            <a:r>
              <a:rPr lang="en-GB" sz="1600" dirty="0" smtClean="0"/>
              <a:t>), Arezzo</a:t>
            </a:r>
          </a:p>
          <a:p>
            <a:pPr marL="285750" indent="-285750">
              <a:buFont typeface="Wingdings" panose="05000000000000000000" pitchFamily="2" charset="2"/>
              <a:buChar char="Ø"/>
            </a:pPr>
            <a:r>
              <a:rPr lang="en-GB" sz="1600" dirty="0" err="1" smtClean="0">
                <a:solidFill>
                  <a:srgbClr val="FFFF00"/>
                </a:solidFill>
              </a:rPr>
              <a:t>Caere</a:t>
            </a:r>
            <a:r>
              <a:rPr lang="en-GB" sz="1600" dirty="0" smtClean="0">
                <a:solidFill>
                  <a:srgbClr val="FFFF00"/>
                </a:solidFill>
              </a:rPr>
              <a:t> (</a:t>
            </a:r>
            <a:r>
              <a:rPr lang="en-GB" sz="1600" dirty="0" err="1" smtClean="0">
                <a:solidFill>
                  <a:srgbClr val="FFFF00"/>
                </a:solidFill>
              </a:rPr>
              <a:t>Chaire</a:t>
            </a:r>
            <a:r>
              <a:rPr lang="en-GB" sz="1600" dirty="0" smtClean="0">
                <a:solidFill>
                  <a:srgbClr val="FFFF00"/>
                </a:solidFill>
              </a:rPr>
              <a:t>), </a:t>
            </a:r>
            <a:r>
              <a:rPr lang="en-GB" sz="1600" dirty="0" err="1" smtClean="0">
                <a:solidFill>
                  <a:srgbClr val="FFFF00"/>
                </a:solidFill>
              </a:rPr>
              <a:t>Cerveteri</a:t>
            </a:r>
            <a:endParaRPr lang="en-GB" sz="1600" dirty="0" smtClean="0">
              <a:solidFill>
                <a:srgbClr val="FFFF00"/>
              </a:solidFill>
            </a:endParaRPr>
          </a:p>
          <a:p>
            <a:pPr marL="285750" indent="-285750">
              <a:buFont typeface="Wingdings" panose="05000000000000000000" pitchFamily="2" charset="2"/>
              <a:buChar char="Ø"/>
            </a:pPr>
            <a:r>
              <a:rPr lang="en-GB" sz="1600" dirty="0" err="1" smtClean="0"/>
              <a:t>Clusium</a:t>
            </a:r>
            <a:r>
              <a:rPr lang="en-GB" sz="1600" dirty="0" smtClean="0"/>
              <a:t> (</a:t>
            </a:r>
            <a:r>
              <a:rPr lang="en-GB" sz="1600" dirty="0" err="1" smtClean="0"/>
              <a:t>Clevsin</a:t>
            </a:r>
            <a:r>
              <a:rPr lang="en-GB" sz="1600" dirty="0" smtClean="0"/>
              <a:t>), </a:t>
            </a:r>
            <a:r>
              <a:rPr lang="en-GB" sz="1600" dirty="0" err="1" smtClean="0"/>
              <a:t>Chiusi</a:t>
            </a:r>
            <a:endParaRPr lang="en-GB" sz="1600" dirty="0" smtClean="0"/>
          </a:p>
          <a:p>
            <a:pPr marL="285750" indent="-285750">
              <a:buFont typeface="Wingdings" panose="05000000000000000000" pitchFamily="2" charset="2"/>
              <a:buChar char="Ø"/>
            </a:pPr>
            <a:r>
              <a:rPr lang="en-GB" sz="1600" dirty="0" err="1" smtClean="0"/>
              <a:t>Cortona</a:t>
            </a:r>
            <a:r>
              <a:rPr lang="en-GB" sz="1600" dirty="0" smtClean="0"/>
              <a:t> (</a:t>
            </a:r>
            <a:r>
              <a:rPr lang="en-GB" sz="1600" dirty="0" err="1" smtClean="0"/>
              <a:t>Curtun</a:t>
            </a:r>
            <a:r>
              <a:rPr lang="en-GB" sz="1600" dirty="0" smtClean="0"/>
              <a:t>), </a:t>
            </a:r>
            <a:r>
              <a:rPr lang="en-GB" sz="1600" dirty="0" err="1" smtClean="0"/>
              <a:t>Cortona</a:t>
            </a:r>
            <a:endParaRPr lang="en-GB" sz="1600" dirty="0" smtClean="0"/>
          </a:p>
          <a:p>
            <a:pPr marL="285750" indent="-285750">
              <a:buFont typeface="Wingdings" panose="05000000000000000000" pitchFamily="2" charset="2"/>
              <a:buChar char="Ø"/>
            </a:pPr>
            <a:r>
              <a:rPr lang="en-GB" sz="1600" dirty="0" err="1" smtClean="0"/>
              <a:t>Perusia</a:t>
            </a:r>
            <a:r>
              <a:rPr lang="en-GB" sz="1600" dirty="0" smtClean="0"/>
              <a:t> (</a:t>
            </a:r>
            <a:r>
              <a:rPr lang="en-GB" sz="1600" dirty="0" err="1" smtClean="0"/>
              <a:t>Perusna</a:t>
            </a:r>
            <a:r>
              <a:rPr lang="en-GB" sz="1600" dirty="0" smtClean="0"/>
              <a:t>), Perugia</a:t>
            </a:r>
          </a:p>
          <a:p>
            <a:pPr marL="285750" indent="-285750">
              <a:buFont typeface="Wingdings" panose="05000000000000000000" pitchFamily="2" charset="2"/>
              <a:buChar char="Ø"/>
            </a:pPr>
            <a:r>
              <a:rPr lang="en-GB" sz="1600" dirty="0" err="1" smtClean="0">
                <a:solidFill>
                  <a:srgbClr val="FFFF00"/>
                </a:solidFill>
              </a:rPr>
              <a:t>Populonia</a:t>
            </a:r>
            <a:r>
              <a:rPr lang="en-GB" sz="1600" dirty="0" smtClean="0">
                <a:solidFill>
                  <a:srgbClr val="FFFF00"/>
                </a:solidFill>
              </a:rPr>
              <a:t> (</a:t>
            </a:r>
            <a:r>
              <a:rPr lang="en-GB" sz="1600" dirty="0" err="1" smtClean="0">
                <a:solidFill>
                  <a:srgbClr val="FFFF00"/>
                </a:solidFill>
              </a:rPr>
              <a:t>Pupluna</a:t>
            </a:r>
            <a:r>
              <a:rPr lang="en-GB" sz="1600" dirty="0" smtClean="0">
                <a:solidFill>
                  <a:srgbClr val="FFFF00"/>
                </a:solidFill>
              </a:rPr>
              <a:t>), Pop.</a:t>
            </a:r>
          </a:p>
          <a:p>
            <a:pPr marL="285750" indent="-285750">
              <a:buFont typeface="Wingdings" panose="05000000000000000000" pitchFamily="2" charset="2"/>
              <a:buChar char="Ø"/>
            </a:pPr>
            <a:r>
              <a:rPr lang="en-GB" sz="1600" dirty="0" smtClean="0">
                <a:solidFill>
                  <a:srgbClr val="FFFF00"/>
                </a:solidFill>
              </a:rPr>
              <a:t>Tarquinii (</a:t>
            </a:r>
            <a:r>
              <a:rPr lang="en-GB" sz="1600" dirty="0" err="1" smtClean="0">
                <a:solidFill>
                  <a:srgbClr val="FFFF00"/>
                </a:solidFill>
              </a:rPr>
              <a:t>Tarchuna</a:t>
            </a:r>
            <a:r>
              <a:rPr lang="en-GB" sz="1600" dirty="0" smtClean="0">
                <a:solidFill>
                  <a:srgbClr val="FFFF00"/>
                </a:solidFill>
              </a:rPr>
              <a:t>), </a:t>
            </a:r>
            <a:r>
              <a:rPr lang="en-GB" sz="1600" dirty="0" err="1" smtClean="0">
                <a:solidFill>
                  <a:srgbClr val="FFFF00"/>
                </a:solidFill>
              </a:rPr>
              <a:t>Tarquinia</a:t>
            </a:r>
            <a:endParaRPr lang="en-GB" sz="1600" dirty="0" smtClean="0">
              <a:solidFill>
                <a:srgbClr val="FFFF00"/>
              </a:solidFill>
            </a:endParaRPr>
          </a:p>
          <a:p>
            <a:pPr marL="285750" indent="-285750">
              <a:buFont typeface="Wingdings" panose="05000000000000000000" pitchFamily="2" charset="2"/>
              <a:buChar char="Ø"/>
            </a:pPr>
            <a:r>
              <a:rPr lang="en-GB" sz="1600" dirty="0" err="1" smtClean="0"/>
              <a:t>Vetulonia</a:t>
            </a:r>
            <a:r>
              <a:rPr lang="en-GB" sz="1600" dirty="0"/>
              <a:t> </a:t>
            </a:r>
            <a:r>
              <a:rPr lang="en-GB" sz="1600" dirty="0" smtClean="0"/>
              <a:t>(</a:t>
            </a:r>
            <a:r>
              <a:rPr lang="en-GB" sz="1600" dirty="0" err="1" smtClean="0"/>
              <a:t>Vatluna</a:t>
            </a:r>
            <a:r>
              <a:rPr lang="en-GB" sz="1600" dirty="0" smtClean="0"/>
              <a:t>, </a:t>
            </a:r>
            <a:r>
              <a:rPr lang="en-GB" sz="1600" dirty="0" err="1" smtClean="0"/>
              <a:t>Vatalu</a:t>
            </a:r>
            <a:r>
              <a:rPr lang="en-GB" sz="1600" dirty="0" smtClean="0"/>
              <a:t>), V.</a:t>
            </a:r>
          </a:p>
          <a:p>
            <a:pPr marL="285750" indent="-285750">
              <a:buFont typeface="Wingdings" panose="05000000000000000000" pitchFamily="2" charset="2"/>
              <a:buChar char="Ø"/>
            </a:pPr>
            <a:r>
              <a:rPr lang="en-GB" sz="1600" dirty="0" smtClean="0">
                <a:solidFill>
                  <a:srgbClr val="FFFF00"/>
                </a:solidFill>
              </a:rPr>
              <a:t>Veii (</a:t>
            </a:r>
            <a:r>
              <a:rPr lang="en-GB" sz="1600" dirty="0" err="1" smtClean="0">
                <a:solidFill>
                  <a:srgbClr val="FFFF00"/>
                </a:solidFill>
              </a:rPr>
              <a:t>Veia</a:t>
            </a:r>
            <a:r>
              <a:rPr lang="en-GB" sz="1600" dirty="0" smtClean="0">
                <a:solidFill>
                  <a:srgbClr val="FFFF00"/>
                </a:solidFill>
              </a:rPr>
              <a:t>, </a:t>
            </a:r>
            <a:r>
              <a:rPr lang="en-GB" sz="1600" dirty="0" err="1" smtClean="0">
                <a:solidFill>
                  <a:srgbClr val="FFFF00"/>
                </a:solidFill>
              </a:rPr>
              <a:t>Veina</a:t>
            </a:r>
            <a:r>
              <a:rPr lang="en-GB" sz="1600" dirty="0" smtClean="0">
                <a:solidFill>
                  <a:srgbClr val="FFFF00"/>
                </a:solidFill>
              </a:rPr>
              <a:t>), </a:t>
            </a:r>
            <a:r>
              <a:rPr lang="en-GB" sz="1600" dirty="0" err="1" smtClean="0">
                <a:solidFill>
                  <a:srgbClr val="FFFF00"/>
                </a:solidFill>
              </a:rPr>
              <a:t>Veio</a:t>
            </a:r>
            <a:endParaRPr lang="en-GB" sz="1600" dirty="0" smtClean="0">
              <a:solidFill>
                <a:srgbClr val="FFFF00"/>
              </a:solidFill>
            </a:endParaRPr>
          </a:p>
          <a:p>
            <a:pPr marL="285750" indent="-285750">
              <a:buFont typeface="Wingdings" panose="05000000000000000000" pitchFamily="2" charset="2"/>
              <a:buChar char="Ø"/>
            </a:pPr>
            <a:r>
              <a:rPr lang="en-GB" sz="1600" dirty="0" err="1" smtClean="0"/>
              <a:t>Volaterra</a:t>
            </a:r>
            <a:r>
              <a:rPr lang="en-GB" sz="1600" dirty="0" smtClean="0"/>
              <a:t> (</a:t>
            </a:r>
            <a:r>
              <a:rPr lang="en-GB" sz="1600" dirty="0" err="1" smtClean="0"/>
              <a:t>Velathri</a:t>
            </a:r>
            <a:r>
              <a:rPr lang="en-GB" sz="1600" dirty="0" smtClean="0"/>
              <a:t>), </a:t>
            </a:r>
            <a:r>
              <a:rPr lang="en-GB" sz="1600" dirty="0" err="1" smtClean="0"/>
              <a:t>Volaterra</a:t>
            </a:r>
            <a:endParaRPr lang="en-GB" sz="1600" dirty="0" smtClean="0"/>
          </a:p>
          <a:p>
            <a:pPr marL="285750" indent="-285750">
              <a:buFont typeface="Wingdings" panose="05000000000000000000" pitchFamily="2" charset="2"/>
              <a:buChar char="Ø"/>
            </a:pPr>
            <a:r>
              <a:rPr lang="en-GB" sz="1600" dirty="0" err="1" smtClean="0">
                <a:solidFill>
                  <a:srgbClr val="FFFF00"/>
                </a:solidFill>
              </a:rPr>
              <a:t>Vulci</a:t>
            </a:r>
            <a:r>
              <a:rPr lang="en-GB" sz="1600" dirty="0" smtClean="0">
                <a:solidFill>
                  <a:srgbClr val="FFFF00"/>
                </a:solidFill>
              </a:rPr>
              <a:t> (</a:t>
            </a:r>
            <a:r>
              <a:rPr lang="en-GB" sz="1600" dirty="0" err="1" smtClean="0">
                <a:solidFill>
                  <a:srgbClr val="FFFF00"/>
                </a:solidFill>
              </a:rPr>
              <a:t>Velch</a:t>
            </a:r>
            <a:r>
              <a:rPr lang="en-GB" sz="1600" dirty="0" smtClean="0">
                <a:solidFill>
                  <a:srgbClr val="FFFF00"/>
                </a:solidFill>
              </a:rPr>
              <a:t>, </a:t>
            </a:r>
            <a:r>
              <a:rPr lang="en-GB" sz="1600" dirty="0" err="1" smtClean="0">
                <a:solidFill>
                  <a:srgbClr val="FFFF00"/>
                </a:solidFill>
              </a:rPr>
              <a:t>Velci</a:t>
            </a:r>
            <a:r>
              <a:rPr lang="en-GB" sz="1600" dirty="0" smtClean="0">
                <a:solidFill>
                  <a:srgbClr val="FFFF00"/>
                </a:solidFill>
              </a:rPr>
              <a:t>), </a:t>
            </a:r>
            <a:r>
              <a:rPr lang="en-GB" sz="1600" dirty="0" err="1" smtClean="0">
                <a:solidFill>
                  <a:srgbClr val="FFFF00"/>
                </a:solidFill>
              </a:rPr>
              <a:t>Volci</a:t>
            </a:r>
            <a:endParaRPr lang="en-GB" sz="1600" dirty="0" smtClean="0">
              <a:solidFill>
                <a:srgbClr val="FFFF00"/>
              </a:solidFill>
            </a:endParaRPr>
          </a:p>
          <a:p>
            <a:pPr marL="285750" indent="-285750">
              <a:buFont typeface="Wingdings" panose="05000000000000000000" pitchFamily="2" charset="2"/>
              <a:buChar char="Ø"/>
            </a:pPr>
            <a:r>
              <a:rPr lang="en-GB" sz="1600" dirty="0" err="1" smtClean="0">
                <a:solidFill>
                  <a:srgbClr val="FFFF00"/>
                </a:solidFill>
              </a:rPr>
              <a:t>Volsinii</a:t>
            </a:r>
            <a:r>
              <a:rPr lang="en-GB" sz="1600" dirty="0" smtClean="0">
                <a:solidFill>
                  <a:srgbClr val="FFFF00"/>
                </a:solidFill>
              </a:rPr>
              <a:t> (</a:t>
            </a:r>
            <a:r>
              <a:rPr lang="en-GB" sz="1600" dirty="0" err="1" smtClean="0">
                <a:solidFill>
                  <a:srgbClr val="FFFF00"/>
                </a:solidFill>
              </a:rPr>
              <a:t>Velzna</a:t>
            </a:r>
            <a:r>
              <a:rPr lang="en-GB" sz="1600" dirty="0" smtClean="0">
                <a:solidFill>
                  <a:srgbClr val="FFFF00"/>
                </a:solidFill>
              </a:rPr>
              <a:t>), </a:t>
            </a:r>
            <a:r>
              <a:rPr lang="en-GB" sz="1600" dirty="0" err="1" smtClean="0">
                <a:solidFill>
                  <a:srgbClr val="FFFF00"/>
                </a:solidFill>
              </a:rPr>
              <a:t>Orvieto</a:t>
            </a:r>
            <a:r>
              <a:rPr lang="en-GB" sz="1600" dirty="0" smtClean="0">
                <a:solidFill>
                  <a:srgbClr val="FFFF00"/>
                </a:solidFill>
              </a:rPr>
              <a:t>?</a:t>
            </a:r>
          </a:p>
          <a:p>
            <a:pPr marL="285750" indent="-285750">
              <a:buFont typeface="Wingdings" panose="05000000000000000000" pitchFamily="2" charset="2"/>
              <a:buChar char="Ø"/>
            </a:pPr>
            <a:endParaRPr lang="en-GB" sz="1600" dirty="0"/>
          </a:p>
        </p:txBody>
      </p:sp>
      <p:cxnSp>
        <p:nvCxnSpPr>
          <p:cNvPr id="9" name="Straight Arrow Connector 8"/>
          <p:cNvCxnSpPr/>
          <p:nvPr/>
        </p:nvCxnSpPr>
        <p:spPr>
          <a:xfrm flipH="1" flipV="1">
            <a:off x="1619672" y="2276872"/>
            <a:ext cx="4544889" cy="1522185"/>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H="1" flipV="1">
            <a:off x="2051721" y="2780929"/>
            <a:ext cx="4112840" cy="1368151"/>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H="1" flipV="1">
            <a:off x="2555776" y="3037964"/>
            <a:ext cx="3608785" cy="1795192"/>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H="1" flipV="1">
            <a:off x="1619672" y="1808820"/>
            <a:ext cx="4567501" cy="3484930"/>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H="1" flipV="1">
            <a:off x="1835696" y="2636913"/>
            <a:ext cx="4176464" cy="3096343"/>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H="1" flipV="1">
            <a:off x="2339752" y="2636912"/>
            <a:ext cx="3795756" cy="3491589"/>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6187173" y="6237312"/>
            <a:ext cx="2956827" cy="646331"/>
          </a:xfrm>
          <a:prstGeom prst="rect">
            <a:avLst/>
          </a:prstGeom>
          <a:noFill/>
        </p:spPr>
        <p:txBody>
          <a:bodyPr wrap="square" rtlCol="0">
            <a:spAutoFit/>
          </a:bodyPr>
          <a:lstStyle/>
          <a:p>
            <a:pPr algn="r"/>
            <a:r>
              <a:rPr lang="en-GB" b="1" dirty="0" smtClean="0">
                <a:solidFill>
                  <a:srgbClr val="FFFF00"/>
                </a:solidFill>
              </a:rPr>
              <a:t>cities of 40-60,000 inhabitants in 6</a:t>
            </a:r>
            <a:r>
              <a:rPr lang="en-GB" b="1" baseline="30000" dirty="0" smtClean="0">
                <a:solidFill>
                  <a:srgbClr val="FFFF00"/>
                </a:solidFill>
              </a:rPr>
              <a:t>th</a:t>
            </a:r>
            <a:r>
              <a:rPr lang="en-GB" b="1" dirty="0" smtClean="0">
                <a:solidFill>
                  <a:srgbClr val="FFFF00"/>
                </a:solidFill>
              </a:rPr>
              <a:t> c. BC</a:t>
            </a:r>
            <a:endParaRPr lang="en-GB" b="1" dirty="0">
              <a:solidFill>
                <a:srgbClr val="FFFF00"/>
              </a:solidFill>
            </a:endParaRPr>
          </a:p>
        </p:txBody>
      </p:sp>
    </p:spTree>
    <p:extLst>
      <p:ext uri="{BB962C8B-B14F-4D97-AF65-F5344CB8AC3E}">
        <p14:creationId xmlns:p14="http://schemas.microsoft.com/office/powerpoint/2010/main" xmlns="" val="2813209999"/>
      </p:ext>
    </p:extLst>
  </p:cSld>
  <p:clrMapOvr>
    <a:masterClrMapping/>
  </p:clrMapOvr>
  <p:transition spd="slow">
    <p:randomBar dir="vert"/>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cstate="print">
            <a:extLst>
              <a:ext uri="{28A0092B-C50C-407E-A947-70E740481C1C}">
                <a14:useLocalDpi xmlns:a14="http://schemas.microsoft.com/office/drawing/2010/main" xmlns="" val="0"/>
              </a:ext>
            </a:extLst>
          </a:blip>
          <a:stretch>
            <a:fillRect/>
          </a:stretch>
        </p:blipFill>
        <p:spPr>
          <a:xfrm>
            <a:off x="35496" y="0"/>
            <a:ext cx="9094013" cy="6858000"/>
          </a:xfrm>
        </p:spPr>
      </p:pic>
      <p:sp>
        <p:nvSpPr>
          <p:cNvPr id="3" name="Title 2"/>
          <p:cNvSpPr>
            <a:spLocks noGrp="1"/>
          </p:cNvSpPr>
          <p:nvPr>
            <p:ph type="title"/>
          </p:nvPr>
        </p:nvSpPr>
        <p:spPr/>
        <p:txBody>
          <a:bodyPr/>
          <a:lstStyle/>
          <a:p>
            <a:r>
              <a:rPr lang="en-GB" dirty="0" err="1" smtClean="0">
                <a:solidFill>
                  <a:srgbClr val="FFFF00"/>
                </a:solidFill>
              </a:rPr>
              <a:t>Cerveteri</a:t>
            </a:r>
            <a:r>
              <a:rPr lang="en-GB" dirty="0" smtClean="0">
                <a:solidFill>
                  <a:srgbClr val="FFFF00"/>
                </a:solidFill>
              </a:rPr>
              <a:t> &amp; Tarquinii</a:t>
            </a:r>
            <a:endParaRPr lang="en-GB" dirty="0">
              <a:solidFill>
                <a:srgbClr val="FFFF00"/>
              </a:solidFill>
            </a:endParaRPr>
          </a:p>
        </p:txBody>
      </p:sp>
      <p:pic>
        <p:nvPicPr>
          <p:cNvPr id="1026" name="Picture 2" descr="http://whc.unesco.org/graphics/banner/banner2014-160-bg-en.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164288" y="5589240"/>
            <a:ext cx="1800199" cy="1152128"/>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670831341"/>
      </p:ext>
    </p:extLst>
  </p:cSld>
  <p:clrMapOvr>
    <a:masterClrMapping/>
  </p:clrMapOvr>
  <p:transition spd="slow">
    <p:randomBar dir="vert"/>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cstate="print">
            <a:extLst>
              <a:ext uri="{28A0092B-C50C-407E-A947-70E740481C1C}">
                <a14:useLocalDpi xmlns:a14="http://schemas.microsoft.com/office/drawing/2010/main" xmlns="" val="0"/>
              </a:ext>
            </a:extLst>
          </a:blip>
          <a:stretch>
            <a:fillRect/>
          </a:stretch>
        </p:blipFill>
        <p:spPr>
          <a:xfrm>
            <a:off x="0" y="0"/>
            <a:ext cx="9113886" cy="6834695"/>
          </a:xfrm>
        </p:spPr>
      </p:pic>
      <p:sp>
        <p:nvSpPr>
          <p:cNvPr id="3" name="Title 2"/>
          <p:cNvSpPr>
            <a:spLocks noGrp="1"/>
          </p:cNvSpPr>
          <p:nvPr>
            <p:ph type="title"/>
          </p:nvPr>
        </p:nvSpPr>
        <p:spPr/>
        <p:txBody>
          <a:bodyPr/>
          <a:lstStyle/>
          <a:p>
            <a:r>
              <a:rPr lang="en-GB" dirty="0" err="1">
                <a:solidFill>
                  <a:srgbClr val="FFFF00"/>
                </a:solidFill>
              </a:rPr>
              <a:t>Cerveteri</a:t>
            </a:r>
            <a:r>
              <a:rPr lang="en-GB" dirty="0">
                <a:solidFill>
                  <a:srgbClr val="FFFF00"/>
                </a:solidFill>
              </a:rPr>
              <a:t> &amp; Tarquinii</a:t>
            </a:r>
            <a:endParaRPr lang="en-GB" dirty="0"/>
          </a:p>
        </p:txBody>
      </p:sp>
      <p:sp>
        <p:nvSpPr>
          <p:cNvPr id="5" name="TextBox 4"/>
          <p:cNvSpPr txBox="1"/>
          <p:nvPr/>
        </p:nvSpPr>
        <p:spPr>
          <a:xfrm>
            <a:off x="323528" y="5949280"/>
            <a:ext cx="2520280" cy="369332"/>
          </a:xfrm>
          <a:prstGeom prst="rect">
            <a:avLst/>
          </a:prstGeom>
          <a:noFill/>
        </p:spPr>
        <p:txBody>
          <a:bodyPr wrap="square" rtlCol="0">
            <a:spAutoFit/>
          </a:bodyPr>
          <a:lstStyle/>
          <a:p>
            <a:r>
              <a:rPr lang="en-GB" b="1" dirty="0" smtClean="0"/>
              <a:t>CERVETERI</a:t>
            </a:r>
            <a:endParaRPr lang="en-GB" b="1" dirty="0"/>
          </a:p>
        </p:txBody>
      </p:sp>
    </p:spTree>
    <p:extLst>
      <p:ext uri="{BB962C8B-B14F-4D97-AF65-F5344CB8AC3E}">
        <p14:creationId xmlns:p14="http://schemas.microsoft.com/office/powerpoint/2010/main" xmlns="" val="1401022026"/>
      </p:ext>
    </p:extLst>
  </p:cSld>
  <p:clrMapOvr>
    <a:masterClrMapping/>
  </p:clrMapOvr>
  <p:transition spd="slow">
    <p:randomBar dir="vert"/>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print">
            <a:extLst>
              <a:ext uri="{28A0092B-C50C-407E-A947-70E740481C1C}">
                <a14:useLocalDpi xmlns:a14="http://schemas.microsoft.com/office/drawing/2010/main" xmlns="" val="0"/>
              </a:ext>
            </a:extLst>
          </a:blip>
          <a:srcRect l="15899" r="13025"/>
          <a:stretch/>
        </p:blipFill>
        <p:spPr>
          <a:xfrm>
            <a:off x="0" y="188640"/>
            <a:ext cx="7018370" cy="6615802"/>
          </a:xfrm>
          <a:prstGeom prst="rect">
            <a:avLst/>
          </a:prstGeom>
        </p:spPr>
      </p:pic>
      <p:sp>
        <p:nvSpPr>
          <p:cNvPr id="2" name="Content Placeholder 1"/>
          <p:cNvSpPr>
            <a:spLocks noGrp="1"/>
          </p:cNvSpPr>
          <p:nvPr>
            <p:ph sz="quarter" idx="13"/>
          </p:nvPr>
        </p:nvSpPr>
        <p:spPr>
          <a:xfrm>
            <a:off x="1331640" y="216768"/>
            <a:ext cx="7680960" cy="4724400"/>
          </a:xfrm>
        </p:spPr>
        <p:txBody>
          <a:bodyPr/>
          <a:lstStyle/>
          <a:p>
            <a:pPr algn="r"/>
            <a:r>
              <a:rPr lang="en-GB" dirty="0" smtClean="0"/>
              <a:t>from 9</a:t>
            </a:r>
            <a:r>
              <a:rPr lang="en-GB" baseline="30000" dirty="0" smtClean="0"/>
              <a:t>th</a:t>
            </a:r>
            <a:r>
              <a:rPr lang="en-GB" dirty="0" smtClean="0"/>
              <a:t> to 1</a:t>
            </a:r>
            <a:r>
              <a:rPr lang="en-GB" baseline="30000" dirty="0" smtClean="0"/>
              <a:t>st</a:t>
            </a:r>
            <a:r>
              <a:rPr lang="en-GB" dirty="0" smtClean="0"/>
              <a:t> century BC</a:t>
            </a:r>
            <a:br>
              <a:rPr lang="en-GB" dirty="0" smtClean="0"/>
            </a:br>
            <a:r>
              <a:rPr lang="en-GB" dirty="0" smtClean="0"/>
              <a:t>changing funerary practices in Etruria</a:t>
            </a:r>
          </a:p>
          <a:p>
            <a:pPr algn="r"/>
            <a:r>
              <a:rPr lang="en-GB" dirty="0" smtClean="0"/>
              <a:t>Afterlife believes:</a:t>
            </a:r>
            <a:br>
              <a:rPr lang="en-GB" dirty="0" smtClean="0"/>
            </a:br>
            <a:r>
              <a:rPr lang="en-GB" dirty="0" smtClean="0"/>
              <a:t>land of the dead…</a:t>
            </a:r>
            <a:br>
              <a:rPr lang="en-GB" dirty="0" smtClean="0"/>
            </a:br>
            <a:r>
              <a:rPr lang="en-GB" dirty="0" smtClean="0"/>
              <a:t>Representations of the deceased </a:t>
            </a:r>
            <a:br>
              <a:rPr lang="en-GB" dirty="0" smtClean="0"/>
            </a:br>
            <a:r>
              <a:rPr lang="en-GB" dirty="0" smtClean="0"/>
              <a:t>on the urns/</a:t>
            </a:r>
            <a:r>
              <a:rPr lang="en-GB" dirty="0" err="1" smtClean="0"/>
              <a:t>sacrophagi</a:t>
            </a:r>
            <a:endParaRPr lang="en-GB" dirty="0"/>
          </a:p>
        </p:txBody>
      </p:sp>
      <p:sp>
        <p:nvSpPr>
          <p:cNvPr id="3" name="Title 2"/>
          <p:cNvSpPr>
            <a:spLocks noGrp="1"/>
          </p:cNvSpPr>
          <p:nvPr>
            <p:ph type="title"/>
          </p:nvPr>
        </p:nvSpPr>
        <p:spPr/>
        <p:txBody>
          <a:bodyPr/>
          <a:lstStyle/>
          <a:p>
            <a:r>
              <a:rPr lang="en-GB" dirty="0" err="1" smtClean="0"/>
              <a:t>Cerveteri</a:t>
            </a:r>
            <a:r>
              <a:rPr lang="en-GB" dirty="0" smtClean="0"/>
              <a:t> &amp; Tarquinii</a:t>
            </a:r>
            <a:endParaRPr lang="en-GB" dirty="0"/>
          </a:p>
        </p:txBody>
      </p:sp>
      <p:pic>
        <p:nvPicPr>
          <p:cNvPr id="4098" name="Picture 2" descr="Etruscan burial urn with man's head, New York Metropolitan Museum of Art"/>
          <p:cNvPicPr>
            <a:picLocks noChangeAspect="1" noChangeArrowheads="1"/>
          </p:cNvPicPr>
          <p:nvPr/>
        </p:nvPicPr>
        <p:blipFill>
          <a:blip r:embed="rId3" cstate="print">
            <a:extLst>
              <a:ext uri="{BEBA8EAE-BF5A-486C-A8C5-ECC9F3942E4B}">
                <a14:imgProps xmlns:a14="http://schemas.microsoft.com/office/drawing/2010/main" xmlns="">
                  <a14:imgLayer r:embed="rId4">
                    <a14:imgEffect>
                      <a14:backgroundRemoval t="7708" b="94960" l="5859" r="89974">
                        <a14:foregroundMark x1="43359" y1="7708" x2="43359" y2="7708"/>
                        <a14:foregroundMark x1="60417" y1="95059" x2="60417" y2="95059"/>
                        <a14:foregroundMark x1="5859" y1="61660" x2="5859" y2="61660"/>
                      </a14:backgroundRemoval>
                    </a14:imgEffect>
                  </a14:imgLayer>
                </a14:imgProps>
              </a:ext>
              <a:ext uri="{28A0092B-C50C-407E-A947-70E740481C1C}">
                <a14:useLocalDpi xmlns:a14="http://schemas.microsoft.com/office/drawing/2010/main" xmlns="" val="0"/>
              </a:ext>
            </a:extLst>
          </a:blip>
          <a:srcRect/>
          <a:stretch>
            <a:fillRect/>
          </a:stretch>
        </p:blipFill>
        <p:spPr bwMode="auto">
          <a:xfrm>
            <a:off x="6253831" y="3042066"/>
            <a:ext cx="2857500" cy="3762376"/>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04524092"/>
      </p:ext>
    </p:extLst>
  </p:cSld>
  <p:clrMapOvr>
    <a:masterClrMapping/>
  </p:clrMapOvr>
  <p:transition spd="slow">
    <p:randomBar dir="vert"/>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cstate="print">
            <a:extLst>
              <a:ext uri="{28A0092B-C50C-407E-A947-70E740481C1C}">
                <a14:useLocalDpi xmlns:a14="http://schemas.microsoft.com/office/drawing/2010/main" xmlns="" val="0"/>
              </a:ext>
            </a:extLst>
          </a:blip>
          <a:stretch>
            <a:fillRect/>
          </a:stretch>
        </p:blipFill>
        <p:spPr>
          <a:xfrm>
            <a:off x="0" y="1196752"/>
            <a:ext cx="9170752" cy="5685866"/>
          </a:xfrm>
        </p:spPr>
      </p:pic>
      <p:sp>
        <p:nvSpPr>
          <p:cNvPr id="3" name="Title 2"/>
          <p:cNvSpPr>
            <a:spLocks noGrp="1"/>
          </p:cNvSpPr>
          <p:nvPr>
            <p:ph type="title"/>
          </p:nvPr>
        </p:nvSpPr>
        <p:spPr/>
        <p:txBody>
          <a:bodyPr/>
          <a:lstStyle/>
          <a:p>
            <a:r>
              <a:rPr lang="en-GB" dirty="0" err="1"/>
              <a:t>Cerveteri</a:t>
            </a:r>
            <a:r>
              <a:rPr lang="en-GB" dirty="0"/>
              <a:t> &amp; Tarquinii</a:t>
            </a:r>
          </a:p>
        </p:txBody>
      </p:sp>
      <p:sp>
        <p:nvSpPr>
          <p:cNvPr id="5" name="TextBox 4"/>
          <p:cNvSpPr txBox="1"/>
          <p:nvPr/>
        </p:nvSpPr>
        <p:spPr>
          <a:xfrm rot="20095284">
            <a:off x="323528" y="2060848"/>
            <a:ext cx="2664296" cy="646331"/>
          </a:xfrm>
          <a:prstGeom prst="rect">
            <a:avLst/>
          </a:prstGeom>
          <a:noFill/>
        </p:spPr>
        <p:txBody>
          <a:bodyPr wrap="square" rtlCol="0">
            <a:spAutoFit/>
          </a:bodyPr>
          <a:lstStyle/>
          <a:p>
            <a:r>
              <a:rPr lang="en-GB" dirty="0" smtClean="0"/>
              <a:t>“sarcophagus of the spouses”</a:t>
            </a:r>
            <a:endParaRPr lang="en-GB" dirty="0"/>
          </a:p>
        </p:txBody>
      </p:sp>
      <p:sp>
        <p:nvSpPr>
          <p:cNvPr id="6" name="Rectangle 5"/>
          <p:cNvSpPr/>
          <p:nvPr/>
        </p:nvSpPr>
        <p:spPr>
          <a:xfrm>
            <a:off x="312136" y="5949280"/>
            <a:ext cx="2315648" cy="584775"/>
          </a:xfrm>
          <a:prstGeom prst="rect">
            <a:avLst/>
          </a:prstGeom>
        </p:spPr>
        <p:txBody>
          <a:bodyPr wrap="square">
            <a:spAutoFit/>
          </a:bodyPr>
          <a:lstStyle/>
          <a:p>
            <a:r>
              <a:rPr lang="en-GB" sz="1600" i="1" dirty="0" smtClean="0"/>
              <a:t>550 </a:t>
            </a:r>
            <a:r>
              <a:rPr lang="en-GB" sz="1600" i="1" dirty="0"/>
              <a:t>BC. Painted terracotta. </a:t>
            </a:r>
            <a:r>
              <a:rPr lang="en-GB" sz="1600" i="1" dirty="0" smtClean="0"/>
              <a:t>Louvre, </a:t>
            </a:r>
            <a:r>
              <a:rPr lang="en-GB" sz="1600" i="1" dirty="0"/>
              <a:t>Paris.</a:t>
            </a:r>
            <a:endParaRPr lang="en-GB" sz="1600" dirty="0"/>
          </a:p>
        </p:txBody>
      </p:sp>
      <p:sp>
        <p:nvSpPr>
          <p:cNvPr id="7" name="Content Placeholder 1"/>
          <p:cNvSpPr txBox="1">
            <a:spLocks/>
          </p:cNvSpPr>
          <p:nvPr/>
        </p:nvSpPr>
        <p:spPr>
          <a:xfrm>
            <a:off x="1331640" y="216768"/>
            <a:ext cx="7680960" cy="4724400"/>
          </a:xfrm>
          <a:prstGeom prst="rect">
            <a:avLst/>
          </a:prstGeom>
        </p:spPr>
        <p:txBody>
          <a:bodyPr vert="horz" lIns="91440" tIns="45720" rIns="91440" bIns="45720" rtlCol="0">
            <a:normAutofit/>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pPr algn="r"/>
            <a:r>
              <a:rPr lang="en-GB" dirty="0" smtClean="0"/>
              <a:t>from 9</a:t>
            </a:r>
            <a:r>
              <a:rPr lang="en-GB" baseline="30000" dirty="0" smtClean="0"/>
              <a:t>th</a:t>
            </a:r>
            <a:r>
              <a:rPr lang="en-GB" dirty="0" smtClean="0"/>
              <a:t> to 1</a:t>
            </a:r>
            <a:r>
              <a:rPr lang="en-GB" baseline="30000" dirty="0" smtClean="0"/>
              <a:t>st</a:t>
            </a:r>
            <a:r>
              <a:rPr lang="en-GB" dirty="0" smtClean="0"/>
              <a:t> century BC</a:t>
            </a:r>
            <a:br>
              <a:rPr lang="en-GB" dirty="0" smtClean="0"/>
            </a:br>
            <a:r>
              <a:rPr lang="en-GB" dirty="0" smtClean="0"/>
              <a:t>changing funerary practices in Etruria</a:t>
            </a:r>
          </a:p>
          <a:p>
            <a:pPr algn="r"/>
            <a:r>
              <a:rPr lang="en-GB" dirty="0" smtClean="0"/>
              <a:t>Afterlife believes:</a:t>
            </a:r>
            <a:br>
              <a:rPr lang="en-GB" dirty="0" smtClean="0"/>
            </a:br>
            <a:r>
              <a:rPr lang="en-GB" dirty="0" smtClean="0"/>
              <a:t>land of the dead…</a:t>
            </a:r>
            <a:br>
              <a:rPr lang="en-GB" dirty="0" smtClean="0"/>
            </a:br>
            <a:r>
              <a:rPr lang="en-GB" dirty="0" smtClean="0"/>
              <a:t>Representations of the deceased </a:t>
            </a:r>
            <a:br>
              <a:rPr lang="en-GB" dirty="0" smtClean="0"/>
            </a:br>
            <a:r>
              <a:rPr lang="en-GB" dirty="0" smtClean="0"/>
              <a:t>on the urns/</a:t>
            </a:r>
            <a:r>
              <a:rPr lang="en-GB" dirty="0" err="1" smtClean="0"/>
              <a:t>sacrophagi</a:t>
            </a:r>
            <a:endParaRPr lang="en-GB" dirty="0"/>
          </a:p>
        </p:txBody>
      </p:sp>
    </p:spTree>
    <p:extLst>
      <p:ext uri="{BB962C8B-B14F-4D97-AF65-F5344CB8AC3E}">
        <p14:creationId xmlns:p14="http://schemas.microsoft.com/office/powerpoint/2010/main" xmlns="" val="180304314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xit" presetSubtype="0" fill="hold" grpId="0" nodeType="afterEffect">
                                  <p:stCondLst>
                                    <p:cond delay="250"/>
                                  </p:stCondLst>
                                  <p:childTnLst>
                                    <p:anim calcmode="lin" valueType="num">
                                      <p:cBhvr>
                                        <p:cTn id="6" dur="1000"/>
                                        <p:tgtEl>
                                          <p:spTgt spid="7"/>
                                        </p:tgtEl>
                                        <p:attrNameLst>
                                          <p:attrName>ppt_w</p:attrName>
                                        </p:attrNameLst>
                                      </p:cBhvr>
                                      <p:tavLst>
                                        <p:tav tm="0">
                                          <p:val>
                                            <p:strVal val="ppt_w"/>
                                          </p:val>
                                        </p:tav>
                                        <p:tav tm="100000">
                                          <p:val>
                                            <p:fltVal val="0"/>
                                          </p:val>
                                        </p:tav>
                                      </p:tavLst>
                                    </p:anim>
                                    <p:anim calcmode="lin" valueType="num">
                                      <p:cBhvr>
                                        <p:cTn id="7" dur="1000"/>
                                        <p:tgtEl>
                                          <p:spTgt spid="7"/>
                                        </p:tgtEl>
                                        <p:attrNameLst>
                                          <p:attrName>ppt_h</p:attrName>
                                        </p:attrNameLst>
                                      </p:cBhvr>
                                      <p:tavLst>
                                        <p:tav tm="0">
                                          <p:val>
                                            <p:strVal val="ppt_h"/>
                                          </p:val>
                                        </p:tav>
                                        <p:tav tm="100000">
                                          <p:val>
                                            <p:fltVal val="0"/>
                                          </p:val>
                                        </p:tav>
                                      </p:tavLst>
                                    </p:anim>
                                    <p:anim calcmode="lin" valueType="num">
                                      <p:cBhvr>
                                        <p:cTn id="8" dur="1000"/>
                                        <p:tgtEl>
                                          <p:spTgt spid="7"/>
                                        </p:tgtEl>
                                        <p:attrNameLst>
                                          <p:attrName>style.rotation</p:attrName>
                                        </p:attrNameLst>
                                      </p:cBhvr>
                                      <p:tavLst>
                                        <p:tav tm="0">
                                          <p:val>
                                            <p:fltVal val="0"/>
                                          </p:val>
                                        </p:tav>
                                        <p:tav tm="100000">
                                          <p:val>
                                            <p:fltVal val="90"/>
                                          </p:val>
                                        </p:tav>
                                      </p:tavLst>
                                    </p:anim>
                                    <p:animEffect transition="out" filter="fade">
                                      <p:cBhvr>
                                        <p:cTn id="9" dur="1000"/>
                                        <p:tgtEl>
                                          <p:spTgt spid="7"/>
                                        </p:tgtEl>
                                      </p:cBhvr>
                                    </p:animEffect>
                                    <p:set>
                                      <p:cBhvr>
                                        <p:cTn id="10" dur="1" fill="hold">
                                          <p:stCondLst>
                                            <p:cond delay="9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en-GB"/>
          </a:p>
        </p:txBody>
      </p:sp>
      <p:sp>
        <p:nvSpPr>
          <p:cNvPr id="3" name="Title 2"/>
          <p:cNvSpPr>
            <a:spLocks noGrp="1"/>
          </p:cNvSpPr>
          <p:nvPr>
            <p:ph type="title"/>
          </p:nvPr>
        </p:nvSpPr>
        <p:spPr/>
        <p:txBody>
          <a:bodyPr/>
          <a:lstStyle/>
          <a:p>
            <a:r>
              <a:rPr lang="en-GB" dirty="0" err="1" smtClean="0"/>
              <a:t>Cerveteri</a:t>
            </a:r>
            <a:r>
              <a:rPr lang="en-GB" dirty="0" smtClean="0"/>
              <a:t> &amp; Tarquinii</a:t>
            </a:r>
            <a:endParaRPr lang="en-GB" dirty="0"/>
          </a:p>
        </p:txBody>
      </p:sp>
      <p:pic>
        <p:nvPicPr>
          <p:cNvPr id="90114" name="Picture 2" descr="http://www.understandingitaly.com/images/profile/etruscans.jpg"/>
          <p:cNvPicPr>
            <a:picLocks noChangeAspect="1" noChangeArrowheads="1"/>
          </p:cNvPicPr>
          <p:nvPr/>
        </p:nvPicPr>
        <p:blipFill>
          <a:blip r:embed="rId2" cstate="print">
            <a:lum bright="-10000" contrast="10000"/>
          </a:blip>
          <a:srcRect/>
          <a:stretch>
            <a:fillRect/>
          </a:stretch>
        </p:blipFill>
        <p:spPr bwMode="auto">
          <a:xfrm>
            <a:off x="-1" y="2429247"/>
            <a:ext cx="9128297" cy="3448025"/>
          </a:xfrm>
          <a:prstGeom prst="rect">
            <a:avLst/>
          </a:prstGeom>
          <a:noFill/>
        </p:spPr>
      </p:pic>
      <p:sp>
        <p:nvSpPr>
          <p:cNvPr id="5" name="Content Placeholder 1"/>
          <p:cNvSpPr txBox="1">
            <a:spLocks/>
          </p:cNvSpPr>
          <p:nvPr/>
        </p:nvSpPr>
        <p:spPr>
          <a:xfrm>
            <a:off x="1331640" y="216768"/>
            <a:ext cx="7680960" cy="4724400"/>
          </a:xfrm>
          <a:prstGeom prst="rect">
            <a:avLst/>
          </a:prstGeom>
        </p:spPr>
        <p:txBody>
          <a:bodyPr vert="horz" lIns="91440" tIns="45720" rIns="91440" bIns="45720" rtlCol="0">
            <a:normAutofit/>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pPr algn="r"/>
            <a:r>
              <a:rPr lang="en-GB" dirty="0" smtClean="0"/>
              <a:t>from 9</a:t>
            </a:r>
            <a:r>
              <a:rPr lang="en-GB" baseline="30000" dirty="0" smtClean="0"/>
              <a:t>th</a:t>
            </a:r>
            <a:r>
              <a:rPr lang="en-GB" dirty="0" smtClean="0"/>
              <a:t> to 1</a:t>
            </a:r>
            <a:r>
              <a:rPr lang="en-GB" baseline="30000" dirty="0" smtClean="0"/>
              <a:t>st</a:t>
            </a:r>
            <a:r>
              <a:rPr lang="en-GB" dirty="0" smtClean="0"/>
              <a:t> century BC</a:t>
            </a:r>
            <a:br>
              <a:rPr lang="en-GB" dirty="0" smtClean="0"/>
            </a:br>
            <a:r>
              <a:rPr lang="en-GB" dirty="0" smtClean="0"/>
              <a:t>changing funerary practices in Etruria</a:t>
            </a:r>
          </a:p>
          <a:p>
            <a:pPr algn="r"/>
            <a:r>
              <a:rPr lang="en-GB" dirty="0" smtClean="0"/>
              <a:t>Afterlife believes:</a:t>
            </a:r>
            <a:br>
              <a:rPr lang="en-GB" dirty="0" smtClean="0"/>
            </a:br>
            <a:r>
              <a:rPr lang="en-GB" dirty="0" smtClean="0"/>
              <a:t>land of the dead…</a:t>
            </a:r>
            <a:br>
              <a:rPr lang="en-GB" dirty="0" smtClean="0"/>
            </a:br>
            <a:r>
              <a:rPr lang="en-GB" dirty="0" smtClean="0"/>
              <a:t>Representations of the deceased </a:t>
            </a:r>
            <a:br>
              <a:rPr lang="en-GB" dirty="0" smtClean="0"/>
            </a:br>
            <a:r>
              <a:rPr lang="en-GB" dirty="0" smtClean="0"/>
              <a:t>on the urns/</a:t>
            </a:r>
            <a:r>
              <a:rPr lang="en-GB" dirty="0" err="1" smtClean="0"/>
              <a:t>sacrophagi</a:t>
            </a:r>
            <a:endParaRPr lang="en-GB"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xit" presetSubtype="0" fill="hold" grpId="0" nodeType="afterEffect">
                                  <p:stCondLst>
                                    <p:cond delay="250"/>
                                  </p:stCondLst>
                                  <p:childTnLst>
                                    <p:anim calcmode="lin" valueType="num">
                                      <p:cBhvr>
                                        <p:cTn id="6" dur="1000"/>
                                        <p:tgtEl>
                                          <p:spTgt spid="5"/>
                                        </p:tgtEl>
                                        <p:attrNameLst>
                                          <p:attrName>ppt_w</p:attrName>
                                        </p:attrNameLst>
                                      </p:cBhvr>
                                      <p:tavLst>
                                        <p:tav tm="0">
                                          <p:val>
                                            <p:strVal val="ppt_w"/>
                                          </p:val>
                                        </p:tav>
                                        <p:tav tm="100000">
                                          <p:val>
                                            <p:fltVal val="0"/>
                                          </p:val>
                                        </p:tav>
                                      </p:tavLst>
                                    </p:anim>
                                    <p:anim calcmode="lin" valueType="num">
                                      <p:cBhvr>
                                        <p:cTn id="7" dur="1000"/>
                                        <p:tgtEl>
                                          <p:spTgt spid="5"/>
                                        </p:tgtEl>
                                        <p:attrNameLst>
                                          <p:attrName>ppt_h</p:attrName>
                                        </p:attrNameLst>
                                      </p:cBhvr>
                                      <p:tavLst>
                                        <p:tav tm="0">
                                          <p:val>
                                            <p:strVal val="ppt_h"/>
                                          </p:val>
                                        </p:tav>
                                        <p:tav tm="100000">
                                          <p:val>
                                            <p:fltVal val="0"/>
                                          </p:val>
                                        </p:tav>
                                      </p:tavLst>
                                    </p:anim>
                                    <p:anim calcmode="lin" valueType="num">
                                      <p:cBhvr>
                                        <p:cTn id="8" dur="1000"/>
                                        <p:tgtEl>
                                          <p:spTgt spid="5"/>
                                        </p:tgtEl>
                                        <p:attrNameLst>
                                          <p:attrName>style.rotation</p:attrName>
                                        </p:attrNameLst>
                                      </p:cBhvr>
                                      <p:tavLst>
                                        <p:tav tm="0">
                                          <p:val>
                                            <p:fltVal val="0"/>
                                          </p:val>
                                        </p:tav>
                                        <p:tav tm="100000">
                                          <p:val>
                                            <p:fltVal val="90"/>
                                          </p:val>
                                        </p:tav>
                                      </p:tavLst>
                                    </p:anim>
                                    <p:animEffect transition="out" filter="fade">
                                      <p:cBhvr>
                                        <p:cTn id="9" dur="1000"/>
                                        <p:tgtEl>
                                          <p:spTgt spid="5"/>
                                        </p:tgtEl>
                                      </p:cBhvr>
                                    </p:animEffect>
                                    <p:set>
                                      <p:cBhvr>
                                        <p:cTn id="10" dur="1" fill="hold">
                                          <p:stCondLst>
                                            <p:cond delay="9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err="1"/>
              <a:t>Cerveteri</a:t>
            </a:r>
            <a:r>
              <a:rPr lang="en-GB" dirty="0"/>
              <a:t> &amp; </a:t>
            </a:r>
            <a:r>
              <a:rPr lang="en-GB" dirty="0" smtClean="0"/>
              <a:t>Tarquinii</a:t>
            </a:r>
            <a:endParaRPr lang="en-GB" dirty="0"/>
          </a:p>
        </p:txBody>
      </p:sp>
      <p:pic>
        <p:nvPicPr>
          <p:cNvPr id="4" name="Content Placeholder 3"/>
          <p:cNvPicPr>
            <a:picLocks noGrp="1" noChangeAspect="1"/>
          </p:cNvPicPr>
          <p:nvPr>
            <p:ph sz="quarter" idx="13"/>
          </p:nvPr>
        </p:nvPicPr>
        <p:blipFill>
          <a:blip r:embed="rId2" cstate="print">
            <a:extLst>
              <a:ext uri="{BEBA8EAE-BF5A-486C-A8C5-ECC9F3942E4B}">
                <a14:imgProps xmlns:a14="http://schemas.microsoft.com/office/drawing/2010/main" xmlns="">
                  <a14:imgLayer r:embed="rId3">
                    <a14:imgEffect>
                      <a14:backgroundRemoval t="9620" b="97092" l="3750" r="94219">
                        <a14:foregroundMark x1="4844" y1="46980" x2="4844" y2="46980"/>
                        <a14:foregroundMark x1="7813" y1="87472" x2="7813" y2="87472"/>
                        <a14:foregroundMark x1="19531" y1="88143" x2="19531" y2="88143"/>
                        <a14:foregroundMark x1="39531" y1="14318" x2="39531" y2="14318"/>
                        <a14:foregroundMark x1="42344" y1="10962" x2="42344" y2="10962"/>
                        <a14:foregroundMark x1="42188" y1="14541" x2="42188" y2="14541"/>
                        <a14:foregroundMark x1="41250" y1="19239" x2="41250" y2="19239"/>
                        <a14:foregroundMark x1="39219" y1="21924" x2="39219" y2="21924"/>
                        <a14:foregroundMark x1="68438" y1="76063" x2="68438" y2="76063"/>
                        <a14:foregroundMark x1="66875" y1="70470" x2="66875" y2="70470"/>
                        <a14:foregroundMark x1="63750" y1="92394" x2="63750" y2="92394"/>
                        <a14:foregroundMark x1="65469" y1="97315" x2="65469" y2="97315"/>
                        <a14:foregroundMark x1="87656" y1="78747" x2="87656" y2="78747"/>
                        <a14:foregroundMark x1="92969" y1="78523" x2="92969" y2="78523"/>
                        <a14:foregroundMark x1="94219" y1="56376" x2="94219" y2="56376"/>
                        <a14:foregroundMark x1="3750" y1="89038" x2="3750" y2="89038"/>
                        <a14:backgroundMark x1="64063" y1="39374" x2="64063" y2="39374"/>
                      </a14:backgroundRemoval>
                    </a14:imgEffect>
                  </a14:imgLayer>
                </a14:imgProps>
              </a:ext>
              <a:ext uri="{28A0092B-C50C-407E-A947-70E740481C1C}">
                <a14:useLocalDpi xmlns:a14="http://schemas.microsoft.com/office/drawing/2010/main" xmlns="" val="0"/>
              </a:ext>
            </a:extLst>
          </a:blip>
          <a:stretch>
            <a:fillRect/>
          </a:stretch>
        </p:blipFill>
        <p:spPr>
          <a:xfrm>
            <a:off x="3993" y="332656"/>
            <a:ext cx="7010712" cy="4896544"/>
          </a:xfrm>
        </p:spPr>
      </p:pic>
      <p:sp>
        <p:nvSpPr>
          <p:cNvPr id="5" name="TextBox 4"/>
          <p:cNvSpPr txBox="1"/>
          <p:nvPr/>
        </p:nvSpPr>
        <p:spPr>
          <a:xfrm>
            <a:off x="4644008" y="1124744"/>
            <a:ext cx="4392488" cy="646331"/>
          </a:xfrm>
          <a:prstGeom prst="rect">
            <a:avLst/>
          </a:prstGeom>
          <a:noFill/>
        </p:spPr>
        <p:txBody>
          <a:bodyPr wrap="square" rtlCol="0">
            <a:spAutoFit/>
          </a:bodyPr>
          <a:lstStyle/>
          <a:p>
            <a:pPr algn="r"/>
            <a:r>
              <a:rPr lang="en-GB" dirty="0" smtClean="0"/>
              <a:t>role of women: rather prominent!</a:t>
            </a:r>
            <a:br>
              <a:rPr lang="en-GB" dirty="0" smtClean="0"/>
            </a:br>
            <a:r>
              <a:rPr lang="en-GB" dirty="0" smtClean="0"/>
              <a:t>(unlike Rome…)</a:t>
            </a:r>
            <a:endParaRPr lang="en-GB" dirty="0"/>
          </a:p>
        </p:txBody>
      </p:sp>
      <p:pic>
        <p:nvPicPr>
          <p:cNvPr id="7170" name="Picture 2" descr="http://media-cache-ec0.pinimg.com/236x/34/a9/9b/34a99bfde1ae722f19cd9addf8aaefe1.jpg"/>
          <p:cNvPicPr>
            <a:picLocks noChangeAspect="1" noChangeArrowheads="1"/>
          </p:cNvPicPr>
          <p:nvPr/>
        </p:nvPicPr>
        <p:blipFill>
          <a:blip r:embed="rId4" cstate="print">
            <a:extLst>
              <a:ext uri="{BEBA8EAE-BF5A-486C-A8C5-ECC9F3942E4B}">
                <a14:imgProps xmlns:a14="http://schemas.microsoft.com/office/drawing/2010/main" xmlns="">
                  <a14:imgLayer r:embed="rId5">
                    <a14:imgEffect>
                      <a14:backgroundRemoval t="6390" b="94569" l="9746" r="89831">
                        <a14:foregroundMark x1="66949" y1="6390" x2="66949" y2="6390"/>
                        <a14:foregroundMark x1="26695" y1="94569" x2="26695" y2="94569"/>
                      </a14:backgroundRemoval>
                    </a14:imgEffect>
                  </a14:imgLayer>
                </a14:imgProps>
              </a:ext>
              <a:ext uri="{28A0092B-C50C-407E-A947-70E740481C1C}">
                <a14:useLocalDpi xmlns:a14="http://schemas.microsoft.com/office/drawing/2010/main" xmlns="" val="0"/>
              </a:ext>
            </a:extLst>
          </a:blip>
          <a:srcRect/>
          <a:stretch>
            <a:fillRect/>
          </a:stretch>
        </p:blipFill>
        <p:spPr bwMode="auto">
          <a:xfrm>
            <a:off x="5580112" y="2157308"/>
            <a:ext cx="3575843" cy="4742539"/>
          </a:xfrm>
          <a:prstGeom prst="rect">
            <a:avLst/>
          </a:prstGeom>
          <a:noFill/>
          <a:extLst>
            <a:ext uri="{909E8E84-426E-40DD-AFC4-6F175D3DCCD1}">
              <a14:hiddenFill xmlns:a14="http://schemas.microsoft.com/office/drawing/2010/main" xmlns="">
                <a:solidFill>
                  <a:srgbClr val="FFFFFF"/>
                </a:solidFill>
              </a14:hiddenFill>
            </a:ext>
          </a:extLst>
        </p:spPr>
      </p:pic>
      <p:sp>
        <p:nvSpPr>
          <p:cNvPr id="6" name="Oval 5"/>
          <p:cNvSpPr/>
          <p:nvPr/>
        </p:nvSpPr>
        <p:spPr>
          <a:xfrm rot="20838690">
            <a:off x="6012160" y="3717032"/>
            <a:ext cx="2880320" cy="100811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xmlns="" val="24336686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170"/>
                                        </p:tgtEl>
                                        <p:attrNameLst>
                                          <p:attrName>style.visibility</p:attrName>
                                        </p:attrNameLst>
                                      </p:cBhvr>
                                      <p:to>
                                        <p:strVal val="visible"/>
                                      </p:to>
                                    </p:set>
                                    <p:animEffect transition="in" filter="fade">
                                      <p:cBhvr>
                                        <p:cTn id="13" dur="1000"/>
                                        <p:tgtEl>
                                          <p:spTgt spid="7170"/>
                                        </p:tgtEl>
                                      </p:cBhvr>
                                    </p:animEffect>
                                    <p:anim calcmode="lin" valueType="num">
                                      <p:cBhvr>
                                        <p:cTn id="14" dur="1000" fill="hold"/>
                                        <p:tgtEl>
                                          <p:spTgt spid="7170"/>
                                        </p:tgtEl>
                                        <p:attrNameLst>
                                          <p:attrName>ppt_x</p:attrName>
                                        </p:attrNameLst>
                                      </p:cBhvr>
                                      <p:tavLst>
                                        <p:tav tm="0">
                                          <p:val>
                                            <p:strVal val="#ppt_x"/>
                                          </p:val>
                                        </p:tav>
                                        <p:tav tm="100000">
                                          <p:val>
                                            <p:strVal val="#ppt_x"/>
                                          </p:val>
                                        </p:tav>
                                      </p:tavLst>
                                    </p:anim>
                                    <p:anim calcmode="lin" valueType="num">
                                      <p:cBhvr>
                                        <p:cTn id="15" dur="1000" fill="hold"/>
                                        <p:tgtEl>
                                          <p:spTgt spid="7170"/>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21" presetClass="entr" presetSubtype="1" fill="hold" grpId="0" nodeType="afterEffect">
                                  <p:stCondLst>
                                    <p:cond delay="1000"/>
                                  </p:stCondLst>
                                  <p:childTnLst>
                                    <p:set>
                                      <p:cBhvr>
                                        <p:cTn id="24" dur="1" fill="hold">
                                          <p:stCondLst>
                                            <p:cond delay="0"/>
                                          </p:stCondLst>
                                        </p:cTn>
                                        <p:tgtEl>
                                          <p:spTgt spid="6"/>
                                        </p:tgtEl>
                                        <p:attrNameLst>
                                          <p:attrName>style.visibility</p:attrName>
                                        </p:attrNameLst>
                                      </p:cBhvr>
                                      <p:to>
                                        <p:strVal val="visible"/>
                                      </p:to>
                                    </p:set>
                                    <p:animEffect transition="in" filter="wheel(1)">
                                      <p:cBhvr>
                                        <p:cTn id="25"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en-GB"/>
          </a:p>
        </p:txBody>
      </p:sp>
      <p:sp>
        <p:nvSpPr>
          <p:cNvPr id="3" name="Title 2"/>
          <p:cNvSpPr>
            <a:spLocks noGrp="1"/>
          </p:cNvSpPr>
          <p:nvPr>
            <p:ph type="title"/>
          </p:nvPr>
        </p:nvSpPr>
        <p:spPr/>
        <p:txBody>
          <a:bodyPr/>
          <a:lstStyle/>
          <a:p>
            <a:endParaRPr lang="en-GB"/>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 y="29627"/>
            <a:ext cx="9147367" cy="6828373"/>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5" name="Title 2"/>
          <p:cNvSpPr txBox="1">
            <a:spLocks/>
          </p:cNvSpPr>
          <p:nvPr/>
        </p:nvSpPr>
        <p:spPr>
          <a:xfrm>
            <a:off x="504826" y="381000"/>
            <a:ext cx="7680960" cy="1066800"/>
          </a:xfrm>
          <a:prstGeom prst="rect">
            <a:avLst/>
          </a:prstGeom>
        </p:spPr>
        <p:txBody>
          <a:bodyPr vert="horz" lIns="91440" tIns="45720" rIns="91440" bIns="45720" rtlCol="0" anchor="b" anchorCtr="0">
            <a:normAutofit/>
          </a:bodyPr>
          <a:lstStyle>
            <a:lvl1pPr algn="l" defTabSz="914400" rtl="0" eaLnBrk="1" latinLnBrk="0" hangingPunct="1">
              <a:spcBef>
                <a:spcPts val="400"/>
              </a:spcBef>
              <a:buNone/>
              <a:defRPr sz="4000" b="0" kern="1200" cap="none" spc="0" baseline="0">
                <a:solidFill>
                  <a:schemeClr val="tx1"/>
                </a:solidFill>
                <a:latin typeface="+mj-lt"/>
                <a:ea typeface="+mj-ea"/>
                <a:cs typeface="Tunga" pitchFamily="2"/>
              </a:defRPr>
            </a:lvl1pPr>
          </a:lstStyle>
          <a:p>
            <a:r>
              <a:rPr lang="en-GB" dirty="0" err="1" smtClean="0"/>
              <a:t>Cerveteri</a:t>
            </a:r>
            <a:r>
              <a:rPr lang="en-GB" dirty="0" smtClean="0"/>
              <a:t> &amp; Tarquinii</a:t>
            </a:r>
            <a:endParaRPr lang="en-GB" dirty="0"/>
          </a:p>
        </p:txBody>
      </p:sp>
    </p:spTree>
    <p:extLst>
      <p:ext uri="{BB962C8B-B14F-4D97-AF65-F5344CB8AC3E}">
        <p14:creationId xmlns:p14="http://schemas.microsoft.com/office/powerpoint/2010/main" xmlns="" val="4190124159"/>
      </p:ext>
    </p:extLst>
  </p:cSld>
  <p:clrMapOvr>
    <a:masterClrMapping/>
  </p:clrMapOvr>
  <p:transition spd="slow">
    <p:randomBar dir="vert"/>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en-GB"/>
          </a:p>
        </p:txBody>
      </p:sp>
      <p:sp>
        <p:nvSpPr>
          <p:cNvPr id="3" name="Title 2"/>
          <p:cNvSpPr>
            <a:spLocks noGrp="1"/>
          </p:cNvSpPr>
          <p:nvPr>
            <p:ph type="title"/>
          </p:nvPr>
        </p:nvSpPr>
        <p:spPr/>
        <p:txBody>
          <a:bodyPr/>
          <a:lstStyle/>
          <a:p>
            <a:endParaRPr lang="en-GB"/>
          </a:p>
        </p:txBody>
      </p:sp>
      <p:pic>
        <p:nvPicPr>
          <p:cNvPr id="8194" name="Picture 2" descr="http://www.maravot.com/Etruscan_banquet7.gi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0" y="-7775"/>
            <a:ext cx="9144000" cy="6865776"/>
          </a:xfrm>
          <a:prstGeom prst="rect">
            <a:avLst/>
          </a:prstGeom>
          <a:noFill/>
          <a:extLst>
            <a:ext uri="{909E8E84-426E-40DD-AFC4-6F175D3DCCD1}">
              <a14:hiddenFill xmlns:a14="http://schemas.microsoft.com/office/drawing/2010/main" xmlns="">
                <a:solidFill>
                  <a:srgbClr val="FFFFFF"/>
                </a:solidFill>
              </a14:hiddenFill>
            </a:ext>
          </a:extLst>
        </p:spPr>
      </p:pic>
      <p:sp>
        <p:nvSpPr>
          <p:cNvPr id="5" name="Title 2"/>
          <p:cNvSpPr txBox="1">
            <a:spLocks/>
          </p:cNvSpPr>
          <p:nvPr/>
        </p:nvSpPr>
        <p:spPr>
          <a:xfrm>
            <a:off x="504826" y="381000"/>
            <a:ext cx="7680960" cy="1066800"/>
          </a:xfrm>
          <a:prstGeom prst="rect">
            <a:avLst/>
          </a:prstGeom>
        </p:spPr>
        <p:txBody>
          <a:bodyPr vert="horz" lIns="91440" tIns="45720" rIns="91440" bIns="45720" rtlCol="0" anchor="b" anchorCtr="0">
            <a:normAutofit/>
          </a:bodyPr>
          <a:lstStyle>
            <a:lvl1pPr algn="l" defTabSz="914400" rtl="0" eaLnBrk="1" latinLnBrk="0" hangingPunct="1">
              <a:spcBef>
                <a:spcPts val="400"/>
              </a:spcBef>
              <a:buNone/>
              <a:defRPr sz="4000" b="0" kern="1200" cap="none" spc="0" baseline="0">
                <a:solidFill>
                  <a:schemeClr val="tx1"/>
                </a:solidFill>
                <a:latin typeface="+mj-lt"/>
                <a:ea typeface="+mj-ea"/>
                <a:cs typeface="Tunga" pitchFamily="2"/>
              </a:defRPr>
            </a:lvl1pPr>
          </a:lstStyle>
          <a:p>
            <a:r>
              <a:rPr lang="en-GB" dirty="0" err="1" smtClean="0"/>
              <a:t>Cerveteri</a:t>
            </a:r>
            <a:r>
              <a:rPr lang="en-GB" dirty="0" smtClean="0"/>
              <a:t> &amp; Tarquinii</a:t>
            </a:r>
            <a:endParaRPr lang="en-GB" dirty="0"/>
          </a:p>
        </p:txBody>
      </p:sp>
    </p:spTree>
    <p:extLst>
      <p:ext uri="{BB962C8B-B14F-4D97-AF65-F5344CB8AC3E}">
        <p14:creationId xmlns:p14="http://schemas.microsoft.com/office/powerpoint/2010/main" xmlns="" val="1605134106"/>
      </p:ext>
    </p:extLst>
  </p:cSld>
  <p:clrMapOvr>
    <a:masterClrMapping/>
  </p:clrMapOvr>
  <p:transition spd="slow">
    <p:randomBar dir="vert"/>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cstate="print">
            <a:extLst>
              <a:ext uri="{28A0092B-C50C-407E-A947-70E740481C1C}">
                <a14:useLocalDpi xmlns:a14="http://schemas.microsoft.com/office/drawing/2010/main" xmlns="" val="0"/>
              </a:ext>
            </a:extLst>
          </a:blip>
          <a:stretch>
            <a:fillRect/>
          </a:stretch>
        </p:blipFill>
        <p:spPr>
          <a:xfrm>
            <a:off x="29170" y="33113"/>
            <a:ext cx="9114830" cy="6852271"/>
          </a:xfrm>
        </p:spPr>
      </p:pic>
      <p:sp>
        <p:nvSpPr>
          <p:cNvPr id="5" name="Title 2"/>
          <p:cNvSpPr txBox="1">
            <a:spLocks/>
          </p:cNvSpPr>
          <p:nvPr/>
        </p:nvSpPr>
        <p:spPr>
          <a:xfrm>
            <a:off x="504826" y="381000"/>
            <a:ext cx="7680960" cy="1066800"/>
          </a:xfrm>
          <a:prstGeom prst="rect">
            <a:avLst/>
          </a:prstGeom>
        </p:spPr>
        <p:txBody>
          <a:bodyPr vert="horz" lIns="91440" tIns="45720" rIns="91440" bIns="45720" rtlCol="0" anchor="b" anchorCtr="0">
            <a:normAutofit/>
          </a:bodyPr>
          <a:lstStyle>
            <a:lvl1pPr algn="l" defTabSz="914400" rtl="0" eaLnBrk="1" latinLnBrk="0" hangingPunct="1">
              <a:spcBef>
                <a:spcPts val="400"/>
              </a:spcBef>
              <a:buNone/>
              <a:defRPr sz="4000" b="0" kern="1200" cap="none" spc="0" baseline="0">
                <a:solidFill>
                  <a:schemeClr val="tx1"/>
                </a:solidFill>
                <a:latin typeface="+mj-lt"/>
                <a:ea typeface="+mj-ea"/>
                <a:cs typeface="Tunga" pitchFamily="2"/>
              </a:defRPr>
            </a:lvl1pPr>
          </a:lstStyle>
          <a:p>
            <a:r>
              <a:rPr lang="en-GB" dirty="0" err="1" smtClean="0"/>
              <a:t>Cerveteri</a:t>
            </a:r>
            <a:r>
              <a:rPr lang="en-GB" dirty="0" smtClean="0"/>
              <a:t> &amp; Tarquinii</a:t>
            </a:r>
            <a:endParaRPr lang="en-GB" dirty="0"/>
          </a:p>
        </p:txBody>
      </p:sp>
      <p:sp>
        <p:nvSpPr>
          <p:cNvPr id="6" name="Rectangle 5"/>
          <p:cNvSpPr/>
          <p:nvPr/>
        </p:nvSpPr>
        <p:spPr>
          <a:xfrm>
            <a:off x="2123728" y="5517232"/>
            <a:ext cx="3312368" cy="1200329"/>
          </a:xfrm>
          <a:prstGeom prst="rect">
            <a:avLst/>
          </a:prstGeom>
        </p:spPr>
        <p:txBody>
          <a:bodyPr wrap="square">
            <a:spAutoFit/>
          </a:bodyPr>
          <a:lstStyle/>
          <a:p>
            <a:r>
              <a:rPr lang="en-GB" dirty="0" smtClean="0">
                <a:solidFill>
                  <a:schemeClr val="bg1">
                    <a:lumMod val="95000"/>
                    <a:lumOff val="5000"/>
                  </a:schemeClr>
                </a:solidFill>
                <a:effectLst>
                  <a:outerShdw blurRad="38100" dist="38100" dir="2700000" algn="tl">
                    <a:srgbClr val="000000">
                      <a:alpha val="43137"/>
                    </a:srgbClr>
                  </a:outerShdw>
                </a:effectLst>
              </a:rPr>
              <a:t>Two dancers</a:t>
            </a:r>
            <a:br>
              <a:rPr lang="en-GB" dirty="0" smtClean="0">
                <a:solidFill>
                  <a:schemeClr val="bg1">
                    <a:lumMod val="95000"/>
                    <a:lumOff val="5000"/>
                  </a:schemeClr>
                </a:solidFill>
                <a:effectLst>
                  <a:outerShdw blurRad="38100" dist="38100" dir="2700000" algn="tl">
                    <a:srgbClr val="000000">
                      <a:alpha val="43137"/>
                    </a:srgbClr>
                  </a:outerShdw>
                </a:effectLst>
              </a:rPr>
            </a:br>
            <a:r>
              <a:rPr lang="en-GB" dirty="0" smtClean="0">
                <a:solidFill>
                  <a:schemeClr val="bg1">
                    <a:lumMod val="95000"/>
                    <a:lumOff val="5000"/>
                  </a:schemeClr>
                </a:solidFill>
                <a:effectLst>
                  <a:outerShdw blurRad="38100" dist="38100" dir="2700000" algn="tl">
                    <a:srgbClr val="000000">
                      <a:alpha val="43137"/>
                    </a:srgbClr>
                  </a:outerShdw>
                </a:effectLst>
              </a:rPr>
              <a:t>Tomb </a:t>
            </a:r>
            <a:r>
              <a:rPr lang="en-GB" dirty="0">
                <a:solidFill>
                  <a:schemeClr val="bg1">
                    <a:lumMod val="95000"/>
                    <a:lumOff val="5000"/>
                  </a:schemeClr>
                </a:solidFill>
                <a:effectLst>
                  <a:outerShdw blurRad="38100" dist="38100" dir="2700000" algn="tl">
                    <a:srgbClr val="000000">
                      <a:alpha val="43137"/>
                    </a:srgbClr>
                  </a:outerShdw>
                </a:effectLst>
              </a:rPr>
              <a:t>of the </a:t>
            </a:r>
            <a:r>
              <a:rPr lang="en-GB" dirty="0" err="1">
                <a:solidFill>
                  <a:schemeClr val="bg1">
                    <a:lumMod val="95000"/>
                    <a:lumOff val="5000"/>
                  </a:schemeClr>
                </a:solidFill>
                <a:effectLst>
                  <a:outerShdw blurRad="38100" dist="38100" dir="2700000" algn="tl">
                    <a:srgbClr val="000000">
                      <a:alpha val="43137"/>
                    </a:srgbClr>
                  </a:outerShdw>
                </a:effectLst>
              </a:rPr>
              <a:t>Triclinium</a:t>
            </a:r>
            <a:r>
              <a:rPr lang="en-GB" dirty="0">
                <a:solidFill>
                  <a:schemeClr val="bg1">
                    <a:lumMod val="95000"/>
                    <a:lumOff val="5000"/>
                  </a:schemeClr>
                </a:solidFill>
                <a:effectLst>
                  <a:outerShdw blurRad="38100" dist="38100" dir="2700000" algn="tl">
                    <a:srgbClr val="000000">
                      <a:alpha val="43137"/>
                    </a:srgbClr>
                  </a:outerShdw>
                </a:effectLst>
              </a:rPr>
              <a:t> in the Necropolis of </a:t>
            </a:r>
            <a:r>
              <a:rPr lang="en-GB" dirty="0" err="1" smtClean="0">
                <a:solidFill>
                  <a:schemeClr val="bg1">
                    <a:lumMod val="95000"/>
                    <a:lumOff val="5000"/>
                  </a:schemeClr>
                </a:solidFill>
                <a:effectLst>
                  <a:outerShdw blurRad="38100" dist="38100" dir="2700000" algn="tl">
                    <a:srgbClr val="000000">
                      <a:alpha val="43137"/>
                    </a:srgbClr>
                  </a:outerShdw>
                </a:effectLst>
              </a:rPr>
              <a:t>Monterozzi</a:t>
            </a:r>
            <a:endParaRPr lang="en-GB" dirty="0" smtClean="0">
              <a:solidFill>
                <a:schemeClr val="bg1">
                  <a:lumMod val="95000"/>
                  <a:lumOff val="5000"/>
                </a:schemeClr>
              </a:solidFill>
              <a:effectLst>
                <a:outerShdw blurRad="38100" dist="38100" dir="2700000" algn="tl">
                  <a:srgbClr val="000000">
                    <a:alpha val="43137"/>
                  </a:srgbClr>
                </a:outerShdw>
              </a:effectLst>
            </a:endParaRPr>
          </a:p>
          <a:p>
            <a:r>
              <a:rPr lang="en-GB" dirty="0" smtClean="0">
                <a:solidFill>
                  <a:schemeClr val="bg1">
                    <a:lumMod val="95000"/>
                    <a:lumOff val="5000"/>
                  </a:schemeClr>
                </a:solidFill>
                <a:effectLst>
                  <a:outerShdw blurRad="38100" dist="38100" dir="2700000" algn="tl">
                    <a:srgbClr val="000000">
                      <a:alpha val="43137"/>
                    </a:srgbClr>
                  </a:outerShdw>
                </a:effectLst>
                <a:sym typeface="Wingdings" panose="05000000000000000000" pitchFamily="2" charset="2"/>
              </a:rPr>
              <a:t>pleasures of afterlife…</a:t>
            </a:r>
            <a:endParaRPr lang="en-GB" dirty="0">
              <a:solidFill>
                <a:schemeClr val="bg1">
                  <a:lumMod val="95000"/>
                  <a:lumOff val="5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xmlns="" val="1986126457"/>
      </p:ext>
    </p:extLst>
  </p:cSld>
  <p:clrMapOvr>
    <a:masterClrMapping/>
  </p:clrMapOvr>
  <p:transition spd="slow">
    <p:randomBar dir="vert"/>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en-GB"/>
          </a:p>
        </p:txBody>
      </p:sp>
      <p:sp>
        <p:nvSpPr>
          <p:cNvPr id="3" name="Title 2"/>
          <p:cNvSpPr>
            <a:spLocks noGrp="1"/>
          </p:cNvSpPr>
          <p:nvPr>
            <p:ph type="title"/>
          </p:nvPr>
        </p:nvSpPr>
        <p:spPr/>
        <p:txBody>
          <a:bodyPr/>
          <a:lstStyle/>
          <a:p>
            <a:r>
              <a:rPr lang="en-GB" dirty="0" smtClean="0"/>
              <a:t>Etruscan art…</a:t>
            </a:r>
            <a:endParaRPr lang="en-GB" dirty="0"/>
          </a:p>
        </p:txBody>
      </p:sp>
      <p:pic>
        <p:nvPicPr>
          <p:cNvPr id="3074" name="Picture 2" descr="Man on Horseback. Etruscan bronze, 500 BC"/>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3651" y="1628800"/>
            <a:ext cx="5326855" cy="4496229"/>
          </a:xfrm>
          <a:prstGeom prst="rect">
            <a:avLst/>
          </a:prstGeom>
          <a:noFill/>
          <a:extLst>
            <a:ext uri="{909E8E84-426E-40DD-AFC4-6F175D3DCCD1}">
              <a14:hiddenFill xmlns:a14="http://schemas.microsoft.com/office/drawing/2010/main" xmlns="">
                <a:solidFill>
                  <a:srgbClr val="FFFFFF"/>
                </a:solidFill>
              </a14:hiddenFill>
            </a:ext>
          </a:extLst>
        </p:spPr>
      </p:pic>
      <p:sp>
        <p:nvSpPr>
          <p:cNvPr id="4" name="Rectangle 3"/>
          <p:cNvSpPr/>
          <p:nvPr/>
        </p:nvSpPr>
        <p:spPr>
          <a:xfrm>
            <a:off x="23651" y="6121904"/>
            <a:ext cx="2964173" cy="830997"/>
          </a:xfrm>
          <a:prstGeom prst="rect">
            <a:avLst/>
          </a:prstGeom>
        </p:spPr>
        <p:txBody>
          <a:bodyPr wrap="square">
            <a:spAutoFit/>
          </a:bodyPr>
          <a:lstStyle/>
          <a:p>
            <a:r>
              <a:rPr lang="en-GB" sz="1600" i="1" dirty="0"/>
              <a:t>Etruscan 500 BC, Bronze. </a:t>
            </a:r>
            <a:r>
              <a:rPr lang="en-GB" sz="1600" i="1" dirty="0" err="1"/>
              <a:t>Gregoriano</a:t>
            </a:r>
            <a:r>
              <a:rPr lang="en-GB" sz="1600" i="1" dirty="0"/>
              <a:t> </a:t>
            </a:r>
            <a:r>
              <a:rPr lang="en-GB" sz="1600" i="1" dirty="0" err="1"/>
              <a:t>Etrusco</a:t>
            </a:r>
            <a:r>
              <a:rPr lang="en-GB" sz="1600" i="1" dirty="0"/>
              <a:t> Vatican Museum.</a:t>
            </a:r>
            <a:endParaRPr lang="en-GB" sz="1600" dirty="0"/>
          </a:p>
        </p:txBody>
      </p:sp>
      <p:pic>
        <p:nvPicPr>
          <p:cNvPr id="3076" name="Picture 4" descr="Etruscan gold bracelet, 7th C BC, Vatican Museums"/>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961411" y="116632"/>
            <a:ext cx="4004556" cy="2669704"/>
          </a:xfrm>
          <a:prstGeom prst="rect">
            <a:avLst/>
          </a:prstGeom>
          <a:noFill/>
          <a:extLst>
            <a:ext uri="{909E8E84-426E-40DD-AFC4-6F175D3DCCD1}">
              <a14:hiddenFill xmlns:a14="http://schemas.microsoft.com/office/drawing/2010/main" xmlns="">
                <a:solidFill>
                  <a:srgbClr val="FFFFFF"/>
                </a:solidFill>
              </a14:hiddenFill>
            </a:ext>
          </a:extLst>
        </p:spPr>
      </p:pic>
      <p:pic>
        <p:nvPicPr>
          <p:cNvPr id="3078" name="Picture 6" descr="http://www.christusrex.org/www1/vaticano/ETd1-Bands.jpg"/>
          <p:cNvPicPr>
            <a:picLocks noChangeAspect="1" noChangeArrowheads="1"/>
          </p:cNvPicPr>
          <p:nvPr/>
        </p:nvPicPr>
        <p:blipFill>
          <a:blip r:embed="rId4" cstate="print">
            <a:extLst>
              <a:ext uri="{BEBA8EAE-BF5A-486C-A8C5-ECC9F3942E4B}">
                <a14:imgProps xmlns:a14="http://schemas.microsoft.com/office/drawing/2010/main" xmlns="">
                  <a14:imgLayer r:embed="rId5">
                    <a14:imgEffect>
                      <a14:backgroundRemoval t="631" b="98235" l="4423" r="94595">
                        <a14:foregroundMark x1="8722" y1="4414" x2="8722" y2="4414"/>
                        <a14:foregroundMark x1="50246" y1="61665" x2="50246" y2="61665"/>
                        <a14:foregroundMark x1="94963" y1="73770" x2="94963" y2="73770"/>
                        <a14:foregroundMark x1="76658" y1="9710" x2="76658" y2="9710"/>
                        <a14:foregroundMark x1="85012" y1="5549" x2="85012" y2="5549"/>
                        <a14:foregroundMark x1="83170" y1="631" x2="83170" y2="631"/>
                        <a14:foregroundMark x1="39558" y1="8575" x2="39558" y2="8575"/>
                        <a14:foregroundMark x1="18550" y1="8197" x2="18550" y2="8197"/>
                        <a14:foregroundMark x1="4668" y1="32282" x2="4668" y2="32282"/>
                        <a14:foregroundMark x1="9459" y1="92938" x2="9459" y2="92938"/>
                        <a14:foregroundMark x1="38084" y1="98235" x2="38084" y2="98235"/>
                        <a14:foregroundMark x1="11302" y1="96343" x2="11302" y2="96343"/>
                      </a14:backgroundRemoval>
                    </a14:imgEffect>
                  </a14:imgLayer>
                </a14:imgProps>
              </a:ext>
              <a:ext uri="{28A0092B-C50C-407E-A947-70E740481C1C}">
                <a14:useLocalDpi xmlns:a14="http://schemas.microsoft.com/office/drawing/2010/main" xmlns="" val="0"/>
              </a:ext>
            </a:extLst>
          </a:blip>
          <a:srcRect/>
          <a:stretch>
            <a:fillRect/>
          </a:stretch>
        </p:blipFill>
        <p:spPr bwMode="auto">
          <a:xfrm>
            <a:off x="5148064" y="2132856"/>
            <a:ext cx="3891302" cy="3792071"/>
          </a:xfrm>
          <a:prstGeom prst="rect">
            <a:avLst/>
          </a:prstGeom>
          <a:noFill/>
          <a:extLst>
            <a:ext uri="{909E8E84-426E-40DD-AFC4-6F175D3DCCD1}">
              <a14:hiddenFill xmlns:a14="http://schemas.microsoft.com/office/drawing/2010/main" xmlns="">
                <a:solidFill>
                  <a:srgbClr val="FFFFFF"/>
                </a:solidFill>
              </a14:hiddenFill>
            </a:ext>
          </a:extLst>
        </p:spPr>
      </p:pic>
      <p:sp>
        <p:nvSpPr>
          <p:cNvPr id="6" name="TextBox 5"/>
          <p:cNvSpPr txBox="1"/>
          <p:nvPr/>
        </p:nvSpPr>
        <p:spPr>
          <a:xfrm>
            <a:off x="4211960" y="6021288"/>
            <a:ext cx="4754007" cy="738664"/>
          </a:xfrm>
          <a:prstGeom prst="rect">
            <a:avLst/>
          </a:prstGeom>
          <a:noFill/>
        </p:spPr>
        <p:txBody>
          <a:bodyPr wrap="square" rtlCol="0">
            <a:spAutoFit/>
          </a:bodyPr>
          <a:lstStyle/>
          <a:p>
            <a:pPr algn="r"/>
            <a:r>
              <a:rPr lang="en-GB" sz="1400" dirty="0" smtClean="0"/>
              <a:t>Local product,</a:t>
            </a:r>
            <a:br>
              <a:rPr lang="en-GB" sz="1400" dirty="0" smtClean="0"/>
            </a:br>
            <a:r>
              <a:rPr lang="en-GB" sz="1400" dirty="0" smtClean="0"/>
              <a:t>Eastern, Phoenician influence? Orientalizing? (</a:t>
            </a:r>
            <a:r>
              <a:rPr lang="en-GB" sz="1400" dirty="0" smtClean="0">
                <a:sym typeface="Wingdings" panose="05000000000000000000" pitchFamily="2" charset="2"/>
              </a:rPr>
              <a:t>Astarte)</a:t>
            </a:r>
            <a:endParaRPr lang="en-GB" sz="1400" dirty="0" smtClean="0"/>
          </a:p>
          <a:p>
            <a:pPr algn="r"/>
            <a:r>
              <a:rPr lang="en-GB" sz="1400" dirty="0" smtClean="0"/>
              <a:t>arm rings, gold, c.650 BC, from </a:t>
            </a:r>
            <a:r>
              <a:rPr lang="en-GB" sz="1400" dirty="0" err="1" smtClean="0"/>
              <a:t>Cerveteri</a:t>
            </a:r>
            <a:r>
              <a:rPr lang="en-GB" sz="1400" dirty="0" smtClean="0"/>
              <a:t> (Vatican Museum)</a:t>
            </a:r>
            <a:endParaRPr lang="en-GB" sz="1400" dirty="0"/>
          </a:p>
        </p:txBody>
      </p:sp>
    </p:spTree>
    <p:extLst>
      <p:ext uri="{BB962C8B-B14F-4D97-AF65-F5344CB8AC3E}">
        <p14:creationId xmlns:p14="http://schemas.microsoft.com/office/powerpoint/2010/main" xmlns="" val="341216834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500"/>
                                  </p:stCondLst>
                                  <p:childTnLst>
                                    <p:set>
                                      <p:cBhvr>
                                        <p:cTn id="6" dur="1" fill="hold">
                                          <p:stCondLst>
                                            <p:cond delay="0"/>
                                          </p:stCondLst>
                                        </p:cTn>
                                        <p:tgtEl>
                                          <p:spTgt spid="3076"/>
                                        </p:tgtEl>
                                        <p:attrNameLst>
                                          <p:attrName>style.visibility</p:attrName>
                                        </p:attrNameLst>
                                      </p:cBhvr>
                                      <p:to>
                                        <p:strVal val="visible"/>
                                      </p:to>
                                    </p:set>
                                    <p:animEffect transition="in" filter="circle(out)">
                                      <p:cBhvr>
                                        <p:cTn id="7" dur="2000"/>
                                        <p:tgtEl>
                                          <p:spTgt spid="3076"/>
                                        </p:tgtEl>
                                      </p:cBhvr>
                                    </p:animEffect>
                                  </p:childTnLst>
                                </p:cTn>
                              </p:par>
                            </p:childTnLst>
                          </p:cTn>
                        </p:par>
                        <p:par>
                          <p:cTn id="8" fill="hold">
                            <p:stCondLst>
                              <p:cond delay="2500"/>
                            </p:stCondLst>
                            <p:childTnLst>
                              <p:par>
                                <p:cTn id="9" presetID="6" presetClass="entr" presetSubtype="32" fill="hold" nodeType="afterEffect">
                                  <p:stCondLst>
                                    <p:cond delay="0"/>
                                  </p:stCondLst>
                                  <p:childTnLst>
                                    <p:set>
                                      <p:cBhvr>
                                        <p:cTn id="10" dur="1" fill="hold">
                                          <p:stCondLst>
                                            <p:cond delay="0"/>
                                          </p:stCondLst>
                                        </p:cTn>
                                        <p:tgtEl>
                                          <p:spTgt spid="3078"/>
                                        </p:tgtEl>
                                        <p:attrNameLst>
                                          <p:attrName>style.visibility</p:attrName>
                                        </p:attrNameLst>
                                      </p:cBhvr>
                                      <p:to>
                                        <p:strVal val="visible"/>
                                      </p:to>
                                    </p:set>
                                    <p:animEffect transition="in" filter="circle(out)">
                                      <p:cBhvr>
                                        <p:cTn id="11" dur="2000"/>
                                        <p:tgtEl>
                                          <p:spTgt spid="3078"/>
                                        </p:tgtEl>
                                      </p:cBhvr>
                                    </p:animEffect>
                                  </p:childTnLst>
                                </p:cTn>
                              </p:par>
                            </p:childTnLst>
                          </p:cTn>
                        </p:par>
                        <p:par>
                          <p:cTn id="12" fill="hold">
                            <p:stCondLst>
                              <p:cond delay="4500"/>
                            </p:stCondLst>
                            <p:childTnLst>
                              <p:par>
                                <p:cTn id="13" presetID="42" presetClass="entr" presetSubtype="0" fill="hold" grpId="0" nodeType="afterEffect">
                                  <p:stCondLst>
                                    <p:cond delay="25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000"/>
                                        <p:tgtEl>
                                          <p:spTgt spid="6"/>
                                        </p:tgtEl>
                                      </p:cBhvr>
                                    </p:animEffect>
                                    <p:anim calcmode="lin" valueType="num">
                                      <p:cBhvr>
                                        <p:cTn id="16" dur="1000" fill="hold"/>
                                        <p:tgtEl>
                                          <p:spTgt spid="6"/>
                                        </p:tgtEl>
                                        <p:attrNameLst>
                                          <p:attrName>ppt_x</p:attrName>
                                        </p:attrNameLst>
                                      </p:cBhvr>
                                      <p:tavLst>
                                        <p:tav tm="0">
                                          <p:val>
                                            <p:strVal val="#ppt_x"/>
                                          </p:val>
                                        </p:tav>
                                        <p:tav tm="100000">
                                          <p:val>
                                            <p:strVal val="#ppt_x"/>
                                          </p:val>
                                        </p:tav>
                                      </p:tavLst>
                                    </p:anim>
                                    <p:anim calcmode="lin" valueType="num">
                                      <p:cBhvr>
                                        <p:cTn id="1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GB" dirty="0" smtClean="0"/>
              <a:t>Knowledge of Greek myth</a:t>
            </a:r>
          </a:p>
          <a:p>
            <a:r>
              <a:rPr lang="en-GB" dirty="0" smtClean="0"/>
              <a:t>Adoption, adaptation, selection</a:t>
            </a:r>
            <a:endParaRPr lang="en-GB" dirty="0"/>
          </a:p>
        </p:txBody>
      </p:sp>
      <p:sp>
        <p:nvSpPr>
          <p:cNvPr id="3" name="Title 2"/>
          <p:cNvSpPr>
            <a:spLocks noGrp="1"/>
          </p:cNvSpPr>
          <p:nvPr>
            <p:ph type="title"/>
          </p:nvPr>
        </p:nvSpPr>
        <p:spPr/>
        <p:txBody>
          <a:bodyPr/>
          <a:lstStyle/>
          <a:p>
            <a:r>
              <a:rPr lang="en-GB" dirty="0"/>
              <a:t>Etruscan art…</a:t>
            </a:r>
          </a:p>
        </p:txBody>
      </p:sp>
      <p:pic>
        <p:nvPicPr>
          <p:cNvPr id="5122" name="Picture 2" descr="A helmeted figure emerges from behind a fountain, topped with two lions. That is being approached from the other side by an unarmoured rider. Below the horse is a setting sun. Painted underneath this scene are trees shown in different seasons of the year."/>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5452" y="2276871"/>
            <a:ext cx="4988595" cy="4489737"/>
          </a:xfrm>
          <a:prstGeom prst="rect">
            <a:avLst/>
          </a:prstGeom>
          <a:noFill/>
          <a:extLst>
            <a:ext uri="{909E8E84-426E-40DD-AFC4-6F175D3DCCD1}">
              <a14:hiddenFill xmlns:a14="http://schemas.microsoft.com/office/drawing/2010/main" xmlns="">
                <a:solidFill>
                  <a:srgbClr val="FFFFFF"/>
                </a:solidFill>
              </a14:hiddenFill>
            </a:ext>
          </a:extLst>
        </p:spPr>
      </p:pic>
      <p:sp>
        <p:nvSpPr>
          <p:cNvPr id="4" name="TextBox 3"/>
          <p:cNvSpPr txBox="1"/>
          <p:nvPr/>
        </p:nvSpPr>
        <p:spPr>
          <a:xfrm>
            <a:off x="1440160" y="6093295"/>
            <a:ext cx="3851920" cy="646331"/>
          </a:xfrm>
          <a:prstGeom prst="rect">
            <a:avLst/>
          </a:prstGeom>
          <a:noFill/>
        </p:spPr>
        <p:txBody>
          <a:bodyPr wrap="square" rtlCol="0">
            <a:spAutoFit/>
          </a:bodyPr>
          <a:lstStyle/>
          <a:p>
            <a:r>
              <a:rPr lang="en-GB" dirty="0" smtClean="0">
                <a:solidFill>
                  <a:schemeClr val="bg1"/>
                </a:solidFill>
              </a:rPr>
              <a:t>Achilles &amp; Troilus (on horseback), Trojan prince</a:t>
            </a:r>
            <a:endParaRPr lang="en-GB" dirty="0">
              <a:solidFill>
                <a:schemeClr val="bg1"/>
              </a:solidFill>
            </a:endParaRPr>
          </a:p>
        </p:txBody>
      </p:sp>
      <p:pic>
        <p:nvPicPr>
          <p:cNvPr id="6" name="Picture 6" descr="http://www.christusrex.org/www1/vaticano/ETd1-Bands.jpg"/>
          <p:cNvPicPr>
            <a:picLocks noChangeAspect="1" noChangeArrowheads="1"/>
          </p:cNvPicPr>
          <p:nvPr/>
        </p:nvPicPr>
        <p:blipFill>
          <a:blip r:embed="rId3" cstate="print">
            <a:extLst>
              <a:ext uri="{BEBA8EAE-BF5A-486C-A8C5-ECC9F3942E4B}">
                <a14:imgProps xmlns:a14="http://schemas.microsoft.com/office/drawing/2010/main" xmlns="">
                  <a14:imgLayer r:embed="rId4">
                    <a14:imgEffect>
                      <a14:backgroundRemoval t="631" b="98235" l="4423" r="94595">
                        <a14:foregroundMark x1="8722" y1="4414" x2="8722" y2="4414"/>
                        <a14:foregroundMark x1="50246" y1="61665" x2="50246" y2="61665"/>
                        <a14:foregroundMark x1="94963" y1="73770" x2="94963" y2="73770"/>
                        <a14:foregroundMark x1="76658" y1="9710" x2="76658" y2="9710"/>
                        <a14:foregroundMark x1="85012" y1="5549" x2="85012" y2="5549"/>
                        <a14:foregroundMark x1="83170" y1="631" x2="83170" y2="631"/>
                        <a14:foregroundMark x1="39558" y1="8575" x2="39558" y2="8575"/>
                        <a14:foregroundMark x1="18550" y1="8197" x2="18550" y2="8197"/>
                        <a14:foregroundMark x1="4668" y1="32282" x2="4668" y2="32282"/>
                        <a14:foregroundMark x1="9459" y1="92938" x2="9459" y2="92938"/>
                        <a14:foregroundMark x1="38084" y1="98235" x2="38084" y2="98235"/>
                        <a14:foregroundMark x1="11302" y1="96343" x2="11302" y2="96343"/>
                      </a14:backgroundRemoval>
                    </a14:imgEffect>
                  </a14:imgLayer>
                </a14:imgProps>
              </a:ext>
              <a:ext uri="{28A0092B-C50C-407E-A947-70E740481C1C}">
                <a14:useLocalDpi xmlns:a14="http://schemas.microsoft.com/office/drawing/2010/main" xmlns="" val="0"/>
              </a:ext>
            </a:extLst>
          </a:blip>
          <a:srcRect/>
          <a:stretch>
            <a:fillRect/>
          </a:stretch>
        </p:blipFill>
        <p:spPr bwMode="auto">
          <a:xfrm>
            <a:off x="5148064" y="2132856"/>
            <a:ext cx="3891302" cy="3792071"/>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11170430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5122"/>
                                        </p:tgtEl>
                                        <p:attrNameLst>
                                          <p:attrName>style.visibility</p:attrName>
                                        </p:attrNameLst>
                                      </p:cBhvr>
                                      <p:to>
                                        <p:strVal val="visible"/>
                                      </p:to>
                                    </p:set>
                                    <p:animEffect transition="in" filter="randombar(horizontal)">
                                      <p:cBhvr>
                                        <p:cTn id="7" dur="5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cstate="print">
            <a:extLst>
              <a:ext uri="{28A0092B-C50C-407E-A947-70E740481C1C}">
                <a14:useLocalDpi xmlns:a14="http://schemas.microsoft.com/office/drawing/2010/main" xmlns="" val="0"/>
              </a:ext>
            </a:extLst>
          </a:blip>
          <a:stretch>
            <a:fillRect/>
          </a:stretch>
        </p:blipFill>
        <p:spPr>
          <a:xfrm>
            <a:off x="22870" y="0"/>
            <a:ext cx="9121130" cy="6858000"/>
          </a:xfrm>
        </p:spPr>
      </p:pic>
      <p:sp>
        <p:nvSpPr>
          <p:cNvPr id="3" name="Title 2"/>
          <p:cNvSpPr>
            <a:spLocks noGrp="1"/>
          </p:cNvSpPr>
          <p:nvPr>
            <p:ph type="title"/>
          </p:nvPr>
        </p:nvSpPr>
        <p:spPr/>
        <p:txBody>
          <a:bodyPr/>
          <a:lstStyle/>
          <a:p>
            <a:r>
              <a:rPr lang="en-GB" dirty="0" smtClean="0"/>
              <a:t>Etruscan cities…</a:t>
            </a:r>
            <a:endParaRPr lang="en-GB" dirty="0"/>
          </a:p>
        </p:txBody>
      </p:sp>
    </p:spTree>
    <p:extLst>
      <p:ext uri="{BB962C8B-B14F-4D97-AF65-F5344CB8AC3E}">
        <p14:creationId xmlns:p14="http://schemas.microsoft.com/office/powerpoint/2010/main" xmlns="" val="2012231136"/>
      </p:ext>
    </p:extLst>
  </p:cSld>
  <p:clrMapOvr>
    <a:masterClrMapping/>
  </p:clrMapOvr>
  <p:transition spd="slow">
    <p:randomBar dir="vert"/>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22870" y="0"/>
            <a:ext cx="9121130" cy="6858000"/>
          </a:xfrm>
          <a:prstGeom prst="rect">
            <a:avLst/>
          </a:prstGeom>
        </p:spPr>
      </p:pic>
      <p:pic>
        <p:nvPicPr>
          <p:cNvPr id="5" name="Content Placeholder 4"/>
          <p:cNvPicPr>
            <a:picLocks noGrp="1" noChangeAspect="1"/>
          </p:cNvPicPr>
          <p:nvPr>
            <p:ph sz="quarter" idx="13"/>
          </p:nvPr>
        </p:nvPicPr>
        <p:blipFill>
          <a:blip r:embed="rId3" cstate="print">
            <a:extLst>
              <a:ext uri="{28A0092B-C50C-407E-A947-70E740481C1C}">
                <a14:useLocalDpi xmlns:a14="http://schemas.microsoft.com/office/drawing/2010/main" xmlns="" val="0"/>
              </a:ext>
            </a:extLst>
          </a:blip>
          <a:stretch>
            <a:fillRect/>
          </a:stretch>
        </p:blipFill>
        <p:spPr>
          <a:xfrm>
            <a:off x="2267744" y="2133600"/>
            <a:ext cx="6748471" cy="4724400"/>
          </a:xfrm>
        </p:spPr>
      </p:pic>
      <p:sp>
        <p:nvSpPr>
          <p:cNvPr id="3" name="Title 2"/>
          <p:cNvSpPr>
            <a:spLocks noGrp="1"/>
          </p:cNvSpPr>
          <p:nvPr>
            <p:ph type="title"/>
          </p:nvPr>
        </p:nvSpPr>
        <p:spPr/>
        <p:txBody>
          <a:bodyPr/>
          <a:lstStyle/>
          <a:p>
            <a:r>
              <a:rPr lang="en-GB" dirty="0" smtClean="0"/>
              <a:t>Etruscan cities…</a:t>
            </a:r>
            <a:endParaRPr lang="en-GB" dirty="0"/>
          </a:p>
        </p:txBody>
      </p:sp>
      <p:sp>
        <p:nvSpPr>
          <p:cNvPr id="6" name="TextBox 5"/>
          <p:cNvSpPr txBox="1"/>
          <p:nvPr/>
        </p:nvSpPr>
        <p:spPr>
          <a:xfrm>
            <a:off x="3635896" y="2348880"/>
            <a:ext cx="562975" cy="369332"/>
          </a:xfrm>
          <a:prstGeom prst="rect">
            <a:avLst/>
          </a:prstGeom>
          <a:noFill/>
        </p:spPr>
        <p:txBody>
          <a:bodyPr wrap="none" rtlCol="0">
            <a:spAutoFit/>
          </a:bodyPr>
          <a:lstStyle/>
          <a:p>
            <a:r>
              <a:rPr lang="en-GB" dirty="0" smtClean="0">
                <a:solidFill>
                  <a:schemeClr val="bg1"/>
                </a:solidFill>
              </a:rPr>
              <a:t>VEII</a:t>
            </a:r>
            <a:endParaRPr lang="en-GB" dirty="0">
              <a:solidFill>
                <a:schemeClr val="bg1"/>
              </a:solidFill>
            </a:endParaRPr>
          </a:p>
        </p:txBody>
      </p:sp>
    </p:spTree>
    <p:extLst>
      <p:ext uri="{BB962C8B-B14F-4D97-AF65-F5344CB8AC3E}">
        <p14:creationId xmlns:p14="http://schemas.microsoft.com/office/powerpoint/2010/main" xmlns="" val="405246479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0" y="1412776"/>
            <a:ext cx="7680960" cy="4724400"/>
          </a:xfrm>
        </p:spPr>
        <p:txBody>
          <a:bodyPr>
            <a:normAutofit/>
          </a:bodyPr>
          <a:lstStyle/>
          <a:p>
            <a:pPr marL="285750" indent="-285750">
              <a:buFont typeface="Wingdings" panose="05000000000000000000" pitchFamily="2" charset="2"/>
              <a:buChar char="v"/>
            </a:pPr>
            <a:r>
              <a:rPr lang="en-GB" dirty="0" smtClean="0"/>
              <a:t>superstructure: wood </a:t>
            </a:r>
            <a:r>
              <a:rPr lang="en-GB" dirty="0"/>
              <a:t>and mud </a:t>
            </a:r>
            <a:r>
              <a:rPr lang="en-GB" dirty="0" smtClean="0"/>
              <a:t>brick</a:t>
            </a:r>
            <a:br>
              <a:rPr lang="en-GB" dirty="0" smtClean="0"/>
            </a:br>
            <a:r>
              <a:rPr lang="en-GB" dirty="0" smtClean="0"/>
              <a:t>often </a:t>
            </a:r>
            <a:r>
              <a:rPr lang="en-GB" dirty="0"/>
              <a:t>covered in stucco, plaster, </a:t>
            </a:r>
            <a:r>
              <a:rPr lang="en-GB" dirty="0" smtClean="0"/>
              <a:t/>
            </a:r>
            <a:br>
              <a:rPr lang="en-GB" dirty="0" smtClean="0"/>
            </a:br>
            <a:r>
              <a:rPr lang="en-GB" dirty="0" smtClean="0"/>
              <a:t>or </a:t>
            </a:r>
            <a:r>
              <a:rPr lang="en-GB" dirty="0"/>
              <a:t>painted for decoration. </a:t>
            </a:r>
            <a:endParaRPr lang="en-GB" dirty="0" smtClean="0"/>
          </a:p>
          <a:p>
            <a:pPr marL="285750" indent="-285750">
              <a:buFont typeface="Wingdings" panose="05000000000000000000" pitchFamily="2" charset="2"/>
              <a:buChar char="v"/>
            </a:pPr>
            <a:r>
              <a:rPr lang="en-GB" dirty="0" smtClean="0"/>
              <a:t>Foundation: stone </a:t>
            </a:r>
          </a:p>
          <a:p>
            <a:pPr marL="285750" indent="-285750">
              <a:buFont typeface="Wingdings" panose="05000000000000000000" pitchFamily="2" charset="2"/>
              <a:buChar char="v"/>
            </a:pPr>
            <a:r>
              <a:rPr lang="en-GB" dirty="0" smtClean="0"/>
              <a:t>Roof: covered </a:t>
            </a:r>
            <a:r>
              <a:rPr lang="en-GB" dirty="0"/>
              <a:t>in protective terracotta </a:t>
            </a:r>
            <a:r>
              <a:rPr lang="en-GB" dirty="0" smtClean="0"/>
              <a:t>tiles</a:t>
            </a:r>
          </a:p>
          <a:p>
            <a:pPr marL="285750" indent="-285750">
              <a:buFont typeface="Wingdings" panose="05000000000000000000" pitchFamily="2" charset="2"/>
              <a:buChar char="v"/>
            </a:pPr>
            <a:r>
              <a:rPr lang="en-GB" dirty="0" smtClean="0"/>
              <a:t>Greek origins? But also uniquely </a:t>
            </a:r>
            <a:r>
              <a:rPr lang="en-GB" dirty="0"/>
              <a:t>Etruscan. </a:t>
            </a:r>
            <a:endParaRPr lang="en-GB" dirty="0" smtClean="0"/>
          </a:p>
          <a:p>
            <a:pPr marL="457200" lvl="1" indent="-285750">
              <a:buFont typeface="Wingdings" panose="05000000000000000000" pitchFamily="2" charset="2"/>
              <a:buChar char="v"/>
            </a:pPr>
            <a:r>
              <a:rPr lang="en-GB" dirty="0" smtClean="0"/>
              <a:t>frontal </a:t>
            </a:r>
            <a:r>
              <a:rPr lang="en-GB" dirty="0"/>
              <a:t>and </a:t>
            </a:r>
            <a:r>
              <a:rPr lang="en-GB" dirty="0" smtClean="0"/>
              <a:t>axial</a:t>
            </a:r>
          </a:p>
          <a:p>
            <a:pPr marL="457200" lvl="1" indent="-285750">
              <a:buFont typeface="Wingdings" panose="05000000000000000000" pitchFamily="2" charset="2"/>
              <a:buChar char="v"/>
            </a:pPr>
            <a:r>
              <a:rPr lang="en-GB" dirty="0" smtClean="0"/>
              <a:t>more </a:t>
            </a:r>
            <a:r>
              <a:rPr lang="en-GB" dirty="0"/>
              <a:t>than one cella. </a:t>
            </a:r>
            <a:endParaRPr lang="en-GB" dirty="0" smtClean="0"/>
          </a:p>
          <a:p>
            <a:pPr marL="457200" lvl="1" indent="-285750">
              <a:buFont typeface="Wingdings" panose="05000000000000000000" pitchFamily="2" charset="2"/>
              <a:buChar char="v"/>
            </a:pPr>
            <a:r>
              <a:rPr lang="en-GB" dirty="0" smtClean="0"/>
              <a:t>high </a:t>
            </a:r>
            <a:r>
              <a:rPr lang="en-GB" dirty="0"/>
              <a:t>podiums with a single central staircase</a:t>
            </a:r>
            <a:r>
              <a:rPr lang="en-GB" dirty="0" smtClean="0"/>
              <a:t>.</a:t>
            </a:r>
          </a:p>
          <a:p>
            <a:pPr marL="457200" lvl="1" indent="-285750">
              <a:buFont typeface="Wingdings" panose="05000000000000000000" pitchFamily="2" charset="2"/>
              <a:buChar char="v"/>
            </a:pPr>
            <a:r>
              <a:rPr lang="en-GB" dirty="0" smtClean="0"/>
              <a:t>Tuscan columns: deep </a:t>
            </a:r>
            <a:r>
              <a:rPr lang="en-GB" dirty="0"/>
              <a:t>porch </a:t>
            </a:r>
            <a:endParaRPr lang="en-GB" dirty="0" smtClean="0"/>
          </a:p>
          <a:p>
            <a:pPr marL="285750" indent="-285750">
              <a:buFont typeface="Wingdings" panose="05000000000000000000" pitchFamily="2" charset="2"/>
              <a:buChar char="v"/>
            </a:pPr>
            <a:r>
              <a:rPr lang="en-GB" dirty="0" smtClean="0"/>
              <a:t>Antefixes (decorative caps)</a:t>
            </a:r>
          </a:p>
          <a:p>
            <a:pPr marL="285750" indent="-285750">
              <a:buFont typeface="Wingdings" panose="05000000000000000000" pitchFamily="2" charset="2"/>
              <a:buChar char="v"/>
            </a:pPr>
            <a:r>
              <a:rPr lang="en-GB" dirty="0" err="1" smtClean="0"/>
              <a:t>Akroteria</a:t>
            </a:r>
            <a:r>
              <a:rPr lang="en-GB" dirty="0" smtClean="0"/>
              <a:t>, </a:t>
            </a:r>
            <a:r>
              <a:rPr lang="en-GB" dirty="0"/>
              <a:t>life-sized terracotta </a:t>
            </a:r>
            <a:r>
              <a:rPr lang="en-GB" dirty="0" smtClean="0"/>
              <a:t>sculptures.</a:t>
            </a:r>
          </a:p>
          <a:p>
            <a:pPr marL="285750" indent="-285750">
              <a:buFont typeface="Wingdings" panose="05000000000000000000" pitchFamily="2" charset="2"/>
              <a:buChar char="v"/>
            </a:pPr>
            <a:endParaRPr lang="en-GB" dirty="0"/>
          </a:p>
        </p:txBody>
      </p:sp>
      <p:sp>
        <p:nvSpPr>
          <p:cNvPr id="3" name="Title 2"/>
          <p:cNvSpPr>
            <a:spLocks noGrp="1"/>
          </p:cNvSpPr>
          <p:nvPr>
            <p:ph type="title"/>
          </p:nvPr>
        </p:nvSpPr>
        <p:spPr/>
        <p:txBody>
          <a:bodyPr/>
          <a:lstStyle/>
          <a:p>
            <a:r>
              <a:rPr lang="en-GB" dirty="0" smtClean="0"/>
              <a:t>Etruscan temple</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4818116" y="476671"/>
            <a:ext cx="4325883" cy="3240361"/>
          </a:xfrm>
          <a:prstGeom prst="rect">
            <a:avLst/>
          </a:prstGeom>
        </p:spPr>
      </p:pic>
      <p:pic>
        <p:nvPicPr>
          <p:cNvPr id="9218" name="Picture 2" descr="http://www.neu.antikefan.de/images/neu_tempel_etrusk_grundriss2table34.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444208" y="3068960"/>
            <a:ext cx="2457273" cy="3657336"/>
          </a:xfrm>
          <a:prstGeom prst="rect">
            <a:avLst/>
          </a:prstGeom>
          <a:noFill/>
          <a:extLst>
            <a:ext uri="{909E8E84-426E-40DD-AFC4-6F175D3DCCD1}">
              <a14:hiddenFill xmlns:a14="http://schemas.microsoft.com/office/drawing/2010/main" xmlns="">
                <a:solidFill>
                  <a:srgbClr val="FFFFFF"/>
                </a:solidFill>
              </a14:hiddenFill>
            </a:ext>
          </a:extLst>
        </p:spPr>
      </p:pic>
      <p:pic>
        <p:nvPicPr>
          <p:cNvPr id="9220" name="Picture 4" descr="http://www.neu.antikefan.de/images/neu_tempel_etrusk_ansichttable66.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279625" y="332656"/>
            <a:ext cx="3169726" cy="2366730"/>
          </a:xfrm>
          <a:prstGeom prst="rect">
            <a:avLst/>
          </a:prstGeom>
          <a:noFill/>
          <a:extLst>
            <a:ext uri="{909E8E84-426E-40DD-AFC4-6F175D3DCCD1}">
              <a14:hiddenFill xmlns:a14="http://schemas.microsoft.com/office/drawing/2010/main" xmlns="">
                <a:solidFill>
                  <a:srgbClr val="FFFFFF"/>
                </a:solidFill>
              </a14:hiddenFill>
            </a:ext>
          </a:extLst>
        </p:spPr>
      </p:pic>
      <p:pic>
        <p:nvPicPr>
          <p:cNvPr id="9222" name="Picture 6" descr="http://www.neu.antikefan.de/images/img_2941_160.jpg"/>
          <p:cNvPicPr>
            <a:picLocks noChangeAspect="1" noChangeArrowheads="1"/>
          </p:cNvPicPr>
          <p:nvPr/>
        </p:nvPicPr>
        <p:blipFill>
          <a:blip r:embed="rId5" cstate="print">
            <a:extLst>
              <a:ext uri="{BEBA8EAE-BF5A-486C-A8C5-ECC9F3942E4B}">
                <a14:imgProps xmlns:a14="http://schemas.microsoft.com/office/drawing/2010/main" xmlns="">
                  <a14:imgLayer r:embed="rId6">
                    <a14:imgEffect>
                      <a14:backgroundRemoval t="10000" b="90000" l="10000" r="90000"/>
                    </a14:imgEffect>
                  </a14:imgLayer>
                </a14:imgProps>
              </a:ext>
              <a:ext uri="{28A0092B-C50C-407E-A947-70E740481C1C}">
                <a14:useLocalDpi xmlns:a14="http://schemas.microsoft.com/office/drawing/2010/main" xmlns="" val="0"/>
              </a:ext>
            </a:extLst>
          </a:blip>
          <a:srcRect/>
          <a:stretch>
            <a:fillRect/>
          </a:stretch>
        </p:blipFill>
        <p:spPr bwMode="auto">
          <a:xfrm>
            <a:off x="3521973" y="4149080"/>
            <a:ext cx="2592286" cy="1944216"/>
          </a:xfrm>
          <a:prstGeom prst="rect">
            <a:avLst/>
          </a:prstGeom>
          <a:noFill/>
          <a:extLst>
            <a:ext uri="{909E8E84-426E-40DD-AFC4-6F175D3DCCD1}">
              <a14:hiddenFill xmlns:a14="http://schemas.microsoft.com/office/drawing/2010/main" xmlns="">
                <a:solidFill>
                  <a:srgbClr val="FFFFFF"/>
                </a:solidFill>
              </a14:hiddenFill>
            </a:ext>
          </a:extLst>
        </p:spPr>
      </p:pic>
      <p:pic>
        <p:nvPicPr>
          <p:cNvPr id="14338" name="Picture 2" descr="http://www.vaga-mente.com/site/images/stories/etruschimuseomurlo.jpg"/>
          <p:cNvPicPr>
            <a:picLocks noChangeAspect="1" noChangeArrowheads="1"/>
          </p:cNvPicPr>
          <p:nvPr/>
        </p:nvPicPr>
        <p:blipFill>
          <a:blip r:embed="rId7" cstate="print"/>
          <a:srcRect/>
          <a:stretch>
            <a:fillRect/>
          </a:stretch>
        </p:blipFill>
        <p:spPr bwMode="auto">
          <a:xfrm>
            <a:off x="899592" y="1340768"/>
            <a:ext cx="4555232" cy="3416425"/>
          </a:xfrm>
          <a:prstGeom prst="rect">
            <a:avLst/>
          </a:prstGeom>
          <a:noFill/>
        </p:spPr>
      </p:pic>
    </p:spTree>
    <p:extLst>
      <p:ext uri="{BB962C8B-B14F-4D97-AF65-F5344CB8AC3E}">
        <p14:creationId xmlns:p14="http://schemas.microsoft.com/office/powerpoint/2010/main" xmlns="" val="319944577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9222"/>
                                        </p:tgtEl>
                                        <p:attrNameLst>
                                          <p:attrName>style.visibility</p:attrName>
                                        </p:attrNameLst>
                                      </p:cBhvr>
                                      <p:to>
                                        <p:strVal val="visible"/>
                                      </p:to>
                                    </p:set>
                                    <p:animEffect transition="in" filter="fade">
                                      <p:cBhvr>
                                        <p:cTn id="13" dur="1000"/>
                                        <p:tgtEl>
                                          <p:spTgt spid="9222"/>
                                        </p:tgtEl>
                                      </p:cBhvr>
                                    </p:animEffect>
                                    <p:anim calcmode="lin" valueType="num">
                                      <p:cBhvr>
                                        <p:cTn id="14" dur="1000" fill="hold"/>
                                        <p:tgtEl>
                                          <p:spTgt spid="9222"/>
                                        </p:tgtEl>
                                        <p:attrNameLst>
                                          <p:attrName>ppt_x</p:attrName>
                                        </p:attrNameLst>
                                      </p:cBhvr>
                                      <p:tavLst>
                                        <p:tav tm="0">
                                          <p:val>
                                            <p:strVal val="#ppt_x"/>
                                          </p:val>
                                        </p:tav>
                                        <p:tav tm="100000">
                                          <p:val>
                                            <p:strVal val="#ppt_x"/>
                                          </p:val>
                                        </p:tav>
                                      </p:tavLst>
                                    </p:anim>
                                    <p:anim calcmode="lin" valueType="num">
                                      <p:cBhvr>
                                        <p:cTn id="15" dur="1000" fill="hold"/>
                                        <p:tgtEl>
                                          <p:spTgt spid="9222"/>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9218"/>
                                        </p:tgtEl>
                                        <p:attrNameLst>
                                          <p:attrName>style.visibility</p:attrName>
                                        </p:attrNameLst>
                                      </p:cBhvr>
                                      <p:to>
                                        <p:strVal val="visible"/>
                                      </p:to>
                                    </p:set>
                                    <p:animEffect transition="in" filter="fade">
                                      <p:cBhvr>
                                        <p:cTn id="20" dur="1000"/>
                                        <p:tgtEl>
                                          <p:spTgt spid="9218"/>
                                        </p:tgtEl>
                                      </p:cBhvr>
                                    </p:animEffect>
                                    <p:anim calcmode="lin" valueType="num">
                                      <p:cBhvr>
                                        <p:cTn id="21" dur="1000" fill="hold"/>
                                        <p:tgtEl>
                                          <p:spTgt spid="9218"/>
                                        </p:tgtEl>
                                        <p:attrNameLst>
                                          <p:attrName>ppt_x</p:attrName>
                                        </p:attrNameLst>
                                      </p:cBhvr>
                                      <p:tavLst>
                                        <p:tav tm="0">
                                          <p:val>
                                            <p:strVal val="#ppt_x"/>
                                          </p:val>
                                        </p:tav>
                                        <p:tav tm="100000">
                                          <p:val>
                                            <p:strVal val="#ppt_x"/>
                                          </p:val>
                                        </p:tav>
                                      </p:tavLst>
                                    </p:anim>
                                    <p:anim calcmode="lin" valueType="num">
                                      <p:cBhvr>
                                        <p:cTn id="22" dur="1000" fill="hold"/>
                                        <p:tgtEl>
                                          <p:spTgt spid="9218"/>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9220"/>
                                        </p:tgtEl>
                                        <p:attrNameLst>
                                          <p:attrName>style.visibility</p:attrName>
                                        </p:attrNameLst>
                                      </p:cBhvr>
                                      <p:to>
                                        <p:strVal val="visible"/>
                                      </p:to>
                                    </p:set>
                                    <p:animEffect transition="in" filter="fade">
                                      <p:cBhvr>
                                        <p:cTn id="27" dur="1000"/>
                                        <p:tgtEl>
                                          <p:spTgt spid="9220"/>
                                        </p:tgtEl>
                                      </p:cBhvr>
                                    </p:animEffect>
                                    <p:anim calcmode="lin" valueType="num">
                                      <p:cBhvr>
                                        <p:cTn id="28" dur="1000" fill="hold"/>
                                        <p:tgtEl>
                                          <p:spTgt spid="9220"/>
                                        </p:tgtEl>
                                        <p:attrNameLst>
                                          <p:attrName>ppt_x</p:attrName>
                                        </p:attrNameLst>
                                      </p:cBhvr>
                                      <p:tavLst>
                                        <p:tav tm="0">
                                          <p:val>
                                            <p:strVal val="#ppt_x"/>
                                          </p:val>
                                        </p:tav>
                                        <p:tav tm="100000">
                                          <p:val>
                                            <p:strVal val="#ppt_x"/>
                                          </p:val>
                                        </p:tav>
                                      </p:tavLst>
                                    </p:anim>
                                    <p:anim calcmode="lin" valueType="num">
                                      <p:cBhvr>
                                        <p:cTn id="29" dur="1000" fill="hold"/>
                                        <p:tgtEl>
                                          <p:spTgt spid="9220"/>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0" presetClass="entr" presetSubtype="0" fill="hold" nodeType="clickEffect">
                                  <p:stCondLst>
                                    <p:cond delay="0"/>
                                  </p:stCondLst>
                                  <p:childTnLst>
                                    <p:set>
                                      <p:cBhvr>
                                        <p:cTn id="33" dur="1" fill="hold">
                                          <p:stCondLst>
                                            <p:cond delay="0"/>
                                          </p:stCondLst>
                                        </p:cTn>
                                        <p:tgtEl>
                                          <p:spTgt spid="14338"/>
                                        </p:tgtEl>
                                        <p:attrNameLst>
                                          <p:attrName>style.visibility</p:attrName>
                                        </p:attrNameLst>
                                      </p:cBhvr>
                                      <p:to>
                                        <p:strVal val="visible"/>
                                      </p:to>
                                    </p:set>
                                    <p:animEffect transition="in" filter="wedge">
                                      <p:cBhvr>
                                        <p:cTn id="34" dur="2000"/>
                                        <p:tgtEl>
                                          <p:spTgt spid="143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a:spLocks noGrp="1"/>
          </p:cNvSpPr>
          <p:nvPr>
            <p:ph sz="quarter" idx="13"/>
          </p:nvPr>
        </p:nvSpPr>
        <p:spPr>
          <a:xfrm>
            <a:off x="0" y="1412776"/>
            <a:ext cx="7680960" cy="4724400"/>
          </a:xfrm>
        </p:spPr>
        <p:txBody>
          <a:bodyPr>
            <a:normAutofit/>
          </a:bodyPr>
          <a:lstStyle/>
          <a:p>
            <a:pPr marL="285750" indent="-285750">
              <a:buFont typeface="Wingdings" panose="05000000000000000000" pitchFamily="2" charset="2"/>
              <a:buChar char="v"/>
            </a:pPr>
            <a:r>
              <a:rPr lang="en-GB" dirty="0" smtClean="0">
                <a:solidFill>
                  <a:schemeClr val="tx1">
                    <a:lumMod val="65000"/>
                  </a:schemeClr>
                </a:solidFill>
              </a:rPr>
              <a:t>superstructure: wood </a:t>
            </a:r>
            <a:r>
              <a:rPr lang="en-GB" dirty="0">
                <a:solidFill>
                  <a:schemeClr val="tx1">
                    <a:lumMod val="65000"/>
                  </a:schemeClr>
                </a:solidFill>
              </a:rPr>
              <a:t>and mud </a:t>
            </a:r>
            <a:r>
              <a:rPr lang="en-GB" dirty="0" smtClean="0">
                <a:solidFill>
                  <a:schemeClr val="tx1">
                    <a:lumMod val="65000"/>
                  </a:schemeClr>
                </a:solidFill>
              </a:rPr>
              <a:t>brick</a:t>
            </a:r>
            <a:br>
              <a:rPr lang="en-GB" dirty="0" smtClean="0">
                <a:solidFill>
                  <a:schemeClr val="tx1">
                    <a:lumMod val="65000"/>
                  </a:schemeClr>
                </a:solidFill>
              </a:rPr>
            </a:br>
            <a:r>
              <a:rPr lang="en-GB" dirty="0" smtClean="0">
                <a:solidFill>
                  <a:schemeClr val="tx1">
                    <a:lumMod val="65000"/>
                  </a:schemeClr>
                </a:solidFill>
              </a:rPr>
              <a:t>often </a:t>
            </a:r>
            <a:r>
              <a:rPr lang="en-GB" dirty="0">
                <a:solidFill>
                  <a:schemeClr val="tx1">
                    <a:lumMod val="65000"/>
                  </a:schemeClr>
                </a:solidFill>
              </a:rPr>
              <a:t>covered in stucco, plaster, </a:t>
            </a:r>
            <a:r>
              <a:rPr lang="en-GB" dirty="0" smtClean="0">
                <a:solidFill>
                  <a:schemeClr val="tx1">
                    <a:lumMod val="65000"/>
                  </a:schemeClr>
                </a:solidFill>
              </a:rPr>
              <a:t/>
            </a:r>
            <a:br>
              <a:rPr lang="en-GB" dirty="0" smtClean="0">
                <a:solidFill>
                  <a:schemeClr val="tx1">
                    <a:lumMod val="65000"/>
                  </a:schemeClr>
                </a:solidFill>
              </a:rPr>
            </a:br>
            <a:r>
              <a:rPr lang="en-GB" dirty="0" smtClean="0">
                <a:solidFill>
                  <a:schemeClr val="tx1">
                    <a:lumMod val="65000"/>
                  </a:schemeClr>
                </a:solidFill>
              </a:rPr>
              <a:t>or </a:t>
            </a:r>
            <a:r>
              <a:rPr lang="en-GB" dirty="0">
                <a:solidFill>
                  <a:schemeClr val="tx1">
                    <a:lumMod val="65000"/>
                  </a:schemeClr>
                </a:solidFill>
              </a:rPr>
              <a:t>painted for decoration. </a:t>
            </a:r>
            <a:endParaRPr lang="en-GB" dirty="0" smtClean="0">
              <a:solidFill>
                <a:schemeClr val="tx1">
                  <a:lumMod val="65000"/>
                </a:schemeClr>
              </a:solidFill>
            </a:endParaRPr>
          </a:p>
          <a:p>
            <a:pPr marL="285750" indent="-285750">
              <a:buFont typeface="Wingdings" panose="05000000000000000000" pitchFamily="2" charset="2"/>
              <a:buChar char="v"/>
            </a:pPr>
            <a:r>
              <a:rPr lang="en-GB" dirty="0" smtClean="0">
                <a:solidFill>
                  <a:schemeClr val="tx1">
                    <a:lumMod val="65000"/>
                  </a:schemeClr>
                </a:solidFill>
              </a:rPr>
              <a:t>Foundation: stone </a:t>
            </a:r>
          </a:p>
          <a:p>
            <a:pPr marL="285750" indent="-285750">
              <a:buFont typeface="Wingdings" panose="05000000000000000000" pitchFamily="2" charset="2"/>
              <a:buChar char="v"/>
            </a:pPr>
            <a:r>
              <a:rPr lang="en-GB" dirty="0" smtClean="0">
                <a:solidFill>
                  <a:schemeClr val="tx1">
                    <a:lumMod val="65000"/>
                  </a:schemeClr>
                </a:solidFill>
              </a:rPr>
              <a:t>Roof: covered </a:t>
            </a:r>
            <a:r>
              <a:rPr lang="en-GB" dirty="0">
                <a:solidFill>
                  <a:schemeClr val="tx1">
                    <a:lumMod val="65000"/>
                  </a:schemeClr>
                </a:solidFill>
              </a:rPr>
              <a:t>in protective terracotta </a:t>
            </a:r>
            <a:r>
              <a:rPr lang="en-GB" dirty="0" smtClean="0">
                <a:solidFill>
                  <a:schemeClr val="tx1">
                    <a:lumMod val="65000"/>
                  </a:schemeClr>
                </a:solidFill>
              </a:rPr>
              <a:t>tiles</a:t>
            </a:r>
          </a:p>
          <a:p>
            <a:pPr marL="285750" indent="-285750">
              <a:buFont typeface="Wingdings" panose="05000000000000000000" pitchFamily="2" charset="2"/>
              <a:buChar char="v"/>
            </a:pPr>
            <a:r>
              <a:rPr lang="en-GB" dirty="0" smtClean="0">
                <a:solidFill>
                  <a:schemeClr val="tx1">
                    <a:lumMod val="65000"/>
                  </a:schemeClr>
                </a:solidFill>
              </a:rPr>
              <a:t>Greek origins? But also uniquely </a:t>
            </a:r>
            <a:r>
              <a:rPr lang="en-GB" dirty="0">
                <a:solidFill>
                  <a:schemeClr val="tx1">
                    <a:lumMod val="65000"/>
                  </a:schemeClr>
                </a:solidFill>
              </a:rPr>
              <a:t>Etruscan. </a:t>
            </a:r>
            <a:endParaRPr lang="en-GB" dirty="0" smtClean="0">
              <a:solidFill>
                <a:schemeClr val="tx1">
                  <a:lumMod val="65000"/>
                </a:schemeClr>
              </a:solidFill>
            </a:endParaRPr>
          </a:p>
          <a:p>
            <a:pPr marL="457200" lvl="1" indent="-285750">
              <a:buFont typeface="Wingdings" panose="05000000000000000000" pitchFamily="2" charset="2"/>
              <a:buChar char="v"/>
            </a:pPr>
            <a:r>
              <a:rPr lang="en-GB" dirty="0" smtClean="0">
                <a:solidFill>
                  <a:schemeClr val="tx1">
                    <a:lumMod val="65000"/>
                  </a:schemeClr>
                </a:solidFill>
              </a:rPr>
              <a:t>frontal </a:t>
            </a:r>
            <a:r>
              <a:rPr lang="en-GB" dirty="0">
                <a:solidFill>
                  <a:schemeClr val="tx1">
                    <a:lumMod val="65000"/>
                  </a:schemeClr>
                </a:solidFill>
              </a:rPr>
              <a:t>and </a:t>
            </a:r>
            <a:r>
              <a:rPr lang="en-GB" dirty="0" smtClean="0">
                <a:solidFill>
                  <a:schemeClr val="tx1">
                    <a:lumMod val="65000"/>
                  </a:schemeClr>
                </a:solidFill>
              </a:rPr>
              <a:t>axial</a:t>
            </a:r>
          </a:p>
          <a:p>
            <a:pPr marL="457200" lvl="1" indent="-285750">
              <a:buFont typeface="Wingdings" panose="05000000000000000000" pitchFamily="2" charset="2"/>
              <a:buChar char="v"/>
            </a:pPr>
            <a:r>
              <a:rPr lang="en-GB" dirty="0" smtClean="0">
                <a:solidFill>
                  <a:schemeClr val="tx1">
                    <a:lumMod val="65000"/>
                  </a:schemeClr>
                </a:solidFill>
              </a:rPr>
              <a:t>more </a:t>
            </a:r>
            <a:r>
              <a:rPr lang="en-GB" dirty="0">
                <a:solidFill>
                  <a:schemeClr val="tx1">
                    <a:lumMod val="65000"/>
                  </a:schemeClr>
                </a:solidFill>
              </a:rPr>
              <a:t>than one cella. </a:t>
            </a:r>
            <a:endParaRPr lang="en-GB" dirty="0" smtClean="0">
              <a:solidFill>
                <a:schemeClr val="tx1">
                  <a:lumMod val="65000"/>
                </a:schemeClr>
              </a:solidFill>
            </a:endParaRPr>
          </a:p>
          <a:p>
            <a:pPr marL="457200" lvl="1" indent="-285750">
              <a:buFont typeface="Wingdings" panose="05000000000000000000" pitchFamily="2" charset="2"/>
              <a:buChar char="v"/>
            </a:pPr>
            <a:r>
              <a:rPr lang="en-GB" dirty="0" smtClean="0">
                <a:solidFill>
                  <a:schemeClr val="tx1">
                    <a:lumMod val="65000"/>
                  </a:schemeClr>
                </a:solidFill>
              </a:rPr>
              <a:t>high </a:t>
            </a:r>
            <a:r>
              <a:rPr lang="en-GB" dirty="0">
                <a:solidFill>
                  <a:schemeClr val="tx1">
                    <a:lumMod val="65000"/>
                  </a:schemeClr>
                </a:solidFill>
              </a:rPr>
              <a:t>podiums with a single central staircase</a:t>
            </a:r>
            <a:r>
              <a:rPr lang="en-GB" dirty="0" smtClean="0">
                <a:solidFill>
                  <a:schemeClr val="tx1">
                    <a:lumMod val="65000"/>
                  </a:schemeClr>
                </a:solidFill>
              </a:rPr>
              <a:t>.</a:t>
            </a:r>
          </a:p>
          <a:p>
            <a:pPr marL="457200" lvl="1" indent="-285750">
              <a:buFont typeface="Wingdings" panose="05000000000000000000" pitchFamily="2" charset="2"/>
              <a:buChar char="v"/>
            </a:pPr>
            <a:r>
              <a:rPr lang="en-GB" dirty="0" smtClean="0">
                <a:solidFill>
                  <a:schemeClr val="tx1">
                    <a:lumMod val="65000"/>
                  </a:schemeClr>
                </a:solidFill>
              </a:rPr>
              <a:t>Tuscan columns: deep </a:t>
            </a:r>
            <a:r>
              <a:rPr lang="en-GB" dirty="0">
                <a:solidFill>
                  <a:schemeClr val="tx1">
                    <a:lumMod val="65000"/>
                  </a:schemeClr>
                </a:solidFill>
              </a:rPr>
              <a:t>porch </a:t>
            </a:r>
            <a:endParaRPr lang="en-GB" dirty="0" smtClean="0">
              <a:solidFill>
                <a:schemeClr val="tx1">
                  <a:lumMod val="65000"/>
                </a:schemeClr>
              </a:solidFill>
            </a:endParaRPr>
          </a:p>
          <a:p>
            <a:pPr marL="285750" indent="-285750">
              <a:buFont typeface="Wingdings" panose="05000000000000000000" pitchFamily="2" charset="2"/>
              <a:buChar char="v"/>
            </a:pPr>
            <a:r>
              <a:rPr lang="en-GB" dirty="0" smtClean="0">
                <a:solidFill>
                  <a:schemeClr val="tx1">
                    <a:lumMod val="65000"/>
                  </a:schemeClr>
                </a:solidFill>
              </a:rPr>
              <a:t>Antefixes (decorative caps)</a:t>
            </a:r>
          </a:p>
          <a:p>
            <a:pPr marL="285750" indent="-285750">
              <a:buFont typeface="Wingdings" panose="05000000000000000000" pitchFamily="2" charset="2"/>
              <a:buChar char="v"/>
            </a:pPr>
            <a:r>
              <a:rPr lang="en-GB" dirty="0" err="1" smtClean="0">
                <a:solidFill>
                  <a:schemeClr val="tx1">
                    <a:lumMod val="65000"/>
                  </a:schemeClr>
                </a:solidFill>
              </a:rPr>
              <a:t>Akroteria</a:t>
            </a:r>
            <a:r>
              <a:rPr lang="en-GB" dirty="0" smtClean="0">
                <a:solidFill>
                  <a:schemeClr val="tx1">
                    <a:lumMod val="65000"/>
                  </a:schemeClr>
                </a:solidFill>
              </a:rPr>
              <a:t>, </a:t>
            </a:r>
            <a:r>
              <a:rPr lang="en-GB" dirty="0">
                <a:solidFill>
                  <a:schemeClr val="tx1">
                    <a:lumMod val="65000"/>
                  </a:schemeClr>
                </a:solidFill>
              </a:rPr>
              <a:t>life-sized terracotta </a:t>
            </a:r>
            <a:r>
              <a:rPr lang="en-GB" dirty="0" smtClean="0">
                <a:solidFill>
                  <a:schemeClr val="tx1">
                    <a:lumMod val="65000"/>
                  </a:schemeClr>
                </a:solidFill>
              </a:rPr>
              <a:t>sculptures.</a:t>
            </a:r>
          </a:p>
          <a:p>
            <a:pPr marL="285750" indent="-285750">
              <a:buFont typeface="Wingdings" panose="05000000000000000000" pitchFamily="2" charset="2"/>
              <a:buChar char="v"/>
            </a:pPr>
            <a:endParaRPr lang="en-GB" dirty="0">
              <a:solidFill>
                <a:schemeClr val="tx1">
                  <a:lumMod val="65000"/>
                </a:schemeClr>
              </a:solidFill>
            </a:endParaRPr>
          </a:p>
        </p:txBody>
      </p:sp>
      <p:sp>
        <p:nvSpPr>
          <p:cNvPr id="6" name="Title 2"/>
          <p:cNvSpPr>
            <a:spLocks noGrp="1"/>
          </p:cNvSpPr>
          <p:nvPr>
            <p:ph type="title"/>
          </p:nvPr>
        </p:nvSpPr>
        <p:spPr>
          <a:xfrm>
            <a:off x="352426" y="228600"/>
            <a:ext cx="7680960" cy="1066800"/>
          </a:xfrm>
        </p:spPr>
        <p:txBody>
          <a:bodyPr/>
          <a:lstStyle/>
          <a:p>
            <a:r>
              <a:rPr lang="en-GB" dirty="0" smtClean="0"/>
              <a:t>Etruscan temple</a:t>
            </a:r>
            <a:endParaRPr lang="en-GB" dirty="0"/>
          </a:p>
        </p:txBody>
      </p:sp>
      <p:pic>
        <p:nvPicPr>
          <p:cNvPr id="7" name="Picture 6"/>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4818116" y="476671"/>
            <a:ext cx="4325883" cy="3240361"/>
          </a:xfrm>
          <a:prstGeom prst="rect">
            <a:avLst/>
          </a:prstGeom>
        </p:spPr>
      </p:pic>
      <p:pic>
        <p:nvPicPr>
          <p:cNvPr id="8" name="Picture 2" descr="http://www.neu.antikefan.de/images/neu_tempel_etrusk_grundriss2table34.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444208" y="3068960"/>
            <a:ext cx="2457273" cy="3657336"/>
          </a:xfrm>
          <a:prstGeom prst="rect">
            <a:avLst/>
          </a:prstGeom>
          <a:noFill/>
          <a:extLst>
            <a:ext uri="{909E8E84-426E-40DD-AFC4-6F175D3DCCD1}">
              <a14:hiddenFill xmlns:a14="http://schemas.microsoft.com/office/drawing/2010/main" xmlns="">
                <a:solidFill>
                  <a:srgbClr val="FFFFFF"/>
                </a:solidFill>
              </a14:hiddenFill>
            </a:ext>
          </a:extLst>
        </p:spPr>
      </p:pic>
      <p:pic>
        <p:nvPicPr>
          <p:cNvPr id="9" name="Picture 4" descr="http://www.neu.antikefan.de/images/neu_tempel_etrusk_ansichttable66.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279625" y="332656"/>
            <a:ext cx="3169726" cy="2366730"/>
          </a:xfrm>
          <a:prstGeom prst="rect">
            <a:avLst/>
          </a:prstGeom>
          <a:noFill/>
          <a:extLst>
            <a:ext uri="{909E8E84-426E-40DD-AFC4-6F175D3DCCD1}">
              <a14:hiddenFill xmlns:a14="http://schemas.microsoft.com/office/drawing/2010/main" xmlns="">
                <a:solidFill>
                  <a:srgbClr val="FFFFFF"/>
                </a:solidFill>
              </a14:hiddenFill>
            </a:ext>
          </a:extLst>
        </p:spPr>
      </p:pic>
      <p:pic>
        <p:nvPicPr>
          <p:cNvPr id="10" name="Picture 6" descr="http://www.neu.antikefan.de/images/img_2941_160.jpg"/>
          <p:cNvPicPr>
            <a:picLocks noChangeAspect="1" noChangeArrowheads="1"/>
          </p:cNvPicPr>
          <p:nvPr/>
        </p:nvPicPr>
        <p:blipFill>
          <a:blip r:embed="rId5" cstate="print">
            <a:extLst>
              <a:ext uri="{BEBA8EAE-BF5A-486C-A8C5-ECC9F3942E4B}">
                <a14:imgProps xmlns:a14="http://schemas.microsoft.com/office/drawing/2010/main" xmlns="">
                  <a14:imgLayer r:embed="rId6">
                    <a14:imgEffect>
                      <a14:backgroundRemoval t="10000" b="90000" l="10000" r="90000"/>
                    </a14:imgEffect>
                  </a14:imgLayer>
                </a14:imgProps>
              </a:ext>
              <a:ext uri="{28A0092B-C50C-407E-A947-70E740481C1C}">
                <a14:useLocalDpi xmlns:a14="http://schemas.microsoft.com/office/drawing/2010/main" xmlns="" val="0"/>
              </a:ext>
            </a:extLst>
          </a:blip>
          <a:srcRect/>
          <a:stretch>
            <a:fillRect/>
          </a:stretch>
        </p:blipFill>
        <p:spPr bwMode="auto">
          <a:xfrm>
            <a:off x="3521973" y="4149080"/>
            <a:ext cx="2592286" cy="1944216"/>
          </a:xfrm>
          <a:prstGeom prst="rect">
            <a:avLst/>
          </a:prstGeom>
          <a:noFill/>
          <a:extLst>
            <a:ext uri="{909E8E84-426E-40DD-AFC4-6F175D3DCCD1}">
              <a14:hiddenFill xmlns:a14="http://schemas.microsoft.com/office/drawing/2010/main" xmlns="">
                <a:solidFill>
                  <a:srgbClr val="FFFFFF"/>
                </a:solidFill>
              </a14:hiddenFill>
            </a:ext>
          </a:extLst>
        </p:spPr>
      </p:pic>
      <p:pic>
        <p:nvPicPr>
          <p:cNvPr id="10242" name="Picture 2" descr="http://www.antefix.nl/images/antefix_etruskische_tempel.jpg"/>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3211398" y="920609"/>
            <a:ext cx="5930325" cy="4020559"/>
          </a:xfrm>
          <a:prstGeom prst="rect">
            <a:avLst/>
          </a:prstGeom>
          <a:noFill/>
          <a:extLst>
            <a:ext uri="{909E8E84-426E-40DD-AFC4-6F175D3DCCD1}">
              <a14:hiddenFill xmlns:a14="http://schemas.microsoft.com/office/drawing/2010/main" xmlns="">
                <a:solidFill>
                  <a:srgbClr val="FFFFFF"/>
                </a:solidFill>
              </a14:hiddenFill>
            </a:ext>
          </a:extLst>
        </p:spPr>
      </p:pic>
      <p:pic>
        <p:nvPicPr>
          <p:cNvPr id="10244" name="Picture 4" descr="http://upload.wikimedia.org/wikipedia/commons/thumb/7/7c/Etruskisk_tempel.svg/2000px-Etruskisk_tempel.svg.png"/>
          <p:cNvPicPr>
            <a:picLocks noChangeAspect="1" noChangeArrowheads="1"/>
          </p:cNvPicPr>
          <p:nvPr/>
        </p:nvPicPr>
        <p:blipFill>
          <a:blip r:embed="rId8" cstate="print">
            <a:extLst>
              <a:ext uri="{28A0092B-C50C-407E-A947-70E740481C1C}">
                <a14:useLocalDpi xmlns:a14="http://schemas.microsoft.com/office/drawing/2010/main" xmlns="" val="0"/>
              </a:ext>
            </a:extLst>
          </a:blip>
          <a:srcRect/>
          <a:stretch>
            <a:fillRect/>
          </a:stretch>
        </p:blipFill>
        <p:spPr bwMode="auto">
          <a:xfrm>
            <a:off x="323528" y="476671"/>
            <a:ext cx="3874173" cy="4752528"/>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58431494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xit" presetSubtype="32" fill="hold" nodeType="afterEffect">
                                  <p:stCondLst>
                                    <p:cond delay="0"/>
                                  </p:stCondLst>
                                  <p:childTnLst>
                                    <p:animEffect transition="out" filter="circle(out)">
                                      <p:cBhvr>
                                        <p:cTn id="6" dur="2000"/>
                                        <p:tgtEl>
                                          <p:spTgt spid="7"/>
                                        </p:tgtEl>
                                      </p:cBhvr>
                                    </p:animEffect>
                                    <p:set>
                                      <p:cBhvr>
                                        <p:cTn id="7" dur="1" fill="hold">
                                          <p:stCondLst>
                                            <p:cond delay="1999"/>
                                          </p:stCondLst>
                                        </p:cTn>
                                        <p:tgtEl>
                                          <p:spTgt spid="7"/>
                                        </p:tgtEl>
                                        <p:attrNameLst>
                                          <p:attrName>style.visibility</p:attrName>
                                        </p:attrNameLst>
                                      </p:cBhvr>
                                      <p:to>
                                        <p:strVal val="hidden"/>
                                      </p:to>
                                    </p:set>
                                  </p:childTnLst>
                                </p:cTn>
                              </p:par>
                              <p:par>
                                <p:cTn id="8" presetID="6" presetClass="exit" presetSubtype="32" fill="hold" nodeType="withEffect">
                                  <p:stCondLst>
                                    <p:cond delay="0"/>
                                  </p:stCondLst>
                                  <p:childTnLst>
                                    <p:animEffect transition="out" filter="circle(out)">
                                      <p:cBhvr>
                                        <p:cTn id="9" dur="2000"/>
                                        <p:tgtEl>
                                          <p:spTgt spid="10"/>
                                        </p:tgtEl>
                                      </p:cBhvr>
                                    </p:animEffect>
                                    <p:set>
                                      <p:cBhvr>
                                        <p:cTn id="10" dur="1" fill="hold">
                                          <p:stCondLst>
                                            <p:cond delay="1999"/>
                                          </p:stCondLst>
                                        </p:cTn>
                                        <p:tgtEl>
                                          <p:spTgt spid="10"/>
                                        </p:tgtEl>
                                        <p:attrNameLst>
                                          <p:attrName>style.visibility</p:attrName>
                                        </p:attrNameLst>
                                      </p:cBhvr>
                                      <p:to>
                                        <p:strVal val="hidden"/>
                                      </p:to>
                                    </p:set>
                                  </p:childTnLst>
                                </p:cTn>
                              </p:par>
                            </p:childTnLst>
                          </p:cTn>
                        </p:par>
                        <p:par>
                          <p:cTn id="11" fill="hold">
                            <p:stCondLst>
                              <p:cond delay="2000"/>
                            </p:stCondLst>
                            <p:childTnLst>
                              <p:par>
                                <p:cTn id="12" presetID="6" presetClass="entr" presetSubtype="16" fill="hold" nodeType="afterEffect">
                                  <p:stCondLst>
                                    <p:cond delay="0"/>
                                  </p:stCondLst>
                                  <p:childTnLst>
                                    <p:set>
                                      <p:cBhvr>
                                        <p:cTn id="13" dur="1" fill="hold">
                                          <p:stCondLst>
                                            <p:cond delay="0"/>
                                          </p:stCondLst>
                                        </p:cTn>
                                        <p:tgtEl>
                                          <p:spTgt spid="10242"/>
                                        </p:tgtEl>
                                        <p:attrNameLst>
                                          <p:attrName>style.visibility</p:attrName>
                                        </p:attrNameLst>
                                      </p:cBhvr>
                                      <p:to>
                                        <p:strVal val="visible"/>
                                      </p:to>
                                    </p:set>
                                    <p:animEffect transition="in" filter="circle(in)">
                                      <p:cBhvr>
                                        <p:cTn id="14" dur="2000"/>
                                        <p:tgtEl>
                                          <p:spTgt spid="10242"/>
                                        </p:tgtEl>
                                      </p:cBhvr>
                                    </p:animEffect>
                                  </p:childTnLst>
                                </p:cTn>
                              </p:par>
                              <p:par>
                                <p:cTn id="15" presetID="6" presetClass="exit" presetSubtype="32" fill="hold" nodeType="withEffect">
                                  <p:stCondLst>
                                    <p:cond delay="0"/>
                                  </p:stCondLst>
                                  <p:childTnLst>
                                    <p:animEffect transition="out" filter="circle(out)">
                                      <p:cBhvr>
                                        <p:cTn id="16" dur="2000"/>
                                        <p:tgtEl>
                                          <p:spTgt spid="8"/>
                                        </p:tgtEl>
                                      </p:cBhvr>
                                    </p:animEffect>
                                    <p:set>
                                      <p:cBhvr>
                                        <p:cTn id="17" dur="1" fill="hold">
                                          <p:stCondLst>
                                            <p:cond delay="1999"/>
                                          </p:stCondLst>
                                        </p:cTn>
                                        <p:tgtEl>
                                          <p:spTgt spid="8"/>
                                        </p:tgtEl>
                                        <p:attrNameLst>
                                          <p:attrName>style.visibility</p:attrName>
                                        </p:attrNameLst>
                                      </p:cBhvr>
                                      <p:to>
                                        <p:strVal val="hidden"/>
                                      </p:to>
                                    </p:set>
                                  </p:childTnLst>
                                </p:cTn>
                              </p:par>
                              <p:par>
                                <p:cTn id="18" presetID="6" presetClass="exit" presetSubtype="32" fill="hold" nodeType="withEffect">
                                  <p:stCondLst>
                                    <p:cond delay="0"/>
                                  </p:stCondLst>
                                  <p:childTnLst>
                                    <p:animEffect transition="out" filter="circle(out)">
                                      <p:cBhvr>
                                        <p:cTn id="19" dur="2000"/>
                                        <p:tgtEl>
                                          <p:spTgt spid="9"/>
                                        </p:tgtEl>
                                      </p:cBhvr>
                                    </p:animEffect>
                                    <p:set>
                                      <p:cBhvr>
                                        <p:cTn id="20" dur="1" fill="hold">
                                          <p:stCondLst>
                                            <p:cond delay="1999"/>
                                          </p:stCondLst>
                                        </p:cTn>
                                        <p:tgtEl>
                                          <p:spTgt spid="9"/>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10244"/>
                                        </p:tgtEl>
                                        <p:attrNameLst>
                                          <p:attrName>style.visibility</p:attrName>
                                        </p:attrNameLst>
                                      </p:cBhvr>
                                      <p:to>
                                        <p:strVal val="visible"/>
                                      </p:to>
                                    </p:set>
                                    <p:animEffect transition="in" filter="fade">
                                      <p:cBhvr>
                                        <p:cTn id="25" dur="1000"/>
                                        <p:tgtEl>
                                          <p:spTgt spid="10244"/>
                                        </p:tgtEl>
                                      </p:cBhvr>
                                    </p:animEffect>
                                    <p:anim calcmode="lin" valueType="num">
                                      <p:cBhvr>
                                        <p:cTn id="26" dur="1000" fill="hold"/>
                                        <p:tgtEl>
                                          <p:spTgt spid="10244"/>
                                        </p:tgtEl>
                                        <p:attrNameLst>
                                          <p:attrName>ppt_x</p:attrName>
                                        </p:attrNameLst>
                                      </p:cBhvr>
                                      <p:tavLst>
                                        <p:tav tm="0">
                                          <p:val>
                                            <p:strVal val="#ppt_x"/>
                                          </p:val>
                                        </p:tav>
                                        <p:tav tm="100000">
                                          <p:val>
                                            <p:strVal val="#ppt_x"/>
                                          </p:val>
                                        </p:tav>
                                      </p:tavLst>
                                    </p:anim>
                                    <p:anim calcmode="lin" valueType="num">
                                      <p:cBhvr>
                                        <p:cTn id="27" dur="1000" fill="hold"/>
                                        <p:tgtEl>
                                          <p:spTgt spid="1024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a:picLocks noChangeAspect="1"/>
          </p:cNvPicPr>
          <p:nvPr/>
        </p:nvPicPr>
        <p:blipFill>
          <a:blip r:embed="rId2" cstate="print">
            <a:extLst>
              <a:ext uri="{BEBA8EAE-BF5A-486C-A8C5-ECC9F3942E4B}">
                <a14:imgProps xmlns:a14="http://schemas.microsoft.com/office/drawing/2010/main" xmlns="">
                  <a14:imgLayer r:embed="rId3">
                    <a14:imgEffect>
                      <a14:backgroundRemoval t="2141" b="97859" l="10000" r="97600">
                        <a14:foregroundMark x1="22000" y1="12538" x2="22000" y2="12538"/>
                        <a14:foregroundMark x1="41200" y1="2752" x2="41200" y2="2752"/>
                        <a14:foregroundMark x1="27600" y1="12844" x2="27600" y2="12844"/>
                        <a14:foregroundMark x1="27200" y1="8563" x2="27200" y2="8563"/>
                        <a14:foregroundMark x1="18400" y1="20183" x2="18400" y2="20183"/>
                        <a14:foregroundMark x1="12400" y1="24771" x2="12400" y2="24771"/>
                        <a14:foregroundMark x1="55200" y1="88073" x2="55200" y2="88073"/>
                        <a14:foregroundMark x1="97600" y1="64220" x2="97600" y2="64220"/>
                        <a14:foregroundMark x1="92000" y1="85015" x2="92000" y2="85015"/>
                        <a14:foregroundMark x1="86400" y1="93272" x2="86400" y2="93272"/>
                        <a14:foregroundMark x1="82000" y1="97859" x2="82000" y2="97859"/>
                        <a14:foregroundMark x1="43600" y1="94495" x2="43600" y2="94495"/>
                        <a14:foregroundMark x1="40000" y1="96330" x2="40000" y2="96330"/>
                        <a14:foregroundMark x1="16400" y1="25382" x2="16400" y2="25382"/>
                        <a14:foregroundMark x1="15600" y1="21101" x2="15600" y2="21101"/>
                        <a14:foregroundMark x1="16800" y1="15291" x2="16800" y2="15291"/>
                        <a14:foregroundMark x1="24400" y1="9174" x2="24400" y2="9174"/>
                        <a14:foregroundMark x1="61200" y1="3670" x2="61200" y2="3670"/>
                        <a14:foregroundMark x1="56800" y1="3670" x2="56800" y2="3670"/>
                        <a14:foregroundMark x1="66400" y1="7339" x2="66400" y2="7339"/>
                        <a14:foregroundMark x1="14000" y1="29052" x2="14000" y2="29052"/>
                        <a14:foregroundMark x1="13200" y1="29052" x2="13200" y2="29052"/>
                        <a14:foregroundMark x1="12800" y1="22324" x2="12800" y2="22324"/>
                        <a14:foregroundMark x1="12800" y1="21101" x2="12800" y2="21101"/>
                        <a14:foregroundMark x1="16400" y1="17431" x2="16400" y2="17431"/>
                        <a14:foregroundMark x1="19200" y1="13150" x2="19200" y2="13150"/>
                        <a14:foregroundMark x1="19600" y1="12538" x2="19600" y2="12538"/>
                        <a14:foregroundMark x1="39200" y1="4281" x2="39200" y2="4281"/>
                        <a14:foregroundMark x1="13600" y1="19572" x2="13600" y2="19572"/>
                        <a14:foregroundMark x1="15200" y1="19266" x2="15200" y2="19266"/>
                      </a14:backgroundRemoval>
                    </a14:imgEffect>
                  </a14:imgLayer>
                </a14:imgProps>
              </a:ext>
              <a:ext uri="{28A0092B-C50C-407E-A947-70E740481C1C}">
                <a14:useLocalDpi xmlns:a14="http://schemas.microsoft.com/office/drawing/2010/main" xmlns="" val="0"/>
              </a:ext>
            </a:extLst>
          </a:blip>
          <a:stretch>
            <a:fillRect/>
          </a:stretch>
        </p:blipFill>
        <p:spPr>
          <a:xfrm>
            <a:off x="5796136" y="0"/>
            <a:ext cx="3347864" cy="4379006"/>
          </a:xfrm>
          <a:prstGeom prst="rect">
            <a:avLst/>
          </a:prstGeom>
        </p:spPr>
      </p:pic>
      <p:sp>
        <p:nvSpPr>
          <p:cNvPr id="4" name="Content Placeholder 1"/>
          <p:cNvSpPr>
            <a:spLocks noGrp="1"/>
          </p:cNvSpPr>
          <p:nvPr>
            <p:ph sz="quarter" idx="13"/>
          </p:nvPr>
        </p:nvSpPr>
        <p:spPr>
          <a:xfrm>
            <a:off x="0" y="1412776"/>
            <a:ext cx="7680960" cy="4724400"/>
          </a:xfrm>
        </p:spPr>
        <p:txBody>
          <a:bodyPr>
            <a:normAutofit/>
          </a:bodyPr>
          <a:lstStyle/>
          <a:p>
            <a:pPr marL="285750" indent="-285750">
              <a:buFont typeface="Wingdings" panose="05000000000000000000" pitchFamily="2" charset="2"/>
              <a:buChar char="v"/>
            </a:pPr>
            <a:r>
              <a:rPr lang="en-GB" dirty="0" smtClean="0">
                <a:solidFill>
                  <a:schemeClr val="tx1">
                    <a:lumMod val="65000"/>
                  </a:schemeClr>
                </a:solidFill>
              </a:rPr>
              <a:t>superstructure: wood </a:t>
            </a:r>
            <a:r>
              <a:rPr lang="en-GB" dirty="0">
                <a:solidFill>
                  <a:schemeClr val="tx1">
                    <a:lumMod val="65000"/>
                  </a:schemeClr>
                </a:solidFill>
              </a:rPr>
              <a:t>and mud </a:t>
            </a:r>
            <a:r>
              <a:rPr lang="en-GB" dirty="0" smtClean="0">
                <a:solidFill>
                  <a:schemeClr val="tx1">
                    <a:lumMod val="65000"/>
                  </a:schemeClr>
                </a:solidFill>
              </a:rPr>
              <a:t>brick</a:t>
            </a:r>
            <a:br>
              <a:rPr lang="en-GB" dirty="0" smtClean="0">
                <a:solidFill>
                  <a:schemeClr val="tx1">
                    <a:lumMod val="65000"/>
                  </a:schemeClr>
                </a:solidFill>
              </a:rPr>
            </a:br>
            <a:r>
              <a:rPr lang="en-GB" dirty="0" smtClean="0">
                <a:solidFill>
                  <a:schemeClr val="tx1">
                    <a:lumMod val="65000"/>
                  </a:schemeClr>
                </a:solidFill>
              </a:rPr>
              <a:t>often </a:t>
            </a:r>
            <a:r>
              <a:rPr lang="en-GB" dirty="0">
                <a:solidFill>
                  <a:schemeClr val="tx1">
                    <a:lumMod val="65000"/>
                  </a:schemeClr>
                </a:solidFill>
              </a:rPr>
              <a:t>covered in stucco, plaster, </a:t>
            </a:r>
            <a:r>
              <a:rPr lang="en-GB" dirty="0" smtClean="0">
                <a:solidFill>
                  <a:schemeClr val="tx1">
                    <a:lumMod val="65000"/>
                  </a:schemeClr>
                </a:solidFill>
              </a:rPr>
              <a:t/>
            </a:r>
            <a:br>
              <a:rPr lang="en-GB" dirty="0" smtClean="0">
                <a:solidFill>
                  <a:schemeClr val="tx1">
                    <a:lumMod val="65000"/>
                  </a:schemeClr>
                </a:solidFill>
              </a:rPr>
            </a:br>
            <a:r>
              <a:rPr lang="en-GB" dirty="0" smtClean="0">
                <a:solidFill>
                  <a:schemeClr val="tx1">
                    <a:lumMod val="65000"/>
                  </a:schemeClr>
                </a:solidFill>
              </a:rPr>
              <a:t>or </a:t>
            </a:r>
            <a:r>
              <a:rPr lang="en-GB" dirty="0">
                <a:solidFill>
                  <a:schemeClr val="tx1">
                    <a:lumMod val="65000"/>
                  </a:schemeClr>
                </a:solidFill>
              </a:rPr>
              <a:t>painted for decoration. </a:t>
            </a:r>
            <a:endParaRPr lang="en-GB" dirty="0" smtClean="0">
              <a:solidFill>
                <a:schemeClr val="tx1">
                  <a:lumMod val="65000"/>
                </a:schemeClr>
              </a:solidFill>
            </a:endParaRPr>
          </a:p>
          <a:p>
            <a:pPr marL="285750" indent="-285750">
              <a:buFont typeface="Wingdings" panose="05000000000000000000" pitchFamily="2" charset="2"/>
              <a:buChar char="v"/>
            </a:pPr>
            <a:r>
              <a:rPr lang="en-GB" dirty="0" smtClean="0">
                <a:solidFill>
                  <a:schemeClr val="tx1">
                    <a:lumMod val="65000"/>
                  </a:schemeClr>
                </a:solidFill>
              </a:rPr>
              <a:t>Foundation: stone </a:t>
            </a:r>
          </a:p>
          <a:p>
            <a:pPr marL="285750" indent="-285750">
              <a:buFont typeface="Wingdings" panose="05000000000000000000" pitchFamily="2" charset="2"/>
              <a:buChar char="v"/>
            </a:pPr>
            <a:r>
              <a:rPr lang="en-GB" dirty="0" smtClean="0">
                <a:solidFill>
                  <a:schemeClr val="tx1">
                    <a:lumMod val="65000"/>
                  </a:schemeClr>
                </a:solidFill>
              </a:rPr>
              <a:t>Roof: covered </a:t>
            </a:r>
            <a:r>
              <a:rPr lang="en-GB" dirty="0">
                <a:solidFill>
                  <a:schemeClr val="tx1">
                    <a:lumMod val="65000"/>
                  </a:schemeClr>
                </a:solidFill>
              </a:rPr>
              <a:t>in protective terracotta </a:t>
            </a:r>
            <a:r>
              <a:rPr lang="en-GB" dirty="0" smtClean="0">
                <a:solidFill>
                  <a:schemeClr val="tx1">
                    <a:lumMod val="65000"/>
                  </a:schemeClr>
                </a:solidFill>
              </a:rPr>
              <a:t>tiles</a:t>
            </a:r>
          </a:p>
          <a:p>
            <a:pPr marL="285750" indent="-285750">
              <a:buFont typeface="Wingdings" panose="05000000000000000000" pitchFamily="2" charset="2"/>
              <a:buChar char="v"/>
            </a:pPr>
            <a:r>
              <a:rPr lang="en-GB" dirty="0" smtClean="0">
                <a:solidFill>
                  <a:schemeClr val="tx1">
                    <a:lumMod val="65000"/>
                  </a:schemeClr>
                </a:solidFill>
              </a:rPr>
              <a:t>Greek origins? But also uniquely </a:t>
            </a:r>
            <a:r>
              <a:rPr lang="en-GB" dirty="0">
                <a:solidFill>
                  <a:schemeClr val="tx1">
                    <a:lumMod val="65000"/>
                  </a:schemeClr>
                </a:solidFill>
              </a:rPr>
              <a:t>Etruscan. </a:t>
            </a:r>
            <a:endParaRPr lang="en-GB" dirty="0" smtClean="0">
              <a:solidFill>
                <a:schemeClr val="tx1">
                  <a:lumMod val="65000"/>
                </a:schemeClr>
              </a:solidFill>
            </a:endParaRPr>
          </a:p>
          <a:p>
            <a:pPr marL="457200" lvl="1" indent="-285750">
              <a:buFont typeface="Wingdings" panose="05000000000000000000" pitchFamily="2" charset="2"/>
              <a:buChar char="v"/>
            </a:pPr>
            <a:r>
              <a:rPr lang="en-GB" dirty="0" smtClean="0">
                <a:solidFill>
                  <a:schemeClr val="tx1">
                    <a:lumMod val="65000"/>
                  </a:schemeClr>
                </a:solidFill>
              </a:rPr>
              <a:t>frontal </a:t>
            </a:r>
            <a:r>
              <a:rPr lang="en-GB" dirty="0">
                <a:solidFill>
                  <a:schemeClr val="tx1">
                    <a:lumMod val="65000"/>
                  </a:schemeClr>
                </a:solidFill>
              </a:rPr>
              <a:t>and </a:t>
            </a:r>
            <a:r>
              <a:rPr lang="en-GB" dirty="0" smtClean="0">
                <a:solidFill>
                  <a:schemeClr val="tx1">
                    <a:lumMod val="65000"/>
                  </a:schemeClr>
                </a:solidFill>
              </a:rPr>
              <a:t>axial</a:t>
            </a:r>
          </a:p>
          <a:p>
            <a:pPr marL="457200" lvl="1" indent="-285750">
              <a:buFont typeface="Wingdings" panose="05000000000000000000" pitchFamily="2" charset="2"/>
              <a:buChar char="v"/>
            </a:pPr>
            <a:r>
              <a:rPr lang="en-GB" dirty="0" smtClean="0">
                <a:solidFill>
                  <a:schemeClr val="tx1">
                    <a:lumMod val="65000"/>
                  </a:schemeClr>
                </a:solidFill>
              </a:rPr>
              <a:t>more </a:t>
            </a:r>
            <a:r>
              <a:rPr lang="en-GB" dirty="0">
                <a:solidFill>
                  <a:schemeClr val="tx1">
                    <a:lumMod val="65000"/>
                  </a:schemeClr>
                </a:solidFill>
              </a:rPr>
              <a:t>than one cella. </a:t>
            </a:r>
            <a:endParaRPr lang="en-GB" dirty="0" smtClean="0">
              <a:solidFill>
                <a:schemeClr val="tx1">
                  <a:lumMod val="65000"/>
                </a:schemeClr>
              </a:solidFill>
            </a:endParaRPr>
          </a:p>
          <a:p>
            <a:pPr marL="457200" lvl="1" indent="-285750">
              <a:buFont typeface="Wingdings" panose="05000000000000000000" pitchFamily="2" charset="2"/>
              <a:buChar char="v"/>
            </a:pPr>
            <a:r>
              <a:rPr lang="en-GB" dirty="0" smtClean="0">
                <a:solidFill>
                  <a:schemeClr val="tx1">
                    <a:lumMod val="65000"/>
                  </a:schemeClr>
                </a:solidFill>
              </a:rPr>
              <a:t>high </a:t>
            </a:r>
            <a:r>
              <a:rPr lang="en-GB" dirty="0">
                <a:solidFill>
                  <a:schemeClr val="tx1">
                    <a:lumMod val="65000"/>
                  </a:schemeClr>
                </a:solidFill>
              </a:rPr>
              <a:t>podiums with a single central staircase</a:t>
            </a:r>
            <a:r>
              <a:rPr lang="en-GB" dirty="0" smtClean="0">
                <a:solidFill>
                  <a:schemeClr val="tx1">
                    <a:lumMod val="65000"/>
                  </a:schemeClr>
                </a:solidFill>
              </a:rPr>
              <a:t>.</a:t>
            </a:r>
          </a:p>
          <a:p>
            <a:pPr marL="457200" lvl="1" indent="-285750">
              <a:buFont typeface="Wingdings" panose="05000000000000000000" pitchFamily="2" charset="2"/>
              <a:buChar char="v"/>
            </a:pPr>
            <a:r>
              <a:rPr lang="en-GB" dirty="0" smtClean="0">
                <a:solidFill>
                  <a:schemeClr val="tx1">
                    <a:lumMod val="65000"/>
                  </a:schemeClr>
                </a:solidFill>
              </a:rPr>
              <a:t>Tuscan columns: deep </a:t>
            </a:r>
            <a:r>
              <a:rPr lang="en-GB" dirty="0">
                <a:solidFill>
                  <a:schemeClr val="tx1">
                    <a:lumMod val="65000"/>
                  </a:schemeClr>
                </a:solidFill>
              </a:rPr>
              <a:t>porch </a:t>
            </a:r>
            <a:endParaRPr lang="en-GB" dirty="0" smtClean="0">
              <a:solidFill>
                <a:schemeClr val="tx1">
                  <a:lumMod val="65000"/>
                </a:schemeClr>
              </a:solidFill>
            </a:endParaRPr>
          </a:p>
          <a:p>
            <a:pPr marL="285750" indent="-285750">
              <a:buFont typeface="Wingdings" panose="05000000000000000000" pitchFamily="2" charset="2"/>
              <a:buChar char="v"/>
            </a:pPr>
            <a:r>
              <a:rPr lang="en-GB" dirty="0" smtClean="0">
                <a:solidFill>
                  <a:schemeClr val="tx1">
                    <a:lumMod val="65000"/>
                  </a:schemeClr>
                </a:solidFill>
              </a:rPr>
              <a:t>Antefixes (decorative caps)</a:t>
            </a:r>
          </a:p>
          <a:p>
            <a:pPr marL="285750" indent="-285750">
              <a:buFont typeface="Wingdings" panose="05000000000000000000" pitchFamily="2" charset="2"/>
              <a:buChar char="v"/>
            </a:pPr>
            <a:r>
              <a:rPr lang="en-GB" dirty="0" err="1" smtClean="0">
                <a:solidFill>
                  <a:schemeClr val="tx1">
                    <a:lumMod val="65000"/>
                  </a:schemeClr>
                </a:solidFill>
              </a:rPr>
              <a:t>Akroteria</a:t>
            </a:r>
            <a:r>
              <a:rPr lang="en-GB" dirty="0" smtClean="0">
                <a:solidFill>
                  <a:schemeClr val="tx1">
                    <a:lumMod val="65000"/>
                  </a:schemeClr>
                </a:solidFill>
              </a:rPr>
              <a:t>, </a:t>
            </a:r>
            <a:r>
              <a:rPr lang="en-GB" dirty="0">
                <a:solidFill>
                  <a:schemeClr val="tx1">
                    <a:lumMod val="65000"/>
                  </a:schemeClr>
                </a:solidFill>
              </a:rPr>
              <a:t>life-sized terracotta </a:t>
            </a:r>
            <a:r>
              <a:rPr lang="en-GB" dirty="0" smtClean="0">
                <a:solidFill>
                  <a:schemeClr val="tx1">
                    <a:lumMod val="65000"/>
                  </a:schemeClr>
                </a:solidFill>
              </a:rPr>
              <a:t>sculptures.</a:t>
            </a:r>
          </a:p>
          <a:p>
            <a:pPr marL="285750" indent="-285750">
              <a:buFont typeface="Wingdings" panose="05000000000000000000" pitchFamily="2" charset="2"/>
              <a:buChar char="v"/>
            </a:pPr>
            <a:endParaRPr lang="en-GB" dirty="0">
              <a:solidFill>
                <a:schemeClr val="tx1">
                  <a:lumMod val="65000"/>
                </a:schemeClr>
              </a:solidFill>
            </a:endParaRPr>
          </a:p>
        </p:txBody>
      </p:sp>
      <p:sp>
        <p:nvSpPr>
          <p:cNvPr id="5" name="Title 2"/>
          <p:cNvSpPr>
            <a:spLocks noGrp="1"/>
          </p:cNvSpPr>
          <p:nvPr>
            <p:ph type="title"/>
          </p:nvPr>
        </p:nvSpPr>
        <p:spPr>
          <a:xfrm>
            <a:off x="352426" y="228600"/>
            <a:ext cx="7680960" cy="1066800"/>
          </a:xfrm>
        </p:spPr>
        <p:txBody>
          <a:bodyPr/>
          <a:lstStyle/>
          <a:p>
            <a:r>
              <a:rPr lang="en-GB" dirty="0" smtClean="0"/>
              <a:t>Etruscan temple</a:t>
            </a:r>
            <a:endParaRPr lang="en-GB" dirty="0"/>
          </a:p>
        </p:txBody>
      </p:sp>
      <p:pic>
        <p:nvPicPr>
          <p:cNvPr id="11" name="Picture 10"/>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2723244" y="3097733"/>
            <a:ext cx="6420756" cy="3788246"/>
          </a:xfrm>
          <a:prstGeom prst="rect">
            <a:avLst/>
          </a:prstGeom>
        </p:spPr>
      </p:pic>
      <p:pic>
        <p:nvPicPr>
          <p:cNvPr id="12" name="Picture 4" descr="http://upload.wikimedia.org/wikipedia/commons/thumb/7/7c/Etruskisk_tempel.svg/2000px-Etruskisk_tempel.svg.png"/>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323528" y="476671"/>
            <a:ext cx="3874173" cy="4752528"/>
          </a:xfrm>
          <a:prstGeom prst="rect">
            <a:avLst/>
          </a:prstGeom>
          <a:noFill/>
          <a:extLst>
            <a:ext uri="{909E8E84-426E-40DD-AFC4-6F175D3DCCD1}">
              <a14:hiddenFill xmlns:a14="http://schemas.microsoft.com/office/drawing/2010/main" xmlns="">
                <a:solidFill>
                  <a:srgbClr val="FFFFFF"/>
                </a:solidFill>
              </a14:hiddenFill>
            </a:ext>
          </a:extLst>
        </p:spPr>
      </p:pic>
      <p:sp>
        <p:nvSpPr>
          <p:cNvPr id="14" name="TextBox 13"/>
          <p:cNvSpPr txBox="1"/>
          <p:nvPr/>
        </p:nvSpPr>
        <p:spPr>
          <a:xfrm>
            <a:off x="4644008" y="0"/>
            <a:ext cx="1584176" cy="1077218"/>
          </a:xfrm>
          <a:prstGeom prst="rect">
            <a:avLst/>
          </a:prstGeom>
          <a:noFill/>
        </p:spPr>
        <p:txBody>
          <a:bodyPr wrap="square" rtlCol="0">
            <a:spAutoFit/>
          </a:bodyPr>
          <a:lstStyle/>
          <a:p>
            <a:pPr algn="r"/>
            <a:r>
              <a:rPr lang="en-GB" sz="1600" dirty="0" smtClean="0">
                <a:solidFill>
                  <a:schemeClr val="tx1">
                    <a:lumMod val="75000"/>
                  </a:schemeClr>
                </a:solidFill>
              </a:rPr>
              <a:t>Apollo of Veii (from </a:t>
            </a:r>
            <a:r>
              <a:rPr lang="en-GB" sz="1600" dirty="0" err="1" smtClean="0">
                <a:solidFill>
                  <a:schemeClr val="tx1">
                    <a:lumMod val="75000"/>
                  </a:schemeClr>
                </a:solidFill>
              </a:rPr>
              <a:t>Menerva</a:t>
            </a:r>
            <a:r>
              <a:rPr lang="en-GB" sz="1600" dirty="0" smtClean="0">
                <a:solidFill>
                  <a:schemeClr val="tx1">
                    <a:lumMod val="75000"/>
                  </a:schemeClr>
                </a:solidFill>
              </a:rPr>
              <a:t> temple, 6</a:t>
            </a:r>
            <a:r>
              <a:rPr lang="en-GB" sz="1600" baseline="30000" dirty="0" smtClean="0">
                <a:solidFill>
                  <a:schemeClr val="tx1">
                    <a:lumMod val="75000"/>
                  </a:schemeClr>
                </a:solidFill>
              </a:rPr>
              <a:t>th</a:t>
            </a:r>
            <a:r>
              <a:rPr lang="en-GB" sz="1600" dirty="0" smtClean="0">
                <a:solidFill>
                  <a:schemeClr val="tx1">
                    <a:lumMod val="75000"/>
                  </a:schemeClr>
                </a:solidFill>
              </a:rPr>
              <a:t> c. BC)</a:t>
            </a:r>
            <a:endParaRPr lang="en-GB" sz="1600" dirty="0">
              <a:solidFill>
                <a:schemeClr val="tx1">
                  <a:lumMod val="75000"/>
                </a:schemeClr>
              </a:solidFill>
            </a:endParaRPr>
          </a:p>
        </p:txBody>
      </p:sp>
    </p:spTree>
    <p:extLst>
      <p:ext uri="{BB962C8B-B14F-4D97-AF65-F5344CB8AC3E}">
        <p14:creationId xmlns:p14="http://schemas.microsoft.com/office/powerpoint/2010/main" xmlns="" val="204710318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xit" presetSubtype="0" fill="hold" nodeType="afterEffect">
                                  <p:stCondLst>
                                    <p:cond delay="250"/>
                                  </p:stCondLst>
                                  <p:childTnLst>
                                    <p:anim calcmode="lin" valueType="num">
                                      <p:cBhvr>
                                        <p:cTn id="6" dur="1000"/>
                                        <p:tgtEl>
                                          <p:spTgt spid="12"/>
                                        </p:tgtEl>
                                        <p:attrNameLst>
                                          <p:attrName>ppt_w</p:attrName>
                                        </p:attrNameLst>
                                      </p:cBhvr>
                                      <p:tavLst>
                                        <p:tav tm="0">
                                          <p:val>
                                            <p:strVal val="ppt_w"/>
                                          </p:val>
                                        </p:tav>
                                        <p:tav tm="100000">
                                          <p:val>
                                            <p:fltVal val="0"/>
                                          </p:val>
                                        </p:tav>
                                      </p:tavLst>
                                    </p:anim>
                                    <p:anim calcmode="lin" valueType="num">
                                      <p:cBhvr>
                                        <p:cTn id="7" dur="1000"/>
                                        <p:tgtEl>
                                          <p:spTgt spid="12"/>
                                        </p:tgtEl>
                                        <p:attrNameLst>
                                          <p:attrName>ppt_h</p:attrName>
                                        </p:attrNameLst>
                                      </p:cBhvr>
                                      <p:tavLst>
                                        <p:tav tm="0">
                                          <p:val>
                                            <p:strVal val="ppt_h"/>
                                          </p:val>
                                        </p:tav>
                                        <p:tav tm="100000">
                                          <p:val>
                                            <p:fltVal val="0"/>
                                          </p:val>
                                        </p:tav>
                                      </p:tavLst>
                                    </p:anim>
                                    <p:anim calcmode="lin" valueType="num">
                                      <p:cBhvr>
                                        <p:cTn id="8" dur="1000"/>
                                        <p:tgtEl>
                                          <p:spTgt spid="12"/>
                                        </p:tgtEl>
                                        <p:attrNameLst>
                                          <p:attrName>style.rotation</p:attrName>
                                        </p:attrNameLst>
                                      </p:cBhvr>
                                      <p:tavLst>
                                        <p:tav tm="0">
                                          <p:val>
                                            <p:fltVal val="0"/>
                                          </p:val>
                                        </p:tav>
                                        <p:tav tm="100000">
                                          <p:val>
                                            <p:fltVal val="90"/>
                                          </p:val>
                                        </p:tav>
                                      </p:tavLst>
                                    </p:anim>
                                    <p:animEffect transition="out" filter="fade">
                                      <p:cBhvr>
                                        <p:cTn id="9" dur="1000"/>
                                        <p:tgtEl>
                                          <p:spTgt spid="12"/>
                                        </p:tgtEl>
                                      </p:cBhvr>
                                    </p:animEffect>
                                    <p:set>
                                      <p:cBhvr>
                                        <p:cTn id="10" dur="1" fill="hold">
                                          <p:stCondLst>
                                            <p:cond delay="999"/>
                                          </p:stCondLst>
                                        </p:cTn>
                                        <p:tgtEl>
                                          <p:spTgt spid="12"/>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randombar(horizontal)">
                                      <p:cBhvr>
                                        <p:cTn id="15" dur="750"/>
                                        <p:tgtEl>
                                          <p:spTgt spid="13"/>
                                        </p:tgtEl>
                                      </p:cBhvr>
                                    </p:animEffect>
                                  </p:childTnLst>
                                </p:cTn>
                              </p:par>
                              <p:par>
                                <p:cTn id="16" presetID="14" presetClass="entr" presetSubtype="10" fill="hold" grpId="0" nodeType="withEffect">
                                  <p:stCondLst>
                                    <p:cond delay="0"/>
                                  </p:stCondLst>
                                  <p:childTnLst>
                                    <p:set>
                                      <p:cBhvr>
                                        <p:cTn id="17" dur="1" fill="hold">
                                          <p:stCondLst>
                                            <p:cond delay="0"/>
                                          </p:stCondLst>
                                        </p:cTn>
                                        <p:tgtEl>
                                          <p:spTgt spid="14"/>
                                        </p:tgtEl>
                                        <p:attrNameLst>
                                          <p:attrName>style.visibility</p:attrName>
                                        </p:attrNameLst>
                                      </p:cBhvr>
                                      <p:to>
                                        <p:strVal val="visible"/>
                                      </p:to>
                                    </p:set>
                                    <p:animEffect transition="in" filter="randombar(horizontal)">
                                      <p:cBhvr>
                                        <p:cTn id="18" dur="75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2" cstate="print">
            <a:extLst>
              <a:ext uri="{BEBA8EAE-BF5A-486C-A8C5-ECC9F3942E4B}">
                <a14:imgProps xmlns:a14="http://schemas.microsoft.com/office/drawing/2010/main" xmlns="">
                  <a14:imgLayer r:embed="rId3">
                    <a14:imgEffect>
                      <a14:backgroundRemoval t="2141" b="97859" l="10000" r="97600">
                        <a14:foregroundMark x1="22000" y1="12538" x2="22000" y2="12538"/>
                        <a14:foregroundMark x1="41200" y1="2752" x2="41200" y2="2752"/>
                        <a14:foregroundMark x1="27600" y1="12844" x2="27600" y2="12844"/>
                        <a14:foregroundMark x1="27200" y1="8563" x2="27200" y2="8563"/>
                        <a14:foregroundMark x1="18400" y1="20183" x2="18400" y2="20183"/>
                        <a14:foregroundMark x1="12400" y1="24771" x2="12400" y2="24771"/>
                        <a14:foregroundMark x1="55200" y1="88073" x2="55200" y2="88073"/>
                        <a14:foregroundMark x1="97600" y1="64220" x2="97600" y2="64220"/>
                        <a14:foregroundMark x1="92000" y1="85015" x2="92000" y2="85015"/>
                        <a14:foregroundMark x1="86400" y1="93272" x2="86400" y2="93272"/>
                        <a14:foregroundMark x1="82000" y1="97859" x2="82000" y2="97859"/>
                        <a14:foregroundMark x1="43600" y1="94495" x2="43600" y2="94495"/>
                        <a14:foregroundMark x1="40000" y1="96330" x2="40000" y2="96330"/>
                        <a14:foregroundMark x1="16400" y1="25382" x2="16400" y2="25382"/>
                        <a14:foregroundMark x1="15600" y1="21101" x2="15600" y2="21101"/>
                        <a14:foregroundMark x1="16800" y1="15291" x2="16800" y2="15291"/>
                        <a14:foregroundMark x1="24400" y1="9174" x2="24400" y2="9174"/>
                        <a14:foregroundMark x1="61200" y1="3670" x2="61200" y2="3670"/>
                        <a14:foregroundMark x1="56800" y1="3670" x2="56800" y2="3670"/>
                        <a14:foregroundMark x1="66400" y1="7339" x2="66400" y2="7339"/>
                        <a14:foregroundMark x1="14000" y1="29052" x2="14000" y2="29052"/>
                        <a14:foregroundMark x1="13200" y1="29052" x2="13200" y2="29052"/>
                        <a14:foregroundMark x1="12800" y1="22324" x2="12800" y2="22324"/>
                        <a14:foregroundMark x1="12800" y1="21101" x2="12800" y2="21101"/>
                        <a14:foregroundMark x1="16400" y1="17431" x2="16400" y2="17431"/>
                        <a14:foregroundMark x1="19200" y1="13150" x2="19200" y2="13150"/>
                        <a14:foregroundMark x1="19600" y1="12538" x2="19600" y2="12538"/>
                        <a14:foregroundMark x1="39200" y1="4281" x2="39200" y2="4281"/>
                        <a14:foregroundMark x1="13600" y1="19572" x2="13600" y2="19572"/>
                        <a14:foregroundMark x1="15200" y1="19266" x2="15200" y2="19266"/>
                      </a14:backgroundRemoval>
                    </a14:imgEffect>
                  </a14:imgLayer>
                </a14:imgProps>
              </a:ext>
              <a:ext uri="{28A0092B-C50C-407E-A947-70E740481C1C}">
                <a14:useLocalDpi xmlns:a14="http://schemas.microsoft.com/office/drawing/2010/main" xmlns="" val="0"/>
              </a:ext>
            </a:extLst>
          </a:blip>
          <a:stretch>
            <a:fillRect/>
          </a:stretch>
        </p:blipFill>
        <p:spPr>
          <a:xfrm>
            <a:off x="5796136" y="0"/>
            <a:ext cx="3347864" cy="4379006"/>
          </a:xfrm>
          <a:prstGeom prst="rect">
            <a:avLst/>
          </a:prstGeom>
        </p:spPr>
      </p:pic>
      <p:sp>
        <p:nvSpPr>
          <p:cNvPr id="11" name="Content Placeholder 1"/>
          <p:cNvSpPr>
            <a:spLocks noGrp="1"/>
          </p:cNvSpPr>
          <p:nvPr>
            <p:ph sz="quarter" idx="13"/>
          </p:nvPr>
        </p:nvSpPr>
        <p:spPr>
          <a:xfrm>
            <a:off x="0" y="116632"/>
            <a:ext cx="7680960" cy="6624736"/>
          </a:xfrm>
        </p:spPr>
        <p:txBody>
          <a:bodyPr>
            <a:normAutofit fontScale="92500" lnSpcReduction="20000"/>
          </a:bodyPr>
          <a:lstStyle/>
          <a:p>
            <a:pPr marL="285750" indent="-285750">
              <a:buFont typeface="Wingdings" panose="05000000000000000000" pitchFamily="2" charset="2"/>
              <a:buChar char="v"/>
            </a:pPr>
            <a:r>
              <a:rPr lang="en-GB" dirty="0" err="1" smtClean="0">
                <a:solidFill>
                  <a:schemeClr val="tx1">
                    <a:lumMod val="65000"/>
                  </a:schemeClr>
                </a:solidFill>
              </a:rPr>
              <a:t>Aita</a:t>
            </a:r>
            <a:r>
              <a:rPr lang="en-GB" dirty="0" smtClean="0">
                <a:solidFill>
                  <a:schemeClr val="tx1">
                    <a:lumMod val="65000"/>
                  </a:schemeClr>
                </a:solidFill>
              </a:rPr>
              <a:t> – Hades</a:t>
            </a:r>
          </a:p>
          <a:p>
            <a:pPr marL="285750" indent="-285750">
              <a:buFont typeface="Wingdings" panose="05000000000000000000" pitchFamily="2" charset="2"/>
              <a:buChar char="v"/>
            </a:pPr>
            <a:r>
              <a:rPr lang="en-GB" dirty="0" err="1" smtClean="0">
                <a:solidFill>
                  <a:schemeClr val="tx1">
                    <a:lumMod val="65000"/>
                  </a:schemeClr>
                </a:solidFill>
              </a:rPr>
              <a:t>Apanu</a:t>
            </a:r>
            <a:r>
              <a:rPr lang="en-GB" dirty="0" smtClean="0">
                <a:solidFill>
                  <a:schemeClr val="tx1">
                    <a:lumMod val="65000"/>
                  </a:schemeClr>
                </a:solidFill>
              </a:rPr>
              <a:t> (= </a:t>
            </a:r>
            <a:r>
              <a:rPr lang="en-GB" dirty="0" err="1" smtClean="0">
                <a:solidFill>
                  <a:schemeClr val="tx1">
                    <a:lumMod val="65000"/>
                  </a:schemeClr>
                </a:solidFill>
              </a:rPr>
              <a:t>Perisphnai</a:t>
            </a:r>
            <a:r>
              <a:rPr lang="en-GB" dirty="0" smtClean="0">
                <a:solidFill>
                  <a:schemeClr val="tx1">
                    <a:lumMod val="65000"/>
                  </a:schemeClr>
                </a:solidFill>
              </a:rPr>
              <a:t>?)</a:t>
            </a:r>
          </a:p>
          <a:p>
            <a:pPr marL="285750" indent="-285750">
              <a:buFont typeface="Wingdings" panose="05000000000000000000" pitchFamily="2" charset="2"/>
              <a:buChar char="v"/>
            </a:pPr>
            <a:r>
              <a:rPr lang="en-GB" dirty="0" err="1" smtClean="0">
                <a:solidFill>
                  <a:schemeClr val="tx1">
                    <a:lumMod val="65000"/>
                  </a:schemeClr>
                </a:solidFill>
              </a:rPr>
              <a:t>Apulu</a:t>
            </a:r>
            <a:r>
              <a:rPr lang="en-GB" dirty="0" smtClean="0">
                <a:solidFill>
                  <a:schemeClr val="tx1">
                    <a:lumMod val="65000"/>
                  </a:schemeClr>
                </a:solidFill>
              </a:rPr>
              <a:t> (Apollo)</a:t>
            </a:r>
          </a:p>
          <a:p>
            <a:pPr marL="285750" indent="-285750">
              <a:buFont typeface="Wingdings" panose="05000000000000000000" pitchFamily="2" charset="2"/>
              <a:buChar char="v"/>
            </a:pPr>
            <a:r>
              <a:rPr lang="en-GB" dirty="0" err="1" smtClean="0">
                <a:solidFill>
                  <a:schemeClr val="tx1">
                    <a:lumMod val="65000"/>
                  </a:schemeClr>
                </a:solidFill>
              </a:rPr>
              <a:t>Artumes</a:t>
            </a:r>
            <a:r>
              <a:rPr lang="en-GB" dirty="0" smtClean="0">
                <a:solidFill>
                  <a:schemeClr val="tx1">
                    <a:lumMod val="65000"/>
                  </a:schemeClr>
                </a:solidFill>
              </a:rPr>
              <a:t> (Artemis, Diana)</a:t>
            </a:r>
          </a:p>
          <a:p>
            <a:pPr marL="285750" indent="-285750">
              <a:buFont typeface="Wingdings" panose="05000000000000000000" pitchFamily="2" charset="2"/>
              <a:buChar char="v"/>
            </a:pPr>
            <a:r>
              <a:rPr lang="en-GB" dirty="0" err="1" smtClean="0">
                <a:solidFill>
                  <a:schemeClr val="tx1">
                    <a:lumMod val="65000"/>
                  </a:schemeClr>
                </a:solidFill>
              </a:rPr>
              <a:t>Calu</a:t>
            </a:r>
            <a:r>
              <a:rPr lang="en-GB" dirty="0" smtClean="0">
                <a:solidFill>
                  <a:schemeClr val="tx1">
                    <a:lumMod val="65000"/>
                  </a:schemeClr>
                </a:solidFill>
              </a:rPr>
              <a:t> (god of death)</a:t>
            </a:r>
          </a:p>
          <a:p>
            <a:pPr marL="285750" indent="-285750">
              <a:buFont typeface="Wingdings" panose="05000000000000000000" pitchFamily="2" charset="2"/>
              <a:buChar char="v"/>
            </a:pPr>
            <a:r>
              <a:rPr lang="en-GB" dirty="0" err="1" smtClean="0">
                <a:solidFill>
                  <a:schemeClr val="tx1">
                    <a:lumMod val="65000"/>
                  </a:schemeClr>
                </a:solidFill>
              </a:rPr>
              <a:t>Cel</a:t>
            </a:r>
            <a:r>
              <a:rPr lang="en-GB" dirty="0" smtClean="0">
                <a:solidFill>
                  <a:schemeClr val="tx1">
                    <a:lumMod val="65000"/>
                  </a:schemeClr>
                </a:solidFill>
              </a:rPr>
              <a:t> (mother earth)</a:t>
            </a:r>
          </a:p>
          <a:p>
            <a:pPr marL="285750" indent="-285750">
              <a:buFont typeface="Wingdings" panose="05000000000000000000" pitchFamily="2" charset="2"/>
              <a:buChar char="v"/>
            </a:pPr>
            <a:r>
              <a:rPr lang="en-GB" dirty="0" err="1" smtClean="0">
                <a:solidFill>
                  <a:schemeClr val="tx1">
                    <a:lumMod val="65000"/>
                  </a:schemeClr>
                </a:solidFill>
              </a:rPr>
              <a:t>Charun</a:t>
            </a:r>
            <a:r>
              <a:rPr lang="en-GB" dirty="0" smtClean="0">
                <a:solidFill>
                  <a:schemeClr val="tx1">
                    <a:lumMod val="65000"/>
                  </a:schemeClr>
                </a:solidFill>
              </a:rPr>
              <a:t> (Charon)</a:t>
            </a:r>
          </a:p>
          <a:p>
            <a:pPr marL="285750" indent="-285750">
              <a:buFont typeface="Wingdings" panose="05000000000000000000" pitchFamily="2" charset="2"/>
              <a:buChar char="v"/>
            </a:pPr>
            <a:r>
              <a:rPr lang="en-GB" dirty="0" err="1" smtClean="0">
                <a:solidFill>
                  <a:schemeClr val="tx1">
                    <a:lumMod val="65000"/>
                  </a:schemeClr>
                </a:solidFill>
              </a:rPr>
              <a:t>Culsans</a:t>
            </a:r>
            <a:r>
              <a:rPr lang="en-GB" dirty="0" smtClean="0">
                <a:solidFill>
                  <a:schemeClr val="tx1">
                    <a:lumMod val="65000"/>
                  </a:schemeClr>
                </a:solidFill>
              </a:rPr>
              <a:t> (Janus)</a:t>
            </a:r>
          </a:p>
          <a:p>
            <a:pPr marL="285750" indent="-285750">
              <a:buFont typeface="Wingdings" panose="05000000000000000000" pitchFamily="2" charset="2"/>
              <a:buChar char="v"/>
            </a:pPr>
            <a:r>
              <a:rPr lang="en-GB" dirty="0" err="1" smtClean="0">
                <a:solidFill>
                  <a:schemeClr val="tx1">
                    <a:lumMod val="65000"/>
                  </a:schemeClr>
                </a:solidFill>
              </a:rPr>
              <a:t>Februus</a:t>
            </a:r>
            <a:r>
              <a:rPr lang="en-GB" dirty="0" smtClean="0">
                <a:solidFill>
                  <a:schemeClr val="tx1">
                    <a:lumMod val="65000"/>
                  </a:schemeClr>
                </a:solidFill>
              </a:rPr>
              <a:t> (purification) </a:t>
            </a:r>
            <a:r>
              <a:rPr lang="en-GB" dirty="0" smtClean="0">
                <a:solidFill>
                  <a:schemeClr val="tx1">
                    <a:lumMod val="65000"/>
                  </a:schemeClr>
                </a:solidFill>
                <a:sym typeface="Wingdings" panose="05000000000000000000" pitchFamily="2" charset="2"/>
              </a:rPr>
              <a:t>February</a:t>
            </a:r>
          </a:p>
          <a:p>
            <a:pPr marL="285750" indent="-285750">
              <a:buFont typeface="Wingdings" panose="05000000000000000000" pitchFamily="2" charset="2"/>
              <a:buChar char="v"/>
            </a:pPr>
            <a:r>
              <a:rPr lang="en-GB" dirty="0" err="1" smtClean="0">
                <a:solidFill>
                  <a:schemeClr val="tx1">
                    <a:lumMod val="65000"/>
                  </a:schemeClr>
                </a:solidFill>
                <a:sym typeface="Wingdings" panose="05000000000000000000" pitchFamily="2" charset="2"/>
              </a:rPr>
              <a:t>Hercle</a:t>
            </a:r>
            <a:r>
              <a:rPr lang="en-GB" dirty="0" smtClean="0">
                <a:solidFill>
                  <a:schemeClr val="tx1">
                    <a:lumMod val="65000"/>
                  </a:schemeClr>
                </a:solidFill>
                <a:sym typeface="Wingdings" panose="05000000000000000000" pitchFamily="2" charset="2"/>
              </a:rPr>
              <a:t> (Herakles)</a:t>
            </a:r>
          </a:p>
          <a:p>
            <a:pPr marL="285750" indent="-285750">
              <a:buFont typeface="Wingdings" panose="05000000000000000000" pitchFamily="2" charset="2"/>
              <a:buChar char="v"/>
            </a:pPr>
            <a:r>
              <a:rPr lang="en-GB" dirty="0" err="1" smtClean="0">
                <a:solidFill>
                  <a:schemeClr val="tx1">
                    <a:lumMod val="65000"/>
                  </a:schemeClr>
                </a:solidFill>
                <a:sym typeface="Wingdings" panose="05000000000000000000" pitchFamily="2" charset="2"/>
              </a:rPr>
              <a:t>Menerva</a:t>
            </a:r>
            <a:r>
              <a:rPr lang="en-GB" dirty="0" smtClean="0">
                <a:solidFill>
                  <a:schemeClr val="tx1">
                    <a:lumMod val="65000"/>
                  </a:schemeClr>
                </a:solidFill>
                <a:sym typeface="Wingdings" panose="05000000000000000000" pitchFamily="2" charset="2"/>
              </a:rPr>
              <a:t> (Athena, Minerva)</a:t>
            </a:r>
          </a:p>
          <a:p>
            <a:pPr marL="285750" indent="-285750">
              <a:buFont typeface="Wingdings" panose="05000000000000000000" pitchFamily="2" charset="2"/>
              <a:buChar char="v"/>
            </a:pPr>
            <a:r>
              <a:rPr lang="en-GB" dirty="0" err="1" smtClean="0">
                <a:solidFill>
                  <a:schemeClr val="tx1">
                    <a:lumMod val="65000"/>
                  </a:schemeClr>
                </a:solidFill>
                <a:sym typeface="Wingdings" panose="05000000000000000000" pitchFamily="2" charset="2"/>
              </a:rPr>
              <a:t>Selvans</a:t>
            </a:r>
            <a:r>
              <a:rPr lang="en-GB" dirty="0" smtClean="0">
                <a:solidFill>
                  <a:schemeClr val="tx1">
                    <a:lumMod val="65000"/>
                  </a:schemeClr>
                </a:solidFill>
                <a:sym typeface="Wingdings" panose="05000000000000000000" pitchFamily="2" charset="2"/>
              </a:rPr>
              <a:t> (Silvanus)</a:t>
            </a:r>
          </a:p>
          <a:p>
            <a:pPr marL="285750" indent="-285750">
              <a:buFont typeface="Wingdings" panose="05000000000000000000" pitchFamily="2" charset="2"/>
              <a:buChar char="v"/>
            </a:pPr>
            <a:r>
              <a:rPr lang="en-GB" dirty="0" err="1" smtClean="0">
                <a:solidFill>
                  <a:schemeClr val="tx1">
                    <a:lumMod val="65000"/>
                  </a:schemeClr>
                </a:solidFill>
                <a:sym typeface="Wingdings" panose="05000000000000000000" pitchFamily="2" charset="2"/>
              </a:rPr>
              <a:t>Tinia</a:t>
            </a:r>
            <a:r>
              <a:rPr lang="en-GB" dirty="0" smtClean="0">
                <a:solidFill>
                  <a:schemeClr val="tx1">
                    <a:lumMod val="65000"/>
                  </a:schemeClr>
                </a:solidFill>
                <a:sym typeface="Wingdings" panose="05000000000000000000" pitchFamily="2" charset="2"/>
              </a:rPr>
              <a:t> (Zeus, Jupiter)</a:t>
            </a:r>
          </a:p>
          <a:p>
            <a:pPr marL="285750" indent="-285750">
              <a:buFont typeface="Wingdings" panose="05000000000000000000" pitchFamily="2" charset="2"/>
              <a:buChar char="v"/>
            </a:pPr>
            <a:r>
              <a:rPr lang="en-GB" dirty="0" err="1" smtClean="0">
                <a:solidFill>
                  <a:schemeClr val="tx1">
                    <a:lumMod val="65000"/>
                  </a:schemeClr>
                </a:solidFill>
                <a:sym typeface="Wingdings" panose="05000000000000000000" pitchFamily="2" charset="2"/>
              </a:rPr>
              <a:t>Turan</a:t>
            </a:r>
            <a:r>
              <a:rPr lang="en-GB" dirty="0" smtClean="0">
                <a:solidFill>
                  <a:schemeClr val="tx1">
                    <a:lumMod val="65000"/>
                  </a:schemeClr>
                </a:solidFill>
                <a:sym typeface="Wingdings" panose="05000000000000000000" pitchFamily="2" charset="2"/>
              </a:rPr>
              <a:t> (Aphrodite, Venus)</a:t>
            </a:r>
          </a:p>
          <a:p>
            <a:pPr marL="285750" indent="-285750">
              <a:buFont typeface="Wingdings" panose="05000000000000000000" pitchFamily="2" charset="2"/>
              <a:buChar char="v"/>
            </a:pPr>
            <a:r>
              <a:rPr lang="en-GB" dirty="0" err="1" smtClean="0">
                <a:solidFill>
                  <a:schemeClr val="tx1">
                    <a:lumMod val="65000"/>
                  </a:schemeClr>
                </a:solidFill>
                <a:sym typeface="Wingdings" panose="05000000000000000000" pitchFamily="2" charset="2"/>
              </a:rPr>
              <a:t>Turms</a:t>
            </a:r>
            <a:r>
              <a:rPr lang="en-GB" dirty="0" smtClean="0">
                <a:solidFill>
                  <a:schemeClr val="tx1">
                    <a:lumMod val="65000"/>
                  </a:schemeClr>
                </a:solidFill>
                <a:sym typeface="Wingdings" panose="05000000000000000000" pitchFamily="2" charset="2"/>
              </a:rPr>
              <a:t> (Hermes, Mercurius)</a:t>
            </a:r>
          </a:p>
          <a:p>
            <a:pPr marL="285750" indent="-285750">
              <a:buFont typeface="Wingdings" panose="05000000000000000000" pitchFamily="2" charset="2"/>
              <a:buChar char="v"/>
            </a:pPr>
            <a:r>
              <a:rPr lang="en-GB" dirty="0" err="1" smtClean="0">
                <a:solidFill>
                  <a:schemeClr val="tx1">
                    <a:lumMod val="65000"/>
                  </a:schemeClr>
                </a:solidFill>
                <a:sym typeface="Wingdings" panose="05000000000000000000" pitchFamily="2" charset="2"/>
              </a:rPr>
              <a:t>Tvatrh</a:t>
            </a:r>
            <a:r>
              <a:rPr lang="en-GB" dirty="0" smtClean="0">
                <a:solidFill>
                  <a:schemeClr val="tx1">
                    <a:lumMod val="65000"/>
                  </a:schemeClr>
                </a:solidFill>
                <a:sym typeface="Wingdings" panose="05000000000000000000" pitchFamily="2" charset="2"/>
              </a:rPr>
              <a:t> (cf. Demeter, re-birth)</a:t>
            </a:r>
          </a:p>
          <a:p>
            <a:pPr marL="285750" indent="-285750">
              <a:buFont typeface="Wingdings" panose="05000000000000000000" pitchFamily="2" charset="2"/>
              <a:buChar char="v"/>
            </a:pPr>
            <a:r>
              <a:rPr lang="en-GB" dirty="0" err="1" smtClean="0">
                <a:solidFill>
                  <a:schemeClr val="tx1">
                    <a:lumMod val="65000"/>
                  </a:schemeClr>
                </a:solidFill>
                <a:sym typeface="Wingdings" panose="05000000000000000000" pitchFamily="2" charset="2"/>
              </a:rPr>
              <a:t>Uni</a:t>
            </a:r>
            <a:r>
              <a:rPr lang="en-GB" dirty="0" smtClean="0">
                <a:solidFill>
                  <a:schemeClr val="tx1">
                    <a:lumMod val="65000"/>
                  </a:schemeClr>
                </a:solidFill>
                <a:sym typeface="Wingdings" panose="05000000000000000000" pitchFamily="2" charset="2"/>
              </a:rPr>
              <a:t> (Hera, Juno)</a:t>
            </a:r>
          </a:p>
          <a:p>
            <a:pPr marL="285750" indent="-285750">
              <a:buFont typeface="Wingdings" panose="05000000000000000000" pitchFamily="2" charset="2"/>
              <a:buChar char="v"/>
            </a:pPr>
            <a:r>
              <a:rPr lang="en-GB" dirty="0" err="1" smtClean="0">
                <a:solidFill>
                  <a:schemeClr val="tx1">
                    <a:lumMod val="65000"/>
                  </a:schemeClr>
                </a:solidFill>
                <a:sym typeface="Wingdings" panose="05000000000000000000" pitchFamily="2" charset="2"/>
              </a:rPr>
              <a:t>Voltumna</a:t>
            </a:r>
            <a:r>
              <a:rPr lang="en-GB" dirty="0" smtClean="0">
                <a:solidFill>
                  <a:schemeClr val="tx1">
                    <a:lumMod val="65000"/>
                  </a:schemeClr>
                </a:solidFill>
                <a:sym typeface="Wingdings" panose="05000000000000000000" pitchFamily="2" charset="2"/>
              </a:rPr>
              <a:t>/</a:t>
            </a:r>
            <a:r>
              <a:rPr lang="en-GB" dirty="0" err="1" smtClean="0">
                <a:solidFill>
                  <a:schemeClr val="tx1">
                    <a:lumMod val="65000"/>
                  </a:schemeClr>
                </a:solidFill>
                <a:sym typeface="Wingdings" panose="05000000000000000000" pitchFamily="2" charset="2"/>
              </a:rPr>
              <a:t>Veltha</a:t>
            </a:r>
            <a:r>
              <a:rPr lang="en-GB" dirty="0" smtClean="0">
                <a:solidFill>
                  <a:schemeClr val="tx1">
                    <a:lumMod val="65000"/>
                  </a:schemeClr>
                </a:solidFill>
                <a:sym typeface="Wingdings" panose="05000000000000000000" pitchFamily="2" charset="2"/>
              </a:rPr>
              <a:t> war/federal god</a:t>
            </a:r>
            <a:endParaRPr lang="en-GB" dirty="0">
              <a:solidFill>
                <a:schemeClr val="tx1">
                  <a:lumMod val="65000"/>
                </a:schemeClr>
              </a:solidFill>
            </a:endParaRPr>
          </a:p>
        </p:txBody>
      </p:sp>
      <p:sp>
        <p:nvSpPr>
          <p:cNvPr id="12" name="Title 2"/>
          <p:cNvSpPr>
            <a:spLocks noGrp="1"/>
          </p:cNvSpPr>
          <p:nvPr>
            <p:ph type="title"/>
          </p:nvPr>
        </p:nvSpPr>
        <p:spPr>
          <a:xfrm>
            <a:off x="352426" y="228600"/>
            <a:ext cx="7680960" cy="1066800"/>
          </a:xfrm>
        </p:spPr>
        <p:txBody>
          <a:bodyPr/>
          <a:lstStyle/>
          <a:p>
            <a:r>
              <a:rPr lang="en-GB" dirty="0" smtClean="0"/>
              <a:t>Etruscan deities</a:t>
            </a:r>
            <a:endParaRPr lang="en-GB" dirty="0"/>
          </a:p>
        </p:txBody>
      </p:sp>
      <p:sp>
        <p:nvSpPr>
          <p:cNvPr id="15" name="TextBox 14"/>
          <p:cNvSpPr txBox="1"/>
          <p:nvPr/>
        </p:nvSpPr>
        <p:spPr>
          <a:xfrm>
            <a:off x="4644008" y="0"/>
            <a:ext cx="1584176" cy="1077218"/>
          </a:xfrm>
          <a:prstGeom prst="rect">
            <a:avLst/>
          </a:prstGeom>
          <a:noFill/>
        </p:spPr>
        <p:txBody>
          <a:bodyPr wrap="square" rtlCol="0">
            <a:spAutoFit/>
          </a:bodyPr>
          <a:lstStyle/>
          <a:p>
            <a:pPr algn="r"/>
            <a:r>
              <a:rPr lang="en-GB" sz="1600" dirty="0" smtClean="0">
                <a:solidFill>
                  <a:schemeClr val="tx1">
                    <a:lumMod val="75000"/>
                  </a:schemeClr>
                </a:solidFill>
              </a:rPr>
              <a:t>Apollo of Veii (from </a:t>
            </a:r>
            <a:r>
              <a:rPr lang="en-GB" sz="1600" dirty="0" err="1" smtClean="0">
                <a:solidFill>
                  <a:schemeClr val="tx1">
                    <a:lumMod val="75000"/>
                  </a:schemeClr>
                </a:solidFill>
              </a:rPr>
              <a:t>Menerva</a:t>
            </a:r>
            <a:r>
              <a:rPr lang="en-GB" sz="1600" dirty="0" smtClean="0">
                <a:solidFill>
                  <a:schemeClr val="tx1">
                    <a:lumMod val="75000"/>
                  </a:schemeClr>
                </a:solidFill>
              </a:rPr>
              <a:t> temple, 6</a:t>
            </a:r>
            <a:r>
              <a:rPr lang="en-GB" sz="1600" baseline="30000" dirty="0" smtClean="0">
                <a:solidFill>
                  <a:schemeClr val="tx1">
                    <a:lumMod val="75000"/>
                  </a:schemeClr>
                </a:solidFill>
              </a:rPr>
              <a:t>th</a:t>
            </a:r>
            <a:r>
              <a:rPr lang="en-GB" sz="1600" dirty="0" smtClean="0">
                <a:solidFill>
                  <a:schemeClr val="tx1">
                    <a:lumMod val="75000"/>
                  </a:schemeClr>
                </a:solidFill>
              </a:rPr>
              <a:t> c. BC)</a:t>
            </a:r>
            <a:endParaRPr lang="en-GB" sz="1600" dirty="0">
              <a:solidFill>
                <a:schemeClr val="tx1">
                  <a:lumMod val="75000"/>
                </a:schemeClr>
              </a:solidFill>
            </a:endParaRPr>
          </a:p>
        </p:txBody>
      </p:sp>
    </p:spTree>
    <p:extLst>
      <p:ext uri="{BB962C8B-B14F-4D97-AF65-F5344CB8AC3E}">
        <p14:creationId xmlns:p14="http://schemas.microsoft.com/office/powerpoint/2010/main" xmlns="" val="201537521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xit" presetSubtype="10" fill="hold" grpId="0" nodeType="afterEffect">
                                  <p:stCondLst>
                                    <p:cond delay="0"/>
                                  </p:stCondLst>
                                  <p:childTnLst>
                                    <p:animEffect transition="out" filter="randombar(horizontal)">
                                      <p:cBhvr>
                                        <p:cTn id="6" dur="500"/>
                                        <p:tgtEl>
                                          <p:spTgt spid="12"/>
                                        </p:tgtEl>
                                      </p:cBhvr>
                                    </p:animEffect>
                                    <p:set>
                                      <p:cBhvr>
                                        <p:cTn id="7"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p:cNvPicPr>
            <a:picLocks noGrp="1" noChangeAspect="1"/>
          </p:cNvPicPr>
          <p:nvPr>
            <p:ph sz="quarter" idx="13"/>
          </p:nvPr>
        </p:nvPicPr>
        <p:blipFill>
          <a:blip r:embed="rId2" cstate="print">
            <a:extLst>
              <a:ext uri="{BEBA8EAE-BF5A-486C-A8C5-ECC9F3942E4B}">
                <a14:imgProps xmlns:a14="http://schemas.microsoft.com/office/drawing/2010/main" xmlns="">
                  <a14:imgLayer r:embed="rId3">
                    <a14:imgEffect>
                      <a14:backgroundRemoval t="8667" b="90000" l="4535" r="98091">
                        <a14:foregroundMark x1="4773" y1="45333" x2="4773" y2="45333"/>
                        <a14:foregroundMark x1="92601" y1="41167" x2="92601" y2="41167"/>
                        <a14:foregroundMark x1="98091" y1="46167" x2="98091" y2="46167"/>
                        <a14:foregroundMark x1="46301" y1="8667" x2="46301" y2="8667"/>
                      </a14:backgroundRemoval>
                    </a14:imgEffect>
                  </a14:imgLayer>
                </a14:imgProps>
              </a:ext>
              <a:ext uri="{28A0092B-C50C-407E-A947-70E740481C1C}">
                <a14:useLocalDpi xmlns:a14="http://schemas.microsoft.com/office/drawing/2010/main" xmlns="" val="0"/>
              </a:ext>
            </a:extLst>
          </a:blip>
          <a:stretch>
            <a:fillRect/>
          </a:stretch>
        </p:blipFill>
        <p:spPr>
          <a:xfrm>
            <a:off x="755576" y="908719"/>
            <a:ext cx="4320480" cy="6186845"/>
          </a:xfrm>
        </p:spPr>
      </p:pic>
      <p:sp>
        <p:nvSpPr>
          <p:cNvPr id="3" name="Title 2"/>
          <p:cNvSpPr>
            <a:spLocks noGrp="1"/>
          </p:cNvSpPr>
          <p:nvPr>
            <p:ph type="title"/>
          </p:nvPr>
        </p:nvSpPr>
        <p:spPr/>
        <p:txBody>
          <a:bodyPr/>
          <a:lstStyle/>
          <a:p>
            <a:r>
              <a:rPr lang="en-GB" dirty="0" smtClean="0"/>
              <a:t>Etruscan religion: divination</a:t>
            </a:r>
            <a:endParaRPr lang="en-GB" dirty="0"/>
          </a:p>
        </p:txBody>
      </p:sp>
      <p:sp>
        <p:nvSpPr>
          <p:cNvPr id="11" name="TextBox 10"/>
          <p:cNvSpPr txBox="1"/>
          <p:nvPr/>
        </p:nvSpPr>
        <p:spPr>
          <a:xfrm>
            <a:off x="251520" y="1389064"/>
            <a:ext cx="2088232" cy="369332"/>
          </a:xfrm>
          <a:prstGeom prst="rect">
            <a:avLst/>
          </a:prstGeom>
          <a:noFill/>
        </p:spPr>
        <p:txBody>
          <a:bodyPr wrap="square" rtlCol="0">
            <a:spAutoFit/>
          </a:bodyPr>
          <a:lstStyle/>
          <a:p>
            <a:r>
              <a:rPr lang="en-GB" dirty="0" smtClean="0"/>
              <a:t>Haruspex</a:t>
            </a:r>
            <a:endParaRPr lang="en-GB" dirty="0"/>
          </a:p>
        </p:txBody>
      </p:sp>
      <p:pic>
        <p:nvPicPr>
          <p:cNvPr id="5" name="Picture 4"/>
          <p:cNvPicPr>
            <a:picLocks noChangeAspect="1"/>
          </p:cNvPicPr>
          <p:nvPr/>
        </p:nvPicPr>
        <p:blipFill>
          <a:blip r:embed="rId4" cstate="print">
            <a:extLst>
              <a:ext uri="{BEBA8EAE-BF5A-486C-A8C5-ECC9F3942E4B}">
                <a14:imgProps xmlns:a14="http://schemas.microsoft.com/office/drawing/2010/main" xmlns="">
                  <a14:imgLayer r:embed="rId5">
                    <a14:imgEffect>
                      <a14:backgroundRemoval t="2141" b="97859" l="10000" r="97600">
                        <a14:foregroundMark x1="22000" y1="12538" x2="22000" y2="12538"/>
                        <a14:foregroundMark x1="41200" y1="2752" x2="41200" y2="2752"/>
                        <a14:foregroundMark x1="27600" y1="12844" x2="27600" y2="12844"/>
                        <a14:foregroundMark x1="27200" y1="8563" x2="27200" y2="8563"/>
                        <a14:foregroundMark x1="18400" y1="20183" x2="18400" y2="20183"/>
                        <a14:foregroundMark x1="12400" y1="24771" x2="12400" y2="24771"/>
                        <a14:foregroundMark x1="55200" y1="88073" x2="55200" y2="88073"/>
                        <a14:foregroundMark x1="97600" y1="64220" x2="97600" y2="64220"/>
                        <a14:foregroundMark x1="92000" y1="85015" x2="92000" y2="85015"/>
                        <a14:foregroundMark x1="86400" y1="93272" x2="86400" y2="93272"/>
                        <a14:foregroundMark x1="82000" y1="97859" x2="82000" y2="97859"/>
                        <a14:foregroundMark x1="43600" y1="94495" x2="43600" y2="94495"/>
                        <a14:foregroundMark x1="40000" y1="96330" x2="40000" y2="96330"/>
                        <a14:foregroundMark x1="16400" y1="25382" x2="16400" y2="25382"/>
                        <a14:foregroundMark x1="15600" y1="21101" x2="15600" y2="21101"/>
                        <a14:foregroundMark x1="16800" y1="15291" x2="16800" y2="15291"/>
                        <a14:foregroundMark x1="24400" y1="9174" x2="24400" y2="9174"/>
                        <a14:foregroundMark x1="61200" y1="3670" x2="61200" y2="3670"/>
                        <a14:foregroundMark x1="56800" y1="3670" x2="56800" y2="3670"/>
                        <a14:foregroundMark x1="66400" y1="7339" x2="66400" y2="7339"/>
                        <a14:foregroundMark x1="14000" y1="29052" x2="14000" y2="29052"/>
                        <a14:foregroundMark x1="13200" y1="29052" x2="13200" y2="29052"/>
                        <a14:foregroundMark x1="12800" y1="22324" x2="12800" y2="22324"/>
                        <a14:foregroundMark x1="12800" y1="21101" x2="12800" y2="21101"/>
                        <a14:foregroundMark x1="16400" y1="17431" x2="16400" y2="17431"/>
                        <a14:foregroundMark x1="19200" y1="13150" x2="19200" y2="13150"/>
                        <a14:foregroundMark x1="19600" y1="12538" x2="19600" y2="12538"/>
                        <a14:foregroundMark x1="39200" y1="4281" x2="39200" y2="4281"/>
                        <a14:foregroundMark x1="13600" y1="19572" x2="13600" y2="19572"/>
                        <a14:foregroundMark x1="15200" y1="19266" x2="15200" y2="19266"/>
                      </a14:backgroundRemoval>
                    </a14:imgEffect>
                  </a14:imgLayer>
                </a14:imgProps>
              </a:ext>
              <a:ext uri="{28A0092B-C50C-407E-A947-70E740481C1C}">
                <a14:useLocalDpi xmlns:a14="http://schemas.microsoft.com/office/drawing/2010/main" xmlns="" val="0"/>
              </a:ext>
            </a:extLst>
          </a:blip>
          <a:stretch>
            <a:fillRect/>
          </a:stretch>
        </p:blipFill>
        <p:spPr>
          <a:xfrm>
            <a:off x="5796136" y="0"/>
            <a:ext cx="3347864" cy="4379006"/>
          </a:xfrm>
          <a:prstGeom prst="rect">
            <a:avLst/>
          </a:prstGeom>
        </p:spPr>
      </p:pic>
    </p:spTree>
    <p:extLst>
      <p:ext uri="{BB962C8B-B14F-4D97-AF65-F5344CB8AC3E}">
        <p14:creationId xmlns:p14="http://schemas.microsoft.com/office/powerpoint/2010/main" xmlns="" val="217843632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xit" presetSubtype="16" fill="hold" nodeType="afterEffect">
                                  <p:stCondLst>
                                    <p:cond delay="0"/>
                                  </p:stCondLst>
                                  <p:childTnLst>
                                    <p:animEffect transition="out" filter="diamond(in)">
                                      <p:cBhvr>
                                        <p:cTn id="6" dur="2000"/>
                                        <p:tgtEl>
                                          <p:spTgt spid="5"/>
                                        </p:tgtEl>
                                      </p:cBhvr>
                                    </p:animEffect>
                                    <p:set>
                                      <p:cBhvr>
                                        <p:cTn id="7" dur="1" fill="hold">
                                          <p:stCondLst>
                                            <p:cond delay="19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9"/>
          <p:cNvPicPr>
            <a:picLocks noGrp="1" noChangeAspect="1"/>
          </p:cNvPicPr>
          <p:nvPr>
            <p:ph sz="quarter" idx="13"/>
          </p:nvPr>
        </p:nvPicPr>
        <p:blipFill>
          <a:blip r:embed="rId2" cstate="print">
            <a:extLst>
              <a:ext uri="{BEBA8EAE-BF5A-486C-A8C5-ECC9F3942E4B}">
                <a14:imgProps xmlns:a14="http://schemas.microsoft.com/office/drawing/2010/main" xmlns="">
                  <a14:imgLayer r:embed="rId3">
                    <a14:imgEffect>
                      <a14:backgroundRemoval t="8667" b="90000" l="4535" r="98091">
                        <a14:foregroundMark x1="4773" y1="45333" x2="4773" y2="45333"/>
                        <a14:foregroundMark x1="92601" y1="41167" x2="92601" y2="41167"/>
                        <a14:foregroundMark x1="98091" y1="46167" x2="98091" y2="46167"/>
                        <a14:foregroundMark x1="46301" y1="8667" x2="46301" y2="8667"/>
                      </a14:backgroundRemoval>
                    </a14:imgEffect>
                  </a14:imgLayer>
                </a14:imgProps>
              </a:ext>
              <a:ext uri="{28A0092B-C50C-407E-A947-70E740481C1C}">
                <a14:useLocalDpi xmlns:a14="http://schemas.microsoft.com/office/drawing/2010/main" xmlns="" val="0"/>
              </a:ext>
            </a:extLst>
          </a:blip>
          <a:stretch>
            <a:fillRect/>
          </a:stretch>
        </p:blipFill>
        <p:spPr>
          <a:xfrm>
            <a:off x="755576" y="908719"/>
            <a:ext cx="4320480" cy="6186845"/>
          </a:xfrm>
        </p:spPr>
      </p:pic>
      <p:sp>
        <p:nvSpPr>
          <p:cNvPr id="5" name="Title 2"/>
          <p:cNvSpPr>
            <a:spLocks noGrp="1"/>
          </p:cNvSpPr>
          <p:nvPr>
            <p:ph type="title"/>
          </p:nvPr>
        </p:nvSpPr>
        <p:spPr>
          <a:xfrm>
            <a:off x="352426" y="228600"/>
            <a:ext cx="7680960" cy="1066800"/>
          </a:xfrm>
        </p:spPr>
        <p:txBody>
          <a:bodyPr/>
          <a:lstStyle/>
          <a:p>
            <a:r>
              <a:rPr lang="en-GB" dirty="0" smtClean="0"/>
              <a:t>Etruscan religion: divination</a:t>
            </a:r>
            <a:endParaRPr lang="en-GB" dirty="0"/>
          </a:p>
        </p:txBody>
      </p:sp>
      <p:pic>
        <p:nvPicPr>
          <p:cNvPr id="6" name="Picture 2" descr="http://upload.wikimedia.org/wikipedia/commons/2/27/Piacenza_Bronzeleber.jpg"/>
          <p:cNvPicPr>
            <a:picLocks noChangeAspect="1" noChangeArrowheads="1"/>
          </p:cNvPicPr>
          <p:nvPr/>
        </p:nvPicPr>
        <p:blipFill>
          <a:blip r:embed="rId4" cstate="print">
            <a:extLst>
              <a:ext uri="{BEBA8EAE-BF5A-486C-A8C5-ECC9F3942E4B}">
                <a14:imgProps xmlns:a14="http://schemas.microsoft.com/office/drawing/2010/main" xmlns="">
                  <a14:imgLayer r:embed="rId5">
                    <a14:imgEffect>
                      <a14:backgroundRemoval t="8215" b="91943" l="2299" r="96813">
                        <a14:foregroundMark x1="5747" y1="51264" x2="5747" y2="51264"/>
                        <a14:foregroundMark x1="2299" y1="59400" x2="2299" y2="59400"/>
                        <a14:foregroundMark x1="42111" y1="8215" x2="42111" y2="8215"/>
                        <a14:foregroundMark x1="96813" y1="56714" x2="96813" y2="56714"/>
                        <a14:foregroundMark x1="66667" y1="91943" x2="66667" y2="91943"/>
                      </a14:backgroundRemoval>
                    </a14:imgEffect>
                  </a14:imgLayer>
                </a14:imgProps>
              </a:ext>
            </a:extLst>
          </a:blip>
          <a:srcRect/>
          <a:stretch>
            <a:fillRect/>
          </a:stretch>
        </p:blipFill>
        <p:spPr bwMode="auto">
          <a:xfrm>
            <a:off x="1152128" y="1700808"/>
            <a:ext cx="7991872" cy="4947941"/>
          </a:xfrm>
          <a:prstGeom prst="rect">
            <a:avLst/>
          </a:prstGeom>
          <a:noFill/>
        </p:spPr>
      </p:pic>
      <p:sp>
        <p:nvSpPr>
          <p:cNvPr id="7" name="TextBox 6"/>
          <p:cNvSpPr txBox="1"/>
          <p:nvPr/>
        </p:nvSpPr>
        <p:spPr>
          <a:xfrm>
            <a:off x="7308304" y="6381328"/>
            <a:ext cx="1512168" cy="369332"/>
          </a:xfrm>
          <a:prstGeom prst="rect">
            <a:avLst/>
          </a:prstGeom>
          <a:noFill/>
        </p:spPr>
        <p:txBody>
          <a:bodyPr wrap="square" rtlCol="0">
            <a:spAutoFit/>
          </a:bodyPr>
          <a:lstStyle/>
          <a:p>
            <a:r>
              <a:rPr lang="en-GB" dirty="0" smtClean="0"/>
              <a:t>Piacenza</a:t>
            </a:r>
            <a:endParaRPr lang="en-GB" dirty="0"/>
          </a:p>
        </p:txBody>
      </p:sp>
      <p:sp>
        <p:nvSpPr>
          <p:cNvPr id="8" name="TextBox 7"/>
          <p:cNvSpPr txBox="1"/>
          <p:nvPr/>
        </p:nvSpPr>
        <p:spPr>
          <a:xfrm>
            <a:off x="251520" y="1389064"/>
            <a:ext cx="2088232" cy="369332"/>
          </a:xfrm>
          <a:prstGeom prst="rect">
            <a:avLst/>
          </a:prstGeom>
          <a:noFill/>
        </p:spPr>
        <p:txBody>
          <a:bodyPr wrap="square" rtlCol="0">
            <a:spAutoFit/>
          </a:bodyPr>
          <a:lstStyle/>
          <a:p>
            <a:r>
              <a:rPr lang="en-GB" dirty="0" smtClean="0"/>
              <a:t>Haruspex</a:t>
            </a:r>
            <a:endParaRPr lang="en-GB" dirty="0"/>
          </a:p>
        </p:txBody>
      </p:sp>
    </p:spTree>
    <p:extLst>
      <p:ext uri="{BB962C8B-B14F-4D97-AF65-F5344CB8AC3E}">
        <p14:creationId xmlns:p14="http://schemas.microsoft.com/office/powerpoint/2010/main" xmlns="" val="343107816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xit" presetSubtype="1" fill="hold" nodeType="afterEffect">
                                  <p:stCondLst>
                                    <p:cond delay="0"/>
                                  </p:stCondLst>
                                  <p:childTnLst>
                                    <p:animEffect transition="out" filter="wheel(1)">
                                      <p:cBhvr>
                                        <p:cTn id="6" dur="2000"/>
                                        <p:tgtEl>
                                          <p:spTgt spid="4"/>
                                        </p:tgtEl>
                                      </p:cBhvr>
                                    </p:animEffect>
                                    <p:set>
                                      <p:cBhvr>
                                        <p:cTn id="7" dur="1" fill="hold">
                                          <p:stCondLst>
                                            <p:cond delay="1999"/>
                                          </p:stCondLst>
                                        </p:cTn>
                                        <p:tgtEl>
                                          <p:spTgt spid="4"/>
                                        </p:tgtEl>
                                        <p:attrNameLst>
                                          <p:attrName>style.visibility</p:attrName>
                                        </p:attrNameLst>
                                      </p:cBhvr>
                                      <p:to>
                                        <p:strVal val="hidden"/>
                                      </p:to>
                                    </p:set>
                                  </p:childTnLst>
                                </p:cTn>
                              </p:par>
                            </p:childTnLst>
                          </p:cTn>
                        </p:par>
                        <p:par>
                          <p:cTn id="8" fill="hold">
                            <p:stCondLst>
                              <p:cond delay="2000"/>
                            </p:stCondLst>
                            <p:childTnLst>
                              <p:par>
                                <p:cTn id="9" presetID="21" presetClass="entr" presetSubtype="1"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heel(1)">
                                      <p:cBhvr>
                                        <p:cTn id="11"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p:cNvSpPr>
            <a:spLocks noGrp="1"/>
          </p:cNvSpPr>
          <p:nvPr>
            <p:ph type="title"/>
          </p:nvPr>
        </p:nvSpPr>
        <p:spPr>
          <a:xfrm>
            <a:off x="352426" y="228600"/>
            <a:ext cx="7680960" cy="1066800"/>
          </a:xfrm>
        </p:spPr>
        <p:txBody>
          <a:bodyPr/>
          <a:lstStyle/>
          <a:p>
            <a:r>
              <a:rPr lang="en-GB" dirty="0" smtClean="0"/>
              <a:t>Etruscan religion: divination</a:t>
            </a:r>
            <a:endParaRPr lang="en-GB" dirty="0"/>
          </a:p>
        </p:txBody>
      </p:sp>
      <p:pic>
        <p:nvPicPr>
          <p:cNvPr id="6" name="Picture 2" descr="http://upload.wikimedia.org/wikipedia/commons/2/27/Piacenza_Bronzeleber.jpg"/>
          <p:cNvPicPr>
            <a:picLocks noChangeAspect="1" noChangeArrowheads="1"/>
          </p:cNvPicPr>
          <p:nvPr/>
        </p:nvPicPr>
        <p:blipFill>
          <a:blip r:embed="rId2" cstate="print">
            <a:extLst>
              <a:ext uri="{BEBA8EAE-BF5A-486C-A8C5-ECC9F3942E4B}">
                <a14:imgProps xmlns:a14="http://schemas.microsoft.com/office/drawing/2010/main" xmlns="">
                  <a14:imgLayer r:embed="rId3">
                    <a14:imgEffect>
                      <a14:backgroundRemoval t="8215" b="91943" l="2299" r="96813">
                        <a14:foregroundMark x1="5747" y1="51264" x2="5747" y2="51264"/>
                        <a14:foregroundMark x1="2299" y1="59400" x2="2299" y2="59400"/>
                        <a14:foregroundMark x1="42111" y1="8215" x2="42111" y2="8215"/>
                        <a14:foregroundMark x1="96813" y1="56714" x2="96813" y2="56714"/>
                        <a14:foregroundMark x1="66667" y1="91943" x2="66667" y2="91943"/>
                      </a14:backgroundRemoval>
                    </a14:imgEffect>
                  </a14:imgLayer>
                </a14:imgProps>
              </a:ext>
            </a:extLst>
          </a:blip>
          <a:srcRect/>
          <a:stretch>
            <a:fillRect/>
          </a:stretch>
        </p:blipFill>
        <p:spPr bwMode="auto">
          <a:xfrm>
            <a:off x="1152128" y="1700808"/>
            <a:ext cx="7991872" cy="4947941"/>
          </a:xfrm>
          <a:prstGeom prst="rect">
            <a:avLst/>
          </a:prstGeom>
          <a:noFill/>
        </p:spPr>
      </p:pic>
      <p:sp>
        <p:nvSpPr>
          <p:cNvPr id="7" name="TextBox 6"/>
          <p:cNvSpPr txBox="1"/>
          <p:nvPr/>
        </p:nvSpPr>
        <p:spPr>
          <a:xfrm>
            <a:off x="7308304" y="6381328"/>
            <a:ext cx="1512168" cy="369332"/>
          </a:xfrm>
          <a:prstGeom prst="rect">
            <a:avLst/>
          </a:prstGeom>
          <a:noFill/>
        </p:spPr>
        <p:txBody>
          <a:bodyPr wrap="square" rtlCol="0">
            <a:spAutoFit/>
          </a:bodyPr>
          <a:lstStyle/>
          <a:p>
            <a:r>
              <a:rPr lang="en-GB" dirty="0" smtClean="0"/>
              <a:t>Piacenza</a:t>
            </a:r>
            <a:endParaRPr lang="en-GB" dirty="0"/>
          </a:p>
        </p:txBody>
      </p:sp>
      <p:sp>
        <p:nvSpPr>
          <p:cNvPr id="8" name="TextBox 7"/>
          <p:cNvSpPr txBox="1"/>
          <p:nvPr/>
        </p:nvSpPr>
        <p:spPr>
          <a:xfrm>
            <a:off x="251520" y="1389064"/>
            <a:ext cx="2088232" cy="369332"/>
          </a:xfrm>
          <a:prstGeom prst="rect">
            <a:avLst/>
          </a:prstGeom>
          <a:noFill/>
        </p:spPr>
        <p:txBody>
          <a:bodyPr wrap="square" rtlCol="0">
            <a:spAutoFit/>
          </a:bodyPr>
          <a:lstStyle/>
          <a:p>
            <a:r>
              <a:rPr lang="en-GB" dirty="0" smtClean="0"/>
              <a:t>Haruspex</a:t>
            </a:r>
            <a:endParaRPr lang="en-GB" dirty="0"/>
          </a:p>
        </p:txBody>
      </p:sp>
      <p:pic>
        <p:nvPicPr>
          <p:cNvPr id="1026" name="Picture 2" descr="http://www.pyrrha.rtwilson.com/oin8.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251520" y="2748136"/>
            <a:ext cx="3268054" cy="3600400"/>
          </a:xfrm>
          <a:prstGeom prst="rect">
            <a:avLst/>
          </a:prstGeom>
          <a:noFill/>
          <a:extLst>
            <a:ext uri="{909E8E84-426E-40DD-AFC4-6F175D3DCCD1}">
              <a14:hiddenFill xmlns:a14="http://schemas.microsoft.com/office/drawing/2010/main" xmlns="">
                <a:solidFill>
                  <a:srgbClr val="FFFFFF"/>
                </a:solidFill>
              </a14:hiddenFill>
            </a:ext>
          </a:extLst>
        </p:spPr>
      </p:pic>
      <p:sp>
        <p:nvSpPr>
          <p:cNvPr id="10" name="TextBox 9"/>
          <p:cNvSpPr txBox="1"/>
          <p:nvPr/>
        </p:nvSpPr>
        <p:spPr>
          <a:xfrm>
            <a:off x="251520" y="6380267"/>
            <a:ext cx="3268054" cy="369332"/>
          </a:xfrm>
          <a:prstGeom prst="rect">
            <a:avLst/>
          </a:prstGeom>
          <a:noFill/>
        </p:spPr>
        <p:txBody>
          <a:bodyPr wrap="square" rtlCol="0">
            <a:spAutoFit/>
          </a:bodyPr>
          <a:lstStyle/>
          <a:p>
            <a:r>
              <a:rPr lang="en-GB" dirty="0" smtClean="0"/>
              <a:t>Haruspex at Bath / </a:t>
            </a:r>
            <a:r>
              <a:rPr lang="en-GB" i="1" dirty="0" smtClean="0"/>
              <a:t>Aquae </a:t>
            </a:r>
            <a:r>
              <a:rPr lang="en-GB" i="1" dirty="0" err="1" smtClean="0"/>
              <a:t>Sulis</a:t>
            </a:r>
            <a:endParaRPr lang="en-GB" dirty="0"/>
          </a:p>
        </p:txBody>
      </p:sp>
    </p:spTree>
    <p:extLst>
      <p:ext uri="{BB962C8B-B14F-4D97-AF65-F5344CB8AC3E}">
        <p14:creationId xmlns:p14="http://schemas.microsoft.com/office/powerpoint/2010/main" xmlns="" val="375456102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4211960" y="0"/>
            <a:ext cx="4932040" cy="685800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Content Placeholder 1"/>
          <p:cNvSpPr>
            <a:spLocks noGrp="1"/>
          </p:cNvSpPr>
          <p:nvPr>
            <p:ph sz="quarter" idx="13"/>
          </p:nvPr>
        </p:nvSpPr>
        <p:spPr>
          <a:xfrm>
            <a:off x="107504" y="1463040"/>
            <a:ext cx="7925882" cy="4724400"/>
          </a:xfrm>
        </p:spPr>
        <p:txBody>
          <a:bodyPr/>
          <a:lstStyle/>
          <a:p>
            <a:r>
              <a:rPr lang="en-GB" dirty="0" smtClean="0"/>
              <a:t>Etruscan epigraphy, from </a:t>
            </a:r>
            <a:r>
              <a:rPr lang="en-GB" i="1" dirty="0" smtClean="0"/>
              <a:t>c</a:t>
            </a:r>
            <a:r>
              <a:rPr lang="en-GB" dirty="0" smtClean="0"/>
              <a:t>. 700 BC</a:t>
            </a:r>
          </a:p>
          <a:p>
            <a:r>
              <a:rPr lang="en-GB" dirty="0" smtClean="0"/>
              <a:t>more than 13,000 inscriptions</a:t>
            </a:r>
            <a:br>
              <a:rPr lang="en-GB" dirty="0" smtClean="0"/>
            </a:br>
            <a:r>
              <a:rPr lang="en-GB" dirty="0" smtClean="0"/>
              <a:t>(not all deciphered…)</a:t>
            </a:r>
          </a:p>
          <a:p>
            <a:r>
              <a:rPr lang="en-GB" dirty="0" smtClean="0"/>
              <a:t>Etruscan language: not Indo-European?</a:t>
            </a:r>
          </a:p>
          <a:p>
            <a:r>
              <a:rPr lang="en-GB" dirty="0" smtClean="0"/>
              <a:t>Alphabet based on </a:t>
            </a:r>
            <a:r>
              <a:rPr lang="en-GB" dirty="0"/>
              <a:t>Greek alphabet</a:t>
            </a:r>
            <a:br>
              <a:rPr lang="en-GB" dirty="0"/>
            </a:br>
            <a:r>
              <a:rPr lang="en-GB" dirty="0"/>
              <a:t>(</a:t>
            </a:r>
            <a:r>
              <a:rPr lang="en-GB" dirty="0" err="1" smtClean="0"/>
              <a:t>Pithekoussai</a:t>
            </a:r>
            <a:r>
              <a:rPr lang="en-GB" dirty="0" smtClean="0"/>
              <a:t>/Cumae, Gr. col. 760 BC)</a:t>
            </a:r>
          </a:p>
          <a:p>
            <a:endParaRPr lang="en-GB" dirty="0"/>
          </a:p>
        </p:txBody>
      </p:sp>
      <p:sp>
        <p:nvSpPr>
          <p:cNvPr id="3" name="Title 2"/>
          <p:cNvSpPr>
            <a:spLocks noGrp="1"/>
          </p:cNvSpPr>
          <p:nvPr>
            <p:ph type="title"/>
          </p:nvPr>
        </p:nvSpPr>
        <p:spPr/>
        <p:txBody>
          <a:bodyPr/>
          <a:lstStyle/>
          <a:p>
            <a:r>
              <a:rPr lang="en-GB" dirty="0" smtClean="0"/>
              <a:t>Etruscan alphabet &amp; language</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4570294" y="95250"/>
            <a:ext cx="4381500" cy="6667500"/>
          </a:xfrm>
          <a:prstGeom prst="rect">
            <a:avLst/>
          </a:prstGeom>
        </p:spPr>
      </p:pic>
    </p:spTree>
    <p:extLst>
      <p:ext uri="{BB962C8B-B14F-4D97-AF65-F5344CB8AC3E}">
        <p14:creationId xmlns:p14="http://schemas.microsoft.com/office/powerpoint/2010/main" xmlns="" val="122620580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par>
                          <p:cTn id="8" fill="hold">
                            <p:stCondLst>
                              <p:cond delay="500"/>
                            </p:stCondLst>
                            <p:childTnLst>
                              <p:par>
                                <p:cTn id="9" presetID="6" presetClass="entr" presetSubtype="16"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circle(in)">
                                      <p:cBhvr>
                                        <p:cTn id="11"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211960" y="0"/>
            <a:ext cx="4932040" cy="685800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Content Placeholder 1"/>
          <p:cNvSpPr>
            <a:spLocks noGrp="1"/>
          </p:cNvSpPr>
          <p:nvPr>
            <p:ph sz="quarter" idx="13"/>
          </p:nvPr>
        </p:nvSpPr>
        <p:spPr>
          <a:xfrm>
            <a:off x="107504" y="1463040"/>
            <a:ext cx="7925882" cy="4724400"/>
          </a:xfrm>
        </p:spPr>
        <p:txBody>
          <a:bodyPr/>
          <a:lstStyle/>
          <a:p>
            <a:r>
              <a:rPr lang="en-GB" dirty="0" smtClean="0"/>
              <a:t>Etruscan epigraphy</a:t>
            </a:r>
          </a:p>
          <a:p>
            <a:r>
              <a:rPr lang="en-GB" dirty="0" smtClean="0"/>
              <a:t>more than 13,000 inscriptions</a:t>
            </a:r>
            <a:br>
              <a:rPr lang="en-GB" dirty="0" smtClean="0"/>
            </a:br>
            <a:r>
              <a:rPr lang="en-GB" dirty="0" smtClean="0"/>
              <a:t>(not all deciphered…)</a:t>
            </a:r>
          </a:p>
          <a:p>
            <a:r>
              <a:rPr lang="en-GB" dirty="0" smtClean="0"/>
              <a:t>Etruscan language: not Indo-European?</a:t>
            </a:r>
          </a:p>
          <a:p>
            <a:r>
              <a:rPr lang="en-GB" dirty="0" smtClean="0"/>
              <a:t>Alphabet based on </a:t>
            </a:r>
            <a:r>
              <a:rPr lang="en-GB" dirty="0"/>
              <a:t>Greek alphabet</a:t>
            </a:r>
            <a:br>
              <a:rPr lang="en-GB" dirty="0"/>
            </a:br>
            <a:r>
              <a:rPr lang="en-GB" dirty="0"/>
              <a:t>(</a:t>
            </a:r>
            <a:r>
              <a:rPr lang="en-GB" dirty="0" err="1" smtClean="0"/>
              <a:t>Pithekoussai</a:t>
            </a:r>
            <a:r>
              <a:rPr lang="en-GB" dirty="0" smtClean="0"/>
              <a:t>/Cumae, Gr. col. 760 BC)</a:t>
            </a:r>
          </a:p>
          <a:p>
            <a:endParaRPr lang="en-GB" dirty="0"/>
          </a:p>
        </p:txBody>
      </p:sp>
      <p:sp>
        <p:nvSpPr>
          <p:cNvPr id="7" name="Title 2"/>
          <p:cNvSpPr>
            <a:spLocks noGrp="1"/>
          </p:cNvSpPr>
          <p:nvPr>
            <p:ph type="title"/>
          </p:nvPr>
        </p:nvSpPr>
        <p:spPr>
          <a:xfrm>
            <a:off x="352426" y="228600"/>
            <a:ext cx="7680960" cy="1066800"/>
          </a:xfrm>
        </p:spPr>
        <p:txBody>
          <a:bodyPr/>
          <a:lstStyle/>
          <a:p>
            <a:r>
              <a:rPr lang="en-GB" dirty="0" smtClean="0"/>
              <a:t>Etruscan alphabet &amp; language</a:t>
            </a:r>
            <a:endParaRPr lang="en-GB" dirty="0"/>
          </a:p>
        </p:txBody>
      </p:sp>
      <p:pic>
        <p:nvPicPr>
          <p:cNvPr id="8" name="Picture 7"/>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4570294" y="95250"/>
            <a:ext cx="4381500" cy="6667500"/>
          </a:xfrm>
          <a:prstGeom prst="rect">
            <a:avLst/>
          </a:prstGeom>
        </p:spPr>
      </p:pic>
      <p:pic>
        <p:nvPicPr>
          <p:cNvPr id="82946" name="Picture 2" descr="http://www.metmuseum.org/toah/images/h2/h2_96.9.219a,b.jpg"/>
          <p:cNvPicPr>
            <a:picLocks noChangeAspect="1" noChangeArrowheads="1"/>
          </p:cNvPicPr>
          <p:nvPr/>
        </p:nvPicPr>
        <p:blipFill>
          <a:blip r:embed="rId4" cstate="print"/>
          <a:srcRect l="8305" t="9145" r="5512" b="7025"/>
          <a:stretch>
            <a:fillRect/>
          </a:stretch>
        </p:blipFill>
        <p:spPr bwMode="auto">
          <a:xfrm>
            <a:off x="0" y="1196752"/>
            <a:ext cx="4477588" cy="4320480"/>
          </a:xfrm>
          <a:prstGeom prst="rect">
            <a:avLst/>
          </a:prstGeom>
          <a:noFill/>
        </p:spPr>
      </p:pic>
      <p:sp>
        <p:nvSpPr>
          <p:cNvPr id="9" name="TextBox 8"/>
          <p:cNvSpPr txBox="1"/>
          <p:nvPr/>
        </p:nvSpPr>
        <p:spPr>
          <a:xfrm>
            <a:off x="0" y="5445224"/>
            <a:ext cx="4139952" cy="1169551"/>
          </a:xfrm>
          <a:prstGeom prst="rect">
            <a:avLst/>
          </a:prstGeom>
          <a:noFill/>
        </p:spPr>
        <p:txBody>
          <a:bodyPr wrap="square" rtlCol="0">
            <a:spAutoFit/>
          </a:bodyPr>
          <a:lstStyle/>
          <a:p>
            <a:r>
              <a:rPr lang="en-GB" dirty="0" smtClean="0"/>
              <a:t>Terracotta cinerary urn</a:t>
            </a:r>
          </a:p>
          <a:p>
            <a:r>
              <a:rPr lang="en-GB" dirty="0" smtClean="0"/>
              <a:t>THANA : VIPINEI : RANAZUNIA : CREICESA</a:t>
            </a:r>
            <a:br>
              <a:rPr lang="en-GB" dirty="0" smtClean="0"/>
            </a:br>
            <a:r>
              <a:rPr lang="en-GB" sz="1600" dirty="0" smtClean="0"/>
              <a:t> “Thana </a:t>
            </a:r>
            <a:r>
              <a:rPr lang="en-GB" sz="1600" dirty="0" err="1" smtClean="0"/>
              <a:t>Vipinei</a:t>
            </a:r>
            <a:r>
              <a:rPr lang="en-GB" sz="1600" dirty="0" smtClean="0"/>
              <a:t> </a:t>
            </a:r>
            <a:r>
              <a:rPr lang="en-GB" sz="1600" dirty="0" err="1" smtClean="0"/>
              <a:t>Ranazunia</a:t>
            </a:r>
            <a:r>
              <a:rPr lang="en-GB" sz="1600" dirty="0" smtClean="0"/>
              <a:t>, wife of </a:t>
            </a:r>
            <a:r>
              <a:rPr lang="en-GB" sz="1600" dirty="0" err="1" smtClean="0"/>
              <a:t>Creice</a:t>
            </a:r>
            <a:r>
              <a:rPr lang="en-GB" sz="1600" dirty="0" smtClean="0"/>
              <a:t>.” </a:t>
            </a:r>
            <a:endParaRPr lang="en-GB"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afterEffect">
                                  <p:stCondLst>
                                    <p:cond delay="0"/>
                                  </p:stCondLst>
                                  <p:childTnLst>
                                    <p:set>
                                      <p:cBhvr>
                                        <p:cTn id="6" dur="1" fill="hold">
                                          <p:stCondLst>
                                            <p:cond delay="0"/>
                                          </p:stCondLst>
                                        </p:cTn>
                                        <p:tgtEl>
                                          <p:spTgt spid="82946"/>
                                        </p:tgtEl>
                                        <p:attrNameLst>
                                          <p:attrName>style.visibility</p:attrName>
                                        </p:attrNameLst>
                                      </p:cBhvr>
                                      <p:to>
                                        <p:strVal val="visible"/>
                                      </p:to>
                                    </p:set>
                                    <p:animEffect transition="in" filter="wedge">
                                      <p:cBhvr>
                                        <p:cTn id="7" dur="2000"/>
                                        <p:tgtEl>
                                          <p:spTgt spid="82946"/>
                                        </p:tgtEl>
                                      </p:cBhvr>
                                    </p:animEffect>
                                  </p:childTnLst>
                                </p:cTn>
                              </p:par>
                            </p:childTnLst>
                          </p:cTn>
                        </p:par>
                      </p:childTnLst>
                    </p:cTn>
                  </p:par>
                  <p:par>
                    <p:cTn id="8" fill="hold">
                      <p:stCondLst>
                        <p:cond delay="indefinite"/>
                      </p:stCondLst>
                      <p:childTnLst>
                        <p:par>
                          <p:cTn id="9" fill="hold">
                            <p:stCondLst>
                              <p:cond delay="0"/>
                            </p:stCondLst>
                            <p:childTnLst>
                              <p:par>
                                <p:cTn id="10" presetID="2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edge">
                                      <p:cBhvr>
                                        <p:cTn id="12"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ancientcapua.com/wordpress/wp-content/uploads/2013/04/tegola.jpg"/>
          <p:cNvPicPr>
            <a:picLocks noChangeAspect="1" noChangeArrowheads="1"/>
          </p:cNvPicPr>
          <p:nvPr/>
        </p:nvPicPr>
        <p:blipFill>
          <a:blip r:embed="rId2" cstate="print">
            <a:clrChange>
              <a:clrFrom>
                <a:srgbClr val="A52A25"/>
              </a:clrFrom>
              <a:clrTo>
                <a:srgbClr val="A52A25">
                  <a:alpha val="0"/>
                </a:srgbClr>
              </a:clrTo>
            </a:clrChange>
          </a:blip>
          <a:srcRect l="4496" r="6848" b="39830"/>
          <a:stretch>
            <a:fillRect/>
          </a:stretch>
        </p:blipFill>
        <p:spPr bwMode="auto">
          <a:xfrm>
            <a:off x="0" y="-243034"/>
            <a:ext cx="9144000" cy="7317058"/>
          </a:xfrm>
          <a:prstGeom prst="rect">
            <a:avLst/>
          </a:prstGeom>
          <a:noFill/>
        </p:spPr>
      </p:pic>
      <p:sp>
        <p:nvSpPr>
          <p:cNvPr id="2" name="Content Placeholder 1"/>
          <p:cNvSpPr>
            <a:spLocks noGrp="1"/>
          </p:cNvSpPr>
          <p:nvPr>
            <p:ph sz="quarter" idx="13"/>
          </p:nvPr>
        </p:nvSpPr>
        <p:spPr/>
        <p:txBody>
          <a:bodyPr/>
          <a:lstStyle/>
          <a:p>
            <a:endParaRPr lang="en-GB"/>
          </a:p>
        </p:txBody>
      </p:sp>
      <p:sp>
        <p:nvSpPr>
          <p:cNvPr id="3" name="Title 2"/>
          <p:cNvSpPr>
            <a:spLocks noGrp="1"/>
          </p:cNvSpPr>
          <p:nvPr>
            <p:ph type="title"/>
          </p:nvPr>
        </p:nvSpPr>
        <p:spPr/>
        <p:txBody>
          <a:bodyPr/>
          <a:lstStyle/>
          <a:p>
            <a:r>
              <a:rPr lang="en-GB" dirty="0" smtClean="0"/>
              <a:t>Etruscan alphabet &amp; language</a:t>
            </a:r>
            <a:endParaRPr lang="en-GB" dirty="0"/>
          </a:p>
        </p:txBody>
      </p:sp>
      <p:sp>
        <p:nvSpPr>
          <p:cNvPr id="5" name="TextBox 4"/>
          <p:cNvSpPr txBox="1"/>
          <p:nvPr/>
        </p:nvSpPr>
        <p:spPr>
          <a:xfrm>
            <a:off x="0" y="4365104"/>
            <a:ext cx="4932040" cy="1785104"/>
          </a:xfrm>
          <a:prstGeom prst="rect">
            <a:avLst/>
          </a:prstGeom>
          <a:solidFill>
            <a:schemeClr val="accent1">
              <a:alpha val="49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sz="2000" b="1" dirty="0" smtClean="0">
                <a:effectLst>
                  <a:outerShdw blurRad="38100" dist="38100" dir="2700000" algn="tl">
                    <a:srgbClr val="000000">
                      <a:alpha val="43137"/>
                    </a:srgbClr>
                  </a:outerShdw>
                </a:effectLst>
              </a:rPr>
              <a:t>Tabula </a:t>
            </a:r>
            <a:r>
              <a:rPr lang="en-GB" sz="2000" b="1" dirty="0" err="1" smtClean="0">
                <a:effectLst>
                  <a:outerShdw blurRad="38100" dist="38100" dir="2700000" algn="tl">
                    <a:srgbClr val="000000">
                      <a:alpha val="43137"/>
                    </a:srgbClr>
                  </a:outerShdw>
                </a:effectLst>
              </a:rPr>
              <a:t>Capuana</a:t>
            </a:r>
            <a:r>
              <a:rPr lang="en-GB" sz="2000" b="1" dirty="0" smtClean="0">
                <a:effectLst>
                  <a:outerShdw blurRad="38100" dist="38100" dir="2700000" algn="tl">
                    <a:srgbClr val="000000">
                      <a:alpha val="43137"/>
                    </a:srgbClr>
                  </a:outerShdw>
                </a:effectLst>
              </a:rPr>
              <a:t> </a:t>
            </a:r>
            <a:r>
              <a:rPr lang="en-GB" dirty="0" smtClean="0">
                <a:effectLst>
                  <a:outerShdw blurRad="38100" dist="38100" dir="2700000" algn="tl">
                    <a:srgbClr val="000000">
                      <a:alpha val="43137"/>
                    </a:srgbClr>
                  </a:outerShdw>
                </a:effectLst>
              </a:rPr>
              <a:t/>
            </a:r>
            <a:br>
              <a:rPr lang="en-GB" dirty="0" smtClean="0">
                <a:effectLst>
                  <a:outerShdw blurRad="38100" dist="38100" dir="2700000" algn="tl">
                    <a:srgbClr val="000000">
                      <a:alpha val="43137"/>
                    </a:srgbClr>
                  </a:outerShdw>
                </a:effectLst>
              </a:rPr>
            </a:br>
            <a:r>
              <a:rPr lang="en-GB" dirty="0" smtClean="0">
                <a:effectLst>
                  <a:outerShdw blurRad="38100" dist="38100" dir="2700000" algn="tl">
                    <a:srgbClr val="000000">
                      <a:alpha val="43137"/>
                    </a:srgbClr>
                  </a:outerShdw>
                </a:effectLst>
              </a:rPr>
              <a:t>(6</a:t>
            </a:r>
            <a:r>
              <a:rPr lang="en-GB" baseline="30000" dirty="0" smtClean="0">
                <a:effectLst>
                  <a:outerShdw blurRad="38100" dist="38100" dir="2700000" algn="tl">
                    <a:srgbClr val="000000">
                      <a:alpha val="43137"/>
                    </a:srgbClr>
                  </a:outerShdw>
                </a:effectLst>
              </a:rPr>
              <a:t>th</a:t>
            </a:r>
            <a:r>
              <a:rPr lang="en-GB" dirty="0" smtClean="0">
                <a:effectLst>
                  <a:outerShdw blurRad="38100" dist="38100" dir="2700000" algn="tl">
                    <a:srgbClr val="000000">
                      <a:alpha val="43137"/>
                    </a:srgbClr>
                  </a:outerShdw>
                </a:effectLst>
              </a:rPr>
              <a:t> c. BC [after lettering] or later: 470BC)</a:t>
            </a:r>
          </a:p>
          <a:p>
            <a:pPr>
              <a:buFontTx/>
              <a:buChar char="-"/>
            </a:pPr>
            <a:r>
              <a:rPr lang="en-GB" dirty="0" smtClean="0">
                <a:effectLst>
                  <a:outerShdw blurRad="38100" dist="38100" dir="2700000" algn="tl">
                    <a:srgbClr val="000000">
                      <a:alpha val="43137"/>
                    </a:srgbClr>
                  </a:outerShdw>
                </a:effectLst>
              </a:rPr>
              <a:t>Ritual calendar, 390 words, 60 x 50cm</a:t>
            </a:r>
          </a:p>
          <a:p>
            <a:pPr>
              <a:buFontTx/>
              <a:buChar char="-"/>
            </a:pPr>
            <a:r>
              <a:rPr lang="en-GB" dirty="0" smtClean="0">
                <a:effectLst>
                  <a:outerShdw blurRad="38100" dist="38100" dir="2700000" algn="tl">
                    <a:srgbClr val="000000">
                      <a:alpha val="43137"/>
                    </a:srgbClr>
                  </a:outerShdw>
                </a:effectLst>
              </a:rPr>
              <a:t> 10 months, March ff.</a:t>
            </a:r>
          </a:p>
          <a:p>
            <a:r>
              <a:rPr lang="en-GB" dirty="0" smtClean="0">
                <a:effectLst>
                  <a:outerShdw blurRad="38100" dist="38100" dir="2700000" algn="tl">
                    <a:srgbClr val="000000">
                      <a:alpha val="43137"/>
                    </a:srgbClr>
                  </a:outerShdw>
                </a:effectLst>
              </a:rPr>
              <a:t>Longest Etruscan text from Italy</a:t>
            </a:r>
            <a:br>
              <a:rPr lang="en-GB" dirty="0" smtClean="0">
                <a:effectLst>
                  <a:outerShdw blurRad="38100" dist="38100" dir="2700000" algn="tl">
                    <a:srgbClr val="000000">
                      <a:alpha val="43137"/>
                    </a:srgbClr>
                  </a:outerShdw>
                </a:effectLst>
              </a:rPr>
            </a:br>
            <a:r>
              <a:rPr lang="en-GB" dirty="0" smtClean="0">
                <a:effectLst>
                  <a:outerShdw blurRad="38100" dist="38100" dir="2700000" algn="tl">
                    <a:srgbClr val="000000">
                      <a:alpha val="43137"/>
                    </a:srgbClr>
                  </a:outerShdw>
                </a:effectLst>
              </a:rPr>
              <a:t>(longer: </a:t>
            </a:r>
            <a:r>
              <a:rPr lang="en-GB" i="1" dirty="0" err="1" smtClean="0">
                <a:effectLst>
                  <a:outerShdw blurRad="38100" dist="38100" dir="2700000" algn="tl">
                    <a:srgbClr val="000000">
                      <a:alpha val="43137"/>
                    </a:srgbClr>
                  </a:outerShdw>
                </a:effectLst>
              </a:rPr>
              <a:t>Liber</a:t>
            </a:r>
            <a:r>
              <a:rPr lang="en-GB" i="1" dirty="0" smtClean="0">
                <a:effectLst>
                  <a:outerShdw blurRad="38100" dist="38100" dir="2700000" algn="tl">
                    <a:srgbClr val="000000">
                      <a:alpha val="43137"/>
                    </a:srgbClr>
                  </a:outerShdw>
                </a:effectLst>
              </a:rPr>
              <a:t> </a:t>
            </a:r>
            <a:r>
              <a:rPr lang="en-GB" i="1" dirty="0" err="1" smtClean="0">
                <a:effectLst>
                  <a:outerShdw blurRad="38100" dist="38100" dir="2700000" algn="tl">
                    <a:srgbClr val="000000">
                      <a:alpha val="43137"/>
                    </a:srgbClr>
                  </a:outerShdw>
                </a:effectLst>
              </a:rPr>
              <a:t>Linteus</a:t>
            </a:r>
            <a:r>
              <a:rPr lang="en-GB" dirty="0" smtClean="0">
                <a:effectLst>
                  <a:outerShdw blurRad="38100" dist="38100" dir="2700000" algn="tl">
                    <a:srgbClr val="000000">
                      <a:alpha val="43137"/>
                    </a:srgbClr>
                  </a:outerShdw>
                </a:effectLst>
              </a:rPr>
              <a:t> from Egypt)</a:t>
            </a: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edge">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GB" dirty="0" smtClean="0"/>
              <a:t>For Tim Cornell (</a:t>
            </a:r>
            <a:r>
              <a:rPr lang="en-GB" i="1" dirty="0" smtClean="0"/>
              <a:t>Beginnings of Rome</a:t>
            </a:r>
            <a:r>
              <a:rPr lang="en-GB" dirty="0" smtClean="0"/>
              <a:t>), </a:t>
            </a:r>
            <a:br>
              <a:rPr lang="en-GB" dirty="0" smtClean="0"/>
            </a:br>
            <a:r>
              <a:rPr lang="en-GB" dirty="0" smtClean="0"/>
              <a:t>“Rome was never an Etruscan city.”</a:t>
            </a:r>
            <a:br>
              <a:rPr lang="en-GB" dirty="0" smtClean="0"/>
            </a:br>
            <a:r>
              <a:rPr lang="en-GB" dirty="0" smtClean="0">
                <a:solidFill>
                  <a:schemeClr val="tx1">
                    <a:lumMod val="65000"/>
                  </a:schemeClr>
                </a:solidFill>
              </a:rPr>
              <a:t>(rule by Etruscan kings was ‘created’ by ‘</a:t>
            </a:r>
            <a:r>
              <a:rPr lang="en-GB" i="1" dirty="0" err="1" smtClean="0">
                <a:solidFill>
                  <a:schemeClr val="tx1">
                    <a:lumMod val="65000"/>
                  </a:schemeClr>
                </a:solidFill>
              </a:rPr>
              <a:t>etruscheria</a:t>
            </a:r>
            <a:r>
              <a:rPr lang="en-GB" dirty="0" smtClean="0">
                <a:solidFill>
                  <a:schemeClr val="tx1">
                    <a:lumMod val="65000"/>
                  </a:schemeClr>
                </a:solidFill>
              </a:rPr>
              <a:t>’)</a:t>
            </a:r>
          </a:p>
          <a:p>
            <a:pPr>
              <a:buFont typeface="Wingdings" pitchFamily="2" charset="2"/>
              <a:buChar char="v"/>
            </a:pPr>
            <a:endParaRPr lang="en-GB" dirty="0" smtClean="0"/>
          </a:p>
          <a:p>
            <a:pPr>
              <a:buFont typeface="Wingdings" pitchFamily="2" charset="2"/>
              <a:buChar char="v"/>
            </a:pPr>
            <a:r>
              <a:rPr lang="en-GB" dirty="0" smtClean="0"/>
              <a:t> But perhaps Rome was an Etruscan city...?</a:t>
            </a:r>
          </a:p>
          <a:p>
            <a:pPr>
              <a:buFont typeface="Wingdings" pitchFamily="2" charset="2"/>
              <a:buChar char="v"/>
            </a:pPr>
            <a:r>
              <a:rPr lang="en-GB" dirty="0" smtClean="0"/>
              <a:t> How important are endogenous developments among the </a:t>
            </a:r>
            <a:r>
              <a:rPr lang="en-GB" dirty="0" err="1" smtClean="0"/>
              <a:t>Latins</a:t>
            </a:r>
            <a:r>
              <a:rPr lang="en-GB" dirty="0" smtClean="0"/>
              <a:t>?</a:t>
            </a:r>
          </a:p>
          <a:p>
            <a:pPr>
              <a:buFont typeface="Wingdings" pitchFamily="2" charset="2"/>
              <a:buChar char="v"/>
            </a:pPr>
            <a:r>
              <a:rPr lang="en-GB" dirty="0" smtClean="0"/>
              <a:t> Greek influence...?</a:t>
            </a:r>
          </a:p>
          <a:p>
            <a:pPr>
              <a:buFont typeface="Wingdings" pitchFamily="2" charset="2"/>
              <a:buChar char="v"/>
            </a:pPr>
            <a:endParaRPr lang="en-GB" dirty="0" smtClean="0"/>
          </a:p>
          <a:p>
            <a:pPr>
              <a:buFont typeface="Wingdings" pitchFamily="2" charset="2"/>
              <a:buChar char="v"/>
            </a:pPr>
            <a:endParaRPr lang="en-GB" dirty="0" smtClean="0"/>
          </a:p>
          <a:p>
            <a:pPr>
              <a:buFont typeface="Wingdings" pitchFamily="2" charset="2"/>
              <a:buChar char="v"/>
            </a:pPr>
            <a:r>
              <a:rPr lang="en-GB" dirty="0" smtClean="0">
                <a:solidFill>
                  <a:srgbClr val="FFC000"/>
                </a:solidFill>
              </a:rPr>
              <a:t> Foundation by Romulus,</a:t>
            </a:r>
            <a:br>
              <a:rPr lang="en-GB" dirty="0" smtClean="0">
                <a:solidFill>
                  <a:srgbClr val="FFC000"/>
                </a:solidFill>
              </a:rPr>
            </a:br>
            <a:r>
              <a:rPr lang="en-GB" dirty="0" smtClean="0">
                <a:solidFill>
                  <a:srgbClr val="FFC000"/>
                </a:solidFill>
              </a:rPr>
              <a:t>     not an Etruscan?</a:t>
            </a:r>
          </a:p>
          <a:p>
            <a:endParaRPr lang="en-GB" dirty="0" smtClean="0"/>
          </a:p>
        </p:txBody>
      </p:sp>
      <p:sp>
        <p:nvSpPr>
          <p:cNvPr id="3" name="Title 2"/>
          <p:cNvSpPr>
            <a:spLocks noGrp="1"/>
          </p:cNvSpPr>
          <p:nvPr>
            <p:ph type="title"/>
          </p:nvPr>
        </p:nvSpPr>
        <p:spPr/>
        <p:txBody>
          <a:bodyPr/>
          <a:lstStyle/>
          <a:p>
            <a:r>
              <a:rPr lang="en-GB" dirty="0" smtClean="0"/>
              <a:t>Etruscan ‘influence’</a:t>
            </a:r>
            <a:endParaRPr lang="en-GB" dirty="0"/>
          </a:p>
        </p:txBody>
      </p:sp>
      <p:pic>
        <p:nvPicPr>
          <p:cNvPr id="4" name="Picture 2" descr="http://ecx.images-amazon.com/images/I/513WSFBRHFL.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rot="1181930">
            <a:off x="6299898" y="462491"/>
            <a:ext cx="1616939" cy="2415239"/>
          </a:xfrm>
          <a:prstGeom prst="rect">
            <a:avLst/>
          </a:prstGeom>
          <a:noFill/>
          <a:extLst>
            <a:ext uri="{909E8E84-426E-40DD-AFC4-6F175D3DCCD1}">
              <a14:hiddenFill xmlns:a14="http://schemas.microsoft.com/office/drawing/2010/main" xmlns="">
                <a:solidFill>
                  <a:srgbClr val="FFFFFF"/>
                </a:solidFill>
              </a14:hiddenFill>
            </a:ext>
          </a:extLst>
        </p:spPr>
      </p:pic>
      <p:sp>
        <p:nvSpPr>
          <p:cNvPr id="5" name="Content Placeholder 1"/>
          <p:cNvSpPr txBox="1">
            <a:spLocks/>
          </p:cNvSpPr>
          <p:nvPr/>
        </p:nvSpPr>
        <p:spPr>
          <a:xfrm>
            <a:off x="4247456" y="3888432"/>
            <a:ext cx="4896544" cy="3068960"/>
          </a:xfrm>
          <a:prstGeom prst="rect">
            <a:avLst/>
          </a:prstGeom>
        </p:spPr>
        <p:txBody>
          <a:bodyPr vert="horz" lIns="91440" tIns="45720" rIns="91440" bIns="45720" rtlCol="0">
            <a:normAutofit lnSpcReduction="10000"/>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pPr marL="285750" indent="-285750">
              <a:buFont typeface="Wingdings" panose="05000000000000000000" pitchFamily="2" charset="2"/>
              <a:buChar char="v"/>
            </a:pPr>
            <a:r>
              <a:rPr lang="en-GB" dirty="0" smtClean="0"/>
              <a:t>7 kings (Rome ruled by Etruscan kings):</a:t>
            </a:r>
          </a:p>
          <a:p>
            <a:pPr marL="457200" lvl="1" indent="-285750">
              <a:buFont typeface="Wingdings" panose="05000000000000000000" pitchFamily="2" charset="2"/>
              <a:buChar char="v"/>
            </a:pPr>
            <a:r>
              <a:rPr lang="en-GB" dirty="0" smtClean="0"/>
              <a:t>Romulus, died 715 BC (?)</a:t>
            </a:r>
          </a:p>
          <a:p>
            <a:pPr marL="457200" lvl="1" indent="-285750">
              <a:buFont typeface="Wingdings" panose="05000000000000000000" pitchFamily="2" charset="2"/>
              <a:buChar char="v"/>
            </a:pPr>
            <a:r>
              <a:rPr lang="en-GB" dirty="0" err="1" smtClean="0">
                <a:solidFill>
                  <a:srgbClr val="FFFF00"/>
                </a:solidFill>
              </a:rPr>
              <a:t>Numa</a:t>
            </a:r>
            <a:r>
              <a:rPr lang="en-GB" dirty="0" smtClean="0"/>
              <a:t>, died 675 BC (?) </a:t>
            </a:r>
            <a:r>
              <a:rPr lang="en-GB" dirty="0" smtClean="0">
                <a:solidFill>
                  <a:srgbClr val="FFFF00"/>
                </a:solidFill>
                <a:sym typeface="Wingdings" panose="05000000000000000000" pitchFamily="2" charset="2"/>
              </a:rPr>
              <a:t>religious institutions</a:t>
            </a:r>
            <a:endParaRPr lang="en-GB" dirty="0" smtClean="0">
              <a:solidFill>
                <a:srgbClr val="FFFF00"/>
              </a:solidFill>
            </a:endParaRPr>
          </a:p>
          <a:p>
            <a:pPr marL="457200" lvl="1" indent="-285750">
              <a:buFont typeface="Wingdings" panose="05000000000000000000" pitchFamily="2" charset="2"/>
              <a:buChar char="v"/>
            </a:pPr>
            <a:r>
              <a:rPr lang="en-GB" dirty="0" err="1" smtClean="0"/>
              <a:t>Pompilius</a:t>
            </a:r>
            <a:endParaRPr lang="en-GB" dirty="0" smtClean="0"/>
          </a:p>
          <a:p>
            <a:pPr marL="457200" lvl="1" indent="-285750">
              <a:buFont typeface="Wingdings" panose="05000000000000000000" pitchFamily="2" charset="2"/>
              <a:buChar char="v"/>
            </a:pPr>
            <a:r>
              <a:rPr lang="en-GB" dirty="0" err="1" smtClean="0"/>
              <a:t>Tullus</a:t>
            </a:r>
            <a:r>
              <a:rPr lang="en-GB" dirty="0" smtClean="0"/>
              <a:t> </a:t>
            </a:r>
            <a:r>
              <a:rPr lang="en-GB" dirty="0" err="1" smtClean="0"/>
              <a:t>Hostilius</a:t>
            </a:r>
            <a:r>
              <a:rPr lang="en-GB" dirty="0" smtClean="0"/>
              <a:t>, died 640(?)</a:t>
            </a:r>
          </a:p>
          <a:p>
            <a:pPr marL="457200" lvl="1" indent="-285750">
              <a:buFont typeface="Wingdings" panose="05000000000000000000" pitchFamily="2" charset="2"/>
              <a:buChar char="v"/>
            </a:pPr>
            <a:r>
              <a:rPr lang="en-GB" dirty="0" err="1" smtClean="0"/>
              <a:t>Ancus</a:t>
            </a:r>
            <a:r>
              <a:rPr lang="en-GB" dirty="0" smtClean="0"/>
              <a:t> Marcius, died 616(?)</a:t>
            </a:r>
          </a:p>
          <a:p>
            <a:pPr marL="457200" lvl="1" indent="-285750">
              <a:buFont typeface="Wingdings" panose="05000000000000000000" pitchFamily="2" charset="2"/>
              <a:buChar char="v"/>
            </a:pPr>
            <a:r>
              <a:rPr lang="en-GB" dirty="0" err="1" smtClean="0">
                <a:solidFill>
                  <a:srgbClr val="FFFF00"/>
                </a:solidFill>
              </a:rPr>
              <a:t>Tarquinius</a:t>
            </a:r>
            <a:r>
              <a:rPr lang="en-GB" dirty="0" smtClean="0">
                <a:solidFill>
                  <a:srgbClr val="FFFF00"/>
                </a:solidFill>
              </a:rPr>
              <a:t> </a:t>
            </a:r>
            <a:r>
              <a:rPr lang="en-GB" dirty="0" err="1" smtClean="0">
                <a:solidFill>
                  <a:srgbClr val="FFFF00"/>
                </a:solidFill>
              </a:rPr>
              <a:t>Priscus</a:t>
            </a:r>
            <a:r>
              <a:rPr lang="en-GB" dirty="0" smtClean="0">
                <a:solidFill>
                  <a:srgbClr val="FFFF00"/>
                </a:solidFill>
              </a:rPr>
              <a:t>, died 578 (?) – from </a:t>
            </a:r>
            <a:r>
              <a:rPr lang="en-GB" u="sng" dirty="0" smtClean="0">
                <a:solidFill>
                  <a:srgbClr val="FFFF00"/>
                </a:solidFill>
              </a:rPr>
              <a:t>Tarquinii</a:t>
            </a:r>
          </a:p>
          <a:p>
            <a:pPr marL="457200" lvl="1" indent="-285750">
              <a:buFont typeface="Wingdings" panose="05000000000000000000" pitchFamily="2" charset="2"/>
              <a:buChar char="v"/>
            </a:pPr>
            <a:r>
              <a:rPr lang="en-GB" dirty="0" err="1" smtClean="0">
                <a:solidFill>
                  <a:srgbClr val="FFFF00"/>
                </a:solidFill>
              </a:rPr>
              <a:t>Servius</a:t>
            </a:r>
            <a:r>
              <a:rPr lang="en-GB" dirty="0" smtClean="0">
                <a:solidFill>
                  <a:srgbClr val="FFFF00"/>
                </a:solidFill>
              </a:rPr>
              <a:t> </a:t>
            </a:r>
            <a:r>
              <a:rPr lang="en-GB" dirty="0" err="1" smtClean="0">
                <a:solidFill>
                  <a:srgbClr val="FFFF00"/>
                </a:solidFill>
              </a:rPr>
              <a:t>Tullius</a:t>
            </a:r>
            <a:r>
              <a:rPr lang="en-GB" dirty="0" smtClean="0">
                <a:solidFill>
                  <a:srgbClr val="FFFF00"/>
                </a:solidFill>
              </a:rPr>
              <a:t>, died 534 (?)</a:t>
            </a:r>
          </a:p>
          <a:p>
            <a:pPr marL="457200" lvl="1" indent="-285750">
              <a:buFont typeface="Wingdings" panose="05000000000000000000" pitchFamily="2" charset="2"/>
              <a:buChar char="v"/>
            </a:pPr>
            <a:r>
              <a:rPr lang="en-GB" dirty="0" err="1" smtClean="0">
                <a:solidFill>
                  <a:srgbClr val="FFFF00"/>
                </a:solidFill>
              </a:rPr>
              <a:t>Tarquinius</a:t>
            </a:r>
            <a:r>
              <a:rPr lang="en-GB" dirty="0" smtClean="0">
                <a:solidFill>
                  <a:srgbClr val="FFFF00"/>
                </a:solidFill>
              </a:rPr>
              <a:t> </a:t>
            </a:r>
            <a:r>
              <a:rPr lang="en-GB" dirty="0" err="1" smtClean="0">
                <a:solidFill>
                  <a:srgbClr val="FFFF00"/>
                </a:solidFill>
              </a:rPr>
              <a:t>Superbus</a:t>
            </a:r>
            <a:r>
              <a:rPr lang="en-GB" dirty="0" smtClean="0">
                <a:solidFill>
                  <a:srgbClr val="FFFF00"/>
                </a:solidFill>
              </a:rPr>
              <a:t> “the Proud”</a:t>
            </a:r>
            <a:br>
              <a:rPr lang="en-GB" dirty="0" smtClean="0">
                <a:solidFill>
                  <a:srgbClr val="FFFF00"/>
                </a:solidFill>
              </a:rPr>
            </a:br>
            <a:r>
              <a:rPr lang="en-GB" dirty="0" smtClean="0">
                <a:solidFill>
                  <a:srgbClr val="FFFF00"/>
                </a:solidFill>
              </a:rPr>
              <a:t>(until 509 BC)</a:t>
            </a: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randombar(horizontal)">
                                      <p:cBhvr>
                                        <p:cTn id="7" dur="500"/>
                                        <p:tgtEl>
                                          <p:spTgt spid="5">
                                            <p:txEl>
                                              <p:pRg st="0" end="0"/>
                                            </p:txEl>
                                          </p:spTgt>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Effect transition="in" filter="randombar(horizontal)">
                                      <p:cBhvr>
                                        <p:cTn id="11" dur="500"/>
                                        <p:tgtEl>
                                          <p:spTgt spid="5">
                                            <p:txEl>
                                              <p:pRg st="1" end="1"/>
                                            </p:txEl>
                                          </p:spTgt>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Effect transition="in" filter="randombar(horizontal)">
                                      <p:cBhvr>
                                        <p:cTn id="15" dur="500"/>
                                        <p:tgtEl>
                                          <p:spTgt spid="5">
                                            <p:txEl>
                                              <p:pRg st="2" end="2"/>
                                            </p:txEl>
                                          </p:spTgt>
                                        </p:tgtEl>
                                      </p:cBhvr>
                                    </p:animEffect>
                                  </p:childTnLst>
                                </p:cTn>
                              </p:par>
                            </p:childTnLst>
                          </p:cTn>
                        </p:par>
                        <p:par>
                          <p:cTn id="16" fill="hold">
                            <p:stCondLst>
                              <p:cond delay="1500"/>
                            </p:stCondLst>
                            <p:childTnLst>
                              <p:par>
                                <p:cTn id="17" presetID="14" presetClass="entr" presetSubtype="10" fill="hold" grpId="0" nodeType="after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Effect transition="in" filter="randombar(horizontal)">
                                      <p:cBhvr>
                                        <p:cTn id="19" dur="500"/>
                                        <p:tgtEl>
                                          <p:spTgt spid="5">
                                            <p:txEl>
                                              <p:pRg st="3" end="3"/>
                                            </p:txEl>
                                          </p:spTgt>
                                        </p:tgtEl>
                                      </p:cBhvr>
                                    </p:animEffect>
                                  </p:childTnLst>
                                </p:cTn>
                              </p:par>
                            </p:childTnLst>
                          </p:cTn>
                        </p:par>
                        <p:par>
                          <p:cTn id="20" fill="hold">
                            <p:stCondLst>
                              <p:cond delay="2000"/>
                            </p:stCondLst>
                            <p:childTnLst>
                              <p:par>
                                <p:cTn id="21" presetID="14" presetClass="entr" presetSubtype="10" fill="hold" grpId="0" nodeType="after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animEffect transition="in" filter="randombar(horizontal)">
                                      <p:cBhvr>
                                        <p:cTn id="23" dur="500"/>
                                        <p:tgtEl>
                                          <p:spTgt spid="5">
                                            <p:txEl>
                                              <p:pRg st="4" end="4"/>
                                            </p:txEl>
                                          </p:spTgt>
                                        </p:tgtEl>
                                      </p:cBhvr>
                                    </p:animEffect>
                                  </p:childTnLst>
                                </p:cTn>
                              </p:par>
                            </p:childTnLst>
                          </p:cTn>
                        </p:par>
                        <p:par>
                          <p:cTn id="24" fill="hold">
                            <p:stCondLst>
                              <p:cond delay="2500"/>
                            </p:stCondLst>
                            <p:childTnLst>
                              <p:par>
                                <p:cTn id="25" presetID="14" presetClass="entr" presetSubtype="10" fill="hold" grpId="0" nodeType="after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Effect transition="in" filter="randombar(horizontal)">
                                      <p:cBhvr>
                                        <p:cTn id="27" dur="500"/>
                                        <p:tgtEl>
                                          <p:spTgt spid="5">
                                            <p:txEl>
                                              <p:pRg st="5" end="5"/>
                                            </p:txEl>
                                          </p:spTgt>
                                        </p:tgtEl>
                                      </p:cBhvr>
                                    </p:animEffect>
                                  </p:childTnLst>
                                </p:cTn>
                              </p:par>
                            </p:childTnLst>
                          </p:cTn>
                        </p:par>
                        <p:par>
                          <p:cTn id="28" fill="hold">
                            <p:stCondLst>
                              <p:cond delay="3000"/>
                            </p:stCondLst>
                            <p:childTnLst>
                              <p:par>
                                <p:cTn id="29" presetID="14" presetClass="entr" presetSubtype="10" fill="hold" grpId="0" nodeType="after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animEffect transition="in" filter="randombar(horizontal)">
                                      <p:cBhvr>
                                        <p:cTn id="31" dur="500"/>
                                        <p:tgtEl>
                                          <p:spTgt spid="5">
                                            <p:txEl>
                                              <p:pRg st="6" end="6"/>
                                            </p:txEl>
                                          </p:spTgt>
                                        </p:tgtEl>
                                      </p:cBhvr>
                                    </p:animEffect>
                                  </p:childTnLst>
                                </p:cTn>
                              </p:par>
                            </p:childTnLst>
                          </p:cTn>
                        </p:par>
                        <p:par>
                          <p:cTn id="32" fill="hold">
                            <p:stCondLst>
                              <p:cond delay="3500"/>
                            </p:stCondLst>
                            <p:childTnLst>
                              <p:par>
                                <p:cTn id="33" presetID="14" presetClass="entr" presetSubtype="10" fill="hold" grpId="0" nodeType="after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animEffect transition="in" filter="randombar(horizontal)">
                                      <p:cBhvr>
                                        <p:cTn id="35" dur="500"/>
                                        <p:tgtEl>
                                          <p:spTgt spid="5">
                                            <p:txEl>
                                              <p:pRg st="7" end="7"/>
                                            </p:txEl>
                                          </p:spTgt>
                                        </p:tgtEl>
                                      </p:cBhvr>
                                    </p:animEffect>
                                  </p:childTnLst>
                                </p:cTn>
                              </p:par>
                            </p:childTnLst>
                          </p:cTn>
                        </p:par>
                        <p:par>
                          <p:cTn id="36" fill="hold">
                            <p:stCondLst>
                              <p:cond delay="4000"/>
                            </p:stCondLst>
                            <p:childTnLst>
                              <p:par>
                                <p:cTn id="37" presetID="14" presetClass="entr" presetSubtype="10" fill="hold" grpId="0" nodeType="afterEffect">
                                  <p:stCondLst>
                                    <p:cond delay="0"/>
                                  </p:stCondLst>
                                  <p:childTnLst>
                                    <p:set>
                                      <p:cBhvr>
                                        <p:cTn id="38" dur="1" fill="hold">
                                          <p:stCondLst>
                                            <p:cond delay="0"/>
                                          </p:stCondLst>
                                        </p:cTn>
                                        <p:tgtEl>
                                          <p:spTgt spid="5">
                                            <p:txEl>
                                              <p:pRg st="8" end="8"/>
                                            </p:txEl>
                                          </p:spTgt>
                                        </p:tgtEl>
                                        <p:attrNameLst>
                                          <p:attrName>style.visibility</p:attrName>
                                        </p:attrNameLst>
                                      </p:cBhvr>
                                      <p:to>
                                        <p:strVal val="visible"/>
                                      </p:to>
                                    </p:set>
                                    <p:animEffect transition="in" filter="randombar(horizontal)">
                                      <p:cBhvr>
                                        <p:cTn id="39" dur="500"/>
                                        <p:tgtEl>
                                          <p:spTgt spid="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4724400"/>
          </a:xfrm>
        </p:spPr>
        <p:txBody>
          <a:bodyPr/>
          <a:lstStyle/>
          <a:p>
            <a:r>
              <a:rPr lang="en-GB" dirty="0" smtClean="0"/>
              <a:t>For Tim Cornell (</a:t>
            </a:r>
            <a:r>
              <a:rPr lang="en-GB" i="1" dirty="0" smtClean="0"/>
              <a:t>Beginnings of Rome</a:t>
            </a:r>
            <a:r>
              <a:rPr lang="en-GB" dirty="0" smtClean="0"/>
              <a:t>), </a:t>
            </a:r>
            <a:br>
              <a:rPr lang="en-GB" dirty="0" smtClean="0"/>
            </a:br>
            <a:r>
              <a:rPr lang="en-GB" dirty="0" smtClean="0"/>
              <a:t>“Rome was never an Etruscan city.”</a:t>
            </a:r>
            <a:br>
              <a:rPr lang="en-GB" dirty="0" smtClean="0"/>
            </a:br>
            <a:r>
              <a:rPr lang="en-GB" dirty="0" smtClean="0">
                <a:solidFill>
                  <a:schemeClr val="tx1">
                    <a:lumMod val="65000"/>
                  </a:schemeClr>
                </a:solidFill>
              </a:rPr>
              <a:t>(rule by Etruscan kings was ‘created’ by ‘</a:t>
            </a:r>
            <a:r>
              <a:rPr lang="en-GB" i="1" dirty="0" err="1" smtClean="0">
                <a:solidFill>
                  <a:schemeClr val="tx1">
                    <a:lumMod val="65000"/>
                  </a:schemeClr>
                </a:solidFill>
              </a:rPr>
              <a:t>etruscheria</a:t>
            </a:r>
            <a:r>
              <a:rPr lang="en-GB" dirty="0" smtClean="0">
                <a:solidFill>
                  <a:schemeClr val="tx1">
                    <a:lumMod val="65000"/>
                  </a:schemeClr>
                </a:solidFill>
              </a:rPr>
              <a:t>’)</a:t>
            </a:r>
          </a:p>
          <a:p>
            <a:pPr>
              <a:buFont typeface="Wingdings" pitchFamily="2" charset="2"/>
              <a:buChar char="v"/>
            </a:pPr>
            <a:endParaRPr lang="en-GB" dirty="0" smtClean="0"/>
          </a:p>
          <a:p>
            <a:pPr>
              <a:buFont typeface="Wingdings" pitchFamily="2" charset="2"/>
              <a:buChar char="v"/>
            </a:pPr>
            <a:r>
              <a:rPr lang="en-GB" dirty="0" smtClean="0"/>
              <a:t> But perhaps Rome was an Etruscan city...?</a:t>
            </a:r>
          </a:p>
          <a:p>
            <a:pPr>
              <a:buFont typeface="Wingdings" pitchFamily="2" charset="2"/>
              <a:buChar char="v"/>
            </a:pPr>
            <a:r>
              <a:rPr lang="en-GB" dirty="0" smtClean="0"/>
              <a:t> How important are endogenous developments among the </a:t>
            </a:r>
            <a:r>
              <a:rPr lang="en-GB" dirty="0" err="1" smtClean="0"/>
              <a:t>Latins</a:t>
            </a:r>
            <a:r>
              <a:rPr lang="en-GB" dirty="0" smtClean="0"/>
              <a:t>?</a:t>
            </a:r>
          </a:p>
          <a:p>
            <a:pPr>
              <a:buFont typeface="Wingdings" pitchFamily="2" charset="2"/>
              <a:buChar char="v"/>
            </a:pPr>
            <a:r>
              <a:rPr lang="en-GB" dirty="0" smtClean="0"/>
              <a:t> Greek influence...?</a:t>
            </a:r>
          </a:p>
          <a:p>
            <a:pPr>
              <a:buFont typeface="Wingdings" pitchFamily="2" charset="2"/>
              <a:buChar char="v"/>
            </a:pPr>
            <a:endParaRPr lang="en-GB" dirty="0" smtClean="0"/>
          </a:p>
          <a:p>
            <a:pPr>
              <a:buFont typeface="Wingdings" pitchFamily="2" charset="2"/>
              <a:buChar char="v"/>
            </a:pPr>
            <a:endParaRPr lang="en-GB" dirty="0" smtClean="0"/>
          </a:p>
          <a:p>
            <a:pPr>
              <a:buFont typeface="Wingdings" pitchFamily="2" charset="2"/>
              <a:buChar char="v"/>
            </a:pPr>
            <a:r>
              <a:rPr lang="en-GB" dirty="0" smtClean="0">
                <a:solidFill>
                  <a:srgbClr val="FFC000"/>
                </a:solidFill>
              </a:rPr>
              <a:t>Different chronologies...</a:t>
            </a:r>
            <a:br>
              <a:rPr lang="en-GB" dirty="0" smtClean="0">
                <a:solidFill>
                  <a:srgbClr val="FFC000"/>
                </a:solidFill>
              </a:rPr>
            </a:br>
            <a:r>
              <a:rPr lang="en-GB" dirty="0" smtClean="0">
                <a:solidFill>
                  <a:srgbClr val="FFC000"/>
                </a:solidFill>
              </a:rPr>
              <a:t>Some sources have more than 7 kings!</a:t>
            </a:r>
          </a:p>
          <a:p>
            <a:pPr lvl="1">
              <a:buFont typeface="Wingdings" pitchFamily="2" charset="2"/>
              <a:buChar char="v"/>
            </a:pPr>
            <a:r>
              <a:rPr lang="en-GB" dirty="0" smtClean="0">
                <a:solidFill>
                  <a:srgbClr val="FFC000"/>
                </a:solidFill>
              </a:rPr>
              <a:t>Kings: </a:t>
            </a:r>
            <a:r>
              <a:rPr lang="en-GB" dirty="0" err="1" smtClean="0">
                <a:solidFill>
                  <a:srgbClr val="FFC000"/>
                </a:solidFill>
              </a:rPr>
              <a:t>Aulus</a:t>
            </a:r>
            <a:r>
              <a:rPr lang="en-GB" dirty="0" smtClean="0">
                <a:solidFill>
                  <a:srgbClr val="FFC000"/>
                </a:solidFill>
              </a:rPr>
              <a:t> </a:t>
            </a:r>
            <a:r>
              <a:rPr lang="en-GB" dirty="0" err="1" smtClean="0">
                <a:solidFill>
                  <a:srgbClr val="FFC000"/>
                </a:solidFill>
              </a:rPr>
              <a:t>Vibenna</a:t>
            </a:r>
            <a:r>
              <a:rPr lang="en-GB" dirty="0" smtClean="0">
                <a:solidFill>
                  <a:srgbClr val="FFC000"/>
                </a:solidFill>
              </a:rPr>
              <a:t> &amp; Titus </a:t>
            </a:r>
            <a:r>
              <a:rPr lang="en-GB" dirty="0" err="1" smtClean="0">
                <a:solidFill>
                  <a:srgbClr val="FFC000"/>
                </a:solidFill>
              </a:rPr>
              <a:t>Tatius</a:t>
            </a:r>
            <a:r>
              <a:rPr lang="en-GB" dirty="0" smtClean="0">
                <a:solidFill>
                  <a:srgbClr val="FFC000"/>
                </a:solidFill>
              </a:rPr>
              <a:t> (?)</a:t>
            </a:r>
            <a:endParaRPr lang="en-GB" dirty="0" smtClean="0"/>
          </a:p>
        </p:txBody>
      </p:sp>
      <p:sp>
        <p:nvSpPr>
          <p:cNvPr id="5" name="Title 2"/>
          <p:cNvSpPr>
            <a:spLocks noGrp="1"/>
          </p:cNvSpPr>
          <p:nvPr>
            <p:ph type="title"/>
          </p:nvPr>
        </p:nvSpPr>
        <p:spPr>
          <a:xfrm>
            <a:off x="352426" y="228600"/>
            <a:ext cx="7680960" cy="1066800"/>
          </a:xfrm>
        </p:spPr>
        <p:txBody>
          <a:bodyPr/>
          <a:lstStyle/>
          <a:p>
            <a:r>
              <a:rPr lang="en-GB" dirty="0" smtClean="0"/>
              <a:t>Etruscan ‘influence’</a:t>
            </a:r>
            <a:endParaRPr lang="en-GB" dirty="0"/>
          </a:p>
        </p:txBody>
      </p:sp>
      <p:pic>
        <p:nvPicPr>
          <p:cNvPr id="6" name="Picture 2" descr="http://ecx.images-amazon.com/images/I/513WSFBRHFL.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rot="1181930">
            <a:off x="6299898" y="462491"/>
            <a:ext cx="1616939" cy="2415239"/>
          </a:xfrm>
          <a:prstGeom prst="rect">
            <a:avLst/>
          </a:prstGeom>
          <a:noFill/>
          <a:extLst>
            <a:ext uri="{909E8E84-426E-40DD-AFC4-6F175D3DCCD1}">
              <a14:hiddenFill xmlns:a14="http://schemas.microsoft.com/office/drawing/2010/main" xmlns="">
                <a:solidFill>
                  <a:srgbClr val="FFFFFF"/>
                </a:solidFill>
              </a14:hiddenFill>
            </a:ext>
          </a:extLst>
        </p:spPr>
      </p:pic>
      <p:sp>
        <p:nvSpPr>
          <p:cNvPr id="7" name="Content Placeholder 1"/>
          <p:cNvSpPr txBox="1">
            <a:spLocks/>
          </p:cNvSpPr>
          <p:nvPr/>
        </p:nvSpPr>
        <p:spPr>
          <a:xfrm>
            <a:off x="4247456" y="3888432"/>
            <a:ext cx="4896544" cy="3068960"/>
          </a:xfrm>
          <a:prstGeom prst="rect">
            <a:avLst/>
          </a:prstGeom>
        </p:spPr>
        <p:txBody>
          <a:bodyPr vert="horz" lIns="91440" tIns="45720" rIns="91440" bIns="45720" rtlCol="0">
            <a:normAutofit lnSpcReduction="10000"/>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pPr marL="285750" indent="-285750">
              <a:buFont typeface="Wingdings" panose="05000000000000000000" pitchFamily="2" charset="2"/>
              <a:buChar char="v"/>
            </a:pPr>
            <a:r>
              <a:rPr lang="en-GB" dirty="0" smtClean="0"/>
              <a:t>7 kings (Rome ruled by Etruscan kings):</a:t>
            </a:r>
          </a:p>
          <a:p>
            <a:pPr marL="457200" lvl="1" indent="-285750">
              <a:buFont typeface="Wingdings" panose="05000000000000000000" pitchFamily="2" charset="2"/>
              <a:buChar char="v"/>
            </a:pPr>
            <a:r>
              <a:rPr lang="en-GB" dirty="0" smtClean="0"/>
              <a:t>Romulus, died 715 BC (?)</a:t>
            </a:r>
          </a:p>
          <a:p>
            <a:pPr marL="457200" lvl="1" indent="-285750">
              <a:buFont typeface="Wingdings" panose="05000000000000000000" pitchFamily="2" charset="2"/>
              <a:buChar char="v"/>
            </a:pPr>
            <a:r>
              <a:rPr lang="en-GB" dirty="0" err="1" smtClean="0">
                <a:solidFill>
                  <a:srgbClr val="FFFF00"/>
                </a:solidFill>
              </a:rPr>
              <a:t>Numa</a:t>
            </a:r>
            <a:r>
              <a:rPr lang="en-GB" dirty="0" smtClean="0"/>
              <a:t>, died 675 BC (?) </a:t>
            </a:r>
            <a:r>
              <a:rPr lang="en-GB" dirty="0" smtClean="0">
                <a:solidFill>
                  <a:srgbClr val="FFFF00"/>
                </a:solidFill>
                <a:sym typeface="Wingdings" panose="05000000000000000000" pitchFamily="2" charset="2"/>
              </a:rPr>
              <a:t>religious institutions</a:t>
            </a:r>
            <a:endParaRPr lang="en-GB" dirty="0" smtClean="0">
              <a:solidFill>
                <a:srgbClr val="FFFF00"/>
              </a:solidFill>
            </a:endParaRPr>
          </a:p>
          <a:p>
            <a:pPr marL="457200" lvl="1" indent="-285750">
              <a:buFont typeface="Wingdings" panose="05000000000000000000" pitchFamily="2" charset="2"/>
              <a:buChar char="v"/>
            </a:pPr>
            <a:r>
              <a:rPr lang="en-GB" dirty="0" err="1" smtClean="0"/>
              <a:t>Pompilius</a:t>
            </a:r>
            <a:endParaRPr lang="en-GB" dirty="0" smtClean="0"/>
          </a:p>
          <a:p>
            <a:pPr marL="457200" lvl="1" indent="-285750">
              <a:buFont typeface="Wingdings" panose="05000000000000000000" pitchFamily="2" charset="2"/>
              <a:buChar char="v"/>
            </a:pPr>
            <a:r>
              <a:rPr lang="en-GB" dirty="0" err="1" smtClean="0"/>
              <a:t>Tullus</a:t>
            </a:r>
            <a:r>
              <a:rPr lang="en-GB" dirty="0" smtClean="0"/>
              <a:t> </a:t>
            </a:r>
            <a:r>
              <a:rPr lang="en-GB" dirty="0" err="1" smtClean="0"/>
              <a:t>Hostilius</a:t>
            </a:r>
            <a:r>
              <a:rPr lang="en-GB" dirty="0" smtClean="0"/>
              <a:t>, died 640(?)</a:t>
            </a:r>
          </a:p>
          <a:p>
            <a:pPr marL="457200" lvl="1" indent="-285750">
              <a:buFont typeface="Wingdings" panose="05000000000000000000" pitchFamily="2" charset="2"/>
              <a:buChar char="v"/>
            </a:pPr>
            <a:r>
              <a:rPr lang="en-GB" dirty="0" err="1" smtClean="0"/>
              <a:t>Ancus</a:t>
            </a:r>
            <a:r>
              <a:rPr lang="en-GB" dirty="0" smtClean="0"/>
              <a:t> Marcius, died 616(?)</a:t>
            </a:r>
          </a:p>
          <a:p>
            <a:pPr marL="457200" lvl="1" indent="-285750">
              <a:buFont typeface="Wingdings" panose="05000000000000000000" pitchFamily="2" charset="2"/>
              <a:buChar char="v"/>
            </a:pPr>
            <a:r>
              <a:rPr lang="en-GB" dirty="0" err="1" smtClean="0">
                <a:solidFill>
                  <a:srgbClr val="FFFF00"/>
                </a:solidFill>
              </a:rPr>
              <a:t>Tarquinius</a:t>
            </a:r>
            <a:r>
              <a:rPr lang="en-GB" dirty="0" smtClean="0">
                <a:solidFill>
                  <a:srgbClr val="FFFF00"/>
                </a:solidFill>
              </a:rPr>
              <a:t> </a:t>
            </a:r>
            <a:r>
              <a:rPr lang="en-GB" dirty="0" err="1" smtClean="0">
                <a:solidFill>
                  <a:srgbClr val="FFFF00"/>
                </a:solidFill>
              </a:rPr>
              <a:t>Priscus</a:t>
            </a:r>
            <a:r>
              <a:rPr lang="en-GB" dirty="0" smtClean="0">
                <a:solidFill>
                  <a:srgbClr val="FFFF00"/>
                </a:solidFill>
              </a:rPr>
              <a:t>, died 578 (?) – from </a:t>
            </a:r>
            <a:r>
              <a:rPr lang="en-GB" u="sng" dirty="0" smtClean="0">
                <a:solidFill>
                  <a:srgbClr val="FFFF00"/>
                </a:solidFill>
              </a:rPr>
              <a:t>Tarquinii</a:t>
            </a:r>
          </a:p>
          <a:p>
            <a:pPr marL="457200" lvl="1" indent="-285750">
              <a:buFont typeface="Wingdings" panose="05000000000000000000" pitchFamily="2" charset="2"/>
              <a:buChar char="v"/>
            </a:pPr>
            <a:r>
              <a:rPr lang="en-GB" dirty="0" err="1" smtClean="0">
                <a:solidFill>
                  <a:srgbClr val="FFFF00"/>
                </a:solidFill>
              </a:rPr>
              <a:t>Servius</a:t>
            </a:r>
            <a:r>
              <a:rPr lang="en-GB" dirty="0" smtClean="0">
                <a:solidFill>
                  <a:srgbClr val="FFFF00"/>
                </a:solidFill>
              </a:rPr>
              <a:t> </a:t>
            </a:r>
            <a:r>
              <a:rPr lang="en-GB" dirty="0" err="1" smtClean="0">
                <a:solidFill>
                  <a:srgbClr val="FFFF00"/>
                </a:solidFill>
              </a:rPr>
              <a:t>Tullius</a:t>
            </a:r>
            <a:r>
              <a:rPr lang="en-GB" dirty="0" smtClean="0">
                <a:solidFill>
                  <a:srgbClr val="FFFF00"/>
                </a:solidFill>
              </a:rPr>
              <a:t>, died 534 (?)</a:t>
            </a:r>
          </a:p>
          <a:p>
            <a:pPr marL="457200" lvl="1" indent="-285750">
              <a:buFont typeface="Wingdings" panose="05000000000000000000" pitchFamily="2" charset="2"/>
              <a:buChar char="v"/>
            </a:pPr>
            <a:r>
              <a:rPr lang="en-GB" dirty="0" err="1" smtClean="0">
                <a:solidFill>
                  <a:srgbClr val="FFFF00"/>
                </a:solidFill>
              </a:rPr>
              <a:t>Tarquinius</a:t>
            </a:r>
            <a:r>
              <a:rPr lang="en-GB" dirty="0" smtClean="0">
                <a:solidFill>
                  <a:srgbClr val="FFFF00"/>
                </a:solidFill>
              </a:rPr>
              <a:t> </a:t>
            </a:r>
            <a:r>
              <a:rPr lang="en-GB" dirty="0" err="1" smtClean="0">
                <a:solidFill>
                  <a:srgbClr val="FFFF00"/>
                </a:solidFill>
              </a:rPr>
              <a:t>Superbus</a:t>
            </a:r>
            <a:r>
              <a:rPr lang="en-GB" dirty="0" smtClean="0">
                <a:solidFill>
                  <a:srgbClr val="FFFF00"/>
                </a:solidFill>
              </a:rPr>
              <a:t> “the Proud”</a:t>
            </a:r>
            <a:br>
              <a:rPr lang="en-GB" dirty="0" smtClean="0">
                <a:solidFill>
                  <a:srgbClr val="FFFF00"/>
                </a:solidFill>
              </a:rPr>
            </a:br>
            <a:r>
              <a:rPr lang="en-GB" dirty="0" smtClean="0">
                <a:solidFill>
                  <a:srgbClr val="FFFF00"/>
                </a:solidFill>
              </a:rPr>
              <a:t>(until 509 BC)</a:t>
            </a:r>
          </a:p>
        </p:txBody>
      </p:sp>
    </p:spTree>
  </p:cSld>
  <p:clrMapOvr>
    <a:masterClrMapping/>
  </p:clrMapOvr>
  <p:transition spd="slow">
    <p:randomBar dir="vert"/>
  </p:transition>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5394960"/>
          </a:xfrm>
        </p:spPr>
        <p:txBody>
          <a:bodyPr>
            <a:normAutofit/>
          </a:bodyPr>
          <a:lstStyle/>
          <a:p>
            <a:r>
              <a:rPr lang="en-GB" dirty="0" smtClean="0"/>
              <a:t>For Tim Cornell (</a:t>
            </a:r>
            <a:r>
              <a:rPr lang="en-GB" i="1" dirty="0" smtClean="0"/>
              <a:t>Beginnings of Rome</a:t>
            </a:r>
            <a:r>
              <a:rPr lang="en-GB" dirty="0" smtClean="0"/>
              <a:t>), </a:t>
            </a:r>
            <a:br>
              <a:rPr lang="en-GB" dirty="0" smtClean="0"/>
            </a:br>
            <a:r>
              <a:rPr lang="en-GB" dirty="0" smtClean="0"/>
              <a:t>“Rome was never an Etruscan city.”</a:t>
            </a:r>
            <a:br>
              <a:rPr lang="en-GB" dirty="0" smtClean="0"/>
            </a:br>
            <a:r>
              <a:rPr lang="en-GB" dirty="0" smtClean="0">
                <a:solidFill>
                  <a:schemeClr val="tx1">
                    <a:lumMod val="65000"/>
                  </a:schemeClr>
                </a:solidFill>
              </a:rPr>
              <a:t>(rule by Etruscan kings was ‘created’ by ‘</a:t>
            </a:r>
            <a:r>
              <a:rPr lang="en-GB" i="1" dirty="0" err="1" smtClean="0">
                <a:solidFill>
                  <a:schemeClr val="tx1">
                    <a:lumMod val="65000"/>
                  </a:schemeClr>
                </a:solidFill>
              </a:rPr>
              <a:t>etruscheria</a:t>
            </a:r>
            <a:r>
              <a:rPr lang="en-GB" dirty="0" smtClean="0">
                <a:solidFill>
                  <a:schemeClr val="tx1">
                    <a:lumMod val="65000"/>
                  </a:schemeClr>
                </a:solidFill>
              </a:rPr>
              <a:t>’)</a:t>
            </a:r>
          </a:p>
          <a:p>
            <a:pPr>
              <a:buFont typeface="Wingdings" pitchFamily="2" charset="2"/>
              <a:buChar char="v"/>
            </a:pPr>
            <a:endParaRPr lang="en-GB" dirty="0" smtClean="0"/>
          </a:p>
          <a:p>
            <a:pPr>
              <a:buFont typeface="Wingdings" pitchFamily="2" charset="2"/>
              <a:buChar char="v"/>
            </a:pPr>
            <a:r>
              <a:rPr lang="en-GB" dirty="0" smtClean="0"/>
              <a:t> But perhaps Rome was an Etruscan city...?</a:t>
            </a:r>
          </a:p>
          <a:p>
            <a:pPr>
              <a:buFont typeface="Wingdings" pitchFamily="2" charset="2"/>
              <a:buChar char="v"/>
            </a:pPr>
            <a:r>
              <a:rPr lang="en-GB" dirty="0" smtClean="0"/>
              <a:t> How important are endogenous developments among the </a:t>
            </a:r>
            <a:r>
              <a:rPr lang="en-GB" dirty="0" err="1" smtClean="0"/>
              <a:t>Latins</a:t>
            </a:r>
            <a:r>
              <a:rPr lang="en-GB" dirty="0" smtClean="0"/>
              <a:t>?</a:t>
            </a:r>
          </a:p>
          <a:p>
            <a:pPr>
              <a:buFont typeface="Wingdings" pitchFamily="2" charset="2"/>
              <a:buChar char="v"/>
            </a:pPr>
            <a:r>
              <a:rPr lang="en-GB" dirty="0" smtClean="0"/>
              <a:t> Greek influence...?</a:t>
            </a:r>
          </a:p>
          <a:p>
            <a:pPr>
              <a:buFont typeface="Wingdings" pitchFamily="2" charset="2"/>
              <a:buChar char="v"/>
            </a:pPr>
            <a:endParaRPr lang="en-GB" dirty="0" smtClean="0"/>
          </a:p>
          <a:p>
            <a:pPr>
              <a:buFont typeface="Wingdings" pitchFamily="2" charset="2"/>
              <a:buChar char="v"/>
            </a:pPr>
            <a:endParaRPr lang="en-GB" dirty="0" smtClean="0"/>
          </a:p>
          <a:p>
            <a:pPr>
              <a:buFont typeface="Wingdings" pitchFamily="2" charset="2"/>
              <a:buChar char="v"/>
            </a:pPr>
            <a:r>
              <a:rPr lang="en-GB" dirty="0" smtClean="0">
                <a:solidFill>
                  <a:srgbClr val="FFC000"/>
                </a:solidFill>
              </a:rPr>
              <a:t>Linguistically, the first 4 kings </a:t>
            </a:r>
            <a:br>
              <a:rPr lang="en-GB" dirty="0" smtClean="0">
                <a:solidFill>
                  <a:srgbClr val="FFC000"/>
                </a:solidFill>
              </a:rPr>
            </a:br>
            <a:r>
              <a:rPr lang="en-GB" dirty="0" smtClean="0">
                <a:solidFill>
                  <a:srgbClr val="FFC000"/>
                </a:solidFill>
              </a:rPr>
              <a:t>correspond to the language of the </a:t>
            </a:r>
            <a:br>
              <a:rPr lang="en-GB" dirty="0" smtClean="0">
                <a:solidFill>
                  <a:srgbClr val="FFC000"/>
                </a:solidFill>
              </a:rPr>
            </a:br>
            <a:r>
              <a:rPr lang="en-GB" dirty="0" smtClean="0">
                <a:solidFill>
                  <a:srgbClr val="FFC000"/>
                </a:solidFill>
              </a:rPr>
              <a:t>period 640-600 BC (</a:t>
            </a:r>
            <a:r>
              <a:rPr lang="en-GB" dirty="0" err="1" smtClean="0">
                <a:solidFill>
                  <a:srgbClr val="FFC000"/>
                </a:solidFill>
              </a:rPr>
              <a:t>Rix</a:t>
            </a:r>
            <a:r>
              <a:rPr lang="en-GB" dirty="0" smtClean="0">
                <a:solidFill>
                  <a:srgbClr val="FFC000"/>
                </a:solidFill>
              </a:rPr>
              <a:t>), i.e. Trustworthy(?)</a:t>
            </a:r>
          </a:p>
          <a:p>
            <a:pPr>
              <a:buFont typeface="Wingdings" pitchFamily="2" charset="2"/>
              <a:buChar char="v"/>
            </a:pPr>
            <a:r>
              <a:rPr lang="en-GB" dirty="0" smtClean="0">
                <a:solidFill>
                  <a:srgbClr val="FFC000"/>
                </a:solidFill>
              </a:rPr>
              <a:t> But does this really confirm that</a:t>
            </a:r>
            <a:br>
              <a:rPr lang="en-GB" dirty="0" smtClean="0">
                <a:solidFill>
                  <a:srgbClr val="FFC000"/>
                </a:solidFill>
              </a:rPr>
            </a:br>
            <a:r>
              <a:rPr lang="en-GB" dirty="0" smtClean="0">
                <a:solidFill>
                  <a:srgbClr val="FFC000"/>
                </a:solidFill>
              </a:rPr>
              <a:t>they existed...? And their actions...?</a:t>
            </a:r>
            <a:endParaRPr lang="en-GB" dirty="0" smtClean="0"/>
          </a:p>
        </p:txBody>
      </p:sp>
      <p:sp>
        <p:nvSpPr>
          <p:cNvPr id="5" name="Title 2"/>
          <p:cNvSpPr>
            <a:spLocks noGrp="1"/>
          </p:cNvSpPr>
          <p:nvPr>
            <p:ph type="title"/>
          </p:nvPr>
        </p:nvSpPr>
        <p:spPr>
          <a:xfrm>
            <a:off x="352426" y="228600"/>
            <a:ext cx="7680960" cy="1066800"/>
          </a:xfrm>
        </p:spPr>
        <p:txBody>
          <a:bodyPr/>
          <a:lstStyle/>
          <a:p>
            <a:r>
              <a:rPr lang="en-GB" dirty="0" smtClean="0"/>
              <a:t>Etruscan ‘influence’</a:t>
            </a:r>
            <a:endParaRPr lang="en-GB" dirty="0"/>
          </a:p>
        </p:txBody>
      </p:sp>
      <p:pic>
        <p:nvPicPr>
          <p:cNvPr id="6" name="Picture 2" descr="http://ecx.images-amazon.com/images/I/513WSFBRHFL.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rot="1181930">
            <a:off x="6299898" y="462491"/>
            <a:ext cx="1616939" cy="2415239"/>
          </a:xfrm>
          <a:prstGeom prst="rect">
            <a:avLst/>
          </a:prstGeom>
          <a:noFill/>
          <a:extLst>
            <a:ext uri="{909E8E84-426E-40DD-AFC4-6F175D3DCCD1}">
              <a14:hiddenFill xmlns:a14="http://schemas.microsoft.com/office/drawing/2010/main" xmlns="">
                <a:solidFill>
                  <a:srgbClr val="FFFFFF"/>
                </a:solidFill>
              </a14:hiddenFill>
            </a:ext>
          </a:extLst>
        </p:spPr>
      </p:pic>
      <p:sp>
        <p:nvSpPr>
          <p:cNvPr id="7" name="Content Placeholder 1"/>
          <p:cNvSpPr txBox="1">
            <a:spLocks/>
          </p:cNvSpPr>
          <p:nvPr/>
        </p:nvSpPr>
        <p:spPr>
          <a:xfrm>
            <a:off x="4247456" y="3888432"/>
            <a:ext cx="4896544" cy="3068960"/>
          </a:xfrm>
          <a:prstGeom prst="rect">
            <a:avLst/>
          </a:prstGeom>
        </p:spPr>
        <p:txBody>
          <a:bodyPr vert="horz" lIns="91440" tIns="45720" rIns="91440" bIns="45720" rtlCol="0">
            <a:normAutofit lnSpcReduction="10000"/>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pPr marL="285750" indent="-285750">
              <a:buFont typeface="Wingdings" panose="05000000000000000000" pitchFamily="2" charset="2"/>
              <a:buChar char="v"/>
            </a:pPr>
            <a:r>
              <a:rPr lang="en-GB" dirty="0" smtClean="0"/>
              <a:t>7 kings (Rome ruled by Etruscan kings):</a:t>
            </a:r>
          </a:p>
          <a:p>
            <a:pPr marL="457200" lvl="1" indent="-285750">
              <a:buFont typeface="Wingdings" panose="05000000000000000000" pitchFamily="2" charset="2"/>
              <a:buChar char="v"/>
            </a:pPr>
            <a:r>
              <a:rPr lang="en-GB" dirty="0" smtClean="0"/>
              <a:t>Romulus, died 715 BC (?)</a:t>
            </a:r>
          </a:p>
          <a:p>
            <a:pPr marL="457200" lvl="1" indent="-285750">
              <a:buFont typeface="Wingdings" panose="05000000000000000000" pitchFamily="2" charset="2"/>
              <a:buChar char="v"/>
            </a:pPr>
            <a:r>
              <a:rPr lang="en-GB" dirty="0" err="1" smtClean="0">
                <a:solidFill>
                  <a:srgbClr val="FFFF00"/>
                </a:solidFill>
              </a:rPr>
              <a:t>Numa</a:t>
            </a:r>
            <a:r>
              <a:rPr lang="en-GB" dirty="0" smtClean="0"/>
              <a:t>, died 675 BC (?) </a:t>
            </a:r>
            <a:r>
              <a:rPr lang="en-GB" dirty="0" smtClean="0">
                <a:solidFill>
                  <a:srgbClr val="FFFF00"/>
                </a:solidFill>
                <a:sym typeface="Wingdings" panose="05000000000000000000" pitchFamily="2" charset="2"/>
              </a:rPr>
              <a:t>religious institutions</a:t>
            </a:r>
            <a:endParaRPr lang="en-GB" dirty="0" smtClean="0">
              <a:solidFill>
                <a:srgbClr val="FFFF00"/>
              </a:solidFill>
            </a:endParaRPr>
          </a:p>
          <a:p>
            <a:pPr marL="457200" lvl="1" indent="-285750">
              <a:buFont typeface="Wingdings" panose="05000000000000000000" pitchFamily="2" charset="2"/>
              <a:buChar char="v"/>
            </a:pPr>
            <a:r>
              <a:rPr lang="en-GB" dirty="0" err="1" smtClean="0"/>
              <a:t>Pompilius</a:t>
            </a:r>
            <a:endParaRPr lang="en-GB" dirty="0" smtClean="0"/>
          </a:p>
          <a:p>
            <a:pPr marL="457200" lvl="1" indent="-285750">
              <a:buFont typeface="Wingdings" panose="05000000000000000000" pitchFamily="2" charset="2"/>
              <a:buChar char="v"/>
            </a:pPr>
            <a:r>
              <a:rPr lang="en-GB" dirty="0" err="1" smtClean="0"/>
              <a:t>Tullus</a:t>
            </a:r>
            <a:r>
              <a:rPr lang="en-GB" dirty="0" smtClean="0"/>
              <a:t> </a:t>
            </a:r>
            <a:r>
              <a:rPr lang="en-GB" dirty="0" err="1" smtClean="0"/>
              <a:t>Hostilius</a:t>
            </a:r>
            <a:r>
              <a:rPr lang="en-GB" dirty="0" smtClean="0"/>
              <a:t>, died 640(?)</a:t>
            </a:r>
          </a:p>
          <a:p>
            <a:pPr marL="457200" lvl="1" indent="-285750">
              <a:buFont typeface="Wingdings" panose="05000000000000000000" pitchFamily="2" charset="2"/>
              <a:buChar char="v"/>
            </a:pPr>
            <a:r>
              <a:rPr lang="en-GB" dirty="0" err="1" smtClean="0"/>
              <a:t>Ancus</a:t>
            </a:r>
            <a:r>
              <a:rPr lang="en-GB" dirty="0" smtClean="0"/>
              <a:t> Marcius, died 616(?)</a:t>
            </a:r>
          </a:p>
          <a:p>
            <a:pPr marL="457200" lvl="1" indent="-285750">
              <a:buFont typeface="Wingdings" panose="05000000000000000000" pitchFamily="2" charset="2"/>
              <a:buChar char="v"/>
            </a:pPr>
            <a:r>
              <a:rPr lang="en-GB" dirty="0" err="1" smtClean="0">
                <a:solidFill>
                  <a:srgbClr val="FFFF00"/>
                </a:solidFill>
              </a:rPr>
              <a:t>Tarquinius</a:t>
            </a:r>
            <a:r>
              <a:rPr lang="en-GB" dirty="0" smtClean="0">
                <a:solidFill>
                  <a:srgbClr val="FFFF00"/>
                </a:solidFill>
              </a:rPr>
              <a:t> </a:t>
            </a:r>
            <a:r>
              <a:rPr lang="en-GB" dirty="0" err="1" smtClean="0">
                <a:solidFill>
                  <a:srgbClr val="FFFF00"/>
                </a:solidFill>
              </a:rPr>
              <a:t>Priscus</a:t>
            </a:r>
            <a:r>
              <a:rPr lang="en-GB" dirty="0" smtClean="0">
                <a:solidFill>
                  <a:srgbClr val="FFFF00"/>
                </a:solidFill>
              </a:rPr>
              <a:t>, died 578 (?) – from </a:t>
            </a:r>
            <a:r>
              <a:rPr lang="en-GB" u="sng" dirty="0" smtClean="0">
                <a:solidFill>
                  <a:srgbClr val="FFFF00"/>
                </a:solidFill>
              </a:rPr>
              <a:t>Tarquinii</a:t>
            </a:r>
          </a:p>
          <a:p>
            <a:pPr marL="457200" lvl="1" indent="-285750">
              <a:buFont typeface="Wingdings" panose="05000000000000000000" pitchFamily="2" charset="2"/>
              <a:buChar char="v"/>
            </a:pPr>
            <a:r>
              <a:rPr lang="en-GB" dirty="0" err="1" smtClean="0">
                <a:solidFill>
                  <a:srgbClr val="FFFF00"/>
                </a:solidFill>
              </a:rPr>
              <a:t>Servius</a:t>
            </a:r>
            <a:r>
              <a:rPr lang="en-GB" dirty="0" smtClean="0">
                <a:solidFill>
                  <a:srgbClr val="FFFF00"/>
                </a:solidFill>
              </a:rPr>
              <a:t> </a:t>
            </a:r>
            <a:r>
              <a:rPr lang="en-GB" dirty="0" err="1" smtClean="0">
                <a:solidFill>
                  <a:srgbClr val="FFFF00"/>
                </a:solidFill>
              </a:rPr>
              <a:t>Tullius</a:t>
            </a:r>
            <a:r>
              <a:rPr lang="en-GB" dirty="0" smtClean="0">
                <a:solidFill>
                  <a:srgbClr val="FFFF00"/>
                </a:solidFill>
              </a:rPr>
              <a:t>, died 534 (?)</a:t>
            </a:r>
          </a:p>
          <a:p>
            <a:pPr marL="457200" lvl="1" indent="-285750">
              <a:buFont typeface="Wingdings" panose="05000000000000000000" pitchFamily="2" charset="2"/>
              <a:buChar char="v"/>
            </a:pPr>
            <a:r>
              <a:rPr lang="en-GB" dirty="0" err="1" smtClean="0">
                <a:solidFill>
                  <a:srgbClr val="FFFF00"/>
                </a:solidFill>
              </a:rPr>
              <a:t>Tarquinius</a:t>
            </a:r>
            <a:r>
              <a:rPr lang="en-GB" dirty="0" smtClean="0">
                <a:solidFill>
                  <a:srgbClr val="FFFF00"/>
                </a:solidFill>
              </a:rPr>
              <a:t> </a:t>
            </a:r>
            <a:r>
              <a:rPr lang="en-GB" dirty="0" err="1" smtClean="0">
                <a:solidFill>
                  <a:srgbClr val="FFFF00"/>
                </a:solidFill>
              </a:rPr>
              <a:t>Superbus</a:t>
            </a:r>
            <a:r>
              <a:rPr lang="en-GB" dirty="0" smtClean="0">
                <a:solidFill>
                  <a:srgbClr val="FFFF00"/>
                </a:solidFill>
              </a:rPr>
              <a:t> “the Proud”</a:t>
            </a:r>
            <a:br>
              <a:rPr lang="en-GB" dirty="0" smtClean="0">
                <a:solidFill>
                  <a:srgbClr val="FFFF00"/>
                </a:solidFill>
              </a:rPr>
            </a:br>
            <a:r>
              <a:rPr lang="en-GB" dirty="0" smtClean="0">
                <a:solidFill>
                  <a:srgbClr val="FFFF00"/>
                </a:solidFill>
              </a:rPr>
              <a:t>(until 509 BC)</a:t>
            </a:r>
          </a:p>
        </p:txBody>
      </p:sp>
    </p:spTree>
  </p:cSld>
  <p:clrMapOvr>
    <a:masterClrMapping/>
  </p:clrMapOvr>
  <p:transition spd="slow">
    <p:randomBar dir="vert"/>
  </p:transition>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a:spLocks noGrp="1"/>
          </p:cNvSpPr>
          <p:nvPr>
            <p:ph type="title"/>
          </p:nvPr>
        </p:nvSpPr>
        <p:spPr>
          <a:xfrm>
            <a:off x="352426" y="228600"/>
            <a:ext cx="7680960" cy="1066800"/>
          </a:xfrm>
        </p:spPr>
        <p:txBody>
          <a:bodyPr/>
          <a:lstStyle/>
          <a:p>
            <a:r>
              <a:rPr lang="en-GB" dirty="0" smtClean="0"/>
              <a:t>Etruscan ‘influence’</a:t>
            </a:r>
            <a:endParaRPr lang="en-GB" dirty="0"/>
          </a:p>
        </p:txBody>
      </p:sp>
      <p:pic>
        <p:nvPicPr>
          <p:cNvPr id="7" name="Picture 2" descr="http://ecx.images-amazon.com/images/I/513WSFBRHFL.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rot="1181930">
            <a:off x="6299898" y="462491"/>
            <a:ext cx="1616939" cy="2415239"/>
          </a:xfrm>
          <a:prstGeom prst="rect">
            <a:avLst/>
          </a:prstGeom>
          <a:noFill/>
          <a:extLst>
            <a:ext uri="{909E8E84-426E-40DD-AFC4-6F175D3DCCD1}">
              <a14:hiddenFill xmlns:a14="http://schemas.microsoft.com/office/drawing/2010/main" xmlns="">
                <a:solidFill>
                  <a:srgbClr val="FFFFFF"/>
                </a:solidFill>
              </a14:hiddenFill>
            </a:ext>
          </a:extLst>
        </p:spPr>
      </p:pic>
      <p:sp>
        <p:nvSpPr>
          <p:cNvPr id="8" name="Content Placeholder 1"/>
          <p:cNvSpPr txBox="1">
            <a:spLocks/>
          </p:cNvSpPr>
          <p:nvPr/>
        </p:nvSpPr>
        <p:spPr>
          <a:xfrm>
            <a:off x="4247456" y="3888432"/>
            <a:ext cx="4896544" cy="3068960"/>
          </a:xfrm>
          <a:prstGeom prst="rect">
            <a:avLst/>
          </a:prstGeom>
        </p:spPr>
        <p:txBody>
          <a:bodyPr vert="horz" lIns="91440" tIns="45720" rIns="91440" bIns="45720" rtlCol="0">
            <a:normAutofit lnSpcReduction="10000"/>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pPr marL="285750" indent="-285750">
              <a:buFont typeface="Wingdings" panose="05000000000000000000" pitchFamily="2" charset="2"/>
              <a:buChar char="v"/>
            </a:pPr>
            <a:r>
              <a:rPr lang="en-GB" dirty="0" smtClean="0"/>
              <a:t>7 kings (Rome ruled by Etruscan kings):</a:t>
            </a:r>
          </a:p>
          <a:p>
            <a:pPr marL="457200" lvl="1" indent="-285750">
              <a:buFont typeface="Wingdings" panose="05000000000000000000" pitchFamily="2" charset="2"/>
              <a:buChar char="v"/>
            </a:pPr>
            <a:r>
              <a:rPr lang="en-GB" dirty="0" smtClean="0"/>
              <a:t>Romulus, died 715 BC (?)</a:t>
            </a:r>
          </a:p>
          <a:p>
            <a:pPr marL="457200" lvl="1" indent="-285750">
              <a:buFont typeface="Wingdings" panose="05000000000000000000" pitchFamily="2" charset="2"/>
              <a:buChar char="v"/>
            </a:pPr>
            <a:r>
              <a:rPr lang="en-GB" dirty="0" err="1" smtClean="0">
                <a:solidFill>
                  <a:srgbClr val="FFFF00"/>
                </a:solidFill>
              </a:rPr>
              <a:t>Numa</a:t>
            </a:r>
            <a:r>
              <a:rPr lang="en-GB" dirty="0" smtClean="0"/>
              <a:t>, died 675 BC (?) </a:t>
            </a:r>
            <a:r>
              <a:rPr lang="en-GB" dirty="0" smtClean="0">
                <a:solidFill>
                  <a:srgbClr val="FFFF00"/>
                </a:solidFill>
                <a:sym typeface="Wingdings" panose="05000000000000000000" pitchFamily="2" charset="2"/>
              </a:rPr>
              <a:t>religious institutions</a:t>
            </a:r>
            <a:endParaRPr lang="en-GB" dirty="0" smtClean="0">
              <a:solidFill>
                <a:srgbClr val="FFFF00"/>
              </a:solidFill>
            </a:endParaRPr>
          </a:p>
          <a:p>
            <a:pPr marL="457200" lvl="1" indent="-285750">
              <a:buFont typeface="Wingdings" panose="05000000000000000000" pitchFamily="2" charset="2"/>
              <a:buChar char="v"/>
            </a:pPr>
            <a:r>
              <a:rPr lang="en-GB" dirty="0" err="1" smtClean="0"/>
              <a:t>Pompilius</a:t>
            </a:r>
            <a:endParaRPr lang="en-GB" dirty="0" smtClean="0"/>
          </a:p>
          <a:p>
            <a:pPr marL="457200" lvl="1" indent="-285750">
              <a:buFont typeface="Wingdings" panose="05000000000000000000" pitchFamily="2" charset="2"/>
              <a:buChar char="v"/>
            </a:pPr>
            <a:r>
              <a:rPr lang="en-GB" dirty="0" err="1" smtClean="0"/>
              <a:t>Tullus</a:t>
            </a:r>
            <a:r>
              <a:rPr lang="en-GB" dirty="0" smtClean="0"/>
              <a:t> </a:t>
            </a:r>
            <a:r>
              <a:rPr lang="en-GB" dirty="0" err="1" smtClean="0"/>
              <a:t>Hostilius</a:t>
            </a:r>
            <a:r>
              <a:rPr lang="en-GB" dirty="0" smtClean="0"/>
              <a:t>, died 640(?)</a:t>
            </a:r>
          </a:p>
          <a:p>
            <a:pPr marL="457200" lvl="1" indent="-285750">
              <a:buFont typeface="Wingdings" panose="05000000000000000000" pitchFamily="2" charset="2"/>
              <a:buChar char="v"/>
            </a:pPr>
            <a:r>
              <a:rPr lang="en-GB" dirty="0" err="1" smtClean="0"/>
              <a:t>Ancus</a:t>
            </a:r>
            <a:r>
              <a:rPr lang="en-GB" dirty="0" smtClean="0"/>
              <a:t> Marcius, died 616(?)</a:t>
            </a:r>
          </a:p>
          <a:p>
            <a:pPr marL="457200" lvl="1" indent="-285750">
              <a:buFont typeface="Wingdings" panose="05000000000000000000" pitchFamily="2" charset="2"/>
              <a:buChar char="v"/>
            </a:pPr>
            <a:r>
              <a:rPr lang="en-GB" dirty="0" err="1" smtClean="0">
                <a:solidFill>
                  <a:srgbClr val="FFFF00"/>
                </a:solidFill>
              </a:rPr>
              <a:t>Tarquinius</a:t>
            </a:r>
            <a:r>
              <a:rPr lang="en-GB" dirty="0" smtClean="0">
                <a:solidFill>
                  <a:srgbClr val="FFFF00"/>
                </a:solidFill>
              </a:rPr>
              <a:t> </a:t>
            </a:r>
            <a:r>
              <a:rPr lang="en-GB" dirty="0" err="1" smtClean="0">
                <a:solidFill>
                  <a:srgbClr val="FFFF00"/>
                </a:solidFill>
              </a:rPr>
              <a:t>Priscus</a:t>
            </a:r>
            <a:r>
              <a:rPr lang="en-GB" dirty="0" smtClean="0">
                <a:solidFill>
                  <a:srgbClr val="FFFF00"/>
                </a:solidFill>
              </a:rPr>
              <a:t>, died 578 (?) – from </a:t>
            </a:r>
            <a:r>
              <a:rPr lang="en-GB" u="sng" dirty="0" smtClean="0">
                <a:solidFill>
                  <a:srgbClr val="FFFF00"/>
                </a:solidFill>
              </a:rPr>
              <a:t>Tarquinii</a:t>
            </a:r>
          </a:p>
          <a:p>
            <a:pPr marL="457200" lvl="1" indent="-285750">
              <a:buFont typeface="Wingdings" panose="05000000000000000000" pitchFamily="2" charset="2"/>
              <a:buChar char="v"/>
            </a:pPr>
            <a:r>
              <a:rPr lang="en-GB" dirty="0" err="1" smtClean="0">
                <a:solidFill>
                  <a:srgbClr val="FFFF00"/>
                </a:solidFill>
              </a:rPr>
              <a:t>Servius</a:t>
            </a:r>
            <a:r>
              <a:rPr lang="en-GB" dirty="0" smtClean="0">
                <a:solidFill>
                  <a:srgbClr val="FFFF00"/>
                </a:solidFill>
              </a:rPr>
              <a:t> </a:t>
            </a:r>
            <a:r>
              <a:rPr lang="en-GB" dirty="0" err="1" smtClean="0">
                <a:solidFill>
                  <a:srgbClr val="FFFF00"/>
                </a:solidFill>
              </a:rPr>
              <a:t>Tullius</a:t>
            </a:r>
            <a:r>
              <a:rPr lang="en-GB" dirty="0" smtClean="0">
                <a:solidFill>
                  <a:srgbClr val="FFFF00"/>
                </a:solidFill>
              </a:rPr>
              <a:t>, died 534 (?)</a:t>
            </a:r>
          </a:p>
          <a:p>
            <a:pPr marL="457200" lvl="1" indent="-285750">
              <a:buFont typeface="Wingdings" panose="05000000000000000000" pitchFamily="2" charset="2"/>
              <a:buChar char="v"/>
            </a:pPr>
            <a:r>
              <a:rPr lang="en-GB" dirty="0" err="1" smtClean="0">
                <a:solidFill>
                  <a:srgbClr val="FFFF00"/>
                </a:solidFill>
              </a:rPr>
              <a:t>Tarquinius</a:t>
            </a:r>
            <a:r>
              <a:rPr lang="en-GB" dirty="0" smtClean="0">
                <a:solidFill>
                  <a:srgbClr val="FFFF00"/>
                </a:solidFill>
              </a:rPr>
              <a:t> </a:t>
            </a:r>
            <a:r>
              <a:rPr lang="en-GB" dirty="0" err="1" smtClean="0">
                <a:solidFill>
                  <a:srgbClr val="FFFF00"/>
                </a:solidFill>
              </a:rPr>
              <a:t>Superbus</a:t>
            </a:r>
            <a:r>
              <a:rPr lang="en-GB" dirty="0" smtClean="0">
                <a:solidFill>
                  <a:srgbClr val="FFFF00"/>
                </a:solidFill>
              </a:rPr>
              <a:t> “the Proud”</a:t>
            </a:r>
            <a:br>
              <a:rPr lang="en-GB" dirty="0" smtClean="0">
                <a:solidFill>
                  <a:srgbClr val="FFFF00"/>
                </a:solidFill>
              </a:rPr>
            </a:br>
            <a:r>
              <a:rPr lang="en-GB" dirty="0" smtClean="0">
                <a:solidFill>
                  <a:srgbClr val="FFFF00"/>
                </a:solidFill>
              </a:rPr>
              <a:t>(until 509 BC)</a:t>
            </a:r>
          </a:p>
        </p:txBody>
      </p:sp>
      <p:pic>
        <p:nvPicPr>
          <p:cNvPr id="102402" name="Picture 2" descr="http://upload.wikimedia.org/wikipedia/commons/thumb/d/de/Lake_Nemi_1831.jpg/350px-Lake_Nemi_1831.jpg"/>
          <p:cNvPicPr>
            <a:picLocks noChangeAspect="1" noChangeArrowheads="1"/>
          </p:cNvPicPr>
          <p:nvPr/>
        </p:nvPicPr>
        <p:blipFill>
          <a:blip r:embed="rId3" cstate="print"/>
          <a:srcRect/>
          <a:stretch>
            <a:fillRect/>
          </a:stretch>
        </p:blipFill>
        <p:spPr bwMode="auto">
          <a:xfrm>
            <a:off x="2699792" y="2457527"/>
            <a:ext cx="6444209" cy="4400474"/>
          </a:xfrm>
          <a:prstGeom prst="rect">
            <a:avLst/>
          </a:prstGeom>
          <a:noFill/>
        </p:spPr>
      </p:pic>
      <p:sp>
        <p:nvSpPr>
          <p:cNvPr id="5" name="Content Placeholder 1"/>
          <p:cNvSpPr>
            <a:spLocks noGrp="1"/>
          </p:cNvSpPr>
          <p:nvPr>
            <p:ph sz="quarter" idx="13"/>
          </p:nvPr>
        </p:nvSpPr>
        <p:spPr>
          <a:xfrm>
            <a:off x="352426" y="1463040"/>
            <a:ext cx="7680960" cy="5394960"/>
          </a:xfrm>
        </p:spPr>
        <p:txBody>
          <a:bodyPr>
            <a:normAutofit/>
          </a:bodyPr>
          <a:lstStyle/>
          <a:p>
            <a:r>
              <a:rPr lang="en-GB" dirty="0" smtClean="0"/>
              <a:t>For Tim Cornell (</a:t>
            </a:r>
            <a:r>
              <a:rPr lang="en-GB" i="1" dirty="0" smtClean="0"/>
              <a:t>Beginnings of Rome</a:t>
            </a:r>
            <a:r>
              <a:rPr lang="en-GB" dirty="0" smtClean="0"/>
              <a:t>), </a:t>
            </a:r>
            <a:br>
              <a:rPr lang="en-GB" dirty="0" smtClean="0"/>
            </a:br>
            <a:r>
              <a:rPr lang="en-GB" dirty="0" smtClean="0"/>
              <a:t>“Rome was never an Etruscan city.”</a:t>
            </a:r>
            <a:br>
              <a:rPr lang="en-GB" dirty="0" smtClean="0"/>
            </a:br>
            <a:r>
              <a:rPr lang="en-GB" dirty="0" smtClean="0">
                <a:solidFill>
                  <a:schemeClr val="tx1">
                    <a:lumMod val="65000"/>
                  </a:schemeClr>
                </a:solidFill>
              </a:rPr>
              <a:t>(rule by Etruscan kings was ‘created’ by ‘</a:t>
            </a:r>
            <a:r>
              <a:rPr lang="en-GB" i="1" dirty="0" err="1" smtClean="0">
                <a:solidFill>
                  <a:schemeClr val="tx1">
                    <a:lumMod val="65000"/>
                  </a:schemeClr>
                </a:solidFill>
              </a:rPr>
              <a:t>etruscheria</a:t>
            </a:r>
            <a:r>
              <a:rPr lang="en-GB" dirty="0" smtClean="0">
                <a:solidFill>
                  <a:schemeClr val="tx1">
                    <a:lumMod val="65000"/>
                  </a:schemeClr>
                </a:solidFill>
              </a:rPr>
              <a:t>’)</a:t>
            </a:r>
          </a:p>
          <a:p>
            <a:pPr>
              <a:buFont typeface="Wingdings" pitchFamily="2" charset="2"/>
              <a:buChar char="v"/>
            </a:pPr>
            <a:endParaRPr lang="en-GB" dirty="0" smtClean="0"/>
          </a:p>
          <a:p>
            <a:pPr>
              <a:buFont typeface="Wingdings" pitchFamily="2" charset="2"/>
              <a:buChar char="v"/>
            </a:pPr>
            <a:r>
              <a:rPr lang="en-GB" dirty="0" smtClean="0"/>
              <a:t> But perhaps Rome was an Etruscan city...?</a:t>
            </a:r>
          </a:p>
          <a:p>
            <a:pPr>
              <a:buFont typeface="Wingdings" pitchFamily="2" charset="2"/>
              <a:buChar char="v"/>
            </a:pPr>
            <a:r>
              <a:rPr lang="en-GB" dirty="0" smtClean="0"/>
              <a:t> How important are endogenous developments among the </a:t>
            </a:r>
            <a:r>
              <a:rPr lang="en-GB" dirty="0" err="1" smtClean="0"/>
              <a:t>Latins</a:t>
            </a:r>
            <a:r>
              <a:rPr lang="en-GB" dirty="0" smtClean="0"/>
              <a:t>?</a:t>
            </a:r>
          </a:p>
          <a:p>
            <a:pPr>
              <a:buFont typeface="Wingdings" pitchFamily="2" charset="2"/>
              <a:buChar char="v"/>
            </a:pPr>
            <a:r>
              <a:rPr lang="en-GB" dirty="0" smtClean="0"/>
              <a:t> Greek influence...?</a:t>
            </a:r>
          </a:p>
          <a:p>
            <a:pPr>
              <a:buFont typeface="Wingdings" pitchFamily="2" charset="2"/>
              <a:buChar char="v"/>
            </a:pPr>
            <a:endParaRPr lang="en-GB" dirty="0" smtClean="0"/>
          </a:p>
          <a:p>
            <a:pPr>
              <a:buFont typeface="Wingdings" pitchFamily="2" charset="2"/>
              <a:buChar char="v"/>
            </a:pPr>
            <a:endParaRPr lang="en-GB" dirty="0" smtClean="0"/>
          </a:p>
          <a:p>
            <a:pPr>
              <a:buFont typeface="Wingdings" pitchFamily="2" charset="2"/>
              <a:buChar char="v"/>
            </a:pPr>
            <a:r>
              <a:rPr lang="en-GB" dirty="0" smtClean="0">
                <a:solidFill>
                  <a:srgbClr val="FFC000"/>
                </a:solidFill>
              </a:rPr>
              <a:t>Rex </a:t>
            </a:r>
            <a:r>
              <a:rPr lang="en-GB" dirty="0" err="1" smtClean="0">
                <a:solidFill>
                  <a:srgbClr val="FFC000"/>
                </a:solidFill>
              </a:rPr>
              <a:t>Nemorensis</a:t>
            </a:r>
            <a:endParaRPr lang="en-GB" dirty="0" smtClean="0">
              <a:solidFill>
                <a:srgbClr val="FFC000"/>
              </a:solidFill>
            </a:endParaRPr>
          </a:p>
          <a:p>
            <a:pPr lvl="1">
              <a:buFont typeface="Wingdings" pitchFamily="2" charset="2"/>
              <a:buChar char="v"/>
            </a:pPr>
            <a:r>
              <a:rPr lang="en-GB" dirty="0" smtClean="0">
                <a:solidFill>
                  <a:srgbClr val="FFC000"/>
                </a:solidFill>
              </a:rPr>
              <a:t> “king of </a:t>
            </a:r>
            <a:r>
              <a:rPr lang="en-GB" dirty="0" err="1" smtClean="0">
                <a:solidFill>
                  <a:srgbClr val="FFC000"/>
                </a:solidFill>
              </a:rPr>
              <a:t>Nemi</a:t>
            </a:r>
            <a:r>
              <a:rPr lang="en-GB" dirty="0" smtClean="0">
                <a:solidFill>
                  <a:srgbClr val="FFC000"/>
                </a:solidFill>
              </a:rPr>
              <a:t>”, “king of the Grove”</a:t>
            </a:r>
          </a:p>
          <a:p>
            <a:pPr lvl="1">
              <a:buFont typeface="Wingdings" pitchFamily="2" charset="2"/>
              <a:buChar char="v"/>
            </a:pPr>
            <a:r>
              <a:rPr lang="en-GB" dirty="0" smtClean="0">
                <a:solidFill>
                  <a:srgbClr val="FFC000"/>
                </a:solidFill>
              </a:rPr>
              <a:t> shows concept of “sacred kingship”</a:t>
            </a:r>
          </a:p>
          <a:p>
            <a:pPr lvl="1">
              <a:buFont typeface="Wingdings" pitchFamily="2" charset="2"/>
              <a:buChar char="v"/>
            </a:pPr>
            <a:r>
              <a:rPr lang="en-GB" dirty="0" smtClean="0">
                <a:solidFill>
                  <a:srgbClr val="FFC000"/>
                </a:solidFill>
              </a:rPr>
              <a:t> this is likely in early Rome,</a:t>
            </a:r>
            <a:br>
              <a:rPr lang="en-GB" dirty="0" smtClean="0">
                <a:solidFill>
                  <a:srgbClr val="FFC000"/>
                </a:solidFill>
              </a:rPr>
            </a:br>
            <a:r>
              <a:rPr lang="en-GB" dirty="0" smtClean="0">
                <a:solidFill>
                  <a:srgbClr val="FFC000"/>
                </a:solidFill>
              </a:rPr>
              <a:t> even though names of kings are controversial</a:t>
            </a:r>
            <a:endParaRPr lang="en-GB" dirty="0" smtClean="0"/>
          </a:p>
        </p:txBody>
      </p:sp>
    </p:spTree>
  </p:cSld>
  <p:clrMapOvr>
    <a:masterClrMapping/>
  </p:clrMapOvr>
  <p:transition spd="slow">
    <p:randomBar dir="vert"/>
  </p:transition>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6" name="Picture 6" descr="http://www.historyfiles.co.uk/images/Europe/Italy/Etruscan_Map01_full.jpg"/>
          <p:cNvPicPr>
            <a:picLocks noChangeAspect="1" noChangeArrowheads="1"/>
          </p:cNvPicPr>
          <p:nvPr/>
        </p:nvPicPr>
        <p:blipFill>
          <a:blip r:embed="rId2" cstate="print"/>
          <a:srcRect/>
          <a:stretch>
            <a:fillRect/>
          </a:stretch>
        </p:blipFill>
        <p:spPr bwMode="auto">
          <a:xfrm>
            <a:off x="3635895" y="-1"/>
            <a:ext cx="5508105" cy="6870345"/>
          </a:xfrm>
          <a:prstGeom prst="rect">
            <a:avLst/>
          </a:prstGeom>
          <a:noFill/>
        </p:spPr>
      </p:pic>
      <p:sp>
        <p:nvSpPr>
          <p:cNvPr id="5" name="Title 2"/>
          <p:cNvSpPr>
            <a:spLocks noGrp="1"/>
          </p:cNvSpPr>
          <p:nvPr>
            <p:ph type="title"/>
          </p:nvPr>
        </p:nvSpPr>
        <p:spPr>
          <a:xfrm>
            <a:off x="352426" y="228600"/>
            <a:ext cx="7680960" cy="1066800"/>
          </a:xfrm>
        </p:spPr>
        <p:txBody>
          <a:bodyPr>
            <a:normAutofit/>
          </a:bodyPr>
          <a:lstStyle/>
          <a:p>
            <a:r>
              <a:rPr lang="en-GB" dirty="0" smtClean="0"/>
              <a:t>Etruscan ‘influence’</a:t>
            </a:r>
            <a:endParaRPr lang="en-GB" dirty="0"/>
          </a:p>
        </p:txBody>
      </p:sp>
      <p:sp>
        <p:nvSpPr>
          <p:cNvPr id="4" name="Content Placeholder 1"/>
          <p:cNvSpPr>
            <a:spLocks noGrp="1"/>
          </p:cNvSpPr>
          <p:nvPr>
            <p:ph sz="quarter" idx="13"/>
          </p:nvPr>
        </p:nvSpPr>
        <p:spPr>
          <a:xfrm>
            <a:off x="0" y="1412776"/>
            <a:ext cx="3635896" cy="1656184"/>
          </a:xfrm>
        </p:spPr>
        <p:txBody>
          <a:bodyPr>
            <a:normAutofit fontScale="92500"/>
          </a:bodyPr>
          <a:lstStyle/>
          <a:p>
            <a:pPr marL="285750" indent="-285750">
              <a:buFont typeface="Wingdings" panose="05000000000000000000" pitchFamily="2" charset="2"/>
              <a:buChar char="v"/>
            </a:pPr>
            <a:r>
              <a:rPr lang="en-GB" dirty="0" smtClean="0">
                <a:solidFill>
                  <a:srgbClr val="FFC000"/>
                </a:solidFill>
              </a:rPr>
              <a:t>Etruscan influence in the urban development..</a:t>
            </a:r>
          </a:p>
          <a:p>
            <a:pPr marL="457200" lvl="1" indent="-285750">
              <a:buFont typeface="Wingdings" panose="05000000000000000000" pitchFamily="2" charset="2"/>
              <a:buChar char="v"/>
            </a:pPr>
            <a:r>
              <a:rPr lang="en-GB" dirty="0" smtClean="0">
                <a:solidFill>
                  <a:srgbClr val="FFC000"/>
                </a:solidFill>
              </a:rPr>
              <a:t>Etruscan cities just north of Rome from the 9</a:t>
            </a:r>
            <a:r>
              <a:rPr lang="en-GB" baseline="30000" dirty="0" smtClean="0">
                <a:solidFill>
                  <a:srgbClr val="FFC000"/>
                </a:solidFill>
              </a:rPr>
              <a:t>th</a:t>
            </a:r>
            <a:r>
              <a:rPr lang="en-GB" dirty="0" smtClean="0">
                <a:solidFill>
                  <a:srgbClr val="FFC000"/>
                </a:solidFill>
              </a:rPr>
              <a:t> century onward</a:t>
            </a:r>
            <a:br>
              <a:rPr lang="en-GB" dirty="0" smtClean="0">
                <a:solidFill>
                  <a:srgbClr val="FFC000"/>
                </a:solidFill>
              </a:rPr>
            </a:br>
            <a:r>
              <a:rPr lang="en-GB" dirty="0" smtClean="0">
                <a:solidFill>
                  <a:srgbClr val="FFC000"/>
                </a:solidFill>
              </a:rPr>
              <a:t>the nearest Greek city was several 100 kilometres to the south: </a:t>
            </a:r>
            <a:r>
              <a:rPr lang="en-GB" dirty="0" err="1" smtClean="0">
                <a:solidFill>
                  <a:srgbClr val="FFC000"/>
                </a:solidFill>
              </a:rPr>
              <a:t>Kyme</a:t>
            </a:r>
            <a:r>
              <a:rPr lang="en-GB" dirty="0" smtClean="0">
                <a:solidFill>
                  <a:srgbClr val="FFC000"/>
                </a:solidFill>
              </a:rPr>
              <a:t>/Cumae</a:t>
            </a:r>
          </a:p>
        </p:txBody>
      </p:sp>
    </p:spTree>
    <p:extLst>
      <p:ext uri="{BB962C8B-B14F-4D97-AF65-F5344CB8AC3E}">
        <p14:creationId xmlns:p14="http://schemas.microsoft.com/office/powerpoint/2010/main" xmlns="" val="250715904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afterEffect">
                                  <p:stCondLst>
                                    <p:cond delay="0"/>
                                  </p:stCondLst>
                                  <p:childTnLst>
                                    <p:set>
                                      <p:cBhvr>
                                        <p:cTn id="6" dur="1" fill="hold">
                                          <p:stCondLst>
                                            <p:cond delay="0"/>
                                          </p:stCondLst>
                                        </p:cTn>
                                        <p:tgtEl>
                                          <p:spTgt spid="5126"/>
                                        </p:tgtEl>
                                        <p:attrNameLst>
                                          <p:attrName>style.visibility</p:attrName>
                                        </p:attrNameLst>
                                      </p:cBhvr>
                                      <p:to>
                                        <p:strVal val="visible"/>
                                      </p:to>
                                    </p:set>
                                    <p:animEffect transition="in" filter="wedge">
                                      <p:cBhvr>
                                        <p:cTn id="7" dur="2000"/>
                                        <p:tgtEl>
                                          <p:spTgt spid="5126"/>
                                        </p:tgtEl>
                                      </p:cBhvr>
                                    </p:animEffect>
                                  </p:childTnLst>
                                </p:cTn>
                              </p:par>
                            </p:childTnLst>
                          </p:cTn>
                        </p:par>
                        <p:par>
                          <p:cTn id="8" fill="hold">
                            <p:stCondLst>
                              <p:cond delay="2000"/>
                            </p:stCondLst>
                            <p:childTnLst>
                              <p:par>
                                <p:cTn id="9" presetID="21" presetClass="entr" presetSubtype="4" fill="hold" grpId="0" nodeType="after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wheel(4)">
                                      <p:cBhvr>
                                        <p:cTn id="11" dur="2000"/>
                                        <p:tgtEl>
                                          <p:spTgt spid="4">
                                            <p:txEl>
                                              <p:pRg st="0" end="0"/>
                                            </p:txEl>
                                          </p:spTgt>
                                        </p:tgtEl>
                                      </p:cBhvr>
                                    </p:animEffect>
                                  </p:childTnLst>
                                </p:cTn>
                              </p:par>
                            </p:childTnLst>
                          </p:cTn>
                        </p:par>
                        <p:par>
                          <p:cTn id="12" fill="hold">
                            <p:stCondLst>
                              <p:cond delay="4000"/>
                            </p:stCondLst>
                            <p:childTnLst>
                              <p:par>
                                <p:cTn id="13" presetID="21" presetClass="entr" presetSubtype="4" fill="hold" grpId="0" nodeType="after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animEffect transition="in" filter="wheel(4)">
                                      <p:cBhvr>
                                        <p:cTn id="15" dur="20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descr="http://www.historyfiles.co.uk/images/Europe/Italy/Etruscan_Map01_full.jpg"/>
          <p:cNvPicPr>
            <a:picLocks noChangeAspect="1" noChangeArrowheads="1"/>
          </p:cNvPicPr>
          <p:nvPr/>
        </p:nvPicPr>
        <p:blipFill>
          <a:blip r:embed="rId2" cstate="print"/>
          <a:srcRect/>
          <a:stretch>
            <a:fillRect/>
          </a:stretch>
        </p:blipFill>
        <p:spPr bwMode="auto">
          <a:xfrm>
            <a:off x="3635895" y="-1"/>
            <a:ext cx="5508105" cy="6870345"/>
          </a:xfrm>
          <a:prstGeom prst="rect">
            <a:avLst/>
          </a:prstGeom>
          <a:noFill/>
        </p:spPr>
      </p:pic>
      <p:sp>
        <p:nvSpPr>
          <p:cNvPr id="5" name="Title 2"/>
          <p:cNvSpPr>
            <a:spLocks noGrp="1"/>
          </p:cNvSpPr>
          <p:nvPr>
            <p:ph type="title"/>
          </p:nvPr>
        </p:nvSpPr>
        <p:spPr>
          <a:xfrm>
            <a:off x="352426" y="228600"/>
            <a:ext cx="7680960" cy="1066800"/>
          </a:xfrm>
        </p:spPr>
        <p:txBody>
          <a:bodyPr>
            <a:normAutofit/>
          </a:bodyPr>
          <a:lstStyle/>
          <a:p>
            <a:r>
              <a:rPr lang="en-GB" dirty="0" smtClean="0"/>
              <a:t>Etruscan ‘influence’</a:t>
            </a:r>
            <a:endParaRPr lang="en-GB" dirty="0"/>
          </a:p>
        </p:txBody>
      </p:sp>
      <p:sp>
        <p:nvSpPr>
          <p:cNvPr id="6" name="Content Placeholder 1"/>
          <p:cNvSpPr>
            <a:spLocks noGrp="1"/>
          </p:cNvSpPr>
          <p:nvPr>
            <p:ph sz="quarter" idx="13"/>
          </p:nvPr>
        </p:nvSpPr>
        <p:spPr>
          <a:xfrm>
            <a:off x="0" y="1412776"/>
            <a:ext cx="3635896" cy="3744416"/>
          </a:xfrm>
        </p:spPr>
        <p:txBody>
          <a:bodyPr>
            <a:normAutofit fontScale="92500"/>
          </a:bodyPr>
          <a:lstStyle/>
          <a:p>
            <a:pPr marL="285750" indent="-285750">
              <a:buFont typeface="Wingdings" panose="05000000000000000000" pitchFamily="2" charset="2"/>
              <a:buChar char="v"/>
            </a:pPr>
            <a:r>
              <a:rPr lang="en-GB" dirty="0" smtClean="0">
                <a:solidFill>
                  <a:schemeClr val="tx1">
                    <a:lumMod val="65000"/>
                  </a:schemeClr>
                </a:solidFill>
              </a:rPr>
              <a:t>Etruscan influence in the urban development..</a:t>
            </a:r>
          </a:p>
          <a:p>
            <a:pPr marL="457200" lvl="1" indent="-285750">
              <a:buFont typeface="Wingdings" panose="05000000000000000000" pitchFamily="2" charset="2"/>
              <a:buChar char="v"/>
            </a:pPr>
            <a:r>
              <a:rPr lang="en-GB" dirty="0" smtClean="0">
                <a:solidFill>
                  <a:schemeClr val="tx1">
                    <a:lumMod val="65000"/>
                  </a:schemeClr>
                </a:solidFill>
              </a:rPr>
              <a:t>Etruscan cities just north of Rome from the 9</a:t>
            </a:r>
            <a:r>
              <a:rPr lang="en-GB" baseline="30000" dirty="0" smtClean="0">
                <a:solidFill>
                  <a:schemeClr val="tx1">
                    <a:lumMod val="65000"/>
                  </a:schemeClr>
                </a:solidFill>
              </a:rPr>
              <a:t>th</a:t>
            </a:r>
            <a:r>
              <a:rPr lang="en-GB" dirty="0" smtClean="0">
                <a:solidFill>
                  <a:schemeClr val="tx1">
                    <a:lumMod val="65000"/>
                  </a:schemeClr>
                </a:solidFill>
              </a:rPr>
              <a:t> century onward</a:t>
            </a:r>
          </a:p>
          <a:p>
            <a:pPr marL="457200" lvl="1" indent="-285750">
              <a:buFont typeface="Wingdings" panose="05000000000000000000" pitchFamily="2" charset="2"/>
              <a:buChar char="v"/>
            </a:pPr>
            <a:r>
              <a:rPr lang="en-GB" dirty="0" smtClean="0">
                <a:solidFill>
                  <a:srgbClr val="FFC000"/>
                </a:solidFill>
              </a:rPr>
              <a:t>Etruscan name: Roma (from Romulus &lt; </a:t>
            </a:r>
            <a:r>
              <a:rPr lang="en-GB" i="1" dirty="0" err="1" smtClean="0">
                <a:solidFill>
                  <a:srgbClr val="FFC000"/>
                </a:solidFill>
              </a:rPr>
              <a:t>Romulius</a:t>
            </a:r>
            <a:r>
              <a:rPr lang="en-GB" dirty="0" smtClean="0">
                <a:solidFill>
                  <a:srgbClr val="FFC000"/>
                </a:solidFill>
              </a:rPr>
              <a:t>)</a:t>
            </a:r>
          </a:p>
          <a:p>
            <a:pPr marL="457200" lvl="1" indent="-285750">
              <a:buFont typeface="Wingdings" panose="05000000000000000000" pitchFamily="2" charset="2"/>
              <a:buChar char="v"/>
            </a:pPr>
            <a:r>
              <a:rPr lang="en-GB" dirty="0" smtClean="0">
                <a:solidFill>
                  <a:srgbClr val="FFC000"/>
                </a:solidFill>
              </a:rPr>
              <a:t>Indeed, many Roman names are of Etruscan origin</a:t>
            </a:r>
          </a:p>
          <a:p>
            <a:pPr marL="630238" lvl="2" indent="-285750">
              <a:buFont typeface="Wingdings" panose="05000000000000000000" pitchFamily="2" charset="2"/>
              <a:buChar char="v"/>
            </a:pPr>
            <a:r>
              <a:rPr lang="en-GB" dirty="0" smtClean="0">
                <a:solidFill>
                  <a:schemeClr val="accent2">
                    <a:lumMod val="60000"/>
                    <a:lumOff val="40000"/>
                  </a:schemeClr>
                </a:solidFill>
              </a:rPr>
              <a:t>Does this mean that there were Etruscan </a:t>
            </a:r>
            <a:r>
              <a:rPr lang="en-GB" i="1" dirty="0" err="1" smtClean="0">
                <a:solidFill>
                  <a:schemeClr val="accent2">
                    <a:lumMod val="60000"/>
                    <a:lumOff val="40000"/>
                  </a:schemeClr>
                </a:solidFill>
              </a:rPr>
              <a:t>gentes</a:t>
            </a:r>
            <a:r>
              <a:rPr lang="en-GB" i="1" dirty="0" smtClean="0">
                <a:solidFill>
                  <a:schemeClr val="accent2">
                    <a:lumMod val="60000"/>
                    <a:lumOff val="40000"/>
                  </a:schemeClr>
                </a:solidFill>
              </a:rPr>
              <a:t> </a:t>
            </a:r>
            <a:r>
              <a:rPr lang="en-GB" dirty="0" smtClean="0">
                <a:solidFill>
                  <a:schemeClr val="accent2">
                    <a:lumMod val="60000"/>
                    <a:lumOff val="40000"/>
                  </a:schemeClr>
                </a:solidFill>
              </a:rPr>
              <a:t>in Rome (</a:t>
            </a:r>
            <a:r>
              <a:rPr lang="en-GB" dirty="0" err="1" smtClean="0">
                <a:solidFill>
                  <a:schemeClr val="accent2">
                    <a:lumMod val="60000"/>
                    <a:lumOff val="40000"/>
                  </a:schemeClr>
                </a:solidFill>
              </a:rPr>
              <a:t>onomastics</a:t>
            </a:r>
            <a:r>
              <a:rPr lang="en-GB" dirty="0" smtClean="0">
                <a:solidFill>
                  <a:schemeClr val="accent2">
                    <a:lumMod val="60000"/>
                    <a:lumOff val="40000"/>
                  </a:schemeClr>
                </a:solidFill>
              </a:rPr>
              <a:t>)  - and it was them who introduced Etruscan ‘traditions’…?</a:t>
            </a:r>
          </a:p>
          <a:p>
            <a:pPr marL="457200" lvl="1" indent="-285750">
              <a:buFont typeface="Wingdings" panose="05000000000000000000" pitchFamily="2" charset="2"/>
              <a:buChar char="v"/>
            </a:pPr>
            <a:r>
              <a:rPr lang="en-GB" dirty="0" smtClean="0">
                <a:solidFill>
                  <a:srgbClr val="FFC000"/>
                </a:solidFill>
              </a:rPr>
              <a:t>Also Romulus founded the city according to the ‘Etruscan </a:t>
            </a:r>
            <a:r>
              <a:rPr lang="en-GB" dirty="0" err="1" smtClean="0">
                <a:solidFill>
                  <a:srgbClr val="FFC000"/>
                </a:solidFill>
              </a:rPr>
              <a:t>ritus</a:t>
            </a:r>
            <a:r>
              <a:rPr lang="en-GB" dirty="0" smtClean="0">
                <a:solidFill>
                  <a:srgbClr val="FFC000"/>
                </a:solidFill>
              </a:rPr>
              <a:t>/rite’</a:t>
            </a:r>
          </a:p>
          <a:p>
            <a:pPr marL="630238" lvl="2" indent="-285750">
              <a:buFont typeface="Wingdings" panose="05000000000000000000" pitchFamily="2" charset="2"/>
              <a:buChar char="v"/>
            </a:pPr>
            <a:endParaRPr lang="en-GB" dirty="0" smtClean="0">
              <a:solidFill>
                <a:srgbClr val="FFC000"/>
              </a:solidFill>
            </a:endParaRPr>
          </a:p>
        </p:txBody>
      </p:sp>
    </p:spTree>
  </p:cSld>
  <p:clrMapOvr>
    <a:masterClrMapping/>
  </p:clrMapOvr>
  <p:transition spd="slow">
    <p:randomBar dir="vert"/>
  </p:transition>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7042" name="Picture 2" descr="Roman fasces. Tomb of Marcus Calpurnius Rufus from Ephesus"/>
          <p:cNvPicPr>
            <a:picLocks noChangeAspect="1" noChangeArrowheads="1"/>
          </p:cNvPicPr>
          <p:nvPr/>
        </p:nvPicPr>
        <p:blipFill>
          <a:blip r:embed="rId2" cstate="print"/>
          <a:srcRect/>
          <a:stretch>
            <a:fillRect/>
          </a:stretch>
        </p:blipFill>
        <p:spPr bwMode="auto">
          <a:xfrm>
            <a:off x="4572000" y="260648"/>
            <a:ext cx="2232248" cy="6488402"/>
          </a:xfrm>
          <a:prstGeom prst="rect">
            <a:avLst/>
          </a:prstGeom>
          <a:noFill/>
        </p:spPr>
      </p:pic>
      <p:sp>
        <p:nvSpPr>
          <p:cNvPr id="5" name="Title 2"/>
          <p:cNvSpPr>
            <a:spLocks noGrp="1"/>
          </p:cNvSpPr>
          <p:nvPr>
            <p:ph type="title"/>
          </p:nvPr>
        </p:nvSpPr>
        <p:spPr>
          <a:xfrm>
            <a:off x="352426" y="228600"/>
            <a:ext cx="7680960" cy="1066800"/>
          </a:xfrm>
        </p:spPr>
        <p:txBody>
          <a:bodyPr>
            <a:normAutofit/>
          </a:bodyPr>
          <a:lstStyle/>
          <a:p>
            <a:r>
              <a:rPr lang="en-GB" dirty="0" smtClean="0"/>
              <a:t>Etruscan ‘influence’</a:t>
            </a:r>
            <a:endParaRPr lang="en-GB" dirty="0"/>
          </a:p>
        </p:txBody>
      </p:sp>
      <p:sp>
        <p:nvSpPr>
          <p:cNvPr id="6" name="Content Placeholder 1"/>
          <p:cNvSpPr>
            <a:spLocks noGrp="1"/>
          </p:cNvSpPr>
          <p:nvPr>
            <p:ph sz="quarter" idx="13"/>
          </p:nvPr>
        </p:nvSpPr>
        <p:spPr>
          <a:xfrm>
            <a:off x="0" y="1412776"/>
            <a:ext cx="3635896" cy="3384376"/>
          </a:xfrm>
        </p:spPr>
        <p:txBody>
          <a:bodyPr>
            <a:normAutofit fontScale="92500" lnSpcReduction="10000"/>
          </a:bodyPr>
          <a:lstStyle/>
          <a:p>
            <a:pPr marL="285750" indent="-285750">
              <a:buFont typeface="Wingdings" panose="05000000000000000000" pitchFamily="2" charset="2"/>
              <a:buChar char="v"/>
            </a:pPr>
            <a:r>
              <a:rPr lang="en-GB" dirty="0" smtClean="0">
                <a:solidFill>
                  <a:schemeClr val="tx1">
                    <a:lumMod val="65000"/>
                  </a:schemeClr>
                </a:solidFill>
              </a:rPr>
              <a:t>Etruscan influence in the urban development..</a:t>
            </a:r>
          </a:p>
          <a:p>
            <a:pPr marL="457200" lvl="1" indent="-285750">
              <a:buFont typeface="Wingdings" panose="05000000000000000000" pitchFamily="2" charset="2"/>
              <a:buChar char="v"/>
            </a:pPr>
            <a:r>
              <a:rPr lang="en-GB" dirty="0" smtClean="0">
                <a:solidFill>
                  <a:schemeClr val="tx1">
                    <a:lumMod val="65000"/>
                  </a:schemeClr>
                </a:solidFill>
              </a:rPr>
              <a:t>Etruscan cities just north of Rome from the 9</a:t>
            </a:r>
            <a:r>
              <a:rPr lang="en-GB" baseline="30000" dirty="0" smtClean="0">
                <a:solidFill>
                  <a:schemeClr val="tx1">
                    <a:lumMod val="65000"/>
                  </a:schemeClr>
                </a:solidFill>
              </a:rPr>
              <a:t>th</a:t>
            </a:r>
            <a:r>
              <a:rPr lang="en-GB" dirty="0" smtClean="0">
                <a:solidFill>
                  <a:schemeClr val="tx1">
                    <a:lumMod val="65000"/>
                  </a:schemeClr>
                </a:solidFill>
              </a:rPr>
              <a:t> century onward</a:t>
            </a:r>
          </a:p>
          <a:p>
            <a:pPr marL="457200" lvl="1" indent="-285750">
              <a:buFont typeface="Wingdings" panose="05000000000000000000" pitchFamily="2" charset="2"/>
              <a:buChar char="v"/>
            </a:pPr>
            <a:r>
              <a:rPr lang="en-GB" dirty="0" smtClean="0">
                <a:solidFill>
                  <a:schemeClr val="tx1">
                    <a:lumMod val="65000"/>
                  </a:schemeClr>
                </a:solidFill>
              </a:rPr>
              <a:t>Etruscan name: Roma (from Romulus &lt; </a:t>
            </a:r>
            <a:r>
              <a:rPr lang="en-GB" i="1" dirty="0" err="1" smtClean="0">
                <a:solidFill>
                  <a:schemeClr val="tx1">
                    <a:lumMod val="65000"/>
                  </a:schemeClr>
                </a:solidFill>
              </a:rPr>
              <a:t>Romulius</a:t>
            </a:r>
            <a:r>
              <a:rPr lang="en-GB" dirty="0" smtClean="0">
                <a:solidFill>
                  <a:schemeClr val="tx1">
                    <a:lumMod val="65000"/>
                  </a:schemeClr>
                </a:solidFill>
              </a:rPr>
              <a:t>)</a:t>
            </a:r>
          </a:p>
          <a:p>
            <a:pPr marL="457200" lvl="1" indent="-285750">
              <a:buFont typeface="Wingdings" panose="05000000000000000000" pitchFamily="2" charset="2"/>
              <a:buChar char="v"/>
            </a:pPr>
            <a:r>
              <a:rPr lang="en-GB" dirty="0" smtClean="0">
                <a:solidFill>
                  <a:schemeClr val="tx1">
                    <a:lumMod val="65000"/>
                  </a:schemeClr>
                </a:solidFill>
              </a:rPr>
              <a:t>Indeed, many Roman names are of Etruscan origin</a:t>
            </a:r>
          </a:p>
          <a:p>
            <a:pPr marL="457200" lvl="1" indent="-285750">
              <a:buFont typeface="Wingdings" panose="05000000000000000000" pitchFamily="2" charset="2"/>
              <a:buChar char="v"/>
            </a:pPr>
            <a:r>
              <a:rPr lang="en-GB" dirty="0" smtClean="0">
                <a:solidFill>
                  <a:srgbClr val="FFC000"/>
                </a:solidFill>
              </a:rPr>
              <a:t>Insignia/regalia of power were Etruscan:</a:t>
            </a:r>
          </a:p>
          <a:p>
            <a:pPr marL="630238" lvl="2" indent="-285750">
              <a:buFont typeface="Wingdings" panose="05000000000000000000" pitchFamily="2" charset="2"/>
              <a:buChar char="v"/>
            </a:pPr>
            <a:r>
              <a:rPr lang="en-GB" i="1" dirty="0" smtClean="0">
                <a:solidFill>
                  <a:srgbClr val="FFC000"/>
                </a:solidFill>
              </a:rPr>
              <a:t>fasces</a:t>
            </a:r>
          </a:p>
          <a:p>
            <a:pPr marL="630238" lvl="2" indent="-285750">
              <a:buFont typeface="Wingdings" panose="05000000000000000000" pitchFamily="2" charset="2"/>
              <a:buChar char="v"/>
            </a:pPr>
            <a:r>
              <a:rPr lang="en-GB" i="1" dirty="0" err="1" smtClean="0">
                <a:solidFill>
                  <a:srgbClr val="FFC000"/>
                </a:solidFill>
              </a:rPr>
              <a:t>sella</a:t>
            </a:r>
            <a:r>
              <a:rPr lang="en-GB" i="1" dirty="0" smtClean="0">
                <a:solidFill>
                  <a:srgbClr val="FFC000"/>
                </a:solidFill>
              </a:rPr>
              <a:t> </a:t>
            </a:r>
            <a:r>
              <a:rPr lang="en-GB" i="1" dirty="0" err="1" smtClean="0">
                <a:solidFill>
                  <a:srgbClr val="FFC000"/>
                </a:solidFill>
              </a:rPr>
              <a:t>curulis</a:t>
            </a:r>
            <a:endParaRPr lang="en-GB" i="1" dirty="0" smtClean="0">
              <a:solidFill>
                <a:srgbClr val="FFC000"/>
              </a:solidFill>
            </a:endParaRPr>
          </a:p>
          <a:p>
            <a:pPr marL="630238" lvl="2" indent="-285750">
              <a:buFont typeface="Wingdings" panose="05000000000000000000" pitchFamily="2" charset="2"/>
              <a:buChar char="v"/>
            </a:pPr>
            <a:r>
              <a:rPr lang="en-GB" dirty="0" smtClean="0">
                <a:solidFill>
                  <a:srgbClr val="FFC000"/>
                </a:solidFill>
              </a:rPr>
              <a:t>the </a:t>
            </a:r>
            <a:r>
              <a:rPr lang="en-GB" dirty="0" err="1" smtClean="0">
                <a:solidFill>
                  <a:srgbClr val="FFC000"/>
                </a:solidFill>
              </a:rPr>
              <a:t>lictors</a:t>
            </a:r>
            <a:endParaRPr lang="en-GB" dirty="0" smtClean="0">
              <a:solidFill>
                <a:srgbClr val="FFC000"/>
              </a:solidFill>
            </a:endParaRPr>
          </a:p>
          <a:p>
            <a:pPr marL="457200" lvl="1" indent="-285750">
              <a:buFont typeface="Wingdings" panose="05000000000000000000" pitchFamily="2" charset="2"/>
              <a:buChar char="v"/>
            </a:pPr>
            <a:endParaRPr lang="en-GB" dirty="0" smtClean="0">
              <a:solidFill>
                <a:schemeClr val="tx1">
                  <a:lumMod val="65000"/>
                </a:schemeClr>
              </a:solidFill>
            </a:endParaRPr>
          </a:p>
          <a:p>
            <a:pPr marL="457200" lvl="1" indent="-285750">
              <a:buFont typeface="Wingdings" panose="05000000000000000000" pitchFamily="2" charset="2"/>
              <a:buChar char="v"/>
            </a:pPr>
            <a:endParaRPr lang="en-GB" dirty="0" smtClean="0">
              <a:solidFill>
                <a:schemeClr val="tx1">
                  <a:lumMod val="65000"/>
                </a:schemeClr>
              </a:solidFill>
            </a:endParaRPr>
          </a:p>
        </p:txBody>
      </p:sp>
      <p:sp>
        <p:nvSpPr>
          <p:cNvPr id="7" name="TextBox 6"/>
          <p:cNvSpPr txBox="1"/>
          <p:nvPr/>
        </p:nvSpPr>
        <p:spPr>
          <a:xfrm>
            <a:off x="251520" y="5517232"/>
            <a:ext cx="3096344" cy="830997"/>
          </a:xfrm>
          <a:prstGeom prst="rect">
            <a:avLst/>
          </a:prstGeom>
          <a:noFill/>
        </p:spPr>
        <p:txBody>
          <a:bodyPr wrap="square" rtlCol="0">
            <a:spAutoFit/>
          </a:bodyPr>
          <a:lstStyle/>
          <a:p>
            <a:r>
              <a:rPr lang="en-GB" sz="1600" i="1" dirty="0" smtClean="0"/>
              <a:t>Fasces:= set of rods bound in the form of a bundle which contained an axe</a:t>
            </a:r>
            <a:endParaRPr lang="en-GB" sz="1600" i="1" dirty="0"/>
          </a:p>
        </p:txBody>
      </p:sp>
      <p:pic>
        <p:nvPicPr>
          <p:cNvPr id="87044" name="Picture 4" descr="http://upload.wikimedia.org/wikipedia/commons/thumb/7/74/Fasces_lictoriae.svg/170px-Fasces_lictoriae.svg.png"/>
          <p:cNvPicPr>
            <a:picLocks noChangeAspect="1" noChangeArrowheads="1"/>
          </p:cNvPicPr>
          <p:nvPr/>
        </p:nvPicPr>
        <p:blipFill>
          <a:blip r:embed="rId3" cstate="print"/>
          <a:srcRect/>
          <a:stretch>
            <a:fillRect/>
          </a:stretch>
        </p:blipFill>
        <p:spPr bwMode="auto">
          <a:xfrm>
            <a:off x="7092280" y="404664"/>
            <a:ext cx="1619250" cy="4324351"/>
          </a:xfrm>
          <a:prstGeom prst="rect">
            <a:avLst/>
          </a:prstGeom>
          <a:noFill/>
        </p:spPr>
      </p:pic>
      <p:pic>
        <p:nvPicPr>
          <p:cNvPr id="87046" name="Picture 6" descr="http://www.jack-donovan.com/axis/wp-content/uploads/2013/03/Mercury_dime-reverse-public-domain2.jpg"/>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6762750" y="4514849"/>
            <a:ext cx="2381250" cy="2343151"/>
          </a:xfrm>
          <a:prstGeom prst="rect">
            <a:avLst/>
          </a:prstGeom>
          <a:noFill/>
        </p:spPr>
      </p:pic>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afterEffect">
                                  <p:stCondLst>
                                    <p:cond delay="0"/>
                                  </p:stCondLst>
                                  <p:childTnLst>
                                    <p:set>
                                      <p:cBhvr>
                                        <p:cTn id="6" dur="1" fill="hold">
                                          <p:stCondLst>
                                            <p:cond delay="0"/>
                                          </p:stCondLst>
                                        </p:cTn>
                                        <p:tgtEl>
                                          <p:spTgt spid="87042"/>
                                        </p:tgtEl>
                                        <p:attrNameLst>
                                          <p:attrName>style.visibility</p:attrName>
                                        </p:attrNameLst>
                                      </p:cBhvr>
                                      <p:to>
                                        <p:strVal val="visible"/>
                                      </p:to>
                                    </p:set>
                                    <p:animEffect transition="in" filter="wedge">
                                      <p:cBhvr>
                                        <p:cTn id="7" dur="2000"/>
                                        <p:tgtEl>
                                          <p:spTgt spid="87042"/>
                                        </p:tgtEl>
                                      </p:cBhvr>
                                    </p:animEffect>
                                  </p:childTnLst>
                                </p:cTn>
                              </p:par>
                            </p:childTnLst>
                          </p:cTn>
                        </p:par>
                        <p:par>
                          <p:cTn id="8" fill="hold">
                            <p:stCondLst>
                              <p:cond delay="2000"/>
                            </p:stCondLst>
                            <p:childTnLst>
                              <p:par>
                                <p:cTn id="9" presetID="20" presetClass="entr" presetSubtype="0" fill="hold" nodeType="afterEffect">
                                  <p:stCondLst>
                                    <p:cond delay="0"/>
                                  </p:stCondLst>
                                  <p:childTnLst>
                                    <p:set>
                                      <p:cBhvr>
                                        <p:cTn id="10" dur="1" fill="hold">
                                          <p:stCondLst>
                                            <p:cond delay="0"/>
                                          </p:stCondLst>
                                        </p:cTn>
                                        <p:tgtEl>
                                          <p:spTgt spid="87044"/>
                                        </p:tgtEl>
                                        <p:attrNameLst>
                                          <p:attrName>style.visibility</p:attrName>
                                        </p:attrNameLst>
                                      </p:cBhvr>
                                      <p:to>
                                        <p:strVal val="visible"/>
                                      </p:to>
                                    </p:set>
                                    <p:animEffect transition="in" filter="wedge">
                                      <p:cBhvr>
                                        <p:cTn id="11" dur="2000"/>
                                        <p:tgtEl>
                                          <p:spTgt spid="87044"/>
                                        </p:tgtEl>
                                      </p:cBhvr>
                                    </p:animEffect>
                                  </p:childTnLst>
                                </p:cTn>
                              </p:par>
                            </p:childTnLst>
                          </p:cTn>
                        </p:par>
                        <p:par>
                          <p:cTn id="12" fill="hold">
                            <p:stCondLst>
                              <p:cond delay="4000"/>
                            </p:stCondLst>
                            <p:childTnLst>
                              <p:par>
                                <p:cTn id="13" presetID="20" presetClass="entr" presetSubtype="0" fill="hold" nodeType="afterEffect">
                                  <p:stCondLst>
                                    <p:cond delay="0"/>
                                  </p:stCondLst>
                                  <p:childTnLst>
                                    <p:set>
                                      <p:cBhvr>
                                        <p:cTn id="14" dur="1" fill="hold">
                                          <p:stCondLst>
                                            <p:cond delay="0"/>
                                          </p:stCondLst>
                                        </p:cTn>
                                        <p:tgtEl>
                                          <p:spTgt spid="87046"/>
                                        </p:tgtEl>
                                        <p:attrNameLst>
                                          <p:attrName>style.visibility</p:attrName>
                                        </p:attrNameLst>
                                      </p:cBhvr>
                                      <p:to>
                                        <p:strVal val="visible"/>
                                      </p:to>
                                    </p:set>
                                    <p:animEffect transition="in" filter="wedge">
                                      <p:cBhvr>
                                        <p:cTn id="15" dur="2000"/>
                                        <p:tgtEl>
                                          <p:spTgt spid="870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Etruscan ‘influence’</a:t>
            </a:r>
            <a:endParaRPr lang="en-GB" dirty="0"/>
          </a:p>
        </p:txBody>
      </p:sp>
      <p:pic>
        <p:nvPicPr>
          <p:cNvPr id="89090" name="Picture 2" descr="http://romesoyouseeit.files.wordpress.com/2013/03/0609_4674_l.jpg"/>
          <p:cNvPicPr>
            <a:picLocks noChangeAspect="1" noChangeArrowheads="1"/>
          </p:cNvPicPr>
          <p:nvPr/>
        </p:nvPicPr>
        <p:blipFill>
          <a:blip r:embed="rId2" cstate="print">
            <a:clrChange>
              <a:clrFrom>
                <a:srgbClr val="000000"/>
              </a:clrFrom>
              <a:clrTo>
                <a:srgbClr val="000000">
                  <a:alpha val="0"/>
                </a:srgbClr>
              </a:clrTo>
            </a:clrChange>
          </a:blip>
          <a:srcRect/>
          <a:stretch>
            <a:fillRect/>
          </a:stretch>
        </p:blipFill>
        <p:spPr bwMode="auto">
          <a:xfrm>
            <a:off x="3905068" y="0"/>
            <a:ext cx="5238932" cy="6858000"/>
          </a:xfrm>
          <a:prstGeom prst="rect">
            <a:avLst/>
          </a:prstGeom>
          <a:noFill/>
        </p:spPr>
      </p:pic>
      <p:sp>
        <p:nvSpPr>
          <p:cNvPr id="5" name="Content Placeholder 1"/>
          <p:cNvSpPr>
            <a:spLocks noGrp="1"/>
          </p:cNvSpPr>
          <p:nvPr>
            <p:ph sz="quarter" idx="13"/>
          </p:nvPr>
        </p:nvSpPr>
        <p:spPr>
          <a:xfrm>
            <a:off x="0" y="1412776"/>
            <a:ext cx="3635896" cy="3384376"/>
          </a:xfrm>
        </p:spPr>
        <p:txBody>
          <a:bodyPr>
            <a:normAutofit fontScale="92500" lnSpcReduction="10000"/>
          </a:bodyPr>
          <a:lstStyle/>
          <a:p>
            <a:pPr marL="285750" indent="-285750">
              <a:buFont typeface="Wingdings" panose="05000000000000000000" pitchFamily="2" charset="2"/>
              <a:buChar char="v"/>
            </a:pPr>
            <a:r>
              <a:rPr lang="en-GB" dirty="0" smtClean="0">
                <a:solidFill>
                  <a:schemeClr val="tx1">
                    <a:lumMod val="65000"/>
                  </a:schemeClr>
                </a:solidFill>
              </a:rPr>
              <a:t>Etruscan influence in the urban development..</a:t>
            </a:r>
          </a:p>
          <a:p>
            <a:pPr marL="457200" lvl="1" indent="-285750">
              <a:buFont typeface="Wingdings" panose="05000000000000000000" pitchFamily="2" charset="2"/>
              <a:buChar char="v"/>
            </a:pPr>
            <a:r>
              <a:rPr lang="en-GB" dirty="0" smtClean="0">
                <a:solidFill>
                  <a:schemeClr val="tx1">
                    <a:lumMod val="65000"/>
                  </a:schemeClr>
                </a:solidFill>
              </a:rPr>
              <a:t>Etruscan cities just north of Rome from the 9</a:t>
            </a:r>
            <a:r>
              <a:rPr lang="en-GB" baseline="30000" dirty="0" smtClean="0">
                <a:solidFill>
                  <a:schemeClr val="tx1">
                    <a:lumMod val="65000"/>
                  </a:schemeClr>
                </a:solidFill>
              </a:rPr>
              <a:t>th</a:t>
            </a:r>
            <a:r>
              <a:rPr lang="en-GB" dirty="0" smtClean="0">
                <a:solidFill>
                  <a:schemeClr val="tx1">
                    <a:lumMod val="65000"/>
                  </a:schemeClr>
                </a:solidFill>
              </a:rPr>
              <a:t> century onward</a:t>
            </a:r>
          </a:p>
          <a:p>
            <a:pPr marL="457200" lvl="1" indent="-285750">
              <a:buFont typeface="Wingdings" panose="05000000000000000000" pitchFamily="2" charset="2"/>
              <a:buChar char="v"/>
            </a:pPr>
            <a:r>
              <a:rPr lang="en-GB" dirty="0" smtClean="0">
                <a:solidFill>
                  <a:schemeClr val="tx1">
                    <a:lumMod val="65000"/>
                  </a:schemeClr>
                </a:solidFill>
              </a:rPr>
              <a:t>Etruscan name: Roma (from Romulus &lt; </a:t>
            </a:r>
            <a:r>
              <a:rPr lang="en-GB" i="1" dirty="0" err="1" smtClean="0">
                <a:solidFill>
                  <a:schemeClr val="tx1">
                    <a:lumMod val="65000"/>
                  </a:schemeClr>
                </a:solidFill>
              </a:rPr>
              <a:t>Romulius</a:t>
            </a:r>
            <a:r>
              <a:rPr lang="en-GB" dirty="0" smtClean="0">
                <a:solidFill>
                  <a:schemeClr val="tx1">
                    <a:lumMod val="65000"/>
                  </a:schemeClr>
                </a:solidFill>
              </a:rPr>
              <a:t>)</a:t>
            </a:r>
          </a:p>
          <a:p>
            <a:pPr marL="457200" lvl="1" indent="-285750">
              <a:buFont typeface="Wingdings" panose="05000000000000000000" pitchFamily="2" charset="2"/>
              <a:buChar char="v"/>
            </a:pPr>
            <a:r>
              <a:rPr lang="en-GB" dirty="0" smtClean="0">
                <a:solidFill>
                  <a:schemeClr val="tx1">
                    <a:lumMod val="65000"/>
                  </a:schemeClr>
                </a:solidFill>
              </a:rPr>
              <a:t>Indeed, many Roman names are of Etruscan origin</a:t>
            </a:r>
          </a:p>
          <a:p>
            <a:pPr marL="457200" lvl="1" indent="-285750">
              <a:buFont typeface="Wingdings" panose="05000000000000000000" pitchFamily="2" charset="2"/>
              <a:buChar char="v"/>
            </a:pPr>
            <a:r>
              <a:rPr lang="en-GB" dirty="0" smtClean="0">
                <a:solidFill>
                  <a:srgbClr val="FFC000"/>
                </a:solidFill>
              </a:rPr>
              <a:t>Insignia/regalia of power were Etruscan:</a:t>
            </a:r>
          </a:p>
          <a:p>
            <a:pPr marL="630238" lvl="2" indent="-285750">
              <a:buFont typeface="Wingdings" panose="05000000000000000000" pitchFamily="2" charset="2"/>
              <a:buChar char="v"/>
            </a:pPr>
            <a:r>
              <a:rPr lang="en-GB" i="1" dirty="0" smtClean="0">
                <a:solidFill>
                  <a:srgbClr val="FFC000"/>
                </a:solidFill>
              </a:rPr>
              <a:t>fasces</a:t>
            </a:r>
          </a:p>
          <a:p>
            <a:pPr marL="630238" lvl="2" indent="-285750">
              <a:buFont typeface="Wingdings" panose="05000000000000000000" pitchFamily="2" charset="2"/>
              <a:buChar char="v"/>
            </a:pPr>
            <a:r>
              <a:rPr lang="en-GB" i="1" dirty="0" err="1" smtClean="0">
                <a:solidFill>
                  <a:srgbClr val="FFC000"/>
                </a:solidFill>
              </a:rPr>
              <a:t>sella</a:t>
            </a:r>
            <a:r>
              <a:rPr lang="en-GB" i="1" dirty="0" smtClean="0">
                <a:solidFill>
                  <a:srgbClr val="FFC000"/>
                </a:solidFill>
              </a:rPr>
              <a:t> </a:t>
            </a:r>
            <a:r>
              <a:rPr lang="en-GB" i="1" dirty="0" err="1" smtClean="0">
                <a:solidFill>
                  <a:srgbClr val="FFC000"/>
                </a:solidFill>
              </a:rPr>
              <a:t>curulis</a:t>
            </a:r>
            <a:endParaRPr lang="en-GB" i="1" dirty="0" smtClean="0">
              <a:solidFill>
                <a:srgbClr val="FFC000"/>
              </a:solidFill>
            </a:endParaRPr>
          </a:p>
          <a:p>
            <a:pPr marL="630238" lvl="2" indent="-285750">
              <a:buFont typeface="Wingdings" panose="05000000000000000000" pitchFamily="2" charset="2"/>
              <a:buChar char="v"/>
            </a:pPr>
            <a:r>
              <a:rPr lang="en-GB" dirty="0" smtClean="0">
                <a:solidFill>
                  <a:srgbClr val="FFC000"/>
                </a:solidFill>
              </a:rPr>
              <a:t>the </a:t>
            </a:r>
            <a:r>
              <a:rPr lang="en-GB" dirty="0" err="1" smtClean="0">
                <a:solidFill>
                  <a:srgbClr val="FFC000"/>
                </a:solidFill>
              </a:rPr>
              <a:t>lictors</a:t>
            </a:r>
            <a:endParaRPr lang="en-GB" dirty="0" smtClean="0">
              <a:solidFill>
                <a:srgbClr val="FFC000"/>
              </a:solidFill>
            </a:endParaRPr>
          </a:p>
          <a:p>
            <a:pPr marL="457200" lvl="1" indent="-285750">
              <a:buFont typeface="Wingdings" panose="05000000000000000000" pitchFamily="2" charset="2"/>
              <a:buChar char="v"/>
            </a:pPr>
            <a:endParaRPr lang="en-GB" dirty="0" smtClean="0">
              <a:solidFill>
                <a:schemeClr val="tx1">
                  <a:lumMod val="65000"/>
                </a:schemeClr>
              </a:solidFill>
            </a:endParaRPr>
          </a:p>
          <a:p>
            <a:pPr marL="457200" lvl="1" indent="-285750">
              <a:buFont typeface="Wingdings" panose="05000000000000000000" pitchFamily="2" charset="2"/>
              <a:buChar char="v"/>
            </a:pPr>
            <a:endParaRPr lang="en-GB" dirty="0" smtClean="0">
              <a:solidFill>
                <a:schemeClr val="tx1">
                  <a:lumMod val="65000"/>
                </a:schemeClr>
              </a:solidFill>
            </a:endParaRPr>
          </a:p>
        </p:txBody>
      </p:sp>
      <p:sp>
        <p:nvSpPr>
          <p:cNvPr id="6" name="TextBox 5"/>
          <p:cNvSpPr txBox="1"/>
          <p:nvPr/>
        </p:nvSpPr>
        <p:spPr>
          <a:xfrm>
            <a:off x="251520" y="5517232"/>
            <a:ext cx="3096344" cy="830997"/>
          </a:xfrm>
          <a:prstGeom prst="rect">
            <a:avLst/>
          </a:prstGeom>
          <a:noFill/>
        </p:spPr>
        <p:txBody>
          <a:bodyPr wrap="square" rtlCol="0">
            <a:spAutoFit/>
          </a:bodyPr>
          <a:lstStyle/>
          <a:p>
            <a:r>
              <a:rPr lang="en-GB" sz="1600" i="1" dirty="0" smtClean="0"/>
              <a:t>Fasces:= set of rods bound in the form of a bundle which contained an axe</a:t>
            </a:r>
            <a:endParaRPr lang="en-GB" sz="1600" i="1" dirty="0"/>
          </a:p>
        </p:txBody>
      </p:sp>
    </p:spTree>
  </p:cSld>
  <p:clrMapOvr>
    <a:masterClrMapping/>
  </p:clrMapOvr>
  <p:transition spd="slow">
    <p:randomBar dir="vert"/>
  </p:transition>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62" name="Picture 2" descr="http://upload.wikimedia.org/wikipedia/commons/thumb/5/5b/Curule_chair%2C_sella_curulis%2C_Museo_Borbonico%2C_vol._vi._tav._28.gif/220px-Curule_chair%2C_sella_curulis%2C_Museo_Borbonico%2C_vol._vi._tav._28.gif"/>
          <p:cNvPicPr>
            <a:picLocks noChangeAspect="1" noChangeArrowheads="1"/>
          </p:cNvPicPr>
          <p:nvPr/>
        </p:nvPicPr>
        <p:blipFill>
          <a:blip r:embed="rId2" cstate="print"/>
          <a:srcRect/>
          <a:stretch>
            <a:fillRect/>
          </a:stretch>
        </p:blipFill>
        <p:spPr bwMode="auto">
          <a:xfrm rot="1026898">
            <a:off x="6134885" y="4381897"/>
            <a:ext cx="2778933" cy="2159990"/>
          </a:xfrm>
          <a:prstGeom prst="rect">
            <a:avLst/>
          </a:prstGeom>
          <a:noFill/>
        </p:spPr>
      </p:pic>
      <p:sp>
        <p:nvSpPr>
          <p:cNvPr id="5" name="Title 2"/>
          <p:cNvSpPr>
            <a:spLocks noGrp="1"/>
          </p:cNvSpPr>
          <p:nvPr>
            <p:ph type="title"/>
          </p:nvPr>
        </p:nvSpPr>
        <p:spPr>
          <a:xfrm>
            <a:off x="352426" y="228600"/>
            <a:ext cx="7680960" cy="1066800"/>
          </a:xfrm>
        </p:spPr>
        <p:txBody>
          <a:bodyPr/>
          <a:lstStyle/>
          <a:p>
            <a:r>
              <a:rPr lang="en-GB" dirty="0" smtClean="0"/>
              <a:t>Etruscan ‘influence’</a:t>
            </a:r>
            <a:endParaRPr lang="en-GB" dirty="0"/>
          </a:p>
        </p:txBody>
      </p:sp>
      <p:sp>
        <p:nvSpPr>
          <p:cNvPr id="6" name="Content Placeholder 1"/>
          <p:cNvSpPr txBox="1">
            <a:spLocks/>
          </p:cNvSpPr>
          <p:nvPr/>
        </p:nvSpPr>
        <p:spPr>
          <a:xfrm>
            <a:off x="0" y="1412776"/>
            <a:ext cx="3635896" cy="3384376"/>
          </a:xfrm>
          <a:prstGeom prst="rect">
            <a:avLst/>
          </a:prstGeom>
        </p:spPr>
        <p:txBody>
          <a:bodyPr vert="horz" lIns="91440" tIns="45720" rIns="91440" bIns="45720" rtlCol="0">
            <a:normAutofit fontScale="92500" lnSpcReduction="10000"/>
          </a:bodyPr>
          <a:lstStyle/>
          <a:p>
            <a:pPr marL="285750" marR="0" lvl="0" indent="-285750" algn="l" defTabSz="914400" rtl="0" eaLnBrk="1" fontAlgn="auto" latinLnBrk="0" hangingPunct="1">
              <a:lnSpc>
                <a:spcPct val="100000"/>
              </a:lnSpc>
              <a:spcBef>
                <a:spcPts val="1200"/>
              </a:spcBef>
              <a:spcAft>
                <a:spcPts val="0"/>
              </a:spcAft>
              <a:buClr>
                <a:schemeClr val="accent5"/>
              </a:buClr>
              <a:buSzTx/>
              <a:buFont typeface="Wingdings" panose="05000000000000000000" pitchFamily="2" charset="2"/>
              <a:buChar char="v"/>
              <a:tabLst/>
              <a:defRPr/>
            </a:pPr>
            <a:r>
              <a:rPr kumimoji="0" lang="en-GB" sz="1800" b="0" i="0" u="none" strike="noStrike" kern="1200" cap="none" spc="30" normalizeH="0" baseline="0" noProof="0" dirty="0" smtClean="0">
                <a:ln>
                  <a:noFill/>
                </a:ln>
                <a:solidFill>
                  <a:schemeClr val="tx1">
                    <a:lumMod val="65000"/>
                  </a:schemeClr>
                </a:solidFill>
                <a:effectLst/>
                <a:uLnTx/>
                <a:uFillTx/>
                <a:latin typeface="+mn-lt"/>
                <a:ea typeface="+mn-ea"/>
                <a:cs typeface="Tahoma" pitchFamily="34" charset="0"/>
              </a:rPr>
              <a:t>Etruscan influence in the urban development..</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smtClean="0">
                <a:ln>
                  <a:noFill/>
                </a:ln>
                <a:solidFill>
                  <a:schemeClr val="tx1">
                    <a:lumMod val="65000"/>
                  </a:schemeClr>
                </a:solidFill>
                <a:effectLst/>
                <a:uLnTx/>
                <a:uFillTx/>
                <a:latin typeface="+mn-lt"/>
                <a:ea typeface="+mn-ea"/>
                <a:cs typeface="Tahoma" pitchFamily="34" charset="0"/>
              </a:rPr>
              <a:t>Etruscan cities just north of Rome from the 9</a:t>
            </a:r>
            <a:r>
              <a:rPr kumimoji="0" lang="en-GB" sz="1600" b="0" i="0" u="none" strike="noStrike" kern="1200" cap="none" spc="0" normalizeH="0" baseline="30000" noProof="0" dirty="0" smtClean="0">
                <a:ln>
                  <a:noFill/>
                </a:ln>
                <a:solidFill>
                  <a:schemeClr val="tx1">
                    <a:lumMod val="65000"/>
                  </a:schemeClr>
                </a:solidFill>
                <a:effectLst/>
                <a:uLnTx/>
                <a:uFillTx/>
                <a:latin typeface="+mn-lt"/>
                <a:ea typeface="+mn-ea"/>
                <a:cs typeface="Tahoma" pitchFamily="34" charset="0"/>
              </a:rPr>
              <a:t>th</a:t>
            </a:r>
            <a:r>
              <a:rPr kumimoji="0" lang="en-GB" sz="1600" b="0" i="0" u="none" strike="noStrike" kern="1200" cap="none" spc="0" normalizeH="0" baseline="0" noProof="0" dirty="0" smtClean="0">
                <a:ln>
                  <a:noFill/>
                </a:ln>
                <a:solidFill>
                  <a:schemeClr val="tx1">
                    <a:lumMod val="65000"/>
                  </a:schemeClr>
                </a:solidFill>
                <a:effectLst/>
                <a:uLnTx/>
                <a:uFillTx/>
                <a:latin typeface="+mn-lt"/>
                <a:ea typeface="+mn-ea"/>
                <a:cs typeface="Tahoma" pitchFamily="34" charset="0"/>
              </a:rPr>
              <a:t> century onward</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smtClean="0">
                <a:ln>
                  <a:noFill/>
                </a:ln>
                <a:solidFill>
                  <a:schemeClr val="tx1">
                    <a:lumMod val="65000"/>
                  </a:schemeClr>
                </a:solidFill>
                <a:effectLst/>
                <a:uLnTx/>
                <a:uFillTx/>
                <a:latin typeface="+mn-lt"/>
                <a:ea typeface="+mn-ea"/>
                <a:cs typeface="Tahoma" pitchFamily="34" charset="0"/>
              </a:rPr>
              <a:t>Etruscan name: Roma (from Romulus &lt; </a:t>
            </a:r>
            <a:r>
              <a:rPr kumimoji="0" lang="en-GB" sz="1600" b="0" i="1" u="none" strike="noStrike" kern="1200" cap="none" spc="0" normalizeH="0" baseline="0" noProof="0" dirty="0" err="1" smtClean="0">
                <a:ln>
                  <a:noFill/>
                </a:ln>
                <a:solidFill>
                  <a:schemeClr val="tx1">
                    <a:lumMod val="65000"/>
                  </a:schemeClr>
                </a:solidFill>
                <a:effectLst/>
                <a:uLnTx/>
                <a:uFillTx/>
                <a:latin typeface="+mn-lt"/>
                <a:ea typeface="+mn-ea"/>
                <a:cs typeface="Tahoma" pitchFamily="34" charset="0"/>
              </a:rPr>
              <a:t>Romulius</a:t>
            </a:r>
            <a:r>
              <a:rPr kumimoji="0" lang="en-GB" sz="1600" b="0" i="0" u="none" strike="noStrike" kern="1200" cap="none" spc="0" normalizeH="0" baseline="0" noProof="0" dirty="0" smtClean="0">
                <a:ln>
                  <a:noFill/>
                </a:ln>
                <a:solidFill>
                  <a:schemeClr val="tx1">
                    <a:lumMod val="65000"/>
                  </a:schemeClr>
                </a:solidFill>
                <a:effectLst/>
                <a:uLnTx/>
                <a:uFillTx/>
                <a:latin typeface="+mn-lt"/>
                <a:ea typeface="+mn-ea"/>
                <a:cs typeface="Tahoma" pitchFamily="34" charset="0"/>
              </a:rPr>
              <a:t>)</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smtClean="0">
                <a:ln>
                  <a:noFill/>
                </a:ln>
                <a:solidFill>
                  <a:schemeClr val="tx1">
                    <a:lumMod val="65000"/>
                  </a:schemeClr>
                </a:solidFill>
                <a:effectLst/>
                <a:uLnTx/>
                <a:uFillTx/>
                <a:latin typeface="+mn-lt"/>
                <a:ea typeface="+mn-ea"/>
                <a:cs typeface="Tahoma" pitchFamily="34" charset="0"/>
              </a:rPr>
              <a:t>Indeed, many Roman names are of Etruscan origin</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smtClean="0">
                <a:ln>
                  <a:noFill/>
                </a:ln>
                <a:solidFill>
                  <a:srgbClr val="FFC000"/>
                </a:solidFill>
                <a:effectLst/>
                <a:uLnTx/>
                <a:uFillTx/>
                <a:latin typeface="+mn-lt"/>
                <a:ea typeface="+mn-ea"/>
                <a:cs typeface="Tahoma" pitchFamily="34" charset="0"/>
              </a:rPr>
              <a:t>Insignia/regalia of power were Etruscan:</a:t>
            </a:r>
          </a:p>
          <a:p>
            <a:pPr marL="630238" marR="0" lvl="2"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1" u="none" strike="noStrike" kern="1200" cap="none" spc="0" normalizeH="0" baseline="0" noProof="0" dirty="0" smtClean="0">
                <a:ln>
                  <a:noFill/>
                </a:ln>
                <a:solidFill>
                  <a:srgbClr val="FFC000"/>
                </a:solidFill>
                <a:effectLst/>
                <a:uLnTx/>
                <a:uFillTx/>
                <a:latin typeface="+mn-lt"/>
                <a:ea typeface="+mn-ea"/>
                <a:cs typeface="Tahoma" pitchFamily="34" charset="0"/>
              </a:rPr>
              <a:t>fasces</a:t>
            </a:r>
          </a:p>
          <a:p>
            <a:pPr marL="630238" marR="0" lvl="2"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1" u="none" strike="noStrike" kern="1200" cap="none" spc="0" normalizeH="0" baseline="0" noProof="0" dirty="0" err="1" smtClean="0">
                <a:ln>
                  <a:noFill/>
                </a:ln>
                <a:solidFill>
                  <a:srgbClr val="FFC000"/>
                </a:solidFill>
                <a:effectLst/>
                <a:uLnTx/>
                <a:uFillTx/>
                <a:latin typeface="+mn-lt"/>
                <a:ea typeface="+mn-ea"/>
                <a:cs typeface="Tahoma" pitchFamily="34" charset="0"/>
              </a:rPr>
              <a:t>sella</a:t>
            </a:r>
            <a:r>
              <a:rPr kumimoji="0" lang="en-GB" sz="1600" b="0" i="1" u="none" strike="noStrike" kern="1200" cap="none" spc="0" normalizeH="0" baseline="0" noProof="0" dirty="0" smtClean="0">
                <a:ln>
                  <a:noFill/>
                </a:ln>
                <a:solidFill>
                  <a:srgbClr val="FFC000"/>
                </a:solidFill>
                <a:effectLst/>
                <a:uLnTx/>
                <a:uFillTx/>
                <a:latin typeface="+mn-lt"/>
                <a:ea typeface="+mn-ea"/>
                <a:cs typeface="Tahoma" pitchFamily="34" charset="0"/>
              </a:rPr>
              <a:t> </a:t>
            </a:r>
            <a:r>
              <a:rPr kumimoji="0" lang="en-GB" sz="1600" b="0" i="1" u="none" strike="noStrike" kern="1200" cap="none" spc="0" normalizeH="0" baseline="0" noProof="0" dirty="0" err="1" smtClean="0">
                <a:ln>
                  <a:noFill/>
                </a:ln>
                <a:solidFill>
                  <a:srgbClr val="FFC000"/>
                </a:solidFill>
                <a:effectLst/>
                <a:uLnTx/>
                <a:uFillTx/>
                <a:latin typeface="+mn-lt"/>
                <a:ea typeface="+mn-ea"/>
                <a:cs typeface="Tahoma" pitchFamily="34" charset="0"/>
              </a:rPr>
              <a:t>curulis</a:t>
            </a:r>
            <a:endParaRPr kumimoji="0" lang="en-GB" sz="1600" b="0" i="1" u="none" strike="noStrike" kern="1200" cap="none" spc="0" normalizeH="0" baseline="0" noProof="0" dirty="0" smtClean="0">
              <a:ln>
                <a:noFill/>
              </a:ln>
              <a:solidFill>
                <a:srgbClr val="FFC000"/>
              </a:solidFill>
              <a:effectLst/>
              <a:uLnTx/>
              <a:uFillTx/>
              <a:latin typeface="+mn-lt"/>
              <a:ea typeface="+mn-ea"/>
              <a:cs typeface="Tahoma" pitchFamily="34" charset="0"/>
            </a:endParaRPr>
          </a:p>
          <a:p>
            <a:pPr marL="630238" marR="0" lvl="2"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smtClean="0">
                <a:ln>
                  <a:noFill/>
                </a:ln>
                <a:solidFill>
                  <a:srgbClr val="FFC000"/>
                </a:solidFill>
                <a:effectLst/>
                <a:uLnTx/>
                <a:uFillTx/>
                <a:latin typeface="+mn-lt"/>
                <a:ea typeface="+mn-ea"/>
                <a:cs typeface="Tahoma" pitchFamily="34" charset="0"/>
              </a:rPr>
              <a:t>the </a:t>
            </a:r>
            <a:r>
              <a:rPr kumimoji="0" lang="en-GB" sz="1600" b="0" i="0" u="none" strike="noStrike" kern="1200" cap="none" spc="0" normalizeH="0" baseline="0" noProof="0" dirty="0" err="1" smtClean="0">
                <a:ln>
                  <a:noFill/>
                </a:ln>
                <a:solidFill>
                  <a:srgbClr val="FFC000"/>
                </a:solidFill>
                <a:effectLst/>
                <a:uLnTx/>
                <a:uFillTx/>
                <a:latin typeface="+mn-lt"/>
                <a:ea typeface="+mn-ea"/>
                <a:cs typeface="Tahoma" pitchFamily="34" charset="0"/>
              </a:rPr>
              <a:t>lictors</a:t>
            </a:r>
            <a:endParaRPr kumimoji="0" lang="en-GB" sz="1600" b="0" i="0" u="none" strike="noStrike" kern="1200" cap="none" spc="0" normalizeH="0" baseline="0" noProof="0" dirty="0" smtClean="0">
              <a:ln>
                <a:noFill/>
              </a:ln>
              <a:solidFill>
                <a:srgbClr val="FFC000"/>
              </a:solidFill>
              <a:effectLst/>
              <a:uLnTx/>
              <a:uFillTx/>
              <a:latin typeface="+mn-lt"/>
              <a:ea typeface="+mn-ea"/>
              <a:cs typeface="Tahoma" pitchFamily="34" charset="0"/>
            </a:endParaRP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endParaRPr kumimoji="0" lang="en-GB" sz="1600" b="0" i="0" u="none" strike="noStrike" kern="1200" cap="none" spc="0" normalizeH="0" baseline="0" noProof="0" dirty="0" smtClean="0">
              <a:ln>
                <a:noFill/>
              </a:ln>
              <a:solidFill>
                <a:schemeClr val="tx1">
                  <a:lumMod val="65000"/>
                </a:schemeClr>
              </a:solidFill>
              <a:effectLst/>
              <a:uLnTx/>
              <a:uFillTx/>
              <a:latin typeface="+mn-lt"/>
              <a:ea typeface="+mn-ea"/>
              <a:cs typeface="Tahoma" pitchFamily="34" charset="0"/>
            </a:endParaRP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endParaRPr kumimoji="0" lang="en-GB" sz="1600" b="0" i="0" u="none" strike="noStrike" kern="1200" cap="none" spc="0" normalizeH="0" baseline="0" noProof="0" dirty="0" smtClean="0">
              <a:ln>
                <a:noFill/>
              </a:ln>
              <a:solidFill>
                <a:schemeClr val="tx1">
                  <a:lumMod val="65000"/>
                </a:schemeClr>
              </a:solidFill>
              <a:effectLst/>
              <a:uLnTx/>
              <a:uFillTx/>
              <a:latin typeface="+mn-lt"/>
              <a:ea typeface="+mn-ea"/>
              <a:cs typeface="Tahoma" pitchFamily="34" charset="0"/>
            </a:endParaRPr>
          </a:p>
        </p:txBody>
      </p:sp>
      <p:sp>
        <p:nvSpPr>
          <p:cNvPr id="7" name="TextBox 6"/>
          <p:cNvSpPr txBox="1"/>
          <p:nvPr/>
        </p:nvSpPr>
        <p:spPr>
          <a:xfrm>
            <a:off x="251520" y="5517232"/>
            <a:ext cx="3096344" cy="830997"/>
          </a:xfrm>
          <a:prstGeom prst="rect">
            <a:avLst/>
          </a:prstGeom>
          <a:noFill/>
        </p:spPr>
        <p:txBody>
          <a:bodyPr wrap="square" rtlCol="0">
            <a:spAutoFit/>
          </a:bodyPr>
          <a:lstStyle/>
          <a:p>
            <a:r>
              <a:rPr lang="en-GB" sz="1600" i="1" dirty="0" smtClean="0"/>
              <a:t>Fasces:= set of rods bound in the form of a bundle which contained an axe</a:t>
            </a:r>
            <a:endParaRPr lang="en-GB" sz="1600" i="1" dirty="0"/>
          </a:p>
        </p:txBody>
      </p:sp>
      <p:pic>
        <p:nvPicPr>
          <p:cNvPr id="8" name="Picture 2" descr="http://4.bp.blogspot.com/-7FPqA624Wu8/UVHUTYwspCI/AAAAAAAAWFc/Kks9ULbCm1I/s320/etruscan+red+shoes.jpg"/>
          <p:cNvPicPr>
            <a:picLocks noChangeAspect="1" noChangeArrowheads="1"/>
          </p:cNvPicPr>
          <p:nvPr/>
        </p:nvPicPr>
        <p:blipFill>
          <a:blip r:embed="rId3" cstate="print"/>
          <a:srcRect/>
          <a:stretch>
            <a:fillRect/>
          </a:stretch>
        </p:blipFill>
        <p:spPr bwMode="auto">
          <a:xfrm>
            <a:off x="3977832" y="0"/>
            <a:ext cx="5166168" cy="4149080"/>
          </a:xfrm>
          <a:prstGeom prst="rect">
            <a:avLst/>
          </a:prstGeom>
          <a:noFill/>
          <a:ln>
            <a:solidFill>
              <a:srgbClr val="00B0F0"/>
            </a:solidFill>
          </a:ln>
        </p:spPr>
      </p:pic>
      <p:sp>
        <p:nvSpPr>
          <p:cNvPr id="9" name="Oval 8"/>
          <p:cNvSpPr/>
          <p:nvPr/>
        </p:nvSpPr>
        <p:spPr>
          <a:xfrm>
            <a:off x="3851920" y="1196752"/>
            <a:ext cx="2016224" cy="1512168"/>
          </a:xfrm>
          <a:prstGeom prst="ellipse">
            <a:avLst/>
          </a:prstGeom>
          <a:noFill/>
          <a:ln w="762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utoShape 4" descr="http://upload.wikimedia.org/wikipedia/commons/5/59/Junia31.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2" name="Content Placeholder 1"/>
          <p:cNvSpPr>
            <a:spLocks noGrp="1"/>
          </p:cNvSpPr>
          <p:nvPr>
            <p:ph sz="quarter" idx="13"/>
          </p:nvPr>
        </p:nvSpPr>
        <p:spPr>
          <a:xfrm>
            <a:off x="3131840" y="4149080"/>
            <a:ext cx="3240360" cy="1966352"/>
          </a:xfrm>
        </p:spPr>
        <p:txBody>
          <a:bodyPr/>
          <a:lstStyle/>
          <a:p>
            <a:r>
              <a:rPr lang="en-GB" dirty="0" smtClean="0">
                <a:solidFill>
                  <a:schemeClr val="accent1">
                    <a:lumMod val="40000"/>
                    <a:lumOff val="60000"/>
                  </a:schemeClr>
                </a:solidFill>
              </a:rPr>
              <a:t>Insignia of the king:</a:t>
            </a:r>
            <a:br>
              <a:rPr lang="en-GB" dirty="0" smtClean="0">
                <a:solidFill>
                  <a:schemeClr val="accent1">
                    <a:lumMod val="40000"/>
                    <a:lumOff val="60000"/>
                  </a:schemeClr>
                </a:solidFill>
              </a:rPr>
            </a:br>
            <a:r>
              <a:rPr lang="en-GB" dirty="0" smtClean="0">
                <a:solidFill>
                  <a:schemeClr val="accent1">
                    <a:lumMod val="40000"/>
                    <a:lumOff val="60000"/>
                  </a:schemeClr>
                </a:solidFill>
              </a:rPr>
              <a:t>12 </a:t>
            </a:r>
            <a:r>
              <a:rPr lang="en-GB" i="1" dirty="0" err="1" smtClean="0">
                <a:solidFill>
                  <a:schemeClr val="accent1">
                    <a:lumMod val="40000"/>
                    <a:lumOff val="60000"/>
                  </a:schemeClr>
                </a:solidFill>
              </a:rPr>
              <a:t>lictors</a:t>
            </a:r>
            <a:r>
              <a:rPr lang="en-GB" dirty="0" smtClean="0">
                <a:solidFill>
                  <a:schemeClr val="accent1">
                    <a:lumMod val="40000"/>
                    <a:lumOff val="60000"/>
                  </a:schemeClr>
                </a:solidFill>
              </a:rPr>
              <a:t> with the </a:t>
            </a:r>
            <a:r>
              <a:rPr lang="en-GB" i="1" dirty="0" smtClean="0">
                <a:solidFill>
                  <a:schemeClr val="accent1">
                    <a:lumMod val="40000"/>
                    <a:lumOff val="60000"/>
                  </a:schemeClr>
                </a:solidFill>
              </a:rPr>
              <a:t>fasces,</a:t>
            </a:r>
            <a:r>
              <a:rPr lang="en-GB" dirty="0" smtClean="0">
                <a:solidFill>
                  <a:schemeClr val="accent1">
                    <a:lumMod val="40000"/>
                    <a:lumOff val="60000"/>
                  </a:schemeClr>
                </a:solidFill>
              </a:rPr>
              <a:t> “bundle”</a:t>
            </a:r>
            <a:r>
              <a:rPr lang="en-GB" i="1" dirty="0" smtClean="0">
                <a:solidFill>
                  <a:schemeClr val="accent1">
                    <a:lumMod val="40000"/>
                    <a:lumOff val="60000"/>
                  </a:schemeClr>
                </a:solidFill>
              </a:rPr>
              <a:t>,</a:t>
            </a:r>
            <a:br>
              <a:rPr lang="en-GB" i="1" dirty="0" smtClean="0">
                <a:solidFill>
                  <a:schemeClr val="accent1">
                    <a:lumMod val="40000"/>
                    <a:lumOff val="60000"/>
                  </a:schemeClr>
                </a:solidFill>
              </a:rPr>
            </a:br>
            <a:r>
              <a:rPr lang="en-GB" dirty="0" err="1" smtClean="0">
                <a:solidFill>
                  <a:schemeClr val="accent1">
                    <a:lumMod val="40000"/>
                    <a:lumOff val="60000"/>
                  </a:schemeClr>
                </a:solidFill>
              </a:rPr>
              <a:t>curule</a:t>
            </a:r>
            <a:r>
              <a:rPr lang="en-GB" dirty="0" smtClean="0">
                <a:solidFill>
                  <a:schemeClr val="accent1">
                    <a:lumMod val="40000"/>
                    <a:lumOff val="60000"/>
                  </a:schemeClr>
                </a:solidFill>
              </a:rPr>
              <a:t> </a:t>
            </a:r>
            <a:r>
              <a:rPr lang="en-GB" dirty="0" err="1" smtClean="0">
                <a:solidFill>
                  <a:schemeClr val="accent1">
                    <a:lumMod val="40000"/>
                    <a:lumOff val="60000"/>
                  </a:schemeClr>
                </a:solidFill>
              </a:rPr>
              <a:t>chaire</a:t>
            </a:r>
            <a:r>
              <a:rPr lang="en-GB" dirty="0" smtClean="0">
                <a:solidFill>
                  <a:schemeClr val="accent1">
                    <a:lumMod val="40000"/>
                    <a:lumOff val="60000"/>
                  </a:schemeClr>
                </a:solidFill>
              </a:rPr>
              <a:t>, toga </a:t>
            </a:r>
            <a:r>
              <a:rPr lang="en-GB" dirty="0" err="1" smtClean="0">
                <a:solidFill>
                  <a:schemeClr val="accent1">
                    <a:lumMod val="40000"/>
                    <a:lumOff val="60000"/>
                  </a:schemeClr>
                </a:solidFill>
              </a:rPr>
              <a:t>picta</a:t>
            </a:r>
            <a:r>
              <a:rPr lang="en-GB" dirty="0" smtClean="0">
                <a:solidFill>
                  <a:schemeClr val="accent1">
                    <a:lumMod val="40000"/>
                    <a:lumOff val="60000"/>
                  </a:schemeClr>
                </a:solidFill>
              </a:rPr>
              <a:t>, red shoes</a:t>
            </a:r>
            <a:r>
              <a:rPr lang="en-GB" i="1" dirty="0" smtClean="0">
                <a:solidFill>
                  <a:schemeClr val="accent1">
                    <a:lumMod val="40000"/>
                    <a:lumOff val="60000"/>
                  </a:schemeClr>
                </a:solidFill>
              </a:rPr>
              <a:t>...</a:t>
            </a:r>
            <a:endParaRPr lang="en-GB" i="1" dirty="0">
              <a:solidFill>
                <a:schemeClr val="accent1">
                  <a:lumMod val="40000"/>
                  <a:lumOff val="60000"/>
                </a:schemeClr>
              </a:solidFill>
            </a:endParaRP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heel(1)">
                                      <p:cBhvr>
                                        <p:cTn id="7" dur="2000"/>
                                        <p:tgtEl>
                                          <p:spTgt spid="9"/>
                                        </p:tgtEl>
                                      </p:cBhvr>
                                    </p:animEffect>
                                  </p:childTnLst>
                                </p:cTn>
                              </p:par>
                            </p:childTnLst>
                          </p:cTn>
                        </p:par>
                        <p:par>
                          <p:cTn id="8" fill="hold">
                            <p:stCondLst>
                              <p:cond delay="2000"/>
                            </p:stCondLst>
                            <p:childTnLst>
                              <p:par>
                                <p:cTn id="9" presetID="14" presetClass="entr" presetSubtype="10" fill="hold" nodeType="afterEffect">
                                  <p:stCondLst>
                                    <p:cond delay="0"/>
                                  </p:stCondLst>
                                  <p:childTnLst>
                                    <p:set>
                                      <p:cBhvr>
                                        <p:cTn id="10" dur="1" fill="hold">
                                          <p:stCondLst>
                                            <p:cond delay="0"/>
                                          </p:stCondLst>
                                        </p:cTn>
                                        <p:tgtEl>
                                          <p:spTgt spid="92162"/>
                                        </p:tgtEl>
                                        <p:attrNameLst>
                                          <p:attrName>style.visibility</p:attrName>
                                        </p:attrNameLst>
                                      </p:cBhvr>
                                      <p:to>
                                        <p:strVal val="visible"/>
                                      </p:to>
                                    </p:set>
                                    <p:animEffect transition="in" filter="randombar(horizontal)">
                                      <p:cBhvr>
                                        <p:cTn id="11" dur="500"/>
                                        <p:tgtEl>
                                          <p:spTgt spid="92162"/>
                                        </p:tgtEl>
                                      </p:cBhvr>
                                    </p:animEffect>
                                  </p:childTnLst>
                                </p:cTn>
                              </p:par>
                            </p:childTnLst>
                          </p:cTn>
                        </p:par>
                        <p:par>
                          <p:cTn id="12" fill="hold">
                            <p:stCondLst>
                              <p:cond delay="2500"/>
                            </p:stCondLst>
                            <p:childTnLst>
                              <p:par>
                                <p:cTn id="13" presetID="14" presetClass="entr" presetSubtype="10" fill="hold" grpId="0" nodeType="afterEffect">
                                  <p:stCondLst>
                                    <p:cond delay="0"/>
                                  </p:stCondLst>
                                  <p:childTnLst>
                                    <p:set>
                                      <p:cBhvr>
                                        <p:cTn id="14" dur="1" fill="hold">
                                          <p:stCondLst>
                                            <p:cond delay="0"/>
                                          </p:stCondLst>
                                        </p:cTn>
                                        <p:tgtEl>
                                          <p:spTgt spid="12">
                                            <p:txEl>
                                              <p:pRg st="0" end="0"/>
                                            </p:txEl>
                                          </p:spTgt>
                                        </p:tgtEl>
                                        <p:attrNameLst>
                                          <p:attrName>style.visibility</p:attrName>
                                        </p:attrNameLst>
                                      </p:cBhvr>
                                      <p:to>
                                        <p:strVal val="visible"/>
                                      </p:to>
                                    </p:set>
                                    <p:animEffect transition="in" filter="randombar(horizontal)">
                                      <p:cBhvr>
                                        <p:cTn id="15" dur="500"/>
                                        <p:tgtEl>
                                          <p:spTgt spid="1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2" grpId="0" build="p"/>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p:cNvSpPr>
            <a:spLocks noGrp="1"/>
          </p:cNvSpPr>
          <p:nvPr>
            <p:ph type="title"/>
          </p:nvPr>
        </p:nvSpPr>
        <p:spPr>
          <a:xfrm>
            <a:off x="352426" y="228600"/>
            <a:ext cx="7680960" cy="1066800"/>
          </a:xfrm>
        </p:spPr>
        <p:txBody>
          <a:bodyPr/>
          <a:lstStyle/>
          <a:p>
            <a:r>
              <a:rPr lang="en-GB" dirty="0" smtClean="0"/>
              <a:t>Etruscan ‘influence’</a:t>
            </a:r>
            <a:endParaRPr lang="en-GB" dirty="0"/>
          </a:p>
        </p:txBody>
      </p:sp>
      <p:sp>
        <p:nvSpPr>
          <p:cNvPr id="7" name="Content Placeholder 1"/>
          <p:cNvSpPr txBox="1">
            <a:spLocks/>
          </p:cNvSpPr>
          <p:nvPr/>
        </p:nvSpPr>
        <p:spPr>
          <a:xfrm>
            <a:off x="0" y="1412776"/>
            <a:ext cx="3635896" cy="3384376"/>
          </a:xfrm>
          <a:prstGeom prst="rect">
            <a:avLst/>
          </a:prstGeom>
        </p:spPr>
        <p:txBody>
          <a:bodyPr vert="horz" lIns="91440" tIns="45720" rIns="91440" bIns="45720" rtlCol="0">
            <a:normAutofit fontScale="92500" lnSpcReduction="10000"/>
          </a:bodyPr>
          <a:lstStyle/>
          <a:p>
            <a:pPr marL="285750" marR="0" lvl="0" indent="-285750" algn="l" defTabSz="914400" rtl="0" eaLnBrk="1" fontAlgn="auto" latinLnBrk="0" hangingPunct="1">
              <a:lnSpc>
                <a:spcPct val="100000"/>
              </a:lnSpc>
              <a:spcBef>
                <a:spcPts val="1200"/>
              </a:spcBef>
              <a:spcAft>
                <a:spcPts val="0"/>
              </a:spcAft>
              <a:buClr>
                <a:schemeClr val="accent5"/>
              </a:buClr>
              <a:buSzTx/>
              <a:buFont typeface="Wingdings" panose="05000000000000000000" pitchFamily="2" charset="2"/>
              <a:buChar char="v"/>
              <a:tabLst/>
              <a:defRPr/>
            </a:pPr>
            <a:r>
              <a:rPr kumimoji="0" lang="en-GB" sz="1800" b="0" i="0" u="none" strike="noStrike" kern="1200" cap="none" spc="30" normalizeH="0" baseline="0" noProof="0" dirty="0" smtClean="0">
                <a:ln>
                  <a:noFill/>
                </a:ln>
                <a:solidFill>
                  <a:schemeClr val="tx1">
                    <a:lumMod val="65000"/>
                  </a:schemeClr>
                </a:solidFill>
                <a:effectLst/>
                <a:uLnTx/>
                <a:uFillTx/>
                <a:latin typeface="+mn-lt"/>
                <a:ea typeface="+mn-ea"/>
                <a:cs typeface="Tahoma" pitchFamily="34" charset="0"/>
              </a:rPr>
              <a:t>Etruscan influence in the urban development..</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smtClean="0">
                <a:ln>
                  <a:noFill/>
                </a:ln>
                <a:solidFill>
                  <a:schemeClr val="tx1">
                    <a:lumMod val="65000"/>
                  </a:schemeClr>
                </a:solidFill>
                <a:effectLst/>
                <a:uLnTx/>
                <a:uFillTx/>
                <a:latin typeface="+mn-lt"/>
                <a:ea typeface="+mn-ea"/>
                <a:cs typeface="Tahoma" pitchFamily="34" charset="0"/>
              </a:rPr>
              <a:t>Etruscan cities just north of Rome from the 9</a:t>
            </a:r>
            <a:r>
              <a:rPr kumimoji="0" lang="en-GB" sz="1600" b="0" i="0" u="none" strike="noStrike" kern="1200" cap="none" spc="0" normalizeH="0" baseline="30000" noProof="0" dirty="0" smtClean="0">
                <a:ln>
                  <a:noFill/>
                </a:ln>
                <a:solidFill>
                  <a:schemeClr val="tx1">
                    <a:lumMod val="65000"/>
                  </a:schemeClr>
                </a:solidFill>
                <a:effectLst/>
                <a:uLnTx/>
                <a:uFillTx/>
                <a:latin typeface="+mn-lt"/>
                <a:ea typeface="+mn-ea"/>
                <a:cs typeface="Tahoma" pitchFamily="34" charset="0"/>
              </a:rPr>
              <a:t>th</a:t>
            </a:r>
            <a:r>
              <a:rPr kumimoji="0" lang="en-GB" sz="1600" b="0" i="0" u="none" strike="noStrike" kern="1200" cap="none" spc="0" normalizeH="0" baseline="0" noProof="0" dirty="0" smtClean="0">
                <a:ln>
                  <a:noFill/>
                </a:ln>
                <a:solidFill>
                  <a:schemeClr val="tx1">
                    <a:lumMod val="65000"/>
                  </a:schemeClr>
                </a:solidFill>
                <a:effectLst/>
                <a:uLnTx/>
                <a:uFillTx/>
                <a:latin typeface="+mn-lt"/>
                <a:ea typeface="+mn-ea"/>
                <a:cs typeface="Tahoma" pitchFamily="34" charset="0"/>
              </a:rPr>
              <a:t> century onward</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smtClean="0">
                <a:ln>
                  <a:noFill/>
                </a:ln>
                <a:solidFill>
                  <a:schemeClr val="tx1">
                    <a:lumMod val="65000"/>
                  </a:schemeClr>
                </a:solidFill>
                <a:effectLst/>
                <a:uLnTx/>
                <a:uFillTx/>
                <a:latin typeface="+mn-lt"/>
                <a:ea typeface="+mn-ea"/>
                <a:cs typeface="Tahoma" pitchFamily="34" charset="0"/>
              </a:rPr>
              <a:t>Etruscan name: Roma (from Romulus &lt; </a:t>
            </a:r>
            <a:r>
              <a:rPr kumimoji="0" lang="en-GB" sz="1600" b="0" i="1" u="none" strike="noStrike" kern="1200" cap="none" spc="0" normalizeH="0" baseline="0" noProof="0" dirty="0" err="1" smtClean="0">
                <a:ln>
                  <a:noFill/>
                </a:ln>
                <a:solidFill>
                  <a:schemeClr val="tx1">
                    <a:lumMod val="65000"/>
                  </a:schemeClr>
                </a:solidFill>
                <a:effectLst/>
                <a:uLnTx/>
                <a:uFillTx/>
                <a:latin typeface="+mn-lt"/>
                <a:ea typeface="+mn-ea"/>
                <a:cs typeface="Tahoma" pitchFamily="34" charset="0"/>
              </a:rPr>
              <a:t>Romulius</a:t>
            </a:r>
            <a:r>
              <a:rPr kumimoji="0" lang="en-GB" sz="1600" b="0" i="0" u="none" strike="noStrike" kern="1200" cap="none" spc="0" normalizeH="0" baseline="0" noProof="0" dirty="0" smtClean="0">
                <a:ln>
                  <a:noFill/>
                </a:ln>
                <a:solidFill>
                  <a:schemeClr val="tx1">
                    <a:lumMod val="65000"/>
                  </a:schemeClr>
                </a:solidFill>
                <a:effectLst/>
                <a:uLnTx/>
                <a:uFillTx/>
                <a:latin typeface="+mn-lt"/>
                <a:ea typeface="+mn-ea"/>
                <a:cs typeface="Tahoma" pitchFamily="34" charset="0"/>
              </a:rPr>
              <a:t>)</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smtClean="0">
                <a:ln>
                  <a:noFill/>
                </a:ln>
                <a:solidFill>
                  <a:schemeClr val="tx1">
                    <a:lumMod val="65000"/>
                  </a:schemeClr>
                </a:solidFill>
                <a:effectLst/>
                <a:uLnTx/>
                <a:uFillTx/>
                <a:latin typeface="+mn-lt"/>
                <a:ea typeface="+mn-ea"/>
                <a:cs typeface="Tahoma" pitchFamily="34" charset="0"/>
              </a:rPr>
              <a:t>Indeed, many Roman names are of Etruscan origin</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smtClean="0">
                <a:ln>
                  <a:noFill/>
                </a:ln>
                <a:solidFill>
                  <a:srgbClr val="FFC000"/>
                </a:solidFill>
                <a:effectLst/>
                <a:uLnTx/>
                <a:uFillTx/>
                <a:latin typeface="+mn-lt"/>
                <a:ea typeface="+mn-ea"/>
                <a:cs typeface="Tahoma" pitchFamily="34" charset="0"/>
              </a:rPr>
              <a:t>Insignia/regalia of power were Etruscan:</a:t>
            </a:r>
          </a:p>
          <a:p>
            <a:pPr marL="630238" marR="0" lvl="2"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1" u="none" strike="noStrike" kern="1200" cap="none" spc="0" normalizeH="0" baseline="0" noProof="0" dirty="0" smtClean="0">
                <a:ln>
                  <a:noFill/>
                </a:ln>
                <a:solidFill>
                  <a:srgbClr val="FFC000"/>
                </a:solidFill>
                <a:effectLst/>
                <a:uLnTx/>
                <a:uFillTx/>
                <a:latin typeface="+mn-lt"/>
                <a:ea typeface="+mn-ea"/>
                <a:cs typeface="Tahoma" pitchFamily="34" charset="0"/>
              </a:rPr>
              <a:t>fasces</a:t>
            </a:r>
          </a:p>
          <a:p>
            <a:pPr marL="630238" marR="0" lvl="2"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1" u="none" strike="noStrike" kern="1200" cap="none" spc="0" normalizeH="0" baseline="0" noProof="0" dirty="0" err="1" smtClean="0">
                <a:ln>
                  <a:noFill/>
                </a:ln>
                <a:solidFill>
                  <a:srgbClr val="FFC000"/>
                </a:solidFill>
                <a:effectLst/>
                <a:uLnTx/>
                <a:uFillTx/>
                <a:latin typeface="+mn-lt"/>
                <a:ea typeface="+mn-ea"/>
                <a:cs typeface="Tahoma" pitchFamily="34" charset="0"/>
              </a:rPr>
              <a:t>sella</a:t>
            </a:r>
            <a:r>
              <a:rPr kumimoji="0" lang="en-GB" sz="1600" b="0" i="1" u="none" strike="noStrike" kern="1200" cap="none" spc="0" normalizeH="0" baseline="0" noProof="0" dirty="0" smtClean="0">
                <a:ln>
                  <a:noFill/>
                </a:ln>
                <a:solidFill>
                  <a:srgbClr val="FFC000"/>
                </a:solidFill>
                <a:effectLst/>
                <a:uLnTx/>
                <a:uFillTx/>
                <a:latin typeface="+mn-lt"/>
                <a:ea typeface="+mn-ea"/>
                <a:cs typeface="Tahoma" pitchFamily="34" charset="0"/>
              </a:rPr>
              <a:t> </a:t>
            </a:r>
            <a:r>
              <a:rPr kumimoji="0" lang="en-GB" sz="1600" b="0" i="1" u="none" strike="noStrike" kern="1200" cap="none" spc="0" normalizeH="0" baseline="0" noProof="0" dirty="0" err="1" smtClean="0">
                <a:ln>
                  <a:noFill/>
                </a:ln>
                <a:solidFill>
                  <a:srgbClr val="FFC000"/>
                </a:solidFill>
                <a:effectLst/>
                <a:uLnTx/>
                <a:uFillTx/>
                <a:latin typeface="+mn-lt"/>
                <a:ea typeface="+mn-ea"/>
                <a:cs typeface="Tahoma" pitchFamily="34" charset="0"/>
              </a:rPr>
              <a:t>curulis</a:t>
            </a:r>
            <a:endParaRPr kumimoji="0" lang="en-GB" sz="1600" b="0" i="1" u="none" strike="noStrike" kern="1200" cap="none" spc="0" normalizeH="0" baseline="0" noProof="0" dirty="0" smtClean="0">
              <a:ln>
                <a:noFill/>
              </a:ln>
              <a:solidFill>
                <a:srgbClr val="FFC000"/>
              </a:solidFill>
              <a:effectLst/>
              <a:uLnTx/>
              <a:uFillTx/>
              <a:latin typeface="+mn-lt"/>
              <a:ea typeface="+mn-ea"/>
              <a:cs typeface="Tahoma" pitchFamily="34" charset="0"/>
            </a:endParaRPr>
          </a:p>
          <a:p>
            <a:pPr marL="630238" marR="0" lvl="2"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smtClean="0">
                <a:ln>
                  <a:noFill/>
                </a:ln>
                <a:solidFill>
                  <a:srgbClr val="FFC000"/>
                </a:solidFill>
                <a:effectLst/>
                <a:uLnTx/>
                <a:uFillTx/>
                <a:latin typeface="+mn-lt"/>
                <a:ea typeface="+mn-ea"/>
                <a:cs typeface="Tahoma" pitchFamily="34" charset="0"/>
              </a:rPr>
              <a:t>the </a:t>
            </a:r>
            <a:r>
              <a:rPr kumimoji="0" lang="en-GB" sz="1600" b="0" i="0" u="none" strike="noStrike" kern="1200" cap="none" spc="0" normalizeH="0" baseline="0" noProof="0" dirty="0" err="1" smtClean="0">
                <a:ln>
                  <a:noFill/>
                </a:ln>
                <a:solidFill>
                  <a:srgbClr val="FFC000"/>
                </a:solidFill>
                <a:effectLst/>
                <a:uLnTx/>
                <a:uFillTx/>
                <a:latin typeface="+mn-lt"/>
                <a:ea typeface="+mn-ea"/>
                <a:cs typeface="Tahoma" pitchFamily="34" charset="0"/>
              </a:rPr>
              <a:t>lictors</a:t>
            </a:r>
            <a:endParaRPr kumimoji="0" lang="en-GB" sz="1600" b="0" i="0" u="none" strike="noStrike" kern="1200" cap="none" spc="0" normalizeH="0" baseline="0" noProof="0" dirty="0" smtClean="0">
              <a:ln>
                <a:noFill/>
              </a:ln>
              <a:solidFill>
                <a:srgbClr val="FFC000"/>
              </a:solidFill>
              <a:effectLst/>
              <a:uLnTx/>
              <a:uFillTx/>
              <a:latin typeface="+mn-lt"/>
              <a:ea typeface="+mn-ea"/>
              <a:cs typeface="Tahoma" pitchFamily="34" charset="0"/>
            </a:endParaRP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endParaRPr kumimoji="0" lang="en-GB" sz="1600" b="0" i="0" u="none" strike="noStrike" kern="1200" cap="none" spc="0" normalizeH="0" baseline="0" noProof="0" dirty="0" smtClean="0">
              <a:ln>
                <a:noFill/>
              </a:ln>
              <a:solidFill>
                <a:schemeClr val="tx1">
                  <a:lumMod val="65000"/>
                </a:schemeClr>
              </a:solidFill>
              <a:effectLst/>
              <a:uLnTx/>
              <a:uFillTx/>
              <a:latin typeface="+mn-lt"/>
              <a:ea typeface="+mn-ea"/>
              <a:cs typeface="Tahoma" pitchFamily="34" charset="0"/>
            </a:endParaRP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endParaRPr kumimoji="0" lang="en-GB" sz="1600" b="0" i="0" u="none" strike="noStrike" kern="1200" cap="none" spc="0" normalizeH="0" baseline="0" noProof="0" dirty="0" smtClean="0">
              <a:ln>
                <a:noFill/>
              </a:ln>
              <a:solidFill>
                <a:schemeClr val="tx1">
                  <a:lumMod val="65000"/>
                </a:schemeClr>
              </a:solidFill>
              <a:effectLst/>
              <a:uLnTx/>
              <a:uFillTx/>
              <a:latin typeface="+mn-lt"/>
              <a:ea typeface="+mn-ea"/>
              <a:cs typeface="Tahoma" pitchFamily="34" charset="0"/>
            </a:endParaRPr>
          </a:p>
        </p:txBody>
      </p:sp>
      <p:sp>
        <p:nvSpPr>
          <p:cNvPr id="8" name="TextBox 7"/>
          <p:cNvSpPr txBox="1"/>
          <p:nvPr/>
        </p:nvSpPr>
        <p:spPr>
          <a:xfrm>
            <a:off x="251520" y="5517232"/>
            <a:ext cx="3096344" cy="830997"/>
          </a:xfrm>
          <a:prstGeom prst="rect">
            <a:avLst/>
          </a:prstGeom>
          <a:noFill/>
        </p:spPr>
        <p:txBody>
          <a:bodyPr wrap="square" rtlCol="0">
            <a:spAutoFit/>
          </a:bodyPr>
          <a:lstStyle/>
          <a:p>
            <a:r>
              <a:rPr lang="en-GB" sz="1600" i="1" dirty="0" smtClean="0"/>
              <a:t>Fasces:= set of rods bound in the form of a bundle which contained an axe</a:t>
            </a:r>
            <a:endParaRPr lang="en-GB" sz="1600" i="1" dirty="0"/>
          </a:p>
        </p:txBody>
      </p:sp>
      <p:pic>
        <p:nvPicPr>
          <p:cNvPr id="91138" name="Picture 2" descr="http://4.bp.blogspot.com/-7FPqA624Wu8/UVHUTYwspCI/AAAAAAAAWFc/Kks9ULbCm1I/s320/etruscan+red+shoes.jpg"/>
          <p:cNvPicPr>
            <a:picLocks noChangeAspect="1" noChangeArrowheads="1"/>
          </p:cNvPicPr>
          <p:nvPr/>
        </p:nvPicPr>
        <p:blipFill>
          <a:blip r:embed="rId2" cstate="print"/>
          <a:srcRect/>
          <a:stretch>
            <a:fillRect/>
          </a:stretch>
        </p:blipFill>
        <p:spPr bwMode="auto">
          <a:xfrm>
            <a:off x="3977832" y="0"/>
            <a:ext cx="5166168" cy="4149080"/>
          </a:xfrm>
          <a:prstGeom prst="rect">
            <a:avLst/>
          </a:prstGeom>
          <a:noFill/>
          <a:ln>
            <a:solidFill>
              <a:srgbClr val="00B0F0"/>
            </a:solidFill>
          </a:ln>
        </p:spPr>
      </p:pic>
      <p:sp>
        <p:nvSpPr>
          <p:cNvPr id="9" name="Oval 8"/>
          <p:cNvSpPr/>
          <p:nvPr/>
        </p:nvSpPr>
        <p:spPr>
          <a:xfrm>
            <a:off x="3851920" y="1196752"/>
            <a:ext cx="2016224" cy="1512168"/>
          </a:xfrm>
          <a:prstGeom prst="ellipse">
            <a:avLst/>
          </a:prstGeom>
          <a:noFill/>
          <a:ln w="762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1140" name="AutoShape 4" descr="http://upload.wikimedia.org/wikipedia/commons/5/59/Junia31.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91142" name="Picture 6" descr="http://upload.wikimedia.org/wikipedia/commons/5/59/Junia31.jpg"/>
          <p:cNvPicPr>
            <a:picLocks noChangeAspect="1" noChangeArrowheads="1"/>
          </p:cNvPicPr>
          <p:nvPr/>
        </p:nvPicPr>
        <p:blipFill>
          <a:blip r:embed="rId3" cstate="print">
            <a:clrChange>
              <a:clrFrom>
                <a:srgbClr val="FFFFFF"/>
              </a:clrFrom>
              <a:clrTo>
                <a:srgbClr val="FFFFFF">
                  <a:alpha val="0"/>
                </a:srgbClr>
              </a:clrTo>
            </a:clrChange>
          </a:blip>
          <a:srcRect l="49581"/>
          <a:stretch>
            <a:fillRect/>
          </a:stretch>
        </p:blipFill>
        <p:spPr bwMode="auto">
          <a:xfrm>
            <a:off x="4896890" y="2780928"/>
            <a:ext cx="4247110" cy="4077072"/>
          </a:xfrm>
          <a:prstGeom prst="rect">
            <a:avLst/>
          </a:prstGeom>
          <a:noFill/>
        </p:spPr>
      </p:pic>
      <p:sp>
        <p:nvSpPr>
          <p:cNvPr id="2" name="Content Placeholder 1"/>
          <p:cNvSpPr>
            <a:spLocks noGrp="1"/>
          </p:cNvSpPr>
          <p:nvPr>
            <p:ph sz="quarter" idx="13"/>
          </p:nvPr>
        </p:nvSpPr>
        <p:spPr>
          <a:xfrm>
            <a:off x="3131840" y="4149080"/>
            <a:ext cx="3240360" cy="1966352"/>
          </a:xfrm>
        </p:spPr>
        <p:txBody>
          <a:bodyPr/>
          <a:lstStyle/>
          <a:p>
            <a:r>
              <a:rPr lang="en-GB" dirty="0" smtClean="0">
                <a:solidFill>
                  <a:schemeClr val="accent1">
                    <a:lumMod val="40000"/>
                    <a:lumOff val="60000"/>
                  </a:schemeClr>
                </a:solidFill>
              </a:rPr>
              <a:t>Insignia of the king:</a:t>
            </a:r>
            <a:br>
              <a:rPr lang="en-GB" dirty="0" smtClean="0">
                <a:solidFill>
                  <a:schemeClr val="accent1">
                    <a:lumMod val="40000"/>
                    <a:lumOff val="60000"/>
                  </a:schemeClr>
                </a:solidFill>
              </a:rPr>
            </a:br>
            <a:r>
              <a:rPr lang="en-GB" dirty="0" smtClean="0">
                <a:solidFill>
                  <a:schemeClr val="accent1">
                    <a:lumMod val="40000"/>
                    <a:lumOff val="60000"/>
                  </a:schemeClr>
                </a:solidFill>
              </a:rPr>
              <a:t>12 </a:t>
            </a:r>
            <a:r>
              <a:rPr lang="en-GB" i="1" dirty="0" err="1" smtClean="0">
                <a:solidFill>
                  <a:schemeClr val="accent1">
                    <a:lumMod val="40000"/>
                    <a:lumOff val="60000"/>
                  </a:schemeClr>
                </a:solidFill>
              </a:rPr>
              <a:t>lictors</a:t>
            </a:r>
            <a:r>
              <a:rPr lang="en-GB" dirty="0" smtClean="0">
                <a:solidFill>
                  <a:schemeClr val="accent1">
                    <a:lumMod val="40000"/>
                    <a:lumOff val="60000"/>
                  </a:schemeClr>
                </a:solidFill>
              </a:rPr>
              <a:t> with the </a:t>
            </a:r>
            <a:r>
              <a:rPr lang="en-GB" i="1" dirty="0" smtClean="0">
                <a:solidFill>
                  <a:schemeClr val="accent1">
                    <a:lumMod val="40000"/>
                    <a:lumOff val="60000"/>
                  </a:schemeClr>
                </a:solidFill>
              </a:rPr>
              <a:t>fasces,</a:t>
            </a:r>
            <a:r>
              <a:rPr lang="en-GB" dirty="0" smtClean="0">
                <a:solidFill>
                  <a:schemeClr val="accent1">
                    <a:lumMod val="40000"/>
                    <a:lumOff val="60000"/>
                  </a:schemeClr>
                </a:solidFill>
              </a:rPr>
              <a:t> “bundle”</a:t>
            </a:r>
            <a:r>
              <a:rPr lang="en-GB" i="1" dirty="0" smtClean="0">
                <a:solidFill>
                  <a:schemeClr val="accent1">
                    <a:lumMod val="40000"/>
                    <a:lumOff val="60000"/>
                  </a:schemeClr>
                </a:solidFill>
              </a:rPr>
              <a:t>,</a:t>
            </a:r>
            <a:br>
              <a:rPr lang="en-GB" i="1" dirty="0" smtClean="0">
                <a:solidFill>
                  <a:schemeClr val="accent1">
                    <a:lumMod val="40000"/>
                    <a:lumOff val="60000"/>
                  </a:schemeClr>
                </a:solidFill>
              </a:rPr>
            </a:br>
            <a:r>
              <a:rPr lang="en-GB" dirty="0" err="1" smtClean="0">
                <a:solidFill>
                  <a:schemeClr val="accent1">
                    <a:lumMod val="40000"/>
                    <a:lumOff val="60000"/>
                  </a:schemeClr>
                </a:solidFill>
              </a:rPr>
              <a:t>curule</a:t>
            </a:r>
            <a:r>
              <a:rPr lang="en-GB" dirty="0" smtClean="0">
                <a:solidFill>
                  <a:schemeClr val="accent1">
                    <a:lumMod val="40000"/>
                    <a:lumOff val="60000"/>
                  </a:schemeClr>
                </a:solidFill>
              </a:rPr>
              <a:t> </a:t>
            </a:r>
            <a:r>
              <a:rPr lang="en-GB" dirty="0" err="1" smtClean="0">
                <a:solidFill>
                  <a:schemeClr val="accent1">
                    <a:lumMod val="40000"/>
                    <a:lumOff val="60000"/>
                  </a:schemeClr>
                </a:solidFill>
              </a:rPr>
              <a:t>chaire</a:t>
            </a:r>
            <a:r>
              <a:rPr lang="en-GB" dirty="0" smtClean="0">
                <a:solidFill>
                  <a:schemeClr val="accent1">
                    <a:lumMod val="40000"/>
                    <a:lumOff val="60000"/>
                  </a:schemeClr>
                </a:solidFill>
              </a:rPr>
              <a:t>, toga </a:t>
            </a:r>
            <a:r>
              <a:rPr lang="en-GB" dirty="0" err="1" smtClean="0">
                <a:solidFill>
                  <a:schemeClr val="accent1">
                    <a:lumMod val="40000"/>
                    <a:lumOff val="60000"/>
                  </a:schemeClr>
                </a:solidFill>
              </a:rPr>
              <a:t>picta</a:t>
            </a:r>
            <a:r>
              <a:rPr lang="en-GB" dirty="0" smtClean="0">
                <a:solidFill>
                  <a:schemeClr val="accent1">
                    <a:lumMod val="40000"/>
                    <a:lumOff val="60000"/>
                  </a:schemeClr>
                </a:solidFill>
              </a:rPr>
              <a:t>, red shoes</a:t>
            </a:r>
            <a:r>
              <a:rPr lang="en-GB" i="1" dirty="0" smtClean="0">
                <a:solidFill>
                  <a:schemeClr val="accent1">
                    <a:lumMod val="40000"/>
                    <a:lumOff val="60000"/>
                  </a:schemeClr>
                </a:solidFill>
              </a:rPr>
              <a:t>...</a:t>
            </a:r>
            <a:endParaRPr lang="en-GB" i="1" dirty="0">
              <a:solidFill>
                <a:schemeClr val="accent1">
                  <a:lumMod val="40000"/>
                  <a:lumOff val="60000"/>
                </a:schemeClr>
              </a:solidFill>
            </a:endParaRP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nodeType="clickEffect">
                                  <p:stCondLst>
                                    <p:cond delay="0"/>
                                  </p:stCondLst>
                                  <p:childTnLst>
                                    <p:set>
                                      <p:cBhvr>
                                        <p:cTn id="6" dur="1" fill="hold">
                                          <p:stCondLst>
                                            <p:cond delay="0"/>
                                          </p:stCondLst>
                                        </p:cTn>
                                        <p:tgtEl>
                                          <p:spTgt spid="91142"/>
                                        </p:tgtEl>
                                        <p:attrNameLst>
                                          <p:attrName>style.visibility</p:attrName>
                                        </p:attrNameLst>
                                      </p:cBhvr>
                                      <p:to>
                                        <p:strVal val="visible"/>
                                      </p:to>
                                    </p:set>
                                    <p:animEffect transition="in" filter="wedge">
                                      <p:cBhvr>
                                        <p:cTn id="7" dur="2000"/>
                                        <p:tgtEl>
                                          <p:spTgt spid="911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the-romans.co.uk/g4/05.haruspex.jpg"/>
          <p:cNvPicPr>
            <a:picLocks noChangeAspect="1" noChangeArrowheads="1"/>
          </p:cNvPicPr>
          <p:nvPr/>
        </p:nvPicPr>
        <p:blipFill>
          <a:blip r:embed="rId2" cstate="print"/>
          <a:srcRect/>
          <a:stretch>
            <a:fillRect/>
          </a:stretch>
        </p:blipFill>
        <p:spPr bwMode="auto">
          <a:xfrm>
            <a:off x="4139952" y="-28824"/>
            <a:ext cx="4581036" cy="6886824"/>
          </a:xfrm>
          <a:prstGeom prst="rect">
            <a:avLst/>
          </a:prstGeom>
          <a:noFill/>
        </p:spPr>
      </p:pic>
      <p:sp>
        <p:nvSpPr>
          <p:cNvPr id="5" name="Title 2"/>
          <p:cNvSpPr>
            <a:spLocks noGrp="1"/>
          </p:cNvSpPr>
          <p:nvPr>
            <p:ph type="title"/>
          </p:nvPr>
        </p:nvSpPr>
        <p:spPr>
          <a:xfrm>
            <a:off x="352426" y="228600"/>
            <a:ext cx="7680960" cy="1066800"/>
          </a:xfrm>
        </p:spPr>
        <p:txBody>
          <a:bodyPr/>
          <a:lstStyle/>
          <a:p>
            <a:r>
              <a:rPr lang="en-GB" dirty="0" smtClean="0"/>
              <a:t>Etruscan ‘influence’</a:t>
            </a:r>
            <a:endParaRPr lang="en-GB" dirty="0"/>
          </a:p>
        </p:txBody>
      </p:sp>
      <p:sp>
        <p:nvSpPr>
          <p:cNvPr id="6" name="Content Placeholder 1"/>
          <p:cNvSpPr txBox="1">
            <a:spLocks/>
          </p:cNvSpPr>
          <p:nvPr/>
        </p:nvSpPr>
        <p:spPr>
          <a:xfrm>
            <a:off x="0" y="1412776"/>
            <a:ext cx="3635896" cy="3528392"/>
          </a:xfrm>
          <a:prstGeom prst="rect">
            <a:avLst/>
          </a:prstGeom>
        </p:spPr>
        <p:txBody>
          <a:bodyPr vert="horz" lIns="91440" tIns="45720" rIns="91440" bIns="45720" rtlCol="0">
            <a:normAutofit fontScale="92500" lnSpcReduction="10000"/>
          </a:bodyPr>
          <a:lstStyle/>
          <a:p>
            <a:pPr marL="285750" marR="0" lvl="0" indent="-285750" algn="l" defTabSz="914400" rtl="0" eaLnBrk="1" fontAlgn="auto" latinLnBrk="0" hangingPunct="1">
              <a:lnSpc>
                <a:spcPct val="100000"/>
              </a:lnSpc>
              <a:spcBef>
                <a:spcPts val="1200"/>
              </a:spcBef>
              <a:spcAft>
                <a:spcPts val="0"/>
              </a:spcAft>
              <a:buClr>
                <a:schemeClr val="accent5"/>
              </a:buClr>
              <a:buSzTx/>
              <a:buFont typeface="Wingdings" panose="05000000000000000000" pitchFamily="2" charset="2"/>
              <a:buChar char="v"/>
              <a:tabLst/>
              <a:defRPr/>
            </a:pPr>
            <a:r>
              <a:rPr kumimoji="0" lang="en-GB" sz="1800" b="0" i="0" u="none" strike="noStrike" kern="1200" cap="none" spc="30" normalizeH="0" baseline="0" noProof="0" dirty="0" smtClean="0">
                <a:ln>
                  <a:noFill/>
                </a:ln>
                <a:solidFill>
                  <a:schemeClr val="accent1">
                    <a:lumMod val="40000"/>
                    <a:lumOff val="60000"/>
                  </a:schemeClr>
                </a:solidFill>
                <a:effectLst/>
                <a:uLnTx/>
                <a:uFillTx/>
                <a:latin typeface="+mn-lt"/>
                <a:ea typeface="+mn-ea"/>
                <a:cs typeface="Tahoma" pitchFamily="34" charset="0"/>
              </a:rPr>
              <a:t>Etruscan influence in the urban development..</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smtClean="0">
                <a:ln>
                  <a:noFill/>
                </a:ln>
                <a:solidFill>
                  <a:schemeClr val="accent1">
                    <a:lumMod val="40000"/>
                    <a:lumOff val="60000"/>
                  </a:schemeClr>
                </a:solidFill>
                <a:effectLst/>
                <a:uLnTx/>
                <a:uFillTx/>
                <a:latin typeface="+mn-lt"/>
                <a:ea typeface="+mn-ea"/>
                <a:cs typeface="Tahoma" pitchFamily="34" charset="0"/>
              </a:rPr>
              <a:t>Etruscan cities just north of Rome from the 9</a:t>
            </a:r>
            <a:r>
              <a:rPr kumimoji="0" lang="en-GB" sz="1600" b="0" i="0" u="none" strike="noStrike" kern="1200" cap="none" spc="0" normalizeH="0" baseline="30000" noProof="0" dirty="0" smtClean="0">
                <a:ln>
                  <a:noFill/>
                </a:ln>
                <a:solidFill>
                  <a:schemeClr val="accent1">
                    <a:lumMod val="40000"/>
                    <a:lumOff val="60000"/>
                  </a:schemeClr>
                </a:solidFill>
                <a:effectLst/>
                <a:uLnTx/>
                <a:uFillTx/>
                <a:latin typeface="+mn-lt"/>
                <a:ea typeface="+mn-ea"/>
                <a:cs typeface="Tahoma" pitchFamily="34" charset="0"/>
              </a:rPr>
              <a:t>th</a:t>
            </a:r>
            <a:r>
              <a:rPr kumimoji="0" lang="en-GB" sz="1600" b="0" i="0" u="none" strike="noStrike" kern="1200" cap="none" spc="0" normalizeH="0" baseline="0" noProof="0" dirty="0" smtClean="0">
                <a:ln>
                  <a:noFill/>
                </a:ln>
                <a:solidFill>
                  <a:schemeClr val="accent1">
                    <a:lumMod val="40000"/>
                    <a:lumOff val="60000"/>
                  </a:schemeClr>
                </a:solidFill>
                <a:effectLst/>
                <a:uLnTx/>
                <a:uFillTx/>
                <a:latin typeface="+mn-lt"/>
                <a:ea typeface="+mn-ea"/>
                <a:cs typeface="Tahoma" pitchFamily="34" charset="0"/>
              </a:rPr>
              <a:t> century onward</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smtClean="0">
                <a:ln>
                  <a:noFill/>
                </a:ln>
                <a:solidFill>
                  <a:schemeClr val="accent1">
                    <a:lumMod val="40000"/>
                    <a:lumOff val="60000"/>
                  </a:schemeClr>
                </a:solidFill>
                <a:effectLst/>
                <a:uLnTx/>
                <a:uFillTx/>
                <a:latin typeface="+mn-lt"/>
                <a:ea typeface="+mn-ea"/>
                <a:cs typeface="Tahoma" pitchFamily="34" charset="0"/>
              </a:rPr>
              <a:t>Etruscan name: Roma (from Romulus &lt; </a:t>
            </a:r>
            <a:r>
              <a:rPr kumimoji="0" lang="en-GB" sz="1600" b="0" i="1" u="none" strike="noStrike" kern="1200" cap="none" spc="0" normalizeH="0" baseline="0" noProof="0" dirty="0" err="1" smtClean="0">
                <a:ln>
                  <a:noFill/>
                </a:ln>
                <a:solidFill>
                  <a:schemeClr val="accent1">
                    <a:lumMod val="40000"/>
                    <a:lumOff val="60000"/>
                  </a:schemeClr>
                </a:solidFill>
                <a:effectLst/>
                <a:uLnTx/>
                <a:uFillTx/>
                <a:latin typeface="+mn-lt"/>
                <a:ea typeface="+mn-ea"/>
                <a:cs typeface="Tahoma" pitchFamily="34" charset="0"/>
              </a:rPr>
              <a:t>Romulius</a:t>
            </a:r>
            <a:r>
              <a:rPr kumimoji="0" lang="en-GB" sz="1600" b="0" i="0" u="none" strike="noStrike" kern="1200" cap="none" spc="0" normalizeH="0" baseline="0" noProof="0" dirty="0" smtClean="0">
                <a:ln>
                  <a:noFill/>
                </a:ln>
                <a:solidFill>
                  <a:schemeClr val="accent1">
                    <a:lumMod val="40000"/>
                    <a:lumOff val="60000"/>
                  </a:schemeClr>
                </a:solidFill>
                <a:effectLst/>
                <a:uLnTx/>
                <a:uFillTx/>
                <a:latin typeface="+mn-lt"/>
                <a:ea typeface="+mn-ea"/>
                <a:cs typeface="Tahoma" pitchFamily="34" charset="0"/>
              </a:rPr>
              <a:t>)</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smtClean="0">
                <a:ln>
                  <a:noFill/>
                </a:ln>
                <a:solidFill>
                  <a:schemeClr val="accent1">
                    <a:lumMod val="40000"/>
                    <a:lumOff val="60000"/>
                  </a:schemeClr>
                </a:solidFill>
                <a:effectLst/>
                <a:uLnTx/>
                <a:uFillTx/>
                <a:latin typeface="+mn-lt"/>
                <a:ea typeface="+mn-ea"/>
                <a:cs typeface="Tahoma" pitchFamily="34" charset="0"/>
              </a:rPr>
              <a:t>Indeed, many Roman names are of Etruscan origin</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smtClean="0">
                <a:ln>
                  <a:noFill/>
                </a:ln>
                <a:solidFill>
                  <a:schemeClr val="accent1">
                    <a:lumMod val="40000"/>
                    <a:lumOff val="60000"/>
                  </a:schemeClr>
                </a:solidFill>
                <a:effectLst/>
                <a:uLnTx/>
                <a:uFillTx/>
                <a:latin typeface="+mn-lt"/>
                <a:ea typeface="+mn-ea"/>
                <a:cs typeface="Tahoma" pitchFamily="34" charset="0"/>
              </a:rPr>
              <a:t>Insignia/regalia of power were Etruscan</a:t>
            </a:r>
          </a:p>
          <a:p>
            <a:pPr lvl="1" indent="-285750">
              <a:spcBef>
                <a:spcPts val="600"/>
              </a:spcBef>
              <a:buClr>
                <a:schemeClr val="accent1"/>
              </a:buClr>
              <a:buFont typeface="Wingdings" panose="05000000000000000000" pitchFamily="2" charset="2"/>
              <a:buChar char="v"/>
            </a:pPr>
            <a:r>
              <a:rPr lang="en-GB" sz="1600" dirty="0" smtClean="0">
                <a:solidFill>
                  <a:srgbClr val="FFC000"/>
                </a:solidFill>
              </a:rPr>
              <a:t>Religion</a:t>
            </a:r>
          </a:p>
          <a:p>
            <a:pPr lvl="2" indent="-285750">
              <a:spcBef>
                <a:spcPts val="600"/>
              </a:spcBef>
              <a:buClr>
                <a:schemeClr val="accent1"/>
              </a:buClr>
              <a:buFont typeface="Wingdings" panose="05000000000000000000" pitchFamily="2" charset="2"/>
              <a:buChar char="v"/>
            </a:pPr>
            <a:r>
              <a:rPr kumimoji="0" lang="en-GB" sz="1600" b="0" i="0" u="none" strike="noStrike" kern="1200" cap="none" spc="0" normalizeH="0" baseline="0" noProof="0" dirty="0" smtClean="0">
                <a:ln>
                  <a:noFill/>
                </a:ln>
                <a:solidFill>
                  <a:srgbClr val="FFC000"/>
                </a:solidFill>
                <a:effectLst/>
                <a:uLnTx/>
                <a:uFillTx/>
                <a:latin typeface="+mn-lt"/>
                <a:ea typeface="+mn-ea"/>
                <a:cs typeface="Tahoma" pitchFamily="34" charset="0"/>
              </a:rPr>
              <a:t>Temple architecture / podium</a:t>
            </a:r>
          </a:p>
          <a:p>
            <a:pPr lvl="2" indent="-285750">
              <a:spcBef>
                <a:spcPts val="600"/>
              </a:spcBef>
              <a:buClr>
                <a:schemeClr val="accent1"/>
              </a:buClr>
              <a:buFont typeface="Wingdings" panose="05000000000000000000" pitchFamily="2" charset="2"/>
              <a:buChar char="v"/>
            </a:pPr>
            <a:r>
              <a:rPr lang="en-GB" sz="1600" dirty="0" smtClean="0">
                <a:solidFill>
                  <a:srgbClr val="FFC000"/>
                </a:solidFill>
                <a:cs typeface="Tahoma" pitchFamily="34" charset="0"/>
              </a:rPr>
              <a:t>Triad / 3 </a:t>
            </a:r>
            <a:r>
              <a:rPr lang="en-GB" sz="1600" dirty="0" err="1" smtClean="0">
                <a:solidFill>
                  <a:srgbClr val="FFC000"/>
                </a:solidFill>
                <a:cs typeface="Tahoma" pitchFamily="34" charset="0"/>
              </a:rPr>
              <a:t>cellae</a:t>
            </a:r>
            <a:endParaRPr kumimoji="0" lang="en-GB" sz="1600" b="0" i="0" u="none" strike="noStrike" kern="1200" cap="none" spc="0" normalizeH="0" baseline="0" noProof="0" dirty="0" smtClean="0">
              <a:ln>
                <a:noFill/>
              </a:ln>
              <a:solidFill>
                <a:schemeClr val="accent1">
                  <a:lumMod val="40000"/>
                  <a:lumOff val="60000"/>
                </a:schemeClr>
              </a:solidFill>
              <a:effectLst/>
              <a:uLnTx/>
              <a:uFillTx/>
              <a:latin typeface="+mn-lt"/>
              <a:ea typeface="+mn-ea"/>
              <a:cs typeface="Tahoma" pitchFamily="34" charset="0"/>
            </a:endParaRP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endParaRPr kumimoji="0" lang="en-GB" sz="1600" b="0" i="0" u="none" strike="noStrike" kern="1200" cap="none" spc="0" normalizeH="0" baseline="0" noProof="0" dirty="0" smtClean="0">
              <a:ln>
                <a:noFill/>
              </a:ln>
              <a:solidFill>
                <a:schemeClr val="accent1">
                  <a:lumMod val="40000"/>
                  <a:lumOff val="60000"/>
                </a:schemeClr>
              </a:solidFill>
              <a:effectLst/>
              <a:uLnTx/>
              <a:uFillTx/>
              <a:latin typeface="+mn-lt"/>
              <a:ea typeface="+mn-ea"/>
              <a:cs typeface="Tahoma" pitchFamily="34" charset="0"/>
            </a:endParaRPr>
          </a:p>
        </p:txBody>
      </p:sp>
      <p:sp>
        <p:nvSpPr>
          <p:cNvPr id="7" name="AutoShape 4" descr="http://upload.wikimedia.org/wikipedia/commons/5/59/Junia31.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8" name="Rectangle 7"/>
          <p:cNvSpPr/>
          <p:nvPr/>
        </p:nvSpPr>
        <p:spPr>
          <a:xfrm rot="5400000">
            <a:off x="7469680" y="3827031"/>
            <a:ext cx="2727029" cy="369332"/>
          </a:xfrm>
          <a:prstGeom prst="rect">
            <a:avLst/>
          </a:prstGeom>
        </p:spPr>
        <p:txBody>
          <a:bodyPr wrap="none">
            <a:spAutoFit/>
          </a:bodyPr>
          <a:lstStyle/>
          <a:p>
            <a:r>
              <a:rPr lang="en-GB" dirty="0" err="1" smtClean="0"/>
              <a:t>Haruspex</a:t>
            </a:r>
            <a:r>
              <a:rPr lang="en-GB" dirty="0" smtClean="0"/>
              <a:t> inspecting a liver</a:t>
            </a:r>
            <a:endParaRPr lang="en-GB" dirty="0"/>
          </a:p>
        </p:txBody>
      </p:sp>
      <p:sp>
        <p:nvSpPr>
          <p:cNvPr id="9" name="Rectangle 8"/>
          <p:cNvSpPr/>
          <p:nvPr/>
        </p:nvSpPr>
        <p:spPr>
          <a:xfrm>
            <a:off x="4139952" y="6211669"/>
            <a:ext cx="4572000" cy="646331"/>
          </a:xfrm>
          <a:prstGeom prst="rect">
            <a:avLst/>
          </a:prstGeom>
        </p:spPr>
        <p:txBody>
          <a:bodyPr>
            <a:spAutoFit/>
          </a:bodyPr>
          <a:lstStyle/>
          <a:p>
            <a:r>
              <a:rPr lang="en-GB" dirty="0" smtClean="0">
                <a:solidFill>
                  <a:schemeClr val="bg1"/>
                </a:solidFill>
              </a:rPr>
              <a:t>Sixth- or fifth-century BC Etruscan bronze plaque of a </a:t>
            </a:r>
            <a:r>
              <a:rPr lang="en-GB" i="1" dirty="0" err="1" smtClean="0">
                <a:solidFill>
                  <a:schemeClr val="bg1"/>
                </a:solidFill>
              </a:rPr>
              <a:t>haruspe</a:t>
            </a:r>
            <a:endParaRPr lang="en-GB" dirty="0">
              <a:solidFill>
                <a:schemeClr val="bg1"/>
              </a:solidFill>
            </a:endParaRPr>
          </a:p>
        </p:txBody>
      </p:sp>
    </p:spTree>
  </p:cSld>
  <p:clrMapOvr>
    <a:masterClrMapping/>
  </p:clrMapOvr>
  <p:transition spd="slow">
    <p:randomBar dir="vert"/>
  </p:transition>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3186" name="Picture 2" descr="http://www.the-romans.co.uk/g4/05.haruspex.jpg"/>
          <p:cNvPicPr>
            <a:picLocks noChangeAspect="1" noChangeArrowheads="1"/>
          </p:cNvPicPr>
          <p:nvPr/>
        </p:nvPicPr>
        <p:blipFill>
          <a:blip r:embed="rId2" cstate="print"/>
          <a:srcRect/>
          <a:stretch>
            <a:fillRect/>
          </a:stretch>
        </p:blipFill>
        <p:spPr bwMode="auto">
          <a:xfrm>
            <a:off x="4139952" y="-28824"/>
            <a:ext cx="4581036" cy="6886824"/>
          </a:xfrm>
          <a:prstGeom prst="rect">
            <a:avLst/>
          </a:prstGeom>
          <a:noFill/>
        </p:spPr>
      </p:pic>
      <p:sp>
        <p:nvSpPr>
          <p:cNvPr id="4" name="Title 2"/>
          <p:cNvSpPr>
            <a:spLocks noGrp="1"/>
          </p:cNvSpPr>
          <p:nvPr>
            <p:ph type="title"/>
          </p:nvPr>
        </p:nvSpPr>
        <p:spPr>
          <a:xfrm>
            <a:off x="352426" y="228600"/>
            <a:ext cx="7680960" cy="1066800"/>
          </a:xfrm>
        </p:spPr>
        <p:txBody>
          <a:bodyPr/>
          <a:lstStyle/>
          <a:p>
            <a:r>
              <a:rPr lang="en-GB" dirty="0" smtClean="0"/>
              <a:t>Etruscan ‘influence’</a:t>
            </a:r>
            <a:endParaRPr lang="en-GB" dirty="0"/>
          </a:p>
        </p:txBody>
      </p:sp>
      <p:sp>
        <p:nvSpPr>
          <p:cNvPr id="5" name="Content Placeholder 1"/>
          <p:cNvSpPr txBox="1">
            <a:spLocks/>
          </p:cNvSpPr>
          <p:nvPr/>
        </p:nvSpPr>
        <p:spPr>
          <a:xfrm>
            <a:off x="0" y="1412776"/>
            <a:ext cx="3635896" cy="4968552"/>
          </a:xfrm>
          <a:prstGeom prst="rect">
            <a:avLst/>
          </a:prstGeom>
        </p:spPr>
        <p:txBody>
          <a:bodyPr vert="horz" lIns="91440" tIns="45720" rIns="91440" bIns="45720" rtlCol="0">
            <a:normAutofit fontScale="92500" lnSpcReduction="10000"/>
          </a:bodyPr>
          <a:lstStyle/>
          <a:p>
            <a:pPr marL="285750" marR="0" lvl="0" indent="-285750" algn="l" defTabSz="914400" rtl="0" eaLnBrk="1" fontAlgn="auto" latinLnBrk="0" hangingPunct="1">
              <a:lnSpc>
                <a:spcPct val="100000"/>
              </a:lnSpc>
              <a:spcBef>
                <a:spcPts val="1200"/>
              </a:spcBef>
              <a:spcAft>
                <a:spcPts val="0"/>
              </a:spcAft>
              <a:buClr>
                <a:schemeClr val="accent5"/>
              </a:buClr>
              <a:buSzTx/>
              <a:buFont typeface="Wingdings" panose="05000000000000000000" pitchFamily="2" charset="2"/>
              <a:buChar char="v"/>
              <a:tabLst/>
              <a:defRPr/>
            </a:pPr>
            <a:r>
              <a:rPr kumimoji="0" lang="en-GB" sz="1800" b="0" i="0" u="none" strike="noStrike" kern="1200" cap="none" spc="30" normalizeH="0" baseline="0" noProof="0" dirty="0" smtClean="0">
                <a:ln>
                  <a:noFill/>
                </a:ln>
                <a:solidFill>
                  <a:schemeClr val="accent1">
                    <a:lumMod val="40000"/>
                    <a:lumOff val="60000"/>
                  </a:schemeClr>
                </a:solidFill>
                <a:effectLst/>
                <a:uLnTx/>
                <a:uFillTx/>
                <a:latin typeface="+mn-lt"/>
                <a:ea typeface="+mn-ea"/>
                <a:cs typeface="Tahoma" pitchFamily="34" charset="0"/>
              </a:rPr>
              <a:t>Etruscan influence in the urban development..</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smtClean="0">
                <a:ln>
                  <a:noFill/>
                </a:ln>
                <a:solidFill>
                  <a:schemeClr val="accent1">
                    <a:lumMod val="40000"/>
                    <a:lumOff val="60000"/>
                  </a:schemeClr>
                </a:solidFill>
                <a:effectLst/>
                <a:uLnTx/>
                <a:uFillTx/>
                <a:latin typeface="+mn-lt"/>
                <a:ea typeface="+mn-ea"/>
                <a:cs typeface="Tahoma" pitchFamily="34" charset="0"/>
              </a:rPr>
              <a:t>Etruscan cities just north of Rome from the 9</a:t>
            </a:r>
            <a:r>
              <a:rPr kumimoji="0" lang="en-GB" sz="1600" b="0" i="0" u="none" strike="noStrike" kern="1200" cap="none" spc="0" normalizeH="0" baseline="30000" noProof="0" dirty="0" smtClean="0">
                <a:ln>
                  <a:noFill/>
                </a:ln>
                <a:solidFill>
                  <a:schemeClr val="accent1">
                    <a:lumMod val="40000"/>
                    <a:lumOff val="60000"/>
                  </a:schemeClr>
                </a:solidFill>
                <a:effectLst/>
                <a:uLnTx/>
                <a:uFillTx/>
                <a:latin typeface="+mn-lt"/>
                <a:ea typeface="+mn-ea"/>
                <a:cs typeface="Tahoma" pitchFamily="34" charset="0"/>
              </a:rPr>
              <a:t>th</a:t>
            </a:r>
            <a:r>
              <a:rPr kumimoji="0" lang="en-GB" sz="1600" b="0" i="0" u="none" strike="noStrike" kern="1200" cap="none" spc="0" normalizeH="0" baseline="0" noProof="0" dirty="0" smtClean="0">
                <a:ln>
                  <a:noFill/>
                </a:ln>
                <a:solidFill>
                  <a:schemeClr val="accent1">
                    <a:lumMod val="40000"/>
                    <a:lumOff val="60000"/>
                  </a:schemeClr>
                </a:solidFill>
                <a:effectLst/>
                <a:uLnTx/>
                <a:uFillTx/>
                <a:latin typeface="+mn-lt"/>
                <a:ea typeface="+mn-ea"/>
                <a:cs typeface="Tahoma" pitchFamily="34" charset="0"/>
              </a:rPr>
              <a:t> century onward</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smtClean="0">
                <a:ln>
                  <a:noFill/>
                </a:ln>
                <a:solidFill>
                  <a:schemeClr val="accent1">
                    <a:lumMod val="40000"/>
                    <a:lumOff val="60000"/>
                  </a:schemeClr>
                </a:solidFill>
                <a:effectLst/>
                <a:uLnTx/>
                <a:uFillTx/>
                <a:latin typeface="+mn-lt"/>
                <a:ea typeface="+mn-ea"/>
                <a:cs typeface="Tahoma" pitchFamily="34" charset="0"/>
              </a:rPr>
              <a:t>Etruscan name: Roma (from Romulus &lt; </a:t>
            </a:r>
            <a:r>
              <a:rPr kumimoji="0" lang="en-GB" sz="1600" b="0" i="1" u="none" strike="noStrike" kern="1200" cap="none" spc="0" normalizeH="0" baseline="0" noProof="0" dirty="0" err="1" smtClean="0">
                <a:ln>
                  <a:noFill/>
                </a:ln>
                <a:solidFill>
                  <a:schemeClr val="accent1">
                    <a:lumMod val="40000"/>
                    <a:lumOff val="60000"/>
                  </a:schemeClr>
                </a:solidFill>
                <a:effectLst/>
                <a:uLnTx/>
                <a:uFillTx/>
                <a:latin typeface="+mn-lt"/>
                <a:ea typeface="+mn-ea"/>
                <a:cs typeface="Tahoma" pitchFamily="34" charset="0"/>
              </a:rPr>
              <a:t>Romulius</a:t>
            </a:r>
            <a:r>
              <a:rPr kumimoji="0" lang="en-GB" sz="1600" b="0" i="0" u="none" strike="noStrike" kern="1200" cap="none" spc="0" normalizeH="0" baseline="0" noProof="0" dirty="0" smtClean="0">
                <a:ln>
                  <a:noFill/>
                </a:ln>
                <a:solidFill>
                  <a:schemeClr val="accent1">
                    <a:lumMod val="40000"/>
                    <a:lumOff val="60000"/>
                  </a:schemeClr>
                </a:solidFill>
                <a:effectLst/>
                <a:uLnTx/>
                <a:uFillTx/>
                <a:latin typeface="+mn-lt"/>
                <a:ea typeface="+mn-ea"/>
                <a:cs typeface="Tahoma" pitchFamily="34" charset="0"/>
              </a:rPr>
              <a:t>)</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smtClean="0">
                <a:ln>
                  <a:noFill/>
                </a:ln>
                <a:solidFill>
                  <a:schemeClr val="accent1">
                    <a:lumMod val="40000"/>
                    <a:lumOff val="60000"/>
                  </a:schemeClr>
                </a:solidFill>
                <a:effectLst/>
                <a:uLnTx/>
                <a:uFillTx/>
                <a:latin typeface="+mn-lt"/>
                <a:ea typeface="+mn-ea"/>
                <a:cs typeface="Tahoma" pitchFamily="34" charset="0"/>
              </a:rPr>
              <a:t>Indeed, many Roman names are of Etruscan origin</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smtClean="0">
                <a:ln>
                  <a:noFill/>
                </a:ln>
                <a:solidFill>
                  <a:schemeClr val="accent1">
                    <a:lumMod val="40000"/>
                    <a:lumOff val="60000"/>
                  </a:schemeClr>
                </a:solidFill>
                <a:effectLst/>
                <a:uLnTx/>
                <a:uFillTx/>
                <a:latin typeface="+mn-lt"/>
                <a:ea typeface="+mn-ea"/>
                <a:cs typeface="Tahoma" pitchFamily="34" charset="0"/>
              </a:rPr>
              <a:t>Insignia/regalia of power were Etruscan</a:t>
            </a:r>
          </a:p>
          <a:p>
            <a:pPr lvl="1" indent="-285750">
              <a:spcBef>
                <a:spcPts val="600"/>
              </a:spcBef>
              <a:buClr>
                <a:schemeClr val="accent1"/>
              </a:buClr>
              <a:buFont typeface="Wingdings" panose="05000000000000000000" pitchFamily="2" charset="2"/>
              <a:buChar char="v"/>
            </a:pPr>
            <a:r>
              <a:rPr lang="en-GB" sz="1600" dirty="0" smtClean="0">
                <a:solidFill>
                  <a:schemeClr val="tx1">
                    <a:lumMod val="65000"/>
                  </a:schemeClr>
                </a:solidFill>
              </a:rPr>
              <a:t>Religion</a:t>
            </a:r>
          </a:p>
          <a:p>
            <a:pPr lvl="2" indent="-285750">
              <a:spcBef>
                <a:spcPts val="600"/>
              </a:spcBef>
              <a:buClr>
                <a:schemeClr val="accent1"/>
              </a:buClr>
              <a:buFont typeface="Wingdings" panose="05000000000000000000" pitchFamily="2" charset="2"/>
              <a:buChar char="v"/>
            </a:pPr>
            <a:r>
              <a:rPr lang="en-GB" sz="1600" dirty="0" smtClean="0">
                <a:solidFill>
                  <a:schemeClr val="tx1">
                    <a:lumMod val="65000"/>
                  </a:schemeClr>
                </a:solidFill>
                <a:cs typeface="Tahoma" pitchFamily="34" charset="0"/>
              </a:rPr>
              <a:t>Temple architecture / podium</a:t>
            </a:r>
          </a:p>
          <a:p>
            <a:pPr lvl="2" indent="-285750">
              <a:spcBef>
                <a:spcPts val="600"/>
              </a:spcBef>
              <a:buClr>
                <a:schemeClr val="accent1"/>
              </a:buClr>
              <a:buFont typeface="Wingdings" panose="05000000000000000000" pitchFamily="2" charset="2"/>
              <a:buChar char="v"/>
            </a:pPr>
            <a:r>
              <a:rPr lang="en-GB" sz="1600" dirty="0" smtClean="0">
                <a:solidFill>
                  <a:srgbClr val="FFC000"/>
                </a:solidFill>
              </a:rPr>
              <a:t>Divination</a:t>
            </a:r>
          </a:p>
          <a:p>
            <a:pPr lvl="3" indent="-285750">
              <a:spcBef>
                <a:spcPts val="600"/>
              </a:spcBef>
              <a:buClr>
                <a:schemeClr val="accent1"/>
              </a:buClr>
              <a:buFont typeface="Wingdings" panose="05000000000000000000" pitchFamily="2" charset="2"/>
              <a:buChar char="v"/>
            </a:pPr>
            <a:r>
              <a:rPr lang="en-GB" sz="1600" i="1" dirty="0" err="1" smtClean="0">
                <a:solidFill>
                  <a:srgbClr val="FFC000"/>
                </a:solidFill>
              </a:rPr>
              <a:t>augures</a:t>
            </a:r>
            <a:r>
              <a:rPr lang="en-GB" sz="1600" i="1" dirty="0" smtClean="0">
                <a:solidFill>
                  <a:srgbClr val="FFC000"/>
                </a:solidFill>
              </a:rPr>
              <a:t>  /  </a:t>
            </a:r>
            <a:r>
              <a:rPr lang="en-GB" sz="1600" i="1" dirty="0" err="1" smtClean="0">
                <a:solidFill>
                  <a:srgbClr val="FFC000"/>
                </a:solidFill>
              </a:rPr>
              <a:t>haruspex</a:t>
            </a:r>
            <a:endParaRPr lang="en-GB" sz="1600" i="1" dirty="0" smtClean="0">
              <a:solidFill>
                <a:srgbClr val="FFC000"/>
              </a:solidFill>
            </a:endParaRPr>
          </a:p>
          <a:p>
            <a:pPr lvl="3" indent="-285750">
              <a:spcBef>
                <a:spcPts val="600"/>
              </a:spcBef>
              <a:buClr>
                <a:schemeClr val="accent1"/>
              </a:buClr>
              <a:buFont typeface="Wingdings" panose="05000000000000000000" pitchFamily="2" charset="2"/>
              <a:buChar char="v"/>
            </a:pPr>
            <a:r>
              <a:rPr lang="en-GB" sz="1600" i="1" dirty="0" smtClean="0">
                <a:solidFill>
                  <a:srgbClr val="FFC000"/>
                </a:solidFill>
              </a:rPr>
              <a:t>Roman religion: preserving, establishing the </a:t>
            </a:r>
            <a:r>
              <a:rPr lang="en-GB" sz="1600" i="1" dirty="0" err="1" smtClean="0">
                <a:solidFill>
                  <a:srgbClr val="FFC000"/>
                </a:solidFill>
              </a:rPr>
              <a:t>pax</a:t>
            </a:r>
            <a:r>
              <a:rPr lang="en-GB" sz="1600" i="1" dirty="0" smtClean="0">
                <a:solidFill>
                  <a:srgbClr val="FFC000"/>
                </a:solidFill>
              </a:rPr>
              <a:t> </a:t>
            </a:r>
            <a:r>
              <a:rPr lang="en-GB" sz="1600" i="1" dirty="0" err="1" smtClean="0">
                <a:solidFill>
                  <a:srgbClr val="FFC000"/>
                </a:solidFill>
              </a:rPr>
              <a:t>deorum</a:t>
            </a:r>
            <a:r>
              <a:rPr lang="en-GB" sz="1600" i="1" dirty="0" smtClean="0">
                <a:solidFill>
                  <a:srgbClr val="FFC000"/>
                </a:solidFill>
              </a:rPr>
              <a:t> ‘peace with the gods’ </a:t>
            </a:r>
            <a:r>
              <a:rPr lang="en-GB" sz="1600" i="1" dirty="0" smtClean="0">
                <a:solidFill>
                  <a:srgbClr val="FFC000"/>
                </a:solidFill>
                <a:sym typeface="Wingdings" pitchFamily="2" charset="2"/>
              </a:rPr>
              <a:t> hence need to understand omens (</a:t>
            </a:r>
            <a:r>
              <a:rPr lang="en-GB" sz="1600" i="1" dirty="0" err="1" smtClean="0">
                <a:solidFill>
                  <a:srgbClr val="FFC000"/>
                </a:solidFill>
              </a:rPr>
              <a:t>prodigia</a:t>
            </a:r>
            <a:r>
              <a:rPr lang="en-GB" sz="1600" i="1" dirty="0" smtClean="0">
                <a:solidFill>
                  <a:srgbClr val="FFC000"/>
                </a:solidFill>
                <a:sym typeface="Wingdings" pitchFamily="2" charset="2"/>
              </a:rPr>
              <a:t>)</a:t>
            </a:r>
            <a:endParaRPr lang="en-GB" sz="1600" i="1" dirty="0" smtClean="0">
              <a:solidFill>
                <a:srgbClr val="FFC000"/>
              </a:solidFill>
            </a:endParaRP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endParaRPr kumimoji="0" lang="en-GB" sz="1600" b="0" i="0" u="none" strike="noStrike" kern="1200" cap="none" spc="0" normalizeH="0" baseline="0" noProof="0" dirty="0" smtClean="0">
              <a:ln>
                <a:noFill/>
              </a:ln>
              <a:solidFill>
                <a:schemeClr val="accent1">
                  <a:lumMod val="40000"/>
                  <a:lumOff val="60000"/>
                </a:schemeClr>
              </a:solidFill>
              <a:effectLst/>
              <a:uLnTx/>
              <a:uFillTx/>
              <a:latin typeface="+mn-lt"/>
              <a:ea typeface="+mn-ea"/>
              <a:cs typeface="Tahoma" pitchFamily="34" charset="0"/>
            </a:endParaRP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endParaRPr kumimoji="0" lang="en-GB" sz="1600" b="0" i="0" u="none" strike="noStrike" kern="1200" cap="none" spc="0" normalizeH="0" baseline="0" noProof="0" dirty="0" smtClean="0">
              <a:ln>
                <a:noFill/>
              </a:ln>
              <a:solidFill>
                <a:schemeClr val="accent1">
                  <a:lumMod val="40000"/>
                  <a:lumOff val="60000"/>
                </a:schemeClr>
              </a:solidFill>
              <a:effectLst/>
              <a:uLnTx/>
              <a:uFillTx/>
              <a:latin typeface="+mn-lt"/>
              <a:ea typeface="+mn-ea"/>
              <a:cs typeface="Tahoma" pitchFamily="34" charset="0"/>
            </a:endParaRPr>
          </a:p>
        </p:txBody>
      </p:sp>
      <p:sp>
        <p:nvSpPr>
          <p:cNvPr id="9" name="AutoShape 4" descr="http://upload.wikimedia.org/wikipedia/commons/5/59/Junia31.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4" name="Rectangle 13"/>
          <p:cNvSpPr/>
          <p:nvPr/>
        </p:nvSpPr>
        <p:spPr>
          <a:xfrm rot="5400000">
            <a:off x="7469680" y="3827031"/>
            <a:ext cx="2727029" cy="369332"/>
          </a:xfrm>
          <a:prstGeom prst="rect">
            <a:avLst/>
          </a:prstGeom>
        </p:spPr>
        <p:txBody>
          <a:bodyPr wrap="none">
            <a:spAutoFit/>
          </a:bodyPr>
          <a:lstStyle/>
          <a:p>
            <a:r>
              <a:rPr lang="en-GB" dirty="0" err="1" smtClean="0"/>
              <a:t>Haruspex</a:t>
            </a:r>
            <a:r>
              <a:rPr lang="en-GB" dirty="0" smtClean="0"/>
              <a:t> inspecting a liver</a:t>
            </a:r>
            <a:endParaRPr lang="en-GB" dirty="0"/>
          </a:p>
        </p:txBody>
      </p:sp>
      <p:sp>
        <p:nvSpPr>
          <p:cNvPr id="15" name="Rectangle 14"/>
          <p:cNvSpPr/>
          <p:nvPr/>
        </p:nvSpPr>
        <p:spPr>
          <a:xfrm>
            <a:off x="4139952" y="6211669"/>
            <a:ext cx="4572000" cy="646331"/>
          </a:xfrm>
          <a:prstGeom prst="rect">
            <a:avLst/>
          </a:prstGeom>
        </p:spPr>
        <p:txBody>
          <a:bodyPr>
            <a:spAutoFit/>
          </a:bodyPr>
          <a:lstStyle/>
          <a:p>
            <a:r>
              <a:rPr lang="en-GB" dirty="0" smtClean="0">
                <a:solidFill>
                  <a:schemeClr val="bg1"/>
                </a:solidFill>
              </a:rPr>
              <a:t>Sixth- or fifth-century BC Etruscan bronze plaque of a </a:t>
            </a:r>
            <a:r>
              <a:rPr lang="en-GB" i="1" dirty="0" err="1" smtClean="0">
                <a:solidFill>
                  <a:schemeClr val="bg1"/>
                </a:solidFill>
              </a:rPr>
              <a:t>haruspe</a:t>
            </a:r>
            <a:endParaRPr lang="en-GB" dirty="0">
              <a:solidFill>
                <a:schemeClr val="bg1"/>
              </a:solidFill>
            </a:endParaRP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93186"/>
                                        </p:tgtEl>
                                        <p:attrNameLst>
                                          <p:attrName>style.visibility</p:attrName>
                                        </p:attrNameLst>
                                      </p:cBhvr>
                                      <p:to>
                                        <p:strVal val="visible"/>
                                      </p:to>
                                    </p:set>
                                    <p:animEffect transition="in" filter="randombar(horizontal)">
                                      <p:cBhvr>
                                        <p:cTn id="7" dur="500"/>
                                        <p:tgtEl>
                                          <p:spTgt spid="93186"/>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randombar(horizontal)">
                                      <p:cBhvr>
                                        <p:cTn id="10" dur="500"/>
                                        <p:tgtEl>
                                          <p:spTgt spid="14"/>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randombar(horizontal)">
                                      <p:cBhvr>
                                        <p:cTn id="1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en-GB"/>
          </a:p>
        </p:txBody>
      </p:sp>
      <p:sp>
        <p:nvSpPr>
          <p:cNvPr id="3" name="Title 2"/>
          <p:cNvSpPr>
            <a:spLocks noGrp="1"/>
          </p:cNvSpPr>
          <p:nvPr>
            <p:ph type="title"/>
          </p:nvPr>
        </p:nvSpPr>
        <p:spPr/>
        <p:txBody>
          <a:bodyPr/>
          <a:lstStyle/>
          <a:p>
            <a:endParaRPr lang="en-GB"/>
          </a:p>
        </p:txBody>
      </p:sp>
      <p:pic>
        <p:nvPicPr>
          <p:cNvPr id="94210" name="Picture 2" descr="http://test.nova-akropola.rs/IMG/Slike%20proricanje/Proricane%20iz%20jetre.gif"/>
          <p:cNvPicPr>
            <a:picLocks noChangeAspect="1" noChangeArrowheads="1"/>
          </p:cNvPicPr>
          <p:nvPr/>
        </p:nvPicPr>
        <p:blipFill>
          <a:blip r:embed="rId2" cstate="print"/>
          <a:srcRect/>
          <a:stretch>
            <a:fillRect/>
          </a:stretch>
        </p:blipFill>
        <p:spPr bwMode="auto">
          <a:xfrm>
            <a:off x="-1" y="0"/>
            <a:ext cx="9468545" cy="6858000"/>
          </a:xfrm>
          <a:prstGeom prst="rect">
            <a:avLst/>
          </a:prstGeom>
          <a:noFill/>
        </p:spPr>
      </p:pic>
    </p:spTree>
  </p:cSld>
  <p:clrMapOvr>
    <a:masterClrMapping/>
  </p:clrMapOvr>
  <p:transition spd="slow">
    <p:randomBar dir="vert"/>
  </p:transition>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4077072"/>
            <a:ext cx="8604448" cy="1944216"/>
          </a:xfrm>
          <a:prstGeom prst="rect">
            <a:avLst/>
          </a:prstGeom>
          <a:solidFill>
            <a:schemeClr val="accent2">
              <a:lumMod val="40000"/>
              <a:lumOff val="60000"/>
            </a:schemeClr>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Content Placeholder 1"/>
          <p:cNvSpPr>
            <a:spLocks noGrp="1"/>
          </p:cNvSpPr>
          <p:nvPr>
            <p:ph sz="quarter" idx="13"/>
          </p:nvPr>
        </p:nvSpPr>
        <p:spPr>
          <a:xfrm>
            <a:off x="352426" y="1463040"/>
            <a:ext cx="7680960" cy="4724400"/>
          </a:xfrm>
        </p:spPr>
        <p:txBody>
          <a:bodyPr/>
          <a:lstStyle/>
          <a:p>
            <a:pPr marL="285750" indent="-285750">
              <a:buFont typeface="Wingdings" panose="05000000000000000000" pitchFamily="2" charset="2"/>
              <a:buChar char="v"/>
            </a:pPr>
            <a:r>
              <a:rPr lang="en-GB" dirty="0" smtClean="0"/>
              <a:t>Finally, the Latin alphabet...</a:t>
            </a:r>
          </a:p>
          <a:p>
            <a:pPr marL="457200" lvl="1" indent="-285750">
              <a:buFont typeface="Wingdings" panose="05000000000000000000" pitchFamily="2" charset="2"/>
              <a:buChar char="v"/>
            </a:pPr>
            <a:r>
              <a:rPr lang="en-GB" dirty="0" smtClean="0"/>
              <a:t>Etruscan or Greek in origin...?</a:t>
            </a:r>
          </a:p>
          <a:p>
            <a:pPr marL="285750" indent="-285750">
              <a:buFont typeface="Wingdings" panose="05000000000000000000" pitchFamily="2" charset="2"/>
              <a:buChar char="v"/>
            </a:pPr>
            <a:r>
              <a:rPr lang="en-GB" dirty="0" smtClean="0"/>
              <a:t>But what about the language?</a:t>
            </a:r>
            <a:br>
              <a:rPr lang="en-GB" dirty="0" smtClean="0"/>
            </a:br>
            <a:r>
              <a:rPr lang="en-GB" dirty="0" smtClean="0"/>
              <a:t>Latin vs. Etruscan?</a:t>
            </a:r>
          </a:p>
        </p:txBody>
      </p:sp>
      <p:sp>
        <p:nvSpPr>
          <p:cNvPr id="7" name="Title 2"/>
          <p:cNvSpPr>
            <a:spLocks noGrp="1"/>
          </p:cNvSpPr>
          <p:nvPr>
            <p:ph type="title"/>
          </p:nvPr>
        </p:nvSpPr>
        <p:spPr>
          <a:xfrm>
            <a:off x="352426" y="228600"/>
            <a:ext cx="7680960" cy="1066800"/>
          </a:xfrm>
        </p:spPr>
        <p:txBody>
          <a:bodyPr>
            <a:normAutofit/>
          </a:bodyPr>
          <a:lstStyle/>
          <a:p>
            <a:r>
              <a:rPr lang="en-GB" dirty="0" smtClean="0"/>
              <a:t>Etruscan ‘influence’</a:t>
            </a:r>
            <a:endParaRPr lang="en-GB" dirty="0"/>
          </a:p>
        </p:txBody>
      </p:sp>
      <p:pic>
        <p:nvPicPr>
          <p:cNvPr id="83970" name="Picture 2" descr="http://www.ancientscripts.com/images/latin.gif"/>
          <p:cNvPicPr>
            <a:picLocks noChangeAspect="1" noChangeArrowheads="1"/>
          </p:cNvPicPr>
          <p:nvPr/>
        </p:nvPicPr>
        <p:blipFill>
          <a:blip r:embed="rId3" cstate="print"/>
          <a:srcRect/>
          <a:stretch>
            <a:fillRect/>
          </a:stretch>
        </p:blipFill>
        <p:spPr bwMode="auto">
          <a:xfrm>
            <a:off x="0" y="4293096"/>
            <a:ext cx="8043810" cy="1440160"/>
          </a:xfrm>
          <a:prstGeom prst="rect">
            <a:avLst/>
          </a:prstGeom>
          <a:noFill/>
        </p:spPr>
      </p:pic>
      <p:pic>
        <p:nvPicPr>
          <p:cNvPr id="83972" name="Picture 4" descr="http://www.codex99.com/typography/images/ancient/etruscan_sign_list.gif"/>
          <p:cNvPicPr>
            <a:picLocks noChangeAspect="1" noChangeArrowheads="1"/>
          </p:cNvPicPr>
          <p:nvPr/>
        </p:nvPicPr>
        <p:blipFill>
          <a:blip r:embed="rId4" cstate="print"/>
          <a:srcRect/>
          <a:stretch>
            <a:fillRect/>
          </a:stretch>
        </p:blipFill>
        <p:spPr bwMode="auto">
          <a:xfrm>
            <a:off x="4139952" y="1241300"/>
            <a:ext cx="4442179" cy="2619748"/>
          </a:xfrm>
          <a:prstGeom prst="rect">
            <a:avLst/>
          </a:prstGeom>
          <a:noFill/>
        </p:spPr>
      </p:pic>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83972"/>
                                        </p:tgtEl>
                                        <p:attrNameLst>
                                          <p:attrName>style.visibility</p:attrName>
                                        </p:attrNameLst>
                                      </p:cBhvr>
                                      <p:to>
                                        <p:strVal val="visible"/>
                                      </p:to>
                                    </p:set>
                                    <p:animEffect transition="in" filter="randombar(horizontal)">
                                      <p:cBhvr>
                                        <p:cTn id="7" dur="500"/>
                                        <p:tgtEl>
                                          <p:spTgt spid="83972"/>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randombar(horizontal)">
                                      <p:cBhvr>
                                        <p:cTn id="11" dur="500"/>
                                        <p:tgtEl>
                                          <p:spTgt spid="9"/>
                                        </p:tgtEl>
                                      </p:cBhvr>
                                    </p:animEffect>
                                  </p:childTnLst>
                                </p:cTn>
                              </p:par>
                            </p:childTnLst>
                          </p:cTn>
                        </p:par>
                        <p:par>
                          <p:cTn id="12" fill="hold">
                            <p:stCondLst>
                              <p:cond delay="1000"/>
                            </p:stCondLst>
                            <p:childTnLst>
                              <p:par>
                                <p:cTn id="13" presetID="14" presetClass="entr" presetSubtype="10" fill="hold" nodeType="afterEffect">
                                  <p:stCondLst>
                                    <p:cond delay="0"/>
                                  </p:stCondLst>
                                  <p:childTnLst>
                                    <p:set>
                                      <p:cBhvr>
                                        <p:cTn id="14" dur="1" fill="hold">
                                          <p:stCondLst>
                                            <p:cond delay="0"/>
                                          </p:stCondLst>
                                        </p:cTn>
                                        <p:tgtEl>
                                          <p:spTgt spid="83970"/>
                                        </p:tgtEl>
                                        <p:attrNameLst>
                                          <p:attrName>style.visibility</p:attrName>
                                        </p:attrNameLst>
                                      </p:cBhvr>
                                      <p:to>
                                        <p:strVal val="visible"/>
                                      </p:to>
                                    </p:set>
                                    <p:animEffect transition="in" filter="randombar(horizontal)">
                                      <p:cBhvr>
                                        <p:cTn id="15" dur="500"/>
                                        <p:tgtEl>
                                          <p:spTgt spid="839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GB" dirty="0" smtClean="0"/>
              <a:t>Early Latin text</a:t>
            </a:r>
          </a:p>
          <a:p>
            <a:r>
              <a:rPr lang="en-GB" dirty="0" smtClean="0"/>
              <a:t>The </a:t>
            </a:r>
            <a:r>
              <a:rPr lang="en-GB" i="1" dirty="0" err="1" smtClean="0"/>
              <a:t>duenos</a:t>
            </a:r>
            <a:r>
              <a:rPr lang="en-GB" i="1" dirty="0" smtClean="0"/>
              <a:t>-inscription</a:t>
            </a:r>
            <a:r>
              <a:rPr lang="en-GB" dirty="0" smtClean="0"/>
              <a:t> on a </a:t>
            </a:r>
            <a:r>
              <a:rPr lang="en-GB" dirty="0" err="1" smtClean="0"/>
              <a:t>kernos</a:t>
            </a:r>
            <a:r>
              <a:rPr lang="en-GB" dirty="0" smtClean="0"/>
              <a:t>, 600 BC</a:t>
            </a:r>
          </a:p>
          <a:p>
            <a:endParaRPr lang="en-GB" dirty="0" smtClean="0"/>
          </a:p>
          <a:p>
            <a:endParaRPr lang="en-GB" dirty="0" smtClean="0"/>
          </a:p>
          <a:p>
            <a:endParaRPr lang="en-GB" dirty="0"/>
          </a:p>
        </p:txBody>
      </p:sp>
      <p:sp>
        <p:nvSpPr>
          <p:cNvPr id="3" name="Title 2"/>
          <p:cNvSpPr>
            <a:spLocks noGrp="1"/>
          </p:cNvSpPr>
          <p:nvPr>
            <p:ph type="title"/>
          </p:nvPr>
        </p:nvSpPr>
        <p:spPr/>
        <p:txBody>
          <a:bodyPr/>
          <a:lstStyle/>
          <a:p>
            <a:r>
              <a:rPr lang="en-GB" dirty="0" smtClean="0"/>
              <a:t>Etruscan ‘influence’</a:t>
            </a:r>
            <a:endParaRPr lang="en-GB" dirty="0"/>
          </a:p>
        </p:txBody>
      </p:sp>
      <p:sp>
        <p:nvSpPr>
          <p:cNvPr id="5" name="Rectangle 4"/>
          <p:cNvSpPr/>
          <p:nvPr/>
        </p:nvSpPr>
        <p:spPr>
          <a:xfrm>
            <a:off x="0" y="4077072"/>
            <a:ext cx="8604448" cy="1944216"/>
          </a:xfrm>
          <a:prstGeom prst="rect">
            <a:avLst/>
          </a:prstGeom>
          <a:solidFill>
            <a:schemeClr val="accent2">
              <a:lumMod val="40000"/>
              <a:lumOff val="60000"/>
            </a:schemeClr>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2" descr="http://www.ancientscripts.com/images/latin.gif"/>
          <p:cNvPicPr>
            <a:picLocks noChangeAspect="1" noChangeArrowheads="1"/>
          </p:cNvPicPr>
          <p:nvPr/>
        </p:nvPicPr>
        <p:blipFill>
          <a:blip r:embed="rId2" cstate="print"/>
          <a:srcRect/>
          <a:stretch>
            <a:fillRect/>
          </a:stretch>
        </p:blipFill>
        <p:spPr bwMode="auto">
          <a:xfrm>
            <a:off x="0" y="4293096"/>
            <a:ext cx="8043810" cy="1440160"/>
          </a:xfrm>
          <a:prstGeom prst="rect">
            <a:avLst/>
          </a:prstGeom>
          <a:noFill/>
        </p:spPr>
      </p:pic>
      <p:pic>
        <p:nvPicPr>
          <p:cNvPr id="95234" name="Picture 2" descr="http://upload.wikimedia.org/wikipedia/commons/thumb/8/8a/Hermes_16_illustration1.png/220px-Hermes_16_illustration1.png"/>
          <p:cNvPicPr>
            <a:picLocks noChangeAspect="1" noChangeArrowheads="1"/>
          </p:cNvPicPr>
          <p:nvPr/>
        </p:nvPicPr>
        <p:blipFill>
          <a:blip r:embed="rId3" cstate="print"/>
          <a:srcRect/>
          <a:stretch>
            <a:fillRect/>
          </a:stretch>
        </p:blipFill>
        <p:spPr bwMode="auto">
          <a:xfrm>
            <a:off x="5076056" y="332656"/>
            <a:ext cx="3722491" cy="6260555"/>
          </a:xfrm>
          <a:prstGeom prst="rect">
            <a:avLst/>
          </a:prstGeom>
          <a:noFill/>
        </p:spPr>
      </p:pic>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afterEffect">
                                  <p:stCondLst>
                                    <p:cond delay="0"/>
                                  </p:stCondLst>
                                  <p:childTnLst>
                                    <p:set>
                                      <p:cBhvr>
                                        <p:cTn id="6" dur="1" fill="hold">
                                          <p:stCondLst>
                                            <p:cond delay="0"/>
                                          </p:stCondLst>
                                        </p:cTn>
                                        <p:tgtEl>
                                          <p:spTgt spid="95234"/>
                                        </p:tgtEl>
                                        <p:attrNameLst>
                                          <p:attrName>style.visibility</p:attrName>
                                        </p:attrNameLst>
                                      </p:cBhvr>
                                      <p:to>
                                        <p:strVal val="visible"/>
                                      </p:to>
                                    </p:set>
                                    <p:animEffect transition="in" filter="wedge">
                                      <p:cBhvr>
                                        <p:cTn id="7" dur="2000"/>
                                        <p:tgtEl>
                                          <p:spTgt spid="95234"/>
                                        </p:tgtEl>
                                      </p:cBhvr>
                                    </p:animEffect>
                                  </p:childTnLst>
                                </p:cTn>
                              </p:par>
                            </p:childTnLst>
                          </p:cTn>
                        </p:par>
                        <p:par>
                          <p:cTn id="8" fill="hold">
                            <p:stCondLst>
                              <p:cond delay="2000"/>
                            </p:stCondLst>
                            <p:childTnLst>
                              <p:par>
                                <p:cTn id="9" presetID="20" presetClass="entr" presetSubtype="0" fill="hold" grpId="0" nodeType="after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animEffect transition="in" filter="wedge">
                                      <p:cBhvr>
                                        <p:cTn id="11" dur="2000"/>
                                        <p:tgtEl>
                                          <p:spTgt spid="2">
                                            <p:txEl>
                                              <p:pRg st="0" end="0"/>
                                            </p:txEl>
                                          </p:spTgt>
                                        </p:tgtEl>
                                      </p:cBhvr>
                                    </p:animEffect>
                                  </p:childTnLst>
                                </p:cTn>
                              </p:par>
                            </p:childTnLst>
                          </p:cTn>
                        </p:par>
                        <p:par>
                          <p:cTn id="12" fill="hold">
                            <p:stCondLst>
                              <p:cond delay="4000"/>
                            </p:stCondLst>
                            <p:childTnLst>
                              <p:par>
                                <p:cTn id="13" presetID="20" presetClass="entr" presetSubtype="0" fill="hold" grpId="0" nodeType="after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animEffect transition="in" filter="wedge">
                                      <p:cBhvr>
                                        <p:cTn id="15" dur="20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3995936" y="260648"/>
            <a:ext cx="4752528" cy="2952328"/>
          </a:xfrm>
          <a:prstGeom prst="rect">
            <a:avLst/>
          </a:prstGeom>
          <a:solidFill>
            <a:schemeClr val="accent2">
              <a:lumMod val="40000"/>
              <a:lumOff val="60000"/>
              <a:alpha val="81000"/>
            </a:schemeClr>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Content Placeholder 1"/>
          <p:cNvSpPr>
            <a:spLocks noGrp="1"/>
          </p:cNvSpPr>
          <p:nvPr>
            <p:ph sz="quarter" idx="13"/>
          </p:nvPr>
        </p:nvSpPr>
        <p:spPr/>
        <p:txBody>
          <a:bodyPr/>
          <a:lstStyle/>
          <a:p>
            <a:r>
              <a:rPr lang="en-GB" dirty="0" smtClean="0"/>
              <a:t>Other Italic languages</a:t>
            </a:r>
            <a:br>
              <a:rPr lang="en-GB" dirty="0" smtClean="0"/>
            </a:br>
            <a:r>
              <a:rPr lang="en-GB" dirty="0" smtClean="0"/>
              <a:t>and alphabets,</a:t>
            </a:r>
            <a:br>
              <a:rPr lang="en-GB" dirty="0" smtClean="0"/>
            </a:br>
            <a:r>
              <a:rPr lang="en-GB" dirty="0" smtClean="0"/>
              <a:t>notably OSCAN</a:t>
            </a:r>
          </a:p>
          <a:p>
            <a:r>
              <a:rPr lang="en-GB" dirty="0" smtClean="0"/>
              <a:t>Right: Oscan inscription from</a:t>
            </a:r>
            <a:br>
              <a:rPr lang="en-GB" dirty="0" smtClean="0"/>
            </a:br>
            <a:r>
              <a:rPr lang="en-GB" dirty="0" smtClean="0"/>
              <a:t>Pompeii</a:t>
            </a:r>
          </a:p>
          <a:p>
            <a:endParaRPr lang="en-GB" sz="1400" dirty="0" smtClean="0"/>
          </a:p>
          <a:p>
            <a:r>
              <a:rPr lang="en-GB" dirty="0" smtClean="0">
                <a:solidFill>
                  <a:srgbClr val="FFC000"/>
                </a:solidFill>
              </a:rPr>
              <a:t>All these languages and alphabets flourished down to 1</a:t>
            </a:r>
            <a:r>
              <a:rPr lang="en-GB" baseline="30000" dirty="0" smtClean="0">
                <a:solidFill>
                  <a:srgbClr val="FFC000"/>
                </a:solidFill>
              </a:rPr>
              <a:t>st</a:t>
            </a:r>
            <a:r>
              <a:rPr lang="en-GB" dirty="0" smtClean="0">
                <a:solidFill>
                  <a:srgbClr val="FFC000"/>
                </a:solidFill>
              </a:rPr>
              <a:t> c. BC, despite the Roman conquest</a:t>
            </a:r>
            <a:endParaRPr lang="en-GB" dirty="0">
              <a:solidFill>
                <a:srgbClr val="FFC000"/>
              </a:solidFill>
            </a:endParaRPr>
          </a:p>
        </p:txBody>
      </p:sp>
      <p:sp>
        <p:nvSpPr>
          <p:cNvPr id="3" name="Title 2"/>
          <p:cNvSpPr>
            <a:spLocks noGrp="1"/>
          </p:cNvSpPr>
          <p:nvPr>
            <p:ph type="title"/>
          </p:nvPr>
        </p:nvSpPr>
        <p:spPr/>
        <p:txBody>
          <a:bodyPr/>
          <a:lstStyle/>
          <a:p>
            <a:r>
              <a:rPr lang="en-GB" dirty="0" smtClean="0"/>
              <a:t>Etruscan ‘influence’</a:t>
            </a:r>
            <a:endParaRPr lang="en-GB" dirty="0"/>
          </a:p>
        </p:txBody>
      </p:sp>
      <p:pic>
        <p:nvPicPr>
          <p:cNvPr id="96258" name="Picture 2" descr="http://www.ancientscripts.com/images/oscan_text.gif"/>
          <p:cNvPicPr>
            <a:picLocks noChangeAspect="1" noChangeArrowheads="1"/>
          </p:cNvPicPr>
          <p:nvPr/>
        </p:nvPicPr>
        <p:blipFill>
          <a:blip r:embed="rId2" cstate="print"/>
          <a:srcRect/>
          <a:stretch>
            <a:fillRect/>
          </a:stretch>
        </p:blipFill>
        <p:spPr bwMode="auto">
          <a:xfrm>
            <a:off x="4211960" y="332656"/>
            <a:ext cx="4515966" cy="2508870"/>
          </a:xfrm>
          <a:prstGeom prst="rect">
            <a:avLst/>
          </a:prstGeom>
          <a:noFill/>
        </p:spPr>
      </p:pic>
      <p:sp>
        <p:nvSpPr>
          <p:cNvPr id="5" name="Rectangle 4"/>
          <p:cNvSpPr/>
          <p:nvPr/>
        </p:nvSpPr>
        <p:spPr>
          <a:xfrm>
            <a:off x="0" y="4077072"/>
            <a:ext cx="8604448" cy="1944216"/>
          </a:xfrm>
          <a:prstGeom prst="rect">
            <a:avLst/>
          </a:prstGeom>
          <a:solidFill>
            <a:schemeClr val="accent2">
              <a:lumMod val="40000"/>
              <a:lumOff val="60000"/>
              <a:alpha val="90000"/>
            </a:schemeClr>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2" descr="http://www.ancientscripts.com/images/latin.gif"/>
          <p:cNvPicPr>
            <a:picLocks noChangeAspect="1" noChangeArrowheads="1"/>
          </p:cNvPicPr>
          <p:nvPr/>
        </p:nvPicPr>
        <p:blipFill>
          <a:blip r:embed="rId3" cstate="print"/>
          <a:srcRect/>
          <a:stretch>
            <a:fillRect/>
          </a:stretch>
        </p:blipFill>
        <p:spPr bwMode="auto">
          <a:xfrm>
            <a:off x="0" y="4293096"/>
            <a:ext cx="8043810" cy="1440160"/>
          </a:xfrm>
          <a:prstGeom prst="rect">
            <a:avLst/>
          </a:prstGeom>
          <a:noFill/>
        </p:spPr>
      </p:pic>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GB" dirty="0" smtClean="0"/>
              <a:t>Arguments against strong Etruscan influence?</a:t>
            </a:r>
          </a:p>
          <a:p>
            <a:r>
              <a:rPr lang="en-GB" dirty="0" smtClean="0"/>
              <a:t>Remember: possible Greek influence</a:t>
            </a:r>
          </a:p>
          <a:p>
            <a:endParaRPr lang="en-GB" dirty="0" smtClean="0"/>
          </a:p>
          <a:p>
            <a:endParaRPr lang="en-GB" dirty="0" smtClean="0"/>
          </a:p>
          <a:p>
            <a:endParaRPr lang="en-GB" dirty="0" smtClean="0"/>
          </a:p>
          <a:p>
            <a:endParaRPr lang="en-GB" dirty="0" smtClean="0"/>
          </a:p>
          <a:p>
            <a:endParaRPr lang="en-GB" dirty="0"/>
          </a:p>
        </p:txBody>
      </p:sp>
      <p:sp>
        <p:nvSpPr>
          <p:cNvPr id="3" name="Title 2"/>
          <p:cNvSpPr>
            <a:spLocks noGrp="1"/>
          </p:cNvSpPr>
          <p:nvPr>
            <p:ph type="title"/>
          </p:nvPr>
        </p:nvSpPr>
        <p:spPr/>
        <p:txBody>
          <a:bodyPr/>
          <a:lstStyle/>
          <a:p>
            <a:r>
              <a:rPr lang="en-GB" dirty="0" smtClean="0"/>
              <a:t>Or was it a ‘Latin’ city after all...?</a:t>
            </a:r>
            <a:endParaRPr lang="en-GB" dirty="0"/>
          </a:p>
        </p:txBody>
      </p:sp>
    </p:spTree>
  </p:cSld>
  <p:clrMapOvr>
    <a:masterClrMapping/>
  </p:clrMapOvr>
  <p:transition spd="slow">
    <p:randomBar dir="vert"/>
  </p:transition>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Or was it a ‘Latin’ city after all...?</a:t>
            </a:r>
            <a:endParaRPr lang="en-GB" dirty="0"/>
          </a:p>
        </p:txBody>
      </p:sp>
      <p:sp>
        <p:nvSpPr>
          <p:cNvPr id="4" name="Rectangle 3"/>
          <p:cNvSpPr/>
          <p:nvPr/>
        </p:nvSpPr>
        <p:spPr>
          <a:xfrm>
            <a:off x="395536" y="1556792"/>
            <a:ext cx="4572000" cy="2031325"/>
          </a:xfrm>
          <a:prstGeom prst="rect">
            <a:avLst/>
          </a:prstGeom>
        </p:spPr>
        <p:txBody>
          <a:bodyPr>
            <a:spAutoFit/>
          </a:bodyPr>
          <a:lstStyle/>
          <a:p>
            <a:r>
              <a:rPr lang="en-GB" dirty="0" smtClean="0"/>
              <a:t>The Latin League</a:t>
            </a:r>
          </a:p>
          <a:p>
            <a:pPr>
              <a:buFont typeface="Wingdings" pitchFamily="2" charset="2"/>
              <a:buChar char="v"/>
            </a:pPr>
            <a:r>
              <a:rPr lang="en-GB" dirty="0" smtClean="0"/>
              <a:t> Confederation of villages,</a:t>
            </a:r>
            <a:br>
              <a:rPr lang="en-GB" dirty="0" smtClean="0"/>
            </a:br>
            <a:r>
              <a:rPr lang="en-GB" dirty="0" smtClean="0"/>
              <a:t>communities, towns in</a:t>
            </a:r>
            <a:br>
              <a:rPr lang="en-GB" dirty="0" smtClean="0"/>
            </a:br>
            <a:r>
              <a:rPr lang="en-GB" dirty="0" smtClean="0"/>
              <a:t>Latium</a:t>
            </a:r>
          </a:p>
          <a:p>
            <a:pPr>
              <a:buFont typeface="Wingdings" pitchFamily="2" charset="2"/>
              <a:buChar char="v"/>
            </a:pPr>
            <a:r>
              <a:rPr lang="en-GB" dirty="0" smtClean="0"/>
              <a:t> Increasing control of Rome</a:t>
            </a:r>
          </a:p>
          <a:p>
            <a:pPr>
              <a:buFont typeface="Wingdings" pitchFamily="2" charset="2"/>
              <a:buChar char="v"/>
            </a:pPr>
            <a:endParaRPr lang="en-GB" dirty="0" smtClean="0"/>
          </a:p>
          <a:p>
            <a:pPr>
              <a:buFont typeface="Wingdings" pitchFamily="2" charset="2"/>
              <a:buChar char="v"/>
            </a:pPr>
            <a:r>
              <a:rPr lang="en-GB" b="1" i="1" dirty="0" err="1" smtClean="0"/>
              <a:t>Foedus</a:t>
            </a:r>
            <a:r>
              <a:rPr lang="en-GB" b="1" i="1" dirty="0" smtClean="0"/>
              <a:t> </a:t>
            </a:r>
            <a:r>
              <a:rPr lang="en-GB" b="1" i="1" dirty="0" err="1" smtClean="0"/>
              <a:t>Cassianum</a:t>
            </a:r>
            <a:r>
              <a:rPr lang="en-GB" b="1" i="1" dirty="0" smtClean="0"/>
              <a:t>  493 BC</a:t>
            </a:r>
            <a:endParaRPr lang="en-GB" dirty="0"/>
          </a:p>
        </p:txBody>
      </p:sp>
      <p:pic>
        <p:nvPicPr>
          <p:cNvPr id="5" name="Picture 2" descr="http://www.the-romans.co.uk/gallery2/full/07_latium2_larger.jpg"/>
          <p:cNvPicPr>
            <a:picLocks noChangeAspect="1" noChangeArrowheads="1"/>
          </p:cNvPicPr>
          <p:nvPr/>
        </p:nvPicPr>
        <p:blipFill>
          <a:blip r:embed="rId2" cstate="print"/>
          <a:srcRect/>
          <a:stretch>
            <a:fillRect/>
          </a:stretch>
        </p:blipFill>
        <p:spPr bwMode="auto">
          <a:xfrm>
            <a:off x="3563888" y="2995783"/>
            <a:ext cx="5580112" cy="3862217"/>
          </a:xfrm>
          <a:prstGeom prst="rect">
            <a:avLst/>
          </a:prstGeom>
          <a:noFill/>
        </p:spPr>
      </p:pic>
      <p:sp>
        <p:nvSpPr>
          <p:cNvPr id="2" name="Content Placeholder 1"/>
          <p:cNvSpPr>
            <a:spLocks noGrp="1"/>
          </p:cNvSpPr>
          <p:nvPr>
            <p:ph sz="quarter" idx="13"/>
          </p:nvPr>
        </p:nvSpPr>
        <p:spPr>
          <a:xfrm>
            <a:off x="4530486" y="0"/>
            <a:ext cx="4613514" cy="6381328"/>
          </a:xfrm>
        </p:spPr>
        <p:style>
          <a:lnRef idx="1">
            <a:schemeClr val="accent1"/>
          </a:lnRef>
          <a:fillRef idx="2">
            <a:schemeClr val="accent1"/>
          </a:fillRef>
          <a:effectRef idx="1">
            <a:schemeClr val="accent1"/>
          </a:effectRef>
          <a:fontRef idx="minor">
            <a:schemeClr val="dk1"/>
          </a:fontRef>
        </p:style>
        <p:txBody>
          <a:bodyPr>
            <a:noAutofit/>
          </a:bodyPr>
          <a:lstStyle/>
          <a:p>
            <a:pPr algn="ctr"/>
            <a:r>
              <a:rPr lang="en-GB" sz="2000" dirty="0" smtClean="0">
                <a:effectLst>
                  <a:outerShdw blurRad="38100" dist="38100" dir="2700000" algn="tl">
                    <a:srgbClr val="000000">
                      <a:alpha val="43137"/>
                    </a:srgbClr>
                  </a:outerShdw>
                </a:effectLst>
              </a:rPr>
              <a:t>"Let there be peace among the Romans and all the Latin cities as long as the heavens and the earth shall remain where they are. Let them neither make war upon one another themselves, nor bring in foreign enemies, nor grant a safe passage to those who shall make war upon either. Let them assist one another when warred upon, with all their forces, and let each have an equal share of the spoils and booty taken in their common wars. Let suits relating to private contracts be determined within ten days, and in the nation where the contract was made. And let it not be permitted to add anything to, or take anything away from these treaties except by consent both of the Romans and of all the </a:t>
            </a:r>
            <a:r>
              <a:rPr lang="en-GB" sz="2000" dirty="0" err="1" smtClean="0">
                <a:effectLst>
                  <a:outerShdw blurRad="38100" dist="38100" dir="2700000" algn="tl">
                    <a:srgbClr val="000000">
                      <a:alpha val="43137"/>
                    </a:srgbClr>
                  </a:outerShdw>
                </a:effectLst>
              </a:rPr>
              <a:t>Latins</a:t>
            </a:r>
            <a:r>
              <a:rPr lang="en-GB" sz="2000" dirty="0" smtClean="0">
                <a:effectLst>
                  <a:outerShdw blurRad="38100" dist="38100" dir="2700000" algn="tl">
                    <a:srgbClr val="000000">
                      <a:alpha val="43137"/>
                    </a:srgbClr>
                  </a:outerShdw>
                </a:effectLst>
              </a:rPr>
              <a:t>.”</a:t>
            </a:r>
          </a:p>
          <a:p>
            <a:r>
              <a:rPr lang="en-GB" sz="2000" dirty="0" smtClean="0">
                <a:effectLst>
                  <a:outerShdw blurRad="38100" dist="38100" dir="2700000" algn="tl">
                    <a:srgbClr val="000000">
                      <a:alpha val="43137"/>
                    </a:srgbClr>
                  </a:outerShdw>
                </a:effectLst>
              </a:rPr>
              <a:t>Dion. Hal.</a:t>
            </a:r>
            <a:endParaRPr lang="en-GB" sz="2000" dirty="0">
              <a:effectLst>
                <a:outerShdw blurRad="38100" dist="38100" dir="2700000" algn="tl">
                  <a:srgbClr val="000000">
                    <a:alpha val="43137"/>
                  </a:srgbClr>
                </a:outerShdw>
              </a:effectLst>
            </a:endParaRP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randombar(horizontal)">
                                      <p:cBhvr>
                                        <p:cTn id="7" dur="500"/>
                                        <p:tgtEl>
                                          <p:spTgt spid="2">
                                            <p:bg/>
                                          </p:spTgt>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animEffect transition="in" filter="randombar(horizontal)">
                                      <p:cBhvr>
                                        <p:cTn id="11" dur="500"/>
                                        <p:tgtEl>
                                          <p:spTgt spid="2">
                                            <p:txEl>
                                              <p:pRg st="0" end="0"/>
                                            </p:txEl>
                                          </p:spTgt>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animEffect transition="in" filter="randombar(horizontal)">
                                      <p:cBhvr>
                                        <p:cTn id="15"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animBg="1"/>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GB" dirty="0" smtClean="0"/>
              <a:t>Latin war</a:t>
            </a:r>
          </a:p>
          <a:p>
            <a:r>
              <a:rPr lang="en-GB" dirty="0" smtClean="0"/>
              <a:t>....the conquest of Italy</a:t>
            </a:r>
            <a:endParaRPr lang="en-GB" dirty="0"/>
          </a:p>
        </p:txBody>
      </p:sp>
      <p:sp>
        <p:nvSpPr>
          <p:cNvPr id="3" name="Title 2"/>
          <p:cNvSpPr>
            <a:spLocks noGrp="1"/>
          </p:cNvSpPr>
          <p:nvPr>
            <p:ph type="title"/>
          </p:nvPr>
        </p:nvSpPr>
        <p:spPr/>
        <p:txBody>
          <a:bodyPr/>
          <a:lstStyle/>
          <a:p>
            <a:r>
              <a:rPr lang="en-GB" dirty="0" smtClean="0"/>
              <a:t>Or was it a ‘Latin’ city after all...?</a:t>
            </a:r>
            <a:endParaRPr lang="en-GB" dirty="0"/>
          </a:p>
        </p:txBody>
      </p:sp>
      <p:pic>
        <p:nvPicPr>
          <p:cNvPr id="105474" name="Picture 2" descr="http://www.circolosardegna.brianzaest.it/02-Cartina%20delle%20Invasioni.jpg"/>
          <p:cNvPicPr>
            <a:picLocks noChangeAspect="1" noChangeArrowheads="1"/>
          </p:cNvPicPr>
          <p:nvPr/>
        </p:nvPicPr>
        <p:blipFill>
          <a:blip r:embed="rId2" cstate="print"/>
          <a:srcRect/>
          <a:stretch>
            <a:fillRect/>
          </a:stretch>
        </p:blipFill>
        <p:spPr bwMode="auto">
          <a:xfrm>
            <a:off x="0" y="0"/>
            <a:ext cx="5004048" cy="6888863"/>
          </a:xfrm>
          <a:prstGeom prst="rect">
            <a:avLst/>
          </a:prstGeom>
          <a:noFill/>
        </p:spPr>
      </p:pic>
      <p:sp>
        <p:nvSpPr>
          <p:cNvPr id="5" name="Content Placeholder 1"/>
          <p:cNvSpPr txBox="1">
            <a:spLocks/>
          </p:cNvSpPr>
          <p:nvPr/>
        </p:nvSpPr>
        <p:spPr>
          <a:xfrm>
            <a:off x="4530486" y="0"/>
            <a:ext cx="4613514" cy="6381328"/>
          </a:xfrm>
          <a:prstGeom prst="rect">
            <a:avLst/>
          </a:prstGeom>
        </p:spPr>
        <p:style>
          <a:lnRef idx="1">
            <a:schemeClr val="accent1"/>
          </a:lnRef>
          <a:fillRef idx="2">
            <a:schemeClr val="accent1"/>
          </a:fillRef>
          <a:effectRef idx="1">
            <a:schemeClr val="accent1"/>
          </a:effectRef>
          <a:fontRef idx="minor">
            <a:schemeClr val="dk1"/>
          </a:fontRef>
        </p:style>
        <p:txBody>
          <a:bodyPr vert="horz" lIns="91440" tIns="45720" rIns="91440" bIns="45720" rtlCol="0">
            <a:noAutofit/>
          </a:bodyPr>
          <a:lstStyle/>
          <a:p>
            <a:pPr marL="0" marR="0" lvl="0" indent="0" algn="ctr" defTabSz="914400" rtl="0" eaLnBrk="1" fontAlgn="auto" latinLnBrk="0" hangingPunct="1">
              <a:lnSpc>
                <a:spcPct val="100000"/>
              </a:lnSpc>
              <a:spcBef>
                <a:spcPts val="1200"/>
              </a:spcBef>
              <a:spcAft>
                <a:spcPts val="0"/>
              </a:spcAft>
              <a:buClr>
                <a:schemeClr val="accent5"/>
              </a:buClr>
              <a:buSzTx/>
              <a:buFont typeface="Arial" pitchFamily="34" charset="0"/>
              <a:buNone/>
              <a:tabLst/>
              <a:defRPr/>
            </a:pPr>
            <a:r>
              <a:rPr kumimoji="0" lang="en-GB" sz="2000" b="0" i="0" u="none" strike="noStrike" kern="1200" cap="none" spc="30" normalizeH="0" baseline="0" noProof="0" dirty="0" smtClean="0">
                <a:ln>
                  <a:noFill/>
                </a:ln>
                <a:solidFill>
                  <a:schemeClr val="dk1"/>
                </a:solidFill>
                <a:effectLst>
                  <a:outerShdw blurRad="38100" dist="38100" dir="2700000" algn="tl">
                    <a:srgbClr val="000000">
                      <a:alpha val="43137"/>
                    </a:srgbClr>
                  </a:outerShdw>
                </a:effectLst>
                <a:uLnTx/>
                <a:uFillTx/>
                <a:latin typeface="+mn-lt"/>
                <a:ea typeface="+mn-ea"/>
                <a:cs typeface="+mn-cs"/>
              </a:rPr>
              <a:t>"Let there be peace among the Romans and all the Latin cities as long as the heavens and the earth shall remain where they are. Let them neither make war upon one another themselves, nor bring in foreign enemies, nor grant a safe passage to those who shall make war upon either. Let them assist one another when warred upon, with all their forces, and let each have an equal share of the spoils and booty taken in their common wars. Let suits relating to private contracts be determined within ten days, and in the nation where the contract was made. And let it not be permitted to add anything to, or take anything away from these treaties except by consent both of the Romans and of all the </a:t>
            </a:r>
            <a:r>
              <a:rPr kumimoji="0" lang="en-GB" sz="2000" b="0" i="0" u="none" strike="noStrike" kern="1200" cap="none" spc="30" normalizeH="0" baseline="0" noProof="0" dirty="0" err="1" smtClean="0">
                <a:ln>
                  <a:noFill/>
                </a:ln>
                <a:solidFill>
                  <a:schemeClr val="dk1"/>
                </a:solidFill>
                <a:effectLst>
                  <a:outerShdw blurRad="38100" dist="38100" dir="2700000" algn="tl">
                    <a:srgbClr val="000000">
                      <a:alpha val="43137"/>
                    </a:srgbClr>
                  </a:outerShdw>
                </a:effectLst>
                <a:uLnTx/>
                <a:uFillTx/>
                <a:latin typeface="+mn-lt"/>
                <a:ea typeface="+mn-ea"/>
                <a:cs typeface="+mn-cs"/>
              </a:rPr>
              <a:t>Latins</a:t>
            </a:r>
            <a:r>
              <a:rPr kumimoji="0" lang="en-GB" sz="2000" b="0" i="0" u="none" strike="noStrike" kern="1200" cap="none" spc="30" normalizeH="0" baseline="0" noProof="0" dirty="0" smtClean="0">
                <a:ln>
                  <a:noFill/>
                </a:ln>
                <a:solidFill>
                  <a:schemeClr val="dk1"/>
                </a:solidFill>
                <a:effectLst>
                  <a:outerShdw blurRad="38100" dist="38100" dir="2700000" algn="tl">
                    <a:srgbClr val="000000">
                      <a:alpha val="43137"/>
                    </a:srgbClr>
                  </a:outerShdw>
                </a:effectLst>
                <a:uLnTx/>
                <a:uFillTx/>
                <a:latin typeface="+mn-lt"/>
                <a:ea typeface="+mn-ea"/>
                <a:cs typeface="+mn-cs"/>
              </a:rPr>
              <a:t>.”</a:t>
            </a:r>
          </a:p>
          <a:p>
            <a:pPr marL="0" marR="0" lvl="0" indent="0" algn="l" defTabSz="914400" rtl="0" eaLnBrk="1" fontAlgn="auto" latinLnBrk="0" hangingPunct="1">
              <a:lnSpc>
                <a:spcPct val="100000"/>
              </a:lnSpc>
              <a:spcBef>
                <a:spcPts val="1200"/>
              </a:spcBef>
              <a:spcAft>
                <a:spcPts val="0"/>
              </a:spcAft>
              <a:buClr>
                <a:schemeClr val="accent5"/>
              </a:buClr>
              <a:buSzTx/>
              <a:buFont typeface="Arial" pitchFamily="34" charset="0"/>
              <a:buNone/>
              <a:tabLst/>
              <a:defRPr/>
            </a:pPr>
            <a:r>
              <a:rPr kumimoji="0" lang="en-GB" sz="2000" b="0" i="0" u="none" strike="noStrike" kern="1200" cap="none" spc="30" normalizeH="0" baseline="0" noProof="0" dirty="0" smtClean="0">
                <a:ln>
                  <a:noFill/>
                </a:ln>
                <a:solidFill>
                  <a:schemeClr val="dk1"/>
                </a:solidFill>
                <a:effectLst>
                  <a:outerShdw blurRad="38100" dist="38100" dir="2700000" algn="tl">
                    <a:srgbClr val="000000">
                      <a:alpha val="43137"/>
                    </a:srgbClr>
                  </a:outerShdw>
                </a:effectLst>
                <a:uLnTx/>
                <a:uFillTx/>
                <a:latin typeface="+mn-lt"/>
                <a:ea typeface="+mn-ea"/>
                <a:cs typeface="+mn-cs"/>
              </a:rPr>
              <a:t>Dion. Hal.</a:t>
            </a:r>
            <a:endParaRPr kumimoji="0" lang="en-GB" sz="2000" b="0" i="0" u="none" strike="noStrike" kern="1200" cap="none" spc="30" normalizeH="0" baseline="0" noProof="0" dirty="0">
              <a:ln>
                <a:noFill/>
              </a:ln>
              <a:solidFill>
                <a:schemeClr val="dk1"/>
              </a:solidFill>
              <a:effectLst>
                <a:outerShdw blurRad="38100" dist="38100" dir="2700000" algn="tl">
                  <a:srgbClr val="000000">
                    <a:alpha val="43137"/>
                  </a:srgbClr>
                </a:outerShdw>
              </a:effectLst>
              <a:uLnTx/>
              <a:uFillTx/>
              <a:latin typeface="+mn-lt"/>
              <a:ea typeface="+mn-ea"/>
              <a:cs typeface="+mn-cs"/>
            </a:endParaRPr>
          </a:p>
        </p:txBody>
      </p:sp>
    </p:spTree>
  </p:cSld>
  <p:clrMapOvr>
    <a:masterClrMapping/>
  </p:clrMapOvr>
  <p:transition spd="slow">
    <p:randomBar dir="vert"/>
  </p:transition>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p:txBody>
          <a:bodyPr/>
          <a:lstStyle/>
          <a:p>
            <a:endParaRPr lang="en-GB" dirty="0"/>
          </a:p>
        </p:txBody>
      </p:sp>
      <p:sp>
        <p:nvSpPr>
          <p:cNvPr id="4" name="Title 3"/>
          <p:cNvSpPr>
            <a:spLocks noGrp="1"/>
          </p:cNvSpPr>
          <p:nvPr>
            <p:ph type="title"/>
          </p:nvPr>
        </p:nvSpPr>
        <p:spPr/>
        <p:txBody>
          <a:bodyPr/>
          <a:lstStyle/>
          <a:p>
            <a:r>
              <a:rPr lang="en-GB" dirty="0" smtClean="0"/>
              <a:t>Roman constitution</a:t>
            </a:r>
            <a:endParaRPr lang="en-GB" dirty="0"/>
          </a:p>
        </p:txBody>
      </p:sp>
    </p:spTree>
  </p:cSld>
  <p:clrMapOvr>
    <a:masterClrMapping/>
  </p:clrMapOvr>
  <p:transition spd="slow">
    <p:randomBar dir="vert"/>
  </p:transition>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4724400"/>
          </a:xfrm>
        </p:spPr>
        <p:txBody>
          <a:bodyPr/>
          <a:lstStyle/>
          <a:p>
            <a:r>
              <a:rPr lang="en-GB" dirty="0" smtClean="0"/>
              <a:t>Monarchy</a:t>
            </a:r>
          </a:p>
          <a:p>
            <a:r>
              <a:rPr lang="en-GB" dirty="0" smtClean="0"/>
              <a:t>Nature of the monarchy…?</a:t>
            </a:r>
          </a:p>
          <a:p>
            <a:pPr marL="285750" indent="-285750">
              <a:buFont typeface="Arial" panose="020B0604020202020204" pitchFamily="34" charset="0"/>
              <a:buChar char="•"/>
            </a:pPr>
            <a:r>
              <a:rPr lang="en-GB" dirty="0" smtClean="0"/>
              <a:t>Inherited / elected ?</a:t>
            </a:r>
            <a:endParaRPr lang="en-GB" dirty="0"/>
          </a:p>
        </p:txBody>
      </p:sp>
      <p:sp>
        <p:nvSpPr>
          <p:cNvPr id="5" name="Title 2"/>
          <p:cNvSpPr>
            <a:spLocks noGrp="1"/>
          </p:cNvSpPr>
          <p:nvPr>
            <p:ph type="title"/>
          </p:nvPr>
        </p:nvSpPr>
        <p:spPr>
          <a:xfrm>
            <a:off x="352426" y="228600"/>
            <a:ext cx="8791574" cy="1066800"/>
          </a:xfrm>
        </p:spPr>
        <p:txBody>
          <a:bodyPr>
            <a:normAutofit/>
          </a:bodyPr>
          <a:lstStyle/>
          <a:p>
            <a:r>
              <a:rPr lang="en-GB" dirty="0" smtClean="0"/>
              <a:t>Roman </a:t>
            </a:r>
            <a:r>
              <a:rPr lang="en-GB" dirty="0" smtClean="0"/>
              <a:t>constitution: Monarchy/</a:t>
            </a:r>
            <a:r>
              <a:rPr lang="en-GB" dirty="0" smtClean="0">
                <a:sym typeface="Wingdings" pitchFamily="2" charset="2"/>
              </a:rPr>
              <a:t>Republic</a:t>
            </a:r>
            <a:endParaRPr lang="en-GB" dirty="0"/>
          </a:p>
        </p:txBody>
      </p:sp>
    </p:spTree>
    <p:extLst>
      <p:ext uri="{BB962C8B-B14F-4D97-AF65-F5344CB8AC3E}">
        <p14:creationId xmlns:p14="http://schemas.microsoft.com/office/powerpoint/2010/main" xmlns="" val="4193065608"/>
      </p:ext>
    </p:extLst>
  </p:cSld>
  <p:clrMapOvr>
    <a:masterClrMapping/>
  </p:clrMapOvr>
  <p:transition spd="slow">
    <p:randomBar dir="vert"/>
  </p:transition>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p:cNvSpPr>
            <a:spLocks noGrp="1"/>
          </p:cNvSpPr>
          <p:nvPr>
            <p:ph type="title"/>
          </p:nvPr>
        </p:nvSpPr>
        <p:spPr>
          <a:xfrm>
            <a:off x="352426" y="228600"/>
            <a:ext cx="7680960" cy="1066800"/>
          </a:xfrm>
        </p:spPr>
        <p:txBody>
          <a:bodyPr/>
          <a:lstStyle/>
          <a:p>
            <a:r>
              <a:rPr lang="en-GB" dirty="0" smtClean="0"/>
              <a:t>Roman </a:t>
            </a:r>
            <a:r>
              <a:rPr lang="en-GB" dirty="0" smtClean="0"/>
              <a:t>constitution</a:t>
            </a:r>
            <a:endParaRPr lang="en-GB" dirty="0"/>
          </a:p>
        </p:txBody>
      </p:sp>
      <p:sp>
        <p:nvSpPr>
          <p:cNvPr id="10" name="TextBox 9"/>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K I N G</a:t>
            </a:r>
            <a:endParaRPr lang="en-GB" b="1" dirty="0"/>
          </a:p>
        </p:txBody>
      </p:sp>
      <p:sp>
        <p:nvSpPr>
          <p:cNvPr id="14" name="TextBox 13"/>
          <p:cNvSpPr txBox="1"/>
          <p:nvPr/>
        </p:nvSpPr>
        <p:spPr>
          <a:xfrm>
            <a:off x="3251611" y="2199185"/>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PRAETORS</a:t>
            </a:r>
            <a:endParaRPr lang="en-GB" dirty="0">
              <a:solidFill>
                <a:schemeClr val="tx1">
                  <a:lumMod val="50000"/>
                </a:schemeClr>
              </a:solidFill>
            </a:endParaRPr>
          </a:p>
        </p:txBody>
      </p:sp>
      <p:sp>
        <p:nvSpPr>
          <p:cNvPr id="15" name="TextBox 14"/>
          <p:cNvSpPr txBox="1"/>
          <p:nvPr/>
        </p:nvSpPr>
        <p:spPr>
          <a:xfrm>
            <a:off x="3275856" y="2720917"/>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CENSORS</a:t>
            </a:r>
            <a:endParaRPr lang="en-GB" dirty="0">
              <a:solidFill>
                <a:schemeClr val="tx1">
                  <a:lumMod val="50000"/>
                </a:schemeClr>
              </a:solidFill>
            </a:endParaRPr>
          </a:p>
        </p:txBody>
      </p:sp>
      <p:sp>
        <p:nvSpPr>
          <p:cNvPr id="16" name="TextBox 15"/>
          <p:cNvSpPr txBox="1"/>
          <p:nvPr/>
        </p:nvSpPr>
        <p:spPr>
          <a:xfrm>
            <a:off x="3275856" y="3242649"/>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QUAESTORS</a:t>
            </a:r>
            <a:endParaRPr lang="en-GB" dirty="0">
              <a:solidFill>
                <a:schemeClr val="tx1">
                  <a:lumMod val="50000"/>
                </a:schemeClr>
              </a:solidFill>
            </a:endParaRPr>
          </a:p>
        </p:txBody>
      </p:sp>
      <p:sp>
        <p:nvSpPr>
          <p:cNvPr id="17" name="TextBox 16"/>
          <p:cNvSpPr txBox="1"/>
          <p:nvPr/>
        </p:nvSpPr>
        <p:spPr>
          <a:xfrm>
            <a:off x="3275856" y="3764381"/>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AEDILES</a:t>
            </a:r>
            <a:endParaRPr lang="en-GB" dirty="0">
              <a:solidFill>
                <a:schemeClr val="tx1">
                  <a:lumMod val="50000"/>
                </a:schemeClr>
              </a:solidFill>
            </a:endParaRPr>
          </a:p>
        </p:txBody>
      </p:sp>
      <p:sp>
        <p:nvSpPr>
          <p:cNvPr id="18" name="Oval 17"/>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p:cNvSpPr txBox="1"/>
          <p:nvPr/>
        </p:nvSpPr>
        <p:spPr>
          <a:xfrm>
            <a:off x="5940152" y="2492896"/>
            <a:ext cx="2304256" cy="584775"/>
          </a:xfrm>
          <a:prstGeom prst="rect">
            <a:avLst/>
          </a:prstGeom>
          <a:noFill/>
        </p:spPr>
        <p:txBody>
          <a:bodyPr wrap="square" rtlCol="0">
            <a:spAutoFit/>
          </a:bodyPr>
          <a:lstStyle/>
          <a:p>
            <a:r>
              <a:rPr lang="en-GB" sz="3200" b="1" dirty="0" smtClean="0">
                <a:effectLst>
                  <a:outerShdw blurRad="38100" dist="38100" dir="2700000" algn="tl">
                    <a:srgbClr val="000000">
                      <a:alpha val="43137"/>
                    </a:srgbClr>
                  </a:outerShdw>
                </a:effectLst>
              </a:rPr>
              <a:t>S E N A T E</a:t>
            </a:r>
            <a:endParaRPr lang="en-GB" sz="3200" b="1" dirty="0">
              <a:effectLst>
                <a:outerShdw blurRad="38100" dist="38100" dir="2700000" algn="tl">
                  <a:srgbClr val="000000">
                    <a:alpha val="43137"/>
                  </a:srgbClr>
                </a:outerShdw>
              </a:effectLst>
            </a:endParaRPr>
          </a:p>
        </p:txBody>
      </p:sp>
      <p:sp>
        <p:nvSpPr>
          <p:cNvPr id="21" name="Rectangle 20"/>
          <p:cNvSpPr/>
          <p:nvPr/>
        </p:nvSpPr>
        <p:spPr>
          <a:xfrm>
            <a:off x="0" y="4653136"/>
            <a:ext cx="9144000" cy="22048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p:cNvSpPr/>
          <p:nvPr/>
        </p:nvSpPr>
        <p:spPr>
          <a:xfrm>
            <a:off x="0" y="4653136"/>
            <a:ext cx="9144000" cy="504056"/>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p:cNvSpPr txBox="1"/>
          <p:nvPr/>
        </p:nvSpPr>
        <p:spPr>
          <a:xfrm>
            <a:off x="0" y="4628727"/>
            <a:ext cx="2880320" cy="369332"/>
          </a:xfrm>
          <a:prstGeom prst="rect">
            <a:avLst/>
          </a:prstGeom>
          <a:noFill/>
        </p:spPr>
        <p:txBody>
          <a:bodyPr wrap="square" rtlCol="0">
            <a:spAutoFit/>
          </a:bodyPr>
          <a:lstStyle/>
          <a:p>
            <a:r>
              <a:rPr lang="en-GB" dirty="0" smtClean="0"/>
              <a:t>PATRICIANS / aristocracy</a:t>
            </a:r>
            <a:endParaRPr lang="en-GB" dirty="0"/>
          </a:p>
        </p:txBody>
      </p:sp>
      <p:sp>
        <p:nvSpPr>
          <p:cNvPr id="25" name="TextBox 24"/>
          <p:cNvSpPr txBox="1"/>
          <p:nvPr/>
        </p:nvSpPr>
        <p:spPr>
          <a:xfrm>
            <a:off x="30778" y="5656602"/>
            <a:ext cx="2880320" cy="369332"/>
          </a:xfrm>
          <a:prstGeom prst="rect">
            <a:avLst/>
          </a:prstGeom>
          <a:noFill/>
        </p:spPr>
        <p:txBody>
          <a:bodyPr wrap="square" rtlCol="0">
            <a:spAutoFit/>
          </a:bodyPr>
          <a:lstStyle/>
          <a:p>
            <a:r>
              <a:rPr lang="en-GB" dirty="0" smtClean="0"/>
              <a:t>PLEBEIANS</a:t>
            </a:r>
            <a:endParaRPr lang="en-GB" dirty="0"/>
          </a:p>
        </p:txBody>
      </p:sp>
      <p:sp>
        <p:nvSpPr>
          <p:cNvPr id="22" name="TextBox 21"/>
          <p:cNvSpPr txBox="1"/>
          <p:nvPr/>
        </p:nvSpPr>
        <p:spPr>
          <a:xfrm rot="5400000">
            <a:off x="7771202" y="5656602"/>
            <a:ext cx="2376264" cy="369332"/>
          </a:xfrm>
          <a:prstGeom prst="rect">
            <a:avLst/>
          </a:prstGeom>
          <a:noFill/>
        </p:spPr>
        <p:txBody>
          <a:bodyPr wrap="square" rtlCol="0">
            <a:spAutoFit/>
          </a:bodyPr>
          <a:lstStyle/>
          <a:p>
            <a:pPr algn="ctr"/>
            <a:r>
              <a:rPr lang="en-GB" b="1" dirty="0" smtClean="0"/>
              <a:t>populus / the people</a:t>
            </a:r>
            <a:endParaRPr lang="en-GB" b="1" dirty="0"/>
          </a:p>
        </p:txBody>
      </p:sp>
      <p:sp>
        <p:nvSpPr>
          <p:cNvPr id="27" name="TextBox 26"/>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priesthoods</a:t>
            </a:r>
            <a:endParaRPr lang="en-GB" b="1" dirty="0"/>
          </a:p>
        </p:txBody>
      </p:sp>
      <p:cxnSp>
        <p:nvCxnSpPr>
          <p:cNvPr id="28" name="Straight Arrow Connector 27"/>
          <p:cNvCxnSpPr>
            <a:stCxn id="27" idx="3"/>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rot="20160907">
            <a:off x="2161488" y="1788480"/>
            <a:ext cx="864096" cy="369332"/>
          </a:xfrm>
          <a:prstGeom prst="rect">
            <a:avLst/>
          </a:prstGeom>
          <a:noFill/>
        </p:spPr>
        <p:txBody>
          <a:bodyPr wrap="square" rtlCol="0">
            <a:spAutoFit/>
          </a:bodyPr>
          <a:lstStyle/>
          <a:p>
            <a:r>
              <a:rPr lang="en-GB" dirty="0" smtClean="0"/>
              <a:t>advice</a:t>
            </a:r>
            <a:endParaRPr lang="en-GB" dirty="0"/>
          </a:p>
        </p:txBody>
      </p:sp>
      <p:cxnSp>
        <p:nvCxnSpPr>
          <p:cNvPr id="30" name="Straight Arrow Connector 29"/>
          <p:cNvCxnSpPr/>
          <p:nvPr/>
        </p:nvCxnSpPr>
        <p:spPr>
          <a:xfrm flipH="1" flipV="1">
            <a:off x="5220072" y="1885474"/>
            <a:ext cx="1068076" cy="331219"/>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rot="1343376">
            <a:off x="5545874" y="1635431"/>
            <a:ext cx="864096" cy="369332"/>
          </a:xfrm>
          <a:prstGeom prst="rect">
            <a:avLst/>
          </a:prstGeom>
          <a:noFill/>
        </p:spPr>
        <p:txBody>
          <a:bodyPr wrap="square" rtlCol="0">
            <a:spAutoFit/>
          </a:bodyPr>
          <a:lstStyle/>
          <a:p>
            <a:r>
              <a:rPr lang="en-GB" dirty="0" smtClean="0"/>
              <a:t>advice</a:t>
            </a:r>
            <a:endParaRPr lang="en-GB" dirty="0"/>
          </a:p>
        </p:txBody>
      </p:sp>
    </p:spTree>
    <p:extLst>
      <p:ext uri="{BB962C8B-B14F-4D97-AF65-F5344CB8AC3E}">
        <p14:creationId xmlns:p14="http://schemas.microsoft.com/office/powerpoint/2010/main" xmlns="" val="208645093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wedge">
                                      <p:cBhvr>
                                        <p:cTn id="7" dur="2000"/>
                                        <p:tgtEl>
                                          <p:spTgt spid="21"/>
                                        </p:tgtEl>
                                      </p:cBhvr>
                                    </p:animEffect>
                                  </p:childTnLst>
                                </p:cTn>
                              </p:par>
                              <p:par>
                                <p:cTn id="8" presetID="20" presetClass="entr" presetSubtype="0" fill="hold" grpId="0"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wedge">
                                      <p:cBhvr>
                                        <p:cTn id="10" dur="2000"/>
                                        <p:tgtEl>
                                          <p:spTgt spid="22"/>
                                        </p:tgtEl>
                                      </p:cBhvr>
                                    </p:animEffect>
                                  </p:childTnLst>
                                </p:cTn>
                              </p:par>
                            </p:childTnLst>
                          </p:cTn>
                        </p:par>
                        <p:par>
                          <p:cTn id="11" fill="hold">
                            <p:stCondLst>
                              <p:cond delay="2000"/>
                            </p:stCondLst>
                            <p:childTnLst>
                              <p:par>
                                <p:cTn id="12" presetID="21" presetClass="entr" presetSubtype="1" fill="hold" grpId="0"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wheel(1)">
                                      <p:cBhvr>
                                        <p:cTn id="14" dur="2000"/>
                                        <p:tgtEl>
                                          <p:spTgt spid="18"/>
                                        </p:tgtEl>
                                      </p:cBhvr>
                                    </p:animEffect>
                                  </p:childTnLst>
                                </p:cTn>
                              </p:par>
                            </p:childTnLst>
                          </p:cTn>
                        </p:par>
                        <p:par>
                          <p:cTn id="15" fill="hold">
                            <p:stCondLst>
                              <p:cond delay="4000"/>
                            </p:stCondLst>
                            <p:childTnLst>
                              <p:par>
                                <p:cTn id="16" presetID="14" presetClass="entr" presetSubtype="10" fill="hold" nodeType="afterEffect">
                                  <p:stCondLst>
                                    <p:cond delay="0"/>
                                  </p:stCondLst>
                                  <p:childTnLst>
                                    <p:set>
                                      <p:cBhvr>
                                        <p:cTn id="17" dur="1" fill="hold">
                                          <p:stCondLst>
                                            <p:cond delay="0"/>
                                          </p:stCondLst>
                                        </p:cTn>
                                        <p:tgtEl>
                                          <p:spTgt spid="30"/>
                                        </p:tgtEl>
                                        <p:attrNameLst>
                                          <p:attrName>style.visibility</p:attrName>
                                        </p:attrNameLst>
                                      </p:cBhvr>
                                      <p:to>
                                        <p:strVal val="visible"/>
                                      </p:to>
                                    </p:set>
                                    <p:animEffect transition="in" filter="randombar(horizontal)">
                                      <p:cBhvr>
                                        <p:cTn id="18" dur="500"/>
                                        <p:tgtEl>
                                          <p:spTgt spid="30"/>
                                        </p:tgtEl>
                                      </p:cBhvr>
                                    </p:animEffect>
                                  </p:childTnLst>
                                </p:cTn>
                              </p:par>
                              <p:par>
                                <p:cTn id="19" presetID="14" presetClass="entr" presetSubtype="10" fill="hold" grpId="0" nodeType="withEffect">
                                  <p:stCondLst>
                                    <p:cond delay="0"/>
                                  </p:stCondLst>
                                  <p:childTnLst>
                                    <p:set>
                                      <p:cBhvr>
                                        <p:cTn id="20" dur="1" fill="hold">
                                          <p:stCondLst>
                                            <p:cond delay="0"/>
                                          </p:stCondLst>
                                        </p:cTn>
                                        <p:tgtEl>
                                          <p:spTgt spid="31"/>
                                        </p:tgtEl>
                                        <p:attrNameLst>
                                          <p:attrName>style.visibility</p:attrName>
                                        </p:attrNameLst>
                                      </p:cBhvr>
                                      <p:to>
                                        <p:strVal val="visible"/>
                                      </p:to>
                                    </p:set>
                                    <p:animEffect transition="in" filter="randombar(horizontal)">
                                      <p:cBhvr>
                                        <p:cTn id="21" dur="500"/>
                                        <p:tgtEl>
                                          <p:spTgt spid="31"/>
                                        </p:tgtEl>
                                      </p:cBhvr>
                                    </p:animEffect>
                                  </p:childTnLst>
                                </p:cTn>
                              </p:par>
                            </p:childTnLst>
                          </p:cTn>
                        </p:par>
                      </p:childTnLst>
                    </p:cTn>
                  </p:par>
                  <p:par>
                    <p:cTn id="22" fill="hold">
                      <p:stCondLst>
                        <p:cond delay="indefinite"/>
                      </p:stCondLst>
                      <p:childTnLst>
                        <p:par>
                          <p:cTn id="23" fill="hold">
                            <p:stCondLst>
                              <p:cond delay="0"/>
                            </p:stCondLst>
                            <p:childTnLst>
                              <p:par>
                                <p:cTn id="24" presetID="20" presetClass="entr" presetSubtype="0" fill="hold" grpId="0" nodeType="clickEffect">
                                  <p:stCondLst>
                                    <p:cond delay="0"/>
                                  </p:stCondLst>
                                  <p:childTnLst>
                                    <p:set>
                                      <p:cBhvr>
                                        <p:cTn id="25" dur="1" fill="hold">
                                          <p:stCondLst>
                                            <p:cond delay="0"/>
                                          </p:stCondLst>
                                        </p:cTn>
                                        <p:tgtEl>
                                          <p:spTgt spid="23"/>
                                        </p:tgtEl>
                                        <p:attrNameLst>
                                          <p:attrName>style.visibility</p:attrName>
                                        </p:attrNameLst>
                                      </p:cBhvr>
                                      <p:to>
                                        <p:strVal val="visible"/>
                                      </p:to>
                                    </p:set>
                                    <p:animEffect transition="in" filter="wedge">
                                      <p:cBhvr>
                                        <p:cTn id="26" dur="2000"/>
                                        <p:tgtEl>
                                          <p:spTgt spid="23"/>
                                        </p:tgtEl>
                                      </p:cBhvr>
                                    </p:animEffect>
                                  </p:childTnLst>
                                </p:cTn>
                              </p:par>
                              <p:par>
                                <p:cTn id="27" presetID="20" presetClass="entr" presetSubtype="0" fill="hold" grpId="0" nodeType="withEffect">
                                  <p:stCondLst>
                                    <p:cond delay="0"/>
                                  </p:stCondLst>
                                  <p:childTnLst>
                                    <p:set>
                                      <p:cBhvr>
                                        <p:cTn id="28" dur="1" fill="hold">
                                          <p:stCondLst>
                                            <p:cond delay="0"/>
                                          </p:stCondLst>
                                        </p:cTn>
                                        <p:tgtEl>
                                          <p:spTgt spid="24"/>
                                        </p:tgtEl>
                                        <p:attrNameLst>
                                          <p:attrName>style.visibility</p:attrName>
                                        </p:attrNameLst>
                                      </p:cBhvr>
                                      <p:to>
                                        <p:strVal val="visible"/>
                                      </p:to>
                                    </p:set>
                                    <p:animEffect transition="in" filter="wedge">
                                      <p:cBhvr>
                                        <p:cTn id="29" dur="2000"/>
                                        <p:tgtEl>
                                          <p:spTgt spid="24"/>
                                        </p:tgtEl>
                                      </p:cBhvr>
                                    </p:animEffect>
                                  </p:childTnLst>
                                </p:cTn>
                              </p:par>
                              <p:par>
                                <p:cTn id="30" presetID="20" presetClass="entr" presetSubtype="0" fill="hold" grpId="0" nodeType="withEffect">
                                  <p:stCondLst>
                                    <p:cond delay="0"/>
                                  </p:stCondLst>
                                  <p:childTnLst>
                                    <p:set>
                                      <p:cBhvr>
                                        <p:cTn id="31" dur="1" fill="hold">
                                          <p:stCondLst>
                                            <p:cond delay="0"/>
                                          </p:stCondLst>
                                        </p:cTn>
                                        <p:tgtEl>
                                          <p:spTgt spid="25"/>
                                        </p:tgtEl>
                                        <p:attrNameLst>
                                          <p:attrName>style.visibility</p:attrName>
                                        </p:attrNameLst>
                                      </p:cBhvr>
                                      <p:to>
                                        <p:strVal val="visible"/>
                                      </p:to>
                                    </p:set>
                                    <p:animEffect transition="in" filter="wedge">
                                      <p:cBhvr>
                                        <p:cTn id="32" dur="2000"/>
                                        <p:tgtEl>
                                          <p:spTgt spid="25"/>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27"/>
                                        </p:tgtEl>
                                        <p:attrNameLst>
                                          <p:attrName>style.visibility</p:attrName>
                                        </p:attrNameLst>
                                      </p:cBhvr>
                                      <p:to>
                                        <p:strVal val="visible"/>
                                      </p:to>
                                    </p:set>
                                    <p:animEffect transition="in" filter="randombar(horizontal)">
                                      <p:cBhvr>
                                        <p:cTn id="37" dur="500"/>
                                        <p:tgtEl>
                                          <p:spTgt spid="27"/>
                                        </p:tgtEl>
                                      </p:cBhvr>
                                    </p:animEffect>
                                  </p:childTnLst>
                                </p:cTn>
                              </p:par>
                              <p:par>
                                <p:cTn id="38" presetID="14" presetClass="entr" presetSubtype="10" fill="hold" nodeType="withEffect">
                                  <p:stCondLst>
                                    <p:cond delay="0"/>
                                  </p:stCondLst>
                                  <p:childTnLst>
                                    <p:set>
                                      <p:cBhvr>
                                        <p:cTn id="39" dur="1" fill="hold">
                                          <p:stCondLst>
                                            <p:cond delay="0"/>
                                          </p:stCondLst>
                                        </p:cTn>
                                        <p:tgtEl>
                                          <p:spTgt spid="28"/>
                                        </p:tgtEl>
                                        <p:attrNameLst>
                                          <p:attrName>style.visibility</p:attrName>
                                        </p:attrNameLst>
                                      </p:cBhvr>
                                      <p:to>
                                        <p:strVal val="visible"/>
                                      </p:to>
                                    </p:set>
                                    <p:animEffect transition="in" filter="randombar(horizontal)">
                                      <p:cBhvr>
                                        <p:cTn id="40" dur="500"/>
                                        <p:tgtEl>
                                          <p:spTgt spid="28"/>
                                        </p:tgtEl>
                                      </p:cBhvr>
                                    </p:animEffect>
                                  </p:childTnLst>
                                </p:cTn>
                              </p:par>
                              <p:par>
                                <p:cTn id="41" presetID="14" presetClass="entr" presetSubtype="10" fill="hold" grpId="0" nodeType="withEffect">
                                  <p:stCondLst>
                                    <p:cond delay="0"/>
                                  </p:stCondLst>
                                  <p:childTnLst>
                                    <p:set>
                                      <p:cBhvr>
                                        <p:cTn id="42" dur="1" fill="hold">
                                          <p:stCondLst>
                                            <p:cond delay="0"/>
                                          </p:stCondLst>
                                        </p:cTn>
                                        <p:tgtEl>
                                          <p:spTgt spid="29"/>
                                        </p:tgtEl>
                                        <p:attrNameLst>
                                          <p:attrName>style.visibility</p:attrName>
                                        </p:attrNameLst>
                                      </p:cBhvr>
                                      <p:to>
                                        <p:strVal val="visible"/>
                                      </p:to>
                                    </p:set>
                                    <p:animEffect transition="in" filter="randombar(horizontal)">
                                      <p:cBhvr>
                                        <p:cTn id="43"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21" grpId="0" animBg="1"/>
      <p:bldP spid="23" grpId="0" animBg="1"/>
      <p:bldP spid="24" grpId="0"/>
      <p:bldP spid="25" grpId="0"/>
      <p:bldP spid="22" grpId="0"/>
      <p:bldP spid="27" grpId="0" animBg="1"/>
      <p:bldP spid="29" grpId="0"/>
      <p:bldP spid="31" grpId="0"/>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a:spLocks noGrp="1"/>
          </p:cNvSpPr>
          <p:nvPr>
            <p:ph type="title"/>
          </p:nvPr>
        </p:nvSpPr>
        <p:spPr>
          <a:xfrm>
            <a:off x="352426" y="228600"/>
            <a:ext cx="7680960" cy="1066800"/>
          </a:xfrm>
        </p:spPr>
        <p:txBody>
          <a:bodyPr/>
          <a:lstStyle/>
          <a:p>
            <a:r>
              <a:rPr lang="en-GB" dirty="0" smtClean="0"/>
              <a:t>Roman </a:t>
            </a:r>
            <a:r>
              <a:rPr lang="en-GB" dirty="0" smtClean="0"/>
              <a:t>constitution</a:t>
            </a:r>
            <a:endParaRPr lang="en-GB" dirty="0"/>
          </a:p>
        </p:txBody>
      </p:sp>
      <p:sp>
        <p:nvSpPr>
          <p:cNvPr id="5" name="TextBox 4"/>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K I N G</a:t>
            </a:r>
            <a:endParaRPr lang="en-GB" b="1" dirty="0"/>
          </a:p>
        </p:txBody>
      </p:sp>
      <p:sp>
        <p:nvSpPr>
          <p:cNvPr id="6" name="TextBox 5"/>
          <p:cNvSpPr txBox="1"/>
          <p:nvPr/>
        </p:nvSpPr>
        <p:spPr>
          <a:xfrm>
            <a:off x="3251611" y="2199185"/>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PRAETORS</a:t>
            </a:r>
            <a:endParaRPr lang="en-GB" dirty="0">
              <a:solidFill>
                <a:schemeClr val="tx1">
                  <a:lumMod val="50000"/>
                </a:schemeClr>
              </a:solidFill>
            </a:endParaRPr>
          </a:p>
        </p:txBody>
      </p:sp>
      <p:sp>
        <p:nvSpPr>
          <p:cNvPr id="7" name="TextBox 6"/>
          <p:cNvSpPr txBox="1"/>
          <p:nvPr/>
        </p:nvSpPr>
        <p:spPr>
          <a:xfrm>
            <a:off x="3275856" y="2720917"/>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CENSORS</a:t>
            </a:r>
            <a:endParaRPr lang="en-GB" dirty="0">
              <a:solidFill>
                <a:schemeClr val="tx1">
                  <a:lumMod val="50000"/>
                </a:schemeClr>
              </a:solidFill>
            </a:endParaRPr>
          </a:p>
        </p:txBody>
      </p:sp>
      <p:sp>
        <p:nvSpPr>
          <p:cNvPr id="8" name="TextBox 7"/>
          <p:cNvSpPr txBox="1"/>
          <p:nvPr/>
        </p:nvSpPr>
        <p:spPr>
          <a:xfrm>
            <a:off x="3275856" y="3242649"/>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QUAESTORS</a:t>
            </a:r>
            <a:endParaRPr lang="en-GB" dirty="0">
              <a:solidFill>
                <a:schemeClr val="tx1">
                  <a:lumMod val="50000"/>
                </a:schemeClr>
              </a:solidFill>
            </a:endParaRPr>
          </a:p>
        </p:txBody>
      </p:sp>
      <p:sp>
        <p:nvSpPr>
          <p:cNvPr id="9" name="TextBox 8"/>
          <p:cNvSpPr txBox="1"/>
          <p:nvPr/>
        </p:nvSpPr>
        <p:spPr>
          <a:xfrm>
            <a:off x="3275856" y="3764381"/>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AEDILES</a:t>
            </a:r>
            <a:endParaRPr lang="en-GB" dirty="0">
              <a:solidFill>
                <a:schemeClr val="tx1">
                  <a:lumMod val="50000"/>
                </a:schemeClr>
              </a:solidFill>
            </a:endParaRPr>
          </a:p>
        </p:txBody>
      </p:sp>
      <p:sp>
        <p:nvSpPr>
          <p:cNvPr id="10" name="Oval 9"/>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5940152" y="2492896"/>
            <a:ext cx="2304256" cy="584775"/>
          </a:xfrm>
          <a:prstGeom prst="rect">
            <a:avLst/>
          </a:prstGeom>
          <a:noFill/>
        </p:spPr>
        <p:txBody>
          <a:bodyPr wrap="square" rtlCol="0">
            <a:spAutoFit/>
          </a:bodyPr>
          <a:lstStyle/>
          <a:p>
            <a:r>
              <a:rPr lang="en-GB" sz="3200" b="1" dirty="0" smtClean="0">
                <a:effectLst>
                  <a:outerShdw blurRad="38100" dist="38100" dir="2700000" algn="tl">
                    <a:srgbClr val="000000">
                      <a:alpha val="43137"/>
                    </a:srgbClr>
                  </a:outerShdw>
                </a:effectLst>
              </a:rPr>
              <a:t>S E N A T E</a:t>
            </a:r>
            <a:endParaRPr lang="en-GB" sz="3200" b="1" dirty="0">
              <a:effectLst>
                <a:outerShdw blurRad="38100" dist="38100" dir="2700000" algn="tl">
                  <a:srgbClr val="000000">
                    <a:alpha val="43137"/>
                  </a:srgbClr>
                </a:outerShdw>
              </a:effectLst>
            </a:endParaRPr>
          </a:p>
        </p:txBody>
      </p:sp>
      <p:sp>
        <p:nvSpPr>
          <p:cNvPr id="12" name="Rectangle 11"/>
          <p:cNvSpPr/>
          <p:nvPr/>
        </p:nvSpPr>
        <p:spPr>
          <a:xfrm>
            <a:off x="0" y="4653136"/>
            <a:ext cx="9144000" cy="22048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0" y="4653136"/>
            <a:ext cx="9144000" cy="72008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0" y="5589240"/>
            <a:ext cx="3923928" cy="646331"/>
          </a:xfrm>
          <a:prstGeom prst="rect">
            <a:avLst/>
          </a:prstGeom>
          <a:noFill/>
        </p:spPr>
        <p:txBody>
          <a:bodyPr wrap="square" rtlCol="0">
            <a:spAutoFit/>
          </a:bodyPr>
          <a:lstStyle/>
          <a:p>
            <a:r>
              <a:rPr lang="en-GB" b="1" dirty="0" smtClean="0"/>
              <a:t>RAMNES </a:t>
            </a:r>
            <a:r>
              <a:rPr lang="en-GB" dirty="0" smtClean="0">
                <a:solidFill>
                  <a:schemeClr val="tx1">
                    <a:lumMod val="65000"/>
                  </a:schemeClr>
                </a:solidFill>
              </a:rPr>
              <a:t>or </a:t>
            </a:r>
            <a:r>
              <a:rPr lang="en-GB" i="1" dirty="0" err="1" smtClean="0">
                <a:solidFill>
                  <a:schemeClr val="tx1">
                    <a:lumMod val="65000"/>
                  </a:schemeClr>
                </a:solidFill>
              </a:rPr>
              <a:t>Ramnenses</a:t>
            </a:r>
            <a:r>
              <a:rPr lang="en-GB" i="1" dirty="0" smtClean="0">
                <a:solidFill>
                  <a:schemeClr val="tx1">
                    <a:lumMod val="65000"/>
                  </a:schemeClr>
                </a:solidFill>
              </a:rPr>
              <a:t/>
            </a:r>
            <a:br>
              <a:rPr lang="en-GB" i="1" dirty="0" smtClean="0">
                <a:solidFill>
                  <a:schemeClr val="tx1">
                    <a:lumMod val="65000"/>
                  </a:schemeClr>
                </a:solidFill>
              </a:rPr>
            </a:br>
            <a:r>
              <a:rPr lang="en-GB" dirty="0" smtClean="0">
                <a:solidFill>
                  <a:schemeClr val="tx1">
                    <a:lumMod val="65000"/>
                  </a:schemeClr>
                </a:solidFill>
              </a:rPr>
              <a:t>named after </a:t>
            </a:r>
            <a:r>
              <a:rPr lang="en-GB" dirty="0" smtClean="0">
                <a:solidFill>
                  <a:schemeClr val="tx1">
                    <a:lumMod val="65000"/>
                  </a:schemeClr>
                </a:solidFill>
              </a:rPr>
              <a:t>Romulus</a:t>
            </a:r>
            <a:endParaRPr lang="en-GB" b="1" dirty="0"/>
          </a:p>
        </p:txBody>
      </p:sp>
      <p:sp>
        <p:nvSpPr>
          <p:cNvPr id="15" name="TextBox 14"/>
          <p:cNvSpPr txBox="1"/>
          <p:nvPr/>
        </p:nvSpPr>
        <p:spPr>
          <a:xfrm>
            <a:off x="0" y="4797152"/>
            <a:ext cx="4499992" cy="646331"/>
          </a:xfrm>
          <a:prstGeom prst="rect">
            <a:avLst/>
          </a:prstGeom>
          <a:noFill/>
        </p:spPr>
        <p:txBody>
          <a:bodyPr wrap="square" rtlCol="0">
            <a:spAutoFit/>
          </a:bodyPr>
          <a:lstStyle/>
          <a:p>
            <a:r>
              <a:rPr lang="en-GB" b="1" dirty="0" smtClean="0">
                <a:solidFill>
                  <a:schemeClr val="tx1">
                    <a:lumMod val="50000"/>
                  </a:schemeClr>
                </a:solidFill>
              </a:rPr>
              <a:t>TITIES </a:t>
            </a:r>
            <a:r>
              <a:rPr lang="en-GB" dirty="0" smtClean="0">
                <a:solidFill>
                  <a:schemeClr val="tx1">
                    <a:lumMod val="65000"/>
                  </a:schemeClr>
                </a:solidFill>
              </a:rPr>
              <a:t>or </a:t>
            </a:r>
            <a:r>
              <a:rPr lang="en-GB" i="1" dirty="0" err="1" smtClean="0">
                <a:solidFill>
                  <a:schemeClr val="tx1">
                    <a:lumMod val="65000"/>
                  </a:schemeClr>
                </a:solidFill>
              </a:rPr>
              <a:t>Titienses</a:t>
            </a:r>
            <a:r>
              <a:rPr lang="en-GB" dirty="0" smtClean="0">
                <a:solidFill>
                  <a:schemeClr val="tx1">
                    <a:lumMod val="65000"/>
                  </a:schemeClr>
                </a:solidFill>
              </a:rPr>
              <a:t>, </a:t>
            </a:r>
            <a:br>
              <a:rPr lang="en-GB" dirty="0" smtClean="0">
                <a:solidFill>
                  <a:schemeClr val="tx1">
                    <a:lumMod val="65000"/>
                  </a:schemeClr>
                </a:solidFill>
              </a:rPr>
            </a:br>
            <a:r>
              <a:rPr lang="en-GB" dirty="0" smtClean="0">
                <a:solidFill>
                  <a:schemeClr val="tx1">
                    <a:lumMod val="65000"/>
                  </a:schemeClr>
                </a:solidFill>
              </a:rPr>
              <a:t>named after Titus </a:t>
            </a:r>
            <a:r>
              <a:rPr lang="en-GB" dirty="0" err="1" smtClean="0">
                <a:solidFill>
                  <a:schemeClr val="tx1">
                    <a:lumMod val="65000"/>
                  </a:schemeClr>
                </a:solidFill>
              </a:rPr>
              <a:t>Tatius</a:t>
            </a:r>
            <a:endParaRPr lang="en-GB" b="1" dirty="0">
              <a:solidFill>
                <a:schemeClr val="tx1">
                  <a:lumMod val="50000"/>
                </a:schemeClr>
              </a:solidFill>
            </a:endParaRPr>
          </a:p>
        </p:txBody>
      </p:sp>
      <p:sp>
        <p:nvSpPr>
          <p:cNvPr id="18" name="TextBox 17"/>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priesthoods</a:t>
            </a:r>
            <a:endParaRPr lang="en-GB" b="1" dirty="0"/>
          </a:p>
        </p:txBody>
      </p:sp>
      <p:cxnSp>
        <p:nvCxnSpPr>
          <p:cNvPr id="20" name="Straight Arrow Connector 19"/>
          <p:cNvCxnSpPr>
            <a:stCxn id="10" idx="1"/>
            <a:endCxn id="5" idx="3"/>
          </p:cNvCxnSpPr>
          <p:nvPr/>
        </p:nvCxnSpPr>
        <p:spPr>
          <a:xfrm flipH="1" flipV="1">
            <a:off x="5220072" y="1885474"/>
            <a:ext cx="1068076" cy="331219"/>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a:stCxn id="18" idx="3"/>
            <a:endCxn id="5"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24" name="TextBox 23"/>
          <p:cNvSpPr txBox="1"/>
          <p:nvPr/>
        </p:nvSpPr>
        <p:spPr>
          <a:xfrm rot="20160907">
            <a:off x="2161488" y="1788480"/>
            <a:ext cx="864096" cy="369332"/>
          </a:xfrm>
          <a:prstGeom prst="rect">
            <a:avLst/>
          </a:prstGeom>
          <a:noFill/>
        </p:spPr>
        <p:txBody>
          <a:bodyPr wrap="square" rtlCol="0">
            <a:spAutoFit/>
          </a:bodyPr>
          <a:lstStyle/>
          <a:p>
            <a:r>
              <a:rPr lang="en-GB" dirty="0" smtClean="0"/>
              <a:t>advice</a:t>
            </a:r>
            <a:endParaRPr lang="en-GB" dirty="0"/>
          </a:p>
        </p:txBody>
      </p:sp>
      <p:sp>
        <p:nvSpPr>
          <p:cNvPr id="25" name="TextBox 24"/>
          <p:cNvSpPr txBox="1"/>
          <p:nvPr/>
        </p:nvSpPr>
        <p:spPr>
          <a:xfrm rot="1343376">
            <a:off x="5545874" y="1635431"/>
            <a:ext cx="864096" cy="369332"/>
          </a:xfrm>
          <a:prstGeom prst="rect">
            <a:avLst/>
          </a:prstGeom>
          <a:noFill/>
        </p:spPr>
        <p:txBody>
          <a:bodyPr wrap="square" rtlCol="0">
            <a:spAutoFit/>
          </a:bodyPr>
          <a:lstStyle/>
          <a:p>
            <a:r>
              <a:rPr lang="en-GB" dirty="0" smtClean="0"/>
              <a:t>advice</a:t>
            </a:r>
            <a:endParaRPr lang="en-GB" dirty="0"/>
          </a:p>
        </p:txBody>
      </p:sp>
      <p:sp>
        <p:nvSpPr>
          <p:cNvPr id="26" name="Rectangle 25"/>
          <p:cNvSpPr/>
          <p:nvPr/>
        </p:nvSpPr>
        <p:spPr>
          <a:xfrm>
            <a:off x="0" y="6137920"/>
            <a:ext cx="9144000" cy="72008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rot="5400000">
            <a:off x="7771202" y="5656602"/>
            <a:ext cx="2376264" cy="369332"/>
          </a:xfrm>
          <a:prstGeom prst="rect">
            <a:avLst/>
          </a:prstGeom>
          <a:noFill/>
        </p:spPr>
        <p:txBody>
          <a:bodyPr wrap="square" rtlCol="0">
            <a:spAutoFit/>
          </a:bodyPr>
          <a:lstStyle/>
          <a:p>
            <a:pPr algn="ctr"/>
            <a:r>
              <a:rPr lang="en-GB" b="1" dirty="0" smtClean="0"/>
              <a:t>populus / the people</a:t>
            </a:r>
            <a:endParaRPr lang="en-GB" b="1" dirty="0"/>
          </a:p>
        </p:txBody>
      </p:sp>
      <p:sp>
        <p:nvSpPr>
          <p:cNvPr id="27" name="TextBox 26"/>
          <p:cNvSpPr txBox="1"/>
          <p:nvPr/>
        </p:nvSpPr>
        <p:spPr>
          <a:xfrm>
            <a:off x="0" y="6237312"/>
            <a:ext cx="3563888" cy="646331"/>
          </a:xfrm>
          <a:prstGeom prst="rect">
            <a:avLst/>
          </a:prstGeom>
          <a:noFill/>
        </p:spPr>
        <p:txBody>
          <a:bodyPr wrap="square" rtlCol="0">
            <a:spAutoFit/>
          </a:bodyPr>
          <a:lstStyle/>
          <a:p>
            <a:r>
              <a:rPr lang="en-GB" b="1" dirty="0" smtClean="0">
                <a:solidFill>
                  <a:schemeClr val="tx1">
                    <a:lumMod val="50000"/>
                  </a:schemeClr>
                </a:solidFill>
              </a:rPr>
              <a:t>LUCERES </a:t>
            </a:r>
            <a:r>
              <a:rPr lang="en-GB" dirty="0" smtClean="0">
                <a:solidFill>
                  <a:schemeClr val="tx1">
                    <a:lumMod val="65000"/>
                  </a:schemeClr>
                </a:solidFill>
              </a:rPr>
              <a:t>or </a:t>
            </a:r>
            <a:r>
              <a:rPr lang="en-GB" i="1" dirty="0" err="1" smtClean="0">
                <a:solidFill>
                  <a:schemeClr val="tx1">
                    <a:lumMod val="65000"/>
                  </a:schemeClr>
                </a:solidFill>
              </a:rPr>
              <a:t>Lucerenses</a:t>
            </a:r>
            <a:r>
              <a:rPr lang="en-GB" i="1" dirty="0" smtClean="0">
                <a:solidFill>
                  <a:schemeClr val="tx1">
                    <a:lumMod val="65000"/>
                  </a:schemeClr>
                </a:solidFill>
              </a:rPr>
              <a:t/>
            </a:r>
            <a:br>
              <a:rPr lang="en-GB" i="1" dirty="0" smtClean="0">
                <a:solidFill>
                  <a:schemeClr val="tx1">
                    <a:lumMod val="65000"/>
                  </a:schemeClr>
                </a:solidFill>
              </a:rPr>
            </a:br>
            <a:r>
              <a:rPr lang="en-GB" i="1" dirty="0" smtClean="0">
                <a:solidFill>
                  <a:schemeClr val="tx1">
                    <a:lumMod val="65000"/>
                  </a:schemeClr>
                </a:solidFill>
              </a:rPr>
              <a:t> </a:t>
            </a:r>
            <a:r>
              <a:rPr lang="en-GB" dirty="0" smtClean="0">
                <a:solidFill>
                  <a:schemeClr val="tx1">
                    <a:lumMod val="65000"/>
                  </a:schemeClr>
                </a:solidFill>
              </a:rPr>
              <a:t>(origin obscure</a:t>
            </a:r>
            <a:r>
              <a:rPr lang="en-GB" dirty="0" smtClean="0">
                <a:solidFill>
                  <a:schemeClr val="tx1">
                    <a:lumMod val="65000"/>
                  </a:schemeClr>
                </a:solidFill>
              </a:rPr>
              <a:t>)</a:t>
            </a:r>
            <a:endParaRPr lang="en-GB" b="1" dirty="0">
              <a:solidFill>
                <a:schemeClr val="tx1">
                  <a:lumMod val="50000"/>
                </a:schemeClr>
              </a:solidFill>
            </a:endParaRPr>
          </a:p>
        </p:txBody>
      </p:sp>
      <p:sp>
        <p:nvSpPr>
          <p:cNvPr id="29" name="TextBox 28"/>
          <p:cNvSpPr txBox="1"/>
          <p:nvPr/>
        </p:nvSpPr>
        <p:spPr>
          <a:xfrm>
            <a:off x="0" y="4293096"/>
            <a:ext cx="3275856" cy="369332"/>
          </a:xfrm>
          <a:prstGeom prst="rect">
            <a:avLst/>
          </a:prstGeom>
          <a:noFill/>
        </p:spPr>
        <p:txBody>
          <a:bodyPr wrap="square" rtlCol="0">
            <a:spAutoFit/>
          </a:bodyPr>
          <a:lstStyle/>
          <a:p>
            <a:r>
              <a:rPr lang="en-GB" dirty="0" smtClean="0"/>
              <a:t>“tribes” TRIBUS - Romulus</a:t>
            </a:r>
            <a:endParaRPr lang="en-GB" dirty="0"/>
          </a:p>
        </p:txBody>
      </p:sp>
    </p:spTree>
  </p:cSld>
  <p:clrMapOvr>
    <a:masterClrMapping/>
  </p:clrMapOvr>
  <p:transition spd="slow">
    <p:randomBar dir="vert"/>
  </p:transition>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a:spLocks noGrp="1"/>
          </p:cNvSpPr>
          <p:nvPr>
            <p:ph type="title"/>
          </p:nvPr>
        </p:nvSpPr>
        <p:spPr>
          <a:xfrm>
            <a:off x="352426" y="228600"/>
            <a:ext cx="7680960" cy="1066800"/>
          </a:xfrm>
        </p:spPr>
        <p:txBody>
          <a:bodyPr/>
          <a:lstStyle/>
          <a:p>
            <a:r>
              <a:rPr lang="en-GB" dirty="0" smtClean="0"/>
              <a:t>Roman </a:t>
            </a:r>
            <a:r>
              <a:rPr lang="en-GB" dirty="0" smtClean="0"/>
              <a:t>constitution</a:t>
            </a:r>
            <a:endParaRPr lang="en-GB" dirty="0"/>
          </a:p>
        </p:txBody>
      </p:sp>
      <p:sp>
        <p:nvSpPr>
          <p:cNvPr id="5" name="TextBox 4"/>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K I N G</a:t>
            </a:r>
            <a:endParaRPr lang="en-GB" b="1" dirty="0"/>
          </a:p>
        </p:txBody>
      </p:sp>
      <p:sp>
        <p:nvSpPr>
          <p:cNvPr id="6" name="TextBox 5"/>
          <p:cNvSpPr txBox="1"/>
          <p:nvPr/>
        </p:nvSpPr>
        <p:spPr>
          <a:xfrm>
            <a:off x="3251611" y="2199185"/>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PRAETORS</a:t>
            </a:r>
            <a:endParaRPr lang="en-GB" dirty="0">
              <a:solidFill>
                <a:schemeClr val="tx1">
                  <a:lumMod val="50000"/>
                </a:schemeClr>
              </a:solidFill>
            </a:endParaRPr>
          </a:p>
        </p:txBody>
      </p:sp>
      <p:sp>
        <p:nvSpPr>
          <p:cNvPr id="7" name="TextBox 6"/>
          <p:cNvSpPr txBox="1"/>
          <p:nvPr/>
        </p:nvSpPr>
        <p:spPr>
          <a:xfrm>
            <a:off x="3275856" y="2720917"/>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CENSORS</a:t>
            </a:r>
            <a:endParaRPr lang="en-GB" dirty="0">
              <a:solidFill>
                <a:schemeClr val="tx1">
                  <a:lumMod val="50000"/>
                </a:schemeClr>
              </a:solidFill>
            </a:endParaRPr>
          </a:p>
        </p:txBody>
      </p:sp>
      <p:sp>
        <p:nvSpPr>
          <p:cNvPr id="8" name="TextBox 7"/>
          <p:cNvSpPr txBox="1"/>
          <p:nvPr/>
        </p:nvSpPr>
        <p:spPr>
          <a:xfrm>
            <a:off x="3275856" y="3242649"/>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QUAESTORS</a:t>
            </a:r>
            <a:endParaRPr lang="en-GB" dirty="0">
              <a:solidFill>
                <a:schemeClr val="tx1">
                  <a:lumMod val="50000"/>
                </a:schemeClr>
              </a:solidFill>
            </a:endParaRPr>
          </a:p>
        </p:txBody>
      </p:sp>
      <p:sp>
        <p:nvSpPr>
          <p:cNvPr id="9" name="TextBox 8"/>
          <p:cNvSpPr txBox="1"/>
          <p:nvPr/>
        </p:nvSpPr>
        <p:spPr>
          <a:xfrm>
            <a:off x="3275856" y="3764381"/>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AEDILES</a:t>
            </a:r>
            <a:endParaRPr lang="en-GB" dirty="0">
              <a:solidFill>
                <a:schemeClr val="tx1">
                  <a:lumMod val="50000"/>
                </a:schemeClr>
              </a:solidFill>
            </a:endParaRPr>
          </a:p>
        </p:txBody>
      </p:sp>
      <p:sp>
        <p:nvSpPr>
          <p:cNvPr id="10" name="Oval 9"/>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5940152" y="2492896"/>
            <a:ext cx="2304256" cy="584775"/>
          </a:xfrm>
          <a:prstGeom prst="rect">
            <a:avLst/>
          </a:prstGeom>
          <a:noFill/>
        </p:spPr>
        <p:txBody>
          <a:bodyPr wrap="square" rtlCol="0">
            <a:spAutoFit/>
          </a:bodyPr>
          <a:lstStyle/>
          <a:p>
            <a:r>
              <a:rPr lang="en-GB" sz="3200" b="1" dirty="0" smtClean="0">
                <a:effectLst>
                  <a:outerShdw blurRad="38100" dist="38100" dir="2700000" algn="tl">
                    <a:srgbClr val="000000">
                      <a:alpha val="43137"/>
                    </a:srgbClr>
                  </a:outerShdw>
                </a:effectLst>
              </a:rPr>
              <a:t>S E N A T E</a:t>
            </a:r>
            <a:endParaRPr lang="en-GB" sz="3200" b="1" dirty="0">
              <a:effectLst>
                <a:outerShdw blurRad="38100" dist="38100" dir="2700000" algn="tl">
                  <a:srgbClr val="000000">
                    <a:alpha val="43137"/>
                  </a:srgbClr>
                </a:outerShdw>
              </a:effectLst>
            </a:endParaRPr>
          </a:p>
        </p:txBody>
      </p:sp>
      <p:sp>
        <p:nvSpPr>
          <p:cNvPr id="12" name="Rectangle 11"/>
          <p:cNvSpPr/>
          <p:nvPr/>
        </p:nvSpPr>
        <p:spPr>
          <a:xfrm>
            <a:off x="0" y="4653136"/>
            <a:ext cx="9144000" cy="22048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0" y="4653136"/>
            <a:ext cx="9144000" cy="72008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0" y="5589240"/>
            <a:ext cx="3923928" cy="646331"/>
          </a:xfrm>
          <a:prstGeom prst="rect">
            <a:avLst/>
          </a:prstGeom>
          <a:noFill/>
        </p:spPr>
        <p:txBody>
          <a:bodyPr wrap="square" rtlCol="0">
            <a:spAutoFit/>
          </a:bodyPr>
          <a:lstStyle/>
          <a:p>
            <a:r>
              <a:rPr lang="en-GB" b="1" dirty="0" smtClean="0"/>
              <a:t>RAMNES </a:t>
            </a:r>
            <a:r>
              <a:rPr lang="en-GB" dirty="0" smtClean="0">
                <a:solidFill>
                  <a:schemeClr val="tx1">
                    <a:lumMod val="65000"/>
                  </a:schemeClr>
                </a:solidFill>
              </a:rPr>
              <a:t>or </a:t>
            </a:r>
            <a:r>
              <a:rPr lang="en-GB" i="1" dirty="0" err="1" smtClean="0">
                <a:solidFill>
                  <a:schemeClr val="tx1">
                    <a:lumMod val="65000"/>
                  </a:schemeClr>
                </a:solidFill>
              </a:rPr>
              <a:t>Ramnenses</a:t>
            </a:r>
            <a:r>
              <a:rPr lang="en-GB" i="1" dirty="0" smtClean="0">
                <a:solidFill>
                  <a:schemeClr val="tx1">
                    <a:lumMod val="65000"/>
                  </a:schemeClr>
                </a:solidFill>
              </a:rPr>
              <a:t/>
            </a:r>
            <a:br>
              <a:rPr lang="en-GB" i="1" dirty="0" smtClean="0">
                <a:solidFill>
                  <a:schemeClr val="tx1">
                    <a:lumMod val="65000"/>
                  </a:schemeClr>
                </a:solidFill>
              </a:rPr>
            </a:br>
            <a:r>
              <a:rPr lang="en-GB" dirty="0" smtClean="0">
                <a:solidFill>
                  <a:schemeClr val="tx1">
                    <a:lumMod val="65000"/>
                  </a:schemeClr>
                </a:solidFill>
              </a:rPr>
              <a:t>named after </a:t>
            </a:r>
            <a:r>
              <a:rPr lang="en-GB" dirty="0" smtClean="0">
                <a:solidFill>
                  <a:schemeClr val="tx1">
                    <a:lumMod val="65000"/>
                  </a:schemeClr>
                </a:solidFill>
              </a:rPr>
              <a:t>Romulus</a:t>
            </a:r>
            <a:endParaRPr lang="en-GB" b="1" dirty="0"/>
          </a:p>
        </p:txBody>
      </p:sp>
      <p:sp>
        <p:nvSpPr>
          <p:cNvPr id="15" name="TextBox 14"/>
          <p:cNvSpPr txBox="1"/>
          <p:nvPr/>
        </p:nvSpPr>
        <p:spPr>
          <a:xfrm>
            <a:off x="0" y="4797152"/>
            <a:ext cx="4499992" cy="646331"/>
          </a:xfrm>
          <a:prstGeom prst="rect">
            <a:avLst/>
          </a:prstGeom>
          <a:noFill/>
        </p:spPr>
        <p:txBody>
          <a:bodyPr wrap="square" rtlCol="0">
            <a:spAutoFit/>
          </a:bodyPr>
          <a:lstStyle/>
          <a:p>
            <a:r>
              <a:rPr lang="en-GB" b="1" dirty="0" smtClean="0">
                <a:solidFill>
                  <a:schemeClr val="tx1">
                    <a:lumMod val="50000"/>
                  </a:schemeClr>
                </a:solidFill>
              </a:rPr>
              <a:t>TITIES </a:t>
            </a:r>
            <a:r>
              <a:rPr lang="en-GB" dirty="0" smtClean="0">
                <a:solidFill>
                  <a:schemeClr val="tx1">
                    <a:lumMod val="65000"/>
                  </a:schemeClr>
                </a:solidFill>
              </a:rPr>
              <a:t>or </a:t>
            </a:r>
            <a:r>
              <a:rPr lang="en-GB" i="1" dirty="0" err="1" smtClean="0">
                <a:solidFill>
                  <a:schemeClr val="tx1">
                    <a:lumMod val="65000"/>
                  </a:schemeClr>
                </a:solidFill>
              </a:rPr>
              <a:t>Titienses</a:t>
            </a:r>
            <a:r>
              <a:rPr lang="en-GB" dirty="0" smtClean="0">
                <a:solidFill>
                  <a:schemeClr val="tx1">
                    <a:lumMod val="65000"/>
                  </a:schemeClr>
                </a:solidFill>
              </a:rPr>
              <a:t>, </a:t>
            </a:r>
            <a:br>
              <a:rPr lang="en-GB" dirty="0" smtClean="0">
                <a:solidFill>
                  <a:schemeClr val="tx1">
                    <a:lumMod val="65000"/>
                  </a:schemeClr>
                </a:solidFill>
              </a:rPr>
            </a:br>
            <a:r>
              <a:rPr lang="en-GB" dirty="0" smtClean="0">
                <a:solidFill>
                  <a:schemeClr val="tx1">
                    <a:lumMod val="65000"/>
                  </a:schemeClr>
                </a:solidFill>
              </a:rPr>
              <a:t>named after Titus </a:t>
            </a:r>
            <a:r>
              <a:rPr lang="en-GB" dirty="0" err="1" smtClean="0">
                <a:solidFill>
                  <a:schemeClr val="tx1">
                    <a:lumMod val="65000"/>
                  </a:schemeClr>
                </a:solidFill>
              </a:rPr>
              <a:t>Tatius</a:t>
            </a:r>
            <a:endParaRPr lang="en-GB" b="1" dirty="0">
              <a:solidFill>
                <a:schemeClr val="tx1">
                  <a:lumMod val="50000"/>
                </a:schemeClr>
              </a:solidFill>
            </a:endParaRPr>
          </a:p>
        </p:txBody>
      </p:sp>
      <p:sp>
        <p:nvSpPr>
          <p:cNvPr id="16" name="TextBox 15"/>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priesthoods</a:t>
            </a:r>
            <a:endParaRPr lang="en-GB" b="1" dirty="0"/>
          </a:p>
        </p:txBody>
      </p:sp>
      <p:cxnSp>
        <p:nvCxnSpPr>
          <p:cNvPr id="17" name="Straight Arrow Connector 16"/>
          <p:cNvCxnSpPr>
            <a:stCxn id="10" idx="1"/>
            <a:endCxn id="5" idx="3"/>
          </p:cNvCxnSpPr>
          <p:nvPr/>
        </p:nvCxnSpPr>
        <p:spPr>
          <a:xfrm flipH="1" flipV="1">
            <a:off x="5220072" y="1885474"/>
            <a:ext cx="1068076" cy="331219"/>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a:stCxn id="16" idx="3"/>
            <a:endCxn id="5"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rot="20160907">
            <a:off x="2161488" y="1788480"/>
            <a:ext cx="864096" cy="369332"/>
          </a:xfrm>
          <a:prstGeom prst="rect">
            <a:avLst/>
          </a:prstGeom>
          <a:noFill/>
        </p:spPr>
        <p:txBody>
          <a:bodyPr wrap="square" rtlCol="0">
            <a:spAutoFit/>
          </a:bodyPr>
          <a:lstStyle/>
          <a:p>
            <a:r>
              <a:rPr lang="en-GB" dirty="0" smtClean="0"/>
              <a:t>advice</a:t>
            </a:r>
            <a:endParaRPr lang="en-GB" dirty="0"/>
          </a:p>
        </p:txBody>
      </p:sp>
      <p:sp>
        <p:nvSpPr>
          <p:cNvPr id="20" name="TextBox 19"/>
          <p:cNvSpPr txBox="1"/>
          <p:nvPr/>
        </p:nvSpPr>
        <p:spPr>
          <a:xfrm rot="1343376">
            <a:off x="5545874" y="1635431"/>
            <a:ext cx="864096" cy="369332"/>
          </a:xfrm>
          <a:prstGeom prst="rect">
            <a:avLst/>
          </a:prstGeom>
          <a:noFill/>
        </p:spPr>
        <p:txBody>
          <a:bodyPr wrap="square" rtlCol="0">
            <a:spAutoFit/>
          </a:bodyPr>
          <a:lstStyle/>
          <a:p>
            <a:r>
              <a:rPr lang="en-GB" dirty="0" smtClean="0"/>
              <a:t>advice</a:t>
            </a:r>
            <a:endParaRPr lang="en-GB" dirty="0"/>
          </a:p>
        </p:txBody>
      </p:sp>
      <p:sp>
        <p:nvSpPr>
          <p:cNvPr id="21" name="Rectangle 20"/>
          <p:cNvSpPr/>
          <p:nvPr/>
        </p:nvSpPr>
        <p:spPr>
          <a:xfrm>
            <a:off x="0" y="6137920"/>
            <a:ext cx="9144000" cy="72008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p:cNvSpPr txBox="1"/>
          <p:nvPr/>
        </p:nvSpPr>
        <p:spPr>
          <a:xfrm rot="5400000">
            <a:off x="7771202" y="5656602"/>
            <a:ext cx="2376264" cy="369332"/>
          </a:xfrm>
          <a:prstGeom prst="rect">
            <a:avLst/>
          </a:prstGeom>
          <a:noFill/>
        </p:spPr>
        <p:txBody>
          <a:bodyPr wrap="square" rtlCol="0">
            <a:spAutoFit/>
          </a:bodyPr>
          <a:lstStyle/>
          <a:p>
            <a:pPr algn="ctr"/>
            <a:r>
              <a:rPr lang="en-GB" b="1" dirty="0" smtClean="0"/>
              <a:t>populus / the people</a:t>
            </a:r>
            <a:endParaRPr lang="en-GB" b="1" dirty="0"/>
          </a:p>
        </p:txBody>
      </p:sp>
      <p:sp>
        <p:nvSpPr>
          <p:cNvPr id="23" name="TextBox 22"/>
          <p:cNvSpPr txBox="1"/>
          <p:nvPr/>
        </p:nvSpPr>
        <p:spPr>
          <a:xfrm>
            <a:off x="0" y="6237312"/>
            <a:ext cx="3563888" cy="646331"/>
          </a:xfrm>
          <a:prstGeom prst="rect">
            <a:avLst/>
          </a:prstGeom>
          <a:noFill/>
        </p:spPr>
        <p:txBody>
          <a:bodyPr wrap="square" rtlCol="0">
            <a:spAutoFit/>
          </a:bodyPr>
          <a:lstStyle/>
          <a:p>
            <a:r>
              <a:rPr lang="en-GB" b="1" dirty="0" smtClean="0">
                <a:solidFill>
                  <a:schemeClr val="tx1">
                    <a:lumMod val="50000"/>
                  </a:schemeClr>
                </a:solidFill>
              </a:rPr>
              <a:t>LUCERES </a:t>
            </a:r>
            <a:r>
              <a:rPr lang="en-GB" dirty="0" smtClean="0">
                <a:solidFill>
                  <a:schemeClr val="tx1">
                    <a:lumMod val="65000"/>
                  </a:schemeClr>
                </a:solidFill>
              </a:rPr>
              <a:t>or </a:t>
            </a:r>
            <a:r>
              <a:rPr lang="en-GB" i="1" dirty="0" err="1" smtClean="0">
                <a:solidFill>
                  <a:schemeClr val="tx1">
                    <a:lumMod val="65000"/>
                  </a:schemeClr>
                </a:solidFill>
              </a:rPr>
              <a:t>Lucerenses</a:t>
            </a:r>
            <a:r>
              <a:rPr lang="en-GB" i="1" dirty="0" smtClean="0">
                <a:solidFill>
                  <a:schemeClr val="tx1">
                    <a:lumMod val="65000"/>
                  </a:schemeClr>
                </a:solidFill>
              </a:rPr>
              <a:t/>
            </a:r>
            <a:br>
              <a:rPr lang="en-GB" i="1" dirty="0" smtClean="0">
                <a:solidFill>
                  <a:schemeClr val="tx1">
                    <a:lumMod val="65000"/>
                  </a:schemeClr>
                </a:solidFill>
              </a:rPr>
            </a:br>
            <a:r>
              <a:rPr lang="en-GB" i="1" dirty="0" smtClean="0">
                <a:solidFill>
                  <a:schemeClr val="tx1">
                    <a:lumMod val="65000"/>
                  </a:schemeClr>
                </a:solidFill>
              </a:rPr>
              <a:t> </a:t>
            </a:r>
            <a:r>
              <a:rPr lang="en-GB" dirty="0" smtClean="0">
                <a:solidFill>
                  <a:schemeClr val="tx1">
                    <a:lumMod val="65000"/>
                  </a:schemeClr>
                </a:solidFill>
              </a:rPr>
              <a:t>(origin obscure</a:t>
            </a:r>
            <a:r>
              <a:rPr lang="en-GB" dirty="0" smtClean="0">
                <a:solidFill>
                  <a:schemeClr val="tx1">
                    <a:lumMod val="65000"/>
                  </a:schemeClr>
                </a:solidFill>
              </a:rPr>
              <a:t>)</a:t>
            </a:r>
            <a:endParaRPr lang="en-GB" b="1" dirty="0">
              <a:solidFill>
                <a:schemeClr val="tx1">
                  <a:lumMod val="50000"/>
                </a:schemeClr>
              </a:solidFill>
            </a:endParaRPr>
          </a:p>
        </p:txBody>
      </p:sp>
      <p:sp>
        <p:nvSpPr>
          <p:cNvPr id="24" name="TextBox 23"/>
          <p:cNvSpPr txBox="1"/>
          <p:nvPr/>
        </p:nvSpPr>
        <p:spPr>
          <a:xfrm>
            <a:off x="0" y="4293096"/>
            <a:ext cx="5580112" cy="369332"/>
          </a:xfrm>
          <a:prstGeom prst="rect">
            <a:avLst/>
          </a:prstGeom>
          <a:noFill/>
        </p:spPr>
        <p:txBody>
          <a:bodyPr wrap="square" rtlCol="0">
            <a:spAutoFit/>
          </a:bodyPr>
          <a:lstStyle/>
          <a:p>
            <a:r>
              <a:rPr lang="en-GB" b="1" dirty="0" smtClean="0"/>
              <a:t>COMITIA CURIATA </a:t>
            </a:r>
            <a:r>
              <a:rPr lang="en-GB" b="1" dirty="0" smtClean="0">
                <a:solidFill>
                  <a:schemeClr val="tx1">
                    <a:lumMod val="50000"/>
                  </a:schemeClr>
                </a:solidFill>
              </a:rPr>
              <a:t>– 30 curiae </a:t>
            </a:r>
            <a:r>
              <a:rPr lang="en-GB" b="1" dirty="0" smtClean="0">
                <a:solidFill>
                  <a:schemeClr val="tx1">
                    <a:lumMod val="50000"/>
                  </a:schemeClr>
                </a:solidFill>
                <a:sym typeface="Wingdings" pitchFamily="2" charset="2"/>
              </a:rPr>
              <a:t>(</a:t>
            </a:r>
            <a:r>
              <a:rPr lang="en-GB" b="1" i="1" dirty="0" err="1" smtClean="0">
                <a:solidFill>
                  <a:schemeClr val="tx1">
                    <a:lumMod val="50000"/>
                  </a:schemeClr>
                </a:solidFill>
                <a:sym typeface="Wingdings" pitchFamily="2" charset="2"/>
              </a:rPr>
              <a:t>lex</a:t>
            </a:r>
            <a:r>
              <a:rPr lang="en-GB" b="1" i="1" dirty="0" smtClean="0">
                <a:solidFill>
                  <a:schemeClr val="tx1">
                    <a:lumMod val="50000"/>
                  </a:schemeClr>
                </a:solidFill>
                <a:sym typeface="Wingdings" pitchFamily="2" charset="2"/>
              </a:rPr>
              <a:t> </a:t>
            </a:r>
            <a:r>
              <a:rPr lang="en-GB" b="1" i="1" dirty="0" err="1" smtClean="0">
                <a:solidFill>
                  <a:schemeClr val="tx1">
                    <a:lumMod val="50000"/>
                  </a:schemeClr>
                </a:solidFill>
                <a:sym typeface="Wingdings" pitchFamily="2" charset="2"/>
              </a:rPr>
              <a:t>curiata</a:t>
            </a:r>
            <a:r>
              <a:rPr lang="en-GB" b="1" i="1" dirty="0" smtClean="0">
                <a:solidFill>
                  <a:schemeClr val="tx1">
                    <a:lumMod val="50000"/>
                  </a:schemeClr>
                </a:solidFill>
                <a:sym typeface="Wingdings" pitchFamily="2" charset="2"/>
              </a:rPr>
              <a:t>)</a:t>
            </a:r>
            <a:endParaRPr lang="en-GB" b="1" i="1" dirty="0">
              <a:solidFill>
                <a:schemeClr val="tx1">
                  <a:lumMod val="50000"/>
                </a:schemeClr>
              </a:solidFill>
            </a:endParaRPr>
          </a:p>
        </p:txBody>
      </p:sp>
      <p:sp>
        <p:nvSpPr>
          <p:cNvPr id="25" name="TextBox 24"/>
          <p:cNvSpPr txBox="1"/>
          <p:nvPr/>
        </p:nvSpPr>
        <p:spPr>
          <a:xfrm>
            <a:off x="5652120" y="4293096"/>
            <a:ext cx="3491880" cy="369332"/>
          </a:xfrm>
          <a:prstGeom prst="rect">
            <a:avLst/>
          </a:prstGeom>
          <a:noFill/>
        </p:spPr>
        <p:txBody>
          <a:bodyPr wrap="square" rtlCol="0">
            <a:spAutoFit/>
          </a:bodyPr>
          <a:lstStyle/>
          <a:p>
            <a:r>
              <a:rPr lang="en-GB" dirty="0" smtClean="0"/>
              <a:t>Roman assemblies vote in groups</a:t>
            </a:r>
            <a:endParaRPr lang="en-GB" dirty="0"/>
          </a:p>
        </p:txBody>
      </p:sp>
      <p:cxnSp>
        <p:nvCxnSpPr>
          <p:cNvPr id="27" name="Straight Connector 26"/>
          <p:cNvCxnSpPr>
            <a:stCxn id="13" idx="0"/>
            <a:endCxn id="21" idx="2"/>
          </p:cNvCxnSpPr>
          <p:nvPr/>
        </p:nvCxnSpPr>
        <p:spPr>
          <a:xfrm>
            <a:off x="4572000" y="4653136"/>
            <a:ext cx="0" cy="2204864"/>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5508104" y="4653136"/>
            <a:ext cx="0" cy="2132856"/>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a:off x="6444208" y="4653136"/>
            <a:ext cx="0" cy="2132856"/>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a:off x="7308304" y="4653136"/>
            <a:ext cx="0" cy="2132856"/>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8244408" y="4680520"/>
            <a:ext cx="0" cy="2132856"/>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3707904" y="4725144"/>
            <a:ext cx="0" cy="2132856"/>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a:off x="2771800" y="4725144"/>
            <a:ext cx="0" cy="2132856"/>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a:off x="1763688" y="4725144"/>
            <a:ext cx="0" cy="2132856"/>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971600" y="4725144"/>
            <a:ext cx="0" cy="2132856"/>
          </a:xfrm>
          <a:prstGeom prst="line">
            <a:avLst/>
          </a:prstGeom>
          <a:ln w="28575"/>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randomBar dir="vert"/>
  </p:transition>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Rectangle 37"/>
          <p:cNvSpPr/>
          <p:nvPr/>
        </p:nvSpPr>
        <p:spPr>
          <a:xfrm>
            <a:off x="0" y="5013176"/>
            <a:ext cx="9144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4" name="Title 2"/>
          <p:cNvSpPr>
            <a:spLocks noGrp="1"/>
          </p:cNvSpPr>
          <p:nvPr>
            <p:ph type="title"/>
          </p:nvPr>
        </p:nvSpPr>
        <p:spPr>
          <a:xfrm>
            <a:off x="352426" y="228600"/>
            <a:ext cx="7680960" cy="1066800"/>
          </a:xfrm>
        </p:spPr>
        <p:txBody>
          <a:bodyPr/>
          <a:lstStyle/>
          <a:p>
            <a:r>
              <a:rPr lang="en-GB" dirty="0" smtClean="0"/>
              <a:t>Roman </a:t>
            </a:r>
            <a:r>
              <a:rPr lang="en-GB" dirty="0" smtClean="0"/>
              <a:t>constitution</a:t>
            </a:r>
            <a:endParaRPr lang="en-GB" dirty="0"/>
          </a:p>
        </p:txBody>
      </p:sp>
      <p:sp>
        <p:nvSpPr>
          <p:cNvPr id="5" name="TextBox 4"/>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K I N G</a:t>
            </a:r>
            <a:endParaRPr lang="en-GB" b="1" dirty="0"/>
          </a:p>
        </p:txBody>
      </p:sp>
      <p:sp>
        <p:nvSpPr>
          <p:cNvPr id="6" name="TextBox 5"/>
          <p:cNvSpPr txBox="1"/>
          <p:nvPr/>
        </p:nvSpPr>
        <p:spPr>
          <a:xfrm>
            <a:off x="3251611" y="2199185"/>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PRAETORS</a:t>
            </a:r>
            <a:endParaRPr lang="en-GB" dirty="0">
              <a:solidFill>
                <a:schemeClr val="tx1">
                  <a:lumMod val="50000"/>
                </a:schemeClr>
              </a:solidFill>
            </a:endParaRPr>
          </a:p>
        </p:txBody>
      </p:sp>
      <p:sp>
        <p:nvSpPr>
          <p:cNvPr id="7" name="TextBox 6"/>
          <p:cNvSpPr txBox="1"/>
          <p:nvPr/>
        </p:nvSpPr>
        <p:spPr>
          <a:xfrm>
            <a:off x="3275856" y="2720917"/>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CENSORS</a:t>
            </a:r>
            <a:endParaRPr lang="en-GB" dirty="0">
              <a:solidFill>
                <a:schemeClr val="tx1">
                  <a:lumMod val="50000"/>
                </a:schemeClr>
              </a:solidFill>
            </a:endParaRPr>
          </a:p>
        </p:txBody>
      </p:sp>
      <p:sp>
        <p:nvSpPr>
          <p:cNvPr id="8" name="TextBox 7"/>
          <p:cNvSpPr txBox="1"/>
          <p:nvPr/>
        </p:nvSpPr>
        <p:spPr>
          <a:xfrm>
            <a:off x="3275856" y="3242649"/>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QUAESTORS</a:t>
            </a:r>
            <a:endParaRPr lang="en-GB" dirty="0">
              <a:solidFill>
                <a:schemeClr val="tx1">
                  <a:lumMod val="50000"/>
                </a:schemeClr>
              </a:solidFill>
            </a:endParaRPr>
          </a:p>
        </p:txBody>
      </p:sp>
      <p:sp>
        <p:nvSpPr>
          <p:cNvPr id="9" name="TextBox 8"/>
          <p:cNvSpPr txBox="1"/>
          <p:nvPr/>
        </p:nvSpPr>
        <p:spPr>
          <a:xfrm>
            <a:off x="3275856" y="3764381"/>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AEDILES</a:t>
            </a:r>
            <a:endParaRPr lang="en-GB" dirty="0">
              <a:solidFill>
                <a:schemeClr val="tx1">
                  <a:lumMod val="50000"/>
                </a:schemeClr>
              </a:solidFill>
            </a:endParaRPr>
          </a:p>
        </p:txBody>
      </p:sp>
      <p:sp>
        <p:nvSpPr>
          <p:cNvPr id="10" name="Oval 9"/>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5940152" y="2492896"/>
            <a:ext cx="2304256" cy="584775"/>
          </a:xfrm>
          <a:prstGeom prst="rect">
            <a:avLst/>
          </a:prstGeom>
          <a:noFill/>
        </p:spPr>
        <p:txBody>
          <a:bodyPr wrap="square" rtlCol="0">
            <a:spAutoFit/>
          </a:bodyPr>
          <a:lstStyle/>
          <a:p>
            <a:r>
              <a:rPr lang="en-GB" sz="3200" b="1" dirty="0" smtClean="0">
                <a:effectLst>
                  <a:outerShdw blurRad="38100" dist="38100" dir="2700000" algn="tl">
                    <a:srgbClr val="000000">
                      <a:alpha val="43137"/>
                    </a:srgbClr>
                  </a:outerShdw>
                </a:effectLst>
              </a:rPr>
              <a:t>S E N A T E</a:t>
            </a:r>
            <a:endParaRPr lang="en-GB" sz="3200" b="1" dirty="0">
              <a:effectLst>
                <a:outerShdw blurRad="38100" dist="38100" dir="2700000" algn="tl">
                  <a:srgbClr val="000000">
                    <a:alpha val="43137"/>
                  </a:srgbClr>
                </a:outerShdw>
              </a:effectLst>
            </a:endParaRPr>
          </a:p>
        </p:txBody>
      </p:sp>
      <p:sp>
        <p:nvSpPr>
          <p:cNvPr id="13" name="Rectangle 12"/>
          <p:cNvSpPr/>
          <p:nvPr/>
        </p:nvSpPr>
        <p:spPr>
          <a:xfrm>
            <a:off x="0" y="4653136"/>
            <a:ext cx="9144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0" y="4725144"/>
            <a:ext cx="4499992" cy="369332"/>
          </a:xfrm>
          <a:prstGeom prst="rect">
            <a:avLst/>
          </a:prstGeom>
          <a:noFill/>
        </p:spPr>
        <p:txBody>
          <a:bodyPr wrap="square" rtlCol="0">
            <a:spAutoFit/>
          </a:bodyPr>
          <a:lstStyle/>
          <a:p>
            <a:r>
              <a:rPr lang="en-GB" b="1" dirty="0" smtClean="0">
                <a:solidFill>
                  <a:schemeClr val="tx2">
                    <a:lumMod val="10000"/>
                  </a:schemeClr>
                </a:solidFill>
              </a:rPr>
              <a:t>CAVALRY: 18 centuries</a:t>
            </a:r>
            <a:endParaRPr lang="en-GB" b="1" dirty="0">
              <a:solidFill>
                <a:schemeClr val="tx2">
                  <a:lumMod val="10000"/>
                </a:schemeClr>
              </a:solidFill>
            </a:endParaRPr>
          </a:p>
        </p:txBody>
      </p:sp>
      <p:sp>
        <p:nvSpPr>
          <p:cNvPr id="16" name="TextBox 15"/>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priesthoods</a:t>
            </a:r>
            <a:endParaRPr lang="en-GB" b="1" dirty="0"/>
          </a:p>
        </p:txBody>
      </p:sp>
      <p:cxnSp>
        <p:nvCxnSpPr>
          <p:cNvPr id="17" name="Straight Arrow Connector 16"/>
          <p:cNvCxnSpPr>
            <a:stCxn id="10" idx="1"/>
            <a:endCxn id="5" idx="3"/>
          </p:cNvCxnSpPr>
          <p:nvPr/>
        </p:nvCxnSpPr>
        <p:spPr>
          <a:xfrm flipH="1" flipV="1">
            <a:off x="5220072" y="1885474"/>
            <a:ext cx="1068076" cy="331219"/>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a:stCxn id="16" idx="3"/>
            <a:endCxn id="5"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rot="20160907">
            <a:off x="2161488" y="1788480"/>
            <a:ext cx="864096" cy="369332"/>
          </a:xfrm>
          <a:prstGeom prst="rect">
            <a:avLst/>
          </a:prstGeom>
          <a:noFill/>
        </p:spPr>
        <p:txBody>
          <a:bodyPr wrap="square" rtlCol="0">
            <a:spAutoFit/>
          </a:bodyPr>
          <a:lstStyle/>
          <a:p>
            <a:r>
              <a:rPr lang="en-GB" dirty="0" smtClean="0"/>
              <a:t>advice</a:t>
            </a:r>
            <a:endParaRPr lang="en-GB" dirty="0"/>
          </a:p>
        </p:txBody>
      </p:sp>
      <p:sp>
        <p:nvSpPr>
          <p:cNvPr id="20" name="TextBox 19"/>
          <p:cNvSpPr txBox="1"/>
          <p:nvPr/>
        </p:nvSpPr>
        <p:spPr>
          <a:xfrm rot="1343376">
            <a:off x="5545874" y="1635431"/>
            <a:ext cx="864096" cy="369332"/>
          </a:xfrm>
          <a:prstGeom prst="rect">
            <a:avLst/>
          </a:prstGeom>
          <a:noFill/>
        </p:spPr>
        <p:txBody>
          <a:bodyPr wrap="square" rtlCol="0">
            <a:spAutoFit/>
          </a:bodyPr>
          <a:lstStyle/>
          <a:p>
            <a:r>
              <a:rPr lang="en-GB" dirty="0" smtClean="0"/>
              <a:t>advice</a:t>
            </a:r>
            <a:endParaRPr lang="en-GB" dirty="0"/>
          </a:p>
        </p:txBody>
      </p:sp>
      <p:sp>
        <p:nvSpPr>
          <p:cNvPr id="21" name="Rectangle 20"/>
          <p:cNvSpPr/>
          <p:nvPr/>
        </p:nvSpPr>
        <p:spPr>
          <a:xfrm>
            <a:off x="0" y="6137920"/>
            <a:ext cx="9144000" cy="38742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p:cNvSpPr txBox="1"/>
          <p:nvPr/>
        </p:nvSpPr>
        <p:spPr>
          <a:xfrm>
            <a:off x="0" y="6093296"/>
            <a:ext cx="3563888" cy="369332"/>
          </a:xfrm>
          <a:prstGeom prst="rect">
            <a:avLst/>
          </a:prstGeom>
          <a:noFill/>
        </p:spPr>
        <p:txBody>
          <a:bodyPr wrap="square" rtlCol="0">
            <a:spAutoFit/>
          </a:bodyPr>
          <a:lstStyle/>
          <a:p>
            <a:r>
              <a:rPr lang="en-GB" b="1" dirty="0" smtClean="0">
                <a:solidFill>
                  <a:schemeClr val="bg2">
                    <a:lumMod val="75000"/>
                  </a:schemeClr>
                </a:solidFill>
              </a:rPr>
              <a:t>CRAFTSMEN – 2 centuries</a:t>
            </a:r>
            <a:endParaRPr lang="en-GB" b="1" dirty="0">
              <a:solidFill>
                <a:schemeClr val="bg2">
                  <a:lumMod val="75000"/>
                </a:schemeClr>
              </a:solidFill>
            </a:endParaRPr>
          </a:p>
        </p:txBody>
      </p:sp>
      <p:sp>
        <p:nvSpPr>
          <p:cNvPr id="24" name="TextBox 23"/>
          <p:cNvSpPr txBox="1"/>
          <p:nvPr/>
        </p:nvSpPr>
        <p:spPr>
          <a:xfrm>
            <a:off x="0" y="4293096"/>
            <a:ext cx="9144000" cy="369332"/>
          </a:xfrm>
          <a:prstGeom prst="rect">
            <a:avLst/>
          </a:prstGeom>
          <a:noFill/>
        </p:spPr>
        <p:txBody>
          <a:bodyPr wrap="square" rtlCol="0">
            <a:spAutoFit/>
          </a:bodyPr>
          <a:lstStyle/>
          <a:p>
            <a:r>
              <a:rPr lang="en-GB" b="1" dirty="0" smtClean="0"/>
              <a:t>COMITIA CENTURIATA/</a:t>
            </a:r>
            <a:r>
              <a:rPr lang="en-GB" b="1" dirty="0" err="1" smtClean="0"/>
              <a:t>centuriate</a:t>
            </a:r>
            <a:r>
              <a:rPr lang="en-GB" b="1" dirty="0" smtClean="0"/>
              <a:t> assembly</a:t>
            </a:r>
            <a:r>
              <a:rPr lang="en-GB" sz="1600" b="1" dirty="0" smtClean="0"/>
              <a:t> </a:t>
            </a:r>
            <a:r>
              <a:rPr lang="en-GB" sz="1600" b="1" dirty="0" smtClean="0">
                <a:solidFill>
                  <a:schemeClr val="tx1">
                    <a:lumMod val="50000"/>
                  </a:schemeClr>
                </a:solidFill>
              </a:rPr>
              <a:t>– 193 centuries </a:t>
            </a:r>
            <a:r>
              <a:rPr lang="en-GB" sz="1600" b="1" dirty="0" smtClean="0">
                <a:solidFill>
                  <a:schemeClr val="tx1">
                    <a:lumMod val="50000"/>
                  </a:schemeClr>
                </a:solidFill>
                <a:sym typeface="Wingdings" pitchFamily="2" charset="2"/>
              </a:rPr>
              <a:t>election of consul, praetor, censor</a:t>
            </a:r>
            <a:endParaRPr lang="en-GB" sz="1600" b="1" dirty="0">
              <a:solidFill>
                <a:schemeClr val="tx1">
                  <a:lumMod val="50000"/>
                </a:schemeClr>
              </a:solidFill>
            </a:endParaRPr>
          </a:p>
        </p:txBody>
      </p:sp>
      <p:sp>
        <p:nvSpPr>
          <p:cNvPr id="40" name="TextBox 39"/>
          <p:cNvSpPr txBox="1"/>
          <p:nvPr/>
        </p:nvSpPr>
        <p:spPr>
          <a:xfrm>
            <a:off x="0" y="5013176"/>
            <a:ext cx="4499992" cy="369332"/>
          </a:xfrm>
          <a:prstGeom prst="rect">
            <a:avLst/>
          </a:prstGeom>
          <a:noFill/>
        </p:spPr>
        <p:txBody>
          <a:bodyPr wrap="square" rtlCol="0">
            <a:spAutoFit/>
          </a:bodyPr>
          <a:lstStyle/>
          <a:p>
            <a:r>
              <a:rPr lang="en-GB" b="1" dirty="0" smtClean="0">
                <a:solidFill>
                  <a:schemeClr val="tx2">
                    <a:lumMod val="10000"/>
                  </a:schemeClr>
                </a:solidFill>
              </a:rPr>
              <a:t>INFANTRY – 1</a:t>
            </a:r>
            <a:r>
              <a:rPr lang="en-GB" b="1" baseline="30000" dirty="0" smtClean="0">
                <a:solidFill>
                  <a:schemeClr val="tx2">
                    <a:lumMod val="10000"/>
                  </a:schemeClr>
                </a:solidFill>
              </a:rPr>
              <a:t>st</a:t>
            </a:r>
            <a:r>
              <a:rPr lang="en-GB" b="1" dirty="0" smtClean="0">
                <a:solidFill>
                  <a:schemeClr val="tx2">
                    <a:lumMod val="10000"/>
                  </a:schemeClr>
                </a:solidFill>
              </a:rPr>
              <a:t> class: 80 centuries</a:t>
            </a:r>
            <a:endParaRPr lang="en-GB" b="1" dirty="0">
              <a:solidFill>
                <a:schemeClr val="tx2">
                  <a:lumMod val="10000"/>
                </a:schemeClr>
              </a:solidFill>
            </a:endParaRPr>
          </a:p>
        </p:txBody>
      </p:sp>
      <p:sp>
        <p:nvSpPr>
          <p:cNvPr id="41" name="Rectangle 40"/>
          <p:cNvSpPr/>
          <p:nvPr/>
        </p:nvSpPr>
        <p:spPr>
          <a:xfrm>
            <a:off x="0" y="537321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42" name="TextBox 41"/>
          <p:cNvSpPr txBox="1"/>
          <p:nvPr/>
        </p:nvSpPr>
        <p:spPr>
          <a:xfrm>
            <a:off x="0" y="5373216"/>
            <a:ext cx="5292080" cy="369332"/>
          </a:xfrm>
          <a:prstGeom prst="rect">
            <a:avLst/>
          </a:prstGeom>
          <a:noFill/>
        </p:spPr>
        <p:txBody>
          <a:bodyPr wrap="square" rtlCol="0">
            <a:spAutoFit/>
          </a:bodyPr>
          <a:lstStyle/>
          <a:p>
            <a:r>
              <a:rPr lang="en-GB" b="1" dirty="0" smtClean="0">
                <a:solidFill>
                  <a:schemeClr val="tx2">
                    <a:lumMod val="10000"/>
                  </a:schemeClr>
                </a:solidFill>
              </a:rPr>
              <a:t>INFANTRY –  2</a:t>
            </a:r>
            <a:r>
              <a:rPr lang="en-GB" b="1" baseline="30000" dirty="0" smtClean="0">
                <a:solidFill>
                  <a:schemeClr val="tx2">
                    <a:lumMod val="10000"/>
                  </a:schemeClr>
                </a:solidFill>
              </a:rPr>
              <a:t>nd</a:t>
            </a:r>
            <a:r>
              <a:rPr lang="en-GB" b="1" dirty="0" smtClean="0">
                <a:solidFill>
                  <a:schemeClr val="tx2">
                    <a:lumMod val="10000"/>
                  </a:schemeClr>
                </a:solidFill>
              </a:rPr>
              <a:t>, 3</a:t>
            </a:r>
            <a:r>
              <a:rPr lang="en-GB" b="1" baseline="30000" dirty="0" smtClean="0">
                <a:solidFill>
                  <a:schemeClr val="tx2">
                    <a:lumMod val="10000"/>
                  </a:schemeClr>
                </a:solidFill>
              </a:rPr>
              <a:t>rd</a:t>
            </a:r>
            <a:r>
              <a:rPr lang="en-GB" b="1" dirty="0" smtClean="0">
                <a:solidFill>
                  <a:schemeClr val="tx2">
                    <a:lumMod val="10000"/>
                  </a:schemeClr>
                </a:solidFill>
              </a:rPr>
              <a:t>, 4</a:t>
            </a:r>
            <a:r>
              <a:rPr lang="en-GB" b="1" baseline="30000" dirty="0" smtClean="0">
                <a:solidFill>
                  <a:schemeClr val="tx2">
                    <a:lumMod val="10000"/>
                  </a:schemeClr>
                </a:solidFill>
              </a:rPr>
              <a:t>th</a:t>
            </a:r>
            <a:r>
              <a:rPr lang="en-GB" b="1" dirty="0" smtClean="0">
                <a:solidFill>
                  <a:schemeClr val="tx2">
                    <a:lumMod val="10000"/>
                  </a:schemeClr>
                </a:solidFill>
              </a:rPr>
              <a:t> class: 20 centuries each</a:t>
            </a:r>
            <a:endParaRPr lang="en-GB" b="1" dirty="0">
              <a:solidFill>
                <a:schemeClr val="tx2">
                  <a:lumMod val="10000"/>
                </a:schemeClr>
              </a:solidFill>
            </a:endParaRPr>
          </a:p>
        </p:txBody>
      </p:sp>
      <p:sp>
        <p:nvSpPr>
          <p:cNvPr id="43" name="Rectangle 42"/>
          <p:cNvSpPr/>
          <p:nvPr/>
        </p:nvSpPr>
        <p:spPr>
          <a:xfrm>
            <a:off x="0" y="573325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44" name="TextBox 43"/>
          <p:cNvSpPr txBox="1"/>
          <p:nvPr/>
        </p:nvSpPr>
        <p:spPr>
          <a:xfrm>
            <a:off x="0" y="5733256"/>
            <a:ext cx="5292080" cy="369332"/>
          </a:xfrm>
          <a:prstGeom prst="rect">
            <a:avLst/>
          </a:prstGeom>
          <a:noFill/>
        </p:spPr>
        <p:txBody>
          <a:bodyPr wrap="square" rtlCol="0">
            <a:spAutoFit/>
          </a:bodyPr>
          <a:lstStyle/>
          <a:p>
            <a:r>
              <a:rPr lang="en-GB" b="1" dirty="0" smtClean="0">
                <a:solidFill>
                  <a:schemeClr val="tx2">
                    <a:lumMod val="10000"/>
                  </a:schemeClr>
                </a:solidFill>
              </a:rPr>
              <a:t>INFANTRY –  5</a:t>
            </a:r>
            <a:r>
              <a:rPr lang="en-GB" b="1" baseline="30000" dirty="0" smtClean="0">
                <a:solidFill>
                  <a:schemeClr val="tx2">
                    <a:lumMod val="10000"/>
                  </a:schemeClr>
                </a:solidFill>
              </a:rPr>
              <a:t>th</a:t>
            </a:r>
            <a:r>
              <a:rPr lang="en-GB" b="1" dirty="0" smtClean="0">
                <a:solidFill>
                  <a:schemeClr val="tx2">
                    <a:lumMod val="10000"/>
                  </a:schemeClr>
                </a:solidFill>
              </a:rPr>
              <a:t> class: 30 centuries</a:t>
            </a:r>
            <a:endParaRPr lang="en-GB" b="1" dirty="0">
              <a:solidFill>
                <a:schemeClr val="tx2">
                  <a:lumMod val="10000"/>
                </a:schemeClr>
              </a:solidFill>
            </a:endParaRPr>
          </a:p>
        </p:txBody>
      </p:sp>
      <p:sp>
        <p:nvSpPr>
          <p:cNvPr id="45" name="Rectangle 44"/>
          <p:cNvSpPr/>
          <p:nvPr/>
        </p:nvSpPr>
        <p:spPr>
          <a:xfrm>
            <a:off x="0" y="6525344"/>
            <a:ext cx="9144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TextBox 45"/>
          <p:cNvSpPr txBox="1"/>
          <p:nvPr/>
        </p:nvSpPr>
        <p:spPr>
          <a:xfrm>
            <a:off x="0" y="6444044"/>
            <a:ext cx="3563888" cy="369332"/>
          </a:xfrm>
          <a:prstGeom prst="rect">
            <a:avLst/>
          </a:prstGeom>
          <a:noFill/>
        </p:spPr>
        <p:txBody>
          <a:bodyPr wrap="square" rtlCol="0">
            <a:spAutoFit/>
          </a:bodyPr>
          <a:lstStyle/>
          <a:p>
            <a:r>
              <a:rPr lang="en-GB" b="1" dirty="0" smtClean="0">
                <a:solidFill>
                  <a:schemeClr val="bg2">
                    <a:lumMod val="75000"/>
                  </a:schemeClr>
                </a:solidFill>
              </a:rPr>
              <a:t>OTHER PEOPLE... – 1 century</a:t>
            </a:r>
            <a:endParaRPr lang="en-GB" b="1" dirty="0">
              <a:solidFill>
                <a:schemeClr val="bg2">
                  <a:lumMod val="75000"/>
                </a:schemeClr>
              </a:solidFill>
            </a:endParaRPr>
          </a:p>
        </p:txBody>
      </p:sp>
      <p:cxnSp>
        <p:nvCxnSpPr>
          <p:cNvPr id="48" name="Straight Arrow Connector 47"/>
          <p:cNvCxnSpPr>
            <a:stCxn id="24" idx="2"/>
          </p:cNvCxnSpPr>
          <p:nvPr/>
        </p:nvCxnSpPr>
        <p:spPr>
          <a:xfrm flipV="1">
            <a:off x="4572000" y="3140968"/>
            <a:ext cx="0" cy="1521460"/>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49" name="Straight Arrow Connector 48"/>
          <p:cNvCxnSpPr/>
          <p:nvPr/>
        </p:nvCxnSpPr>
        <p:spPr>
          <a:xfrm flipV="1">
            <a:off x="4572000" y="2564904"/>
            <a:ext cx="0" cy="1521460"/>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2" name="TextBox 21"/>
          <p:cNvSpPr txBox="1"/>
          <p:nvPr/>
        </p:nvSpPr>
        <p:spPr>
          <a:xfrm rot="5400000">
            <a:off x="7771202" y="5656602"/>
            <a:ext cx="2376264" cy="369332"/>
          </a:xfrm>
          <a:prstGeom prst="rect">
            <a:avLst/>
          </a:prstGeom>
          <a:noFill/>
        </p:spPr>
        <p:txBody>
          <a:bodyPr wrap="square" rtlCol="0">
            <a:spAutoFit/>
          </a:bodyPr>
          <a:lstStyle/>
          <a:p>
            <a:pPr algn="ctr"/>
            <a:r>
              <a:rPr lang="en-GB" b="1" dirty="0" smtClean="0"/>
              <a:t>populus / the people</a:t>
            </a:r>
            <a:endParaRPr lang="en-GB" b="1" dirty="0"/>
          </a:p>
        </p:txBody>
      </p:sp>
      <p:sp>
        <p:nvSpPr>
          <p:cNvPr id="51" name="TextBox 50"/>
          <p:cNvSpPr txBox="1"/>
          <p:nvPr/>
        </p:nvSpPr>
        <p:spPr>
          <a:xfrm>
            <a:off x="-324544" y="4581128"/>
            <a:ext cx="9144000" cy="646331"/>
          </a:xfrm>
          <a:prstGeom prst="rect">
            <a:avLst/>
          </a:prstGeom>
          <a:noFill/>
        </p:spPr>
        <p:txBody>
          <a:bodyPr wrap="square" rtlCol="0">
            <a:spAutoFit/>
          </a:bodyPr>
          <a:lstStyle/>
          <a:p>
            <a:pPr algn="r"/>
            <a:r>
              <a:rPr lang="en-GB" b="1" dirty="0" smtClean="0">
                <a:solidFill>
                  <a:schemeClr val="tx1">
                    <a:lumMod val="50000"/>
                  </a:schemeClr>
                </a:solidFill>
              </a:rPr>
              <a:t>Important legislation</a:t>
            </a:r>
            <a:br>
              <a:rPr lang="en-GB" b="1" dirty="0" smtClean="0">
                <a:solidFill>
                  <a:schemeClr val="tx1">
                    <a:lumMod val="50000"/>
                  </a:schemeClr>
                </a:solidFill>
              </a:rPr>
            </a:br>
            <a:r>
              <a:rPr lang="en-GB" b="1" dirty="0" smtClean="0">
                <a:solidFill>
                  <a:schemeClr val="tx1">
                    <a:lumMod val="50000"/>
                  </a:schemeClr>
                </a:solidFill>
              </a:rPr>
              <a:t>capital charges, war declaration,...</a:t>
            </a:r>
            <a:endParaRPr lang="en-GB" sz="1600" b="1" dirty="0">
              <a:solidFill>
                <a:schemeClr val="tx1">
                  <a:lumMod val="50000"/>
                </a:schemeClr>
              </a:solidFill>
            </a:endParaRPr>
          </a:p>
        </p:txBody>
      </p:sp>
      <p:sp>
        <p:nvSpPr>
          <p:cNvPr id="35" name="TextBox 34"/>
          <p:cNvSpPr txBox="1"/>
          <p:nvPr/>
        </p:nvSpPr>
        <p:spPr>
          <a:xfrm>
            <a:off x="5436096" y="5301208"/>
            <a:ext cx="2843808" cy="1200329"/>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dirty="0" smtClean="0"/>
              <a:t>One vote for each century</a:t>
            </a:r>
          </a:p>
          <a:p>
            <a:r>
              <a:rPr lang="en-GB" dirty="0" smtClean="0"/>
              <a:t>VOTE by property</a:t>
            </a:r>
          </a:p>
          <a:p>
            <a:r>
              <a:rPr lang="en-GB" dirty="0" smtClean="0">
                <a:sym typeface="Wingdings" pitchFamily="2" charset="2"/>
              </a:rPr>
              <a:t>army!</a:t>
            </a:r>
            <a:br>
              <a:rPr lang="en-GB" dirty="0" smtClean="0">
                <a:sym typeface="Wingdings" pitchFamily="2" charset="2"/>
              </a:rPr>
            </a:br>
            <a:r>
              <a:rPr lang="en-GB" dirty="0" smtClean="0">
                <a:sym typeface="Wingdings" pitchFamily="2" charset="2"/>
              </a:rPr>
              <a:t>TIMOCRACY</a:t>
            </a:r>
            <a:endParaRPr lang="en-GB" dirty="0" smtClean="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Effect transition="in" filter="randombar(horizontal)">
                                      <p:cBhvr>
                                        <p:cTn id="7"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013176"/>
            <a:ext cx="9144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5" name="Title 2"/>
          <p:cNvSpPr>
            <a:spLocks noGrp="1"/>
          </p:cNvSpPr>
          <p:nvPr>
            <p:ph type="title"/>
          </p:nvPr>
        </p:nvSpPr>
        <p:spPr>
          <a:xfrm>
            <a:off x="352426" y="228600"/>
            <a:ext cx="7680960" cy="1066800"/>
          </a:xfrm>
        </p:spPr>
        <p:txBody>
          <a:bodyPr/>
          <a:lstStyle/>
          <a:p>
            <a:r>
              <a:rPr lang="en-GB" dirty="0" smtClean="0"/>
              <a:t>Roman </a:t>
            </a:r>
            <a:r>
              <a:rPr lang="en-GB" dirty="0" smtClean="0"/>
              <a:t>constitution</a:t>
            </a:r>
            <a:endParaRPr lang="en-GB" dirty="0"/>
          </a:p>
        </p:txBody>
      </p:sp>
      <p:sp>
        <p:nvSpPr>
          <p:cNvPr id="6" name="TextBox 5"/>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K I N G</a:t>
            </a:r>
            <a:endParaRPr lang="en-GB" b="1" dirty="0"/>
          </a:p>
        </p:txBody>
      </p:sp>
      <p:sp>
        <p:nvSpPr>
          <p:cNvPr id="7" name="TextBox 6"/>
          <p:cNvSpPr txBox="1"/>
          <p:nvPr/>
        </p:nvSpPr>
        <p:spPr>
          <a:xfrm>
            <a:off x="3251611" y="2199185"/>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PRAETORS</a:t>
            </a:r>
            <a:endParaRPr lang="en-GB" dirty="0">
              <a:solidFill>
                <a:schemeClr val="tx1">
                  <a:lumMod val="50000"/>
                </a:schemeClr>
              </a:solidFill>
            </a:endParaRPr>
          </a:p>
        </p:txBody>
      </p:sp>
      <p:sp>
        <p:nvSpPr>
          <p:cNvPr id="8" name="TextBox 7"/>
          <p:cNvSpPr txBox="1"/>
          <p:nvPr/>
        </p:nvSpPr>
        <p:spPr>
          <a:xfrm>
            <a:off x="3275856" y="2720917"/>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CENSORS</a:t>
            </a:r>
            <a:endParaRPr lang="en-GB" dirty="0">
              <a:solidFill>
                <a:schemeClr val="tx1">
                  <a:lumMod val="50000"/>
                </a:schemeClr>
              </a:solidFill>
            </a:endParaRPr>
          </a:p>
        </p:txBody>
      </p:sp>
      <p:sp>
        <p:nvSpPr>
          <p:cNvPr id="9" name="TextBox 8"/>
          <p:cNvSpPr txBox="1"/>
          <p:nvPr/>
        </p:nvSpPr>
        <p:spPr>
          <a:xfrm>
            <a:off x="3275856" y="3242649"/>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QUAESTORS</a:t>
            </a:r>
            <a:endParaRPr lang="en-GB" dirty="0">
              <a:solidFill>
                <a:schemeClr val="tx1">
                  <a:lumMod val="50000"/>
                </a:schemeClr>
              </a:solidFill>
            </a:endParaRPr>
          </a:p>
        </p:txBody>
      </p:sp>
      <p:sp>
        <p:nvSpPr>
          <p:cNvPr id="10" name="TextBox 9"/>
          <p:cNvSpPr txBox="1"/>
          <p:nvPr/>
        </p:nvSpPr>
        <p:spPr>
          <a:xfrm>
            <a:off x="3275856" y="3764381"/>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AEDILES</a:t>
            </a:r>
            <a:endParaRPr lang="en-GB" dirty="0">
              <a:solidFill>
                <a:schemeClr val="tx1">
                  <a:lumMod val="50000"/>
                </a:schemeClr>
              </a:solidFill>
            </a:endParaRPr>
          </a:p>
        </p:txBody>
      </p:sp>
      <p:sp>
        <p:nvSpPr>
          <p:cNvPr id="11" name="Oval 10"/>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5940152" y="2492896"/>
            <a:ext cx="2304256" cy="584775"/>
          </a:xfrm>
          <a:prstGeom prst="rect">
            <a:avLst/>
          </a:prstGeom>
          <a:noFill/>
        </p:spPr>
        <p:txBody>
          <a:bodyPr wrap="square" rtlCol="0">
            <a:spAutoFit/>
          </a:bodyPr>
          <a:lstStyle/>
          <a:p>
            <a:r>
              <a:rPr lang="en-GB" sz="3200" b="1" dirty="0" smtClean="0">
                <a:effectLst>
                  <a:outerShdw blurRad="38100" dist="38100" dir="2700000" algn="tl">
                    <a:srgbClr val="000000">
                      <a:alpha val="43137"/>
                    </a:srgbClr>
                  </a:outerShdw>
                </a:effectLst>
              </a:rPr>
              <a:t>S E N A T E</a:t>
            </a:r>
            <a:endParaRPr lang="en-GB" sz="3200" b="1" dirty="0">
              <a:effectLst>
                <a:outerShdw blurRad="38100" dist="38100" dir="2700000" algn="tl">
                  <a:srgbClr val="000000">
                    <a:alpha val="43137"/>
                  </a:srgbClr>
                </a:outerShdw>
              </a:effectLst>
            </a:endParaRPr>
          </a:p>
        </p:txBody>
      </p:sp>
      <p:sp>
        <p:nvSpPr>
          <p:cNvPr id="13" name="Rectangle 12"/>
          <p:cNvSpPr/>
          <p:nvPr/>
        </p:nvSpPr>
        <p:spPr>
          <a:xfrm>
            <a:off x="0" y="4653136"/>
            <a:ext cx="9144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priesthoods</a:t>
            </a:r>
            <a:endParaRPr lang="en-GB" b="1" dirty="0"/>
          </a:p>
        </p:txBody>
      </p:sp>
      <p:cxnSp>
        <p:nvCxnSpPr>
          <p:cNvPr id="15" name="Straight Arrow Connector 14"/>
          <p:cNvCxnSpPr>
            <a:stCxn id="11" idx="1"/>
            <a:endCxn id="6" idx="3"/>
          </p:cNvCxnSpPr>
          <p:nvPr/>
        </p:nvCxnSpPr>
        <p:spPr>
          <a:xfrm flipH="1" flipV="1">
            <a:off x="5220072" y="1885474"/>
            <a:ext cx="1068076" cy="331219"/>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a:stCxn id="14" idx="3"/>
            <a:endCxn id="6"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rot="20160907">
            <a:off x="2161488" y="1788480"/>
            <a:ext cx="864096" cy="369332"/>
          </a:xfrm>
          <a:prstGeom prst="rect">
            <a:avLst/>
          </a:prstGeom>
          <a:noFill/>
        </p:spPr>
        <p:txBody>
          <a:bodyPr wrap="square" rtlCol="0">
            <a:spAutoFit/>
          </a:bodyPr>
          <a:lstStyle/>
          <a:p>
            <a:r>
              <a:rPr lang="en-GB" dirty="0" smtClean="0"/>
              <a:t>advice</a:t>
            </a:r>
            <a:endParaRPr lang="en-GB" dirty="0"/>
          </a:p>
        </p:txBody>
      </p:sp>
      <p:sp>
        <p:nvSpPr>
          <p:cNvPr id="18" name="TextBox 17"/>
          <p:cNvSpPr txBox="1"/>
          <p:nvPr/>
        </p:nvSpPr>
        <p:spPr>
          <a:xfrm rot="1343376">
            <a:off x="5545874" y="1635431"/>
            <a:ext cx="864096" cy="369332"/>
          </a:xfrm>
          <a:prstGeom prst="rect">
            <a:avLst/>
          </a:prstGeom>
          <a:noFill/>
        </p:spPr>
        <p:txBody>
          <a:bodyPr wrap="square" rtlCol="0">
            <a:spAutoFit/>
          </a:bodyPr>
          <a:lstStyle/>
          <a:p>
            <a:r>
              <a:rPr lang="en-GB" dirty="0" smtClean="0"/>
              <a:t>advice</a:t>
            </a:r>
            <a:endParaRPr lang="en-GB" dirty="0"/>
          </a:p>
        </p:txBody>
      </p:sp>
      <p:sp>
        <p:nvSpPr>
          <p:cNvPr id="19" name="Rectangle 18"/>
          <p:cNvSpPr/>
          <p:nvPr/>
        </p:nvSpPr>
        <p:spPr>
          <a:xfrm>
            <a:off x="0" y="6137920"/>
            <a:ext cx="9144000" cy="38742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0" y="6093296"/>
            <a:ext cx="3563888" cy="369332"/>
          </a:xfrm>
          <a:prstGeom prst="rect">
            <a:avLst/>
          </a:prstGeom>
          <a:noFill/>
        </p:spPr>
        <p:txBody>
          <a:bodyPr wrap="square" rtlCol="0">
            <a:spAutoFit/>
          </a:bodyPr>
          <a:lstStyle/>
          <a:p>
            <a:r>
              <a:rPr lang="en-GB" b="1" dirty="0" smtClean="0">
                <a:solidFill>
                  <a:schemeClr val="bg2">
                    <a:lumMod val="75000"/>
                  </a:schemeClr>
                </a:solidFill>
              </a:rPr>
              <a:t>CRAFTSMEN – 2 centuries</a:t>
            </a:r>
            <a:endParaRPr lang="en-GB" b="1" dirty="0">
              <a:solidFill>
                <a:schemeClr val="bg2">
                  <a:lumMod val="75000"/>
                </a:schemeClr>
              </a:solidFill>
            </a:endParaRPr>
          </a:p>
        </p:txBody>
      </p:sp>
      <p:sp>
        <p:nvSpPr>
          <p:cNvPr id="21" name="TextBox 20"/>
          <p:cNvSpPr txBox="1"/>
          <p:nvPr/>
        </p:nvSpPr>
        <p:spPr>
          <a:xfrm>
            <a:off x="0" y="4293096"/>
            <a:ext cx="9144000" cy="369332"/>
          </a:xfrm>
          <a:prstGeom prst="rect">
            <a:avLst/>
          </a:prstGeom>
          <a:noFill/>
        </p:spPr>
        <p:txBody>
          <a:bodyPr wrap="square" rtlCol="0">
            <a:spAutoFit/>
          </a:bodyPr>
          <a:lstStyle/>
          <a:p>
            <a:r>
              <a:rPr lang="en-GB" b="1" dirty="0" smtClean="0"/>
              <a:t>COMITIA CENTURIATA/</a:t>
            </a:r>
            <a:r>
              <a:rPr lang="en-GB" b="1" dirty="0" err="1" smtClean="0"/>
              <a:t>centuriate</a:t>
            </a:r>
            <a:r>
              <a:rPr lang="en-GB" b="1" dirty="0" smtClean="0"/>
              <a:t> assembly</a:t>
            </a:r>
            <a:r>
              <a:rPr lang="en-GB" sz="1600" b="1" dirty="0" smtClean="0"/>
              <a:t> </a:t>
            </a:r>
            <a:r>
              <a:rPr lang="en-GB" sz="1600" b="1" dirty="0" smtClean="0">
                <a:solidFill>
                  <a:schemeClr val="tx1">
                    <a:lumMod val="50000"/>
                  </a:schemeClr>
                </a:solidFill>
              </a:rPr>
              <a:t>– 193 centuries </a:t>
            </a:r>
            <a:r>
              <a:rPr lang="en-GB" sz="1600" b="1" dirty="0" smtClean="0">
                <a:solidFill>
                  <a:schemeClr val="tx1">
                    <a:lumMod val="50000"/>
                  </a:schemeClr>
                </a:solidFill>
                <a:sym typeface="Wingdings" pitchFamily="2" charset="2"/>
              </a:rPr>
              <a:t>election of consul, praetor, censor</a:t>
            </a:r>
            <a:endParaRPr lang="en-GB" sz="1600" b="1" dirty="0">
              <a:solidFill>
                <a:schemeClr val="tx1">
                  <a:lumMod val="50000"/>
                </a:schemeClr>
              </a:solidFill>
            </a:endParaRPr>
          </a:p>
        </p:txBody>
      </p:sp>
      <p:sp>
        <p:nvSpPr>
          <p:cNvPr id="22" name="Rectangle 21"/>
          <p:cNvSpPr/>
          <p:nvPr/>
        </p:nvSpPr>
        <p:spPr>
          <a:xfrm>
            <a:off x="0" y="537321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3" name="Rectangle 22"/>
          <p:cNvSpPr/>
          <p:nvPr/>
        </p:nvSpPr>
        <p:spPr>
          <a:xfrm>
            <a:off x="0" y="573325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TextBox 23"/>
          <p:cNvSpPr txBox="1"/>
          <p:nvPr/>
        </p:nvSpPr>
        <p:spPr>
          <a:xfrm>
            <a:off x="0" y="5733256"/>
            <a:ext cx="5292080" cy="369332"/>
          </a:xfrm>
          <a:prstGeom prst="rect">
            <a:avLst/>
          </a:prstGeom>
          <a:noFill/>
        </p:spPr>
        <p:txBody>
          <a:bodyPr wrap="square" rtlCol="0">
            <a:spAutoFit/>
          </a:bodyPr>
          <a:lstStyle/>
          <a:p>
            <a:r>
              <a:rPr lang="en-GB" b="1" dirty="0" smtClean="0">
                <a:solidFill>
                  <a:schemeClr val="tx2">
                    <a:lumMod val="10000"/>
                  </a:schemeClr>
                </a:solidFill>
              </a:rPr>
              <a:t>INFANTRY –  5</a:t>
            </a:r>
            <a:r>
              <a:rPr lang="en-GB" b="1" baseline="30000" dirty="0" smtClean="0">
                <a:solidFill>
                  <a:schemeClr val="tx2">
                    <a:lumMod val="10000"/>
                  </a:schemeClr>
                </a:solidFill>
              </a:rPr>
              <a:t>th</a:t>
            </a:r>
            <a:r>
              <a:rPr lang="en-GB" b="1" dirty="0" smtClean="0">
                <a:solidFill>
                  <a:schemeClr val="tx2">
                    <a:lumMod val="10000"/>
                  </a:schemeClr>
                </a:solidFill>
              </a:rPr>
              <a:t> class: 30 centuries</a:t>
            </a:r>
            <a:endParaRPr lang="en-GB" b="1" dirty="0">
              <a:solidFill>
                <a:schemeClr val="tx2">
                  <a:lumMod val="10000"/>
                </a:schemeClr>
              </a:solidFill>
            </a:endParaRPr>
          </a:p>
        </p:txBody>
      </p:sp>
      <p:sp>
        <p:nvSpPr>
          <p:cNvPr id="25" name="Rectangle 24"/>
          <p:cNvSpPr/>
          <p:nvPr/>
        </p:nvSpPr>
        <p:spPr>
          <a:xfrm>
            <a:off x="0" y="6525344"/>
            <a:ext cx="9144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0" y="6444044"/>
            <a:ext cx="3563888" cy="369332"/>
          </a:xfrm>
          <a:prstGeom prst="rect">
            <a:avLst/>
          </a:prstGeom>
          <a:noFill/>
        </p:spPr>
        <p:txBody>
          <a:bodyPr wrap="square" rtlCol="0">
            <a:spAutoFit/>
          </a:bodyPr>
          <a:lstStyle/>
          <a:p>
            <a:r>
              <a:rPr lang="en-GB" b="1" dirty="0" smtClean="0">
                <a:solidFill>
                  <a:schemeClr val="bg2">
                    <a:lumMod val="75000"/>
                  </a:schemeClr>
                </a:solidFill>
              </a:rPr>
              <a:t>OTHER PEOPLE... – 1 century</a:t>
            </a:r>
            <a:endParaRPr lang="en-GB" b="1" dirty="0">
              <a:solidFill>
                <a:schemeClr val="bg2">
                  <a:lumMod val="75000"/>
                </a:schemeClr>
              </a:solidFill>
            </a:endParaRPr>
          </a:p>
        </p:txBody>
      </p:sp>
      <p:cxnSp>
        <p:nvCxnSpPr>
          <p:cNvPr id="27" name="Straight Arrow Connector 26"/>
          <p:cNvCxnSpPr>
            <a:stCxn id="21" idx="2"/>
          </p:cNvCxnSpPr>
          <p:nvPr/>
        </p:nvCxnSpPr>
        <p:spPr>
          <a:xfrm flipV="1">
            <a:off x="4572000" y="3140968"/>
            <a:ext cx="0" cy="1521460"/>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flipV="1">
            <a:off x="4572000" y="2564904"/>
            <a:ext cx="0" cy="1521460"/>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flipV="1">
            <a:off x="4572000" y="2204864"/>
            <a:ext cx="0" cy="1521460"/>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31" name="Rectangle 30"/>
          <p:cNvSpPr/>
          <p:nvPr/>
        </p:nvSpPr>
        <p:spPr>
          <a:xfrm>
            <a:off x="0" y="4653136"/>
            <a:ext cx="9144000" cy="792088"/>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extBox 31"/>
          <p:cNvSpPr txBox="1"/>
          <p:nvPr/>
        </p:nvSpPr>
        <p:spPr>
          <a:xfrm>
            <a:off x="0" y="5013176"/>
            <a:ext cx="4499992" cy="369332"/>
          </a:xfrm>
          <a:prstGeom prst="rect">
            <a:avLst/>
          </a:prstGeom>
          <a:noFill/>
        </p:spPr>
        <p:txBody>
          <a:bodyPr wrap="square" rtlCol="0">
            <a:spAutoFit/>
          </a:bodyPr>
          <a:lstStyle/>
          <a:p>
            <a:r>
              <a:rPr lang="en-GB" b="1" dirty="0" smtClean="0">
                <a:solidFill>
                  <a:schemeClr val="tx2">
                    <a:lumMod val="10000"/>
                  </a:schemeClr>
                </a:solidFill>
              </a:rPr>
              <a:t>INFANTRY – 1</a:t>
            </a:r>
            <a:r>
              <a:rPr lang="en-GB" b="1" baseline="30000" dirty="0" smtClean="0">
                <a:solidFill>
                  <a:schemeClr val="tx2">
                    <a:lumMod val="10000"/>
                  </a:schemeClr>
                </a:solidFill>
              </a:rPr>
              <a:t>st</a:t>
            </a:r>
            <a:r>
              <a:rPr lang="en-GB" b="1" dirty="0" smtClean="0">
                <a:solidFill>
                  <a:schemeClr val="tx2">
                    <a:lumMod val="10000"/>
                  </a:schemeClr>
                </a:solidFill>
              </a:rPr>
              <a:t> class: 80 centuries</a:t>
            </a:r>
            <a:endParaRPr lang="en-GB" b="1" dirty="0">
              <a:solidFill>
                <a:schemeClr val="tx2">
                  <a:lumMod val="10000"/>
                </a:schemeClr>
              </a:solidFill>
            </a:endParaRPr>
          </a:p>
        </p:txBody>
      </p:sp>
      <p:sp>
        <p:nvSpPr>
          <p:cNvPr id="33" name="TextBox 32"/>
          <p:cNvSpPr txBox="1"/>
          <p:nvPr/>
        </p:nvSpPr>
        <p:spPr>
          <a:xfrm>
            <a:off x="2195736" y="4581128"/>
            <a:ext cx="6623720" cy="646331"/>
          </a:xfrm>
          <a:prstGeom prst="rect">
            <a:avLst/>
          </a:prstGeom>
          <a:noFill/>
        </p:spPr>
        <p:txBody>
          <a:bodyPr wrap="square" rtlCol="0">
            <a:spAutoFit/>
          </a:bodyPr>
          <a:lstStyle/>
          <a:p>
            <a:pPr algn="r"/>
            <a:r>
              <a:rPr lang="en-GB" b="1" dirty="0" smtClean="0">
                <a:solidFill>
                  <a:schemeClr val="tx1">
                    <a:lumMod val="50000"/>
                  </a:schemeClr>
                </a:solidFill>
              </a:rPr>
              <a:t>Important legislation</a:t>
            </a:r>
            <a:br>
              <a:rPr lang="en-GB" b="1" dirty="0" smtClean="0">
                <a:solidFill>
                  <a:schemeClr val="tx1">
                    <a:lumMod val="50000"/>
                  </a:schemeClr>
                </a:solidFill>
              </a:rPr>
            </a:br>
            <a:r>
              <a:rPr lang="en-GB" b="1" dirty="0" smtClean="0">
                <a:solidFill>
                  <a:schemeClr val="tx1">
                    <a:lumMod val="50000"/>
                  </a:schemeClr>
                </a:solidFill>
              </a:rPr>
              <a:t>capital charges, war declaration,...</a:t>
            </a:r>
            <a:endParaRPr lang="en-GB" sz="1600" b="1" dirty="0">
              <a:solidFill>
                <a:schemeClr val="tx1">
                  <a:lumMod val="50000"/>
                </a:schemeClr>
              </a:solidFill>
            </a:endParaRPr>
          </a:p>
        </p:txBody>
      </p:sp>
      <p:sp>
        <p:nvSpPr>
          <p:cNvPr id="34" name="TextBox 33"/>
          <p:cNvSpPr txBox="1"/>
          <p:nvPr/>
        </p:nvSpPr>
        <p:spPr>
          <a:xfrm>
            <a:off x="0" y="4725144"/>
            <a:ext cx="4499992" cy="369332"/>
          </a:xfrm>
          <a:prstGeom prst="rect">
            <a:avLst/>
          </a:prstGeom>
          <a:noFill/>
        </p:spPr>
        <p:txBody>
          <a:bodyPr wrap="square" rtlCol="0">
            <a:spAutoFit/>
          </a:bodyPr>
          <a:lstStyle/>
          <a:p>
            <a:r>
              <a:rPr lang="en-GB" b="1" dirty="0" smtClean="0">
                <a:solidFill>
                  <a:schemeClr val="tx2">
                    <a:lumMod val="10000"/>
                  </a:schemeClr>
                </a:solidFill>
              </a:rPr>
              <a:t>CAVALRY: 18 centuries</a:t>
            </a:r>
            <a:endParaRPr lang="en-GB" b="1" dirty="0">
              <a:solidFill>
                <a:schemeClr val="tx2">
                  <a:lumMod val="10000"/>
                </a:schemeClr>
              </a:solidFill>
            </a:endParaRPr>
          </a:p>
        </p:txBody>
      </p:sp>
      <p:sp>
        <p:nvSpPr>
          <p:cNvPr id="35" name="TextBox 34"/>
          <p:cNvSpPr txBox="1"/>
          <p:nvPr/>
        </p:nvSpPr>
        <p:spPr>
          <a:xfrm>
            <a:off x="0" y="5373216"/>
            <a:ext cx="5292080" cy="369332"/>
          </a:xfrm>
          <a:prstGeom prst="rect">
            <a:avLst/>
          </a:prstGeom>
          <a:noFill/>
        </p:spPr>
        <p:txBody>
          <a:bodyPr wrap="square" rtlCol="0">
            <a:spAutoFit/>
          </a:bodyPr>
          <a:lstStyle/>
          <a:p>
            <a:r>
              <a:rPr lang="en-GB" b="1" dirty="0" smtClean="0">
                <a:solidFill>
                  <a:schemeClr val="tx2">
                    <a:lumMod val="10000"/>
                  </a:schemeClr>
                </a:solidFill>
              </a:rPr>
              <a:t>INFANTRY –  2</a:t>
            </a:r>
            <a:r>
              <a:rPr lang="en-GB" b="1" baseline="30000" dirty="0" smtClean="0">
                <a:solidFill>
                  <a:schemeClr val="tx2">
                    <a:lumMod val="10000"/>
                  </a:schemeClr>
                </a:solidFill>
              </a:rPr>
              <a:t>nd</a:t>
            </a:r>
            <a:r>
              <a:rPr lang="en-GB" b="1" dirty="0" smtClean="0">
                <a:solidFill>
                  <a:schemeClr val="tx2">
                    <a:lumMod val="10000"/>
                  </a:schemeClr>
                </a:solidFill>
              </a:rPr>
              <a:t>, 3</a:t>
            </a:r>
            <a:r>
              <a:rPr lang="en-GB" b="1" baseline="30000" dirty="0" smtClean="0">
                <a:solidFill>
                  <a:schemeClr val="tx2">
                    <a:lumMod val="10000"/>
                  </a:schemeClr>
                </a:solidFill>
              </a:rPr>
              <a:t>rd</a:t>
            </a:r>
            <a:r>
              <a:rPr lang="en-GB" b="1" dirty="0" smtClean="0">
                <a:solidFill>
                  <a:schemeClr val="tx2">
                    <a:lumMod val="10000"/>
                  </a:schemeClr>
                </a:solidFill>
              </a:rPr>
              <a:t>, 4</a:t>
            </a:r>
            <a:r>
              <a:rPr lang="en-GB" b="1" baseline="30000" dirty="0" smtClean="0">
                <a:solidFill>
                  <a:schemeClr val="tx2">
                    <a:lumMod val="10000"/>
                  </a:schemeClr>
                </a:solidFill>
              </a:rPr>
              <a:t>th</a:t>
            </a:r>
            <a:r>
              <a:rPr lang="en-GB" b="1" dirty="0" smtClean="0">
                <a:solidFill>
                  <a:schemeClr val="tx2">
                    <a:lumMod val="10000"/>
                  </a:schemeClr>
                </a:solidFill>
              </a:rPr>
              <a:t> class: 20 centuries each</a:t>
            </a:r>
            <a:endParaRPr lang="en-GB" b="1" dirty="0">
              <a:solidFill>
                <a:schemeClr val="tx2">
                  <a:lumMod val="10000"/>
                </a:schemeClr>
              </a:solidFill>
            </a:endParaRPr>
          </a:p>
        </p:txBody>
      </p:sp>
      <p:sp>
        <p:nvSpPr>
          <p:cNvPr id="36" name="TextBox 35"/>
          <p:cNvSpPr txBox="1"/>
          <p:nvPr/>
        </p:nvSpPr>
        <p:spPr>
          <a:xfrm>
            <a:off x="5436096" y="5301208"/>
            <a:ext cx="2843808" cy="1477328"/>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dirty="0" smtClean="0"/>
              <a:t>One vote for each century</a:t>
            </a:r>
          </a:p>
          <a:p>
            <a:r>
              <a:rPr lang="en-GB" dirty="0" smtClean="0"/>
              <a:t>VOTE by property</a:t>
            </a:r>
          </a:p>
          <a:p>
            <a:r>
              <a:rPr lang="en-GB" dirty="0" smtClean="0">
                <a:sym typeface="Wingdings" pitchFamily="2" charset="2"/>
              </a:rPr>
              <a:t>HOW MANY VOTES  &amp; WHOSE VOTES DO YOU NEED?  97 out of  193</a:t>
            </a:r>
            <a:endParaRPr lang="en-GB" dirty="0" smtClean="0"/>
          </a:p>
        </p:txBody>
      </p:sp>
      <p:sp>
        <p:nvSpPr>
          <p:cNvPr id="37" name="TextBox 36"/>
          <p:cNvSpPr txBox="1"/>
          <p:nvPr/>
        </p:nvSpPr>
        <p:spPr>
          <a:xfrm rot="20576746">
            <a:off x="323528" y="2924944"/>
            <a:ext cx="2339752" cy="954107"/>
          </a:xfrm>
          <a:prstGeom prst="rect">
            <a:avLst/>
          </a:prstGeom>
          <a:noFill/>
        </p:spPr>
        <p:txBody>
          <a:bodyPr wrap="square" rtlCol="0">
            <a:spAutoFit/>
          </a:bodyPr>
          <a:lstStyle/>
          <a:p>
            <a:r>
              <a:rPr lang="en-GB" sz="2800" dirty="0" smtClean="0"/>
              <a:t>Still monarchy...?</a:t>
            </a:r>
            <a:endParaRPr lang="en-GB" sz="2800" dirty="0"/>
          </a:p>
        </p:txBody>
      </p:sp>
      <p:sp>
        <p:nvSpPr>
          <p:cNvPr id="30" name="TextBox 29"/>
          <p:cNvSpPr txBox="1"/>
          <p:nvPr/>
        </p:nvSpPr>
        <p:spPr>
          <a:xfrm rot="5400000">
            <a:off x="7771202" y="5656602"/>
            <a:ext cx="2376264" cy="369332"/>
          </a:xfrm>
          <a:prstGeom prst="rect">
            <a:avLst/>
          </a:prstGeom>
          <a:noFill/>
        </p:spPr>
        <p:txBody>
          <a:bodyPr wrap="square" rtlCol="0">
            <a:spAutoFit/>
          </a:bodyPr>
          <a:lstStyle/>
          <a:p>
            <a:pPr algn="ctr"/>
            <a:r>
              <a:rPr lang="en-GB" b="1" dirty="0" smtClean="0"/>
              <a:t>populus / the people</a:t>
            </a:r>
            <a:endParaRPr lang="en-GB" b="1"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wipe(up)">
                                      <p:cBhvr>
                                        <p:cTn id="7" dur="5000"/>
                                        <p:tgtEl>
                                          <p:spTgt spid="31"/>
                                        </p:tgtEl>
                                      </p:cBhvr>
                                    </p:animEffect>
                                  </p:childTnLst>
                                </p:cTn>
                              </p:par>
                            </p:childTnLst>
                          </p:cTn>
                        </p:par>
                        <p:par>
                          <p:cTn id="8" fill="hold">
                            <p:stCondLst>
                              <p:cond delay="5000"/>
                            </p:stCondLst>
                            <p:childTnLst>
                              <p:par>
                                <p:cTn id="9" presetID="20" presetClass="entr" presetSubtype="0" fill="hold" grpId="0" nodeType="afterEffect">
                                  <p:stCondLst>
                                    <p:cond delay="0"/>
                                  </p:stCondLst>
                                  <p:childTnLst>
                                    <p:set>
                                      <p:cBhvr>
                                        <p:cTn id="10" dur="1" fill="hold">
                                          <p:stCondLst>
                                            <p:cond delay="0"/>
                                          </p:stCondLst>
                                        </p:cTn>
                                        <p:tgtEl>
                                          <p:spTgt spid="37"/>
                                        </p:tgtEl>
                                        <p:attrNameLst>
                                          <p:attrName>style.visibility</p:attrName>
                                        </p:attrNameLst>
                                      </p:cBhvr>
                                      <p:to>
                                        <p:strVal val="visible"/>
                                      </p:to>
                                    </p:set>
                                    <p:animEffect transition="in" filter="wedge">
                                      <p:cBhvr>
                                        <p:cTn id="11" dur="20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animBg="1"/>
      <p:bldP spid="37" grpId="0"/>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013176"/>
            <a:ext cx="9144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5" name="Title 2"/>
          <p:cNvSpPr>
            <a:spLocks noGrp="1"/>
          </p:cNvSpPr>
          <p:nvPr>
            <p:ph type="title"/>
          </p:nvPr>
        </p:nvSpPr>
        <p:spPr>
          <a:xfrm>
            <a:off x="352426" y="228600"/>
            <a:ext cx="7680960" cy="1066800"/>
          </a:xfrm>
        </p:spPr>
        <p:txBody>
          <a:bodyPr/>
          <a:lstStyle/>
          <a:p>
            <a:r>
              <a:rPr lang="en-GB" dirty="0" smtClean="0"/>
              <a:t>Roman </a:t>
            </a:r>
            <a:r>
              <a:rPr lang="en-GB" dirty="0" smtClean="0"/>
              <a:t>constitution</a:t>
            </a:r>
            <a:endParaRPr lang="en-GB" dirty="0"/>
          </a:p>
        </p:txBody>
      </p:sp>
      <p:sp>
        <p:nvSpPr>
          <p:cNvPr id="6" name="TextBox 5"/>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K I N G</a:t>
            </a:r>
            <a:endParaRPr lang="en-GB" b="1" dirty="0"/>
          </a:p>
        </p:txBody>
      </p:sp>
      <p:sp>
        <p:nvSpPr>
          <p:cNvPr id="7" name="TextBox 6"/>
          <p:cNvSpPr txBox="1"/>
          <p:nvPr/>
        </p:nvSpPr>
        <p:spPr>
          <a:xfrm>
            <a:off x="3251611" y="2199185"/>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PRAETORS</a:t>
            </a:r>
            <a:endParaRPr lang="en-GB" dirty="0">
              <a:solidFill>
                <a:schemeClr val="tx1">
                  <a:lumMod val="50000"/>
                </a:schemeClr>
              </a:solidFill>
            </a:endParaRPr>
          </a:p>
        </p:txBody>
      </p:sp>
      <p:sp>
        <p:nvSpPr>
          <p:cNvPr id="8" name="TextBox 7"/>
          <p:cNvSpPr txBox="1"/>
          <p:nvPr/>
        </p:nvSpPr>
        <p:spPr>
          <a:xfrm>
            <a:off x="3275856" y="2720917"/>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CENSORS</a:t>
            </a:r>
            <a:endParaRPr lang="en-GB" dirty="0">
              <a:solidFill>
                <a:schemeClr val="tx1">
                  <a:lumMod val="50000"/>
                </a:schemeClr>
              </a:solidFill>
            </a:endParaRPr>
          </a:p>
        </p:txBody>
      </p:sp>
      <p:sp>
        <p:nvSpPr>
          <p:cNvPr id="9" name="TextBox 8"/>
          <p:cNvSpPr txBox="1"/>
          <p:nvPr/>
        </p:nvSpPr>
        <p:spPr>
          <a:xfrm>
            <a:off x="3275856" y="3242649"/>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QUAESTORS</a:t>
            </a:r>
            <a:endParaRPr lang="en-GB" dirty="0">
              <a:solidFill>
                <a:schemeClr val="tx1">
                  <a:lumMod val="50000"/>
                </a:schemeClr>
              </a:solidFill>
            </a:endParaRPr>
          </a:p>
        </p:txBody>
      </p:sp>
      <p:sp>
        <p:nvSpPr>
          <p:cNvPr id="10" name="TextBox 9"/>
          <p:cNvSpPr txBox="1"/>
          <p:nvPr/>
        </p:nvSpPr>
        <p:spPr>
          <a:xfrm>
            <a:off x="3275856" y="3764381"/>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AEDILES</a:t>
            </a:r>
            <a:endParaRPr lang="en-GB" dirty="0">
              <a:solidFill>
                <a:schemeClr val="tx1">
                  <a:lumMod val="50000"/>
                </a:schemeClr>
              </a:solidFill>
            </a:endParaRPr>
          </a:p>
        </p:txBody>
      </p:sp>
      <p:sp>
        <p:nvSpPr>
          <p:cNvPr id="11" name="Oval 10"/>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5940152" y="2492896"/>
            <a:ext cx="2304256" cy="584775"/>
          </a:xfrm>
          <a:prstGeom prst="rect">
            <a:avLst/>
          </a:prstGeom>
          <a:noFill/>
        </p:spPr>
        <p:txBody>
          <a:bodyPr wrap="square" rtlCol="0">
            <a:spAutoFit/>
          </a:bodyPr>
          <a:lstStyle/>
          <a:p>
            <a:r>
              <a:rPr lang="en-GB" sz="3200" b="1" dirty="0" smtClean="0">
                <a:effectLst>
                  <a:outerShdw blurRad="38100" dist="38100" dir="2700000" algn="tl">
                    <a:srgbClr val="000000">
                      <a:alpha val="43137"/>
                    </a:srgbClr>
                  </a:outerShdw>
                </a:effectLst>
              </a:rPr>
              <a:t>S E N A T E</a:t>
            </a:r>
            <a:endParaRPr lang="en-GB" sz="3200" b="1" dirty="0">
              <a:effectLst>
                <a:outerShdw blurRad="38100" dist="38100" dir="2700000" algn="tl">
                  <a:srgbClr val="000000">
                    <a:alpha val="43137"/>
                  </a:srgbClr>
                </a:outerShdw>
              </a:effectLst>
            </a:endParaRPr>
          </a:p>
        </p:txBody>
      </p:sp>
      <p:sp>
        <p:nvSpPr>
          <p:cNvPr id="13" name="Rectangle 12"/>
          <p:cNvSpPr/>
          <p:nvPr/>
        </p:nvSpPr>
        <p:spPr>
          <a:xfrm>
            <a:off x="0" y="4653136"/>
            <a:ext cx="9144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priesthoods</a:t>
            </a:r>
            <a:endParaRPr lang="en-GB" b="1" dirty="0"/>
          </a:p>
        </p:txBody>
      </p:sp>
      <p:cxnSp>
        <p:nvCxnSpPr>
          <p:cNvPr id="15" name="Straight Arrow Connector 14"/>
          <p:cNvCxnSpPr>
            <a:stCxn id="11" idx="1"/>
            <a:endCxn id="6" idx="3"/>
          </p:cNvCxnSpPr>
          <p:nvPr/>
        </p:nvCxnSpPr>
        <p:spPr>
          <a:xfrm flipH="1" flipV="1">
            <a:off x="5220072" y="1885474"/>
            <a:ext cx="1068076" cy="331219"/>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a:stCxn id="14" idx="3"/>
            <a:endCxn id="6"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rot="20160907">
            <a:off x="2161488" y="1788480"/>
            <a:ext cx="864096" cy="369332"/>
          </a:xfrm>
          <a:prstGeom prst="rect">
            <a:avLst/>
          </a:prstGeom>
          <a:noFill/>
        </p:spPr>
        <p:txBody>
          <a:bodyPr wrap="square" rtlCol="0">
            <a:spAutoFit/>
          </a:bodyPr>
          <a:lstStyle/>
          <a:p>
            <a:r>
              <a:rPr lang="en-GB" dirty="0" smtClean="0"/>
              <a:t>advice</a:t>
            </a:r>
            <a:endParaRPr lang="en-GB" dirty="0"/>
          </a:p>
        </p:txBody>
      </p:sp>
      <p:sp>
        <p:nvSpPr>
          <p:cNvPr id="18" name="TextBox 17"/>
          <p:cNvSpPr txBox="1"/>
          <p:nvPr/>
        </p:nvSpPr>
        <p:spPr>
          <a:xfrm rot="1343376">
            <a:off x="5545874" y="1635431"/>
            <a:ext cx="864096" cy="369332"/>
          </a:xfrm>
          <a:prstGeom prst="rect">
            <a:avLst/>
          </a:prstGeom>
          <a:noFill/>
        </p:spPr>
        <p:txBody>
          <a:bodyPr wrap="square" rtlCol="0">
            <a:spAutoFit/>
          </a:bodyPr>
          <a:lstStyle/>
          <a:p>
            <a:r>
              <a:rPr lang="en-GB" dirty="0" smtClean="0"/>
              <a:t>advice</a:t>
            </a:r>
            <a:endParaRPr lang="en-GB" dirty="0"/>
          </a:p>
        </p:txBody>
      </p:sp>
      <p:sp>
        <p:nvSpPr>
          <p:cNvPr id="19" name="Rectangle 18"/>
          <p:cNvSpPr/>
          <p:nvPr/>
        </p:nvSpPr>
        <p:spPr>
          <a:xfrm>
            <a:off x="0" y="6137920"/>
            <a:ext cx="9144000" cy="38742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0" y="6093296"/>
            <a:ext cx="3563888" cy="369332"/>
          </a:xfrm>
          <a:prstGeom prst="rect">
            <a:avLst/>
          </a:prstGeom>
          <a:noFill/>
        </p:spPr>
        <p:txBody>
          <a:bodyPr wrap="square" rtlCol="0">
            <a:spAutoFit/>
          </a:bodyPr>
          <a:lstStyle/>
          <a:p>
            <a:r>
              <a:rPr lang="en-GB" b="1" dirty="0" smtClean="0">
                <a:solidFill>
                  <a:schemeClr val="bg2">
                    <a:lumMod val="75000"/>
                  </a:schemeClr>
                </a:solidFill>
              </a:rPr>
              <a:t>CRAFTSMEN – 2 centuries</a:t>
            </a:r>
            <a:endParaRPr lang="en-GB" b="1" dirty="0">
              <a:solidFill>
                <a:schemeClr val="bg2">
                  <a:lumMod val="75000"/>
                </a:schemeClr>
              </a:solidFill>
            </a:endParaRPr>
          </a:p>
        </p:txBody>
      </p:sp>
      <p:sp>
        <p:nvSpPr>
          <p:cNvPr id="21" name="TextBox 20"/>
          <p:cNvSpPr txBox="1"/>
          <p:nvPr/>
        </p:nvSpPr>
        <p:spPr>
          <a:xfrm>
            <a:off x="0" y="4293096"/>
            <a:ext cx="9144000" cy="369332"/>
          </a:xfrm>
          <a:prstGeom prst="rect">
            <a:avLst/>
          </a:prstGeom>
          <a:noFill/>
        </p:spPr>
        <p:txBody>
          <a:bodyPr wrap="square" rtlCol="0">
            <a:spAutoFit/>
          </a:bodyPr>
          <a:lstStyle/>
          <a:p>
            <a:r>
              <a:rPr lang="en-GB" b="1" dirty="0" smtClean="0"/>
              <a:t>COMITIA CENTURIATA/</a:t>
            </a:r>
            <a:r>
              <a:rPr lang="en-GB" b="1" dirty="0" err="1" smtClean="0"/>
              <a:t>centuriate</a:t>
            </a:r>
            <a:r>
              <a:rPr lang="en-GB" b="1" dirty="0" smtClean="0"/>
              <a:t> assembly</a:t>
            </a:r>
            <a:r>
              <a:rPr lang="en-GB" sz="1600" b="1" dirty="0" smtClean="0"/>
              <a:t> </a:t>
            </a:r>
            <a:r>
              <a:rPr lang="en-GB" sz="1600" b="1" dirty="0" smtClean="0">
                <a:solidFill>
                  <a:schemeClr val="tx1">
                    <a:lumMod val="50000"/>
                  </a:schemeClr>
                </a:solidFill>
              </a:rPr>
              <a:t>– 193 centuries </a:t>
            </a:r>
            <a:r>
              <a:rPr lang="en-GB" sz="1600" b="1" dirty="0" smtClean="0">
                <a:solidFill>
                  <a:schemeClr val="tx1">
                    <a:lumMod val="50000"/>
                  </a:schemeClr>
                </a:solidFill>
                <a:sym typeface="Wingdings" pitchFamily="2" charset="2"/>
              </a:rPr>
              <a:t>election of consul, praetor, censor</a:t>
            </a:r>
            <a:endParaRPr lang="en-GB" sz="1600" b="1" dirty="0">
              <a:solidFill>
                <a:schemeClr val="tx1">
                  <a:lumMod val="50000"/>
                </a:schemeClr>
              </a:solidFill>
            </a:endParaRPr>
          </a:p>
        </p:txBody>
      </p:sp>
      <p:sp>
        <p:nvSpPr>
          <p:cNvPr id="22" name="Rectangle 21"/>
          <p:cNvSpPr/>
          <p:nvPr/>
        </p:nvSpPr>
        <p:spPr>
          <a:xfrm>
            <a:off x="0" y="537321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3" name="Rectangle 22"/>
          <p:cNvSpPr/>
          <p:nvPr/>
        </p:nvSpPr>
        <p:spPr>
          <a:xfrm>
            <a:off x="0" y="573325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TextBox 23"/>
          <p:cNvSpPr txBox="1"/>
          <p:nvPr/>
        </p:nvSpPr>
        <p:spPr>
          <a:xfrm>
            <a:off x="0" y="5733256"/>
            <a:ext cx="5292080" cy="369332"/>
          </a:xfrm>
          <a:prstGeom prst="rect">
            <a:avLst/>
          </a:prstGeom>
          <a:noFill/>
        </p:spPr>
        <p:txBody>
          <a:bodyPr wrap="square" rtlCol="0">
            <a:spAutoFit/>
          </a:bodyPr>
          <a:lstStyle/>
          <a:p>
            <a:r>
              <a:rPr lang="en-GB" b="1" dirty="0" smtClean="0">
                <a:solidFill>
                  <a:schemeClr val="tx2">
                    <a:lumMod val="10000"/>
                  </a:schemeClr>
                </a:solidFill>
              </a:rPr>
              <a:t>INFANTRY –  5</a:t>
            </a:r>
            <a:r>
              <a:rPr lang="en-GB" b="1" baseline="30000" dirty="0" smtClean="0">
                <a:solidFill>
                  <a:schemeClr val="tx2">
                    <a:lumMod val="10000"/>
                  </a:schemeClr>
                </a:solidFill>
              </a:rPr>
              <a:t>th</a:t>
            </a:r>
            <a:r>
              <a:rPr lang="en-GB" b="1" dirty="0" smtClean="0">
                <a:solidFill>
                  <a:schemeClr val="tx2">
                    <a:lumMod val="10000"/>
                  </a:schemeClr>
                </a:solidFill>
              </a:rPr>
              <a:t> class: 30 centuries</a:t>
            </a:r>
            <a:endParaRPr lang="en-GB" b="1" dirty="0">
              <a:solidFill>
                <a:schemeClr val="tx2">
                  <a:lumMod val="10000"/>
                </a:schemeClr>
              </a:solidFill>
            </a:endParaRPr>
          </a:p>
        </p:txBody>
      </p:sp>
      <p:sp>
        <p:nvSpPr>
          <p:cNvPr id="25" name="Rectangle 24"/>
          <p:cNvSpPr/>
          <p:nvPr/>
        </p:nvSpPr>
        <p:spPr>
          <a:xfrm>
            <a:off x="0" y="6525344"/>
            <a:ext cx="9144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0" y="6444044"/>
            <a:ext cx="3563888" cy="369332"/>
          </a:xfrm>
          <a:prstGeom prst="rect">
            <a:avLst/>
          </a:prstGeom>
          <a:noFill/>
        </p:spPr>
        <p:txBody>
          <a:bodyPr wrap="square" rtlCol="0">
            <a:spAutoFit/>
          </a:bodyPr>
          <a:lstStyle/>
          <a:p>
            <a:r>
              <a:rPr lang="en-GB" b="1" dirty="0" smtClean="0">
                <a:solidFill>
                  <a:schemeClr val="bg2">
                    <a:lumMod val="75000"/>
                  </a:schemeClr>
                </a:solidFill>
              </a:rPr>
              <a:t>OTHER PEOPLE... – 1 century</a:t>
            </a:r>
            <a:endParaRPr lang="en-GB" b="1" dirty="0">
              <a:solidFill>
                <a:schemeClr val="bg2">
                  <a:lumMod val="75000"/>
                </a:schemeClr>
              </a:solidFill>
            </a:endParaRPr>
          </a:p>
        </p:txBody>
      </p:sp>
      <p:cxnSp>
        <p:nvCxnSpPr>
          <p:cNvPr id="27" name="Straight Arrow Connector 26"/>
          <p:cNvCxnSpPr>
            <a:stCxn id="21" idx="2"/>
          </p:cNvCxnSpPr>
          <p:nvPr/>
        </p:nvCxnSpPr>
        <p:spPr>
          <a:xfrm flipV="1">
            <a:off x="4572000" y="3140968"/>
            <a:ext cx="0" cy="1521460"/>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flipV="1">
            <a:off x="4572000" y="2564904"/>
            <a:ext cx="0" cy="1521460"/>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flipV="1">
            <a:off x="4572000" y="2204864"/>
            <a:ext cx="0" cy="1521460"/>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31" name="Rectangle 30"/>
          <p:cNvSpPr/>
          <p:nvPr/>
        </p:nvSpPr>
        <p:spPr>
          <a:xfrm>
            <a:off x="0" y="4653136"/>
            <a:ext cx="9144000" cy="792088"/>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extBox 31"/>
          <p:cNvSpPr txBox="1"/>
          <p:nvPr/>
        </p:nvSpPr>
        <p:spPr>
          <a:xfrm>
            <a:off x="0" y="5013176"/>
            <a:ext cx="4499992" cy="369332"/>
          </a:xfrm>
          <a:prstGeom prst="rect">
            <a:avLst/>
          </a:prstGeom>
          <a:noFill/>
        </p:spPr>
        <p:txBody>
          <a:bodyPr wrap="square" rtlCol="0">
            <a:spAutoFit/>
          </a:bodyPr>
          <a:lstStyle/>
          <a:p>
            <a:r>
              <a:rPr lang="en-GB" b="1" dirty="0" smtClean="0">
                <a:solidFill>
                  <a:schemeClr val="tx2">
                    <a:lumMod val="10000"/>
                  </a:schemeClr>
                </a:solidFill>
              </a:rPr>
              <a:t>INFANTRY – 1</a:t>
            </a:r>
            <a:r>
              <a:rPr lang="en-GB" b="1" baseline="30000" dirty="0" smtClean="0">
                <a:solidFill>
                  <a:schemeClr val="tx2">
                    <a:lumMod val="10000"/>
                  </a:schemeClr>
                </a:solidFill>
              </a:rPr>
              <a:t>st</a:t>
            </a:r>
            <a:r>
              <a:rPr lang="en-GB" b="1" dirty="0" smtClean="0">
                <a:solidFill>
                  <a:schemeClr val="tx2">
                    <a:lumMod val="10000"/>
                  </a:schemeClr>
                </a:solidFill>
              </a:rPr>
              <a:t> class: 80 centuries</a:t>
            </a:r>
            <a:endParaRPr lang="en-GB" b="1" dirty="0">
              <a:solidFill>
                <a:schemeClr val="tx2">
                  <a:lumMod val="10000"/>
                </a:schemeClr>
              </a:solidFill>
            </a:endParaRPr>
          </a:p>
        </p:txBody>
      </p:sp>
      <p:sp>
        <p:nvSpPr>
          <p:cNvPr id="33" name="TextBox 32"/>
          <p:cNvSpPr txBox="1"/>
          <p:nvPr/>
        </p:nvSpPr>
        <p:spPr>
          <a:xfrm>
            <a:off x="2195736" y="4581128"/>
            <a:ext cx="6623720" cy="369332"/>
          </a:xfrm>
          <a:prstGeom prst="rect">
            <a:avLst/>
          </a:prstGeom>
          <a:noFill/>
        </p:spPr>
        <p:txBody>
          <a:bodyPr wrap="square" rtlCol="0">
            <a:spAutoFit/>
          </a:bodyPr>
          <a:lstStyle/>
          <a:p>
            <a:pPr algn="r"/>
            <a:r>
              <a:rPr lang="en-GB" b="1" dirty="0" smtClean="0">
                <a:solidFill>
                  <a:schemeClr val="tx1">
                    <a:lumMod val="50000"/>
                  </a:schemeClr>
                </a:solidFill>
              </a:rPr>
              <a:t>Important legislation</a:t>
            </a:r>
            <a:endParaRPr lang="en-GB" sz="1600" b="1" dirty="0">
              <a:solidFill>
                <a:schemeClr val="tx1">
                  <a:lumMod val="50000"/>
                </a:schemeClr>
              </a:solidFill>
            </a:endParaRPr>
          </a:p>
        </p:txBody>
      </p:sp>
      <p:sp>
        <p:nvSpPr>
          <p:cNvPr id="34" name="TextBox 33"/>
          <p:cNvSpPr txBox="1"/>
          <p:nvPr/>
        </p:nvSpPr>
        <p:spPr>
          <a:xfrm>
            <a:off x="0" y="4725144"/>
            <a:ext cx="4499992" cy="369332"/>
          </a:xfrm>
          <a:prstGeom prst="rect">
            <a:avLst/>
          </a:prstGeom>
          <a:noFill/>
        </p:spPr>
        <p:txBody>
          <a:bodyPr wrap="square" rtlCol="0">
            <a:spAutoFit/>
          </a:bodyPr>
          <a:lstStyle/>
          <a:p>
            <a:r>
              <a:rPr lang="en-GB" b="1" dirty="0" smtClean="0">
                <a:solidFill>
                  <a:schemeClr val="tx2">
                    <a:lumMod val="10000"/>
                  </a:schemeClr>
                </a:solidFill>
              </a:rPr>
              <a:t>CAVALRY: 18 centuries</a:t>
            </a:r>
            <a:endParaRPr lang="en-GB" b="1" dirty="0">
              <a:solidFill>
                <a:schemeClr val="tx2">
                  <a:lumMod val="10000"/>
                </a:schemeClr>
              </a:solidFill>
            </a:endParaRPr>
          </a:p>
        </p:txBody>
      </p:sp>
      <p:sp>
        <p:nvSpPr>
          <p:cNvPr id="35" name="TextBox 34"/>
          <p:cNvSpPr txBox="1"/>
          <p:nvPr/>
        </p:nvSpPr>
        <p:spPr>
          <a:xfrm>
            <a:off x="0" y="5373216"/>
            <a:ext cx="5292080" cy="369332"/>
          </a:xfrm>
          <a:prstGeom prst="rect">
            <a:avLst/>
          </a:prstGeom>
          <a:noFill/>
        </p:spPr>
        <p:txBody>
          <a:bodyPr wrap="square" rtlCol="0">
            <a:spAutoFit/>
          </a:bodyPr>
          <a:lstStyle/>
          <a:p>
            <a:r>
              <a:rPr lang="en-GB" b="1" dirty="0" smtClean="0">
                <a:solidFill>
                  <a:schemeClr val="tx2">
                    <a:lumMod val="10000"/>
                  </a:schemeClr>
                </a:solidFill>
              </a:rPr>
              <a:t>INFANTRY –  2</a:t>
            </a:r>
            <a:r>
              <a:rPr lang="en-GB" b="1" baseline="30000" dirty="0" smtClean="0">
                <a:solidFill>
                  <a:schemeClr val="tx2">
                    <a:lumMod val="10000"/>
                  </a:schemeClr>
                </a:solidFill>
              </a:rPr>
              <a:t>nd</a:t>
            </a:r>
            <a:r>
              <a:rPr lang="en-GB" b="1" dirty="0" smtClean="0">
                <a:solidFill>
                  <a:schemeClr val="tx2">
                    <a:lumMod val="10000"/>
                  </a:schemeClr>
                </a:solidFill>
              </a:rPr>
              <a:t>, 3</a:t>
            </a:r>
            <a:r>
              <a:rPr lang="en-GB" b="1" baseline="30000" dirty="0" smtClean="0">
                <a:solidFill>
                  <a:schemeClr val="tx2">
                    <a:lumMod val="10000"/>
                  </a:schemeClr>
                </a:solidFill>
              </a:rPr>
              <a:t>rd</a:t>
            </a:r>
            <a:r>
              <a:rPr lang="en-GB" b="1" dirty="0" smtClean="0">
                <a:solidFill>
                  <a:schemeClr val="tx2">
                    <a:lumMod val="10000"/>
                  </a:schemeClr>
                </a:solidFill>
              </a:rPr>
              <a:t>, 4</a:t>
            </a:r>
            <a:r>
              <a:rPr lang="en-GB" b="1" baseline="30000" dirty="0" smtClean="0">
                <a:solidFill>
                  <a:schemeClr val="tx2">
                    <a:lumMod val="10000"/>
                  </a:schemeClr>
                </a:solidFill>
              </a:rPr>
              <a:t>th</a:t>
            </a:r>
            <a:r>
              <a:rPr lang="en-GB" b="1" dirty="0" smtClean="0">
                <a:solidFill>
                  <a:schemeClr val="tx2">
                    <a:lumMod val="10000"/>
                  </a:schemeClr>
                </a:solidFill>
              </a:rPr>
              <a:t> class: 20 centuries each</a:t>
            </a:r>
            <a:endParaRPr lang="en-GB" b="1" dirty="0">
              <a:solidFill>
                <a:schemeClr val="tx2">
                  <a:lumMod val="10000"/>
                </a:schemeClr>
              </a:solidFill>
            </a:endParaRPr>
          </a:p>
        </p:txBody>
      </p:sp>
      <p:sp>
        <p:nvSpPr>
          <p:cNvPr id="36" name="TextBox 35"/>
          <p:cNvSpPr txBox="1"/>
          <p:nvPr/>
        </p:nvSpPr>
        <p:spPr>
          <a:xfrm>
            <a:off x="5436096" y="5301208"/>
            <a:ext cx="2843808" cy="1477328"/>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dirty="0" smtClean="0"/>
              <a:t>One vote for each century</a:t>
            </a:r>
          </a:p>
          <a:p>
            <a:r>
              <a:rPr lang="en-GB" dirty="0" smtClean="0"/>
              <a:t>VOTE by property</a:t>
            </a:r>
          </a:p>
          <a:p>
            <a:r>
              <a:rPr lang="en-GB" dirty="0" smtClean="0">
                <a:sym typeface="Wingdings" pitchFamily="2" charset="2"/>
              </a:rPr>
              <a:t>HOW MANY VOTES  &amp; WHOSE VOTES DO YOU NEED?  97 out of  193</a:t>
            </a:r>
            <a:endParaRPr lang="en-GB" dirty="0" smtClean="0"/>
          </a:p>
        </p:txBody>
      </p:sp>
      <p:sp>
        <p:nvSpPr>
          <p:cNvPr id="37" name="TextBox 36"/>
          <p:cNvSpPr txBox="1"/>
          <p:nvPr/>
        </p:nvSpPr>
        <p:spPr>
          <a:xfrm rot="20576746">
            <a:off x="323528" y="2924944"/>
            <a:ext cx="2339752" cy="954107"/>
          </a:xfrm>
          <a:prstGeom prst="rect">
            <a:avLst/>
          </a:prstGeom>
          <a:noFill/>
        </p:spPr>
        <p:txBody>
          <a:bodyPr wrap="square" rtlCol="0">
            <a:spAutoFit/>
          </a:bodyPr>
          <a:lstStyle/>
          <a:p>
            <a:r>
              <a:rPr lang="en-GB" sz="2800" dirty="0" smtClean="0"/>
              <a:t>Still monarchy...?</a:t>
            </a:r>
            <a:endParaRPr lang="en-GB" sz="2800" dirty="0"/>
          </a:p>
        </p:txBody>
      </p:sp>
      <p:sp>
        <p:nvSpPr>
          <p:cNvPr id="38" name="Content Placeholder 1"/>
          <p:cNvSpPr>
            <a:spLocks noGrp="1"/>
          </p:cNvSpPr>
          <p:nvPr>
            <p:ph sz="quarter" idx="13"/>
          </p:nvPr>
        </p:nvSpPr>
        <p:spPr>
          <a:xfrm>
            <a:off x="5860530" y="0"/>
            <a:ext cx="3283470" cy="2492896"/>
          </a:xfrm>
        </p:spPr>
        <p:style>
          <a:lnRef idx="3">
            <a:schemeClr val="lt1"/>
          </a:lnRef>
          <a:fillRef idx="1">
            <a:schemeClr val="accent1"/>
          </a:fillRef>
          <a:effectRef idx="1">
            <a:schemeClr val="accent1"/>
          </a:effectRef>
          <a:fontRef idx="minor">
            <a:schemeClr val="lt1"/>
          </a:fontRef>
        </p:style>
        <p:txBody>
          <a:bodyPr>
            <a:normAutofit/>
          </a:bodyPr>
          <a:lstStyle/>
          <a:p>
            <a:r>
              <a:rPr lang="en-GB" dirty="0" smtClean="0"/>
              <a:t>Expulsion of the last king, </a:t>
            </a:r>
            <a:br>
              <a:rPr lang="en-GB" dirty="0" smtClean="0"/>
            </a:br>
            <a:r>
              <a:rPr lang="en-GB" dirty="0" err="1" smtClean="0"/>
              <a:t>Tarquinius</a:t>
            </a:r>
            <a:r>
              <a:rPr lang="en-GB" dirty="0" smtClean="0"/>
              <a:t> </a:t>
            </a:r>
            <a:r>
              <a:rPr lang="en-GB" dirty="0" err="1" smtClean="0"/>
              <a:t>Superbus</a:t>
            </a:r>
            <a:r>
              <a:rPr lang="en-GB" dirty="0" smtClean="0"/>
              <a:t> 509 </a:t>
            </a:r>
            <a:r>
              <a:rPr lang="en-GB" dirty="0" smtClean="0"/>
              <a:t>BC</a:t>
            </a:r>
          </a:p>
          <a:p>
            <a:r>
              <a:rPr lang="en-GB" dirty="0" smtClean="0"/>
              <a:t>Uprising (</a:t>
            </a:r>
            <a:r>
              <a:rPr lang="en-GB" dirty="0" err="1" smtClean="0"/>
              <a:t>Lucretia</a:t>
            </a:r>
            <a:r>
              <a:rPr lang="en-GB" dirty="0" smtClean="0"/>
              <a:t>)</a:t>
            </a:r>
            <a:br>
              <a:rPr lang="en-GB" dirty="0" smtClean="0"/>
            </a:br>
            <a:r>
              <a:rPr lang="en-GB" dirty="0" smtClean="0"/>
              <a:t>Overthrow of the last king</a:t>
            </a:r>
            <a:br>
              <a:rPr lang="en-GB" dirty="0" smtClean="0"/>
            </a:br>
            <a:endParaRPr lang="en-GB" dirty="0" smtClean="0"/>
          </a:p>
          <a:p>
            <a:r>
              <a:rPr lang="en-GB" dirty="0" smtClean="0"/>
              <a:t>Creation </a:t>
            </a:r>
            <a:r>
              <a:rPr lang="en-GB" dirty="0" smtClean="0"/>
              <a:t>of the </a:t>
            </a:r>
            <a:r>
              <a:rPr lang="en-GB" dirty="0" smtClean="0"/>
              <a:t>Republic</a:t>
            </a:r>
            <a:br>
              <a:rPr lang="en-GB" dirty="0" smtClean="0"/>
            </a:br>
            <a:r>
              <a:rPr lang="en-GB" b="1" i="1" dirty="0" smtClean="0"/>
              <a:t>res </a:t>
            </a:r>
            <a:r>
              <a:rPr lang="en-GB" b="1" i="1" dirty="0" err="1" smtClean="0"/>
              <a:t>publica</a:t>
            </a:r>
            <a:endParaRPr lang="en-GB" b="1" dirty="0"/>
          </a:p>
        </p:txBody>
      </p:sp>
      <p:pic>
        <p:nvPicPr>
          <p:cNvPr id="39" name="Picture 38"/>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rot="20898686">
            <a:off x="327370" y="3126897"/>
            <a:ext cx="2629865" cy="3501008"/>
          </a:xfrm>
          <a:prstGeom prst="rect">
            <a:avLst/>
          </a:prstGeom>
        </p:spPr>
        <p:style>
          <a:lnRef idx="3">
            <a:schemeClr val="lt1"/>
          </a:lnRef>
          <a:fillRef idx="1">
            <a:schemeClr val="dk1"/>
          </a:fillRef>
          <a:effectRef idx="1">
            <a:schemeClr val="dk1"/>
          </a:effectRef>
          <a:fontRef idx="minor">
            <a:schemeClr val="lt1"/>
          </a:fontRef>
        </p:style>
      </p:pic>
      <p:pic>
        <p:nvPicPr>
          <p:cNvPr id="40" name="Picture 39"/>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rot="437662">
            <a:off x="6168405" y="2702840"/>
            <a:ext cx="2411760" cy="3749191"/>
          </a:xfrm>
          <a:prstGeom prst="rect">
            <a:avLst/>
          </a:prstGeom>
        </p:spPr>
        <p:style>
          <a:lnRef idx="2">
            <a:schemeClr val="accent1">
              <a:shade val="50000"/>
            </a:schemeClr>
          </a:lnRef>
          <a:fillRef idx="1">
            <a:schemeClr val="accent1"/>
          </a:fillRef>
          <a:effectRef idx="0">
            <a:schemeClr val="accent1"/>
          </a:effectRef>
          <a:fontRef idx="minor">
            <a:schemeClr val="lt1"/>
          </a:fontRef>
        </p:style>
      </p:pic>
      <p:sp>
        <p:nvSpPr>
          <p:cNvPr id="30" name="TextBox 29"/>
          <p:cNvSpPr txBox="1"/>
          <p:nvPr/>
        </p:nvSpPr>
        <p:spPr>
          <a:xfrm rot="5400000">
            <a:off x="7771202" y="5656602"/>
            <a:ext cx="2376264" cy="369332"/>
          </a:xfrm>
          <a:prstGeom prst="rect">
            <a:avLst/>
          </a:prstGeom>
          <a:noFill/>
        </p:spPr>
        <p:txBody>
          <a:bodyPr wrap="square" rtlCol="0">
            <a:spAutoFit/>
          </a:bodyPr>
          <a:lstStyle/>
          <a:p>
            <a:pPr algn="ctr"/>
            <a:r>
              <a:rPr lang="en-GB" b="1" dirty="0" smtClean="0"/>
              <a:t>populus / the people</a:t>
            </a:r>
            <a:endParaRPr lang="en-GB" b="1"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afterEffect">
                                  <p:stCondLst>
                                    <p:cond delay="0"/>
                                  </p:stCondLst>
                                  <p:childTnLst>
                                    <p:set>
                                      <p:cBhvr>
                                        <p:cTn id="6" dur="1" fill="hold">
                                          <p:stCondLst>
                                            <p:cond delay="0"/>
                                          </p:stCondLst>
                                        </p:cTn>
                                        <p:tgtEl>
                                          <p:spTgt spid="39"/>
                                        </p:tgtEl>
                                        <p:attrNameLst>
                                          <p:attrName>style.visibility</p:attrName>
                                        </p:attrNameLst>
                                      </p:cBhvr>
                                      <p:to>
                                        <p:strVal val="visible"/>
                                      </p:to>
                                    </p:set>
                                    <p:animEffect transition="in" filter="wedge">
                                      <p:cBhvr>
                                        <p:cTn id="7" dur="2000"/>
                                        <p:tgtEl>
                                          <p:spTgt spid="39"/>
                                        </p:tgtEl>
                                      </p:cBhvr>
                                    </p:animEffect>
                                  </p:childTnLst>
                                </p:cTn>
                              </p:par>
                            </p:childTnLst>
                          </p:cTn>
                        </p:par>
                        <p:par>
                          <p:cTn id="8" fill="hold">
                            <p:stCondLst>
                              <p:cond delay="2000"/>
                            </p:stCondLst>
                            <p:childTnLst>
                              <p:par>
                                <p:cTn id="9" presetID="20" presetClass="entr" presetSubtype="0" fill="hold" nodeType="afterEffect">
                                  <p:stCondLst>
                                    <p:cond delay="0"/>
                                  </p:stCondLst>
                                  <p:childTnLst>
                                    <p:set>
                                      <p:cBhvr>
                                        <p:cTn id="10" dur="1" fill="hold">
                                          <p:stCondLst>
                                            <p:cond delay="0"/>
                                          </p:stCondLst>
                                        </p:cTn>
                                        <p:tgtEl>
                                          <p:spTgt spid="40"/>
                                        </p:tgtEl>
                                        <p:attrNameLst>
                                          <p:attrName>style.visibility</p:attrName>
                                        </p:attrNameLst>
                                      </p:cBhvr>
                                      <p:to>
                                        <p:strVal val="visible"/>
                                      </p:to>
                                    </p:set>
                                    <p:animEffect transition="in" filter="wedge">
                                      <p:cBhvr>
                                        <p:cTn id="11" dur="2000"/>
                                        <p:tgtEl>
                                          <p:spTgt spid="40"/>
                                        </p:tgtEl>
                                      </p:cBhvr>
                                    </p:animEffect>
                                  </p:childTnLst>
                                </p:cTn>
                              </p:par>
                            </p:childTnLst>
                          </p:cTn>
                        </p:par>
                      </p:childTnLst>
                    </p:cTn>
                  </p:par>
                  <p:par>
                    <p:cTn id="12" fill="hold">
                      <p:stCondLst>
                        <p:cond delay="indefinite"/>
                      </p:stCondLst>
                      <p:childTnLst>
                        <p:par>
                          <p:cTn id="13" fill="hold">
                            <p:stCondLst>
                              <p:cond delay="0"/>
                            </p:stCondLst>
                            <p:childTnLst>
                              <p:par>
                                <p:cTn id="14" presetID="35" presetClass="exit" presetSubtype="0" fill="hold" grpId="0" nodeType="clickEffect">
                                  <p:stCondLst>
                                    <p:cond delay="0"/>
                                  </p:stCondLst>
                                  <p:childTnLst>
                                    <p:animEffect transition="out" filter="fade">
                                      <p:cBhvr>
                                        <p:cTn id="15" dur="2000"/>
                                        <p:tgtEl>
                                          <p:spTgt spid="6"/>
                                        </p:tgtEl>
                                      </p:cBhvr>
                                    </p:animEffect>
                                    <p:anim calcmode="lin" valueType="num">
                                      <p:cBhvr>
                                        <p:cTn id="16" dur="2000"/>
                                        <p:tgtEl>
                                          <p:spTgt spid="6"/>
                                        </p:tgtEl>
                                        <p:attrNameLst>
                                          <p:attrName>style.rotation</p:attrName>
                                        </p:attrNameLst>
                                      </p:cBhvr>
                                      <p:tavLst>
                                        <p:tav tm="0">
                                          <p:val>
                                            <p:fltVal val="0"/>
                                          </p:val>
                                        </p:tav>
                                        <p:tav tm="100000">
                                          <p:val>
                                            <p:fltVal val="720"/>
                                          </p:val>
                                        </p:tav>
                                      </p:tavLst>
                                    </p:anim>
                                    <p:anim calcmode="lin" valueType="num">
                                      <p:cBhvr>
                                        <p:cTn id="17" dur="2000"/>
                                        <p:tgtEl>
                                          <p:spTgt spid="6"/>
                                        </p:tgtEl>
                                        <p:attrNameLst>
                                          <p:attrName>ppt_h</p:attrName>
                                        </p:attrNameLst>
                                      </p:cBhvr>
                                      <p:tavLst>
                                        <p:tav tm="0">
                                          <p:val>
                                            <p:strVal val="ppt_h"/>
                                          </p:val>
                                        </p:tav>
                                        <p:tav tm="100000">
                                          <p:val>
                                            <p:fltVal val="0"/>
                                          </p:val>
                                        </p:tav>
                                      </p:tavLst>
                                    </p:anim>
                                    <p:anim calcmode="lin" valueType="num">
                                      <p:cBhvr>
                                        <p:cTn id="18" dur="2000"/>
                                        <p:tgtEl>
                                          <p:spTgt spid="6"/>
                                        </p:tgtEl>
                                        <p:attrNameLst>
                                          <p:attrName>ppt_w</p:attrName>
                                        </p:attrNameLst>
                                      </p:cBhvr>
                                      <p:tavLst>
                                        <p:tav tm="0">
                                          <p:val>
                                            <p:strVal val="ppt_w"/>
                                          </p:val>
                                        </p:tav>
                                        <p:tav tm="100000">
                                          <p:val>
                                            <p:fltVal val="0"/>
                                          </p:val>
                                        </p:tav>
                                      </p:tavLst>
                                    </p:anim>
                                    <p:set>
                                      <p:cBhvr>
                                        <p:cTn id="19"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0" name="Straight Arrow Connector 59"/>
          <p:cNvCxnSpPr>
            <a:endCxn id="100" idx="1"/>
          </p:cNvCxnSpPr>
          <p:nvPr/>
        </p:nvCxnSpPr>
        <p:spPr>
          <a:xfrm flipV="1">
            <a:off x="5220072" y="583814"/>
            <a:ext cx="1656184" cy="1323726"/>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57" name="Picture 4"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364088" y="982058"/>
            <a:ext cx="648072" cy="1730733"/>
          </a:xfrm>
          <a:prstGeom prst="rect">
            <a:avLst/>
          </a:prstGeom>
          <a:noFill/>
        </p:spPr>
      </p:pic>
      <p:sp>
        <p:nvSpPr>
          <p:cNvPr id="4" name="Rectangle 3"/>
          <p:cNvSpPr/>
          <p:nvPr/>
        </p:nvSpPr>
        <p:spPr>
          <a:xfrm>
            <a:off x="0" y="5013176"/>
            <a:ext cx="9144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5" name="Title 2"/>
          <p:cNvSpPr>
            <a:spLocks noGrp="1"/>
          </p:cNvSpPr>
          <p:nvPr>
            <p:ph type="title"/>
          </p:nvPr>
        </p:nvSpPr>
        <p:spPr>
          <a:xfrm>
            <a:off x="352426" y="228600"/>
            <a:ext cx="7680960" cy="1066800"/>
          </a:xfrm>
        </p:spPr>
        <p:txBody>
          <a:bodyPr/>
          <a:lstStyle/>
          <a:p>
            <a:r>
              <a:rPr lang="en-GB" dirty="0" smtClean="0"/>
              <a:t>Roman </a:t>
            </a:r>
            <a:r>
              <a:rPr lang="en-GB" dirty="0" smtClean="0"/>
              <a:t>constitution</a:t>
            </a:r>
            <a:endParaRPr lang="en-GB" dirty="0"/>
          </a:p>
        </p:txBody>
      </p:sp>
      <p:sp>
        <p:nvSpPr>
          <p:cNvPr id="6" name="TextBox 5"/>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solidFill>
                  <a:srgbClr val="FFFF00"/>
                </a:solidFill>
              </a:rPr>
              <a:t>2 CONSULES</a:t>
            </a:r>
            <a:endParaRPr lang="en-GB" b="1" dirty="0">
              <a:solidFill>
                <a:srgbClr val="FFFF00"/>
              </a:solidFill>
            </a:endParaRPr>
          </a:p>
        </p:txBody>
      </p:sp>
      <p:sp>
        <p:nvSpPr>
          <p:cNvPr id="7" name="TextBox 6"/>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rgbClr val="FFFF00"/>
                </a:solidFill>
              </a:rPr>
              <a:t>PRAETORS</a:t>
            </a:r>
            <a:endParaRPr lang="en-GB" dirty="0">
              <a:solidFill>
                <a:srgbClr val="FFFF00"/>
              </a:solidFill>
            </a:endParaRPr>
          </a:p>
        </p:txBody>
      </p:sp>
      <p:sp>
        <p:nvSpPr>
          <p:cNvPr id="8" name="TextBox 7"/>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rgbClr val="FFFF00"/>
                </a:solidFill>
              </a:rPr>
              <a:t>CENSORS</a:t>
            </a:r>
            <a:endParaRPr lang="en-GB" dirty="0">
              <a:solidFill>
                <a:srgbClr val="FFFF00"/>
              </a:solidFill>
            </a:endParaRPr>
          </a:p>
        </p:txBody>
      </p:sp>
      <p:sp>
        <p:nvSpPr>
          <p:cNvPr id="9" name="TextBox 8"/>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rgbClr val="FFFF00"/>
                </a:solidFill>
              </a:rPr>
              <a:t>QUAESTORS</a:t>
            </a:r>
            <a:endParaRPr lang="en-GB" dirty="0">
              <a:solidFill>
                <a:srgbClr val="FFFF00"/>
              </a:solidFill>
            </a:endParaRPr>
          </a:p>
        </p:txBody>
      </p:sp>
      <p:sp>
        <p:nvSpPr>
          <p:cNvPr id="10" name="TextBox 9"/>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rgbClr val="FFFF00"/>
                </a:solidFill>
              </a:rPr>
              <a:t>AEDILES</a:t>
            </a:r>
            <a:endParaRPr lang="en-GB" dirty="0">
              <a:solidFill>
                <a:srgbClr val="FFFF00"/>
              </a:solidFill>
            </a:endParaRPr>
          </a:p>
        </p:txBody>
      </p:sp>
      <p:sp>
        <p:nvSpPr>
          <p:cNvPr id="11" name="Oval 10"/>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5940152" y="2492896"/>
            <a:ext cx="2304256" cy="584775"/>
          </a:xfrm>
          <a:prstGeom prst="rect">
            <a:avLst/>
          </a:prstGeom>
          <a:noFill/>
        </p:spPr>
        <p:txBody>
          <a:bodyPr wrap="square" rtlCol="0">
            <a:spAutoFit/>
          </a:bodyPr>
          <a:lstStyle/>
          <a:p>
            <a:r>
              <a:rPr lang="en-GB" sz="3200" b="1" dirty="0" smtClean="0">
                <a:effectLst>
                  <a:outerShdw blurRad="38100" dist="38100" dir="2700000" algn="tl">
                    <a:srgbClr val="000000">
                      <a:alpha val="43137"/>
                    </a:srgbClr>
                  </a:outerShdw>
                </a:effectLst>
              </a:rPr>
              <a:t>S E N A T E</a:t>
            </a:r>
            <a:endParaRPr lang="en-GB" sz="3200" b="1" dirty="0">
              <a:effectLst>
                <a:outerShdw blurRad="38100" dist="38100" dir="2700000" algn="tl">
                  <a:srgbClr val="000000">
                    <a:alpha val="43137"/>
                  </a:srgbClr>
                </a:outerShdw>
              </a:effectLst>
            </a:endParaRPr>
          </a:p>
        </p:txBody>
      </p:sp>
      <p:sp>
        <p:nvSpPr>
          <p:cNvPr id="13" name="Rectangle 12"/>
          <p:cNvSpPr/>
          <p:nvPr/>
        </p:nvSpPr>
        <p:spPr>
          <a:xfrm>
            <a:off x="0" y="4653136"/>
            <a:ext cx="9144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priesthoods</a:t>
            </a:r>
            <a:endParaRPr lang="en-GB" b="1" dirty="0"/>
          </a:p>
        </p:txBody>
      </p:sp>
      <p:cxnSp>
        <p:nvCxnSpPr>
          <p:cNvPr id="16" name="Straight Arrow Connector 15"/>
          <p:cNvCxnSpPr>
            <a:stCxn id="14" idx="3"/>
            <a:endCxn id="6"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rot="20160907">
            <a:off x="2161488" y="1788480"/>
            <a:ext cx="864096" cy="369332"/>
          </a:xfrm>
          <a:prstGeom prst="rect">
            <a:avLst/>
          </a:prstGeom>
          <a:noFill/>
        </p:spPr>
        <p:txBody>
          <a:bodyPr wrap="square" rtlCol="0">
            <a:spAutoFit/>
          </a:bodyPr>
          <a:lstStyle/>
          <a:p>
            <a:r>
              <a:rPr lang="en-GB" dirty="0" smtClean="0"/>
              <a:t>advice</a:t>
            </a:r>
            <a:endParaRPr lang="en-GB" dirty="0"/>
          </a:p>
        </p:txBody>
      </p:sp>
      <p:sp>
        <p:nvSpPr>
          <p:cNvPr id="19" name="Rectangle 18"/>
          <p:cNvSpPr/>
          <p:nvPr/>
        </p:nvSpPr>
        <p:spPr>
          <a:xfrm>
            <a:off x="0" y="6137920"/>
            <a:ext cx="9144000" cy="38742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0" y="6093296"/>
            <a:ext cx="3563888" cy="369332"/>
          </a:xfrm>
          <a:prstGeom prst="rect">
            <a:avLst/>
          </a:prstGeom>
          <a:noFill/>
        </p:spPr>
        <p:txBody>
          <a:bodyPr wrap="square" rtlCol="0">
            <a:spAutoFit/>
          </a:bodyPr>
          <a:lstStyle/>
          <a:p>
            <a:r>
              <a:rPr lang="en-GB" b="1" dirty="0" smtClean="0">
                <a:solidFill>
                  <a:schemeClr val="bg2">
                    <a:lumMod val="75000"/>
                  </a:schemeClr>
                </a:solidFill>
              </a:rPr>
              <a:t>CRAFTSMEN – 2 centuries</a:t>
            </a:r>
            <a:endParaRPr lang="en-GB" b="1" dirty="0">
              <a:solidFill>
                <a:schemeClr val="bg2">
                  <a:lumMod val="75000"/>
                </a:schemeClr>
              </a:solidFill>
            </a:endParaRPr>
          </a:p>
        </p:txBody>
      </p:sp>
      <p:sp>
        <p:nvSpPr>
          <p:cNvPr id="21" name="TextBox 20"/>
          <p:cNvSpPr txBox="1"/>
          <p:nvPr/>
        </p:nvSpPr>
        <p:spPr>
          <a:xfrm>
            <a:off x="0" y="4293096"/>
            <a:ext cx="9144000" cy="369332"/>
          </a:xfrm>
          <a:prstGeom prst="rect">
            <a:avLst/>
          </a:prstGeom>
          <a:noFill/>
        </p:spPr>
        <p:txBody>
          <a:bodyPr wrap="square" rtlCol="0">
            <a:spAutoFit/>
          </a:bodyPr>
          <a:lstStyle/>
          <a:p>
            <a:r>
              <a:rPr lang="en-GB" b="1" dirty="0" smtClean="0"/>
              <a:t>COMITIA CENTURIATA/</a:t>
            </a:r>
            <a:r>
              <a:rPr lang="en-GB" b="1" dirty="0" err="1" smtClean="0"/>
              <a:t>centuriate</a:t>
            </a:r>
            <a:r>
              <a:rPr lang="en-GB" b="1" dirty="0" smtClean="0"/>
              <a:t> assembly</a:t>
            </a:r>
            <a:r>
              <a:rPr lang="en-GB" sz="1600" b="1" dirty="0" smtClean="0"/>
              <a:t> </a:t>
            </a:r>
            <a:r>
              <a:rPr lang="en-GB" sz="1600" b="1" dirty="0" smtClean="0">
                <a:solidFill>
                  <a:schemeClr val="tx1">
                    <a:lumMod val="50000"/>
                  </a:schemeClr>
                </a:solidFill>
              </a:rPr>
              <a:t>– 193 centuries </a:t>
            </a:r>
            <a:r>
              <a:rPr lang="en-GB" sz="1600" b="1" dirty="0" smtClean="0">
                <a:solidFill>
                  <a:schemeClr val="tx1">
                    <a:lumMod val="50000"/>
                  </a:schemeClr>
                </a:solidFill>
                <a:sym typeface="Wingdings" pitchFamily="2" charset="2"/>
              </a:rPr>
              <a:t>election of consul, praetor, censor</a:t>
            </a:r>
            <a:endParaRPr lang="en-GB" sz="1600" b="1" dirty="0">
              <a:solidFill>
                <a:schemeClr val="tx1">
                  <a:lumMod val="50000"/>
                </a:schemeClr>
              </a:solidFill>
            </a:endParaRPr>
          </a:p>
        </p:txBody>
      </p:sp>
      <p:sp>
        <p:nvSpPr>
          <p:cNvPr id="22" name="Rectangle 21"/>
          <p:cNvSpPr/>
          <p:nvPr/>
        </p:nvSpPr>
        <p:spPr>
          <a:xfrm>
            <a:off x="0" y="537321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3" name="Rectangle 22"/>
          <p:cNvSpPr/>
          <p:nvPr/>
        </p:nvSpPr>
        <p:spPr>
          <a:xfrm>
            <a:off x="0" y="573325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TextBox 23"/>
          <p:cNvSpPr txBox="1"/>
          <p:nvPr/>
        </p:nvSpPr>
        <p:spPr>
          <a:xfrm>
            <a:off x="0" y="5733256"/>
            <a:ext cx="5292080" cy="369332"/>
          </a:xfrm>
          <a:prstGeom prst="rect">
            <a:avLst/>
          </a:prstGeom>
          <a:noFill/>
        </p:spPr>
        <p:txBody>
          <a:bodyPr wrap="square" rtlCol="0">
            <a:spAutoFit/>
          </a:bodyPr>
          <a:lstStyle/>
          <a:p>
            <a:r>
              <a:rPr lang="en-GB" b="1" dirty="0" smtClean="0">
                <a:solidFill>
                  <a:schemeClr val="tx2">
                    <a:lumMod val="10000"/>
                  </a:schemeClr>
                </a:solidFill>
              </a:rPr>
              <a:t>INFANTRY –  5</a:t>
            </a:r>
            <a:r>
              <a:rPr lang="en-GB" b="1" baseline="30000" dirty="0" smtClean="0">
                <a:solidFill>
                  <a:schemeClr val="tx2">
                    <a:lumMod val="10000"/>
                  </a:schemeClr>
                </a:solidFill>
              </a:rPr>
              <a:t>th</a:t>
            </a:r>
            <a:r>
              <a:rPr lang="en-GB" b="1" dirty="0" smtClean="0">
                <a:solidFill>
                  <a:schemeClr val="tx2">
                    <a:lumMod val="10000"/>
                  </a:schemeClr>
                </a:solidFill>
              </a:rPr>
              <a:t> class: 30 centuries</a:t>
            </a:r>
            <a:endParaRPr lang="en-GB" b="1" dirty="0">
              <a:solidFill>
                <a:schemeClr val="tx2">
                  <a:lumMod val="10000"/>
                </a:schemeClr>
              </a:solidFill>
            </a:endParaRPr>
          </a:p>
        </p:txBody>
      </p:sp>
      <p:sp>
        <p:nvSpPr>
          <p:cNvPr id="25" name="Rectangle 24"/>
          <p:cNvSpPr/>
          <p:nvPr/>
        </p:nvSpPr>
        <p:spPr>
          <a:xfrm>
            <a:off x="0" y="6525344"/>
            <a:ext cx="9144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0" y="6444044"/>
            <a:ext cx="3563888" cy="369332"/>
          </a:xfrm>
          <a:prstGeom prst="rect">
            <a:avLst/>
          </a:prstGeom>
          <a:noFill/>
        </p:spPr>
        <p:txBody>
          <a:bodyPr wrap="square" rtlCol="0">
            <a:spAutoFit/>
          </a:bodyPr>
          <a:lstStyle/>
          <a:p>
            <a:r>
              <a:rPr lang="en-GB" b="1" dirty="0" smtClean="0">
                <a:solidFill>
                  <a:schemeClr val="bg2">
                    <a:lumMod val="75000"/>
                  </a:schemeClr>
                </a:solidFill>
              </a:rPr>
              <a:t>OTHER PEOPLE... – 1 century</a:t>
            </a:r>
            <a:endParaRPr lang="en-GB" b="1" dirty="0">
              <a:solidFill>
                <a:schemeClr val="bg2">
                  <a:lumMod val="75000"/>
                </a:schemeClr>
              </a:solidFill>
            </a:endParaRPr>
          </a:p>
        </p:txBody>
      </p:sp>
      <p:cxnSp>
        <p:nvCxnSpPr>
          <p:cNvPr id="27" name="Straight Arrow Connector 26"/>
          <p:cNvCxnSpPr/>
          <p:nvPr/>
        </p:nvCxnSpPr>
        <p:spPr>
          <a:xfrm flipV="1">
            <a:off x="4572000" y="3933056"/>
            <a:ext cx="0" cy="1512168"/>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32" name="TextBox 31"/>
          <p:cNvSpPr txBox="1"/>
          <p:nvPr/>
        </p:nvSpPr>
        <p:spPr>
          <a:xfrm>
            <a:off x="0" y="5013176"/>
            <a:ext cx="4499992" cy="369332"/>
          </a:xfrm>
          <a:prstGeom prst="rect">
            <a:avLst/>
          </a:prstGeom>
          <a:noFill/>
        </p:spPr>
        <p:txBody>
          <a:bodyPr wrap="square" rtlCol="0">
            <a:spAutoFit/>
          </a:bodyPr>
          <a:lstStyle/>
          <a:p>
            <a:r>
              <a:rPr lang="en-GB" b="1" dirty="0" smtClean="0">
                <a:solidFill>
                  <a:schemeClr val="tx2">
                    <a:lumMod val="10000"/>
                  </a:schemeClr>
                </a:solidFill>
              </a:rPr>
              <a:t>INFANTRY – 1</a:t>
            </a:r>
            <a:r>
              <a:rPr lang="en-GB" b="1" baseline="30000" dirty="0" smtClean="0">
                <a:solidFill>
                  <a:schemeClr val="tx2">
                    <a:lumMod val="10000"/>
                  </a:schemeClr>
                </a:solidFill>
              </a:rPr>
              <a:t>st</a:t>
            </a:r>
            <a:r>
              <a:rPr lang="en-GB" b="1" dirty="0" smtClean="0">
                <a:solidFill>
                  <a:schemeClr val="tx2">
                    <a:lumMod val="10000"/>
                  </a:schemeClr>
                </a:solidFill>
              </a:rPr>
              <a:t> class: 80 centuries</a:t>
            </a:r>
            <a:endParaRPr lang="en-GB" b="1" dirty="0">
              <a:solidFill>
                <a:schemeClr val="tx2">
                  <a:lumMod val="10000"/>
                </a:schemeClr>
              </a:solidFill>
            </a:endParaRPr>
          </a:p>
        </p:txBody>
      </p:sp>
      <p:sp>
        <p:nvSpPr>
          <p:cNvPr id="33" name="TextBox 32"/>
          <p:cNvSpPr txBox="1"/>
          <p:nvPr/>
        </p:nvSpPr>
        <p:spPr>
          <a:xfrm>
            <a:off x="2195736" y="4581128"/>
            <a:ext cx="6623720" cy="369332"/>
          </a:xfrm>
          <a:prstGeom prst="rect">
            <a:avLst/>
          </a:prstGeom>
          <a:noFill/>
        </p:spPr>
        <p:txBody>
          <a:bodyPr wrap="square" rtlCol="0">
            <a:spAutoFit/>
          </a:bodyPr>
          <a:lstStyle/>
          <a:p>
            <a:pPr algn="r"/>
            <a:r>
              <a:rPr lang="en-GB" b="1" dirty="0" smtClean="0">
                <a:solidFill>
                  <a:schemeClr val="tx1">
                    <a:lumMod val="50000"/>
                  </a:schemeClr>
                </a:solidFill>
              </a:rPr>
              <a:t>Important legislation</a:t>
            </a:r>
            <a:endParaRPr lang="en-GB" sz="1600" b="1" dirty="0">
              <a:solidFill>
                <a:schemeClr val="tx1">
                  <a:lumMod val="50000"/>
                </a:schemeClr>
              </a:solidFill>
            </a:endParaRPr>
          </a:p>
        </p:txBody>
      </p:sp>
      <p:sp>
        <p:nvSpPr>
          <p:cNvPr id="34" name="TextBox 33"/>
          <p:cNvSpPr txBox="1"/>
          <p:nvPr/>
        </p:nvSpPr>
        <p:spPr>
          <a:xfrm>
            <a:off x="0" y="4725144"/>
            <a:ext cx="4499992" cy="369332"/>
          </a:xfrm>
          <a:prstGeom prst="rect">
            <a:avLst/>
          </a:prstGeom>
          <a:noFill/>
        </p:spPr>
        <p:txBody>
          <a:bodyPr wrap="square" rtlCol="0">
            <a:spAutoFit/>
          </a:bodyPr>
          <a:lstStyle/>
          <a:p>
            <a:r>
              <a:rPr lang="en-GB" b="1" dirty="0" smtClean="0">
                <a:solidFill>
                  <a:schemeClr val="tx2">
                    <a:lumMod val="10000"/>
                  </a:schemeClr>
                </a:solidFill>
              </a:rPr>
              <a:t>CAVALRY: 18 centuries</a:t>
            </a:r>
            <a:endParaRPr lang="en-GB" b="1" dirty="0">
              <a:solidFill>
                <a:schemeClr val="tx2">
                  <a:lumMod val="10000"/>
                </a:schemeClr>
              </a:solidFill>
            </a:endParaRPr>
          </a:p>
        </p:txBody>
      </p:sp>
      <p:sp>
        <p:nvSpPr>
          <p:cNvPr id="35" name="TextBox 34"/>
          <p:cNvSpPr txBox="1"/>
          <p:nvPr/>
        </p:nvSpPr>
        <p:spPr>
          <a:xfrm>
            <a:off x="0" y="5373216"/>
            <a:ext cx="5292080" cy="369332"/>
          </a:xfrm>
          <a:prstGeom prst="rect">
            <a:avLst/>
          </a:prstGeom>
          <a:noFill/>
        </p:spPr>
        <p:txBody>
          <a:bodyPr wrap="square" rtlCol="0">
            <a:spAutoFit/>
          </a:bodyPr>
          <a:lstStyle/>
          <a:p>
            <a:r>
              <a:rPr lang="en-GB" b="1" dirty="0" smtClean="0">
                <a:solidFill>
                  <a:schemeClr val="tx2">
                    <a:lumMod val="10000"/>
                  </a:schemeClr>
                </a:solidFill>
              </a:rPr>
              <a:t>INFANTRY –  2</a:t>
            </a:r>
            <a:r>
              <a:rPr lang="en-GB" b="1" baseline="30000" dirty="0" smtClean="0">
                <a:solidFill>
                  <a:schemeClr val="tx2">
                    <a:lumMod val="10000"/>
                  </a:schemeClr>
                </a:solidFill>
              </a:rPr>
              <a:t>nd</a:t>
            </a:r>
            <a:r>
              <a:rPr lang="en-GB" b="1" dirty="0" smtClean="0">
                <a:solidFill>
                  <a:schemeClr val="tx2">
                    <a:lumMod val="10000"/>
                  </a:schemeClr>
                </a:solidFill>
              </a:rPr>
              <a:t>, 3</a:t>
            </a:r>
            <a:r>
              <a:rPr lang="en-GB" b="1" baseline="30000" dirty="0" smtClean="0">
                <a:solidFill>
                  <a:schemeClr val="tx2">
                    <a:lumMod val="10000"/>
                  </a:schemeClr>
                </a:solidFill>
              </a:rPr>
              <a:t>rd</a:t>
            </a:r>
            <a:r>
              <a:rPr lang="en-GB" b="1" dirty="0" smtClean="0">
                <a:solidFill>
                  <a:schemeClr val="tx2">
                    <a:lumMod val="10000"/>
                  </a:schemeClr>
                </a:solidFill>
              </a:rPr>
              <a:t>, 4</a:t>
            </a:r>
            <a:r>
              <a:rPr lang="en-GB" b="1" baseline="30000" dirty="0" smtClean="0">
                <a:solidFill>
                  <a:schemeClr val="tx2">
                    <a:lumMod val="10000"/>
                  </a:schemeClr>
                </a:solidFill>
              </a:rPr>
              <a:t>th</a:t>
            </a:r>
            <a:r>
              <a:rPr lang="en-GB" b="1" dirty="0" smtClean="0">
                <a:solidFill>
                  <a:schemeClr val="tx2">
                    <a:lumMod val="10000"/>
                  </a:schemeClr>
                </a:solidFill>
              </a:rPr>
              <a:t> class: 20 centuries each</a:t>
            </a:r>
            <a:endParaRPr lang="en-GB" b="1" dirty="0">
              <a:solidFill>
                <a:schemeClr val="tx2">
                  <a:lumMod val="10000"/>
                </a:schemeClr>
              </a:solidFill>
            </a:endParaRPr>
          </a:p>
        </p:txBody>
      </p:sp>
      <p:sp>
        <p:nvSpPr>
          <p:cNvPr id="30" name="TextBox 29"/>
          <p:cNvSpPr txBox="1"/>
          <p:nvPr/>
        </p:nvSpPr>
        <p:spPr>
          <a:xfrm rot="5400000">
            <a:off x="7771202" y="5656602"/>
            <a:ext cx="2376264" cy="369332"/>
          </a:xfrm>
          <a:prstGeom prst="rect">
            <a:avLst/>
          </a:prstGeom>
          <a:noFill/>
        </p:spPr>
        <p:txBody>
          <a:bodyPr wrap="square" rtlCol="0">
            <a:spAutoFit/>
          </a:bodyPr>
          <a:lstStyle/>
          <a:p>
            <a:pPr algn="ctr"/>
            <a:r>
              <a:rPr lang="en-GB" b="1" dirty="0" smtClean="0"/>
              <a:t>populus / the people</a:t>
            </a:r>
            <a:endParaRPr lang="en-GB" b="1" dirty="0"/>
          </a:p>
        </p:txBody>
      </p:sp>
      <p:sp>
        <p:nvSpPr>
          <p:cNvPr id="45" name="TextBox 44"/>
          <p:cNvSpPr txBox="1"/>
          <p:nvPr/>
        </p:nvSpPr>
        <p:spPr>
          <a:xfrm>
            <a:off x="6300192" y="3068960"/>
            <a:ext cx="1800200" cy="646331"/>
          </a:xfrm>
          <a:prstGeom prst="rect">
            <a:avLst/>
          </a:prstGeom>
          <a:noFill/>
        </p:spPr>
        <p:txBody>
          <a:bodyPr wrap="square" rtlCol="0">
            <a:spAutoFit/>
          </a:bodyPr>
          <a:lstStyle/>
          <a:p>
            <a:r>
              <a:rPr lang="en-GB" dirty="0" smtClean="0"/>
              <a:t>300</a:t>
            </a:r>
            <a:r>
              <a:rPr lang="en-GB" dirty="0" smtClean="0">
                <a:sym typeface="Wingdings" pitchFamily="2" charset="2"/>
              </a:rPr>
              <a:t>600 members</a:t>
            </a:r>
            <a:endParaRPr lang="en-GB" dirty="0"/>
          </a:p>
        </p:txBody>
      </p:sp>
      <p:cxnSp>
        <p:nvCxnSpPr>
          <p:cNvPr id="47" name="Straight Arrow Connector 46"/>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49" name="TextBox 48"/>
          <p:cNvSpPr txBox="1"/>
          <p:nvPr/>
        </p:nvSpPr>
        <p:spPr>
          <a:xfrm>
            <a:off x="4211960" y="1124744"/>
            <a:ext cx="1296144" cy="338554"/>
          </a:xfrm>
          <a:prstGeom prst="rect">
            <a:avLst/>
          </a:prstGeom>
          <a:noFill/>
        </p:spPr>
        <p:txBody>
          <a:bodyPr wrap="square" rtlCol="0">
            <a:spAutoFit/>
          </a:bodyPr>
          <a:lstStyle/>
          <a:p>
            <a:r>
              <a:rPr lang="en-GB" sz="1600" dirty="0" smtClean="0"/>
              <a:t>VETO</a:t>
            </a:r>
            <a:endParaRPr lang="en-GB" dirty="0"/>
          </a:p>
        </p:txBody>
      </p:sp>
      <p:sp>
        <p:nvSpPr>
          <p:cNvPr id="50" name="TextBox 49"/>
          <p:cNvSpPr txBox="1"/>
          <p:nvPr/>
        </p:nvSpPr>
        <p:spPr>
          <a:xfrm>
            <a:off x="251520" y="1628800"/>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smtClean="0"/>
              <a:t>rex</a:t>
            </a:r>
            <a:r>
              <a:rPr lang="en-GB" b="1" i="1" dirty="0" smtClean="0"/>
              <a:t> </a:t>
            </a:r>
            <a:r>
              <a:rPr lang="en-GB" b="1" i="1" dirty="0" err="1" smtClean="0"/>
              <a:t>sacrorum</a:t>
            </a:r>
            <a:endParaRPr lang="en-GB" b="1" i="1" dirty="0"/>
          </a:p>
        </p:txBody>
      </p:sp>
      <p:sp>
        <p:nvSpPr>
          <p:cNvPr id="51" name="TextBox 50"/>
          <p:cNvSpPr txBox="1"/>
          <p:nvPr/>
        </p:nvSpPr>
        <p:spPr>
          <a:xfrm>
            <a:off x="6876256" y="1124744"/>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smtClean="0"/>
              <a:t>interrex</a:t>
            </a:r>
            <a:endParaRPr lang="en-GB" b="1" i="1" dirty="0"/>
          </a:p>
        </p:txBody>
      </p:sp>
      <p:cxnSp>
        <p:nvCxnSpPr>
          <p:cNvPr id="52" name="Straight Arrow Connector 51"/>
          <p:cNvCxnSpPr>
            <a:stCxn id="11" idx="0"/>
            <a:endCxn id="51" idx="2"/>
          </p:cNvCxnSpPr>
          <p:nvPr/>
        </p:nvCxnSpPr>
        <p:spPr>
          <a:xfrm flipV="1">
            <a:off x="7128284" y="1494076"/>
            <a:ext cx="720080" cy="422756"/>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56" name="TextBox 55"/>
          <p:cNvSpPr txBox="1"/>
          <p:nvPr/>
        </p:nvSpPr>
        <p:spPr>
          <a:xfrm rot="20789777">
            <a:off x="7262496" y="1622602"/>
            <a:ext cx="1224136" cy="369332"/>
          </a:xfrm>
          <a:prstGeom prst="rect">
            <a:avLst/>
          </a:prstGeom>
          <a:noFill/>
        </p:spPr>
        <p:txBody>
          <a:bodyPr wrap="square" rtlCol="0">
            <a:spAutoFit/>
          </a:bodyPr>
          <a:lstStyle/>
          <a:p>
            <a:r>
              <a:rPr lang="en-GB" dirty="0" smtClean="0"/>
              <a:t>appoints</a:t>
            </a:r>
            <a:endParaRPr lang="en-GB" dirty="0"/>
          </a:p>
        </p:txBody>
      </p:sp>
      <p:sp>
        <p:nvSpPr>
          <p:cNvPr id="58" name="TextBox 57"/>
          <p:cNvSpPr txBox="1"/>
          <p:nvPr/>
        </p:nvSpPr>
        <p:spPr>
          <a:xfrm rot="5400000">
            <a:off x="4828674" y="1948190"/>
            <a:ext cx="1296144" cy="369332"/>
          </a:xfrm>
          <a:prstGeom prst="rect">
            <a:avLst/>
          </a:prstGeom>
          <a:noFill/>
        </p:spPr>
        <p:txBody>
          <a:bodyPr wrap="square" rtlCol="0">
            <a:spAutoFit/>
          </a:bodyPr>
          <a:lstStyle/>
          <a:p>
            <a:r>
              <a:rPr lang="en-GB" dirty="0" err="1" smtClean="0"/>
              <a:t>imperium</a:t>
            </a:r>
            <a:endParaRPr lang="en-GB" dirty="0"/>
          </a:p>
        </p:txBody>
      </p:sp>
      <p:sp>
        <p:nvSpPr>
          <p:cNvPr id="100" name="TextBox 99"/>
          <p:cNvSpPr txBox="1"/>
          <p:nvPr/>
        </p:nvSpPr>
        <p:spPr>
          <a:xfrm>
            <a:off x="6876256" y="260648"/>
            <a:ext cx="2267744" cy="646331"/>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smtClean="0"/>
              <a:t>Dictator</a:t>
            </a:r>
            <a:br>
              <a:rPr lang="en-GB" b="1" i="1" dirty="0" smtClean="0"/>
            </a:br>
            <a:r>
              <a:rPr lang="en-GB" b="1" i="1" dirty="0" smtClean="0"/>
              <a:t>&amp; </a:t>
            </a:r>
            <a:r>
              <a:rPr lang="en-GB" i="1" dirty="0" smtClean="0"/>
              <a:t>magister </a:t>
            </a:r>
            <a:r>
              <a:rPr lang="en-GB" i="1" dirty="0" err="1" smtClean="0"/>
              <a:t>equitum</a:t>
            </a:r>
            <a:endParaRPr lang="en-GB" b="1" i="1" dirty="0"/>
          </a:p>
        </p:txBody>
      </p:sp>
      <p:sp>
        <p:nvSpPr>
          <p:cNvPr id="102" name="TextBox 101"/>
          <p:cNvSpPr txBox="1"/>
          <p:nvPr/>
        </p:nvSpPr>
        <p:spPr>
          <a:xfrm>
            <a:off x="251520" y="2996952"/>
            <a:ext cx="2592288" cy="923330"/>
          </a:xfrm>
          <a:prstGeom prst="rect">
            <a:avLst/>
          </a:prstGeom>
          <a:noFill/>
        </p:spPr>
        <p:txBody>
          <a:bodyPr wrap="square" rtlCol="0">
            <a:spAutoFit/>
          </a:bodyPr>
          <a:lstStyle/>
          <a:p>
            <a:r>
              <a:rPr lang="en-GB" b="1" dirty="0" smtClean="0">
                <a:solidFill>
                  <a:srgbClr val="FFFF00"/>
                </a:solidFill>
              </a:rPr>
              <a:t>ANNUITY</a:t>
            </a:r>
          </a:p>
          <a:p>
            <a:endParaRPr lang="en-GB" b="1" dirty="0" smtClean="0">
              <a:solidFill>
                <a:srgbClr val="FFFF00"/>
              </a:solidFill>
            </a:endParaRPr>
          </a:p>
          <a:p>
            <a:r>
              <a:rPr lang="en-GB" b="1" dirty="0" smtClean="0">
                <a:solidFill>
                  <a:srgbClr val="FFFF00"/>
                </a:solidFill>
              </a:rPr>
              <a:t>CURSUS HONORUM</a:t>
            </a:r>
            <a:endParaRPr lang="en-GB" b="1" dirty="0">
              <a:solidFill>
                <a:srgbClr val="FFFF00"/>
              </a:solidFill>
            </a:endParaRPr>
          </a:p>
        </p:txBody>
      </p:sp>
      <p:sp>
        <p:nvSpPr>
          <p:cNvPr id="103" name="TextBox 102"/>
          <p:cNvSpPr txBox="1"/>
          <p:nvPr/>
        </p:nvSpPr>
        <p:spPr>
          <a:xfrm>
            <a:off x="1763688" y="1340768"/>
            <a:ext cx="2304256" cy="369332"/>
          </a:xfrm>
          <a:prstGeom prst="rect">
            <a:avLst/>
          </a:prstGeom>
          <a:noFill/>
        </p:spPr>
        <p:txBody>
          <a:bodyPr wrap="square" rtlCol="0">
            <a:spAutoFit/>
          </a:bodyPr>
          <a:lstStyle/>
          <a:p>
            <a:r>
              <a:rPr lang="en-GB" i="1" dirty="0" smtClean="0">
                <a:solidFill>
                  <a:schemeClr val="tx1">
                    <a:lumMod val="65000"/>
                  </a:schemeClr>
                </a:solidFill>
              </a:rPr>
              <a:t>or praetor </a:t>
            </a:r>
            <a:r>
              <a:rPr lang="en-GB" i="1" dirty="0" err="1" smtClean="0">
                <a:solidFill>
                  <a:schemeClr val="tx1">
                    <a:lumMod val="65000"/>
                  </a:schemeClr>
                </a:solidFill>
              </a:rPr>
              <a:t>maximus</a:t>
            </a:r>
            <a:r>
              <a:rPr lang="en-GB" i="1" dirty="0" smtClean="0">
                <a:solidFill>
                  <a:schemeClr val="tx1">
                    <a:lumMod val="65000"/>
                  </a:schemeClr>
                </a:solidFill>
              </a:rPr>
              <a:t>?</a:t>
            </a:r>
            <a:endParaRPr lang="en-GB" i="1" dirty="0">
              <a:solidFill>
                <a:schemeClr val="tx1">
                  <a:lumMod val="65000"/>
                </a:schemeClr>
              </a:solidFill>
            </a:endParaRPr>
          </a:p>
        </p:txBody>
      </p:sp>
      <p:pic>
        <p:nvPicPr>
          <p:cNvPr id="104" name="Picture 2" descr="http://upload.wikimedia.org/wikipedia/commons/thumb/9/92/Roman_Election.jpg/240px-Roman_Election.jpg"/>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5940151" y="3748154"/>
            <a:ext cx="2926913" cy="3109845"/>
          </a:xfrm>
          <a:prstGeom prst="rect">
            <a:avLst/>
          </a:prstGeom>
          <a:noFill/>
        </p:spPr>
      </p:pic>
      <p:sp>
        <p:nvSpPr>
          <p:cNvPr id="105" name="Rectangle 104"/>
          <p:cNvSpPr/>
          <p:nvPr/>
        </p:nvSpPr>
        <p:spPr>
          <a:xfrm>
            <a:off x="6156176" y="6211669"/>
            <a:ext cx="2699792" cy="646331"/>
          </a:xfrm>
          <a:prstGeom prst="rect">
            <a:avLst/>
          </a:prstGeom>
        </p:spPr>
        <p:txBody>
          <a:bodyPr wrap="square">
            <a:spAutoFit/>
          </a:bodyPr>
          <a:lstStyle/>
          <a:p>
            <a:pPr algn="r"/>
            <a:r>
              <a:rPr lang="en-GB" dirty="0" smtClean="0">
                <a:solidFill>
                  <a:schemeClr val="tx1">
                    <a:lumMod val="50000"/>
                  </a:schemeClr>
                </a:solidFill>
              </a:rPr>
              <a:t>A Roman denarius of 63 BC: a voter casting a ballot</a:t>
            </a:r>
            <a:endParaRPr lang="en-GB" dirty="0">
              <a:solidFill>
                <a:schemeClr val="tx1">
                  <a:lumMod val="50000"/>
                </a:schemeClr>
              </a:solidFill>
            </a:endParaRP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grpId="0" nodeType="afterEffect">
                                  <p:stCondLst>
                                    <p:cond delay="0"/>
                                  </p:stCondLst>
                                  <p:childTnLst>
                                    <p:set>
                                      <p:cBhvr>
                                        <p:cTn id="6" dur="1" fill="hold">
                                          <p:stCondLst>
                                            <p:cond delay="0"/>
                                          </p:stCondLst>
                                        </p:cTn>
                                        <p:tgtEl>
                                          <p:spTgt spid="102"/>
                                        </p:tgtEl>
                                        <p:attrNameLst>
                                          <p:attrName>style.visibility</p:attrName>
                                        </p:attrNameLst>
                                      </p:cBhvr>
                                      <p:to>
                                        <p:strVal val="visible"/>
                                      </p:to>
                                    </p:set>
                                    <p:animEffect transition="in" filter="wedge">
                                      <p:cBhvr>
                                        <p:cTn id="7" dur="2000"/>
                                        <p:tgtEl>
                                          <p:spTgt spid="10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2" fill="hold" grpId="0" nodeType="clickEffect">
                                  <p:stCondLst>
                                    <p:cond delay="0"/>
                                  </p:stCondLst>
                                  <p:childTnLst>
                                    <p:set>
                                      <p:cBhvr>
                                        <p:cTn id="11" dur="1" fill="hold">
                                          <p:stCondLst>
                                            <p:cond delay="0"/>
                                          </p:stCondLst>
                                        </p:cTn>
                                        <p:tgtEl>
                                          <p:spTgt spid="50"/>
                                        </p:tgtEl>
                                        <p:attrNameLst>
                                          <p:attrName>style.visibility</p:attrName>
                                        </p:attrNameLst>
                                      </p:cBhvr>
                                      <p:to>
                                        <p:strVal val="visible"/>
                                      </p:to>
                                    </p:set>
                                    <p:animEffect transition="in" filter="wipe(right)">
                                      <p:cBhvr>
                                        <p:cTn id="12" dur="2000"/>
                                        <p:tgtEl>
                                          <p:spTgt spid="50"/>
                                        </p:tgtEl>
                                      </p:cBhvr>
                                    </p:animEffect>
                                  </p:childTnLst>
                                </p:cTn>
                              </p:par>
                            </p:childTnLst>
                          </p:cTn>
                        </p:par>
                        <p:par>
                          <p:cTn id="13" fill="hold">
                            <p:stCondLst>
                              <p:cond delay="2000"/>
                            </p:stCondLst>
                            <p:childTnLst>
                              <p:par>
                                <p:cTn id="14" presetID="22" presetClass="entr" presetSubtype="8" fill="hold" nodeType="afterEffect">
                                  <p:stCondLst>
                                    <p:cond delay="0"/>
                                  </p:stCondLst>
                                  <p:childTnLst>
                                    <p:set>
                                      <p:cBhvr>
                                        <p:cTn id="15" dur="1" fill="hold">
                                          <p:stCondLst>
                                            <p:cond delay="0"/>
                                          </p:stCondLst>
                                        </p:cTn>
                                        <p:tgtEl>
                                          <p:spTgt spid="60"/>
                                        </p:tgtEl>
                                        <p:attrNameLst>
                                          <p:attrName>style.visibility</p:attrName>
                                        </p:attrNameLst>
                                      </p:cBhvr>
                                      <p:to>
                                        <p:strVal val="visible"/>
                                      </p:to>
                                    </p:set>
                                    <p:animEffect transition="in" filter="wipe(left)">
                                      <p:cBhvr>
                                        <p:cTn id="16" dur="2000"/>
                                        <p:tgtEl>
                                          <p:spTgt spid="60"/>
                                        </p:tgtEl>
                                      </p:cBhvr>
                                    </p:animEffect>
                                  </p:childTnLst>
                                </p:cTn>
                              </p:par>
                            </p:childTnLst>
                          </p:cTn>
                        </p:par>
                        <p:par>
                          <p:cTn id="17" fill="hold">
                            <p:stCondLst>
                              <p:cond delay="4000"/>
                            </p:stCondLst>
                            <p:childTnLst>
                              <p:par>
                                <p:cTn id="18" presetID="22" presetClass="entr" presetSubtype="8" fill="hold" grpId="0" nodeType="afterEffect">
                                  <p:stCondLst>
                                    <p:cond delay="0"/>
                                  </p:stCondLst>
                                  <p:childTnLst>
                                    <p:set>
                                      <p:cBhvr>
                                        <p:cTn id="19" dur="1" fill="hold">
                                          <p:stCondLst>
                                            <p:cond delay="0"/>
                                          </p:stCondLst>
                                        </p:cTn>
                                        <p:tgtEl>
                                          <p:spTgt spid="100"/>
                                        </p:tgtEl>
                                        <p:attrNameLst>
                                          <p:attrName>style.visibility</p:attrName>
                                        </p:attrNameLst>
                                      </p:cBhvr>
                                      <p:to>
                                        <p:strVal val="visible"/>
                                      </p:to>
                                    </p:set>
                                    <p:animEffect transition="in" filter="wipe(left)">
                                      <p:cBhvr>
                                        <p:cTn id="20" dur="2000"/>
                                        <p:tgtEl>
                                          <p:spTgt spid="100"/>
                                        </p:tgtEl>
                                      </p:cBhvr>
                                    </p:animEffect>
                                  </p:childTnLst>
                                </p:cTn>
                              </p:par>
                            </p:childTnLst>
                          </p:cTn>
                        </p:par>
                        <p:par>
                          <p:cTn id="21" fill="hold">
                            <p:stCondLst>
                              <p:cond delay="6000"/>
                            </p:stCondLst>
                            <p:childTnLst>
                              <p:par>
                                <p:cTn id="22" presetID="22" presetClass="entr" presetSubtype="8" fill="hold" nodeType="afterEffect">
                                  <p:stCondLst>
                                    <p:cond delay="0"/>
                                  </p:stCondLst>
                                  <p:childTnLst>
                                    <p:set>
                                      <p:cBhvr>
                                        <p:cTn id="23" dur="1" fill="hold">
                                          <p:stCondLst>
                                            <p:cond delay="0"/>
                                          </p:stCondLst>
                                        </p:cTn>
                                        <p:tgtEl>
                                          <p:spTgt spid="57"/>
                                        </p:tgtEl>
                                        <p:attrNameLst>
                                          <p:attrName>style.visibility</p:attrName>
                                        </p:attrNameLst>
                                      </p:cBhvr>
                                      <p:to>
                                        <p:strVal val="visible"/>
                                      </p:to>
                                    </p:set>
                                    <p:animEffect transition="in" filter="wipe(left)">
                                      <p:cBhvr>
                                        <p:cTn id="24" dur="2000"/>
                                        <p:tgtEl>
                                          <p:spTgt spid="57"/>
                                        </p:tgtEl>
                                      </p:cBhvr>
                                    </p:animEffect>
                                  </p:childTnLst>
                                </p:cTn>
                              </p:par>
                            </p:childTnLst>
                          </p:cTn>
                        </p:par>
                        <p:par>
                          <p:cTn id="25" fill="hold">
                            <p:stCondLst>
                              <p:cond delay="8000"/>
                            </p:stCondLst>
                            <p:childTnLst>
                              <p:par>
                                <p:cTn id="26" presetID="22" presetClass="entr" presetSubtype="8" fill="hold" grpId="0" nodeType="afterEffect">
                                  <p:stCondLst>
                                    <p:cond delay="0"/>
                                  </p:stCondLst>
                                  <p:childTnLst>
                                    <p:set>
                                      <p:cBhvr>
                                        <p:cTn id="27" dur="1" fill="hold">
                                          <p:stCondLst>
                                            <p:cond delay="0"/>
                                          </p:stCondLst>
                                        </p:cTn>
                                        <p:tgtEl>
                                          <p:spTgt spid="51"/>
                                        </p:tgtEl>
                                        <p:attrNameLst>
                                          <p:attrName>style.visibility</p:attrName>
                                        </p:attrNameLst>
                                      </p:cBhvr>
                                      <p:to>
                                        <p:strVal val="visible"/>
                                      </p:to>
                                    </p:set>
                                    <p:animEffect transition="in" filter="wipe(left)">
                                      <p:cBhvr>
                                        <p:cTn id="28" dur="2000"/>
                                        <p:tgtEl>
                                          <p:spTgt spid="51"/>
                                        </p:tgtEl>
                                      </p:cBhvr>
                                    </p:animEffect>
                                  </p:childTnLst>
                                </p:cTn>
                              </p:par>
                            </p:childTnLst>
                          </p:cTn>
                        </p:par>
                        <p:par>
                          <p:cTn id="29" fill="hold">
                            <p:stCondLst>
                              <p:cond delay="10000"/>
                            </p:stCondLst>
                            <p:childTnLst>
                              <p:par>
                                <p:cTn id="30" presetID="22" presetClass="entr" presetSubtype="8" fill="hold" nodeType="afterEffect">
                                  <p:stCondLst>
                                    <p:cond delay="0"/>
                                  </p:stCondLst>
                                  <p:childTnLst>
                                    <p:set>
                                      <p:cBhvr>
                                        <p:cTn id="31" dur="1" fill="hold">
                                          <p:stCondLst>
                                            <p:cond delay="0"/>
                                          </p:stCondLst>
                                        </p:cTn>
                                        <p:tgtEl>
                                          <p:spTgt spid="52"/>
                                        </p:tgtEl>
                                        <p:attrNameLst>
                                          <p:attrName>style.visibility</p:attrName>
                                        </p:attrNameLst>
                                      </p:cBhvr>
                                      <p:to>
                                        <p:strVal val="visible"/>
                                      </p:to>
                                    </p:set>
                                    <p:animEffect transition="in" filter="wipe(left)">
                                      <p:cBhvr>
                                        <p:cTn id="32" dur="2000"/>
                                        <p:tgtEl>
                                          <p:spTgt spid="52"/>
                                        </p:tgtEl>
                                      </p:cBhvr>
                                    </p:animEffect>
                                  </p:childTnLst>
                                </p:cTn>
                              </p:par>
                            </p:childTnLst>
                          </p:cTn>
                        </p:par>
                        <p:par>
                          <p:cTn id="33" fill="hold">
                            <p:stCondLst>
                              <p:cond delay="12000"/>
                            </p:stCondLst>
                            <p:childTnLst>
                              <p:par>
                                <p:cTn id="34" presetID="22" presetClass="entr" presetSubtype="8" fill="hold" grpId="0" nodeType="afterEffect">
                                  <p:stCondLst>
                                    <p:cond delay="0"/>
                                  </p:stCondLst>
                                  <p:childTnLst>
                                    <p:set>
                                      <p:cBhvr>
                                        <p:cTn id="35" dur="1" fill="hold">
                                          <p:stCondLst>
                                            <p:cond delay="0"/>
                                          </p:stCondLst>
                                        </p:cTn>
                                        <p:tgtEl>
                                          <p:spTgt spid="56"/>
                                        </p:tgtEl>
                                        <p:attrNameLst>
                                          <p:attrName>style.visibility</p:attrName>
                                        </p:attrNameLst>
                                      </p:cBhvr>
                                      <p:to>
                                        <p:strVal val="visible"/>
                                      </p:to>
                                    </p:set>
                                    <p:animEffect transition="in" filter="wipe(left)">
                                      <p:cBhvr>
                                        <p:cTn id="36" dur="2000"/>
                                        <p:tgtEl>
                                          <p:spTgt spid="56"/>
                                        </p:tgtEl>
                                      </p:cBhvr>
                                    </p:animEffect>
                                  </p:childTnLst>
                                </p:cTn>
                              </p:par>
                            </p:childTnLst>
                          </p:cTn>
                        </p:par>
                      </p:childTnLst>
                    </p:cTn>
                  </p:par>
                  <p:par>
                    <p:cTn id="37" fill="hold">
                      <p:stCondLst>
                        <p:cond delay="indefinite"/>
                      </p:stCondLst>
                      <p:childTnLst>
                        <p:par>
                          <p:cTn id="38" fill="hold">
                            <p:stCondLst>
                              <p:cond delay="0"/>
                            </p:stCondLst>
                            <p:childTnLst>
                              <p:par>
                                <p:cTn id="39" presetID="21" presetClass="entr" presetSubtype="1" fill="hold" nodeType="clickEffect">
                                  <p:stCondLst>
                                    <p:cond delay="0"/>
                                  </p:stCondLst>
                                  <p:childTnLst>
                                    <p:set>
                                      <p:cBhvr>
                                        <p:cTn id="40" dur="1" fill="hold">
                                          <p:stCondLst>
                                            <p:cond delay="0"/>
                                          </p:stCondLst>
                                        </p:cTn>
                                        <p:tgtEl>
                                          <p:spTgt spid="104"/>
                                        </p:tgtEl>
                                        <p:attrNameLst>
                                          <p:attrName>style.visibility</p:attrName>
                                        </p:attrNameLst>
                                      </p:cBhvr>
                                      <p:to>
                                        <p:strVal val="visible"/>
                                      </p:to>
                                    </p:set>
                                    <p:animEffect transition="in" filter="wheel(1)">
                                      <p:cBhvr>
                                        <p:cTn id="41" dur="2000"/>
                                        <p:tgtEl>
                                          <p:spTgt spid="104"/>
                                        </p:tgtEl>
                                      </p:cBhvr>
                                    </p:animEffect>
                                  </p:childTnLst>
                                </p:cTn>
                              </p:par>
                              <p:par>
                                <p:cTn id="42" presetID="21" presetClass="entr" presetSubtype="1" fill="hold" grpId="0" nodeType="withEffect">
                                  <p:stCondLst>
                                    <p:cond delay="0"/>
                                  </p:stCondLst>
                                  <p:childTnLst>
                                    <p:set>
                                      <p:cBhvr>
                                        <p:cTn id="43" dur="1" fill="hold">
                                          <p:stCondLst>
                                            <p:cond delay="0"/>
                                          </p:stCondLst>
                                        </p:cTn>
                                        <p:tgtEl>
                                          <p:spTgt spid="105"/>
                                        </p:tgtEl>
                                        <p:attrNameLst>
                                          <p:attrName>style.visibility</p:attrName>
                                        </p:attrNameLst>
                                      </p:cBhvr>
                                      <p:to>
                                        <p:strVal val="visible"/>
                                      </p:to>
                                    </p:set>
                                    <p:animEffect transition="in" filter="wheel(1)">
                                      <p:cBhvr>
                                        <p:cTn id="44" dur="2000"/>
                                        <p:tgtEl>
                                          <p:spTgt spid="10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animBg="1"/>
      <p:bldP spid="51" grpId="0" animBg="1"/>
      <p:bldP spid="56" grpId="0"/>
      <p:bldP spid="100" grpId="0" animBg="1"/>
      <p:bldP spid="102" grpId="0"/>
      <p:bldP spid="105" grpId="0"/>
    </p:bld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Arrow Connector 3"/>
          <p:cNvCxnSpPr>
            <a:stCxn id="8" idx="3"/>
            <a:endCxn id="41" idx="1"/>
          </p:cNvCxnSpPr>
          <p:nvPr/>
        </p:nvCxnSpPr>
        <p:spPr>
          <a:xfrm flipV="1">
            <a:off x="5220072" y="583814"/>
            <a:ext cx="1656184" cy="1301660"/>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5" name="Picture 4"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364088" y="982058"/>
            <a:ext cx="648072" cy="1730733"/>
          </a:xfrm>
          <a:prstGeom prst="rect">
            <a:avLst/>
          </a:prstGeom>
          <a:noFill/>
        </p:spPr>
      </p:pic>
      <p:sp>
        <p:nvSpPr>
          <p:cNvPr id="6" name="Rectangle 5"/>
          <p:cNvSpPr/>
          <p:nvPr/>
        </p:nvSpPr>
        <p:spPr>
          <a:xfrm>
            <a:off x="0" y="5013176"/>
            <a:ext cx="9144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7" name="Title 2"/>
          <p:cNvSpPr>
            <a:spLocks noGrp="1"/>
          </p:cNvSpPr>
          <p:nvPr>
            <p:ph type="title"/>
          </p:nvPr>
        </p:nvSpPr>
        <p:spPr>
          <a:xfrm>
            <a:off x="352426" y="228600"/>
            <a:ext cx="7680960" cy="1066800"/>
          </a:xfrm>
        </p:spPr>
        <p:txBody>
          <a:bodyPr/>
          <a:lstStyle/>
          <a:p>
            <a:r>
              <a:rPr lang="en-GB" dirty="0" smtClean="0"/>
              <a:t>Roman </a:t>
            </a:r>
            <a:r>
              <a:rPr lang="en-GB" dirty="0" smtClean="0"/>
              <a:t>constitution</a:t>
            </a:r>
            <a:endParaRPr lang="en-GB" dirty="0"/>
          </a:p>
        </p:txBody>
      </p:sp>
      <p:sp>
        <p:nvSpPr>
          <p:cNvPr id="8" name="TextBox 7"/>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solidFill>
                  <a:srgbClr val="FFFF00"/>
                </a:solidFill>
              </a:rPr>
              <a:t>2 CONSULES</a:t>
            </a:r>
            <a:endParaRPr lang="en-GB" b="1" dirty="0">
              <a:solidFill>
                <a:srgbClr val="FFFF00"/>
              </a:solidFill>
            </a:endParaRPr>
          </a:p>
        </p:txBody>
      </p:sp>
      <p:sp>
        <p:nvSpPr>
          <p:cNvPr id="9" name="TextBox 8"/>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rgbClr val="FFFF00"/>
                </a:solidFill>
              </a:rPr>
              <a:t>PRAETORS</a:t>
            </a:r>
            <a:endParaRPr lang="en-GB" dirty="0">
              <a:solidFill>
                <a:srgbClr val="FFFF00"/>
              </a:solidFill>
            </a:endParaRPr>
          </a:p>
        </p:txBody>
      </p:sp>
      <p:sp>
        <p:nvSpPr>
          <p:cNvPr id="10" name="TextBox 9"/>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rgbClr val="FFFF00"/>
                </a:solidFill>
              </a:rPr>
              <a:t>CENSORS</a:t>
            </a:r>
            <a:endParaRPr lang="en-GB" dirty="0">
              <a:solidFill>
                <a:srgbClr val="FFFF00"/>
              </a:solidFill>
            </a:endParaRPr>
          </a:p>
        </p:txBody>
      </p:sp>
      <p:sp>
        <p:nvSpPr>
          <p:cNvPr id="11" name="TextBox 10"/>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rgbClr val="FFFF00"/>
                </a:solidFill>
              </a:rPr>
              <a:t>QUAESTORS</a:t>
            </a:r>
            <a:endParaRPr lang="en-GB" dirty="0">
              <a:solidFill>
                <a:srgbClr val="FFFF00"/>
              </a:solidFill>
            </a:endParaRPr>
          </a:p>
        </p:txBody>
      </p:sp>
      <p:sp>
        <p:nvSpPr>
          <p:cNvPr id="12" name="TextBox 11"/>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rgbClr val="FFFF00"/>
                </a:solidFill>
              </a:rPr>
              <a:t>AEDILES</a:t>
            </a:r>
            <a:endParaRPr lang="en-GB" dirty="0">
              <a:solidFill>
                <a:srgbClr val="FFFF00"/>
              </a:solidFill>
            </a:endParaRPr>
          </a:p>
        </p:txBody>
      </p:sp>
      <p:sp>
        <p:nvSpPr>
          <p:cNvPr id="13" name="Oval 12"/>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5940152" y="2492896"/>
            <a:ext cx="2304256" cy="584775"/>
          </a:xfrm>
          <a:prstGeom prst="rect">
            <a:avLst/>
          </a:prstGeom>
          <a:noFill/>
        </p:spPr>
        <p:txBody>
          <a:bodyPr wrap="square" rtlCol="0">
            <a:spAutoFit/>
          </a:bodyPr>
          <a:lstStyle/>
          <a:p>
            <a:r>
              <a:rPr lang="en-GB" sz="3200" b="1" dirty="0" smtClean="0">
                <a:effectLst>
                  <a:outerShdw blurRad="38100" dist="38100" dir="2700000" algn="tl">
                    <a:srgbClr val="000000">
                      <a:alpha val="43137"/>
                    </a:srgbClr>
                  </a:outerShdw>
                </a:effectLst>
              </a:rPr>
              <a:t>S E N A T E</a:t>
            </a:r>
            <a:endParaRPr lang="en-GB" sz="3200" b="1" dirty="0">
              <a:effectLst>
                <a:outerShdw blurRad="38100" dist="38100" dir="2700000" algn="tl">
                  <a:srgbClr val="000000">
                    <a:alpha val="43137"/>
                  </a:srgbClr>
                </a:outerShdw>
              </a:effectLst>
            </a:endParaRPr>
          </a:p>
        </p:txBody>
      </p:sp>
      <p:sp>
        <p:nvSpPr>
          <p:cNvPr id="15" name="Rectangle 14"/>
          <p:cNvSpPr/>
          <p:nvPr/>
        </p:nvSpPr>
        <p:spPr>
          <a:xfrm>
            <a:off x="0" y="4653136"/>
            <a:ext cx="9144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priesthoods</a:t>
            </a:r>
            <a:endParaRPr lang="en-GB" b="1" dirty="0"/>
          </a:p>
        </p:txBody>
      </p:sp>
      <p:cxnSp>
        <p:nvCxnSpPr>
          <p:cNvPr id="17" name="Straight Arrow Connector 16"/>
          <p:cNvCxnSpPr>
            <a:stCxn id="16" idx="3"/>
            <a:endCxn id="8"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rot="20160907">
            <a:off x="2161488" y="1788480"/>
            <a:ext cx="864096" cy="369332"/>
          </a:xfrm>
          <a:prstGeom prst="rect">
            <a:avLst/>
          </a:prstGeom>
          <a:noFill/>
        </p:spPr>
        <p:txBody>
          <a:bodyPr wrap="square" rtlCol="0">
            <a:spAutoFit/>
          </a:bodyPr>
          <a:lstStyle/>
          <a:p>
            <a:r>
              <a:rPr lang="en-GB" dirty="0" smtClean="0"/>
              <a:t>advice</a:t>
            </a:r>
            <a:endParaRPr lang="en-GB" dirty="0"/>
          </a:p>
        </p:txBody>
      </p:sp>
      <p:sp>
        <p:nvSpPr>
          <p:cNvPr id="19" name="Rectangle 18"/>
          <p:cNvSpPr/>
          <p:nvPr/>
        </p:nvSpPr>
        <p:spPr>
          <a:xfrm>
            <a:off x="0" y="6137920"/>
            <a:ext cx="9144000" cy="38742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0" y="6093296"/>
            <a:ext cx="3563888" cy="369332"/>
          </a:xfrm>
          <a:prstGeom prst="rect">
            <a:avLst/>
          </a:prstGeom>
          <a:noFill/>
        </p:spPr>
        <p:txBody>
          <a:bodyPr wrap="square" rtlCol="0">
            <a:spAutoFit/>
          </a:bodyPr>
          <a:lstStyle/>
          <a:p>
            <a:r>
              <a:rPr lang="en-GB" b="1" dirty="0" smtClean="0">
                <a:solidFill>
                  <a:schemeClr val="bg2">
                    <a:lumMod val="75000"/>
                  </a:schemeClr>
                </a:solidFill>
              </a:rPr>
              <a:t>CRAFTSMEN – 2 centuries</a:t>
            </a:r>
            <a:endParaRPr lang="en-GB" b="1" dirty="0">
              <a:solidFill>
                <a:schemeClr val="bg2">
                  <a:lumMod val="75000"/>
                </a:schemeClr>
              </a:solidFill>
            </a:endParaRPr>
          </a:p>
        </p:txBody>
      </p:sp>
      <p:sp>
        <p:nvSpPr>
          <p:cNvPr id="21" name="TextBox 20"/>
          <p:cNvSpPr txBox="1"/>
          <p:nvPr/>
        </p:nvSpPr>
        <p:spPr>
          <a:xfrm>
            <a:off x="0" y="4293096"/>
            <a:ext cx="9144000" cy="369332"/>
          </a:xfrm>
          <a:prstGeom prst="rect">
            <a:avLst/>
          </a:prstGeom>
          <a:noFill/>
        </p:spPr>
        <p:txBody>
          <a:bodyPr wrap="square" rtlCol="0">
            <a:spAutoFit/>
          </a:bodyPr>
          <a:lstStyle/>
          <a:p>
            <a:r>
              <a:rPr lang="en-GB" b="1" dirty="0" smtClean="0"/>
              <a:t>COMITIA CENTURIATA/</a:t>
            </a:r>
            <a:r>
              <a:rPr lang="en-GB" b="1" dirty="0" err="1" smtClean="0"/>
              <a:t>centuriate</a:t>
            </a:r>
            <a:r>
              <a:rPr lang="en-GB" b="1" dirty="0" smtClean="0"/>
              <a:t> assembly</a:t>
            </a:r>
            <a:r>
              <a:rPr lang="en-GB" sz="1600" b="1" dirty="0" smtClean="0"/>
              <a:t> </a:t>
            </a:r>
            <a:r>
              <a:rPr lang="en-GB" sz="1600" b="1" dirty="0" smtClean="0">
                <a:solidFill>
                  <a:schemeClr val="tx1">
                    <a:lumMod val="50000"/>
                  </a:schemeClr>
                </a:solidFill>
              </a:rPr>
              <a:t>– 193 centuries </a:t>
            </a:r>
            <a:r>
              <a:rPr lang="en-GB" sz="1600" b="1" dirty="0" smtClean="0">
                <a:solidFill>
                  <a:schemeClr val="tx1">
                    <a:lumMod val="50000"/>
                  </a:schemeClr>
                </a:solidFill>
                <a:sym typeface="Wingdings" pitchFamily="2" charset="2"/>
              </a:rPr>
              <a:t>election of consul, praetor, censor</a:t>
            </a:r>
            <a:endParaRPr lang="en-GB" sz="1600" b="1" dirty="0">
              <a:solidFill>
                <a:schemeClr val="tx1">
                  <a:lumMod val="50000"/>
                </a:schemeClr>
              </a:solidFill>
            </a:endParaRPr>
          </a:p>
        </p:txBody>
      </p:sp>
      <p:sp>
        <p:nvSpPr>
          <p:cNvPr id="22" name="Rectangle 21"/>
          <p:cNvSpPr/>
          <p:nvPr/>
        </p:nvSpPr>
        <p:spPr>
          <a:xfrm>
            <a:off x="0" y="537321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3" name="Rectangle 22"/>
          <p:cNvSpPr/>
          <p:nvPr/>
        </p:nvSpPr>
        <p:spPr>
          <a:xfrm>
            <a:off x="0" y="573325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TextBox 23"/>
          <p:cNvSpPr txBox="1"/>
          <p:nvPr/>
        </p:nvSpPr>
        <p:spPr>
          <a:xfrm>
            <a:off x="0" y="5733256"/>
            <a:ext cx="5292080" cy="369332"/>
          </a:xfrm>
          <a:prstGeom prst="rect">
            <a:avLst/>
          </a:prstGeom>
          <a:noFill/>
        </p:spPr>
        <p:txBody>
          <a:bodyPr wrap="square" rtlCol="0">
            <a:spAutoFit/>
          </a:bodyPr>
          <a:lstStyle/>
          <a:p>
            <a:r>
              <a:rPr lang="en-GB" b="1" dirty="0" smtClean="0">
                <a:solidFill>
                  <a:schemeClr val="tx2">
                    <a:lumMod val="10000"/>
                  </a:schemeClr>
                </a:solidFill>
              </a:rPr>
              <a:t>INFANTRY –  5</a:t>
            </a:r>
            <a:r>
              <a:rPr lang="en-GB" b="1" baseline="30000" dirty="0" smtClean="0">
                <a:solidFill>
                  <a:schemeClr val="tx2">
                    <a:lumMod val="10000"/>
                  </a:schemeClr>
                </a:solidFill>
              </a:rPr>
              <a:t>th</a:t>
            </a:r>
            <a:r>
              <a:rPr lang="en-GB" b="1" dirty="0" smtClean="0">
                <a:solidFill>
                  <a:schemeClr val="tx2">
                    <a:lumMod val="10000"/>
                  </a:schemeClr>
                </a:solidFill>
              </a:rPr>
              <a:t> class: 30 centuries</a:t>
            </a:r>
            <a:endParaRPr lang="en-GB" b="1" dirty="0">
              <a:solidFill>
                <a:schemeClr val="tx2">
                  <a:lumMod val="10000"/>
                </a:schemeClr>
              </a:solidFill>
            </a:endParaRPr>
          </a:p>
        </p:txBody>
      </p:sp>
      <p:sp>
        <p:nvSpPr>
          <p:cNvPr id="25" name="Rectangle 24"/>
          <p:cNvSpPr/>
          <p:nvPr/>
        </p:nvSpPr>
        <p:spPr>
          <a:xfrm>
            <a:off x="0" y="6525344"/>
            <a:ext cx="9144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0" y="6444044"/>
            <a:ext cx="3563888" cy="369332"/>
          </a:xfrm>
          <a:prstGeom prst="rect">
            <a:avLst/>
          </a:prstGeom>
          <a:noFill/>
        </p:spPr>
        <p:txBody>
          <a:bodyPr wrap="square" rtlCol="0">
            <a:spAutoFit/>
          </a:bodyPr>
          <a:lstStyle/>
          <a:p>
            <a:r>
              <a:rPr lang="en-GB" b="1" dirty="0" smtClean="0">
                <a:solidFill>
                  <a:schemeClr val="bg2">
                    <a:lumMod val="75000"/>
                  </a:schemeClr>
                </a:solidFill>
              </a:rPr>
              <a:t>OTHER PEOPLE... – 1 century</a:t>
            </a:r>
            <a:endParaRPr lang="en-GB" b="1" dirty="0">
              <a:solidFill>
                <a:schemeClr val="bg2">
                  <a:lumMod val="75000"/>
                </a:schemeClr>
              </a:solidFill>
            </a:endParaRPr>
          </a:p>
        </p:txBody>
      </p:sp>
      <p:cxnSp>
        <p:nvCxnSpPr>
          <p:cNvPr id="27" name="Straight Arrow Connector 26"/>
          <p:cNvCxnSpPr/>
          <p:nvPr/>
        </p:nvCxnSpPr>
        <p:spPr>
          <a:xfrm flipV="1">
            <a:off x="4572000" y="3933056"/>
            <a:ext cx="0" cy="1512168"/>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0" y="5013176"/>
            <a:ext cx="4499992" cy="369332"/>
          </a:xfrm>
          <a:prstGeom prst="rect">
            <a:avLst/>
          </a:prstGeom>
          <a:noFill/>
        </p:spPr>
        <p:txBody>
          <a:bodyPr wrap="square" rtlCol="0">
            <a:spAutoFit/>
          </a:bodyPr>
          <a:lstStyle/>
          <a:p>
            <a:r>
              <a:rPr lang="en-GB" b="1" dirty="0" smtClean="0">
                <a:solidFill>
                  <a:schemeClr val="tx2">
                    <a:lumMod val="10000"/>
                  </a:schemeClr>
                </a:solidFill>
              </a:rPr>
              <a:t>INFANTRY – 1</a:t>
            </a:r>
            <a:r>
              <a:rPr lang="en-GB" b="1" baseline="30000" dirty="0" smtClean="0">
                <a:solidFill>
                  <a:schemeClr val="tx2">
                    <a:lumMod val="10000"/>
                  </a:schemeClr>
                </a:solidFill>
              </a:rPr>
              <a:t>st</a:t>
            </a:r>
            <a:r>
              <a:rPr lang="en-GB" b="1" dirty="0" smtClean="0">
                <a:solidFill>
                  <a:schemeClr val="tx2">
                    <a:lumMod val="10000"/>
                  </a:schemeClr>
                </a:solidFill>
              </a:rPr>
              <a:t> class: 80 centuries</a:t>
            </a:r>
            <a:endParaRPr lang="en-GB" b="1" dirty="0">
              <a:solidFill>
                <a:schemeClr val="tx2">
                  <a:lumMod val="10000"/>
                </a:schemeClr>
              </a:solidFill>
            </a:endParaRPr>
          </a:p>
        </p:txBody>
      </p:sp>
      <p:sp>
        <p:nvSpPr>
          <p:cNvPr id="29" name="TextBox 28"/>
          <p:cNvSpPr txBox="1"/>
          <p:nvPr/>
        </p:nvSpPr>
        <p:spPr>
          <a:xfrm>
            <a:off x="2195736" y="4581128"/>
            <a:ext cx="6623720" cy="369332"/>
          </a:xfrm>
          <a:prstGeom prst="rect">
            <a:avLst/>
          </a:prstGeom>
          <a:noFill/>
        </p:spPr>
        <p:txBody>
          <a:bodyPr wrap="square" rtlCol="0">
            <a:spAutoFit/>
          </a:bodyPr>
          <a:lstStyle/>
          <a:p>
            <a:pPr algn="r"/>
            <a:r>
              <a:rPr lang="en-GB" b="1" dirty="0" smtClean="0">
                <a:solidFill>
                  <a:schemeClr val="tx1">
                    <a:lumMod val="50000"/>
                  </a:schemeClr>
                </a:solidFill>
              </a:rPr>
              <a:t>Important legislation</a:t>
            </a:r>
            <a:endParaRPr lang="en-GB" sz="1600" b="1" dirty="0">
              <a:solidFill>
                <a:schemeClr val="tx1">
                  <a:lumMod val="50000"/>
                </a:schemeClr>
              </a:solidFill>
            </a:endParaRPr>
          </a:p>
        </p:txBody>
      </p:sp>
      <p:sp>
        <p:nvSpPr>
          <p:cNvPr id="30" name="TextBox 29"/>
          <p:cNvSpPr txBox="1"/>
          <p:nvPr/>
        </p:nvSpPr>
        <p:spPr>
          <a:xfrm>
            <a:off x="0" y="4725144"/>
            <a:ext cx="4499992" cy="369332"/>
          </a:xfrm>
          <a:prstGeom prst="rect">
            <a:avLst/>
          </a:prstGeom>
          <a:noFill/>
        </p:spPr>
        <p:txBody>
          <a:bodyPr wrap="square" rtlCol="0">
            <a:spAutoFit/>
          </a:bodyPr>
          <a:lstStyle/>
          <a:p>
            <a:r>
              <a:rPr lang="en-GB" b="1" dirty="0" smtClean="0">
                <a:solidFill>
                  <a:schemeClr val="tx2">
                    <a:lumMod val="10000"/>
                  </a:schemeClr>
                </a:solidFill>
              </a:rPr>
              <a:t>CAVALRY: 18 centuries</a:t>
            </a:r>
            <a:endParaRPr lang="en-GB" b="1" dirty="0">
              <a:solidFill>
                <a:schemeClr val="tx2">
                  <a:lumMod val="10000"/>
                </a:schemeClr>
              </a:solidFill>
            </a:endParaRPr>
          </a:p>
        </p:txBody>
      </p:sp>
      <p:sp>
        <p:nvSpPr>
          <p:cNvPr id="31" name="TextBox 30"/>
          <p:cNvSpPr txBox="1"/>
          <p:nvPr/>
        </p:nvSpPr>
        <p:spPr>
          <a:xfrm>
            <a:off x="0" y="5373216"/>
            <a:ext cx="5292080" cy="369332"/>
          </a:xfrm>
          <a:prstGeom prst="rect">
            <a:avLst/>
          </a:prstGeom>
          <a:noFill/>
        </p:spPr>
        <p:txBody>
          <a:bodyPr wrap="square" rtlCol="0">
            <a:spAutoFit/>
          </a:bodyPr>
          <a:lstStyle/>
          <a:p>
            <a:r>
              <a:rPr lang="en-GB" b="1" dirty="0" smtClean="0">
                <a:solidFill>
                  <a:schemeClr val="tx2">
                    <a:lumMod val="10000"/>
                  </a:schemeClr>
                </a:solidFill>
              </a:rPr>
              <a:t>INFANTRY –  2</a:t>
            </a:r>
            <a:r>
              <a:rPr lang="en-GB" b="1" baseline="30000" dirty="0" smtClean="0">
                <a:solidFill>
                  <a:schemeClr val="tx2">
                    <a:lumMod val="10000"/>
                  </a:schemeClr>
                </a:solidFill>
              </a:rPr>
              <a:t>nd</a:t>
            </a:r>
            <a:r>
              <a:rPr lang="en-GB" b="1" dirty="0" smtClean="0">
                <a:solidFill>
                  <a:schemeClr val="tx2">
                    <a:lumMod val="10000"/>
                  </a:schemeClr>
                </a:solidFill>
              </a:rPr>
              <a:t>, 3</a:t>
            </a:r>
            <a:r>
              <a:rPr lang="en-GB" b="1" baseline="30000" dirty="0" smtClean="0">
                <a:solidFill>
                  <a:schemeClr val="tx2">
                    <a:lumMod val="10000"/>
                  </a:schemeClr>
                </a:solidFill>
              </a:rPr>
              <a:t>rd</a:t>
            </a:r>
            <a:r>
              <a:rPr lang="en-GB" b="1" dirty="0" smtClean="0">
                <a:solidFill>
                  <a:schemeClr val="tx2">
                    <a:lumMod val="10000"/>
                  </a:schemeClr>
                </a:solidFill>
              </a:rPr>
              <a:t>, 4</a:t>
            </a:r>
            <a:r>
              <a:rPr lang="en-GB" b="1" baseline="30000" dirty="0" smtClean="0">
                <a:solidFill>
                  <a:schemeClr val="tx2">
                    <a:lumMod val="10000"/>
                  </a:schemeClr>
                </a:solidFill>
              </a:rPr>
              <a:t>th</a:t>
            </a:r>
            <a:r>
              <a:rPr lang="en-GB" b="1" dirty="0" smtClean="0">
                <a:solidFill>
                  <a:schemeClr val="tx2">
                    <a:lumMod val="10000"/>
                  </a:schemeClr>
                </a:solidFill>
              </a:rPr>
              <a:t> class: 20 centuries each</a:t>
            </a:r>
            <a:endParaRPr lang="en-GB" b="1" dirty="0">
              <a:solidFill>
                <a:schemeClr val="tx2">
                  <a:lumMod val="10000"/>
                </a:schemeClr>
              </a:solidFill>
            </a:endParaRPr>
          </a:p>
        </p:txBody>
      </p:sp>
      <p:sp>
        <p:nvSpPr>
          <p:cNvPr id="32" name="TextBox 31"/>
          <p:cNvSpPr txBox="1"/>
          <p:nvPr/>
        </p:nvSpPr>
        <p:spPr>
          <a:xfrm rot="5400000">
            <a:off x="7771202" y="5656602"/>
            <a:ext cx="2376264" cy="369332"/>
          </a:xfrm>
          <a:prstGeom prst="rect">
            <a:avLst/>
          </a:prstGeom>
          <a:noFill/>
        </p:spPr>
        <p:txBody>
          <a:bodyPr wrap="square" rtlCol="0">
            <a:spAutoFit/>
          </a:bodyPr>
          <a:lstStyle/>
          <a:p>
            <a:pPr algn="ctr"/>
            <a:r>
              <a:rPr lang="en-GB" b="1" dirty="0" smtClean="0"/>
              <a:t>populus / the people</a:t>
            </a:r>
            <a:endParaRPr lang="en-GB" b="1" dirty="0"/>
          </a:p>
        </p:txBody>
      </p:sp>
      <p:sp>
        <p:nvSpPr>
          <p:cNvPr id="33" name="TextBox 32"/>
          <p:cNvSpPr txBox="1"/>
          <p:nvPr/>
        </p:nvSpPr>
        <p:spPr>
          <a:xfrm>
            <a:off x="6300192" y="3068960"/>
            <a:ext cx="1800200" cy="646331"/>
          </a:xfrm>
          <a:prstGeom prst="rect">
            <a:avLst/>
          </a:prstGeom>
          <a:noFill/>
        </p:spPr>
        <p:txBody>
          <a:bodyPr wrap="square" rtlCol="0">
            <a:spAutoFit/>
          </a:bodyPr>
          <a:lstStyle/>
          <a:p>
            <a:r>
              <a:rPr lang="en-GB" dirty="0" smtClean="0"/>
              <a:t>300</a:t>
            </a:r>
            <a:r>
              <a:rPr lang="en-GB" dirty="0" smtClean="0">
                <a:sym typeface="Wingdings" pitchFamily="2" charset="2"/>
              </a:rPr>
              <a:t>600 members</a:t>
            </a:r>
            <a:endParaRPr lang="en-GB" dirty="0"/>
          </a:p>
        </p:txBody>
      </p:sp>
      <p:cxnSp>
        <p:nvCxnSpPr>
          <p:cNvPr id="34" name="Straight Arrow Connector 33"/>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211960" y="1124744"/>
            <a:ext cx="1296144" cy="338554"/>
          </a:xfrm>
          <a:prstGeom prst="rect">
            <a:avLst/>
          </a:prstGeom>
          <a:noFill/>
        </p:spPr>
        <p:txBody>
          <a:bodyPr wrap="square" rtlCol="0">
            <a:spAutoFit/>
          </a:bodyPr>
          <a:lstStyle/>
          <a:p>
            <a:r>
              <a:rPr lang="en-GB" sz="1600" dirty="0" smtClean="0"/>
              <a:t>VETO</a:t>
            </a:r>
            <a:endParaRPr lang="en-GB" dirty="0"/>
          </a:p>
        </p:txBody>
      </p:sp>
      <p:sp>
        <p:nvSpPr>
          <p:cNvPr id="36" name="TextBox 35"/>
          <p:cNvSpPr txBox="1"/>
          <p:nvPr/>
        </p:nvSpPr>
        <p:spPr>
          <a:xfrm>
            <a:off x="251520" y="1628800"/>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smtClean="0"/>
              <a:t>rex</a:t>
            </a:r>
            <a:r>
              <a:rPr lang="en-GB" b="1" i="1" dirty="0" smtClean="0"/>
              <a:t> </a:t>
            </a:r>
            <a:r>
              <a:rPr lang="en-GB" b="1" i="1" dirty="0" err="1" smtClean="0"/>
              <a:t>sacrorum</a:t>
            </a:r>
            <a:endParaRPr lang="en-GB" b="1" i="1" dirty="0"/>
          </a:p>
        </p:txBody>
      </p:sp>
      <p:sp>
        <p:nvSpPr>
          <p:cNvPr id="37" name="TextBox 36"/>
          <p:cNvSpPr txBox="1"/>
          <p:nvPr/>
        </p:nvSpPr>
        <p:spPr>
          <a:xfrm>
            <a:off x="6876256" y="1124744"/>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smtClean="0"/>
              <a:t>interrex</a:t>
            </a:r>
            <a:endParaRPr lang="en-GB" b="1" i="1" dirty="0"/>
          </a:p>
        </p:txBody>
      </p:sp>
      <p:cxnSp>
        <p:nvCxnSpPr>
          <p:cNvPr id="38" name="Straight Arrow Connector 37"/>
          <p:cNvCxnSpPr>
            <a:stCxn id="13" idx="0"/>
            <a:endCxn id="37" idx="2"/>
          </p:cNvCxnSpPr>
          <p:nvPr/>
        </p:nvCxnSpPr>
        <p:spPr>
          <a:xfrm flipV="1">
            <a:off x="7128284" y="1494076"/>
            <a:ext cx="720080" cy="422756"/>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rot="20789777">
            <a:off x="7262496" y="1622602"/>
            <a:ext cx="1224136" cy="369332"/>
          </a:xfrm>
          <a:prstGeom prst="rect">
            <a:avLst/>
          </a:prstGeom>
          <a:noFill/>
        </p:spPr>
        <p:txBody>
          <a:bodyPr wrap="square" rtlCol="0">
            <a:spAutoFit/>
          </a:bodyPr>
          <a:lstStyle/>
          <a:p>
            <a:r>
              <a:rPr lang="en-GB" dirty="0" smtClean="0"/>
              <a:t>appoints</a:t>
            </a:r>
            <a:endParaRPr lang="en-GB" dirty="0"/>
          </a:p>
        </p:txBody>
      </p:sp>
      <p:sp>
        <p:nvSpPr>
          <p:cNvPr id="40" name="TextBox 39"/>
          <p:cNvSpPr txBox="1"/>
          <p:nvPr/>
        </p:nvSpPr>
        <p:spPr>
          <a:xfrm rot="5400000">
            <a:off x="4828674" y="1948190"/>
            <a:ext cx="1296144" cy="369332"/>
          </a:xfrm>
          <a:prstGeom prst="rect">
            <a:avLst/>
          </a:prstGeom>
          <a:noFill/>
        </p:spPr>
        <p:txBody>
          <a:bodyPr wrap="square" rtlCol="0">
            <a:spAutoFit/>
          </a:bodyPr>
          <a:lstStyle/>
          <a:p>
            <a:r>
              <a:rPr lang="en-GB" dirty="0" err="1" smtClean="0"/>
              <a:t>imperium</a:t>
            </a:r>
            <a:endParaRPr lang="en-GB" dirty="0"/>
          </a:p>
        </p:txBody>
      </p:sp>
      <p:sp>
        <p:nvSpPr>
          <p:cNvPr id="41" name="TextBox 40"/>
          <p:cNvSpPr txBox="1"/>
          <p:nvPr/>
        </p:nvSpPr>
        <p:spPr>
          <a:xfrm>
            <a:off x="6876256" y="260648"/>
            <a:ext cx="2267744" cy="646331"/>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smtClean="0"/>
              <a:t>Dictator</a:t>
            </a:r>
            <a:br>
              <a:rPr lang="en-GB" b="1" i="1" dirty="0" smtClean="0"/>
            </a:br>
            <a:r>
              <a:rPr lang="en-GB" b="1" i="1" dirty="0" smtClean="0"/>
              <a:t>&amp; </a:t>
            </a:r>
            <a:r>
              <a:rPr lang="en-GB" i="1" dirty="0" smtClean="0"/>
              <a:t>magister </a:t>
            </a:r>
            <a:r>
              <a:rPr lang="en-GB" i="1" dirty="0" err="1" smtClean="0"/>
              <a:t>equitum</a:t>
            </a:r>
            <a:endParaRPr lang="en-GB" b="1" i="1" dirty="0"/>
          </a:p>
        </p:txBody>
      </p:sp>
      <p:sp>
        <p:nvSpPr>
          <p:cNvPr id="42" name="TextBox 41"/>
          <p:cNvSpPr txBox="1"/>
          <p:nvPr/>
        </p:nvSpPr>
        <p:spPr>
          <a:xfrm>
            <a:off x="3923928" y="0"/>
            <a:ext cx="2880320" cy="923330"/>
          </a:xfrm>
          <a:prstGeom prst="rect">
            <a:avLst/>
          </a:prstGeom>
          <a:solidFill>
            <a:schemeClr val="accent1">
              <a:alpha val="63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algn="ctr"/>
            <a:r>
              <a:rPr lang="en-GB" b="1" dirty="0" smtClean="0"/>
              <a:t>IMPERIUM := </a:t>
            </a:r>
            <a:r>
              <a:rPr lang="en-GB" b="1" i="1" dirty="0" err="1" smtClean="0"/>
              <a:t>imperare</a:t>
            </a:r>
            <a:r>
              <a:rPr lang="en-GB" b="1" dirty="0" smtClean="0"/>
              <a:t> </a:t>
            </a:r>
            <a:br>
              <a:rPr lang="en-GB" b="1" dirty="0" smtClean="0"/>
            </a:br>
            <a:r>
              <a:rPr lang="en-GB" b="1" dirty="0" smtClean="0"/>
              <a:t>“to command”: unlimited, absolute power!</a:t>
            </a:r>
            <a:endParaRPr lang="en-GB" b="1" dirty="0"/>
          </a:p>
        </p:txBody>
      </p:sp>
    </p:spTree>
  </p:cSld>
  <p:clrMapOvr>
    <a:masterClrMapping/>
  </p:clrMapOvr>
  <p:transition spd="slow">
    <p:randomBar dir="vert"/>
  </p:transition>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Arrow Connector 3"/>
          <p:cNvCxnSpPr>
            <a:stCxn id="8" idx="3"/>
            <a:endCxn id="41" idx="1"/>
          </p:cNvCxnSpPr>
          <p:nvPr/>
        </p:nvCxnSpPr>
        <p:spPr>
          <a:xfrm flipV="1">
            <a:off x="5220072" y="583814"/>
            <a:ext cx="1656184" cy="1301660"/>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5" name="Picture 4"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364088" y="982058"/>
            <a:ext cx="648072" cy="1730733"/>
          </a:xfrm>
          <a:prstGeom prst="rect">
            <a:avLst/>
          </a:prstGeom>
          <a:noFill/>
        </p:spPr>
      </p:pic>
      <p:sp>
        <p:nvSpPr>
          <p:cNvPr id="6" name="Rectangle 5"/>
          <p:cNvSpPr/>
          <p:nvPr/>
        </p:nvSpPr>
        <p:spPr>
          <a:xfrm>
            <a:off x="0" y="5013176"/>
            <a:ext cx="9144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7" name="Title 2"/>
          <p:cNvSpPr>
            <a:spLocks noGrp="1"/>
          </p:cNvSpPr>
          <p:nvPr>
            <p:ph type="title"/>
          </p:nvPr>
        </p:nvSpPr>
        <p:spPr>
          <a:xfrm>
            <a:off x="352426" y="228600"/>
            <a:ext cx="7680960" cy="1066800"/>
          </a:xfrm>
        </p:spPr>
        <p:txBody>
          <a:bodyPr/>
          <a:lstStyle/>
          <a:p>
            <a:r>
              <a:rPr lang="en-GB" dirty="0" smtClean="0"/>
              <a:t>Roman </a:t>
            </a:r>
            <a:r>
              <a:rPr lang="en-GB" dirty="0" smtClean="0"/>
              <a:t>constitution</a:t>
            </a:r>
            <a:endParaRPr lang="en-GB" dirty="0"/>
          </a:p>
        </p:txBody>
      </p:sp>
      <p:sp>
        <p:nvSpPr>
          <p:cNvPr id="8" name="TextBox 7"/>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solidFill>
                  <a:schemeClr val="tx1">
                    <a:lumMod val="50000"/>
                  </a:schemeClr>
                </a:solidFill>
              </a:rPr>
              <a:t>2 CONSULES</a:t>
            </a:r>
            <a:endParaRPr lang="en-GB" b="1" dirty="0">
              <a:solidFill>
                <a:schemeClr val="tx1">
                  <a:lumMod val="50000"/>
                </a:schemeClr>
              </a:solidFill>
            </a:endParaRPr>
          </a:p>
        </p:txBody>
      </p:sp>
      <p:sp>
        <p:nvSpPr>
          <p:cNvPr id="9" name="TextBox 8"/>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rgbClr val="FFFF00"/>
                </a:solidFill>
              </a:rPr>
              <a:t>PRAETORS</a:t>
            </a:r>
            <a:endParaRPr lang="en-GB" dirty="0">
              <a:solidFill>
                <a:srgbClr val="FFFF00"/>
              </a:solidFill>
            </a:endParaRPr>
          </a:p>
        </p:txBody>
      </p:sp>
      <p:sp>
        <p:nvSpPr>
          <p:cNvPr id="10" name="TextBox 9"/>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CENSORS</a:t>
            </a:r>
            <a:endParaRPr lang="en-GB" dirty="0">
              <a:solidFill>
                <a:schemeClr val="tx1">
                  <a:lumMod val="50000"/>
                </a:schemeClr>
              </a:solidFill>
            </a:endParaRPr>
          </a:p>
        </p:txBody>
      </p:sp>
      <p:sp>
        <p:nvSpPr>
          <p:cNvPr id="11" name="TextBox 10"/>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QUAESTORS</a:t>
            </a:r>
            <a:endParaRPr lang="en-GB" dirty="0">
              <a:solidFill>
                <a:schemeClr val="tx1">
                  <a:lumMod val="50000"/>
                </a:schemeClr>
              </a:solidFill>
            </a:endParaRPr>
          </a:p>
        </p:txBody>
      </p:sp>
      <p:sp>
        <p:nvSpPr>
          <p:cNvPr id="12" name="TextBox 11"/>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AEDILES</a:t>
            </a:r>
            <a:endParaRPr lang="en-GB" dirty="0">
              <a:solidFill>
                <a:schemeClr val="tx1">
                  <a:lumMod val="50000"/>
                </a:schemeClr>
              </a:solidFill>
            </a:endParaRPr>
          </a:p>
        </p:txBody>
      </p:sp>
      <p:sp>
        <p:nvSpPr>
          <p:cNvPr id="13" name="Oval 12"/>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5940152" y="2492896"/>
            <a:ext cx="2304256" cy="584775"/>
          </a:xfrm>
          <a:prstGeom prst="rect">
            <a:avLst/>
          </a:prstGeom>
          <a:noFill/>
        </p:spPr>
        <p:txBody>
          <a:bodyPr wrap="square" rtlCol="0">
            <a:spAutoFit/>
          </a:bodyPr>
          <a:lstStyle/>
          <a:p>
            <a:r>
              <a:rPr lang="en-GB" sz="3200" b="1" dirty="0" smtClean="0">
                <a:effectLst>
                  <a:outerShdw blurRad="38100" dist="38100" dir="2700000" algn="tl">
                    <a:srgbClr val="000000">
                      <a:alpha val="43137"/>
                    </a:srgbClr>
                  </a:outerShdw>
                </a:effectLst>
              </a:rPr>
              <a:t>S E N A T E</a:t>
            </a:r>
            <a:endParaRPr lang="en-GB" sz="3200" b="1" dirty="0">
              <a:effectLst>
                <a:outerShdw blurRad="38100" dist="38100" dir="2700000" algn="tl">
                  <a:srgbClr val="000000">
                    <a:alpha val="43137"/>
                  </a:srgbClr>
                </a:outerShdw>
              </a:effectLst>
            </a:endParaRPr>
          </a:p>
        </p:txBody>
      </p:sp>
      <p:sp>
        <p:nvSpPr>
          <p:cNvPr id="15" name="Rectangle 14"/>
          <p:cNvSpPr/>
          <p:nvPr/>
        </p:nvSpPr>
        <p:spPr>
          <a:xfrm>
            <a:off x="0" y="4653136"/>
            <a:ext cx="9144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priesthoods</a:t>
            </a:r>
            <a:endParaRPr lang="en-GB" b="1" dirty="0"/>
          </a:p>
        </p:txBody>
      </p:sp>
      <p:cxnSp>
        <p:nvCxnSpPr>
          <p:cNvPr id="17" name="Straight Arrow Connector 16"/>
          <p:cNvCxnSpPr>
            <a:stCxn id="16" idx="3"/>
            <a:endCxn id="8"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rot="20160907">
            <a:off x="2161488" y="1788480"/>
            <a:ext cx="864096" cy="369332"/>
          </a:xfrm>
          <a:prstGeom prst="rect">
            <a:avLst/>
          </a:prstGeom>
          <a:noFill/>
        </p:spPr>
        <p:txBody>
          <a:bodyPr wrap="square" rtlCol="0">
            <a:spAutoFit/>
          </a:bodyPr>
          <a:lstStyle/>
          <a:p>
            <a:r>
              <a:rPr lang="en-GB" dirty="0" smtClean="0"/>
              <a:t>advice</a:t>
            </a:r>
            <a:endParaRPr lang="en-GB" dirty="0"/>
          </a:p>
        </p:txBody>
      </p:sp>
      <p:sp>
        <p:nvSpPr>
          <p:cNvPr id="19" name="Rectangle 18"/>
          <p:cNvSpPr/>
          <p:nvPr/>
        </p:nvSpPr>
        <p:spPr>
          <a:xfrm>
            <a:off x="0" y="6137920"/>
            <a:ext cx="9144000" cy="38742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0" y="6093296"/>
            <a:ext cx="3563888" cy="369332"/>
          </a:xfrm>
          <a:prstGeom prst="rect">
            <a:avLst/>
          </a:prstGeom>
          <a:noFill/>
        </p:spPr>
        <p:txBody>
          <a:bodyPr wrap="square" rtlCol="0">
            <a:spAutoFit/>
          </a:bodyPr>
          <a:lstStyle/>
          <a:p>
            <a:r>
              <a:rPr lang="en-GB" b="1" dirty="0" smtClean="0">
                <a:solidFill>
                  <a:schemeClr val="bg2">
                    <a:lumMod val="75000"/>
                  </a:schemeClr>
                </a:solidFill>
              </a:rPr>
              <a:t>CRAFTSMEN – 2 centuries</a:t>
            </a:r>
            <a:endParaRPr lang="en-GB" b="1" dirty="0">
              <a:solidFill>
                <a:schemeClr val="bg2">
                  <a:lumMod val="75000"/>
                </a:schemeClr>
              </a:solidFill>
            </a:endParaRPr>
          </a:p>
        </p:txBody>
      </p:sp>
      <p:sp>
        <p:nvSpPr>
          <p:cNvPr id="21" name="TextBox 20"/>
          <p:cNvSpPr txBox="1"/>
          <p:nvPr/>
        </p:nvSpPr>
        <p:spPr>
          <a:xfrm>
            <a:off x="0" y="4293096"/>
            <a:ext cx="9144000" cy="369332"/>
          </a:xfrm>
          <a:prstGeom prst="rect">
            <a:avLst/>
          </a:prstGeom>
          <a:noFill/>
        </p:spPr>
        <p:txBody>
          <a:bodyPr wrap="square" rtlCol="0">
            <a:spAutoFit/>
          </a:bodyPr>
          <a:lstStyle/>
          <a:p>
            <a:r>
              <a:rPr lang="en-GB" b="1" dirty="0" smtClean="0"/>
              <a:t>COMITIA CENTURIATA/</a:t>
            </a:r>
            <a:r>
              <a:rPr lang="en-GB" b="1" dirty="0" err="1" smtClean="0"/>
              <a:t>centuriate</a:t>
            </a:r>
            <a:r>
              <a:rPr lang="en-GB" b="1" dirty="0" smtClean="0"/>
              <a:t> assembly</a:t>
            </a:r>
            <a:r>
              <a:rPr lang="en-GB" sz="1600" b="1" dirty="0" smtClean="0"/>
              <a:t> </a:t>
            </a:r>
            <a:r>
              <a:rPr lang="en-GB" sz="1600" b="1" dirty="0" smtClean="0">
                <a:solidFill>
                  <a:schemeClr val="tx1">
                    <a:lumMod val="50000"/>
                  </a:schemeClr>
                </a:solidFill>
              </a:rPr>
              <a:t>– 193 centuries </a:t>
            </a:r>
            <a:r>
              <a:rPr lang="en-GB" sz="1600" b="1" dirty="0" smtClean="0">
                <a:solidFill>
                  <a:schemeClr val="tx1">
                    <a:lumMod val="50000"/>
                  </a:schemeClr>
                </a:solidFill>
                <a:sym typeface="Wingdings" pitchFamily="2" charset="2"/>
              </a:rPr>
              <a:t>election of consul, praetor, censor</a:t>
            </a:r>
            <a:endParaRPr lang="en-GB" sz="1600" b="1" dirty="0">
              <a:solidFill>
                <a:schemeClr val="tx1">
                  <a:lumMod val="50000"/>
                </a:schemeClr>
              </a:solidFill>
            </a:endParaRPr>
          </a:p>
        </p:txBody>
      </p:sp>
      <p:sp>
        <p:nvSpPr>
          <p:cNvPr id="22" name="Rectangle 21"/>
          <p:cNvSpPr/>
          <p:nvPr/>
        </p:nvSpPr>
        <p:spPr>
          <a:xfrm>
            <a:off x="0" y="537321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3" name="Rectangle 22"/>
          <p:cNvSpPr/>
          <p:nvPr/>
        </p:nvSpPr>
        <p:spPr>
          <a:xfrm>
            <a:off x="0" y="573325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TextBox 23"/>
          <p:cNvSpPr txBox="1"/>
          <p:nvPr/>
        </p:nvSpPr>
        <p:spPr>
          <a:xfrm>
            <a:off x="0" y="5733256"/>
            <a:ext cx="5292080" cy="369332"/>
          </a:xfrm>
          <a:prstGeom prst="rect">
            <a:avLst/>
          </a:prstGeom>
          <a:noFill/>
        </p:spPr>
        <p:txBody>
          <a:bodyPr wrap="square" rtlCol="0">
            <a:spAutoFit/>
          </a:bodyPr>
          <a:lstStyle/>
          <a:p>
            <a:r>
              <a:rPr lang="en-GB" b="1" dirty="0" smtClean="0">
                <a:solidFill>
                  <a:schemeClr val="tx2">
                    <a:lumMod val="10000"/>
                  </a:schemeClr>
                </a:solidFill>
              </a:rPr>
              <a:t>INFANTRY –  5</a:t>
            </a:r>
            <a:r>
              <a:rPr lang="en-GB" b="1" baseline="30000" dirty="0" smtClean="0">
                <a:solidFill>
                  <a:schemeClr val="tx2">
                    <a:lumMod val="10000"/>
                  </a:schemeClr>
                </a:solidFill>
              </a:rPr>
              <a:t>th</a:t>
            </a:r>
            <a:r>
              <a:rPr lang="en-GB" b="1" dirty="0" smtClean="0">
                <a:solidFill>
                  <a:schemeClr val="tx2">
                    <a:lumMod val="10000"/>
                  </a:schemeClr>
                </a:solidFill>
              </a:rPr>
              <a:t> class: 30 centuries</a:t>
            </a:r>
            <a:endParaRPr lang="en-GB" b="1" dirty="0">
              <a:solidFill>
                <a:schemeClr val="tx2">
                  <a:lumMod val="10000"/>
                </a:schemeClr>
              </a:solidFill>
            </a:endParaRPr>
          </a:p>
        </p:txBody>
      </p:sp>
      <p:sp>
        <p:nvSpPr>
          <p:cNvPr id="25" name="Rectangle 24"/>
          <p:cNvSpPr/>
          <p:nvPr/>
        </p:nvSpPr>
        <p:spPr>
          <a:xfrm>
            <a:off x="0" y="6525344"/>
            <a:ext cx="9144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0" y="6444044"/>
            <a:ext cx="3563888" cy="369332"/>
          </a:xfrm>
          <a:prstGeom prst="rect">
            <a:avLst/>
          </a:prstGeom>
          <a:noFill/>
        </p:spPr>
        <p:txBody>
          <a:bodyPr wrap="square" rtlCol="0">
            <a:spAutoFit/>
          </a:bodyPr>
          <a:lstStyle/>
          <a:p>
            <a:r>
              <a:rPr lang="en-GB" b="1" dirty="0" smtClean="0">
                <a:solidFill>
                  <a:schemeClr val="bg2">
                    <a:lumMod val="75000"/>
                  </a:schemeClr>
                </a:solidFill>
              </a:rPr>
              <a:t>OTHER PEOPLE... – 1 century</a:t>
            </a:r>
            <a:endParaRPr lang="en-GB" b="1" dirty="0">
              <a:solidFill>
                <a:schemeClr val="bg2">
                  <a:lumMod val="75000"/>
                </a:schemeClr>
              </a:solidFill>
            </a:endParaRPr>
          </a:p>
        </p:txBody>
      </p:sp>
      <p:cxnSp>
        <p:nvCxnSpPr>
          <p:cNvPr id="27" name="Straight Arrow Connector 26"/>
          <p:cNvCxnSpPr/>
          <p:nvPr/>
        </p:nvCxnSpPr>
        <p:spPr>
          <a:xfrm flipV="1">
            <a:off x="4572000" y="3933056"/>
            <a:ext cx="0" cy="1512168"/>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0" y="5013176"/>
            <a:ext cx="4499992" cy="369332"/>
          </a:xfrm>
          <a:prstGeom prst="rect">
            <a:avLst/>
          </a:prstGeom>
          <a:noFill/>
        </p:spPr>
        <p:txBody>
          <a:bodyPr wrap="square" rtlCol="0">
            <a:spAutoFit/>
          </a:bodyPr>
          <a:lstStyle/>
          <a:p>
            <a:r>
              <a:rPr lang="en-GB" b="1" dirty="0" smtClean="0">
                <a:solidFill>
                  <a:schemeClr val="tx2">
                    <a:lumMod val="10000"/>
                  </a:schemeClr>
                </a:solidFill>
              </a:rPr>
              <a:t>INFANTRY – 1</a:t>
            </a:r>
            <a:r>
              <a:rPr lang="en-GB" b="1" baseline="30000" dirty="0" smtClean="0">
                <a:solidFill>
                  <a:schemeClr val="tx2">
                    <a:lumMod val="10000"/>
                  </a:schemeClr>
                </a:solidFill>
              </a:rPr>
              <a:t>st</a:t>
            </a:r>
            <a:r>
              <a:rPr lang="en-GB" b="1" dirty="0" smtClean="0">
                <a:solidFill>
                  <a:schemeClr val="tx2">
                    <a:lumMod val="10000"/>
                  </a:schemeClr>
                </a:solidFill>
              </a:rPr>
              <a:t> class: 80 centuries</a:t>
            </a:r>
            <a:endParaRPr lang="en-GB" b="1" dirty="0">
              <a:solidFill>
                <a:schemeClr val="tx2">
                  <a:lumMod val="10000"/>
                </a:schemeClr>
              </a:solidFill>
            </a:endParaRPr>
          </a:p>
        </p:txBody>
      </p:sp>
      <p:sp>
        <p:nvSpPr>
          <p:cNvPr id="29" name="TextBox 28"/>
          <p:cNvSpPr txBox="1"/>
          <p:nvPr/>
        </p:nvSpPr>
        <p:spPr>
          <a:xfrm>
            <a:off x="2195736" y="4581128"/>
            <a:ext cx="6623720" cy="369332"/>
          </a:xfrm>
          <a:prstGeom prst="rect">
            <a:avLst/>
          </a:prstGeom>
          <a:noFill/>
        </p:spPr>
        <p:txBody>
          <a:bodyPr wrap="square" rtlCol="0">
            <a:spAutoFit/>
          </a:bodyPr>
          <a:lstStyle/>
          <a:p>
            <a:pPr algn="r"/>
            <a:r>
              <a:rPr lang="en-GB" b="1" dirty="0" smtClean="0">
                <a:solidFill>
                  <a:schemeClr val="tx1">
                    <a:lumMod val="50000"/>
                  </a:schemeClr>
                </a:solidFill>
              </a:rPr>
              <a:t>Important legislation</a:t>
            </a:r>
            <a:endParaRPr lang="en-GB" sz="1600" b="1" dirty="0">
              <a:solidFill>
                <a:schemeClr val="tx1">
                  <a:lumMod val="50000"/>
                </a:schemeClr>
              </a:solidFill>
            </a:endParaRPr>
          </a:p>
        </p:txBody>
      </p:sp>
      <p:sp>
        <p:nvSpPr>
          <p:cNvPr id="30" name="TextBox 29"/>
          <p:cNvSpPr txBox="1"/>
          <p:nvPr/>
        </p:nvSpPr>
        <p:spPr>
          <a:xfrm>
            <a:off x="0" y="4725144"/>
            <a:ext cx="4499992" cy="369332"/>
          </a:xfrm>
          <a:prstGeom prst="rect">
            <a:avLst/>
          </a:prstGeom>
          <a:noFill/>
        </p:spPr>
        <p:txBody>
          <a:bodyPr wrap="square" rtlCol="0">
            <a:spAutoFit/>
          </a:bodyPr>
          <a:lstStyle/>
          <a:p>
            <a:r>
              <a:rPr lang="en-GB" b="1" dirty="0" smtClean="0">
                <a:solidFill>
                  <a:schemeClr val="tx2">
                    <a:lumMod val="10000"/>
                  </a:schemeClr>
                </a:solidFill>
              </a:rPr>
              <a:t>CAVALRY: 18 centuries</a:t>
            </a:r>
            <a:endParaRPr lang="en-GB" b="1" dirty="0">
              <a:solidFill>
                <a:schemeClr val="tx2">
                  <a:lumMod val="10000"/>
                </a:schemeClr>
              </a:solidFill>
            </a:endParaRPr>
          </a:p>
        </p:txBody>
      </p:sp>
      <p:sp>
        <p:nvSpPr>
          <p:cNvPr id="31" name="TextBox 30"/>
          <p:cNvSpPr txBox="1"/>
          <p:nvPr/>
        </p:nvSpPr>
        <p:spPr>
          <a:xfrm>
            <a:off x="0" y="5373216"/>
            <a:ext cx="5292080" cy="369332"/>
          </a:xfrm>
          <a:prstGeom prst="rect">
            <a:avLst/>
          </a:prstGeom>
          <a:noFill/>
        </p:spPr>
        <p:txBody>
          <a:bodyPr wrap="square" rtlCol="0">
            <a:spAutoFit/>
          </a:bodyPr>
          <a:lstStyle/>
          <a:p>
            <a:r>
              <a:rPr lang="en-GB" b="1" dirty="0" smtClean="0">
                <a:solidFill>
                  <a:schemeClr val="tx2">
                    <a:lumMod val="10000"/>
                  </a:schemeClr>
                </a:solidFill>
              </a:rPr>
              <a:t>INFANTRY –  2</a:t>
            </a:r>
            <a:r>
              <a:rPr lang="en-GB" b="1" baseline="30000" dirty="0" smtClean="0">
                <a:solidFill>
                  <a:schemeClr val="tx2">
                    <a:lumMod val="10000"/>
                  </a:schemeClr>
                </a:solidFill>
              </a:rPr>
              <a:t>nd</a:t>
            </a:r>
            <a:r>
              <a:rPr lang="en-GB" b="1" dirty="0" smtClean="0">
                <a:solidFill>
                  <a:schemeClr val="tx2">
                    <a:lumMod val="10000"/>
                  </a:schemeClr>
                </a:solidFill>
              </a:rPr>
              <a:t>, 3</a:t>
            </a:r>
            <a:r>
              <a:rPr lang="en-GB" b="1" baseline="30000" dirty="0" smtClean="0">
                <a:solidFill>
                  <a:schemeClr val="tx2">
                    <a:lumMod val="10000"/>
                  </a:schemeClr>
                </a:solidFill>
              </a:rPr>
              <a:t>rd</a:t>
            </a:r>
            <a:r>
              <a:rPr lang="en-GB" b="1" dirty="0" smtClean="0">
                <a:solidFill>
                  <a:schemeClr val="tx2">
                    <a:lumMod val="10000"/>
                  </a:schemeClr>
                </a:solidFill>
              </a:rPr>
              <a:t>, 4</a:t>
            </a:r>
            <a:r>
              <a:rPr lang="en-GB" b="1" baseline="30000" dirty="0" smtClean="0">
                <a:solidFill>
                  <a:schemeClr val="tx2">
                    <a:lumMod val="10000"/>
                  </a:schemeClr>
                </a:solidFill>
              </a:rPr>
              <a:t>th</a:t>
            </a:r>
            <a:r>
              <a:rPr lang="en-GB" b="1" dirty="0" smtClean="0">
                <a:solidFill>
                  <a:schemeClr val="tx2">
                    <a:lumMod val="10000"/>
                  </a:schemeClr>
                </a:solidFill>
              </a:rPr>
              <a:t> class: 20 centuries each</a:t>
            </a:r>
            <a:endParaRPr lang="en-GB" b="1" dirty="0">
              <a:solidFill>
                <a:schemeClr val="tx2">
                  <a:lumMod val="10000"/>
                </a:schemeClr>
              </a:solidFill>
            </a:endParaRPr>
          </a:p>
        </p:txBody>
      </p:sp>
      <p:sp>
        <p:nvSpPr>
          <p:cNvPr id="32" name="TextBox 31"/>
          <p:cNvSpPr txBox="1"/>
          <p:nvPr/>
        </p:nvSpPr>
        <p:spPr>
          <a:xfrm rot="5400000">
            <a:off x="7771202" y="5656602"/>
            <a:ext cx="2376264" cy="369332"/>
          </a:xfrm>
          <a:prstGeom prst="rect">
            <a:avLst/>
          </a:prstGeom>
          <a:noFill/>
        </p:spPr>
        <p:txBody>
          <a:bodyPr wrap="square" rtlCol="0">
            <a:spAutoFit/>
          </a:bodyPr>
          <a:lstStyle/>
          <a:p>
            <a:pPr algn="ctr"/>
            <a:r>
              <a:rPr lang="en-GB" b="1" dirty="0" smtClean="0"/>
              <a:t>populus / the people</a:t>
            </a:r>
            <a:endParaRPr lang="en-GB" b="1" dirty="0"/>
          </a:p>
        </p:txBody>
      </p:sp>
      <p:sp>
        <p:nvSpPr>
          <p:cNvPr id="33" name="TextBox 32"/>
          <p:cNvSpPr txBox="1"/>
          <p:nvPr/>
        </p:nvSpPr>
        <p:spPr>
          <a:xfrm>
            <a:off x="6300192" y="3068960"/>
            <a:ext cx="1800200" cy="646331"/>
          </a:xfrm>
          <a:prstGeom prst="rect">
            <a:avLst/>
          </a:prstGeom>
          <a:noFill/>
        </p:spPr>
        <p:txBody>
          <a:bodyPr wrap="square" rtlCol="0">
            <a:spAutoFit/>
          </a:bodyPr>
          <a:lstStyle/>
          <a:p>
            <a:r>
              <a:rPr lang="en-GB" dirty="0" smtClean="0"/>
              <a:t>300</a:t>
            </a:r>
            <a:r>
              <a:rPr lang="en-GB" dirty="0" smtClean="0">
                <a:sym typeface="Wingdings" pitchFamily="2" charset="2"/>
              </a:rPr>
              <a:t>600 members</a:t>
            </a:r>
            <a:endParaRPr lang="en-GB" dirty="0"/>
          </a:p>
        </p:txBody>
      </p:sp>
      <p:cxnSp>
        <p:nvCxnSpPr>
          <p:cNvPr id="34" name="Straight Arrow Connector 33"/>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211960" y="1124744"/>
            <a:ext cx="1296144" cy="338554"/>
          </a:xfrm>
          <a:prstGeom prst="rect">
            <a:avLst/>
          </a:prstGeom>
          <a:noFill/>
        </p:spPr>
        <p:txBody>
          <a:bodyPr wrap="square" rtlCol="0">
            <a:spAutoFit/>
          </a:bodyPr>
          <a:lstStyle/>
          <a:p>
            <a:r>
              <a:rPr lang="en-GB" sz="1600" dirty="0" smtClean="0">
                <a:solidFill>
                  <a:schemeClr val="tx1">
                    <a:lumMod val="50000"/>
                  </a:schemeClr>
                </a:solidFill>
              </a:rPr>
              <a:t>VETO</a:t>
            </a:r>
            <a:endParaRPr lang="en-GB" dirty="0">
              <a:solidFill>
                <a:schemeClr val="tx1">
                  <a:lumMod val="50000"/>
                </a:schemeClr>
              </a:solidFill>
            </a:endParaRPr>
          </a:p>
        </p:txBody>
      </p:sp>
      <p:sp>
        <p:nvSpPr>
          <p:cNvPr id="36" name="TextBox 35"/>
          <p:cNvSpPr txBox="1"/>
          <p:nvPr/>
        </p:nvSpPr>
        <p:spPr>
          <a:xfrm>
            <a:off x="251520" y="1628800"/>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smtClean="0"/>
              <a:t>rex</a:t>
            </a:r>
            <a:r>
              <a:rPr lang="en-GB" b="1" i="1" dirty="0" smtClean="0"/>
              <a:t> </a:t>
            </a:r>
            <a:r>
              <a:rPr lang="en-GB" b="1" i="1" dirty="0" err="1" smtClean="0"/>
              <a:t>sacrorum</a:t>
            </a:r>
            <a:endParaRPr lang="en-GB" b="1" i="1" dirty="0"/>
          </a:p>
        </p:txBody>
      </p:sp>
      <p:sp>
        <p:nvSpPr>
          <p:cNvPr id="37" name="TextBox 36"/>
          <p:cNvSpPr txBox="1"/>
          <p:nvPr/>
        </p:nvSpPr>
        <p:spPr>
          <a:xfrm>
            <a:off x="6876256" y="1124744"/>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smtClean="0"/>
              <a:t>interrex</a:t>
            </a:r>
            <a:endParaRPr lang="en-GB" b="1" i="1" dirty="0"/>
          </a:p>
        </p:txBody>
      </p:sp>
      <p:cxnSp>
        <p:nvCxnSpPr>
          <p:cNvPr id="38" name="Straight Arrow Connector 37"/>
          <p:cNvCxnSpPr>
            <a:stCxn id="13" idx="0"/>
            <a:endCxn id="37" idx="2"/>
          </p:cNvCxnSpPr>
          <p:nvPr/>
        </p:nvCxnSpPr>
        <p:spPr>
          <a:xfrm flipV="1">
            <a:off x="7128284" y="1494076"/>
            <a:ext cx="720080" cy="422756"/>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rot="20789777">
            <a:off x="7262496" y="1622602"/>
            <a:ext cx="1224136" cy="369332"/>
          </a:xfrm>
          <a:prstGeom prst="rect">
            <a:avLst/>
          </a:prstGeom>
          <a:noFill/>
        </p:spPr>
        <p:txBody>
          <a:bodyPr wrap="square" rtlCol="0">
            <a:spAutoFit/>
          </a:bodyPr>
          <a:lstStyle/>
          <a:p>
            <a:r>
              <a:rPr lang="en-GB" dirty="0" smtClean="0"/>
              <a:t>appoints</a:t>
            </a:r>
            <a:endParaRPr lang="en-GB" dirty="0"/>
          </a:p>
        </p:txBody>
      </p:sp>
      <p:sp>
        <p:nvSpPr>
          <p:cNvPr id="40" name="TextBox 39"/>
          <p:cNvSpPr txBox="1"/>
          <p:nvPr/>
        </p:nvSpPr>
        <p:spPr>
          <a:xfrm rot="5400000">
            <a:off x="4828674" y="1948190"/>
            <a:ext cx="1296144" cy="369332"/>
          </a:xfrm>
          <a:prstGeom prst="rect">
            <a:avLst/>
          </a:prstGeom>
          <a:noFill/>
        </p:spPr>
        <p:txBody>
          <a:bodyPr wrap="square" rtlCol="0">
            <a:spAutoFit/>
          </a:bodyPr>
          <a:lstStyle/>
          <a:p>
            <a:r>
              <a:rPr lang="en-GB" dirty="0" err="1" smtClean="0"/>
              <a:t>imperium</a:t>
            </a:r>
            <a:endParaRPr lang="en-GB" dirty="0"/>
          </a:p>
        </p:txBody>
      </p:sp>
      <p:sp>
        <p:nvSpPr>
          <p:cNvPr id="41" name="TextBox 40"/>
          <p:cNvSpPr txBox="1"/>
          <p:nvPr/>
        </p:nvSpPr>
        <p:spPr>
          <a:xfrm>
            <a:off x="6876256" y="260648"/>
            <a:ext cx="2267744" cy="646331"/>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smtClean="0"/>
              <a:t>Dictator</a:t>
            </a:r>
            <a:br>
              <a:rPr lang="en-GB" b="1" i="1" dirty="0" smtClean="0"/>
            </a:br>
            <a:r>
              <a:rPr lang="en-GB" b="1" i="1" dirty="0" smtClean="0"/>
              <a:t>&amp; </a:t>
            </a:r>
            <a:r>
              <a:rPr lang="en-GB" i="1" dirty="0" smtClean="0"/>
              <a:t>magister </a:t>
            </a:r>
            <a:r>
              <a:rPr lang="en-GB" i="1" dirty="0" err="1" smtClean="0"/>
              <a:t>equitum</a:t>
            </a:r>
            <a:endParaRPr lang="en-GB" b="1" i="1" dirty="0"/>
          </a:p>
        </p:txBody>
      </p:sp>
      <p:sp>
        <p:nvSpPr>
          <p:cNvPr id="42" name="TextBox 41"/>
          <p:cNvSpPr txBox="1"/>
          <p:nvPr/>
        </p:nvSpPr>
        <p:spPr>
          <a:xfrm>
            <a:off x="611560" y="2708920"/>
            <a:ext cx="2880320" cy="1200329"/>
          </a:xfrm>
          <a:prstGeom prst="rect">
            <a:avLst/>
          </a:prstGeom>
          <a:solidFill>
            <a:schemeClr val="accent1">
              <a:alpha val="63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algn="ctr"/>
            <a:r>
              <a:rPr lang="en-GB" b="1" dirty="0" smtClean="0"/>
              <a:t>praetor: mainly judges</a:t>
            </a:r>
            <a:br>
              <a:rPr lang="en-GB" b="1" dirty="0" smtClean="0"/>
            </a:br>
            <a:r>
              <a:rPr lang="en-GB" b="1" dirty="0" smtClean="0"/>
              <a:t>presides court of law</a:t>
            </a:r>
            <a:br>
              <a:rPr lang="en-GB" b="1" dirty="0" smtClean="0"/>
            </a:br>
            <a:r>
              <a:rPr lang="en-GB" dirty="0" smtClean="0"/>
              <a:t>(</a:t>
            </a:r>
            <a:r>
              <a:rPr lang="en-GB" i="1" dirty="0" err="1" smtClean="0"/>
              <a:t>sella</a:t>
            </a:r>
            <a:r>
              <a:rPr lang="en-GB" i="1" dirty="0" smtClean="0"/>
              <a:t> </a:t>
            </a:r>
            <a:r>
              <a:rPr lang="en-GB" i="1" dirty="0" err="1" smtClean="0"/>
              <a:t>curilis</a:t>
            </a:r>
            <a:r>
              <a:rPr lang="en-GB" dirty="0" smtClean="0"/>
              <a:t>)</a:t>
            </a:r>
          </a:p>
          <a:p>
            <a:pPr algn="ctr"/>
            <a:r>
              <a:rPr lang="en-GB" dirty="0" smtClean="0"/>
              <a:t>2 </a:t>
            </a:r>
            <a:r>
              <a:rPr lang="en-GB" dirty="0" smtClean="0">
                <a:sym typeface="Wingdings" pitchFamily="2" charset="2"/>
              </a:rPr>
              <a:t>8 </a:t>
            </a:r>
            <a:r>
              <a:rPr lang="en-GB" dirty="0" err="1" smtClean="0">
                <a:sym typeface="Wingdings" pitchFamily="2" charset="2"/>
              </a:rPr>
              <a:t>praetores</a:t>
            </a:r>
            <a:r>
              <a:rPr lang="en-GB" dirty="0" smtClean="0">
                <a:sym typeface="Wingdings" pitchFamily="2" charset="2"/>
              </a:rPr>
              <a:t> in 1</a:t>
            </a:r>
            <a:r>
              <a:rPr lang="en-GB" baseline="30000" dirty="0" smtClean="0">
                <a:sym typeface="Wingdings" pitchFamily="2" charset="2"/>
              </a:rPr>
              <a:t>st</a:t>
            </a:r>
            <a:r>
              <a:rPr lang="en-GB" dirty="0" smtClean="0">
                <a:sym typeface="Wingdings" pitchFamily="2" charset="2"/>
              </a:rPr>
              <a:t> </a:t>
            </a:r>
            <a:r>
              <a:rPr lang="en-GB" dirty="0" err="1" smtClean="0">
                <a:sym typeface="Wingdings" pitchFamily="2" charset="2"/>
              </a:rPr>
              <a:t>c.BC</a:t>
            </a:r>
            <a:endParaRPr lang="en-GB" dirty="0"/>
          </a:p>
        </p:txBody>
      </p:sp>
    </p:spTree>
  </p:cSld>
  <p:clrMapOvr>
    <a:masterClrMapping/>
  </p:clrMapOvr>
  <p:transition spd="slow">
    <p:randomBar dir="vert"/>
  </p:transition>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Arrow Connector 3"/>
          <p:cNvCxnSpPr>
            <a:stCxn id="8" idx="3"/>
            <a:endCxn id="41" idx="1"/>
          </p:cNvCxnSpPr>
          <p:nvPr/>
        </p:nvCxnSpPr>
        <p:spPr>
          <a:xfrm flipV="1">
            <a:off x="5220072" y="583814"/>
            <a:ext cx="1656184" cy="1301660"/>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5" name="Picture 4"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364088" y="982058"/>
            <a:ext cx="648072" cy="1730733"/>
          </a:xfrm>
          <a:prstGeom prst="rect">
            <a:avLst/>
          </a:prstGeom>
          <a:noFill/>
        </p:spPr>
      </p:pic>
      <p:sp>
        <p:nvSpPr>
          <p:cNvPr id="6" name="Rectangle 5"/>
          <p:cNvSpPr/>
          <p:nvPr/>
        </p:nvSpPr>
        <p:spPr>
          <a:xfrm>
            <a:off x="0" y="5013176"/>
            <a:ext cx="9144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7" name="Title 2"/>
          <p:cNvSpPr>
            <a:spLocks noGrp="1"/>
          </p:cNvSpPr>
          <p:nvPr>
            <p:ph type="title"/>
          </p:nvPr>
        </p:nvSpPr>
        <p:spPr>
          <a:xfrm>
            <a:off x="352426" y="228600"/>
            <a:ext cx="7680960" cy="1066800"/>
          </a:xfrm>
        </p:spPr>
        <p:txBody>
          <a:bodyPr/>
          <a:lstStyle/>
          <a:p>
            <a:r>
              <a:rPr lang="en-GB" dirty="0" smtClean="0"/>
              <a:t>Roman </a:t>
            </a:r>
            <a:r>
              <a:rPr lang="en-GB" dirty="0" smtClean="0"/>
              <a:t>constitution</a:t>
            </a:r>
            <a:endParaRPr lang="en-GB" dirty="0"/>
          </a:p>
        </p:txBody>
      </p:sp>
      <p:sp>
        <p:nvSpPr>
          <p:cNvPr id="8" name="TextBox 7"/>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solidFill>
                  <a:schemeClr val="tx1">
                    <a:lumMod val="50000"/>
                  </a:schemeClr>
                </a:solidFill>
              </a:rPr>
              <a:t>2 CONSULES</a:t>
            </a:r>
            <a:endParaRPr lang="en-GB" b="1" dirty="0">
              <a:solidFill>
                <a:schemeClr val="tx1">
                  <a:lumMod val="50000"/>
                </a:schemeClr>
              </a:solidFill>
            </a:endParaRPr>
          </a:p>
        </p:txBody>
      </p:sp>
      <p:sp>
        <p:nvSpPr>
          <p:cNvPr id="9" name="TextBox 8"/>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65000"/>
                  </a:schemeClr>
                </a:solidFill>
              </a:rPr>
              <a:t>PRAETORS</a:t>
            </a:r>
            <a:endParaRPr lang="en-GB" dirty="0">
              <a:solidFill>
                <a:schemeClr val="tx1">
                  <a:lumMod val="65000"/>
                </a:schemeClr>
              </a:solidFill>
            </a:endParaRPr>
          </a:p>
        </p:txBody>
      </p:sp>
      <p:sp>
        <p:nvSpPr>
          <p:cNvPr id="10" name="TextBox 9"/>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solidFill>
                  <a:srgbClr val="FFFF00"/>
                </a:solidFill>
              </a:rPr>
              <a:t>CENSORS</a:t>
            </a:r>
            <a:endParaRPr lang="en-GB" b="1" dirty="0">
              <a:solidFill>
                <a:srgbClr val="FFFF00"/>
              </a:solidFill>
            </a:endParaRPr>
          </a:p>
        </p:txBody>
      </p:sp>
      <p:sp>
        <p:nvSpPr>
          <p:cNvPr id="11" name="TextBox 10"/>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QUAESTORS</a:t>
            </a:r>
            <a:endParaRPr lang="en-GB" dirty="0">
              <a:solidFill>
                <a:schemeClr val="tx1">
                  <a:lumMod val="50000"/>
                </a:schemeClr>
              </a:solidFill>
            </a:endParaRPr>
          </a:p>
        </p:txBody>
      </p:sp>
      <p:sp>
        <p:nvSpPr>
          <p:cNvPr id="12" name="TextBox 11"/>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AEDILES</a:t>
            </a:r>
            <a:endParaRPr lang="en-GB" dirty="0">
              <a:solidFill>
                <a:schemeClr val="tx1">
                  <a:lumMod val="50000"/>
                </a:schemeClr>
              </a:solidFill>
            </a:endParaRPr>
          </a:p>
        </p:txBody>
      </p:sp>
      <p:sp>
        <p:nvSpPr>
          <p:cNvPr id="13" name="Oval 12"/>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5940152" y="2492896"/>
            <a:ext cx="2304256" cy="584775"/>
          </a:xfrm>
          <a:prstGeom prst="rect">
            <a:avLst/>
          </a:prstGeom>
          <a:noFill/>
        </p:spPr>
        <p:txBody>
          <a:bodyPr wrap="square" rtlCol="0">
            <a:spAutoFit/>
          </a:bodyPr>
          <a:lstStyle/>
          <a:p>
            <a:r>
              <a:rPr lang="en-GB" sz="3200" b="1" dirty="0" smtClean="0">
                <a:effectLst>
                  <a:outerShdw blurRad="38100" dist="38100" dir="2700000" algn="tl">
                    <a:srgbClr val="000000">
                      <a:alpha val="43137"/>
                    </a:srgbClr>
                  </a:outerShdw>
                </a:effectLst>
              </a:rPr>
              <a:t>S E N A T E</a:t>
            </a:r>
            <a:endParaRPr lang="en-GB" sz="3200" b="1" dirty="0">
              <a:effectLst>
                <a:outerShdw blurRad="38100" dist="38100" dir="2700000" algn="tl">
                  <a:srgbClr val="000000">
                    <a:alpha val="43137"/>
                  </a:srgbClr>
                </a:outerShdw>
              </a:effectLst>
            </a:endParaRPr>
          </a:p>
        </p:txBody>
      </p:sp>
      <p:sp>
        <p:nvSpPr>
          <p:cNvPr id="15" name="Rectangle 14"/>
          <p:cNvSpPr/>
          <p:nvPr/>
        </p:nvSpPr>
        <p:spPr>
          <a:xfrm>
            <a:off x="0" y="4653136"/>
            <a:ext cx="9144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priesthoods</a:t>
            </a:r>
            <a:endParaRPr lang="en-GB" b="1" dirty="0"/>
          </a:p>
        </p:txBody>
      </p:sp>
      <p:cxnSp>
        <p:nvCxnSpPr>
          <p:cNvPr id="17" name="Straight Arrow Connector 16"/>
          <p:cNvCxnSpPr>
            <a:stCxn id="16" idx="3"/>
            <a:endCxn id="8"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rot="20160907">
            <a:off x="2161488" y="1788480"/>
            <a:ext cx="864096" cy="369332"/>
          </a:xfrm>
          <a:prstGeom prst="rect">
            <a:avLst/>
          </a:prstGeom>
          <a:noFill/>
        </p:spPr>
        <p:txBody>
          <a:bodyPr wrap="square" rtlCol="0">
            <a:spAutoFit/>
          </a:bodyPr>
          <a:lstStyle/>
          <a:p>
            <a:r>
              <a:rPr lang="en-GB" dirty="0" smtClean="0"/>
              <a:t>advice</a:t>
            </a:r>
            <a:endParaRPr lang="en-GB" dirty="0"/>
          </a:p>
        </p:txBody>
      </p:sp>
      <p:sp>
        <p:nvSpPr>
          <p:cNvPr id="19" name="Rectangle 18"/>
          <p:cNvSpPr/>
          <p:nvPr/>
        </p:nvSpPr>
        <p:spPr>
          <a:xfrm>
            <a:off x="0" y="6137920"/>
            <a:ext cx="9144000" cy="38742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0" y="6093296"/>
            <a:ext cx="3563888" cy="369332"/>
          </a:xfrm>
          <a:prstGeom prst="rect">
            <a:avLst/>
          </a:prstGeom>
          <a:noFill/>
        </p:spPr>
        <p:txBody>
          <a:bodyPr wrap="square" rtlCol="0">
            <a:spAutoFit/>
          </a:bodyPr>
          <a:lstStyle/>
          <a:p>
            <a:r>
              <a:rPr lang="en-GB" b="1" dirty="0" smtClean="0">
                <a:solidFill>
                  <a:schemeClr val="bg2">
                    <a:lumMod val="75000"/>
                  </a:schemeClr>
                </a:solidFill>
              </a:rPr>
              <a:t>CRAFTSMEN – 2 centuries</a:t>
            </a:r>
            <a:endParaRPr lang="en-GB" b="1" dirty="0">
              <a:solidFill>
                <a:schemeClr val="bg2">
                  <a:lumMod val="75000"/>
                </a:schemeClr>
              </a:solidFill>
            </a:endParaRPr>
          </a:p>
        </p:txBody>
      </p:sp>
      <p:sp>
        <p:nvSpPr>
          <p:cNvPr id="21" name="TextBox 20"/>
          <p:cNvSpPr txBox="1"/>
          <p:nvPr/>
        </p:nvSpPr>
        <p:spPr>
          <a:xfrm>
            <a:off x="0" y="4293096"/>
            <a:ext cx="9144000" cy="369332"/>
          </a:xfrm>
          <a:prstGeom prst="rect">
            <a:avLst/>
          </a:prstGeom>
          <a:noFill/>
        </p:spPr>
        <p:txBody>
          <a:bodyPr wrap="square" rtlCol="0">
            <a:spAutoFit/>
          </a:bodyPr>
          <a:lstStyle/>
          <a:p>
            <a:r>
              <a:rPr lang="en-GB" b="1" dirty="0" smtClean="0"/>
              <a:t>COMITIA CENTURIATA/</a:t>
            </a:r>
            <a:r>
              <a:rPr lang="en-GB" b="1" dirty="0" err="1" smtClean="0"/>
              <a:t>centuriate</a:t>
            </a:r>
            <a:r>
              <a:rPr lang="en-GB" b="1" dirty="0" smtClean="0"/>
              <a:t> assembly</a:t>
            </a:r>
            <a:r>
              <a:rPr lang="en-GB" sz="1600" b="1" dirty="0" smtClean="0"/>
              <a:t> </a:t>
            </a:r>
            <a:r>
              <a:rPr lang="en-GB" sz="1600" b="1" dirty="0" smtClean="0">
                <a:solidFill>
                  <a:schemeClr val="tx1">
                    <a:lumMod val="50000"/>
                  </a:schemeClr>
                </a:solidFill>
              </a:rPr>
              <a:t>– 193 centuries </a:t>
            </a:r>
            <a:r>
              <a:rPr lang="en-GB" sz="1600" b="1" dirty="0" smtClean="0">
                <a:solidFill>
                  <a:schemeClr val="tx1">
                    <a:lumMod val="50000"/>
                  </a:schemeClr>
                </a:solidFill>
                <a:sym typeface="Wingdings" pitchFamily="2" charset="2"/>
              </a:rPr>
              <a:t>election of consul, praetor, censor</a:t>
            </a:r>
            <a:endParaRPr lang="en-GB" sz="1600" b="1" dirty="0">
              <a:solidFill>
                <a:schemeClr val="tx1">
                  <a:lumMod val="50000"/>
                </a:schemeClr>
              </a:solidFill>
            </a:endParaRPr>
          </a:p>
        </p:txBody>
      </p:sp>
      <p:sp>
        <p:nvSpPr>
          <p:cNvPr id="22" name="Rectangle 21"/>
          <p:cNvSpPr/>
          <p:nvPr/>
        </p:nvSpPr>
        <p:spPr>
          <a:xfrm>
            <a:off x="0" y="537321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3" name="Rectangle 22"/>
          <p:cNvSpPr/>
          <p:nvPr/>
        </p:nvSpPr>
        <p:spPr>
          <a:xfrm>
            <a:off x="0" y="573325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TextBox 23"/>
          <p:cNvSpPr txBox="1"/>
          <p:nvPr/>
        </p:nvSpPr>
        <p:spPr>
          <a:xfrm>
            <a:off x="0" y="5733256"/>
            <a:ext cx="5292080" cy="369332"/>
          </a:xfrm>
          <a:prstGeom prst="rect">
            <a:avLst/>
          </a:prstGeom>
          <a:noFill/>
        </p:spPr>
        <p:txBody>
          <a:bodyPr wrap="square" rtlCol="0">
            <a:spAutoFit/>
          </a:bodyPr>
          <a:lstStyle/>
          <a:p>
            <a:r>
              <a:rPr lang="en-GB" b="1" dirty="0" smtClean="0">
                <a:solidFill>
                  <a:schemeClr val="tx2">
                    <a:lumMod val="10000"/>
                  </a:schemeClr>
                </a:solidFill>
              </a:rPr>
              <a:t>INFANTRY –  5</a:t>
            </a:r>
            <a:r>
              <a:rPr lang="en-GB" b="1" baseline="30000" dirty="0" smtClean="0">
                <a:solidFill>
                  <a:schemeClr val="tx2">
                    <a:lumMod val="10000"/>
                  </a:schemeClr>
                </a:solidFill>
              </a:rPr>
              <a:t>th</a:t>
            </a:r>
            <a:r>
              <a:rPr lang="en-GB" b="1" dirty="0" smtClean="0">
                <a:solidFill>
                  <a:schemeClr val="tx2">
                    <a:lumMod val="10000"/>
                  </a:schemeClr>
                </a:solidFill>
              </a:rPr>
              <a:t> class: 30 centuries</a:t>
            </a:r>
            <a:endParaRPr lang="en-GB" b="1" dirty="0">
              <a:solidFill>
                <a:schemeClr val="tx2">
                  <a:lumMod val="10000"/>
                </a:schemeClr>
              </a:solidFill>
            </a:endParaRPr>
          </a:p>
        </p:txBody>
      </p:sp>
      <p:sp>
        <p:nvSpPr>
          <p:cNvPr id="25" name="Rectangle 24"/>
          <p:cNvSpPr/>
          <p:nvPr/>
        </p:nvSpPr>
        <p:spPr>
          <a:xfrm>
            <a:off x="0" y="6525344"/>
            <a:ext cx="9144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0" y="6444044"/>
            <a:ext cx="3563888" cy="369332"/>
          </a:xfrm>
          <a:prstGeom prst="rect">
            <a:avLst/>
          </a:prstGeom>
          <a:noFill/>
        </p:spPr>
        <p:txBody>
          <a:bodyPr wrap="square" rtlCol="0">
            <a:spAutoFit/>
          </a:bodyPr>
          <a:lstStyle/>
          <a:p>
            <a:r>
              <a:rPr lang="en-GB" b="1" dirty="0" smtClean="0">
                <a:solidFill>
                  <a:schemeClr val="bg2">
                    <a:lumMod val="75000"/>
                  </a:schemeClr>
                </a:solidFill>
              </a:rPr>
              <a:t>OTHER PEOPLE... – 1 century</a:t>
            </a:r>
            <a:endParaRPr lang="en-GB" b="1" dirty="0">
              <a:solidFill>
                <a:schemeClr val="bg2">
                  <a:lumMod val="75000"/>
                </a:schemeClr>
              </a:solidFill>
            </a:endParaRPr>
          </a:p>
        </p:txBody>
      </p:sp>
      <p:cxnSp>
        <p:nvCxnSpPr>
          <p:cNvPr id="27" name="Straight Arrow Connector 26"/>
          <p:cNvCxnSpPr/>
          <p:nvPr/>
        </p:nvCxnSpPr>
        <p:spPr>
          <a:xfrm flipV="1">
            <a:off x="4572000" y="3933056"/>
            <a:ext cx="0" cy="1512168"/>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0" y="5013176"/>
            <a:ext cx="4499992" cy="369332"/>
          </a:xfrm>
          <a:prstGeom prst="rect">
            <a:avLst/>
          </a:prstGeom>
          <a:noFill/>
        </p:spPr>
        <p:txBody>
          <a:bodyPr wrap="square" rtlCol="0">
            <a:spAutoFit/>
          </a:bodyPr>
          <a:lstStyle/>
          <a:p>
            <a:r>
              <a:rPr lang="en-GB" b="1" dirty="0" smtClean="0">
                <a:solidFill>
                  <a:schemeClr val="tx2">
                    <a:lumMod val="10000"/>
                  </a:schemeClr>
                </a:solidFill>
              </a:rPr>
              <a:t>INFANTRY – 1</a:t>
            </a:r>
            <a:r>
              <a:rPr lang="en-GB" b="1" baseline="30000" dirty="0" smtClean="0">
                <a:solidFill>
                  <a:schemeClr val="tx2">
                    <a:lumMod val="10000"/>
                  </a:schemeClr>
                </a:solidFill>
              </a:rPr>
              <a:t>st</a:t>
            </a:r>
            <a:r>
              <a:rPr lang="en-GB" b="1" dirty="0" smtClean="0">
                <a:solidFill>
                  <a:schemeClr val="tx2">
                    <a:lumMod val="10000"/>
                  </a:schemeClr>
                </a:solidFill>
              </a:rPr>
              <a:t> class: 80 centuries</a:t>
            </a:r>
            <a:endParaRPr lang="en-GB" b="1" dirty="0">
              <a:solidFill>
                <a:schemeClr val="tx2">
                  <a:lumMod val="10000"/>
                </a:schemeClr>
              </a:solidFill>
            </a:endParaRPr>
          </a:p>
        </p:txBody>
      </p:sp>
      <p:sp>
        <p:nvSpPr>
          <p:cNvPr id="29" name="TextBox 28"/>
          <p:cNvSpPr txBox="1"/>
          <p:nvPr/>
        </p:nvSpPr>
        <p:spPr>
          <a:xfrm>
            <a:off x="2195736" y="4581128"/>
            <a:ext cx="6623720" cy="369332"/>
          </a:xfrm>
          <a:prstGeom prst="rect">
            <a:avLst/>
          </a:prstGeom>
          <a:noFill/>
        </p:spPr>
        <p:txBody>
          <a:bodyPr wrap="square" rtlCol="0">
            <a:spAutoFit/>
          </a:bodyPr>
          <a:lstStyle/>
          <a:p>
            <a:pPr algn="r"/>
            <a:r>
              <a:rPr lang="en-GB" b="1" dirty="0" smtClean="0">
                <a:solidFill>
                  <a:schemeClr val="tx1">
                    <a:lumMod val="50000"/>
                  </a:schemeClr>
                </a:solidFill>
              </a:rPr>
              <a:t>Important legislation</a:t>
            </a:r>
            <a:endParaRPr lang="en-GB" sz="1600" b="1" dirty="0">
              <a:solidFill>
                <a:schemeClr val="tx1">
                  <a:lumMod val="50000"/>
                </a:schemeClr>
              </a:solidFill>
            </a:endParaRPr>
          </a:p>
        </p:txBody>
      </p:sp>
      <p:sp>
        <p:nvSpPr>
          <p:cNvPr id="30" name="TextBox 29"/>
          <p:cNvSpPr txBox="1"/>
          <p:nvPr/>
        </p:nvSpPr>
        <p:spPr>
          <a:xfrm>
            <a:off x="0" y="4725144"/>
            <a:ext cx="4499992" cy="369332"/>
          </a:xfrm>
          <a:prstGeom prst="rect">
            <a:avLst/>
          </a:prstGeom>
          <a:noFill/>
        </p:spPr>
        <p:txBody>
          <a:bodyPr wrap="square" rtlCol="0">
            <a:spAutoFit/>
          </a:bodyPr>
          <a:lstStyle/>
          <a:p>
            <a:r>
              <a:rPr lang="en-GB" b="1" dirty="0" smtClean="0">
                <a:solidFill>
                  <a:schemeClr val="tx2">
                    <a:lumMod val="10000"/>
                  </a:schemeClr>
                </a:solidFill>
              </a:rPr>
              <a:t>CAVALRY: 18 centuries</a:t>
            </a:r>
            <a:endParaRPr lang="en-GB" b="1" dirty="0">
              <a:solidFill>
                <a:schemeClr val="tx2">
                  <a:lumMod val="10000"/>
                </a:schemeClr>
              </a:solidFill>
            </a:endParaRPr>
          </a:p>
        </p:txBody>
      </p:sp>
      <p:sp>
        <p:nvSpPr>
          <p:cNvPr id="31" name="TextBox 30"/>
          <p:cNvSpPr txBox="1"/>
          <p:nvPr/>
        </p:nvSpPr>
        <p:spPr>
          <a:xfrm>
            <a:off x="0" y="5373216"/>
            <a:ext cx="5292080" cy="369332"/>
          </a:xfrm>
          <a:prstGeom prst="rect">
            <a:avLst/>
          </a:prstGeom>
          <a:noFill/>
        </p:spPr>
        <p:txBody>
          <a:bodyPr wrap="square" rtlCol="0">
            <a:spAutoFit/>
          </a:bodyPr>
          <a:lstStyle/>
          <a:p>
            <a:r>
              <a:rPr lang="en-GB" b="1" dirty="0" smtClean="0">
                <a:solidFill>
                  <a:schemeClr val="tx2">
                    <a:lumMod val="10000"/>
                  </a:schemeClr>
                </a:solidFill>
              </a:rPr>
              <a:t>INFANTRY –  2</a:t>
            </a:r>
            <a:r>
              <a:rPr lang="en-GB" b="1" baseline="30000" dirty="0" smtClean="0">
                <a:solidFill>
                  <a:schemeClr val="tx2">
                    <a:lumMod val="10000"/>
                  </a:schemeClr>
                </a:solidFill>
              </a:rPr>
              <a:t>nd</a:t>
            </a:r>
            <a:r>
              <a:rPr lang="en-GB" b="1" dirty="0" smtClean="0">
                <a:solidFill>
                  <a:schemeClr val="tx2">
                    <a:lumMod val="10000"/>
                  </a:schemeClr>
                </a:solidFill>
              </a:rPr>
              <a:t>, 3</a:t>
            </a:r>
            <a:r>
              <a:rPr lang="en-GB" b="1" baseline="30000" dirty="0" smtClean="0">
                <a:solidFill>
                  <a:schemeClr val="tx2">
                    <a:lumMod val="10000"/>
                  </a:schemeClr>
                </a:solidFill>
              </a:rPr>
              <a:t>rd</a:t>
            </a:r>
            <a:r>
              <a:rPr lang="en-GB" b="1" dirty="0" smtClean="0">
                <a:solidFill>
                  <a:schemeClr val="tx2">
                    <a:lumMod val="10000"/>
                  </a:schemeClr>
                </a:solidFill>
              </a:rPr>
              <a:t>, 4</a:t>
            </a:r>
            <a:r>
              <a:rPr lang="en-GB" b="1" baseline="30000" dirty="0" smtClean="0">
                <a:solidFill>
                  <a:schemeClr val="tx2">
                    <a:lumMod val="10000"/>
                  </a:schemeClr>
                </a:solidFill>
              </a:rPr>
              <a:t>th</a:t>
            </a:r>
            <a:r>
              <a:rPr lang="en-GB" b="1" dirty="0" smtClean="0">
                <a:solidFill>
                  <a:schemeClr val="tx2">
                    <a:lumMod val="10000"/>
                  </a:schemeClr>
                </a:solidFill>
              </a:rPr>
              <a:t> class: 20 centuries each</a:t>
            </a:r>
            <a:endParaRPr lang="en-GB" b="1" dirty="0">
              <a:solidFill>
                <a:schemeClr val="tx2">
                  <a:lumMod val="10000"/>
                </a:schemeClr>
              </a:solidFill>
            </a:endParaRPr>
          </a:p>
        </p:txBody>
      </p:sp>
      <p:sp>
        <p:nvSpPr>
          <p:cNvPr id="32" name="TextBox 31"/>
          <p:cNvSpPr txBox="1"/>
          <p:nvPr/>
        </p:nvSpPr>
        <p:spPr>
          <a:xfrm rot="5400000">
            <a:off x="7771202" y="5656602"/>
            <a:ext cx="2376264" cy="369332"/>
          </a:xfrm>
          <a:prstGeom prst="rect">
            <a:avLst/>
          </a:prstGeom>
          <a:noFill/>
        </p:spPr>
        <p:txBody>
          <a:bodyPr wrap="square" rtlCol="0">
            <a:spAutoFit/>
          </a:bodyPr>
          <a:lstStyle/>
          <a:p>
            <a:pPr algn="ctr"/>
            <a:r>
              <a:rPr lang="en-GB" b="1" dirty="0" smtClean="0"/>
              <a:t>populus / the people</a:t>
            </a:r>
            <a:endParaRPr lang="en-GB" b="1" dirty="0"/>
          </a:p>
        </p:txBody>
      </p:sp>
      <p:sp>
        <p:nvSpPr>
          <p:cNvPr id="33" name="TextBox 32"/>
          <p:cNvSpPr txBox="1"/>
          <p:nvPr/>
        </p:nvSpPr>
        <p:spPr>
          <a:xfrm>
            <a:off x="6300192" y="3068960"/>
            <a:ext cx="1800200" cy="646331"/>
          </a:xfrm>
          <a:prstGeom prst="rect">
            <a:avLst/>
          </a:prstGeom>
          <a:noFill/>
        </p:spPr>
        <p:txBody>
          <a:bodyPr wrap="square" rtlCol="0">
            <a:spAutoFit/>
          </a:bodyPr>
          <a:lstStyle/>
          <a:p>
            <a:r>
              <a:rPr lang="en-GB" dirty="0" smtClean="0"/>
              <a:t>300</a:t>
            </a:r>
            <a:r>
              <a:rPr lang="en-GB" dirty="0" smtClean="0">
                <a:sym typeface="Wingdings" pitchFamily="2" charset="2"/>
              </a:rPr>
              <a:t>600 members</a:t>
            </a:r>
            <a:endParaRPr lang="en-GB" dirty="0"/>
          </a:p>
        </p:txBody>
      </p:sp>
      <p:cxnSp>
        <p:nvCxnSpPr>
          <p:cNvPr id="34" name="Straight Arrow Connector 33"/>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211960" y="1124744"/>
            <a:ext cx="1296144" cy="338554"/>
          </a:xfrm>
          <a:prstGeom prst="rect">
            <a:avLst/>
          </a:prstGeom>
          <a:noFill/>
        </p:spPr>
        <p:txBody>
          <a:bodyPr wrap="square" rtlCol="0">
            <a:spAutoFit/>
          </a:bodyPr>
          <a:lstStyle/>
          <a:p>
            <a:r>
              <a:rPr lang="en-GB" sz="1600" dirty="0" smtClean="0">
                <a:solidFill>
                  <a:schemeClr val="tx1">
                    <a:lumMod val="50000"/>
                  </a:schemeClr>
                </a:solidFill>
              </a:rPr>
              <a:t>VETO</a:t>
            </a:r>
            <a:endParaRPr lang="en-GB" dirty="0">
              <a:solidFill>
                <a:schemeClr val="tx1">
                  <a:lumMod val="50000"/>
                </a:schemeClr>
              </a:solidFill>
            </a:endParaRPr>
          </a:p>
        </p:txBody>
      </p:sp>
      <p:sp>
        <p:nvSpPr>
          <p:cNvPr id="36" name="TextBox 35"/>
          <p:cNvSpPr txBox="1"/>
          <p:nvPr/>
        </p:nvSpPr>
        <p:spPr>
          <a:xfrm>
            <a:off x="251520" y="1628800"/>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smtClean="0"/>
              <a:t>rex</a:t>
            </a:r>
            <a:r>
              <a:rPr lang="en-GB" b="1" i="1" dirty="0" smtClean="0"/>
              <a:t> </a:t>
            </a:r>
            <a:r>
              <a:rPr lang="en-GB" b="1" i="1" dirty="0" err="1" smtClean="0"/>
              <a:t>sacrorum</a:t>
            </a:r>
            <a:endParaRPr lang="en-GB" b="1" i="1" dirty="0"/>
          </a:p>
        </p:txBody>
      </p:sp>
      <p:sp>
        <p:nvSpPr>
          <p:cNvPr id="37" name="TextBox 36"/>
          <p:cNvSpPr txBox="1"/>
          <p:nvPr/>
        </p:nvSpPr>
        <p:spPr>
          <a:xfrm>
            <a:off x="6876256" y="1124744"/>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smtClean="0"/>
              <a:t>interrex</a:t>
            </a:r>
            <a:endParaRPr lang="en-GB" b="1" i="1" dirty="0"/>
          </a:p>
        </p:txBody>
      </p:sp>
      <p:cxnSp>
        <p:nvCxnSpPr>
          <p:cNvPr id="38" name="Straight Arrow Connector 37"/>
          <p:cNvCxnSpPr>
            <a:stCxn id="13" idx="0"/>
            <a:endCxn id="37" idx="2"/>
          </p:cNvCxnSpPr>
          <p:nvPr/>
        </p:nvCxnSpPr>
        <p:spPr>
          <a:xfrm flipV="1">
            <a:off x="7128284" y="1494076"/>
            <a:ext cx="720080" cy="422756"/>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rot="20789777">
            <a:off x="7262496" y="1622602"/>
            <a:ext cx="1224136" cy="369332"/>
          </a:xfrm>
          <a:prstGeom prst="rect">
            <a:avLst/>
          </a:prstGeom>
          <a:noFill/>
        </p:spPr>
        <p:txBody>
          <a:bodyPr wrap="square" rtlCol="0">
            <a:spAutoFit/>
          </a:bodyPr>
          <a:lstStyle/>
          <a:p>
            <a:r>
              <a:rPr lang="en-GB" dirty="0" smtClean="0"/>
              <a:t>appoints</a:t>
            </a:r>
            <a:endParaRPr lang="en-GB" dirty="0"/>
          </a:p>
        </p:txBody>
      </p:sp>
      <p:sp>
        <p:nvSpPr>
          <p:cNvPr id="40" name="TextBox 39"/>
          <p:cNvSpPr txBox="1"/>
          <p:nvPr/>
        </p:nvSpPr>
        <p:spPr>
          <a:xfrm rot="5400000">
            <a:off x="4828674" y="1948190"/>
            <a:ext cx="1296144" cy="369332"/>
          </a:xfrm>
          <a:prstGeom prst="rect">
            <a:avLst/>
          </a:prstGeom>
          <a:noFill/>
        </p:spPr>
        <p:txBody>
          <a:bodyPr wrap="square" rtlCol="0">
            <a:spAutoFit/>
          </a:bodyPr>
          <a:lstStyle/>
          <a:p>
            <a:r>
              <a:rPr lang="en-GB" dirty="0" err="1" smtClean="0"/>
              <a:t>imperium</a:t>
            </a:r>
            <a:endParaRPr lang="en-GB" dirty="0"/>
          </a:p>
        </p:txBody>
      </p:sp>
      <p:sp>
        <p:nvSpPr>
          <p:cNvPr id="41" name="TextBox 40"/>
          <p:cNvSpPr txBox="1"/>
          <p:nvPr/>
        </p:nvSpPr>
        <p:spPr>
          <a:xfrm>
            <a:off x="6876256" y="260648"/>
            <a:ext cx="2267744" cy="646331"/>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smtClean="0"/>
              <a:t>Dictator</a:t>
            </a:r>
            <a:br>
              <a:rPr lang="en-GB" b="1" i="1" dirty="0" smtClean="0"/>
            </a:br>
            <a:r>
              <a:rPr lang="en-GB" b="1" i="1" dirty="0" smtClean="0"/>
              <a:t>&amp; </a:t>
            </a:r>
            <a:r>
              <a:rPr lang="en-GB" i="1" dirty="0" smtClean="0"/>
              <a:t>magister </a:t>
            </a:r>
            <a:r>
              <a:rPr lang="en-GB" i="1" dirty="0" err="1" smtClean="0"/>
              <a:t>equitum</a:t>
            </a:r>
            <a:endParaRPr lang="en-GB" b="1" i="1" dirty="0"/>
          </a:p>
        </p:txBody>
      </p:sp>
      <p:sp>
        <p:nvSpPr>
          <p:cNvPr id="42" name="TextBox 41"/>
          <p:cNvSpPr txBox="1"/>
          <p:nvPr/>
        </p:nvSpPr>
        <p:spPr>
          <a:xfrm>
            <a:off x="611560" y="2708920"/>
            <a:ext cx="2880320" cy="1200329"/>
          </a:xfrm>
          <a:prstGeom prst="rect">
            <a:avLst/>
          </a:prstGeom>
          <a:solidFill>
            <a:schemeClr val="accent1">
              <a:alpha val="63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algn="ctr"/>
            <a:r>
              <a:rPr lang="en-GB" b="1" dirty="0" smtClean="0"/>
              <a:t>censor: </a:t>
            </a:r>
            <a:br>
              <a:rPr lang="en-GB" b="1" dirty="0" smtClean="0"/>
            </a:br>
            <a:r>
              <a:rPr lang="en-GB" dirty="0" smtClean="0">
                <a:sym typeface="Wingdings" pitchFamily="2" charset="2"/>
              </a:rPr>
              <a:t>census (army &amp; senate) </a:t>
            </a:r>
            <a:br>
              <a:rPr lang="en-GB" dirty="0" smtClean="0">
                <a:sym typeface="Wingdings" pitchFamily="2" charset="2"/>
              </a:rPr>
            </a:br>
            <a:r>
              <a:rPr lang="en-GB" dirty="0" smtClean="0">
                <a:sym typeface="Wingdings" pitchFamily="2" charset="2"/>
              </a:rPr>
              <a:t>public morality,...</a:t>
            </a:r>
          </a:p>
          <a:p>
            <a:pPr algn="ctr"/>
            <a:r>
              <a:rPr lang="en-GB" dirty="0" smtClean="0">
                <a:sym typeface="Wingdings" pitchFamily="2" charset="2"/>
              </a:rPr>
              <a:t>election:  ex-consuls</a:t>
            </a:r>
            <a:endParaRPr lang="en-GB" dirty="0"/>
          </a:p>
        </p:txBody>
      </p:sp>
    </p:spTree>
  </p:cSld>
  <p:clrMapOvr>
    <a:masterClrMapping/>
  </p:clrMapOvr>
  <p:transition spd="slow">
    <p:randomBar dir="vert"/>
  </p:transition>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Arrow Connector 3"/>
          <p:cNvCxnSpPr>
            <a:stCxn id="8" idx="3"/>
            <a:endCxn id="41" idx="1"/>
          </p:cNvCxnSpPr>
          <p:nvPr/>
        </p:nvCxnSpPr>
        <p:spPr>
          <a:xfrm flipV="1">
            <a:off x="5220072" y="583814"/>
            <a:ext cx="1656184" cy="1301660"/>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5" name="Picture 4"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364088" y="982058"/>
            <a:ext cx="648072" cy="1730733"/>
          </a:xfrm>
          <a:prstGeom prst="rect">
            <a:avLst/>
          </a:prstGeom>
          <a:noFill/>
        </p:spPr>
      </p:pic>
      <p:sp>
        <p:nvSpPr>
          <p:cNvPr id="6" name="Rectangle 5"/>
          <p:cNvSpPr/>
          <p:nvPr/>
        </p:nvSpPr>
        <p:spPr>
          <a:xfrm>
            <a:off x="0" y="5013176"/>
            <a:ext cx="9144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7" name="Title 2"/>
          <p:cNvSpPr>
            <a:spLocks noGrp="1"/>
          </p:cNvSpPr>
          <p:nvPr>
            <p:ph type="title"/>
          </p:nvPr>
        </p:nvSpPr>
        <p:spPr>
          <a:xfrm>
            <a:off x="352426" y="228600"/>
            <a:ext cx="7680960" cy="1066800"/>
          </a:xfrm>
        </p:spPr>
        <p:txBody>
          <a:bodyPr/>
          <a:lstStyle/>
          <a:p>
            <a:r>
              <a:rPr lang="en-GB" dirty="0" smtClean="0"/>
              <a:t>Roman </a:t>
            </a:r>
            <a:r>
              <a:rPr lang="en-GB" dirty="0" smtClean="0"/>
              <a:t>constitution</a:t>
            </a:r>
            <a:endParaRPr lang="en-GB" dirty="0"/>
          </a:p>
        </p:txBody>
      </p:sp>
      <p:sp>
        <p:nvSpPr>
          <p:cNvPr id="8" name="TextBox 7"/>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solidFill>
                  <a:schemeClr val="tx1">
                    <a:lumMod val="50000"/>
                  </a:schemeClr>
                </a:solidFill>
              </a:rPr>
              <a:t>2 CONSULES</a:t>
            </a:r>
            <a:endParaRPr lang="en-GB" b="1" dirty="0">
              <a:solidFill>
                <a:schemeClr val="tx1">
                  <a:lumMod val="50000"/>
                </a:schemeClr>
              </a:solidFill>
            </a:endParaRPr>
          </a:p>
        </p:txBody>
      </p:sp>
      <p:sp>
        <p:nvSpPr>
          <p:cNvPr id="9" name="TextBox 8"/>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65000"/>
                  </a:schemeClr>
                </a:solidFill>
              </a:rPr>
              <a:t>PRAETORS</a:t>
            </a:r>
            <a:endParaRPr lang="en-GB" dirty="0">
              <a:solidFill>
                <a:schemeClr val="tx1">
                  <a:lumMod val="65000"/>
                </a:schemeClr>
              </a:solidFill>
            </a:endParaRPr>
          </a:p>
        </p:txBody>
      </p:sp>
      <p:sp>
        <p:nvSpPr>
          <p:cNvPr id="10" name="TextBox 9"/>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65000"/>
                  </a:schemeClr>
                </a:solidFill>
              </a:rPr>
              <a:t>CENSORS</a:t>
            </a:r>
            <a:endParaRPr lang="en-GB" dirty="0">
              <a:solidFill>
                <a:schemeClr val="tx1">
                  <a:lumMod val="65000"/>
                </a:schemeClr>
              </a:solidFill>
            </a:endParaRPr>
          </a:p>
        </p:txBody>
      </p:sp>
      <p:sp>
        <p:nvSpPr>
          <p:cNvPr id="11" name="TextBox 10"/>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solidFill>
                  <a:srgbClr val="FFFF00"/>
                </a:solidFill>
              </a:rPr>
              <a:t>QUAESTORS</a:t>
            </a:r>
            <a:endParaRPr lang="en-GB" b="1" dirty="0">
              <a:solidFill>
                <a:srgbClr val="FFFF00"/>
              </a:solidFill>
            </a:endParaRPr>
          </a:p>
        </p:txBody>
      </p:sp>
      <p:sp>
        <p:nvSpPr>
          <p:cNvPr id="12" name="TextBox 11"/>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AEDILES</a:t>
            </a:r>
            <a:endParaRPr lang="en-GB" dirty="0">
              <a:solidFill>
                <a:schemeClr val="tx1">
                  <a:lumMod val="50000"/>
                </a:schemeClr>
              </a:solidFill>
            </a:endParaRPr>
          </a:p>
        </p:txBody>
      </p:sp>
      <p:sp>
        <p:nvSpPr>
          <p:cNvPr id="13" name="Oval 12"/>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5940152" y="2492896"/>
            <a:ext cx="2304256" cy="584775"/>
          </a:xfrm>
          <a:prstGeom prst="rect">
            <a:avLst/>
          </a:prstGeom>
          <a:noFill/>
        </p:spPr>
        <p:txBody>
          <a:bodyPr wrap="square" rtlCol="0">
            <a:spAutoFit/>
          </a:bodyPr>
          <a:lstStyle/>
          <a:p>
            <a:r>
              <a:rPr lang="en-GB" sz="3200" b="1" dirty="0" smtClean="0">
                <a:effectLst>
                  <a:outerShdw blurRad="38100" dist="38100" dir="2700000" algn="tl">
                    <a:srgbClr val="000000">
                      <a:alpha val="43137"/>
                    </a:srgbClr>
                  </a:outerShdw>
                </a:effectLst>
              </a:rPr>
              <a:t>S E N A T E</a:t>
            </a:r>
            <a:endParaRPr lang="en-GB" sz="3200" b="1" dirty="0">
              <a:effectLst>
                <a:outerShdw blurRad="38100" dist="38100" dir="2700000" algn="tl">
                  <a:srgbClr val="000000">
                    <a:alpha val="43137"/>
                  </a:srgbClr>
                </a:outerShdw>
              </a:effectLst>
            </a:endParaRPr>
          </a:p>
        </p:txBody>
      </p:sp>
      <p:sp>
        <p:nvSpPr>
          <p:cNvPr id="15" name="Rectangle 14"/>
          <p:cNvSpPr/>
          <p:nvPr/>
        </p:nvSpPr>
        <p:spPr>
          <a:xfrm>
            <a:off x="0" y="4653136"/>
            <a:ext cx="9144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priesthoods</a:t>
            </a:r>
            <a:endParaRPr lang="en-GB" b="1" dirty="0"/>
          </a:p>
        </p:txBody>
      </p:sp>
      <p:cxnSp>
        <p:nvCxnSpPr>
          <p:cNvPr id="17" name="Straight Arrow Connector 16"/>
          <p:cNvCxnSpPr>
            <a:stCxn id="16" idx="3"/>
            <a:endCxn id="8"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rot="20160907">
            <a:off x="2161488" y="1788480"/>
            <a:ext cx="864096" cy="369332"/>
          </a:xfrm>
          <a:prstGeom prst="rect">
            <a:avLst/>
          </a:prstGeom>
          <a:noFill/>
        </p:spPr>
        <p:txBody>
          <a:bodyPr wrap="square" rtlCol="0">
            <a:spAutoFit/>
          </a:bodyPr>
          <a:lstStyle/>
          <a:p>
            <a:r>
              <a:rPr lang="en-GB" dirty="0" smtClean="0"/>
              <a:t>advice</a:t>
            </a:r>
            <a:endParaRPr lang="en-GB" dirty="0"/>
          </a:p>
        </p:txBody>
      </p:sp>
      <p:sp>
        <p:nvSpPr>
          <p:cNvPr id="19" name="Rectangle 18"/>
          <p:cNvSpPr/>
          <p:nvPr/>
        </p:nvSpPr>
        <p:spPr>
          <a:xfrm>
            <a:off x="0" y="6137920"/>
            <a:ext cx="9144000" cy="38742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0" y="6093296"/>
            <a:ext cx="3563888" cy="369332"/>
          </a:xfrm>
          <a:prstGeom prst="rect">
            <a:avLst/>
          </a:prstGeom>
          <a:noFill/>
        </p:spPr>
        <p:txBody>
          <a:bodyPr wrap="square" rtlCol="0">
            <a:spAutoFit/>
          </a:bodyPr>
          <a:lstStyle/>
          <a:p>
            <a:r>
              <a:rPr lang="en-GB" b="1" dirty="0" smtClean="0">
                <a:solidFill>
                  <a:schemeClr val="bg2">
                    <a:lumMod val="75000"/>
                  </a:schemeClr>
                </a:solidFill>
              </a:rPr>
              <a:t>CRAFTSMEN – 2 centuries</a:t>
            </a:r>
            <a:endParaRPr lang="en-GB" b="1" dirty="0">
              <a:solidFill>
                <a:schemeClr val="bg2">
                  <a:lumMod val="75000"/>
                </a:schemeClr>
              </a:solidFill>
            </a:endParaRPr>
          </a:p>
        </p:txBody>
      </p:sp>
      <p:sp>
        <p:nvSpPr>
          <p:cNvPr id="21" name="TextBox 20"/>
          <p:cNvSpPr txBox="1"/>
          <p:nvPr/>
        </p:nvSpPr>
        <p:spPr>
          <a:xfrm>
            <a:off x="0" y="4293096"/>
            <a:ext cx="9144000" cy="369332"/>
          </a:xfrm>
          <a:prstGeom prst="rect">
            <a:avLst/>
          </a:prstGeom>
          <a:noFill/>
        </p:spPr>
        <p:txBody>
          <a:bodyPr wrap="square" rtlCol="0">
            <a:spAutoFit/>
          </a:bodyPr>
          <a:lstStyle/>
          <a:p>
            <a:r>
              <a:rPr lang="en-GB" b="1" dirty="0" smtClean="0"/>
              <a:t>COMITIA CENTURIATA/</a:t>
            </a:r>
            <a:r>
              <a:rPr lang="en-GB" b="1" dirty="0" err="1" smtClean="0"/>
              <a:t>centuriate</a:t>
            </a:r>
            <a:r>
              <a:rPr lang="en-GB" b="1" dirty="0" smtClean="0"/>
              <a:t> assembly</a:t>
            </a:r>
            <a:r>
              <a:rPr lang="en-GB" sz="1600" b="1" dirty="0" smtClean="0"/>
              <a:t> </a:t>
            </a:r>
            <a:r>
              <a:rPr lang="en-GB" sz="1600" b="1" dirty="0" smtClean="0">
                <a:solidFill>
                  <a:schemeClr val="tx1">
                    <a:lumMod val="50000"/>
                  </a:schemeClr>
                </a:solidFill>
              </a:rPr>
              <a:t>– 193 centuries </a:t>
            </a:r>
            <a:r>
              <a:rPr lang="en-GB" sz="1600" b="1" dirty="0" smtClean="0">
                <a:solidFill>
                  <a:schemeClr val="tx1">
                    <a:lumMod val="50000"/>
                  </a:schemeClr>
                </a:solidFill>
                <a:sym typeface="Wingdings" pitchFamily="2" charset="2"/>
              </a:rPr>
              <a:t>election of consul, praetor, censor</a:t>
            </a:r>
            <a:endParaRPr lang="en-GB" sz="1600" b="1" dirty="0">
              <a:solidFill>
                <a:schemeClr val="tx1">
                  <a:lumMod val="50000"/>
                </a:schemeClr>
              </a:solidFill>
            </a:endParaRPr>
          </a:p>
        </p:txBody>
      </p:sp>
      <p:sp>
        <p:nvSpPr>
          <p:cNvPr id="22" name="Rectangle 21"/>
          <p:cNvSpPr/>
          <p:nvPr/>
        </p:nvSpPr>
        <p:spPr>
          <a:xfrm>
            <a:off x="0" y="537321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3" name="Rectangle 22"/>
          <p:cNvSpPr/>
          <p:nvPr/>
        </p:nvSpPr>
        <p:spPr>
          <a:xfrm>
            <a:off x="0" y="573325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TextBox 23"/>
          <p:cNvSpPr txBox="1"/>
          <p:nvPr/>
        </p:nvSpPr>
        <p:spPr>
          <a:xfrm>
            <a:off x="0" y="5733256"/>
            <a:ext cx="5292080" cy="369332"/>
          </a:xfrm>
          <a:prstGeom prst="rect">
            <a:avLst/>
          </a:prstGeom>
          <a:noFill/>
        </p:spPr>
        <p:txBody>
          <a:bodyPr wrap="square" rtlCol="0">
            <a:spAutoFit/>
          </a:bodyPr>
          <a:lstStyle/>
          <a:p>
            <a:r>
              <a:rPr lang="en-GB" b="1" dirty="0" smtClean="0">
                <a:solidFill>
                  <a:schemeClr val="tx2">
                    <a:lumMod val="10000"/>
                  </a:schemeClr>
                </a:solidFill>
              </a:rPr>
              <a:t>INFANTRY –  5</a:t>
            </a:r>
            <a:r>
              <a:rPr lang="en-GB" b="1" baseline="30000" dirty="0" smtClean="0">
                <a:solidFill>
                  <a:schemeClr val="tx2">
                    <a:lumMod val="10000"/>
                  </a:schemeClr>
                </a:solidFill>
              </a:rPr>
              <a:t>th</a:t>
            </a:r>
            <a:r>
              <a:rPr lang="en-GB" b="1" dirty="0" smtClean="0">
                <a:solidFill>
                  <a:schemeClr val="tx2">
                    <a:lumMod val="10000"/>
                  </a:schemeClr>
                </a:solidFill>
              </a:rPr>
              <a:t> class: 30 centuries</a:t>
            </a:r>
            <a:endParaRPr lang="en-GB" b="1" dirty="0">
              <a:solidFill>
                <a:schemeClr val="tx2">
                  <a:lumMod val="10000"/>
                </a:schemeClr>
              </a:solidFill>
            </a:endParaRPr>
          </a:p>
        </p:txBody>
      </p:sp>
      <p:sp>
        <p:nvSpPr>
          <p:cNvPr id="25" name="Rectangle 24"/>
          <p:cNvSpPr/>
          <p:nvPr/>
        </p:nvSpPr>
        <p:spPr>
          <a:xfrm>
            <a:off x="0" y="6525344"/>
            <a:ext cx="9144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0" y="6444044"/>
            <a:ext cx="3563888" cy="369332"/>
          </a:xfrm>
          <a:prstGeom prst="rect">
            <a:avLst/>
          </a:prstGeom>
          <a:noFill/>
        </p:spPr>
        <p:txBody>
          <a:bodyPr wrap="square" rtlCol="0">
            <a:spAutoFit/>
          </a:bodyPr>
          <a:lstStyle/>
          <a:p>
            <a:r>
              <a:rPr lang="en-GB" b="1" dirty="0" smtClean="0">
                <a:solidFill>
                  <a:schemeClr val="bg2">
                    <a:lumMod val="75000"/>
                  </a:schemeClr>
                </a:solidFill>
              </a:rPr>
              <a:t>OTHER PEOPLE... – 1 century</a:t>
            </a:r>
            <a:endParaRPr lang="en-GB" b="1" dirty="0">
              <a:solidFill>
                <a:schemeClr val="bg2">
                  <a:lumMod val="75000"/>
                </a:schemeClr>
              </a:solidFill>
            </a:endParaRPr>
          </a:p>
        </p:txBody>
      </p:sp>
      <p:cxnSp>
        <p:nvCxnSpPr>
          <p:cNvPr id="27" name="Straight Arrow Connector 26"/>
          <p:cNvCxnSpPr/>
          <p:nvPr/>
        </p:nvCxnSpPr>
        <p:spPr>
          <a:xfrm flipV="1">
            <a:off x="4572000" y="3933056"/>
            <a:ext cx="0" cy="1512168"/>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0" y="5013176"/>
            <a:ext cx="4499992" cy="369332"/>
          </a:xfrm>
          <a:prstGeom prst="rect">
            <a:avLst/>
          </a:prstGeom>
          <a:noFill/>
        </p:spPr>
        <p:txBody>
          <a:bodyPr wrap="square" rtlCol="0">
            <a:spAutoFit/>
          </a:bodyPr>
          <a:lstStyle/>
          <a:p>
            <a:r>
              <a:rPr lang="en-GB" b="1" dirty="0" smtClean="0">
                <a:solidFill>
                  <a:schemeClr val="tx2">
                    <a:lumMod val="10000"/>
                  </a:schemeClr>
                </a:solidFill>
              </a:rPr>
              <a:t>INFANTRY – 1</a:t>
            </a:r>
            <a:r>
              <a:rPr lang="en-GB" b="1" baseline="30000" dirty="0" smtClean="0">
                <a:solidFill>
                  <a:schemeClr val="tx2">
                    <a:lumMod val="10000"/>
                  </a:schemeClr>
                </a:solidFill>
              </a:rPr>
              <a:t>st</a:t>
            </a:r>
            <a:r>
              <a:rPr lang="en-GB" b="1" dirty="0" smtClean="0">
                <a:solidFill>
                  <a:schemeClr val="tx2">
                    <a:lumMod val="10000"/>
                  </a:schemeClr>
                </a:solidFill>
              </a:rPr>
              <a:t> class: 80 centuries</a:t>
            </a:r>
            <a:endParaRPr lang="en-GB" b="1" dirty="0">
              <a:solidFill>
                <a:schemeClr val="tx2">
                  <a:lumMod val="10000"/>
                </a:schemeClr>
              </a:solidFill>
            </a:endParaRPr>
          </a:p>
        </p:txBody>
      </p:sp>
      <p:sp>
        <p:nvSpPr>
          <p:cNvPr id="29" name="TextBox 28"/>
          <p:cNvSpPr txBox="1"/>
          <p:nvPr/>
        </p:nvSpPr>
        <p:spPr>
          <a:xfrm>
            <a:off x="2195736" y="4581128"/>
            <a:ext cx="6623720" cy="369332"/>
          </a:xfrm>
          <a:prstGeom prst="rect">
            <a:avLst/>
          </a:prstGeom>
          <a:noFill/>
        </p:spPr>
        <p:txBody>
          <a:bodyPr wrap="square" rtlCol="0">
            <a:spAutoFit/>
          </a:bodyPr>
          <a:lstStyle/>
          <a:p>
            <a:pPr algn="r"/>
            <a:r>
              <a:rPr lang="en-GB" b="1" dirty="0" smtClean="0">
                <a:solidFill>
                  <a:schemeClr val="tx1">
                    <a:lumMod val="50000"/>
                  </a:schemeClr>
                </a:solidFill>
              </a:rPr>
              <a:t>Important legislation</a:t>
            </a:r>
            <a:endParaRPr lang="en-GB" sz="1600" b="1" dirty="0">
              <a:solidFill>
                <a:schemeClr val="tx1">
                  <a:lumMod val="50000"/>
                </a:schemeClr>
              </a:solidFill>
            </a:endParaRPr>
          </a:p>
        </p:txBody>
      </p:sp>
      <p:sp>
        <p:nvSpPr>
          <p:cNvPr id="30" name="TextBox 29"/>
          <p:cNvSpPr txBox="1"/>
          <p:nvPr/>
        </p:nvSpPr>
        <p:spPr>
          <a:xfrm>
            <a:off x="0" y="4725144"/>
            <a:ext cx="4499992" cy="369332"/>
          </a:xfrm>
          <a:prstGeom prst="rect">
            <a:avLst/>
          </a:prstGeom>
          <a:noFill/>
        </p:spPr>
        <p:txBody>
          <a:bodyPr wrap="square" rtlCol="0">
            <a:spAutoFit/>
          </a:bodyPr>
          <a:lstStyle/>
          <a:p>
            <a:r>
              <a:rPr lang="en-GB" b="1" dirty="0" smtClean="0">
                <a:solidFill>
                  <a:schemeClr val="tx2">
                    <a:lumMod val="10000"/>
                  </a:schemeClr>
                </a:solidFill>
              </a:rPr>
              <a:t>CAVALRY: 18 centuries</a:t>
            </a:r>
            <a:endParaRPr lang="en-GB" b="1" dirty="0">
              <a:solidFill>
                <a:schemeClr val="tx2">
                  <a:lumMod val="10000"/>
                </a:schemeClr>
              </a:solidFill>
            </a:endParaRPr>
          </a:p>
        </p:txBody>
      </p:sp>
      <p:sp>
        <p:nvSpPr>
          <p:cNvPr id="31" name="TextBox 30"/>
          <p:cNvSpPr txBox="1"/>
          <p:nvPr/>
        </p:nvSpPr>
        <p:spPr>
          <a:xfrm>
            <a:off x="0" y="5373216"/>
            <a:ext cx="5292080" cy="369332"/>
          </a:xfrm>
          <a:prstGeom prst="rect">
            <a:avLst/>
          </a:prstGeom>
          <a:noFill/>
        </p:spPr>
        <p:txBody>
          <a:bodyPr wrap="square" rtlCol="0">
            <a:spAutoFit/>
          </a:bodyPr>
          <a:lstStyle/>
          <a:p>
            <a:r>
              <a:rPr lang="en-GB" b="1" dirty="0" smtClean="0">
                <a:solidFill>
                  <a:schemeClr val="tx2">
                    <a:lumMod val="10000"/>
                  </a:schemeClr>
                </a:solidFill>
              </a:rPr>
              <a:t>INFANTRY –  2</a:t>
            </a:r>
            <a:r>
              <a:rPr lang="en-GB" b="1" baseline="30000" dirty="0" smtClean="0">
                <a:solidFill>
                  <a:schemeClr val="tx2">
                    <a:lumMod val="10000"/>
                  </a:schemeClr>
                </a:solidFill>
              </a:rPr>
              <a:t>nd</a:t>
            </a:r>
            <a:r>
              <a:rPr lang="en-GB" b="1" dirty="0" smtClean="0">
                <a:solidFill>
                  <a:schemeClr val="tx2">
                    <a:lumMod val="10000"/>
                  </a:schemeClr>
                </a:solidFill>
              </a:rPr>
              <a:t>, 3</a:t>
            </a:r>
            <a:r>
              <a:rPr lang="en-GB" b="1" baseline="30000" dirty="0" smtClean="0">
                <a:solidFill>
                  <a:schemeClr val="tx2">
                    <a:lumMod val="10000"/>
                  </a:schemeClr>
                </a:solidFill>
              </a:rPr>
              <a:t>rd</a:t>
            </a:r>
            <a:r>
              <a:rPr lang="en-GB" b="1" dirty="0" smtClean="0">
                <a:solidFill>
                  <a:schemeClr val="tx2">
                    <a:lumMod val="10000"/>
                  </a:schemeClr>
                </a:solidFill>
              </a:rPr>
              <a:t>, 4</a:t>
            </a:r>
            <a:r>
              <a:rPr lang="en-GB" b="1" baseline="30000" dirty="0" smtClean="0">
                <a:solidFill>
                  <a:schemeClr val="tx2">
                    <a:lumMod val="10000"/>
                  </a:schemeClr>
                </a:solidFill>
              </a:rPr>
              <a:t>th</a:t>
            </a:r>
            <a:r>
              <a:rPr lang="en-GB" b="1" dirty="0" smtClean="0">
                <a:solidFill>
                  <a:schemeClr val="tx2">
                    <a:lumMod val="10000"/>
                  </a:schemeClr>
                </a:solidFill>
              </a:rPr>
              <a:t> class: 20 centuries each</a:t>
            </a:r>
            <a:endParaRPr lang="en-GB" b="1" dirty="0">
              <a:solidFill>
                <a:schemeClr val="tx2">
                  <a:lumMod val="10000"/>
                </a:schemeClr>
              </a:solidFill>
            </a:endParaRPr>
          </a:p>
        </p:txBody>
      </p:sp>
      <p:sp>
        <p:nvSpPr>
          <p:cNvPr id="32" name="TextBox 31"/>
          <p:cNvSpPr txBox="1"/>
          <p:nvPr/>
        </p:nvSpPr>
        <p:spPr>
          <a:xfrm rot="5400000">
            <a:off x="7771202" y="5656602"/>
            <a:ext cx="2376264" cy="369332"/>
          </a:xfrm>
          <a:prstGeom prst="rect">
            <a:avLst/>
          </a:prstGeom>
          <a:noFill/>
        </p:spPr>
        <p:txBody>
          <a:bodyPr wrap="square" rtlCol="0">
            <a:spAutoFit/>
          </a:bodyPr>
          <a:lstStyle/>
          <a:p>
            <a:pPr algn="ctr"/>
            <a:r>
              <a:rPr lang="en-GB" b="1" dirty="0" smtClean="0"/>
              <a:t>populus / the people</a:t>
            </a:r>
            <a:endParaRPr lang="en-GB" b="1" dirty="0"/>
          </a:p>
        </p:txBody>
      </p:sp>
      <p:sp>
        <p:nvSpPr>
          <p:cNvPr id="33" name="TextBox 32"/>
          <p:cNvSpPr txBox="1"/>
          <p:nvPr/>
        </p:nvSpPr>
        <p:spPr>
          <a:xfrm>
            <a:off x="6300192" y="3068960"/>
            <a:ext cx="1800200" cy="646331"/>
          </a:xfrm>
          <a:prstGeom prst="rect">
            <a:avLst/>
          </a:prstGeom>
          <a:noFill/>
        </p:spPr>
        <p:txBody>
          <a:bodyPr wrap="square" rtlCol="0">
            <a:spAutoFit/>
          </a:bodyPr>
          <a:lstStyle/>
          <a:p>
            <a:r>
              <a:rPr lang="en-GB" dirty="0" smtClean="0"/>
              <a:t>300</a:t>
            </a:r>
            <a:r>
              <a:rPr lang="en-GB" dirty="0" smtClean="0">
                <a:sym typeface="Wingdings" pitchFamily="2" charset="2"/>
              </a:rPr>
              <a:t>600 members</a:t>
            </a:r>
            <a:endParaRPr lang="en-GB" dirty="0"/>
          </a:p>
        </p:txBody>
      </p:sp>
      <p:cxnSp>
        <p:nvCxnSpPr>
          <p:cNvPr id="34" name="Straight Arrow Connector 33"/>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211960" y="1124744"/>
            <a:ext cx="1296144" cy="338554"/>
          </a:xfrm>
          <a:prstGeom prst="rect">
            <a:avLst/>
          </a:prstGeom>
          <a:noFill/>
        </p:spPr>
        <p:txBody>
          <a:bodyPr wrap="square" rtlCol="0">
            <a:spAutoFit/>
          </a:bodyPr>
          <a:lstStyle/>
          <a:p>
            <a:r>
              <a:rPr lang="en-GB" sz="1600" dirty="0" smtClean="0">
                <a:solidFill>
                  <a:schemeClr val="tx1">
                    <a:lumMod val="50000"/>
                  </a:schemeClr>
                </a:solidFill>
              </a:rPr>
              <a:t>VETO</a:t>
            </a:r>
            <a:endParaRPr lang="en-GB" dirty="0">
              <a:solidFill>
                <a:schemeClr val="tx1">
                  <a:lumMod val="50000"/>
                </a:schemeClr>
              </a:solidFill>
            </a:endParaRPr>
          </a:p>
        </p:txBody>
      </p:sp>
      <p:sp>
        <p:nvSpPr>
          <p:cNvPr id="36" name="TextBox 35"/>
          <p:cNvSpPr txBox="1"/>
          <p:nvPr/>
        </p:nvSpPr>
        <p:spPr>
          <a:xfrm>
            <a:off x="251520" y="1628800"/>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smtClean="0"/>
              <a:t>rex</a:t>
            </a:r>
            <a:r>
              <a:rPr lang="en-GB" b="1" i="1" dirty="0" smtClean="0"/>
              <a:t> </a:t>
            </a:r>
            <a:r>
              <a:rPr lang="en-GB" b="1" i="1" dirty="0" err="1" smtClean="0"/>
              <a:t>sacrorum</a:t>
            </a:r>
            <a:endParaRPr lang="en-GB" b="1" i="1" dirty="0"/>
          </a:p>
        </p:txBody>
      </p:sp>
      <p:sp>
        <p:nvSpPr>
          <p:cNvPr id="37" name="TextBox 36"/>
          <p:cNvSpPr txBox="1"/>
          <p:nvPr/>
        </p:nvSpPr>
        <p:spPr>
          <a:xfrm>
            <a:off x="6876256" y="1124744"/>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smtClean="0"/>
              <a:t>interrex</a:t>
            </a:r>
            <a:endParaRPr lang="en-GB" b="1" i="1" dirty="0"/>
          </a:p>
        </p:txBody>
      </p:sp>
      <p:cxnSp>
        <p:nvCxnSpPr>
          <p:cNvPr id="38" name="Straight Arrow Connector 37"/>
          <p:cNvCxnSpPr>
            <a:stCxn id="13" idx="0"/>
            <a:endCxn id="37" idx="2"/>
          </p:cNvCxnSpPr>
          <p:nvPr/>
        </p:nvCxnSpPr>
        <p:spPr>
          <a:xfrm flipV="1">
            <a:off x="7128284" y="1494076"/>
            <a:ext cx="720080" cy="422756"/>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rot="20789777">
            <a:off x="7262496" y="1622602"/>
            <a:ext cx="1224136" cy="369332"/>
          </a:xfrm>
          <a:prstGeom prst="rect">
            <a:avLst/>
          </a:prstGeom>
          <a:noFill/>
        </p:spPr>
        <p:txBody>
          <a:bodyPr wrap="square" rtlCol="0">
            <a:spAutoFit/>
          </a:bodyPr>
          <a:lstStyle/>
          <a:p>
            <a:r>
              <a:rPr lang="en-GB" dirty="0" smtClean="0"/>
              <a:t>appoints</a:t>
            </a:r>
            <a:endParaRPr lang="en-GB" dirty="0"/>
          </a:p>
        </p:txBody>
      </p:sp>
      <p:sp>
        <p:nvSpPr>
          <p:cNvPr id="40" name="TextBox 39"/>
          <p:cNvSpPr txBox="1"/>
          <p:nvPr/>
        </p:nvSpPr>
        <p:spPr>
          <a:xfrm rot="5400000">
            <a:off x="4828674" y="1948190"/>
            <a:ext cx="1296144" cy="369332"/>
          </a:xfrm>
          <a:prstGeom prst="rect">
            <a:avLst/>
          </a:prstGeom>
          <a:noFill/>
        </p:spPr>
        <p:txBody>
          <a:bodyPr wrap="square" rtlCol="0">
            <a:spAutoFit/>
          </a:bodyPr>
          <a:lstStyle/>
          <a:p>
            <a:r>
              <a:rPr lang="en-GB" dirty="0" err="1" smtClean="0"/>
              <a:t>imperium</a:t>
            </a:r>
            <a:endParaRPr lang="en-GB" dirty="0"/>
          </a:p>
        </p:txBody>
      </p:sp>
      <p:sp>
        <p:nvSpPr>
          <p:cNvPr id="41" name="TextBox 40"/>
          <p:cNvSpPr txBox="1"/>
          <p:nvPr/>
        </p:nvSpPr>
        <p:spPr>
          <a:xfrm>
            <a:off x="6876256" y="260648"/>
            <a:ext cx="2267744" cy="646331"/>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smtClean="0"/>
              <a:t>Dictator</a:t>
            </a:r>
            <a:br>
              <a:rPr lang="en-GB" b="1" i="1" dirty="0" smtClean="0"/>
            </a:br>
            <a:r>
              <a:rPr lang="en-GB" b="1" i="1" dirty="0" smtClean="0"/>
              <a:t>&amp; </a:t>
            </a:r>
            <a:r>
              <a:rPr lang="en-GB" i="1" dirty="0" smtClean="0"/>
              <a:t>magister </a:t>
            </a:r>
            <a:r>
              <a:rPr lang="en-GB" i="1" dirty="0" err="1" smtClean="0"/>
              <a:t>equitum</a:t>
            </a:r>
            <a:endParaRPr lang="en-GB" b="1" i="1" dirty="0"/>
          </a:p>
        </p:txBody>
      </p:sp>
      <p:sp>
        <p:nvSpPr>
          <p:cNvPr id="42" name="TextBox 41"/>
          <p:cNvSpPr txBox="1"/>
          <p:nvPr/>
        </p:nvSpPr>
        <p:spPr>
          <a:xfrm>
            <a:off x="251520" y="2564904"/>
            <a:ext cx="2880320" cy="1754326"/>
          </a:xfrm>
          <a:prstGeom prst="rect">
            <a:avLst/>
          </a:prstGeom>
          <a:solidFill>
            <a:schemeClr val="accent1">
              <a:alpha val="63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algn="ctr"/>
            <a:r>
              <a:rPr lang="en-GB" b="1" dirty="0" err="1" smtClean="0"/>
              <a:t>Quaestor</a:t>
            </a:r>
            <a:endParaRPr lang="en-GB" b="1" dirty="0" smtClean="0"/>
          </a:p>
          <a:p>
            <a:pPr algn="ctr"/>
            <a:r>
              <a:rPr lang="en-GB" b="1" dirty="0" smtClean="0"/>
              <a:t>Financial Affairs</a:t>
            </a:r>
          </a:p>
          <a:p>
            <a:pPr algn="ctr"/>
            <a:r>
              <a:rPr lang="en-GB" dirty="0" smtClean="0"/>
              <a:t>Oversee </a:t>
            </a:r>
            <a:r>
              <a:rPr lang="en-GB" i="1" dirty="0" err="1" smtClean="0"/>
              <a:t>aerarium</a:t>
            </a:r>
            <a:r>
              <a:rPr lang="en-GB" dirty="0" smtClean="0"/>
              <a:t> or public treasury in the Temple of </a:t>
            </a:r>
            <a:r>
              <a:rPr lang="en-GB" dirty="0" smtClean="0"/>
              <a:t>Saturn</a:t>
            </a:r>
          </a:p>
          <a:p>
            <a:pPr algn="ctr"/>
            <a:r>
              <a:rPr lang="en-GB" dirty="0" smtClean="0"/>
              <a:t>420: 4 </a:t>
            </a:r>
            <a:r>
              <a:rPr lang="en-GB" dirty="0" smtClean="0">
                <a:sym typeface="Wingdings" pitchFamily="2" charset="2"/>
              </a:rPr>
              <a:t>later 10 </a:t>
            </a:r>
            <a:r>
              <a:rPr lang="en-GB" dirty="0" err="1" smtClean="0">
                <a:sym typeface="Wingdings" pitchFamily="2" charset="2"/>
              </a:rPr>
              <a:t>quaestores</a:t>
            </a:r>
            <a:endParaRPr lang="en-GB" dirty="0"/>
          </a:p>
        </p:txBody>
      </p:sp>
    </p:spTree>
  </p:cSld>
  <p:clrMapOvr>
    <a:masterClrMapping/>
  </p:clrMapOvr>
  <p:transition spd="slow">
    <p:randomBar dir="vert"/>
  </p:transition>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Arrow Connector 3"/>
          <p:cNvCxnSpPr>
            <a:stCxn id="8" idx="3"/>
            <a:endCxn id="41" idx="1"/>
          </p:cNvCxnSpPr>
          <p:nvPr/>
        </p:nvCxnSpPr>
        <p:spPr>
          <a:xfrm flipV="1">
            <a:off x="5220072" y="583814"/>
            <a:ext cx="1656184" cy="1301660"/>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5" name="Picture 4"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364088" y="982058"/>
            <a:ext cx="648072" cy="1730733"/>
          </a:xfrm>
          <a:prstGeom prst="rect">
            <a:avLst/>
          </a:prstGeom>
          <a:noFill/>
        </p:spPr>
      </p:pic>
      <p:sp>
        <p:nvSpPr>
          <p:cNvPr id="6" name="Rectangle 5"/>
          <p:cNvSpPr/>
          <p:nvPr/>
        </p:nvSpPr>
        <p:spPr>
          <a:xfrm>
            <a:off x="0" y="5013176"/>
            <a:ext cx="9144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7" name="Title 2"/>
          <p:cNvSpPr>
            <a:spLocks noGrp="1"/>
          </p:cNvSpPr>
          <p:nvPr>
            <p:ph type="title"/>
          </p:nvPr>
        </p:nvSpPr>
        <p:spPr>
          <a:xfrm>
            <a:off x="352426" y="228600"/>
            <a:ext cx="7680960" cy="1066800"/>
          </a:xfrm>
        </p:spPr>
        <p:txBody>
          <a:bodyPr/>
          <a:lstStyle/>
          <a:p>
            <a:r>
              <a:rPr lang="en-GB" dirty="0" smtClean="0"/>
              <a:t>Roman </a:t>
            </a:r>
            <a:r>
              <a:rPr lang="en-GB" dirty="0" smtClean="0"/>
              <a:t>constitution</a:t>
            </a:r>
            <a:endParaRPr lang="en-GB" dirty="0"/>
          </a:p>
        </p:txBody>
      </p:sp>
      <p:sp>
        <p:nvSpPr>
          <p:cNvPr id="8" name="TextBox 7"/>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solidFill>
                  <a:schemeClr val="tx1">
                    <a:lumMod val="50000"/>
                  </a:schemeClr>
                </a:solidFill>
              </a:rPr>
              <a:t>2 CONSULES</a:t>
            </a:r>
            <a:endParaRPr lang="en-GB" b="1" dirty="0">
              <a:solidFill>
                <a:schemeClr val="tx1">
                  <a:lumMod val="50000"/>
                </a:schemeClr>
              </a:solidFill>
            </a:endParaRPr>
          </a:p>
        </p:txBody>
      </p:sp>
      <p:sp>
        <p:nvSpPr>
          <p:cNvPr id="9" name="TextBox 8"/>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65000"/>
                  </a:schemeClr>
                </a:solidFill>
              </a:rPr>
              <a:t>PRAETORS</a:t>
            </a:r>
            <a:endParaRPr lang="en-GB" dirty="0">
              <a:solidFill>
                <a:schemeClr val="tx1">
                  <a:lumMod val="65000"/>
                </a:schemeClr>
              </a:solidFill>
            </a:endParaRPr>
          </a:p>
        </p:txBody>
      </p:sp>
      <p:sp>
        <p:nvSpPr>
          <p:cNvPr id="10" name="TextBox 9"/>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65000"/>
                  </a:schemeClr>
                </a:solidFill>
              </a:rPr>
              <a:t>CENSORS</a:t>
            </a:r>
            <a:endParaRPr lang="en-GB" dirty="0">
              <a:solidFill>
                <a:schemeClr val="tx1">
                  <a:lumMod val="65000"/>
                </a:schemeClr>
              </a:solidFill>
            </a:endParaRPr>
          </a:p>
        </p:txBody>
      </p:sp>
      <p:sp>
        <p:nvSpPr>
          <p:cNvPr id="11" name="TextBox 10"/>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65000"/>
                  </a:schemeClr>
                </a:solidFill>
              </a:rPr>
              <a:t>QUAESTORS</a:t>
            </a:r>
            <a:endParaRPr lang="en-GB" dirty="0">
              <a:solidFill>
                <a:schemeClr val="tx1">
                  <a:lumMod val="65000"/>
                </a:schemeClr>
              </a:solidFill>
            </a:endParaRPr>
          </a:p>
        </p:txBody>
      </p:sp>
      <p:sp>
        <p:nvSpPr>
          <p:cNvPr id="12" name="TextBox 11"/>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solidFill>
                  <a:srgbClr val="FFFF00"/>
                </a:solidFill>
              </a:rPr>
              <a:t>AEDILES</a:t>
            </a:r>
            <a:endParaRPr lang="en-GB" b="1" dirty="0">
              <a:solidFill>
                <a:srgbClr val="FFFF00"/>
              </a:solidFill>
            </a:endParaRPr>
          </a:p>
        </p:txBody>
      </p:sp>
      <p:sp>
        <p:nvSpPr>
          <p:cNvPr id="13" name="Oval 12"/>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5940152" y="2492896"/>
            <a:ext cx="2304256" cy="584775"/>
          </a:xfrm>
          <a:prstGeom prst="rect">
            <a:avLst/>
          </a:prstGeom>
          <a:noFill/>
        </p:spPr>
        <p:txBody>
          <a:bodyPr wrap="square" rtlCol="0">
            <a:spAutoFit/>
          </a:bodyPr>
          <a:lstStyle/>
          <a:p>
            <a:r>
              <a:rPr lang="en-GB" sz="3200" b="1" dirty="0" smtClean="0">
                <a:effectLst>
                  <a:outerShdw blurRad="38100" dist="38100" dir="2700000" algn="tl">
                    <a:srgbClr val="000000">
                      <a:alpha val="43137"/>
                    </a:srgbClr>
                  </a:outerShdw>
                </a:effectLst>
              </a:rPr>
              <a:t>S E N A T E</a:t>
            </a:r>
            <a:endParaRPr lang="en-GB" sz="3200" b="1" dirty="0">
              <a:effectLst>
                <a:outerShdw blurRad="38100" dist="38100" dir="2700000" algn="tl">
                  <a:srgbClr val="000000">
                    <a:alpha val="43137"/>
                  </a:srgbClr>
                </a:outerShdw>
              </a:effectLst>
            </a:endParaRPr>
          </a:p>
        </p:txBody>
      </p:sp>
      <p:sp>
        <p:nvSpPr>
          <p:cNvPr id="15" name="Rectangle 14"/>
          <p:cNvSpPr/>
          <p:nvPr/>
        </p:nvSpPr>
        <p:spPr>
          <a:xfrm>
            <a:off x="0" y="4653136"/>
            <a:ext cx="9144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priesthoods</a:t>
            </a:r>
            <a:endParaRPr lang="en-GB" b="1" dirty="0"/>
          </a:p>
        </p:txBody>
      </p:sp>
      <p:cxnSp>
        <p:nvCxnSpPr>
          <p:cNvPr id="17" name="Straight Arrow Connector 16"/>
          <p:cNvCxnSpPr>
            <a:stCxn id="16" idx="3"/>
            <a:endCxn id="8"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rot="20160907">
            <a:off x="2161488" y="1788480"/>
            <a:ext cx="864096" cy="369332"/>
          </a:xfrm>
          <a:prstGeom prst="rect">
            <a:avLst/>
          </a:prstGeom>
          <a:noFill/>
        </p:spPr>
        <p:txBody>
          <a:bodyPr wrap="square" rtlCol="0">
            <a:spAutoFit/>
          </a:bodyPr>
          <a:lstStyle/>
          <a:p>
            <a:r>
              <a:rPr lang="en-GB" dirty="0" smtClean="0"/>
              <a:t>advice</a:t>
            </a:r>
            <a:endParaRPr lang="en-GB" dirty="0"/>
          </a:p>
        </p:txBody>
      </p:sp>
      <p:sp>
        <p:nvSpPr>
          <p:cNvPr id="19" name="Rectangle 18"/>
          <p:cNvSpPr/>
          <p:nvPr/>
        </p:nvSpPr>
        <p:spPr>
          <a:xfrm>
            <a:off x="0" y="6137920"/>
            <a:ext cx="9144000" cy="38742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0" y="6093296"/>
            <a:ext cx="3563888" cy="369332"/>
          </a:xfrm>
          <a:prstGeom prst="rect">
            <a:avLst/>
          </a:prstGeom>
          <a:noFill/>
        </p:spPr>
        <p:txBody>
          <a:bodyPr wrap="square" rtlCol="0">
            <a:spAutoFit/>
          </a:bodyPr>
          <a:lstStyle/>
          <a:p>
            <a:r>
              <a:rPr lang="en-GB" b="1" dirty="0" smtClean="0">
                <a:solidFill>
                  <a:schemeClr val="bg2">
                    <a:lumMod val="75000"/>
                  </a:schemeClr>
                </a:solidFill>
              </a:rPr>
              <a:t>CRAFTSMEN – 2 centuries</a:t>
            </a:r>
            <a:endParaRPr lang="en-GB" b="1" dirty="0">
              <a:solidFill>
                <a:schemeClr val="bg2">
                  <a:lumMod val="75000"/>
                </a:schemeClr>
              </a:solidFill>
            </a:endParaRPr>
          </a:p>
        </p:txBody>
      </p:sp>
      <p:sp>
        <p:nvSpPr>
          <p:cNvPr id="21" name="TextBox 20"/>
          <p:cNvSpPr txBox="1"/>
          <p:nvPr/>
        </p:nvSpPr>
        <p:spPr>
          <a:xfrm>
            <a:off x="0" y="4293096"/>
            <a:ext cx="9144000" cy="369332"/>
          </a:xfrm>
          <a:prstGeom prst="rect">
            <a:avLst/>
          </a:prstGeom>
          <a:noFill/>
        </p:spPr>
        <p:txBody>
          <a:bodyPr wrap="square" rtlCol="0">
            <a:spAutoFit/>
          </a:bodyPr>
          <a:lstStyle/>
          <a:p>
            <a:r>
              <a:rPr lang="en-GB" b="1" dirty="0" smtClean="0"/>
              <a:t>COMITIA CENTURIATA/</a:t>
            </a:r>
            <a:r>
              <a:rPr lang="en-GB" b="1" dirty="0" err="1" smtClean="0"/>
              <a:t>centuriate</a:t>
            </a:r>
            <a:r>
              <a:rPr lang="en-GB" b="1" dirty="0" smtClean="0"/>
              <a:t> assembly</a:t>
            </a:r>
            <a:r>
              <a:rPr lang="en-GB" sz="1600" b="1" dirty="0" smtClean="0"/>
              <a:t> </a:t>
            </a:r>
            <a:r>
              <a:rPr lang="en-GB" sz="1600" b="1" dirty="0" smtClean="0">
                <a:solidFill>
                  <a:schemeClr val="tx1">
                    <a:lumMod val="50000"/>
                  </a:schemeClr>
                </a:solidFill>
              </a:rPr>
              <a:t>– 193 centuries </a:t>
            </a:r>
            <a:r>
              <a:rPr lang="en-GB" sz="1600" b="1" dirty="0" smtClean="0">
                <a:solidFill>
                  <a:schemeClr val="tx1">
                    <a:lumMod val="50000"/>
                  </a:schemeClr>
                </a:solidFill>
                <a:sym typeface="Wingdings" pitchFamily="2" charset="2"/>
              </a:rPr>
              <a:t>election of consul, praetor, censor</a:t>
            </a:r>
            <a:endParaRPr lang="en-GB" sz="1600" b="1" dirty="0">
              <a:solidFill>
                <a:schemeClr val="tx1">
                  <a:lumMod val="50000"/>
                </a:schemeClr>
              </a:solidFill>
            </a:endParaRPr>
          </a:p>
        </p:txBody>
      </p:sp>
      <p:sp>
        <p:nvSpPr>
          <p:cNvPr id="22" name="Rectangle 21"/>
          <p:cNvSpPr/>
          <p:nvPr/>
        </p:nvSpPr>
        <p:spPr>
          <a:xfrm>
            <a:off x="0" y="537321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3" name="Rectangle 22"/>
          <p:cNvSpPr/>
          <p:nvPr/>
        </p:nvSpPr>
        <p:spPr>
          <a:xfrm>
            <a:off x="0" y="573325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TextBox 23"/>
          <p:cNvSpPr txBox="1"/>
          <p:nvPr/>
        </p:nvSpPr>
        <p:spPr>
          <a:xfrm>
            <a:off x="0" y="5733256"/>
            <a:ext cx="5292080" cy="369332"/>
          </a:xfrm>
          <a:prstGeom prst="rect">
            <a:avLst/>
          </a:prstGeom>
          <a:noFill/>
        </p:spPr>
        <p:txBody>
          <a:bodyPr wrap="square" rtlCol="0">
            <a:spAutoFit/>
          </a:bodyPr>
          <a:lstStyle/>
          <a:p>
            <a:r>
              <a:rPr lang="en-GB" b="1" dirty="0" smtClean="0">
                <a:solidFill>
                  <a:schemeClr val="tx2">
                    <a:lumMod val="10000"/>
                  </a:schemeClr>
                </a:solidFill>
              </a:rPr>
              <a:t>INFANTRY –  5</a:t>
            </a:r>
            <a:r>
              <a:rPr lang="en-GB" b="1" baseline="30000" dirty="0" smtClean="0">
                <a:solidFill>
                  <a:schemeClr val="tx2">
                    <a:lumMod val="10000"/>
                  </a:schemeClr>
                </a:solidFill>
              </a:rPr>
              <a:t>th</a:t>
            </a:r>
            <a:r>
              <a:rPr lang="en-GB" b="1" dirty="0" smtClean="0">
                <a:solidFill>
                  <a:schemeClr val="tx2">
                    <a:lumMod val="10000"/>
                  </a:schemeClr>
                </a:solidFill>
              </a:rPr>
              <a:t> class: 30 centuries</a:t>
            </a:r>
            <a:endParaRPr lang="en-GB" b="1" dirty="0">
              <a:solidFill>
                <a:schemeClr val="tx2">
                  <a:lumMod val="10000"/>
                </a:schemeClr>
              </a:solidFill>
            </a:endParaRPr>
          </a:p>
        </p:txBody>
      </p:sp>
      <p:sp>
        <p:nvSpPr>
          <p:cNvPr id="25" name="Rectangle 24"/>
          <p:cNvSpPr/>
          <p:nvPr/>
        </p:nvSpPr>
        <p:spPr>
          <a:xfrm>
            <a:off x="0" y="6525344"/>
            <a:ext cx="9144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0" y="6444044"/>
            <a:ext cx="3563888" cy="369332"/>
          </a:xfrm>
          <a:prstGeom prst="rect">
            <a:avLst/>
          </a:prstGeom>
          <a:noFill/>
        </p:spPr>
        <p:txBody>
          <a:bodyPr wrap="square" rtlCol="0">
            <a:spAutoFit/>
          </a:bodyPr>
          <a:lstStyle/>
          <a:p>
            <a:r>
              <a:rPr lang="en-GB" b="1" dirty="0" smtClean="0">
                <a:solidFill>
                  <a:schemeClr val="bg2">
                    <a:lumMod val="75000"/>
                  </a:schemeClr>
                </a:solidFill>
              </a:rPr>
              <a:t>OTHER PEOPLE... – 1 century</a:t>
            </a:r>
            <a:endParaRPr lang="en-GB" b="1" dirty="0">
              <a:solidFill>
                <a:schemeClr val="bg2">
                  <a:lumMod val="75000"/>
                </a:schemeClr>
              </a:solidFill>
            </a:endParaRPr>
          </a:p>
        </p:txBody>
      </p:sp>
      <p:cxnSp>
        <p:nvCxnSpPr>
          <p:cNvPr id="27" name="Straight Arrow Connector 26"/>
          <p:cNvCxnSpPr/>
          <p:nvPr/>
        </p:nvCxnSpPr>
        <p:spPr>
          <a:xfrm flipV="1">
            <a:off x="4572000" y="3933056"/>
            <a:ext cx="0" cy="1512168"/>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0" y="5013176"/>
            <a:ext cx="4499992" cy="369332"/>
          </a:xfrm>
          <a:prstGeom prst="rect">
            <a:avLst/>
          </a:prstGeom>
          <a:noFill/>
        </p:spPr>
        <p:txBody>
          <a:bodyPr wrap="square" rtlCol="0">
            <a:spAutoFit/>
          </a:bodyPr>
          <a:lstStyle/>
          <a:p>
            <a:r>
              <a:rPr lang="en-GB" b="1" dirty="0" smtClean="0">
                <a:solidFill>
                  <a:schemeClr val="tx2">
                    <a:lumMod val="10000"/>
                  </a:schemeClr>
                </a:solidFill>
              </a:rPr>
              <a:t>INFANTRY – 1</a:t>
            </a:r>
            <a:r>
              <a:rPr lang="en-GB" b="1" baseline="30000" dirty="0" smtClean="0">
                <a:solidFill>
                  <a:schemeClr val="tx2">
                    <a:lumMod val="10000"/>
                  </a:schemeClr>
                </a:solidFill>
              </a:rPr>
              <a:t>st</a:t>
            </a:r>
            <a:r>
              <a:rPr lang="en-GB" b="1" dirty="0" smtClean="0">
                <a:solidFill>
                  <a:schemeClr val="tx2">
                    <a:lumMod val="10000"/>
                  </a:schemeClr>
                </a:solidFill>
              </a:rPr>
              <a:t> class: 80 centuries</a:t>
            </a:r>
            <a:endParaRPr lang="en-GB" b="1" dirty="0">
              <a:solidFill>
                <a:schemeClr val="tx2">
                  <a:lumMod val="10000"/>
                </a:schemeClr>
              </a:solidFill>
            </a:endParaRPr>
          </a:p>
        </p:txBody>
      </p:sp>
      <p:sp>
        <p:nvSpPr>
          <p:cNvPr id="29" name="TextBox 28"/>
          <p:cNvSpPr txBox="1"/>
          <p:nvPr/>
        </p:nvSpPr>
        <p:spPr>
          <a:xfrm>
            <a:off x="2195736" y="4581128"/>
            <a:ext cx="6623720" cy="369332"/>
          </a:xfrm>
          <a:prstGeom prst="rect">
            <a:avLst/>
          </a:prstGeom>
          <a:noFill/>
        </p:spPr>
        <p:txBody>
          <a:bodyPr wrap="square" rtlCol="0">
            <a:spAutoFit/>
          </a:bodyPr>
          <a:lstStyle/>
          <a:p>
            <a:pPr algn="r"/>
            <a:r>
              <a:rPr lang="en-GB" b="1" dirty="0" smtClean="0">
                <a:solidFill>
                  <a:schemeClr val="tx1">
                    <a:lumMod val="50000"/>
                  </a:schemeClr>
                </a:solidFill>
              </a:rPr>
              <a:t>Important legislation</a:t>
            </a:r>
            <a:endParaRPr lang="en-GB" sz="1600" b="1" dirty="0">
              <a:solidFill>
                <a:schemeClr val="tx1">
                  <a:lumMod val="50000"/>
                </a:schemeClr>
              </a:solidFill>
            </a:endParaRPr>
          </a:p>
        </p:txBody>
      </p:sp>
      <p:sp>
        <p:nvSpPr>
          <p:cNvPr id="30" name="TextBox 29"/>
          <p:cNvSpPr txBox="1"/>
          <p:nvPr/>
        </p:nvSpPr>
        <p:spPr>
          <a:xfrm>
            <a:off x="0" y="4725144"/>
            <a:ext cx="4499992" cy="369332"/>
          </a:xfrm>
          <a:prstGeom prst="rect">
            <a:avLst/>
          </a:prstGeom>
          <a:noFill/>
        </p:spPr>
        <p:txBody>
          <a:bodyPr wrap="square" rtlCol="0">
            <a:spAutoFit/>
          </a:bodyPr>
          <a:lstStyle/>
          <a:p>
            <a:r>
              <a:rPr lang="en-GB" b="1" dirty="0" smtClean="0">
                <a:solidFill>
                  <a:schemeClr val="tx2">
                    <a:lumMod val="10000"/>
                  </a:schemeClr>
                </a:solidFill>
              </a:rPr>
              <a:t>CAVALRY: 18 centuries</a:t>
            </a:r>
            <a:endParaRPr lang="en-GB" b="1" dirty="0">
              <a:solidFill>
                <a:schemeClr val="tx2">
                  <a:lumMod val="10000"/>
                </a:schemeClr>
              </a:solidFill>
            </a:endParaRPr>
          </a:p>
        </p:txBody>
      </p:sp>
      <p:sp>
        <p:nvSpPr>
          <p:cNvPr id="31" name="TextBox 30"/>
          <p:cNvSpPr txBox="1"/>
          <p:nvPr/>
        </p:nvSpPr>
        <p:spPr>
          <a:xfrm>
            <a:off x="0" y="5373216"/>
            <a:ext cx="5292080" cy="369332"/>
          </a:xfrm>
          <a:prstGeom prst="rect">
            <a:avLst/>
          </a:prstGeom>
          <a:noFill/>
        </p:spPr>
        <p:txBody>
          <a:bodyPr wrap="square" rtlCol="0">
            <a:spAutoFit/>
          </a:bodyPr>
          <a:lstStyle/>
          <a:p>
            <a:r>
              <a:rPr lang="en-GB" b="1" dirty="0" smtClean="0">
                <a:solidFill>
                  <a:schemeClr val="tx2">
                    <a:lumMod val="10000"/>
                  </a:schemeClr>
                </a:solidFill>
              </a:rPr>
              <a:t>INFANTRY –  2</a:t>
            </a:r>
            <a:r>
              <a:rPr lang="en-GB" b="1" baseline="30000" dirty="0" smtClean="0">
                <a:solidFill>
                  <a:schemeClr val="tx2">
                    <a:lumMod val="10000"/>
                  </a:schemeClr>
                </a:solidFill>
              </a:rPr>
              <a:t>nd</a:t>
            </a:r>
            <a:r>
              <a:rPr lang="en-GB" b="1" dirty="0" smtClean="0">
                <a:solidFill>
                  <a:schemeClr val="tx2">
                    <a:lumMod val="10000"/>
                  </a:schemeClr>
                </a:solidFill>
              </a:rPr>
              <a:t>, 3</a:t>
            </a:r>
            <a:r>
              <a:rPr lang="en-GB" b="1" baseline="30000" dirty="0" smtClean="0">
                <a:solidFill>
                  <a:schemeClr val="tx2">
                    <a:lumMod val="10000"/>
                  </a:schemeClr>
                </a:solidFill>
              </a:rPr>
              <a:t>rd</a:t>
            </a:r>
            <a:r>
              <a:rPr lang="en-GB" b="1" dirty="0" smtClean="0">
                <a:solidFill>
                  <a:schemeClr val="tx2">
                    <a:lumMod val="10000"/>
                  </a:schemeClr>
                </a:solidFill>
              </a:rPr>
              <a:t>, 4</a:t>
            </a:r>
            <a:r>
              <a:rPr lang="en-GB" b="1" baseline="30000" dirty="0" smtClean="0">
                <a:solidFill>
                  <a:schemeClr val="tx2">
                    <a:lumMod val="10000"/>
                  </a:schemeClr>
                </a:solidFill>
              </a:rPr>
              <a:t>th</a:t>
            </a:r>
            <a:r>
              <a:rPr lang="en-GB" b="1" dirty="0" smtClean="0">
                <a:solidFill>
                  <a:schemeClr val="tx2">
                    <a:lumMod val="10000"/>
                  </a:schemeClr>
                </a:solidFill>
              </a:rPr>
              <a:t> class: 20 centuries each</a:t>
            </a:r>
            <a:endParaRPr lang="en-GB" b="1" dirty="0">
              <a:solidFill>
                <a:schemeClr val="tx2">
                  <a:lumMod val="10000"/>
                </a:schemeClr>
              </a:solidFill>
            </a:endParaRPr>
          </a:p>
        </p:txBody>
      </p:sp>
      <p:sp>
        <p:nvSpPr>
          <p:cNvPr id="32" name="TextBox 31"/>
          <p:cNvSpPr txBox="1"/>
          <p:nvPr/>
        </p:nvSpPr>
        <p:spPr>
          <a:xfrm rot="5400000">
            <a:off x="7771202" y="5656602"/>
            <a:ext cx="2376264" cy="369332"/>
          </a:xfrm>
          <a:prstGeom prst="rect">
            <a:avLst/>
          </a:prstGeom>
          <a:noFill/>
        </p:spPr>
        <p:txBody>
          <a:bodyPr wrap="square" rtlCol="0">
            <a:spAutoFit/>
          </a:bodyPr>
          <a:lstStyle/>
          <a:p>
            <a:pPr algn="ctr"/>
            <a:r>
              <a:rPr lang="en-GB" b="1" dirty="0" smtClean="0"/>
              <a:t>populus / the people</a:t>
            </a:r>
            <a:endParaRPr lang="en-GB" b="1" dirty="0"/>
          </a:p>
        </p:txBody>
      </p:sp>
      <p:sp>
        <p:nvSpPr>
          <p:cNvPr id="33" name="TextBox 32"/>
          <p:cNvSpPr txBox="1"/>
          <p:nvPr/>
        </p:nvSpPr>
        <p:spPr>
          <a:xfrm>
            <a:off x="6300192" y="3068960"/>
            <a:ext cx="1800200" cy="646331"/>
          </a:xfrm>
          <a:prstGeom prst="rect">
            <a:avLst/>
          </a:prstGeom>
          <a:noFill/>
        </p:spPr>
        <p:txBody>
          <a:bodyPr wrap="square" rtlCol="0">
            <a:spAutoFit/>
          </a:bodyPr>
          <a:lstStyle/>
          <a:p>
            <a:r>
              <a:rPr lang="en-GB" dirty="0" smtClean="0"/>
              <a:t>300</a:t>
            </a:r>
            <a:r>
              <a:rPr lang="en-GB" dirty="0" smtClean="0">
                <a:sym typeface="Wingdings" pitchFamily="2" charset="2"/>
              </a:rPr>
              <a:t>600 members</a:t>
            </a:r>
            <a:endParaRPr lang="en-GB" dirty="0"/>
          </a:p>
        </p:txBody>
      </p:sp>
      <p:cxnSp>
        <p:nvCxnSpPr>
          <p:cNvPr id="34" name="Straight Arrow Connector 33"/>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211960" y="1124744"/>
            <a:ext cx="1296144" cy="338554"/>
          </a:xfrm>
          <a:prstGeom prst="rect">
            <a:avLst/>
          </a:prstGeom>
          <a:noFill/>
        </p:spPr>
        <p:txBody>
          <a:bodyPr wrap="square" rtlCol="0">
            <a:spAutoFit/>
          </a:bodyPr>
          <a:lstStyle/>
          <a:p>
            <a:r>
              <a:rPr lang="en-GB" sz="1600" dirty="0" smtClean="0">
                <a:solidFill>
                  <a:schemeClr val="tx1">
                    <a:lumMod val="50000"/>
                  </a:schemeClr>
                </a:solidFill>
              </a:rPr>
              <a:t>VETO</a:t>
            </a:r>
            <a:endParaRPr lang="en-GB" dirty="0">
              <a:solidFill>
                <a:schemeClr val="tx1">
                  <a:lumMod val="50000"/>
                </a:schemeClr>
              </a:solidFill>
            </a:endParaRPr>
          </a:p>
        </p:txBody>
      </p:sp>
      <p:sp>
        <p:nvSpPr>
          <p:cNvPr id="36" name="TextBox 35"/>
          <p:cNvSpPr txBox="1"/>
          <p:nvPr/>
        </p:nvSpPr>
        <p:spPr>
          <a:xfrm>
            <a:off x="251520" y="1628800"/>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smtClean="0"/>
              <a:t>rex</a:t>
            </a:r>
            <a:r>
              <a:rPr lang="en-GB" b="1" i="1" dirty="0" smtClean="0"/>
              <a:t> </a:t>
            </a:r>
            <a:r>
              <a:rPr lang="en-GB" b="1" i="1" dirty="0" err="1" smtClean="0"/>
              <a:t>sacrorum</a:t>
            </a:r>
            <a:endParaRPr lang="en-GB" b="1" i="1" dirty="0"/>
          </a:p>
        </p:txBody>
      </p:sp>
      <p:sp>
        <p:nvSpPr>
          <p:cNvPr id="37" name="TextBox 36"/>
          <p:cNvSpPr txBox="1"/>
          <p:nvPr/>
        </p:nvSpPr>
        <p:spPr>
          <a:xfrm>
            <a:off x="6876256" y="1124744"/>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smtClean="0"/>
              <a:t>interrex</a:t>
            </a:r>
            <a:endParaRPr lang="en-GB" b="1" i="1" dirty="0"/>
          </a:p>
        </p:txBody>
      </p:sp>
      <p:cxnSp>
        <p:nvCxnSpPr>
          <p:cNvPr id="38" name="Straight Arrow Connector 37"/>
          <p:cNvCxnSpPr>
            <a:stCxn id="13" idx="0"/>
            <a:endCxn id="37" idx="2"/>
          </p:cNvCxnSpPr>
          <p:nvPr/>
        </p:nvCxnSpPr>
        <p:spPr>
          <a:xfrm flipV="1">
            <a:off x="7128284" y="1494076"/>
            <a:ext cx="720080" cy="422756"/>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rot="20789777">
            <a:off x="7262496" y="1622602"/>
            <a:ext cx="1224136" cy="369332"/>
          </a:xfrm>
          <a:prstGeom prst="rect">
            <a:avLst/>
          </a:prstGeom>
          <a:noFill/>
        </p:spPr>
        <p:txBody>
          <a:bodyPr wrap="square" rtlCol="0">
            <a:spAutoFit/>
          </a:bodyPr>
          <a:lstStyle/>
          <a:p>
            <a:r>
              <a:rPr lang="en-GB" dirty="0" smtClean="0"/>
              <a:t>appoints</a:t>
            </a:r>
            <a:endParaRPr lang="en-GB" dirty="0"/>
          </a:p>
        </p:txBody>
      </p:sp>
      <p:sp>
        <p:nvSpPr>
          <p:cNvPr id="40" name="TextBox 39"/>
          <p:cNvSpPr txBox="1"/>
          <p:nvPr/>
        </p:nvSpPr>
        <p:spPr>
          <a:xfrm rot="5400000">
            <a:off x="4828674" y="1948190"/>
            <a:ext cx="1296144" cy="369332"/>
          </a:xfrm>
          <a:prstGeom prst="rect">
            <a:avLst/>
          </a:prstGeom>
          <a:noFill/>
        </p:spPr>
        <p:txBody>
          <a:bodyPr wrap="square" rtlCol="0">
            <a:spAutoFit/>
          </a:bodyPr>
          <a:lstStyle/>
          <a:p>
            <a:r>
              <a:rPr lang="en-GB" dirty="0" err="1" smtClean="0"/>
              <a:t>imperium</a:t>
            </a:r>
            <a:endParaRPr lang="en-GB" dirty="0"/>
          </a:p>
        </p:txBody>
      </p:sp>
      <p:sp>
        <p:nvSpPr>
          <p:cNvPr id="41" name="TextBox 40"/>
          <p:cNvSpPr txBox="1"/>
          <p:nvPr/>
        </p:nvSpPr>
        <p:spPr>
          <a:xfrm>
            <a:off x="6876256" y="260648"/>
            <a:ext cx="2267744" cy="646331"/>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smtClean="0"/>
              <a:t>Dictator</a:t>
            </a:r>
            <a:br>
              <a:rPr lang="en-GB" b="1" i="1" dirty="0" smtClean="0"/>
            </a:br>
            <a:r>
              <a:rPr lang="en-GB" b="1" i="1" dirty="0" smtClean="0"/>
              <a:t>&amp; </a:t>
            </a:r>
            <a:r>
              <a:rPr lang="en-GB" i="1" dirty="0" smtClean="0"/>
              <a:t>magister </a:t>
            </a:r>
            <a:r>
              <a:rPr lang="en-GB" i="1" dirty="0" err="1" smtClean="0"/>
              <a:t>equitum</a:t>
            </a:r>
            <a:endParaRPr lang="en-GB" b="1" i="1" dirty="0"/>
          </a:p>
        </p:txBody>
      </p:sp>
      <p:sp>
        <p:nvSpPr>
          <p:cNvPr id="42" name="TextBox 41"/>
          <p:cNvSpPr txBox="1"/>
          <p:nvPr/>
        </p:nvSpPr>
        <p:spPr>
          <a:xfrm>
            <a:off x="0" y="2780928"/>
            <a:ext cx="3131840" cy="1754326"/>
          </a:xfrm>
          <a:prstGeom prst="rect">
            <a:avLst/>
          </a:prstGeom>
          <a:solidFill>
            <a:schemeClr val="accent1">
              <a:alpha val="63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algn="ctr"/>
            <a:r>
              <a:rPr lang="en-GB" b="1" dirty="0" err="1" smtClean="0"/>
              <a:t>Aedil</a:t>
            </a:r>
            <a:r>
              <a:rPr lang="en-GB" b="1" dirty="0" smtClean="0"/>
              <a:t> </a:t>
            </a:r>
          </a:p>
          <a:p>
            <a:pPr algn="ctr"/>
            <a:r>
              <a:rPr lang="en-GB" dirty="0" smtClean="0"/>
              <a:t>maintenance of public buildings (</a:t>
            </a:r>
            <a:r>
              <a:rPr lang="en-GB" i="1" dirty="0" err="1" smtClean="0"/>
              <a:t>aedēs</a:t>
            </a:r>
            <a:r>
              <a:rPr lang="en-GB" dirty="0" smtClean="0"/>
              <a:t>) and regulation of public </a:t>
            </a:r>
            <a:r>
              <a:rPr lang="en-GB" dirty="0" smtClean="0"/>
              <a:t>festivals, some ‘police’ functions</a:t>
            </a:r>
          </a:p>
          <a:p>
            <a:pPr algn="ctr"/>
            <a:r>
              <a:rPr lang="en-GB" b="1" dirty="0" smtClean="0"/>
              <a:t># 2</a:t>
            </a:r>
            <a:r>
              <a:rPr lang="en-GB" b="1" dirty="0" smtClean="0">
                <a:sym typeface="Wingdings" pitchFamily="2" charset="2"/>
              </a:rPr>
              <a:t>4 6</a:t>
            </a:r>
            <a:endParaRPr lang="en-GB" b="1" dirty="0" smtClean="0"/>
          </a:p>
        </p:txBody>
      </p:sp>
    </p:spTree>
  </p:cSld>
  <p:clrMapOvr>
    <a:masterClrMapping/>
  </p:clrMapOvr>
  <p:transition spd="slow">
    <p:randomBar dir="vert"/>
  </p:transition>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 name="Rectangle 42"/>
          <p:cNvSpPr/>
          <p:nvPr/>
        </p:nvSpPr>
        <p:spPr>
          <a:xfrm>
            <a:off x="4572000" y="4653136"/>
            <a:ext cx="4572000" cy="2204864"/>
          </a:xfrm>
          <a:prstGeom prst="rect">
            <a:avLst/>
          </a:prstGeom>
          <a:solidFill>
            <a:srgbClr val="C00000">
              <a:alpha val="6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4" name="Straight Arrow Connector 3"/>
          <p:cNvCxnSpPr>
            <a:stCxn id="8" idx="3"/>
            <a:endCxn id="41" idx="1"/>
          </p:cNvCxnSpPr>
          <p:nvPr/>
        </p:nvCxnSpPr>
        <p:spPr>
          <a:xfrm flipV="1">
            <a:off x="5220072" y="583814"/>
            <a:ext cx="1656184" cy="1301660"/>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5" name="Picture 4"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364088" y="982058"/>
            <a:ext cx="648072" cy="1730733"/>
          </a:xfrm>
          <a:prstGeom prst="rect">
            <a:avLst/>
          </a:prstGeom>
          <a:noFill/>
        </p:spPr>
      </p:pic>
      <p:sp>
        <p:nvSpPr>
          <p:cNvPr id="6" name="Rectangle 5"/>
          <p:cNvSpPr/>
          <p:nvPr/>
        </p:nvSpPr>
        <p:spPr>
          <a:xfrm>
            <a:off x="0" y="5013176"/>
            <a:ext cx="4572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7" name="Title 2"/>
          <p:cNvSpPr>
            <a:spLocks noGrp="1"/>
          </p:cNvSpPr>
          <p:nvPr>
            <p:ph type="title"/>
          </p:nvPr>
        </p:nvSpPr>
        <p:spPr>
          <a:xfrm>
            <a:off x="352426" y="228600"/>
            <a:ext cx="7680960" cy="1066800"/>
          </a:xfrm>
        </p:spPr>
        <p:txBody>
          <a:bodyPr/>
          <a:lstStyle/>
          <a:p>
            <a:r>
              <a:rPr lang="en-GB" dirty="0" smtClean="0"/>
              <a:t>Roman </a:t>
            </a:r>
            <a:r>
              <a:rPr lang="en-GB" dirty="0" smtClean="0"/>
              <a:t>constitution</a:t>
            </a:r>
            <a:endParaRPr lang="en-GB" dirty="0"/>
          </a:p>
        </p:txBody>
      </p:sp>
      <p:sp>
        <p:nvSpPr>
          <p:cNvPr id="8" name="TextBox 7"/>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solidFill>
                  <a:schemeClr val="tx1"/>
                </a:solidFill>
              </a:rPr>
              <a:t>2 CONSULES</a:t>
            </a:r>
            <a:endParaRPr lang="en-GB" b="1" dirty="0">
              <a:solidFill>
                <a:schemeClr val="tx1"/>
              </a:solidFill>
            </a:endParaRPr>
          </a:p>
        </p:txBody>
      </p:sp>
      <p:sp>
        <p:nvSpPr>
          <p:cNvPr id="9" name="TextBox 8"/>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solidFill>
              </a:rPr>
              <a:t>PRAETORS</a:t>
            </a:r>
            <a:endParaRPr lang="en-GB" dirty="0">
              <a:solidFill>
                <a:schemeClr val="tx1"/>
              </a:solidFill>
            </a:endParaRPr>
          </a:p>
        </p:txBody>
      </p:sp>
      <p:sp>
        <p:nvSpPr>
          <p:cNvPr id="10" name="TextBox 9"/>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solidFill>
              </a:rPr>
              <a:t>CENSORS</a:t>
            </a:r>
            <a:endParaRPr lang="en-GB" dirty="0">
              <a:solidFill>
                <a:schemeClr val="tx1"/>
              </a:solidFill>
            </a:endParaRPr>
          </a:p>
        </p:txBody>
      </p:sp>
      <p:sp>
        <p:nvSpPr>
          <p:cNvPr id="11" name="TextBox 10"/>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solidFill>
              </a:rPr>
              <a:t>QUAESTORS</a:t>
            </a:r>
            <a:endParaRPr lang="en-GB" dirty="0">
              <a:solidFill>
                <a:schemeClr val="tx1"/>
              </a:solidFill>
            </a:endParaRPr>
          </a:p>
        </p:txBody>
      </p:sp>
      <p:sp>
        <p:nvSpPr>
          <p:cNvPr id="12" name="TextBox 11"/>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solidFill>
                  <a:schemeClr val="tx1"/>
                </a:solidFill>
              </a:rPr>
              <a:t>AEDILES</a:t>
            </a:r>
            <a:endParaRPr lang="en-GB" b="1" dirty="0">
              <a:solidFill>
                <a:schemeClr val="tx1"/>
              </a:solidFill>
            </a:endParaRPr>
          </a:p>
        </p:txBody>
      </p:sp>
      <p:sp>
        <p:nvSpPr>
          <p:cNvPr id="13" name="Oval 12"/>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5940152" y="2492896"/>
            <a:ext cx="2304256" cy="584775"/>
          </a:xfrm>
          <a:prstGeom prst="rect">
            <a:avLst/>
          </a:prstGeom>
          <a:noFill/>
        </p:spPr>
        <p:txBody>
          <a:bodyPr wrap="square" rtlCol="0">
            <a:spAutoFit/>
          </a:bodyPr>
          <a:lstStyle/>
          <a:p>
            <a:r>
              <a:rPr lang="en-GB" sz="3200" b="1" dirty="0" smtClean="0">
                <a:effectLst>
                  <a:outerShdw blurRad="38100" dist="38100" dir="2700000" algn="tl">
                    <a:srgbClr val="000000">
                      <a:alpha val="43137"/>
                    </a:srgbClr>
                  </a:outerShdw>
                </a:effectLst>
              </a:rPr>
              <a:t>S E N A T E</a:t>
            </a:r>
            <a:endParaRPr lang="en-GB" sz="3200" b="1" dirty="0">
              <a:effectLst>
                <a:outerShdw blurRad="38100" dist="38100" dir="2700000" algn="tl">
                  <a:srgbClr val="000000">
                    <a:alpha val="43137"/>
                  </a:srgbClr>
                </a:outerShdw>
              </a:effectLst>
            </a:endParaRPr>
          </a:p>
        </p:txBody>
      </p:sp>
      <p:sp>
        <p:nvSpPr>
          <p:cNvPr id="15" name="Rectangle 14"/>
          <p:cNvSpPr/>
          <p:nvPr/>
        </p:nvSpPr>
        <p:spPr>
          <a:xfrm>
            <a:off x="0" y="4653136"/>
            <a:ext cx="4572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priesthoods</a:t>
            </a:r>
            <a:endParaRPr lang="en-GB" b="1" dirty="0"/>
          </a:p>
        </p:txBody>
      </p:sp>
      <p:cxnSp>
        <p:nvCxnSpPr>
          <p:cNvPr id="17" name="Straight Arrow Connector 16"/>
          <p:cNvCxnSpPr>
            <a:stCxn id="16" idx="3"/>
            <a:endCxn id="8"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rot="20160907">
            <a:off x="2161488" y="1788480"/>
            <a:ext cx="864096" cy="369332"/>
          </a:xfrm>
          <a:prstGeom prst="rect">
            <a:avLst/>
          </a:prstGeom>
          <a:noFill/>
        </p:spPr>
        <p:txBody>
          <a:bodyPr wrap="square" rtlCol="0">
            <a:spAutoFit/>
          </a:bodyPr>
          <a:lstStyle/>
          <a:p>
            <a:r>
              <a:rPr lang="en-GB" dirty="0" smtClean="0"/>
              <a:t>advice</a:t>
            </a:r>
            <a:endParaRPr lang="en-GB" dirty="0"/>
          </a:p>
        </p:txBody>
      </p:sp>
      <p:sp>
        <p:nvSpPr>
          <p:cNvPr id="19" name="Rectangle 18"/>
          <p:cNvSpPr/>
          <p:nvPr/>
        </p:nvSpPr>
        <p:spPr>
          <a:xfrm>
            <a:off x="0" y="6165304"/>
            <a:ext cx="4572000" cy="36004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0" y="6093296"/>
            <a:ext cx="3563888" cy="369332"/>
          </a:xfrm>
          <a:prstGeom prst="rect">
            <a:avLst/>
          </a:prstGeom>
          <a:noFill/>
        </p:spPr>
        <p:txBody>
          <a:bodyPr wrap="square" rtlCol="0">
            <a:spAutoFit/>
          </a:bodyPr>
          <a:lstStyle/>
          <a:p>
            <a:r>
              <a:rPr lang="en-GB" b="1" dirty="0" smtClean="0">
                <a:solidFill>
                  <a:schemeClr val="bg2">
                    <a:lumMod val="75000"/>
                  </a:schemeClr>
                </a:solidFill>
              </a:rPr>
              <a:t>CRAFTSMEN – 2 centuries</a:t>
            </a:r>
            <a:endParaRPr lang="en-GB" b="1" dirty="0">
              <a:solidFill>
                <a:schemeClr val="bg2">
                  <a:lumMod val="75000"/>
                </a:schemeClr>
              </a:solidFill>
            </a:endParaRPr>
          </a:p>
        </p:txBody>
      </p:sp>
      <p:sp>
        <p:nvSpPr>
          <p:cNvPr id="21" name="TextBox 20"/>
          <p:cNvSpPr txBox="1"/>
          <p:nvPr/>
        </p:nvSpPr>
        <p:spPr>
          <a:xfrm>
            <a:off x="0" y="4293096"/>
            <a:ext cx="9144000" cy="369332"/>
          </a:xfrm>
          <a:prstGeom prst="rect">
            <a:avLst/>
          </a:prstGeom>
          <a:noFill/>
        </p:spPr>
        <p:txBody>
          <a:bodyPr wrap="square" rtlCol="0">
            <a:spAutoFit/>
          </a:bodyPr>
          <a:lstStyle/>
          <a:p>
            <a:r>
              <a:rPr lang="en-GB" b="1" dirty="0" smtClean="0"/>
              <a:t>COMITIA CENTURIATA/</a:t>
            </a:r>
            <a:r>
              <a:rPr lang="en-GB" b="1" dirty="0" err="1" smtClean="0"/>
              <a:t>centuriate</a:t>
            </a:r>
            <a:r>
              <a:rPr lang="en-GB" b="1" dirty="0" smtClean="0"/>
              <a:t> assembly</a:t>
            </a:r>
            <a:r>
              <a:rPr lang="en-GB" sz="1600" b="1" dirty="0" smtClean="0"/>
              <a:t> </a:t>
            </a:r>
            <a:endParaRPr lang="en-GB" sz="1600" b="1" dirty="0">
              <a:solidFill>
                <a:schemeClr val="tx1">
                  <a:lumMod val="50000"/>
                </a:schemeClr>
              </a:solidFill>
            </a:endParaRPr>
          </a:p>
        </p:txBody>
      </p:sp>
      <p:sp>
        <p:nvSpPr>
          <p:cNvPr id="22" name="Rectangle 21"/>
          <p:cNvSpPr/>
          <p:nvPr/>
        </p:nvSpPr>
        <p:spPr>
          <a:xfrm>
            <a:off x="0" y="5373216"/>
            <a:ext cx="4572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3" name="Rectangle 22"/>
          <p:cNvSpPr/>
          <p:nvPr/>
        </p:nvSpPr>
        <p:spPr>
          <a:xfrm>
            <a:off x="0" y="5733256"/>
            <a:ext cx="4572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TextBox 23"/>
          <p:cNvSpPr txBox="1"/>
          <p:nvPr/>
        </p:nvSpPr>
        <p:spPr>
          <a:xfrm>
            <a:off x="0" y="5733256"/>
            <a:ext cx="5292080" cy="369332"/>
          </a:xfrm>
          <a:prstGeom prst="rect">
            <a:avLst/>
          </a:prstGeom>
          <a:noFill/>
        </p:spPr>
        <p:txBody>
          <a:bodyPr wrap="square" rtlCol="0">
            <a:spAutoFit/>
          </a:bodyPr>
          <a:lstStyle/>
          <a:p>
            <a:r>
              <a:rPr lang="en-GB" b="1" dirty="0" smtClean="0">
                <a:solidFill>
                  <a:schemeClr val="tx2">
                    <a:lumMod val="10000"/>
                  </a:schemeClr>
                </a:solidFill>
              </a:rPr>
              <a:t>INFANTRY –  5</a:t>
            </a:r>
            <a:r>
              <a:rPr lang="en-GB" b="1" baseline="30000" dirty="0" smtClean="0">
                <a:solidFill>
                  <a:schemeClr val="tx2">
                    <a:lumMod val="10000"/>
                  </a:schemeClr>
                </a:solidFill>
              </a:rPr>
              <a:t>th</a:t>
            </a:r>
            <a:r>
              <a:rPr lang="en-GB" b="1" dirty="0" smtClean="0">
                <a:solidFill>
                  <a:schemeClr val="tx2">
                    <a:lumMod val="10000"/>
                  </a:schemeClr>
                </a:solidFill>
              </a:rPr>
              <a:t> class: 30 centuries</a:t>
            </a:r>
            <a:endParaRPr lang="en-GB" b="1" dirty="0">
              <a:solidFill>
                <a:schemeClr val="tx2">
                  <a:lumMod val="10000"/>
                </a:schemeClr>
              </a:solidFill>
            </a:endParaRPr>
          </a:p>
        </p:txBody>
      </p:sp>
      <p:sp>
        <p:nvSpPr>
          <p:cNvPr id="25" name="Rectangle 24"/>
          <p:cNvSpPr/>
          <p:nvPr/>
        </p:nvSpPr>
        <p:spPr>
          <a:xfrm>
            <a:off x="0" y="6525344"/>
            <a:ext cx="4572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0" y="6444044"/>
            <a:ext cx="3563888" cy="369332"/>
          </a:xfrm>
          <a:prstGeom prst="rect">
            <a:avLst/>
          </a:prstGeom>
          <a:noFill/>
        </p:spPr>
        <p:txBody>
          <a:bodyPr wrap="square" rtlCol="0">
            <a:spAutoFit/>
          </a:bodyPr>
          <a:lstStyle/>
          <a:p>
            <a:r>
              <a:rPr lang="en-GB" b="1" dirty="0" smtClean="0">
                <a:solidFill>
                  <a:schemeClr val="bg2">
                    <a:lumMod val="75000"/>
                  </a:schemeClr>
                </a:solidFill>
              </a:rPr>
              <a:t>OTHER PEOPLE... – 1 century</a:t>
            </a:r>
            <a:endParaRPr lang="en-GB" b="1" dirty="0">
              <a:solidFill>
                <a:schemeClr val="bg2">
                  <a:lumMod val="75000"/>
                </a:schemeClr>
              </a:solidFill>
            </a:endParaRPr>
          </a:p>
        </p:txBody>
      </p:sp>
      <p:cxnSp>
        <p:nvCxnSpPr>
          <p:cNvPr id="27" name="Straight Arrow Connector 26"/>
          <p:cNvCxnSpPr/>
          <p:nvPr/>
        </p:nvCxnSpPr>
        <p:spPr>
          <a:xfrm flipV="1">
            <a:off x="1835696" y="1916832"/>
            <a:ext cx="1296144" cy="2808312"/>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0" y="5013176"/>
            <a:ext cx="4499992" cy="369332"/>
          </a:xfrm>
          <a:prstGeom prst="rect">
            <a:avLst/>
          </a:prstGeom>
          <a:noFill/>
        </p:spPr>
        <p:txBody>
          <a:bodyPr wrap="square" rtlCol="0">
            <a:spAutoFit/>
          </a:bodyPr>
          <a:lstStyle/>
          <a:p>
            <a:r>
              <a:rPr lang="en-GB" b="1" dirty="0" smtClean="0">
                <a:solidFill>
                  <a:schemeClr val="tx2">
                    <a:lumMod val="10000"/>
                  </a:schemeClr>
                </a:solidFill>
              </a:rPr>
              <a:t>INFANTRY – 1</a:t>
            </a:r>
            <a:r>
              <a:rPr lang="en-GB" b="1" baseline="30000" dirty="0" smtClean="0">
                <a:solidFill>
                  <a:schemeClr val="tx2">
                    <a:lumMod val="10000"/>
                  </a:schemeClr>
                </a:solidFill>
              </a:rPr>
              <a:t>st</a:t>
            </a:r>
            <a:r>
              <a:rPr lang="en-GB" b="1" dirty="0" smtClean="0">
                <a:solidFill>
                  <a:schemeClr val="tx2">
                    <a:lumMod val="10000"/>
                  </a:schemeClr>
                </a:solidFill>
              </a:rPr>
              <a:t> class: 80 centuries</a:t>
            </a:r>
            <a:endParaRPr lang="en-GB" b="1" dirty="0">
              <a:solidFill>
                <a:schemeClr val="tx2">
                  <a:lumMod val="10000"/>
                </a:schemeClr>
              </a:solidFill>
            </a:endParaRPr>
          </a:p>
        </p:txBody>
      </p:sp>
      <p:sp>
        <p:nvSpPr>
          <p:cNvPr id="30" name="TextBox 29"/>
          <p:cNvSpPr txBox="1"/>
          <p:nvPr/>
        </p:nvSpPr>
        <p:spPr>
          <a:xfrm>
            <a:off x="0" y="4725144"/>
            <a:ext cx="4499992" cy="369332"/>
          </a:xfrm>
          <a:prstGeom prst="rect">
            <a:avLst/>
          </a:prstGeom>
          <a:noFill/>
        </p:spPr>
        <p:txBody>
          <a:bodyPr wrap="square" rtlCol="0">
            <a:spAutoFit/>
          </a:bodyPr>
          <a:lstStyle/>
          <a:p>
            <a:r>
              <a:rPr lang="en-GB" b="1" dirty="0" smtClean="0">
                <a:solidFill>
                  <a:schemeClr val="tx2">
                    <a:lumMod val="10000"/>
                  </a:schemeClr>
                </a:solidFill>
              </a:rPr>
              <a:t>CAVALRY: 18 centuries</a:t>
            </a:r>
            <a:endParaRPr lang="en-GB" b="1" dirty="0">
              <a:solidFill>
                <a:schemeClr val="tx2">
                  <a:lumMod val="10000"/>
                </a:schemeClr>
              </a:solidFill>
            </a:endParaRPr>
          </a:p>
        </p:txBody>
      </p:sp>
      <p:sp>
        <p:nvSpPr>
          <p:cNvPr id="31" name="TextBox 30"/>
          <p:cNvSpPr txBox="1"/>
          <p:nvPr/>
        </p:nvSpPr>
        <p:spPr>
          <a:xfrm>
            <a:off x="0" y="5373216"/>
            <a:ext cx="5292080" cy="369332"/>
          </a:xfrm>
          <a:prstGeom prst="rect">
            <a:avLst/>
          </a:prstGeom>
          <a:noFill/>
        </p:spPr>
        <p:txBody>
          <a:bodyPr wrap="square" rtlCol="0">
            <a:spAutoFit/>
          </a:bodyPr>
          <a:lstStyle/>
          <a:p>
            <a:r>
              <a:rPr lang="en-GB" b="1" dirty="0" smtClean="0">
                <a:solidFill>
                  <a:schemeClr val="tx2">
                    <a:lumMod val="10000"/>
                  </a:schemeClr>
                </a:solidFill>
              </a:rPr>
              <a:t>INFANTRY –  2</a:t>
            </a:r>
            <a:r>
              <a:rPr lang="en-GB" b="1" baseline="30000" dirty="0" smtClean="0">
                <a:solidFill>
                  <a:schemeClr val="tx2">
                    <a:lumMod val="10000"/>
                  </a:schemeClr>
                </a:solidFill>
              </a:rPr>
              <a:t>nd</a:t>
            </a:r>
            <a:r>
              <a:rPr lang="en-GB" b="1" dirty="0" smtClean="0">
                <a:solidFill>
                  <a:schemeClr val="tx2">
                    <a:lumMod val="10000"/>
                  </a:schemeClr>
                </a:solidFill>
              </a:rPr>
              <a:t>, 3</a:t>
            </a:r>
            <a:r>
              <a:rPr lang="en-GB" b="1" baseline="30000" dirty="0" smtClean="0">
                <a:solidFill>
                  <a:schemeClr val="tx2">
                    <a:lumMod val="10000"/>
                  </a:schemeClr>
                </a:solidFill>
              </a:rPr>
              <a:t>rd</a:t>
            </a:r>
            <a:r>
              <a:rPr lang="en-GB" b="1" dirty="0" smtClean="0">
                <a:solidFill>
                  <a:schemeClr val="tx2">
                    <a:lumMod val="10000"/>
                  </a:schemeClr>
                </a:solidFill>
              </a:rPr>
              <a:t>, 4</a:t>
            </a:r>
            <a:r>
              <a:rPr lang="en-GB" b="1" baseline="30000" dirty="0" smtClean="0">
                <a:solidFill>
                  <a:schemeClr val="tx2">
                    <a:lumMod val="10000"/>
                  </a:schemeClr>
                </a:solidFill>
              </a:rPr>
              <a:t>th</a:t>
            </a:r>
            <a:r>
              <a:rPr lang="en-GB" b="1" dirty="0" smtClean="0">
                <a:solidFill>
                  <a:schemeClr val="tx2">
                    <a:lumMod val="10000"/>
                  </a:schemeClr>
                </a:solidFill>
              </a:rPr>
              <a:t> class: 20 centuries</a:t>
            </a:r>
            <a:endParaRPr lang="en-GB" b="1" dirty="0">
              <a:solidFill>
                <a:schemeClr val="tx2">
                  <a:lumMod val="10000"/>
                </a:schemeClr>
              </a:solidFill>
            </a:endParaRPr>
          </a:p>
        </p:txBody>
      </p:sp>
      <p:sp>
        <p:nvSpPr>
          <p:cNvPr id="32" name="TextBox 31"/>
          <p:cNvSpPr txBox="1"/>
          <p:nvPr/>
        </p:nvSpPr>
        <p:spPr>
          <a:xfrm rot="5400000">
            <a:off x="7771202" y="5656602"/>
            <a:ext cx="2376264" cy="369332"/>
          </a:xfrm>
          <a:prstGeom prst="rect">
            <a:avLst/>
          </a:prstGeom>
          <a:noFill/>
        </p:spPr>
        <p:txBody>
          <a:bodyPr wrap="square" rtlCol="0">
            <a:spAutoFit/>
          </a:bodyPr>
          <a:lstStyle/>
          <a:p>
            <a:pPr algn="ctr"/>
            <a:r>
              <a:rPr lang="en-GB" b="1" dirty="0" smtClean="0"/>
              <a:t>populus / the people</a:t>
            </a:r>
            <a:endParaRPr lang="en-GB" b="1" dirty="0"/>
          </a:p>
        </p:txBody>
      </p:sp>
      <p:sp>
        <p:nvSpPr>
          <p:cNvPr id="33" name="TextBox 32"/>
          <p:cNvSpPr txBox="1"/>
          <p:nvPr/>
        </p:nvSpPr>
        <p:spPr>
          <a:xfrm>
            <a:off x="6300192" y="3068960"/>
            <a:ext cx="1800200" cy="646331"/>
          </a:xfrm>
          <a:prstGeom prst="rect">
            <a:avLst/>
          </a:prstGeom>
          <a:noFill/>
        </p:spPr>
        <p:txBody>
          <a:bodyPr wrap="square" rtlCol="0">
            <a:spAutoFit/>
          </a:bodyPr>
          <a:lstStyle/>
          <a:p>
            <a:r>
              <a:rPr lang="en-GB" dirty="0" smtClean="0"/>
              <a:t>300</a:t>
            </a:r>
            <a:r>
              <a:rPr lang="en-GB" dirty="0" smtClean="0">
                <a:sym typeface="Wingdings" pitchFamily="2" charset="2"/>
              </a:rPr>
              <a:t>600 members</a:t>
            </a:r>
            <a:endParaRPr lang="en-GB" dirty="0"/>
          </a:p>
        </p:txBody>
      </p:sp>
      <p:cxnSp>
        <p:nvCxnSpPr>
          <p:cNvPr id="34" name="Straight Arrow Connector 33"/>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211960" y="1124744"/>
            <a:ext cx="1296144" cy="338554"/>
          </a:xfrm>
          <a:prstGeom prst="rect">
            <a:avLst/>
          </a:prstGeom>
          <a:noFill/>
        </p:spPr>
        <p:txBody>
          <a:bodyPr wrap="square" rtlCol="0">
            <a:spAutoFit/>
          </a:bodyPr>
          <a:lstStyle/>
          <a:p>
            <a:r>
              <a:rPr lang="en-GB" sz="1600" dirty="0" smtClean="0">
                <a:solidFill>
                  <a:schemeClr val="tx1">
                    <a:lumMod val="50000"/>
                  </a:schemeClr>
                </a:solidFill>
              </a:rPr>
              <a:t>VETO</a:t>
            </a:r>
            <a:endParaRPr lang="en-GB" dirty="0">
              <a:solidFill>
                <a:schemeClr val="tx1">
                  <a:lumMod val="50000"/>
                </a:schemeClr>
              </a:solidFill>
            </a:endParaRPr>
          </a:p>
        </p:txBody>
      </p:sp>
      <p:sp>
        <p:nvSpPr>
          <p:cNvPr id="36" name="TextBox 35"/>
          <p:cNvSpPr txBox="1"/>
          <p:nvPr/>
        </p:nvSpPr>
        <p:spPr>
          <a:xfrm>
            <a:off x="251520" y="1628800"/>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smtClean="0"/>
              <a:t>rex</a:t>
            </a:r>
            <a:r>
              <a:rPr lang="en-GB" b="1" i="1" dirty="0" smtClean="0"/>
              <a:t> </a:t>
            </a:r>
            <a:r>
              <a:rPr lang="en-GB" b="1" i="1" dirty="0" err="1" smtClean="0"/>
              <a:t>sacrorum</a:t>
            </a:r>
            <a:endParaRPr lang="en-GB" b="1" i="1" dirty="0"/>
          </a:p>
        </p:txBody>
      </p:sp>
      <p:sp>
        <p:nvSpPr>
          <p:cNvPr id="37" name="TextBox 36"/>
          <p:cNvSpPr txBox="1"/>
          <p:nvPr/>
        </p:nvSpPr>
        <p:spPr>
          <a:xfrm>
            <a:off x="6876256" y="1124744"/>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smtClean="0"/>
              <a:t>interrex</a:t>
            </a:r>
            <a:endParaRPr lang="en-GB" b="1" i="1" dirty="0"/>
          </a:p>
        </p:txBody>
      </p:sp>
      <p:cxnSp>
        <p:nvCxnSpPr>
          <p:cNvPr id="38" name="Straight Arrow Connector 37"/>
          <p:cNvCxnSpPr>
            <a:stCxn id="13" idx="0"/>
            <a:endCxn id="37" idx="2"/>
          </p:cNvCxnSpPr>
          <p:nvPr/>
        </p:nvCxnSpPr>
        <p:spPr>
          <a:xfrm flipV="1">
            <a:off x="7128284" y="1494076"/>
            <a:ext cx="720080" cy="422756"/>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rot="20789777">
            <a:off x="7262496" y="1622602"/>
            <a:ext cx="1224136" cy="369332"/>
          </a:xfrm>
          <a:prstGeom prst="rect">
            <a:avLst/>
          </a:prstGeom>
          <a:noFill/>
        </p:spPr>
        <p:txBody>
          <a:bodyPr wrap="square" rtlCol="0">
            <a:spAutoFit/>
          </a:bodyPr>
          <a:lstStyle/>
          <a:p>
            <a:r>
              <a:rPr lang="en-GB" dirty="0" smtClean="0"/>
              <a:t>appoints</a:t>
            </a:r>
            <a:endParaRPr lang="en-GB" dirty="0"/>
          </a:p>
        </p:txBody>
      </p:sp>
      <p:sp>
        <p:nvSpPr>
          <p:cNvPr id="40" name="TextBox 39"/>
          <p:cNvSpPr txBox="1"/>
          <p:nvPr/>
        </p:nvSpPr>
        <p:spPr>
          <a:xfrm rot="5400000">
            <a:off x="4828674" y="1948190"/>
            <a:ext cx="1296144" cy="369332"/>
          </a:xfrm>
          <a:prstGeom prst="rect">
            <a:avLst/>
          </a:prstGeom>
          <a:noFill/>
        </p:spPr>
        <p:txBody>
          <a:bodyPr wrap="square" rtlCol="0">
            <a:spAutoFit/>
          </a:bodyPr>
          <a:lstStyle/>
          <a:p>
            <a:r>
              <a:rPr lang="en-GB" dirty="0" err="1" smtClean="0"/>
              <a:t>imperium</a:t>
            </a:r>
            <a:endParaRPr lang="en-GB" dirty="0"/>
          </a:p>
        </p:txBody>
      </p:sp>
      <p:sp>
        <p:nvSpPr>
          <p:cNvPr id="41" name="TextBox 40"/>
          <p:cNvSpPr txBox="1"/>
          <p:nvPr/>
        </p:nvSpPr>
        <p:spPr>
          <a:xfrm>
            <a:off x="6876256" y="260648"/>
            <a:ext cx="2267744" cy="646331"/>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smtClean="0"/>
              <a:t>Dictator</a:t>
            </a:r>
            <a:br>
              <a:rPr lang="en-GB" b="1" i="1" dirty="0" smtClean="0"/>
            </a:br>
            <a:r>
              <a:rPr lang="en-GB" b="1" i="1" dirty="0" smtClean="0"/>
              <a:t>&amp; </a:t>
            </a:r>
            <a:r>
              <a:rPr lang="en-GB" i="1" dirty="0" smtClean="0"/>
              <a:t>magister </a:t>
            </a:r>
            <a:r>
              <a:rPr lang="en-GB" i="1" dirty="0" err="1" smtClean="0"/>
              <a:t>equitum</a:t>
            </a:r>
            <a:endParaRPr lang="en-GB" b="1" i="1" dirty="0"/>
          </a:p>
        </p:txBody>
      </p:sp>
      <p:cxnSp>
        <p:nvCxnSpPr>
          <p:cNvPr id="45" name="Straight Arrow Connector 44"/>
          <p:cNvCxnSpPr/>
          <p:nvPr/>
        </p:nvCxnSpPr>
        <p:spPr>
          <a:xfrm flipV="1">
            <a:off x="1907704" y="2780928"/>
            <a:ext cx="1296144" cy="1944216"/>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47" name="TextBox 46"/>
          <p:cNvSpPr txBox="1"/>
          <p:nvPr/>
        </p:nvSpPr>
        <p:spPr>
          <a:xfrm>
            <a:off x="6876256" y="4077072"/>
            <a:ext cx="1944216" cy="369332"/>
          </a:xfrm>
          <a:prstGeom prst="rect">
            <a:avLst/>
          </a:prstGeom>
          <a:solidFill>
            <a:srgbClr val="C00000"/>
          </a:solidFill>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smtClean="0"/>
              <a:t>tribunus</a:t>
            </a:r>
            <a:r>
              <a:rPr lang="en-GB" b="1" i="1" dirty="0" smtClean="0"/>
              <a:t> </a:t>
            </a:r>
            <a:r>
              <a:rPr lang="en-GB" b="1" i="1" dirty="0" err="1" smtClean="0"/>
              <a:t>plebis</a:t>
            </a:r>
            <a:endParaRPr lang="en-GB" b="1" i="1" dirty="0"/>
          </a:p>
        </p:txBody>
      </p:sp>
      <p:cxnSp>
        <p:nvCxnSpPr>
          <p:cNvPr id="48" name="Straight Arrow Connector 47"/>
          <p:cNvCxnSpPr>
            <a:endCxn id="12" idx="3"/>
          </p:cNvCxnSpPr>
          <p:nvPr/>
        </p:nvCxnSpPr>
        <p:spPr>
          <a:xfrm flipH="1" flipV="1">
            <a:off x="5220072" y="3949047"/>
            <a:ext cx="1296144" cy="704089"/>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51" name="Straight Arrow Connector 50"/>
          <p:cNvCxnSpPr/>
          <p:nvPr/>
        </p:nvCxnSpPr>
        <p:spPr>
          <a:xfrm flipV="1">
            <a:off x="2060104" y="3356992"/>
            <a:ext cx="1431776" cy="1520552"/>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53" name="TextBox 52"/>
          <p:cNvSpPr txBox="1"/>
          <p:nvPr/>
        </p:nvSpPr>
        <p:spPr>
          <a:xfrm>
            <a:off x="5436096" y="4941168"/>
            <a:ext cx="2880320" cy="923330"/>
          </a:xfrm>
          <a:prstGeom prst="rect">
            <a:avLst/>
          </a:prstGeom>
          <a:noFill/>
        </p:spPr>
        <p:txBody>
          <a:bodyPr wrap="square" rtlCol="0">
            <a:spAutoFit/>
          </a:bodyPr>
          <a:lstStyle/>
          <a:p>
            <a:r>
              <a:rPr lang="en-GB" dirty="0" smtClean="0"/>
              <a:t>only plebeians</a:t>
            </a:r>
            <a:br>
              <a:rPr lang="en-GB" dirty="0" smtClean="0"/>
            </a:br>
            <a:r>
              <a:rPr lang="en-GB" dirty="0" smtClean="0"/>
              <a:t>no patricians</a:t>
            </a:r>
          </a:p>
          <a:p>
            <a:r>
              <a:rPr lang="en-GB" dirty="0" smtClean="0"/>
              <a:t>organised in 35 </a:t>
            </a:r>
            <a:r>
              <a:rPr lang="en-GB" i="1" dirty="0" err="1" smtClean="0"/>
              <a:t>tribus</a:t>
            </a:r>
            <a:endParaRPr lang="en-GB" i="1" dirty="0"/>
          </a:p>
        </p:txBody>
      </p:sp>
    </p:spTree>
  </p:cSld>
  <p:clrMapOvr>
    <a:masterClrMapping/>
  </p:clrMapOvr>
  <p:transition spd="slow">
    <p:randomBar dir="vert"/>
  </p:transition>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572000" y="4653136"/>
            <a:ext cx="4572000" cy="2204864"/>
          </a:xfrm>
          <a:prstGeom prst="rect">
            <a:avLst/>
          </a:prstGeom>
          <a:solidFill>
            <a:srgbClr val="C00000">
              <a:alpha val="6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 name="Straight Arrow Connector 4"/>
          <p:cNvCxnSpPr>
            <a:stCxn id="9" idx="3"/>
            <a:endCxn id="41" idx="1"/>
          </p:cNvCxnSpPr>
          <p:nvPr/>
        </p:nvCxnSpPr>
        <p:spPr>
          <a:xfrm flipV="1">
            <a:off x="5220072" y="583814"/>
            <a:ext cx="1656184" cy="1301660"/>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6" name="Picture 5"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364088" y="982058"/>
            <a:ext cx="648072" cy="1730733"/>
          </a:xfrm>
          <a:prstGeom prst="rect">
            <a:avLst/>
          </a:prstGeom>
          <a:noFill/>
        </p:spPr>
      </p:pic>
      <p:sp>
        <p:nvSpPr>
          <p:cNvPr id="7" name="Rectangle 6"/>
          <p:cNvSpPr/>
          <p:nvPr/>
        </p:nvSpPr>
        <p:spPr>
          <a:xfrm>
            <a:off x="0" y="5013176"/>
            <a:ext cx="4572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8" name="Title 2"/>
          <p:cNvSpPr>
            <a:spLocks noGrp="1"/>
          </p:cNvSpPr>
          <p:nvPr>
            <p:ph type="title"/>
          </p:nvPr>
        </p:nvSpPr>
        <p:spPr>
          <a:xfrm>
            <a:off x="352426" y="228600"/>
            <a:ext cx="7680960" cy="1066800"/>
          </a:xfrm>
        </p:spPr>
        <p:txBody>
          <a:bodyPr/>
          <a:lstStyle/>
          <a:p>
            <a:r>
              <a:rPr lang="en-GB" dirty="0" smtClean="0"/>
              <a:t>Roman </a:t>
            </a:r>
            <a:r>
              <a:rPr lang="en-GB" dirty="0" smtClean="0"/>
              <a:t>constitution</a:t>
            </a:r>
            <a:endParaRPr lang="en-GB" dirty="0"/>
          </a:p>
        </p:txBody>
      </p:sp>
      <p:sp>
        <p:nvSpPr>
          <p:cNvPr id="9" name="TextBox 8"/>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solidFill>
                  <a:schemeClr val="tx1"/>
                </a:solidFill>
              </a:rPr>
              <a:t>2 CONSULES</a:t>
            </a:r>
            <a:endParaRPr lang="en-GB" b="1" dirty="0">
              <a:solidFill>
                <a:schemeClr val="tx1"/>
              </a:solidFill>
            </a:endParaRPr>
          </a:p>
        </p:txBody>
      </p:sp>
      <p:sp>
        <p:nvSpPr>
          <p:cNvPr id="10" name="TextBox 9"/>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solidFill>
              </a:rPr>
              <a:t>PRAETORS</a:t>
            </a:r>
            <a:endParaRPr lang="en-GB" dirty="0">
              <a:solidFill>
                <a:schemeClr val="tx1"/>
              </a:solidFill>
            </a:endParaRPr>
          </a:p>
        </p:txBody>
      </p:sp>
      <p:sp>
        <p:nvSpPr>
          <p:cNvPr id="11" name="TextBox 10"/>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solidFill>
              </a:rPr>
              <a:t>CENSORS</a:t>
            </a:r>
            <a:endParaRPr lang="en-GB" dirty="0">
              <a:solidFill>
                <a:schemeClr val="tx1"/>
              </a:solidFill>
            </a:endParaRPr>
          </a:p>
        </p:txBody>
      </p:sp>
      <p:sp>
        <p:nvSpPr>
          <p:cNvPr id="12" name="TextBox 11"/>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solidFill>
              </a:rPr>
              <a:t>QUAESTORS</a:t>
            </a:r>
            <a:endParaRPr lang="en-GB" dirty="0">
              <a:solidFill>
                <a:schemeClr val="tx1"/>
              </a:solidFill>
            </a:endParaRPr>
          </a:p>
        </p:txBody>
      </p:sp>
      <p:sp>
        <p:nvSpPr>
          <p:cNvPr id="13" name="TextBox 12"/>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solidFill>
                  <a:schemeClr val="tx1"/>
                </a:solidFill>
              </a:rPr>
              <a:t>AEDILES</a:t>
            </a:r>
            <a:endParaRPr lang="en-GB" b="1" dirty="0">
              <a:solidFill>
                <a:schemeClr val="tx1"/>
              </a:solidFill>
            </a:endParaRPr>
          </a:p>
        </p:txBody>
      </p:sp>
      <p:sp>
        <p:nvSpPr>
          <p:cNvPr id="14" name="Oval 13"/>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5940152" y="2492896"/>
            <a:ext cx="2304256" cy="584775"/>
          </a:xfrm>
          <a:prstGeom prst="rect">
            <a:avLst/>
          </a:prstGeom>
          <a:noFill/>
        </p:spPr>
        <p:txBody>
          <a:bodyPr wrap="square" rtlCol="0">
            <a:spAutoFit/>
          </a:bodyPr>
          <a:lstStyle/>
          <a:p>
            <a:r>
              <a:rPr lang="en-GB" sz="3200" b="1" dirty="0" smtClean="0">
                <a:effectLst>
                  <a:outerShdw blurRad="38100" dist="38100" dir="2700000" algn="tl">
                    <a:srgbClr val="000000">
                      <a:alpha val="43137"/>
                    </a:srgbClr>
                  </a:outerShdw>
                </a:effectLst>
              </a:rPr>
              <a:t>S E N A T E</a:t>
            </a:r>
            <a:endParaRPr lang="en-GB" sz="3200" b="1" dirty="0">
              <a:effectLst>
                <a:outerShdw blurRad="38100" dist="38100" dir="2700000" algn="tl">
                  <a:srgbClr val="000000">
                    <a:alpha val="43137"/>
                  </a:srgbClr>
                </a:outerShdw>
              </a:effectLst>
            </a:endParaRPr>
          </a:p>
        </p:txBody>
      </p:sp>
      <p:sp>
        <p:nvSpPr>
          <p:cNvPr id="16" name="Rectangle 15"/>
          <p:cNvSpPr/>
          <p:nvPr/>
        </p:nvSpPr>
        <p:spPr>
          <a:xfrm>
            <a:off x="0" y="4653136"/>
            <a:ext cx="4572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priesthoods</a:t>
            </a:r>
            <a:endParaRPr lang="en-GB" b="1" dirty="0"/>
          </a:p>
        </p:txBody>
      </p:sp>
      <p:cxnSp>
        <p:nvCxnSpPr>
          <p:cNvPr id="18" name="Straight Arrow Connector 17"/>
          <p:cNvCxnSpPr>
            <a:stCxn id="17" idx="3"/>
            <a:endCxn id="9"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rot="20160907">
            <a:off x="2161488" y="1788480"/>
            <a:ext cx="864096" cy="369332"/>
          </a:xfrm>
          <a:prstGeom prst="rect">
            <a:avLst/>
          </a:prstGeom>
          <a:noFill/>
        </p:spPr>
        <p:txBody>
          <a:bodyPr wrap="square" rtlCol="0">
            <a:spAutoFit/>
          </a:bodyPr>
          <a:lstStyle/>
          <a:p>
            <a:r>
              <a:rPr lang="en-GB" dirty="0" smtClean="0"/>
              <a:t>advice</a:t>
            </a:r>
            <a:endParaRPr lang="en-GB" dirty="0"/>
          </a:p>
        </p:txBody>
      </p:sp>
      <p:sp>
        <p:nvSpPr>
          <p:cNvPr id="20" name="Rectangle 19"/>
          <p:cNvSpPr/>
          <p:nvPr/>
        </p:nvSpPr>
        <p:spPr>
          <a:xfrm>
            <a:off x="0" y="6165304"/>
            <a:ext cx="4572000" cy="36004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0" y="6093296"/>
            <a:ext cx="3563888" cy="369332"/>
          </a:xfrm>
          <a:prstGeom prst="rect">
            <a:avLst/>
          </a:prstGeom>
          <a:noFill/>
        </p:spPr>
        <p:txBody>
          <a:bodyPr wrap="square" rtlCol="0">
            <a:spAutoFit/>
          </a:bodyPr>
          <a:lstStyle/>
          <a:p>
            <a:r>
              <a:rPr lang="en-GB" b="1" dirty="0" smtClean="0">
                <a:solidFill>
                  <a:schemeClr val="bg2">
                    <a:lumMod val="75000"/>
                  </a:schemeClr>
                </a:solidFill>
              </a:rPr>
              <a:t>CRAFTSMEN – 2 centuries</a:t>
            </a:r>
            <a:endParaRPr lang="en-GB" b="1" dirty="0">
              <a:solidFill>
                <a:schemeClr val="bg2">
                  <a:lumMod val="75000"/>
                </a:schemeClr>
              </a:solidFill>
            </a:endParaRPr>
          </a:p>
        </p:txBody>
      </p:sp>
      <p:sp>
        <p:nvSpPr>
          <p:cNvPr id="22" name="TextBox 21"/>
          <p:cNvSpPr txBox="1"/>
          <p:nvPr/>
        </p:nvSpPr>
        <p:spPr>
          <a:xfrm>
            <a:off x="0" y="4293096"/>
            <a:ext cx="9144000" cy="369332"/>
          </a:xfrm>
          <a:prstGeom prst="rect">
            <a:avLst/>
          </a:prstGeom>
          <a:noFill/>
        </p:spPr>
        <p:txBody>
          <a:bodyPr wrap="square" rtlCol="0">
            <a:spAutoFit/>
          </a:bodyPr>
          <a:lstStyle/>
          <a:p>
            <a:r>
              <a:rPr lang="en-GB" b="1" dirty="0" smtClean="0"/>
              <a:t>COMITIA CENTURIATA/</a:t>
            </a:r>
            <a:r>
              <a:rPr lang="en-GB" b="1" dirty="0" err="1" smtClean="0"/>
              <a:t>centuriate</a:t>
            </a:r>
            <a:r>
              <a:rPr lang="en-GB" b="1" dirty="0" smtClean="0"/>
              <a:t> assembly</a:t>
            </a:r>
            <a:r>
              <a:rPr lang="en-GB" sz="1600" b="1" dirty="0" smtClean="0"/>
              <a:t> </a:t>
            </a:r>
            <a:endParaRPr lang="en-GB" sz="1600" b="1" dirty="0">
              <a:solidFill>
                <a:schemeClr val="tx1">
                  <a:lumMod val="50000"/>
                </a:schemeClr>
              </a:solidFill>
            </a:endParaRPr>
          </a:p>
        </p:txBody>
      </p:sp>
      <p:sp>
        <p:nvSpPr>
          <p:cNvPr id="23" name="Rectangle 22"/>
          <p:cNvSpPr/>
          <p:nvPr/>
        </p:nvSpPr>
        <p:spPr>
          <a:xfrm>
            <a:off x="0" y="5373216"/>
            <a:ext cx="4572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Rectangle 23"/>
          <p:cNvSpPr/>
          <p:nvPr/>
        </p:nvSpPr>
        <p:spPr>
          <a:xfrm>
            <a:off x="0" y="5733256"/>
            <a:ext cx="4572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5" name="TextBox 24"/>
          <p:cNvSpPr txBox="1"/>
          <p:nvPr/>
        </p:nvSpPr>
        <p:spPr>
          <a:xfrm>
            <a:off x="0" y="5733256"/>
            <a:ext cx="5292080" cy="369332"/>
          </a:xfrm>
          <a:prstGeom prst="rect">
            <a:avLst/>
          </a:prstGeom>
          <a:noFill/>
        </p:spPr>
        <p:txBody>
          <a:bodyPr wrap="square" rtlCol="0">
            <a:spAutoFit/>
          </a:bodyPr>
          <a:lstStyle/>
          <a:p>
            <a:r>
              <a:rPr lang="en-GB" b="1" dirty="0" smtClean="0">
                <a:solidFill>
                  <a:schemeClr val="tx2">
                    <a:lumMod val="10000"/>
                  </a:schemeClr>
                </a:solidFill>
              </a:rPr>
              <a:t>INFANTRY –  5</a:t>
            </a:r>
            <a:r>
              <a:rPr lang="en-GB" b="1" baseline="30000" dirty="0" smtClean="0">
                <a:solidFill>
                  <a:schemeClr val="tx2">
                    <a:lumMod val="10000"/>
                  </a:schemeClr>
                </a:solidFill>
              </a:rPr>
              <a:t>th</a:t>
            </a:r>
            <a:r>
              <a:rPr lang="en-GB" b="1" dirty="0" smtClean="0">
                <a:solidFill>
                  <a:schemeClr val="tx2">
                    <a:lumMod val="10000"/>
                  </a:schemeClr>
                </a:solidFill>
              </a:rPr>
              <a:t> class: 30 centuries</a:t>
            </a:r>
            <a:endParaRPr lang="en-GB" b="1" dirty="0">
              <a:solidFill>
                <a:schemeClr val="tx2">
                  <a:lumMod val="10000"/>
                </a:schemeClr>
              </a:solidFill>
            </a:endParaRPr>
          </a:p>
        </p:txBody>
      </p:sp>
      <p:sp>
        <p:nvSpPr>
          <p:cNvPr id="26" name="Rectangle 25"/>
          <p:cNvSpPr/>
          <p:nvPr/>
        </p:nvSpPr>
        <p:spPr>
          <a:xfrm>
            <a:off x="0" y="6525344"/>
            <a:ext cx="4572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p:cNvSpPr txBox="1"/>
          <p:nvPr/>
        </p:nvSpPr>
        <p:spPr>
          <a:xfrm>
            <a:off x="0" y="6444044"/>
            <a:ext cx="3563888" cy="369332"/>
          </a:xfrm>
          <a:prstGeom prst="rect">
            <a:avLst/>
          </a:prstGeom>
          <a:noFill/>
        </p:spPr>
        <p:txBody>
          <a:bodyPr wrap="square" rtlCol="0">
            <a:spAutoFit/>
          </a:bodyPr>
          <a:lstStyle/>
          <a:p>
            <a:r>
              <a:rPr lang="en-GB" b="1" dirty="0" smtClean="0">
                <a:solidFill>
                  <a:schemeClr val="bg2">
                    <a:lumMod val="75000"/>
                  </a:schemeClr>
                </a:solidFill>
              </a:rPr>
              <a:t>OTHER PEOPLE... – 1 century</a:t>
            </a:r>
            <a:endParaRPr lang="en-GB" b="1" dirty="0">
              <a:solidFill>
                <a:schemeClr val="bg2">
                  <a:lumMod val="75000"/>
                </a:schemeClr>
              </a:solidFill>
            </a:endParaRPr>
          </a:p>
        </p:txBody>
      </p:sp>
      <p:cxnSp>
        <p:nvCxnSpPr>
          <p:cNvPr id="28" name="Straight Arrow Connector 27"/>
          <p:cNvCxnSpPr/>
          <p:nvPr/>
        </p:nvCxnSpPr>
        <p:spPr>
          <a:xfrm flipV="1">
            <a:off x="1835696" y="1916832"/>
            <a:ext cx="1296144" cy="2808312"/>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0" y="5013176"/>
            <a:ext cx="4499992" cy="369332"/>
          </a:xfrm>
          <a:prstGeom prst="rect">
            <a:avLst/>
          </a:prstGeom>
          <a:noFill/>
        </p:spPr>
        <p:txBody>
          <a:bodyPr wrap="square" rtlCol="0">
            <a:spAutoFit/>
          </a:bodyPr>
          <a:lstStyle/>
          <a:p>
            <a:r>
              <a:rPr lang="en-GB" b="1" dirty="0" smtClean="0">
                <a:solidFill>
                  <a:schemeClr val="tx2">
                    <a:lumMod val="10000"/>
                  </a:schemeClr>
                </a:solidFill>
              </a:rPr>
              <a:t>INFANTRY – 1</a:t>
            </a:r>
            <a:r>
              <a:rPr lang="en-GB" b="1" baseline="30000" dirty="0" smtClean="0">
                <a:solidFill>
                  <a:schemeClr val="tx2">
                    <a:lumMod val="10000"/>
                  </a:schemeClr>
                </a:solidFill>
              </a:rPr>
              <a:t>st</a:t>
            </a:r>
            <a:r>
              <a:rPr lang="en-GB" b="1" dirty="0" smtClean="0">
                <a:solidFill>
                  <a:schemeClr val="tx2">
                    <a:lumMod val="10000"/>
                  </a:schemeClr>
                </a:solidFill>
              </a:rPr>
              <a:t> class: 80 centuries</a:t>
            </a:r>
            <a:endParaRPr lang="en-GB" b="1" dirty="0">
              <a:solidFill>
                <a:schemeClr val="tx2">
                  <a:lumMod val="10000"/>
                </a:schemeClr>
              </a:solidFill>
            </a:endParaRPr>
          </a:p>
        </p:txBody>
      </p:sp>
      <p:sp>
        <p:nvSpPr>
          <p:cNvPr id="30" name="TextBox 29"/>
          <p:cNvSpPr txBox="1"/>
          <p:nvPr/>
        </p:nvSpPr>
        <p:spPr>
          <a:xfrm>
            <a:off x="0" y="4725144"/>
            <a:ext cx="4499992" cy="369332"/>
          </a:xfrm>
          <a:prstGeom prst="rect">
            <a:avLst/>
          </a:prstGeom>
          <a:noFill/>
        </p:spPr>
        <p:txBody>
          <a:bodyPr wrap="square" rtlCol="0">
            <a:spAutoFit/>
          </a:bodyPr>
          <a:lstStyle/>
          <a:p>
            <a:r>
              <a:rPr lang="en-GB" b="1" dirty="0" smtClean="0">
                <a:solidFill>
                  <a:schemeClr val="tx2">
                    <a:lumMod val="10000"/>
                  </a:schemeClr>
                </a:solidFill>
              </a:rPr>
              <a:t>CAVALRY: 18 centuries</a:t>
            </a:r>
            <a:endParaRPr lang="en-GB" b="1" dirty="0">
              <a:solidFill>
                <a:schemeClr val="tx2">
                  <a:lumMod val="10000"/>
                </a:schemeClr>
              </a:solidFill>
            </a:endParaRPr>
          </a:p>
        </p:txBody>
      </p:sp>
      <p:sp>
        <p:nvSpPr>
          <p:cNvPr id="31" name="TextBox 30"/>
          <p:cNvSpPr txBox="1"/>
          <p:nvPr/>
        </p:nvSpPr>
        <p:spPr>
          <a:xfrm>
            <a:off x="0" y="5373216"/>
            <a:ext cx="5292080" cy="369332"/>
          </a:xfrm>
          <a:prstGeom prst="rect">
            <a:avLst/>
          </a:prstGeom>
          <a:noFill/>
        </p:spPr>
        <p:txBody>
          <a:bodyPr wrap="square" rtlCol="0">
            <a:spAutoFit/>
          </a:bodyPr>
          <a:lstStyle/>
          <a:p>
            <a:r>
              <a:rPr lang="en-GB" b="1" dirty="0" smtClean="0">
                <a:solidFill>
                  <a:schemeClr val="tx2">
                    <a:lumMod val="10000"/>
                  </a:schemeClr>
                </a:solidFill>
              </a:rPr>
              <a:t>INFANTRY –  2</a:t>
            </a:r>
            <a:r>
              <a:rPr lang="en-GB" b="1" baseline="30000" dirty="0" smtClean="0">
                <a:solidFill>
                  <a:schemeClr val="tx2">
                    <a:lumMod val="10000"/>
                  </a:schemeClr>
                </a:solidFill>
              </a:rPr>
              <a:t>nd</a:t>
            </a:r>
            <a:r>
              <a:rPr lang="en-GB" b="1" dirty="0" smtClean="0">
                <a:solidFill>
                  <a:schemeClr val="tx2">
                    <a:lumMod val="10000"/>
                  </a:schemeClr>
                </a:solidFill>
              </a:rPr>
              <a:t>, 3</a:t>
            </a:r>
            <a:r>
              <a:rPr lang="en-GB" b="1" baseline="30000" dirty="0" smtClean="0">
                <a:solidFill>
                  <a:schemeClr val="tx2">
                    <a:lumMod val="10000"/>
                  </a:schemeClr>
                </a:solidFill>
              </a:rPr>
              <a:t>rd</a:t>
            </a:r>
            <a:r>
              <a:rPr lang="en-GB" b="1" dirty="0" smtClean="0">
                <a:solidFill>
                  <a:schemeClr val="tx2">
                    <a:lumMod val="10000"/>
                  </a:schemeClr>
                </a:solidFill>
              </a:rPr>
              <a:t>, 4</a:t>
            </a:r>
            <a:r>
              <a:rPr lang="en-GB" b="1" baseline="30000" dirty="0" smtClean="0">
                <a:solidFill>
                  <a:schemeClr val="tx2">
                    <a:lumMod val="10000"/>
                  </a:schemeClr>
                </a:solidFill>
              </a:rPr>
              <a:t>th</a:t>
            </a:r>
            <a:r>
              <a:rPr lang="en-GB" b="1" dirty="0" smtClean="0">
                <a:solidFill>
                  <a:schemeClr val="tx2">
                    <a:lumMod val="10000"/>
                  </a:schemeClr>
                </a:solidFill>
              </a:rPr>
              <a:t> class: 20 centuries</a:t>
            </a:r>
            <a:endParaRPr lang="en-GB" b="1" dirty="0">
              <a:solidFill>
                <a:schemeClr val="tx2">
                  <a:lumMod val="10000"/>
                </a:schemeClr>
              </a:solidFill>
            </a:endParaRPr>
          </a:p>
        </p:txBody>
      </p:sp>
      <p:sp>
        <p:nvSpPr>
          <p:cNvPr id="32" name="TextBox 31"/>
          <p:cNvSpPr txBox="1"/>
          <p:nvPr/>
        </p:nvSpPr>
        <p:spPr>
          <a:xfrm rot="5400000">
            <a:off x="7771202" y="5656602"/>
            <a:ext cx="2376264" cy="369332"/>
          </a:xfrm>
          <a:prstGeom prst="rect">
            <a:avLst/>
          </a:prstGeom>
          <a:noFill/>
        </p:spPr>
        <p:txBody>
          <a:bodyPr wrap="square" rtlCol="0">
            <a:spAutoFit/>
          </a:bodyPr>
          <a:lstStyle/>
          <a:p>
            <a:pPr algn="ctr"/>
            <a:r>
              <a:rPr lang="en-GB" b="1" dirty="0" smtClean="0"/>
              <a:t>populus / the people</a:t>
            </a:r>
            <a:endParaRPr lang="en-GB" b="1" dirty="0"/>
          </a:p>
        </p:txBody>
      </p:sp>
      <p:sp>
        <p:nvSpPr>
          <p:cNvPr id="33" name="TextBox 32"/>
          <p:cNvSpPr txBox="1"/>
          <p:nvPr/>
        </p:nvSpPr>
        <p:spPr>
          <a:xfrm>
            <a:off x="6300192" y="3068960"/>
            <a:ext cx="1800200" cy="646331"/>
          </a:xfrm>
          <a:prstGeom prst="rect">
            <a:avLst/>
          </a:prstGeom>
          <a:noFill/>
        </p:spPr>
        <p:txBody>
          <a:bodyPr wrap="square" rtlCol="0">
            <a:spAutoFit/>
          </a:bodyPr>
          <a:lstStyle/>
          <a:p>
            <a:r>
              <a:rPr lang="en-GB" dirty="0" smtClean="0"/>
              <a:t>300</a:t>
            </a:r>
            <a:r>
              <a:rPr lang="en-GB" dirty="0" smtClean="0">
                <a:sym typeface="Wingdings" pitchFamily="2" charset="2"/>
              </a:rPr>
              <a:t>600 members</a:t>
            </a:r>
            <a:endParaRPr lang="en-GB" dirty="0"/>
          </a:p>
        </p:txBody>
      </p:sp>
      <p:cxnSp>
        <p:nvCxnSpPr>
          <p:cNvPr id="34" name="Straight Arrow Connector 33"/>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211960" y="1124744"/>
            <a:ext cx="1296144" cy="338554"/>
          </a:xfrm>
          <a:prstGeom prst="rect">
            <a:avLst/>
          </a:prstGeom>
          <a:noFill/>
        </p:spPr>
        <p:txBody>
          <a:bodyPr wrap="square" rtlCol="0">
            <a:spAutoFit/>
          </a:bodyPr>
          <a:lstStyle/>
          <a:p>
            <a:r>
              <a:rPr lang="en-GB" sz="1600" dirty="0" smtClean="0">
                <a:solidFill>
                  <a:schemeClr val="tx1">
                    <a:lumMod val="50000"/>
                  </a:schemeClr>
                </a:solidFill>
              </a:rPr>
              <a:t>VETO</a:t>
            </a:r>
            <a:endParaRPr lang="en-GB" dirty="0">
              <a:solidFill>
                <a:schemeClr val="tx1">
                  <a:lumMod val="50000"/>
                </a:schemeClr>
              </a:solidFill>
            </a:endParaRPr>
          </a:p>
        </p:txBody>
      </p:sp>
      <p:sp>
        <p:nvSpPr>
          <p:cNvPr id="36" name="TextBox 35"/>
          <p:cNvSpPr txBox="1"/>
          <p:nvPr/>
        </p:nvSpPr>
        <p:spPr>
          <a:xfrm>
            <a:off x="251520" y="1628800"/>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smtClean="0"/>
              <a:t>rex</a:t>
            </a:r>
            <a:r>
              <a:rPr lang="en-GB" b="1" i="1" dirty="0" smtClean="0"/>
              <a:t> </a:t>
            </a:r>
            <a:r>
              <a:rPr lang="en-GB" b="1" i="1" dirty="0" err="1" smtClean="0"/>
              <a:t>sacrorum</a:t>
            </a:r>
            <a:endParaRPr lang="en-GB" b="1" i="1" dirty="0"/>
          </a:p>
        </p:txBody>
      </p:sp>
      <p:sp>
        <p:nvSpPr>
          <p:cNvPr id="37" name="TextBox 36"/>
          <p:cNvSpPr txBox="1"/>
          <p:nvPr/>
        </p:nvSpPr>
        <p:spPr>
          <a:xfrm>
            <a:off x="6876256" y="1124744"/>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smtClean="0"/>
              <a:t>interrex</a:t>
            </a:r>
            <a:endParaRPr lang="en-GB" b="1" i="1" dirty="0"/>
          </a:p>
        </p:txBody>
      </p:sp>
      <p:cxnSp>
        <p:nvCxnSpPr>
          <p:cNvPr id="38" name="Straight Arrow Connector 37"/>
          <p:cNvCxnSpPr>
            <a:stCxn id="14" idx="0"/>
            <a:endCxn id="37" idx="2"/>
          </p:cNvCxnSpPr>
          <p:nvPr/>
        </p:nvCxnSpPr>
        <p:spPr>
          <a:xfrm flipV="1">
            <a:off x="7128284" y="1494076"/>
            <a:ext cx="720080" cy="422756"/>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rot="20789777">
            <a:off x="7262496" y="1622602"/>
            <a:ext cx="1224136" cy="369332"/>
          </a:xfrm>
          <a:prstGeom prst="rect">
            <a:avLst/>
          </a:prstGeom>
          <a:noFill/>
        </p:spPr>
        <p:txBody>
          <a:bodyPr wrap="square" rtlCol="0">
            <a:spAutoFit/>
          </a:bodyPr>
          <a:lstStyle/>
          <a:p>
            <a:r>
              <a:rPr lang="en-GB" dirty="0" smtClean="0"/>
              <a:t>appoints</a:t>
            </a:r>
            <a:endParaRPr lang="en-GB" dirty="0"/>
          </a:p>
        </p:txBody>
      </p:sp>
      <p:sp>
        <p:nvSpPr>
          <p:cNvPr id="40" name="TextBox 39"/>
          <p:cNvSpPr txBox="1"/>
          <p:nvPr/>
        </p:nvSpPr>
        <p:spPr>
          <a:xfrm rot="5400000">
            <a:off x="4828674" y="1948190"/>
            <a:ext cx="1296144" cy="369332"/>
          </a:xfrm>
          <a:prstGeom prst="rect">
            <a:avLst/>
          </a:prstGeom>
          <a:noFill/>
        </p:spPr>
        <p:txBody>
          <a:bodyPr wrap="square" rtlCol="0">
            <a:spAutoFit/>
          </a:bodyPr>
          <a:lstStyle/>
          <a:p>
            <a:r>
              <a:rPr lang="en-GB" dirty="0" err="1" smtClean="0"/>
              <a:t>imperium</a:t>
            </a:r>
            <a:endParaRPr lang="en-GB" dirty="0"/>
          </a:p>
        </p:txBody>
      </p:sp>
      <p:sp>
        <p:nvSpPr>
          <p:cNvPr id="41" name="TextBox 40"/>
          <p:cNvSpPr txBox="1"/>
          <p:nvPr/>
        </p:nvSpPr>
        <p:spPr>
          <a:xfrm>
            <a:off x="6876256" y="260648"/>
            <a:ext cx="2267744" cy="646331"/>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smtClean="0"/>
              <a:t>Dictator</a:t>
            </a:r>
            <a:br>
              <a:rPr lang="en-GB" b="1" i="1" dirty="0" smtClean="0"/>
            </a:br>
            <a:r>
              <a:rPr lang="en-GB" b="1" i="1" dirty="0" smtClean="0"/>
              <a:t>&amp; </a:t>
            </a:r>
            <a:r>
              <a:rPr lang="en-GB" i="1" dirty="0" smtClean="0"/>
              <a:t>magister </a:t>
            </a:r>
            <a:r>
              <a:rPr lang="en-GB" i="1" dirty="0" err="1" smtClean="0"/>
              <a:t>equitum</a:t>
            </a:r>
            <a:endParaRPr lang="en-GB" b="1" i="1" dirty="0"/>
          </a:p>
        </p:txBody>
      </p:sp>
      <p:cxnSp>
        <p:nvCxnSpPr>
          <p:cNvPr id="42" name="Straight Arrow Connector 41"/>
          <p:cNvCxnSpPr/>
          <p:nvPr/>
        </p:nvCxnSpPr>
        <p:spPr>
          <a:xfrm flipV="1">
            <a:off x="1907704" y="2780928"/>
            <a:ext cx="1296144" cy="1944216"/>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43" name="TextBox 42"/>
          <p:cNvSpPr txBox="1"/>
          <p:nvPr/>
        </p:nvSpPr>
        <p:spPr>
          <a:xfrm>
            <a:off x="6876256" y="4077072"/>
            <a:ext cx="1944216" cy="369332"/>
          </a:xfrm>
          <a:prstGeom prst="rect">
            <a:avLst/>
          </a:prstGeom>
          <a:solidFill>
            <a:srgbClr val="C00000"/>
          </a:solidFill>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smtClean="0"/>
              <a:t>tribunus</a:t>
            </a:r>
            <a:r>
              <a:rPr lang="en-GB" b="1" i="1" dirty="0" smtClean="0"/>
              <a:t> </a:t>
            </a:r>
            <a:r>
              <a:rPr lang="en-GB" b="1" i="1" dirty="0" err="1" smtClean="0"/>
              <a:t>plebis</a:t>
            </a:r>
            <a:endParaRPr lang="en-GB" b="1" i="1" dirty="0"/>
          </a:p>
        </p:txBody>
      </p:sp>
      <p:cxnSp>
        <p:nvCxnSpPr>
          <p:cNvPr id="44" name="Straight Arrow Connector 43"/>
          <p:cNvCxnSpPr>
            <a:endCxn id="13" idx="3"/>
          </p:cNvCxnSpPr>
          <p:nvPr/>
        </p:nvCxnSpPr>
        <p:spPr>
          <a:xfrm flipH="1" flipV="1">
            <a:off x="5220072" y="3949047"/>
            <a:ext cx="1440160" cy="1064129"/>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45" name="Straight Arrow Connector 44"/>
          <p:cNvCxnSpPr/>
          <p:nvPr/>
        </p:nvCxnSpPr>
        <p:spPr>
          <a:xfrm flipV="1">
            <a:off x="2060104" y="3356992"/>
            <a:ext cx="1431776" cy="1520552"/>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46" name="TextBox 45"/>
          <p:cNvSpPr txBox="1"/>
          <p:nvPr/>
        </p:nvSpPr>
        <p:spPr>
          <a:xfrm>
            <a:off x="5724128" y="5013176"/>
            <a:ext cx="2880320" cy="923330"/>
          </a:xfrm>
          <a:prstGeom prst="rect">
            <a:avLst/>
          </a:prstGeom>
          <a:noFill/>
        </p:spPr>
        <p:txBody>
          <a:bodyPr wrap="square" rtlCol="0">
            <a:spAutoFit/>
          </a:bodyPr>
          <a:lstStyle/>
          <a:p>
            <a:r>
              <a:rPr lang="en-GB" dirty="0" smtClean="0"/>
              <a:t>only plebeians</a:t>
            </a:r>
            <a:br>
              <a:rPr lang="en-GB" dirty="0" smtClean="0"/>
            </a:br>
            <a:r>
              <a:rPr lang="en-GB" dirty="0" smtClean="0"/>
              <a:t>no patricians</a:t>
            </a:r>
          </a:p>
          <a:p>
            <a:r>
              <a:rPr lang="en-GB" dirty="0" smtClean="0"/>
              <a:t>organised in 35 </a:t>
            </a:r>
            <a:r>
              <a:rPr lang="en-GB" i="1" dirty="0" err="1" smtClean="0"/>
              <a:t>tribus</a:t>
            </a:r>
            <a:endParaRPr lang="en-GB" i="1" dirty="0"/>
          </a:p>
        </p:txBody>
      </p:sp>
      <p:sp>
        <p:nvSpPr>
          <p:cNvPr id="47" name="TextBox 46"/>
          <p:cNvSpPr txBox="1"/>
          <p:nvPr/>
        </p:nvSpPr>
        <p:spPr>
          <a:xfrm>
            <a:off x="4788024" y="6165304"/>
            <a:ext cx="3672408" cy="646331"/>
          </a:xfrm>
          <a:prstGeom prst="rect">
            <a:avLst/>
          </a:prstGeom>
          <a:noFill/>
        </p:spPr>
        <p:txBody>
          <a:bodyPr wrap="square" rtlCol="0">
            <a:spAutoFit/>
          </a:bodyPr>
          <a:lstStyle/>
          <a:p>
            <a:r>
              <a:rPr lang="en-GB" b="1" dirty="0" smtClean="0"/>
              <a:t>RESULT OF </a:t>
            </a:r>
            <a:br>
              <a:rPr lang="en-GB" b="1" dirty="0" smtClean="0"/>
            </a:br>
            <a:r>
              <a:rPr lang="en-GB" b="1" dirty="0" smtClean="0"/>
              <a:t>STRUGGLE OF THE ORDERS</a:t>
            </a:r>
            <a:endParaRPr lang="en-GB" b="1" dirty="0"/>
          </a:p>
        </p:txBody>
      </p:sp>
      <p:cxnSp>
        <p:nvCxnSpPr>
          <p:cNvPr id="49" name="Straight Arrow Connector 48"/>
          <p:cNvCxnSpPr>
            <a:endCxn id="43" idx="2"/>
          </p:cNvCxnSpPr>
          <p:nvPr/>
        </p:nvCxnSpPr>
        <p:spPr>
          <a:xfrm flipV="1">
            <a:off x="6668616" y="4446404"/>
            <a:ext cx="1179748" cy="503149"/>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randomBar dir="vert"/>
  </p:transition>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971600" y="5661248"/>
            <a:ext cx="7104896" cy="1196752"/>
          </a:xfrm>
        </p:spPr>
        <p:txBody>
          <a:bodyPr/>
          <a:lstStyle/>
          <a:p>
            <a:r>
              <a:rPr lang="en-GB" dirty="0" smtClean="0"/>
              <a:t>Pater </a:t>
            </a:r>
            <a:r>
              <a:rPr lang="en-GB" dirty="0" err="1" smtClean="0"/>
              <a:t>familias</a:t>
            </a:r>
            <a:endParaRPr lang="en-GB" dirty="0"/>
          </a:p>
        </p:txBody>
      </p:sp>
      <p:sp>
        <p:nvSpPr>
          <p:cNvPr id="3" name="Title 2"/>
          <p:cNvSpPr>
            <a:spLocks noGrp="1"/>
          </p:cNvSpPr>
          <p:nvPr>
            <p:ph type="title"/>
          </p:nvPr>
        </p:nvSpPr>
        <p:spPr>
          <a:xfrm>
            <a:off x="827584" y="260648"/>
            <a:ext cx="7680960" cy="5216624"/>
          </a:xfrm>
        </p:spPr>
        <p:txBody>
          <a:bodyPr>
            <a:noAutofit/>
          </a:bodyPr>
          <a:lstStyle/>
          <a:p>
            <a:r>
              <a:rPr lang="en-GB" sz="4800" b="1" dirty="0" smtClean="0"/>
              <a:t>End of lecture 4</a:t>
            </a:r>
            <a:br>
              <a:rPr lang="en-GB" sz="4800" b="1" dirty="0" smtClean="0"/>
            </a:br>
            <a:r>
              <a:rPr lang="en-GB" sz="4800" b="1" dirty="0" smtClean="0"/>
              <a:t/>
            </a:r>
            <a:br>
              <a:rPr lang="en-GB" sz="4800" b="1" dirty="0" smtClean="0"/>
            </a:br>
            <a:r>
              <a:rPr lang="en-GB" sz="4800" b="1" dirty="0" smtClean="0"/>
              <a:t>Next week </a:t>
            </a:r>
            <a:br>
              <a:rPr lang="en-GB" sz="4800" b="1" dirty="0" smtClean="0"/>
            </a:br>
            <a:r>
              <a:rPr lang="en-GB" sz="4800" b="1" dirty="0" smtClean="0"/>
              <a:t>“Struggle of </a:t>
            </a:r>
            <a:br>
              <a:rPr lang="en-GB" sz="4800" b="1" dirty="0" smtClean="0"/>
            </a:br>
            <a:r>
              <a:rPr lang="en-GB" sz="4800" b="1" dirty="0" smtClean="0"/>
              <a:t>the Orders”</a:t>
            </a:r>
            <a:endParaRPr lang="en-GB" sz="4800" b="1" dirty="0"/>
          </a:p>
        </p:txBody>
      </p:sp>
      <p:pic>
        <p:nvPicPr>
          <p:cNvPr id="4" name="Picture 2" descr="http://upload.wikimedia.org/wikipedia/commons/thumb/9/92/Roman_Election.jpg/240px-Roman_Election.jpg"/>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4283969" y="1988460"/>
            <a:ext cx="4583096" cy="4869539"/>
          </a:xfrm>
          <a:prstGeom prst="rect">
            <a:avLst/>
          </a:prstGeom>
          <a:noFill/>
        </p:spPr>
      </p:pic>
    </p:spTree>
  </p:cSld>
  <p:clrMapOvr>
    <a:masterClrMapping/>
  </p:clrMapOvr>
  <p:transition spd="slow">
    <p:randomBar dir="vert"/>
  </p:transition>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en-GB"/>
          </a:p>
        </p:txBody>
      </p:sp>
      <p:sp>
        <p:nvSpPr>
          <p:cNvPr id="3" name="Title 2"/>
          <p:cNvSpPr>
            <a:spLocks noGrp="1"/>
          </p:cNvSpPr>
          <p:nvPr>
            <p:ph type="title"/>
          </p:nvPr>
        </p:nvSpPr>
        <p:spPr/>
        <p:txBody>
          <a:bodyPr/>
          <a:lstStyle/>
          <a:p>
            <a:endParaRPr lang="en-GB"/>
          </a:p>
        </p:txBody>
      </p:sp>
      <p:pic>
        <p:nvPicPr>
          <p:cNvPr id="4" name="Picture 4" descr="Die Bronzeleber von Piacenza, 194 k"/>
          <p:cNvPicPr>
            <a:picLocks noChangeAspect="1" noChangeArrowheads="1"/>
          </p:cNvPicPr>
          <p:nvPr/>
        </p:nvPicPr>
        <p:blipFill>
          <a:blip r:embed="rId2" cstate="print">
            <a:clrChange>
              <a:clrFrom>
                <a:srgbClr val="FF0000"/>
              </a:clrFrom>
              <a:clrTo>
                <a:srgbClr val="FF0000">
                  <a:alpha val="0"/>
                </a:srgbClr>
              </a:clrTo>
            </a:clrChange>
          </a:blip>
          <a:srcRect/>
          <a:stretch>
            <a:fillRect/>
          </a:stretch>
        </p:blipFill>
        <p:spPr bwMode="auto">
          <a:xfrm>
            <a:off x="344170" y="692696"/>
            <a:ext cx="8799830" cy="5702292"/>
          </a:xfrm>
          <a:prstGeom prst="rect">
            <a:avLst/>
          </a:prstGeom>
          <a:noFill/>
        </p:spPr>
      </p:pic>
    </p:spTree>
    <p:extLst>
      <p:ext uri="{BB962C8B-B14F-4D97-AF65-F5344CB8AC3E}">
        <p14:creationId xmlns:p14="http://schemas.microsoft.com/office/powerpoint/2010/main" xmlns="" val="3143051796"/>
      </p:ext>
    </p:extLst>
  </p:cSld>
  <p:clrMapOvr>
    <a:masterClrMapping/>
  </p:clrMapOvr>
  <p:transition spd="slow">
    <p:randomBar dir="vert"/>
  </p:transition>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pic>
        <p:nvPicPr>
          <p:cNvPr id="4" name="Picture 2" descr="http://upload.wikimedia.org/wikipedia/commons/d/d8/Iron_Age_Italy.png"/>
          <p:cNvPicPr>
            <a:picLocks noChangeAspect="1" noChangeArrowheads="1"/>
          </p:cNvPicPr>
          <p:nvPr/>
        </p:nvPicPr>
        <p:blipFill>
          <a:blip r:embed="rId3" cstate="print"/>
          <a:srcRect/>
          <a:stretch>
            <a:fillRect/>
          </a:stretch>
        </p:blipFill>
        <p:spPr bwMode="auto">
          <a:xfrm>
            <a:off x="3707904" y="260647"/>
            <a:ext cx="5436097" cy="6601881"/>
          </a:xfrm>
          <a:prstGeom prst="rect">
            <a:avLst/>
          </a:prstGeom>
          <a:noFill/>
        </p:spPr>
      </p:pic>
      <p:sp>
        <p:nvSpPr>
          <p:cNvPr id="5" name="Content Placeholder 4"/>
          <p:cNvSpPr>
            <a:spLocks noGrp="1"/>
          </p:cNvSpPr>
          <p:nvPr>
            <p:ph sz="quarter" idx="13"/>
          </p:nvPr>
        </p:nvSpPr>
        <p:spPr/>
        <p:txBody>
          <a:bodyPr/>
          <a:lstStyle/>
          <a:p>
            <a:endParaRPr lang="en-GB"/>
          </a:p>
        </p:txBody>
      </p:sp>
    </p:spTree>
    <p:extLst>
      <p:ext uri="{BB962C8B-B14F-4D97-AF65-F5344CB8AC3E}">
        <p14:creationId xmlns:p14="http://schemas.microsoft.com/office/powerpoint/2010/main" xmlns="" val="529208219"/>
      </p:ext>
    </p:extLst>
  </p:cSld>
  <p:clrMapOvr>
    <a:masterClrMapping/>
  </p:clrMapOvr>
  <p:transition spd="slow">
    <p:randomBar dir="vert"/>
  </p:transition>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en-GB" dirty="0"/>
          </a:p>
        </p:txBody>
      </p:sp>
      <p:sp>
        <p:nvSpPr>
          <p:cNvPr id="3" name="Title 2"/>
          <p:cNvSpPr>
            <a:spLocks noGrp="1"/>
          </p:cNvSpPr>
          <p:nvPr>
            <p:ph type="title"/>
          </p:nvPr>
        </p:nvSpPr>
        <p:spPr/>
        <p:txBody>
          <a:bodyPr/>
          <a:lstStyle/>
          <a:p>
            <a:endParaRPr lang="en-GB"/>
          </a:p>
        </p:txBody>
      </p:sp>
    </p:spTree>
  </p:cSld>
  <p:clrMapOvr>
    <a:masterClrMapping/>
  </p:clrMapOvr>
  <p:transition spd="slow">
    <p:randomBar dir="vert"/>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ylar">
  <a:themeElements>
    <a:clrScheme name="Mylar">
      <a:dk1>
        <a:srgbClr val="000000"/>
      </a:dk1>
      <a:lt1>
        <a:srgbClr val="FFFFFF"/>
      </a:lt1>
      <a:dk2>
        <a:srgbClr val="656162"/>
      </a:dk2>
      <a:lt2>
        <a:srgbClr val="E0DACC"/>
      </a:lt2>
      <a:accent1>
        <a:srgbClr val="4A5A7A"/>
      </a:accent1>
      <a:accent2>
        <a:srgbClr val="F7BD40"/>
      </a:accent2>
      <a:accent3>
        <a:srgbClr val="975C00"/>
      </a:accent3>
      <a:accent4>
        <a:srgbClr val="754D41"/>
      </a:accent4>
      <a:accent5>
        <a:srgbClr val="838995"/>
      </a:accent5>
      <a:accent6>
        <a:srgbClr val="687B66"/>
      </a:accent6>
      <a:hlink>
        <a:srgbClr val="B5740B"/>
      </a:hlink>
      <a:folHlink>
        <a:srgbClr val="7483A0"/>
      </a:folHlink>
    </a:clrScheme>
    <a:fontScheme name="Mylar">
      <a:majorFont>
        <a:latin typeface="Corbel"/>
        <a:ea typeface=""/>
        <a:cs typeface=""/>
        <a:font script="Jpan" typeface="HGｺﾞｼｯｸM"/>
        <a:font script="Hang" typeface="맑은 고딕"/>
        <a:font script="Hans" typeface="华文楷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맑은 고딕"/>
        <a:font script="Hans" typeface="华文楷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ylar">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effectStyle>
        <a:effectStyle>
          <a:effectLst>
            <a:innerShdw blurRad="50800" dist="25400" dir="13500000">
              <a:srgbClr val="000000">
                <a:alpha val="75000"/>
              </a:srgbClr>
            </a:innerShdw>
            <a:outerShdw blurRad="50800" dist="25400" dir="5400000" rotWithShape="0">
              <a:srgbClr val="000000">
                <a:alpha val="50000"/>
              </a:srgbClr>
            </a:outerShdw>
          </a:effectLst>
          <a:scene3d>
            <a:camera prst="orthographicFront">
              <a:rot lat="0" lon="0" rev="0"/>
            </a:camera>
            <a:lightRig rig="threePt" dir="tl"/>
          </a:scene3d>
          <a:sp3d prstMaterial="dkEdge">
            <a:bevelT w="25400" h="5080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tint val="100000"/>
                <a:shade val="30000"/>
                <a:alpha val="100000"/>
                <a:satMod val="255000"/>
                <a:lumMod val="100000"/>
              </a:schemeClr>
            </a:gs>
          </a:gsLst>
          <a:path path="circle">
            <a:fillToRect l="50000" t="-80000" r="50000" b="180000"/>
          </a:path>
        </a:gradFill>
        <a:blipFill rotWithShape="1">
          <a:blip xmlns:r="http://schemas.openxmlformats.org/officeDocument/2006/relationships" r:embed="rId1">
            <a:duotone>
              <a:schemeClr val="phClr">
                <a:lumMod val="80000"/>
              </a:schemeClr>
              <a:schemeClr val="phClr">
                <a:tint val="50000"/>
                <a:lumMod val="15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Mylar</Template>
  <TotalTime>3446</TotalTime>
  <Words>4971</Words>
  <Application>Microsoft Office PowerPoint</Application>
  <PresentationFormat>On-screen Show (4:3)</PresentationFormat>
  <Paragraphs>1008</Paragraphs>
  <Slides>99</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99</vt:i4>
      </vt:variant>
    </vt:vector>
  </HeadingPairs>
  <TitlesOfParts>
    <vt:vector size="106" baseType="lpstr">
      <vt:lpstr>Arial</vt:lpstr>
      <vt:lpstr>Corbel</vt:lpstr>
      <vt:lpstr>Tahoma</vt:lpstr>
      <vt:lpstr>Tunga</vt:lpstr>
      <vt:lpstr>Wingdings</vt:lpstr>
      <vt:lpstr>Calibri</vt:lpstr>
      <vt:lpstr>Mylar</vt:lpstr>
      <vt:lpstr>Early Rome</vt:lpstr>
      <vt:lpstr>Early Rome: the regal period “753-509”</vt:lpstr>
      <vt:lpstr>Early Chronology: Myth &amp; Reality?</vt:lpstr>
      <vt:lpstr>Slide 4</vt:lpstr>
      <vt:lpstr>Aeneas - ancestor of the Latins</vt:lpstr>
      <vt:lpstr>Aeneas - ancestor of the Latins</vt:lpstr>
      <vt:lpstr>Aeneas - ancestor of the Latins</vt:lpstr>
      <vt:lpstr>Aeneas - ancestor of the Latins</vt:lpstr>
      <vt:lpstr>Romulus &amp; Remus</vt:lpstr>
      <vt:lpstr>Romulus &amp; Remus</vt:lpstr>
      <vt:lpstr>Romulus &amp; Remus</vt:lpstr>
      <vt:lpstr>Romulus &amp; Remus</vt:lpstr>
      <vt:lpstr>Romulus &amp; Remus</vt:lpstr>
      <vt:lpstr>Source criticism</vt:lpstr>
      <vt:lpstr>Source criticism</vt:lpstr>
      <vt:lpstr>Source criticism</vt:lpstr>
      <vt:lpstr>Source criticism</vt:lpstr>
      <vt:lpstr>Earliest evidence for Rome</vt:lpstr>
      <vt:lpstr>Earliest evidence for Rome</vt:lpstr>
      <vt:lpstr>Earliest evidence for Rome</vt:lpstr>
      <vt:lpstr>Earliest evidence for Rome</vt:lpstr>
      <vt:lpstr>Earliest evidence for Rome</vt:lpstr>
      <vt:lpstr>Earliest evidence for Rome</vt:lpstr>
      <vt:lpstr>Earliest evidence for Rome</vt:lpstr>
      <vt:lpstr>Earliest evidence for Rome</vt:lpstr>
      <vt:lpstr>Earliest evidence for Rome</vt:lpstr>
      <vt:lpstr>Earliest evidence for Rome</vt:lpstr>
      <vt:lpstr>Earliest evidence for Rome</vt:lpstr>
      <vt:lpstr>Earliest evidence for Rome</vt:lpstr>
      <vt:lpstr> </vt:lpstr>
      <vt:lpstr>Etruscan influence on Rome</vt:lpstr>
      <vt:lpstr>The regal period</vt:lpstr>
      <vt:lpstr>Etruria / Etruscans</vt:lpstr>
      <vt:lpstr>Etruria / Etruscans</vt:lpstr>
      <vt:lpstr>Etruria / Etruscans</vt:lpstr>
      <vt:lpstr>Etruria / Etruscans</vt:lpstr>
      <vt:lpstr>Etruria / Etruscans</vt:lpstr>
      <vt:lpstr>Cerveteri &amp; Tarquinii</vt:lpstr>
      <vt:lpstr>Cerveteri &amp; Tarquinii</vt:lpstr>
      <vt:lpstr>Cerveteri &amp; Tarquinii</vt:lpstr>
      <vt:lpstr>Cerveteri &amp; Tarquinii</vt:lpstr>
      <vt:lpstr>Cerveteri &amp; Tarquinii</vt:lpstr>
      <vt:lpstr>Cerveteri &amp; Tarquinii</vt:lpstr>
      <vt:lpstr>Slide 44</vt:lpstr>
      <vt:lpstr>Slide 45</vt:lpstr>
      <vt:lpstr>Slide 46</vt:lpstr>
      <vt:lpstr>Etruscan art…</vt:lpstr>
      <vt:lpstr>Etruscan art…</vt:lpstr>
      <vt:lpstr>Etruscan cities…</vt:lpstr>
      <vt:lpstr>Etruscan cities…</vt:lpstr>
      <vt:lpstr>Etruscan temple</vt:lpstr>
      <vt:lpstr>Etruscan temple</vt:lpstr>
      <vt:lpstr>Etruscan temple</vt:lpstr>
      <vt:lpstr>Etruscan deities</vt:lpstr>
      <vt:lpstr>Etruscan religion: divination</vt:lpstr>
      <vt:lpstr>Etruscan religion: divination</vt:lpstr>
      <vt:lpstr>Etruscan religion: divination</vt:lpstr>
      <vt:lpstr>Etruscan alphabet &amp; language</vt:lpstr>
      <vt:lpstr>Etruscan alphabet &amp; language</vt:lpstr>
      <vt:lpstr>Etruscan alphabet &amp; language</vt:lpstr>
      <vt:lpstr>Etruscan ‘influence’</vt:lpstr>
      <vt:lpstr>Etruscan ‘influence’</vt:lpstr>
      <vt:lpstr>Etruscan ‘influence’</vt:lpstr>
      <vt:lpstr>Etruscan ‘influence’</vt:lpstr>
      <vt:lpstr>Etruscan ‘influence’</vt:lpstr>
      <vt:lpstr>Etruscan ‘influence’</vt:lpstr>
      <vt:lpstr>Etruscan ‘influence’</vt:lpstr>
      <vt:lpstr>Etruscan ‘influence’</vt:lpstr>
      <vt:lpstr>Etruscan ‘influence’</vt:lpstr>
      <vt:lpstr>Etruscan ‘influence’</vt:lpstr>
      <vt:lpstr>Etruscan ‘influence’</vt:lpstr>
      <vt:lpstr>Etruscan ‘influence’</vt:lpstr>
      <vt:lpstr>Slide 73</vt:lpstr>
      <vt:lpstr>Etruscan ‘influence’</vt:lpstr>
      <vt:lpstr>Etruscan ‘influence’</vt:lpstr>
      <vt:lpstr>Etruscan ‘influence’</vt:lpstr>
      <vt:lpstr>Or was it a ‘Latin’ city after all...?</vt:lpstr>
      <vt:lpstr>Or was it a ‘Latin’ city after all...?</vt:lpstr>
      <vt:lpstr>Or was it a ‘Latin’ city after all...?</vt:lpstr>
      <vt:lpstr>Roman constitution</vt:lpstr>
      <vt:lpstr>Roman constitution: Monarchy/Republic</vt:lpstr>
      <vt:lpstr>Roman constitution</vt:lpstr>
      <vt:lpstr>Roman constitution</vt:lpstr>
      <vt:lpstr>Roman constitution</vt:lpstr>
      <vt:lpstr>Roman constitution</vt:lpstr>
      <vt:lpstr>Roman constitution</vt:lpstr>
      <vt:lpstr>Roman constitution</vt:lpstr>
      <vt:lpstr>Roman constitution</vt:lpstr>
      <vt:lpstr>Roman constitution</vt:lpstr>
      <vt:lpstr>Roman constitution</vt:lpstr>
      <vt:lpstr>Roman constitution</vt:lpstr>
      <vt:lpstr>Roman constitution</vt:lpstr>
      <vt:lpstr>Roman constitution</vt:lpstr>
      <vt:lpstr>Roman constitution</vt:lpstr>
      <vt:lpstr>Roman constitution</vt:lpstr>
      <vt:lpstr>End of lecture 4  Next week  “Struggle of  the Orders”</vt:lpstr>
      <vt:lpstr>Slide 97</vt:lpstr>
      <vt:lpstr>Slide 98</vt:lpstr>
      <vt:lpstr>Slide 99</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Village to Empire</dc:title>
  <dc:creator>Ralph</dc:creator>
  <cp:lastModifiedBy>Haeussler</cp:lastModifiedBy>
  <cp:revision>413</cp:revision>
  <dcterms:created xsi:type="dcterms:W3CDTF">2014-10-01T20:43:32Z</dcterms:created>
  <dcterms:modified xsi:type="dcterms:W3CDTF">2014-10-10T11:52:09Z</dcterms:modified>
</cp:coreProperties>
</file>