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gg+NAaOW4RW+PB02qRveq83O78n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1498" y="5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customschemas.google.com/relationships/presentationmetadata" Target="metadata"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7EE6DF-9525-446A-A69F-288B4C468D16}" type="doc">
      <dgm:prSet loTypeId="urn:microsoft.com/office/officeart/2005/8/layout/hList3" loCatId="list" qsTypeId="urn:microsoft.com/office/officeart/2005/8/quickstyle/simple4" qsCatId="simple" csTypeId="urn:microsoft.com/office/officeart/2005/8/colors/colorful1" csCatId="colorful" phldr="1"/>
      <dgm:spPr/>
      <dgm:t>
        <a:bodyPr/>
        <a:lstStyle/>
        <a:p>
          <a:endParaRPr lang="en-IN"/>
        </a:p>
      </dgm:t>
    </dgm:pt>
    <dgm:pt modelId="{1ABBB741-752A-4C70-91B7-C6C84C1F5231}">
      <dgm:prSet phldrT="[Text]"/>
      <dgm:spPr/>
      <dgm:t>
        <a:bodyPr/>
        <a:lstStyle/>
        <a:p>
          <a:r>
            <a:rPr lang="en-US" dirty="0">
              <a:latin typeface="+mj-lt"/>
              <a:ea typeface="Times New Roman"/>
              <a:cs typeface="Times New Roman"/>
              <a:sym typeface="Times New Roman"/>
            </a:rPr>
            <a:t>RESTAURANT GROUP</a:t>
          </a:r>
          <a:endParaRPr lang="en-IN" dirty="0"/>
        </a:p>
      </dgm:t>
    </dgm:pt>
    <dgm:pt modelId="{29B646F8-27E8-49A9-B239-B3F5E4AA0E5A}" type="parTrans" cxnId="{5B9DCD6E-8779-47C4-B085-D8175A5279F3}">
      <dgm:prSet/>
      <dgm:spPr/>
      <dgm:t>
        <a:bodyPr/>
        <a:lstStyle/>
        <a:p>
          <a:endParaRPr lang="en-IN"/>
        </a:p>
      </dgm:t>
    </dgm:pt>
    <dgm:pt modelId="{5A85E024-7939-4345-A202-C69CC3CF8026}" type="sibTrans" cxnId="{5B9DCD6E-8779-47C4-B085-D8175A5279F3}">
      <dgm:prSet/>
      <dgm:spPr/>
      <dgm:t>
        <a:bodyPr/>
        <a:lstStyle/>
        <a:p>
          <a:endParaRPr lang="en-IN"/>
        </a:p>
      </dgm:t>
    </dgm:pt>
    <dgm:pt modelId="{8912C727-454D-472A-A924-5D6702CD6919}">
      <dgm:prSet phldrT="[Text]"/>
      <dgm:spPr/>
      <dgm:t>
        <a:bodyPr/>
        <a:lstStyle/>
        <a:p>
          <a:pPr>
            <a:buClr>
              <a:schemeClr val="dk1"/>
            </a:buClr>
            <a:buSzPts val="1200"/>
            <a:buFont typeface="Times New Roman"/>
            <a:buChar char="●"/>
          </a:pPr>
          <a:r>
            <a:rPr lang="en-US" dirty="0">
              <a:latin typeface="Times New Roman"/>
              <a:ea typeface="Times New Roman"/>
              <a:cs typeface="Times New Roman"/>
              <a:sym typeface="Times New Roman"/>
            </a:rPr>
            <a:t>Provide services throughout the UK.</a:t>
          </a:r>
          <a:endParaRPr lang="en-IN" dirty="0"/>
        </a:p>
      </dgm:t>
    </dgm:pt>
    <dgm:pt modelId="{A737527F-5D71-46AA-AD21-D1574E7D6C60}" type="parTrans" cxnId="{0FDE9977-E3A5-4C96-BA01-484AC03A0445}">
      <dgm:prSet/>
      <dgm:spPr/>
      <dgm:t>
        <a:bodyPr/>
        <a:lstStyle/>
        <a:p>
          <a:endParaRPr lang="en-IN"/>
        </a:p>
      </dgm:t>
    </dgm:pt>
    <dgm:pt modelId="{988C9C81-5114-4D4D-A744-660743CC9798}" type="sibTrans" cxnId="{0FDE9977-E3A5-4C96-BA01-484AC03A0445}">
      <dgm:prSet/>
      <dgm:spPr/>
      <dgm:t>
        <a:bodyPr/>
        <a:lstStyle/>
        <a:p>
          <a:endParaRPr lang="en-IN"/>
        </a:p>
      </dgm:t>
    </dgm:pt>
    <dgm:pt modelId="{813C2D35-8AD9-41D7-8BA1-D23FE3B8B7C0}">
      <dgm:prSet/>
      <dgm:spPr/>
      <dgm:t>
        <a:bodyPr/>
        <a:lstStyle/>
        <a:p>
          <a:r>
            <a:rPr lang="en-US">
              <a:latin typeface="Times New Roman"/>
              <a:ea typeface="Times New Roman"/>
              <a:cs typeface="Times New Roman"/>
              <a:sym typeface="Times New Roman"/>
            </a:rPr>
            <a:t>It operates under different brands.</a:t>
          </a:r>
          <a:endParaRPr lang="en-US" dirty="0">
            <a:latin typeface="Times New Roman"/>
            <a:ea typeface="Times New Roman"/>
            <a:cs typeface="Times New Roman"/>
            <a:sym typeface="Times New Roman"/>
          </a:endParaRPr>
        </a:p>
      </dgm:t>
    </dgm:pt>
    <dgm:pt modelId="{3F26990E-630F-47A9-A5FE-1DC77DFEDC21}" type="parTrans" cxnId="{D5FF65F3-883A-47B2-A5A7-9F35E7662C60}">
      <dgm:prSet/>
      <dgm:spPr/>
      <dgm:t>
        <a:bodyPr/>
        <a:lstStyle/>
        <a:p>
          <a:endParaRPr lang="en-IN"/>
        </a:p>
      </dgm:t>
    </dgm:pt>
    <dgm:pt modelId="{E87E7EF7-F207-41F5-BBBB-16078A488052}" type="sibTrans" cxnId="{D5FF65F3-883A-47B2-A5A7-9F35E7662C60}">
      <dgm:prSet/>
      <dgm:spPr/>
      <dgm:t>
        <a:bodyPr/>
        <a:lstStyle/>
        <a:p>
          <a:endParaRPr lang="en-IN"/>
        </a:p>
      </dgm:t>
    </dgm:pt>
    <dgm:pt modelId="{23E14730-859B-4FE3-9807-702CC109E900}">
      <dgm:prSet/>
      <dgm:spPr/>
      <dgm:t>
        <a:bodyPr/>
        <a:lstStyle/>
        <a:p>
          <a:r>
            <a:rPr lang="en-US">
              <a:latin typeface="Times New Roman"/>
              <a:ea typeface="Times New Roman"/>
              <a:cs typeface="Times New Roman"/>
              <a:sym typeface="Times New Roman"/>
            </a:rPr>
            <a:t>The group employs more than 1000 staff.</a:t>
          </a:r>
          <a:endParaRPr lang="en-US" dirty="0">
            <a:latin typeface="Times New Roman"/>
            <a:ea typeface="Times New Roman"/>
            <a:cs typeface="Times New Roman"/>
            <a:sym typeface="Times New Roman"/>
          </a:endParaRPr>
        </a:p>
      </dgm:t>
    </dgm:pt>
    <dgm:pt modelId="{4F496BE1-4028-4E20-92D9-034F9EEB61FE}" type="parTrans" cxnId="{D8654206-4106-4C87-98FB-0FB418200984}">
      <dgm:prSet/>
      <dgm:spPr/>
      <dgm:t>
        <a:bodyPr/>
        <a:lstStyle/>
        <a:p>
          <a:endParaRPr lang="en-IN"/>
        </a:p>
      </dgm:t>
    </dgm:pt>
    <dgm:pt modelId="{822C08F0-9852-43C4-B070-0FA1893CC859}" type="sibTrans" cxnId="{D8654206-4106-4C87-98FB-0FB418200984}">
      <dgm:prSet/>
      <dgm:spPr/>
      <dgm:t>
        <a:bodyPr/>
        <a:lstStyle/>
        <a:p>
          <a:endParaRPr lang="en-IN"/>
        </a:p>
      </dgm:t>
    </dgm:pt>
    <dgm:pt modelId="{CA4645F0-623A-4537-BDB9-03B72E73B8B0}">
      <dgm:prSet/>
      <dgm:spPr/>
      <dgm:t>
        <a:bodyPr/>
        <a:lstStyle/>
        <a:p>
          <a:r>
            <a:rPr lang="en-US">
              <a:latin typeface="Times New Roman"/>
              <a:ea typeface="Times New Roman"/>
              <a:cs typeface="Times New Roman"/>
              <a:sym typeface="Times New Roman"/>
            </a:rPr>
            <a:t>Provide a unique and enjoyable dining experience for guests.</a:t>
          </a:r>
          <a:endParaRPr lang="en-US" dirty="0">
            <a:latin typeface="Times New Roman"/>
            <a:ea typeface="Times New Roman"/>
            <a:cs typeface="Times New Roman"/>
            <a:sym typeface="Times New Roman"/>
          </a:endParaRPr>
        </a:p>
      </dgm:t>
    </dgm:pt>
    <dgm:pt modelId="{870BE712-8F89-451A-9D4E-F23F4624CC6B}" type="parTrans" cxnId="{1C21CAA8-97DF-4FB7-B54F-BC4C43B11F65}">
      <dgm:prSet/>
      <dgm:spPr/>
      <dgm:t>
        <a:bodyPr/>
        <a:lstStyle/>
        <a:p>
          <a:endParaRPr lang="en-IN"/>
        </a:p>
      </dgm:t>
    </dgm:pt>
    <dgm:pt modelId="{58D11C39-17AE-4644-96AD-20FEF2F4EE9F}" type="sibTrans" cxnId="{1C21CAA8-97DF-4FB7-B54F-BC4C43B11F65}">
      <dgm:prSet/>
      <dgm:spPr/>
      <dgm:t>
        <a:bodyPr/>
        <a:lstStyle/>
        <a:p>
          <a:endParaRPr lang="en-IN"/>
        </a:p>
      </dgm:t>
    </dgm:pt>
    <dgm:pt modelId="{3A7A826C-DDE7-42F8-80A3-6A994D65B681}" type="pres">
      <dgm:prSet presAssocID="{9E7EE6DF-9525-446A-A69F-288B4C468D16}" presName="composite" presStyleCnt="0">
        <dgm:presLayoutVars>
          <dgm:chMax val="1"/>
          <dgm:dir/>
          <dgm:resizeHandles val="exact"/>
        </dgm:presLayoutVars>
      </dgm:prSet>
      <dgm:spPr/>
    </dgm:pt>
    <dgm:pt modelId="{35E5515D-A3CF-4893-8DA7-876DD8019F51}" type="pres">
      <dgm:prSet presAssocID="{1ABBB741-752A-4C70-91B7-C6C84C1F5231}" presName="roof" presStyleLbl="dkBgShp" presStyleIdx="0" presStyleCnt="2"/>
      <dgm:spPr/>
    </dgm:pt>
    <dgm:pt modelId="{ED54E0FC-1EF1-468B-B84A-07DD0D0E738B}" type="pres">
      <dgm:prSet presAssocID="{1ABBB741-752A-4C70-91B7-C6C84C1F5231}" presName="pillars" presStyleCnt="0"/>
      <dgm:spPr/>
    </dgm:pt>
    <dgm:pt modelId="{D486B3BE-C0AE-48A6-8450-13A72579D69B}" type="pres">
      <dgm:prSet presAssocID="{1ABBB741-752A-4C70-91B7-C6C84C1F5231}" presName="pillar1" presStyleLbl="node1" presStyleIdx="0" presStyleCnt="4">
        <dgm:presLayoutVars>
          <dgm:bulletEnabled val="1"/>
        </dgm:presLayoutVars>
      </dgm:prSet>
      <dgm:spPr/>
    </dgm:pt>
    <dgm:pt modelId="{49D1C874-A10F-4EAE-BE92-C7756C48174D}" type="pres">
      <dgm:prSet presAssocID="{813C2D35-8AD9-41D7-8BA1-D23FE3B8B7C0}" presName="pillarX" presStyleLbl="node1" presStyleIdx="1" presStyleCnt="4">
        <dgm:presLayoutVars>
          <dgm:bulletEnabled val="1"/>
        </dgm:presLayoutVars>
      </dgm:prSet>
      <dgm:spPr/>
    </dgm:pt>
    <dgm:pt modelId="{076E87DD-CBA3-4A07-B327-51A0C58F07C1}" type="pres">
      <dgm:prSet presAssocID="{23E14730-859B-4FE3-9807-702CC109E900}" presName="pillarX" presStyleLbl="node1" presStyleIdx="2" presStyleCnt="4">
        <dgm:presLayoutVars>
          <dgm:bulletEnabled val="1"/>
        </dgm:presLayoutVars>
      </dgm:prSet>
      <dgm:spPr/>
    </dgm:pt>
    <dgm:pt modelId="{E8697158-3F89-443A-A591-A0ED752573EA}" type="pres">
      <dgm:prSet presAssocID="{CA4645F0-623A-4537-BDB9-03B72E73B8B0}" presName="pillarX" presStyleLbl="node1" presStyleIdx="3" presStyleCnt="4">
        <dgm:presLayoutVars>
          <dgm:bulletEnabled val="1"/>
        </dgm:presLayoutVars>
      </dgm:prSet>
      <dgm:spPr/>
    </dgm:pt>
    <dgm:pt modelId="{8906AEAF-62F1-409D-B491-257A463CC35F}" type="pres">
      <dgm:prSet presAssocID="{1ABBB741-752A-4C70-91B7-C6C84C1F5231}" presName="base" presStyleLbl="dkBgShp" presStyleIdx="1" presStyleCnt="2"/>
      <dgm:spPr/>
    </dgm:pt>
  </dgm:ptLst>
  <dgm:cxnLst>
    <dgm:cxn modelId="{D8654206-4106-4C87-98FB-0FB418200984}" srcId="{1ABBB741-752A-4C70-91B7-C6C84C1F5231}" destId="{23E14730-859B-4FE3-9807-702CC109E900}" srcOrd="2" destOrd="0" parTransId="{4F496BE1-4028-4E20-92D9-034F9EEB61FE}" sibTransId="{822C08F0-9852-43C4-B070-0FA1893CC859}"/>
    <dgm:cxn modelId="{6B751B22-3E45-4D84-96F0-83930326473C}" type="presOf" srcId="{23E14730-859B-4FE3-9807-702CC109E900}" destId="{076E87DD-CBA3-4A07-B327-51A0C58F07C1}" srcOrd="0" destOrd="0" presId="urn:microsoft.com/office/officeart/2005/8/layout/hList3"/>
    <dgm:cxn modelId="{D3AEA34B-94A4-4A22-89CA-6D097303F345}" type="presOf" srcId="{8912C727-454D-472A-A924-5D6702CD6919}" destId="{D486B3BE-C0AE-48A6-8450-13A72579D69B}" srcOrd="0" destOrd="0" presId="urn:microsoft.com/office/officeart/2005/8/layout/hList3"/>
    <dgm:cxn modelId="{A5A29E4E-D5B9-41CE-A41B-5B5316372640}" type="presOf" srcId="{9E7EE6DF-9525-446A-A69F-288B4C468D16}" destId="{3A7A826C-DDE7-42F8-80A3-6A994D65B681}" srcOrd="0" destOrd="0" presId="urn:microsoft.com/office/officeart/2005/8/layout/hList3"/>
    <dgm:cxn modelId="{5B9DCD6E-8779-47C4-B085-D8175A5279F3}" srcId="{9E7EE6DF-9525-446A-A69F-288B4C468D16}" destId="{1ABBB741-752A-4C70-91B7-C6C84C1F5231}" srcOrd="0" destOrd="0" parTransId="{29B646F8-27E8-49A9-B239-B3F5E4AA0E5A}" sibTransId="{5A85E024-7939-4345-A202-C69CC3CF8026}"/>
    <dgm:cxn modelId="{59EEE66E-1505-4161-B422-8B654EBB9940}" type="presOf" srcId="{1ABBB741-752A-4C70-91B7-C6C84C1F5231}" destId="{35E5515D-A3CF-4893-8DA7-876DD8019F51}" srcOrd="0" destOrd="0" presId="urn:microsoft.com/office/officeart/2005/8/layout/hList3"/>
    <dgm:cxn modelId="{0FDE9977-E3A5-4C96-BA01-484AC03A0445}" srcId="{1ABBB741-752A-4C70-91B7-C6C84C1F5231}" destId="{8912C727-454D-472A-A924-5D6702CD6919}" srcOrd="0" destOrd="0" parTransId="{A737527F-5D71-46AA-AD21-D1574E7D6C60}" sibTransId="{988C9C81-5114-4D4D-A744-660743CC9798}"/>
    <dgm:cxn modelId="{18A1567F-35F4-4202-A590-93E5DC9DF77F}" type="presOf" srcId="{813C2D35-8AD9-41D7-8BA1-D23FE3B8B7C0}" destId="{49D1C874-A10F-4EAE-BE92-C7756C48174D}" srcOrd="0" destOrd="0" presId="urn:microsoft.com/office/officeart/2005/8/layout/hList3"/>
    <dgm:cxn modelId="{1C21CAA8-97DF-4FB7-B54F-BC4C43B11F65}" srcId="{1ABBB741-752A-4C70-91B7-C6C84C1F5231}" destId="{CA4645F0-623A-4537-BDB9-03B72E73B8B0}" srcOrd="3" destOrd="0" parTransId="{870BE712-8F89-451A-9D4E-F23F4624CC6B}" sibTransId="{58D11C39-17AE-4644-96AD-20FEF2F4EE9F}"/>
    <dgm:cxn modelId="{991FBBE7-74FD-47C6-8AB7-A09969834F8B}" type="presOf" srcId="{CA4645F0-623A-4537-BDB9-03B72E73B8B0}" destId="{E8697158-3F89-443A-A591-A0ED752573EA}" srcOrd="0" destOrd="0" presId="urn:microsoft.com/office/officeart/2005/8/layout/hList3"/>
    <dgm:cxn modelId="{D5FF65F3-883A-47B2-A5A7-9F35E7662C60}" srcId="{1ABBB741-752A-4C70-91B7-C6C84C1F5231}" destId="{813C2D35-8AD9-41D7-8BA1-D23FE3B8B7C0}" srcOrd="1" destOrd="0" parTransId="{3F26990E-630F-47A9-A5FE-1DC77DFEDC21}" sibTransId="{E87E7EF7-F207-41F5-BBBB-16078A488052}"/>
    <dgm:cxn modelId="{12A11E05-F2FA-4631-8437-B3F63312BFD6}" type="presParOf" srcId="{3A7A826C-DDE7-42F8-80A3-6A994D65B681}" destId="{35E5515D-A3CF-4893-8DA7-876DD8019F51}" srcOrd="0" destOrd="0" presId="urn:microsoft.com/office/officeart/2005/8/layout/hList3"/>
    <dgm:cxn modelId="{6300B81F-467B-4BBF-944F-FC83FFAABA03}" type="presParOf" srcId="{3A7A826C-DDE7-42F8-80A3-6A994D65B681}" destId="{ED54E0FC-1EF1-468B-B84A-07DD0D0E738B}" srcOrd="1" destOrd="0" presId="urn:microsoft.com/office/officeart/2005/8/layout/hList3"/>
    <dgm:cxn modelId="{2C3405AE-EACB-45E5-9870-0EC3CA120F10}" type="presParOf" srcId="{ED54E0FC-1EF1-468B-B84A-07DD0D0E738B}" destId="{D486B3BE-C0AE-48A6-8450-13A72579D69B}" srcOrd="0" destOrd="0" presId="urn:microsoft.com/office/officeart/2005/8/layout/hList3"/>
    <dgm:cxn modelId="{A674686A-019E-4EA7-8E11-8C03A88B5D7D}" type="presParOf" srcId="{ED54E0FC-1EF1-468B-B84A-07DD0D0E738B}" destId="{49D1C874-A10F-4EAE-BE92-C7756C48174D}" srcOrd="1" destOrd="0" presId="urn:microsoft.com/office/officeart/2005/8/layout/hList3"/>
    <dgm:cxn modelId="{9E0BB320-2994-43BE-94DC-5D2B1280A9F7}" type="presParOf" srcId="{ED54E0FC-1EF1-468B-B84A-07DD0D0E738B}" destId="{076E87DD-CBA3-4A07-B327-51A0C58F07C1}" srcOrd="2" destOrd="0" presId="urn:microsoft.com/office/officeart/2005/8/layout/hList3"/>
    <dgm:cxn modelId="{B4347BE0-29BD-4FCC-942D-6BAC81ABBC55}" type="presParOf" srcId="{ED54E0FC-1EF1-468B-B84A-07DD0D0E738B}" destId="{E8697158-3F89-443A-A591-A0ED752573EA}" srcOrd="3" destOrd="0" presId="urn:microsoft.com/office/officeart/2005/8/layout/hList3"/>
    <dgm:cxn modelId="{051BBFF3-63A8-41BB-9147-B17C63A30076}" type="presParOf" srcId="{3A7A826C-DDE7-42F8-80A3-6A994D65B681}" destId="{8906AEAF-62F1-409D-B491-257A463CC35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13891D-F5E6-45D4-915B-51CBD77D2C30}" type="doc">
      <dgm:prSet loTypeId="urn:microsoft.com/office/officeart/2005/8/layout/hProcess9" loCatId="process" qsTypeId="urn:microsoft.com/office/officeart/2005/8/quickstyle/simple4" qsCatId="simple" csTypeId="urn:microsoft.com/office/officeart/2005/8/colors/colorful1" csCatId="colorful" phldr="1"/>
      <dgm:spPr/>
    </dgm:pt>
    <dgm:pt modelId="{0ADF1C5F-3B6F-47E8-9D88-78A385C734AB}">
      <dgm:prSet phldrT="[Text]"/>
      <dgm:spPr/>
      <dgm:t>
        <a:bodyPr/>
        <a:lstStyle/>
        <a:p>
          <a:pPr>
            <a:buClr>
              <a:schemeClr val="dk1"/>
            </a:buClr>
            <a:buSzPts val="1200"/>
            <a:buFont typeface="Times New Roman"/>
            <a:buChar char="●"/>
          </a:pPr>
          <a:r>
            <a:rPr lang="en-US" dirty="0">
              <a:latin typeface="Times New Roman"/>
              <a:ea typeface="Times New Roman"/>
              <a:cs typeface="Times New Roman"/>
              <a:sym typeface="Times New Roman"/>
            </a:rPr>
            <a:t>Leveraging social media</a:t>
          </a:r>
          <a:endParaRPr lang="en-IN" dirty="0"/>
        </a:p>
      </dgm:t>
    </dgm:pt>
    <dgm:pt modelId="{EB54145F-AAB0-4A38-B6C6-181CA350DCFE}" type="parTrans" cxnId="{20E0EE4E-C1BC-4222-9D97-233884D2BAC0}">
      <dgm:prSet/>
      <dgm:spPr/>
      <dgm:t>
        <a:bodyPr/>
        <a:lstStyle/>
        <a:p>
          <a:endParaRPr lang="en-IN"/>
        </a:p>
      </dgm:t>
    </dgm:pt>
    <dgm:pt modelId="{5E9815A8-CBD0-46FC-9C51-329AF6B3014A}" type="sibTrans" cxnId="{20E0EE4E-C1BC-4222-9D97-233884D2BAC0}">
      <dgm:prSet/>
      <dgm:spPr/>
      <dgm:t>
        <a:bodyPr/>
        <a:lstStyle/>
        <a:p>
          <a:endParaRPr lang="en-IN"/>
        </a:p>
      </dgm:t>
    </dgm:pt>
    <dgm:pt modelId="{829713BD-6728-4F7B-86AF-4BE96674251E}">
      <dgm:prSet/>
      <dgm:spPr/>
      <dgm:t>
        <a:bodyPr/>
        <a:lstStyle/>
        <a:p>
          <a:r>
            <a:rPr lang="en-US">
              <a:latin typeface="Times New Roman"/>
              <a:ea typeface="Times New Roman"/>
              <a:cs typeface="Times New Roman"/>
              <a:sym typeface="Times New Roman"/>
            </a:rPr>
            <a:t>Establish referral programs</a:t>
          </a:r>
          <a:endParaRPr lang="en-US" dirty="0">
            <a:latin typeface="Times New Roman"/>
            <a:ea typeface="Times New Roman"/>
            <a:cs typeface="Times New Roman"/>
            <a:sym typeface="Times New Roman"/>
          </a:endParaRPr>
        </a:p>
      </dgm:t>
    </dgm:pt>
    <dgm:pt modelId="{97C3CCCB-2E5A-4308-B8F3-24FC7E664675}" type="parTrans" cxnId="{55EB5D86-A2F3-401F-BBAD-F2DE270ED1D4}">
      <dgm:prSet/>
      <dgm:spPr/>
      <dgm:t>
        <a:bodyPr/>
        <a:lstStyle/>
        <a:p>
          <a:endParaRPr lang="en-IN"/>
        </a:p>
      </dgm:t>
    </dgm:pt>
    <dgm:pt modelId="{8C83C89B-166F-403F-829A-F2A0AC1BAE65}" type="sibTrans" cxnId="{55EB5D86-A2F3-401F-BBAD-F2DE270ED1D4}">
      <dgm:prSet/>
      <dgm:spPr/>
      <dgm:t>
        <a:bodyPr/>
        <a:lstStyle/>
        <a:p>
          <a:endParaRPr lang="en-IN"/>
        </a:p>
      </dgm:t>
    </dgm:pt>
    <dgm:pt modelId="{F1DA400F-EF95-4235-AA70-7353070495CC}">
      <dgm:prSet/>
      <dgm:spPr/>
      <dgm:t>
        <a:bodyPr/>
        <a:lstStyle/>
        <a:p>
          <a:r>
            <a:rPr lang="en-US">
              <a:latin typeface="Times New Roman"/>
              <a:ea typeface="Times New Roman"/>
              <a:cs typeface="Times New Roman"/>
              <a:sym typeface="Times New Roman"/>
            </a:rPr>
            <a:t>Utilize Job Fairs</a:t>
          </a:r>
          <a:endParaRPr lang="en-US" dirty="0">
            <a:latin typeface="Times New Roman"/>
            <a:ea typeface="Times New Roman"/>
            <a:cs typeface="Times New Roman"/>
            <a:sym typeface="Times New Roman"/>
          </a:endParaRPr>
        </a:p>
      </dgm:t>
    </dgm:pt>
    <dgm:pt modelId="{1D484E43-C328-4E0C-80E2-28807B021663}" type="parTrans" cxnId="{973AFB57-78B0-4073-9396-298F0E080141}">
      <dgm:prSet/>
      <dgm:spPr/>
      <dgm:t>
        <a:bodyPr/>
        <a:lstStyle/>
        <a:p>
          <a:endParaRPr lang="en-IN"/>
        </a:p>
      </dgm:t>
    </dgm:pt>
    <dgm:pt modelId="{7C9AFCBC-701B-4CEC-9BD5-2E7654B7F2AE}" type="sibTrans" cxnId="{973AFB57-78B0-4073-9396-298F0E080141}">
      <dgm:prSet/>
      <dgm:spPr/>
      <dgm:t>
        <a:bodyPr/>
        <a:lstStyle/>
        <a:p>
          <a:endParaRPr lang="en-IN"/>
        </a:p>
      </dgm:t>
    </dgm:pt>
    <dgm:pt modelId="{5A309C21-8395-4208-B430-2C075066BEF3}" type="pres">
      <dgm:prSet presAssocID="{9C13891D-F5E6-45D4-915B-51CBD77D2C30}" presName="CompostProcess" presStyleCnt="0">
        <dgm:presLayoutVars>
          <dgm:dir/>
          <dgm:resizeHandles val="exact"/>
        </dgm:presLayoutVars>
      </dgm:prSet>
      <dgm:spPr/>
    </dgm:pt>
    <dgm:pt modelId="{3345E3E1-27C6-4C0C-98C4-0883F0D0EC50}" type="pres">
      <dgm:prSet presAssocID="{9C13891D-F5E6-45D4-915B-51CBD77D2C30}" presName="arrow" presStyleLbl="bgShp" presStyleIdx="0" presStyleCnt="1" custLinFactNeighborX="-2729" custLinFactNeighborY="-1929"/>
      <dgm:spPr/>
    </dgm:pt>
    <dgm:pt modelId="{CDCC8CD8-E485-44C3-A707-10C35643D59D}" type="pres">
      <dgm:prSet presAssocID="{9C13891D-F5E6-45D4-915B-51CBD77D2C30}" presName="linearProcess" presStyleCnt="0"/>
      <dgm:spPr/>
    </dgm:pt>
    <dgm:pt modelId="{1827C2C8-3A3E-4763-A4BE-A5362767F15C}" type="pres">
      <dgm:prSet presAssocID="{0ADF1C5F-3B6F-47E8-9D88-78A385C734AB}" presName="textNode" presStyleLbl="node1" presStyleIdx="0" presStyleCnt="3">
        <dgm:presLayoutVars>
          <dgm:bulletEnabled val="1"/>
        </dgm:presLayoutVars>
      </dgm:prSet>
      <dgm:spPr/>
    </dgm:pt>
    <dgm:pt modelId="{D8DD6132-00AE-42AF-8892-29E360486A55}" type="pres">
      <dgm:prSet presAssocID="{5E9815A8-CBD0-46FC-9C51-329AF6B3014A}" presName="sibTrans" presStyleCnt="0"/>
      <dgm:spPr/>
    </dgm:pt>
    <dgm:pt modelId="{6F8EB4E4-32EE-4B01-9985-6EB571916519}" type="pres">
      <dgm:prSet presAssocID="{829713BD-6728-4F7B-86AF-4BE96674251E}" presName="textNode" presStyleLbl="node1" presStyleIdx="1" presStyleCnt="3">
        <dgm:presLayoutVars>
          <dgm:bulletEnabled val="1"/>
        </dgm:presLayoutVars>
      </dgm:prSet>
      <dgm:spPr/>
    </dgm:pt>
    <dgm:pt modelId="{A3D7C935-0E69-4231-869B-7C3235AAA7FB}" type="pres">
      <dgm:prSet presAssocID="{8C83C89B-166F-403F-829A-F2A0AC1BAE65}" presName="sibTrans" presStyleCnt="0"/>
      <dgm:spPr/>
    </dgm:pt>
    <dgm:pt modelId="{DDD9581E-7E8E-4740-B0BD-1A9273173FC5}" type="pres">
      <dgm:prSet presAssocID="{F1DA400F-EF95-4235-AA70-7353070495CC}" presName="textNode" presStyleLbl="node1" presStyleIdx="2" presStyleCnt="3">
        <dgm:presLayoutVars>
          <dgm:bulletEnabled val="1"/>
        </dgm:presLayoutVars>
      </dgm:prSet>
      <dgm:spPr/>
    </dgm:pt>
  </dgm:ptLst>
  <dgm:cxnLst>
    <dgm:cxn modelId="{3B431426-5081-4E5E-AA0A-C0F99EBB7162}" type="presOf" srcId="{829713BD-6728-4F7B-86AF-4BE96674251E}" destId="{6F8EB4E4-32EE-4B01-9985-6EB571916519}" srcOrd="0" destOrd="0" presId="urn:microsoft.com/office/officeart/2005/8/layout/hProcess9"/>
    <dgm:cxn modelId="{5691134A-B6AC-4F6E-B6F1-C1B0F24B4B62}" type="presOf" srcId="{F1DA400F-EF95-4235-AA70-7353070495CC}" destId="{DDD9581E-7E8E-4740-B0BD-1A9273173FC5}" srcOrd="0" destOrd="0" presId="urn:microsoft.com/office/officeart/2005/8/layout/hProcess9"/>
    <dgm:cxn modelId="{20E0EE4E-C1BC-4222-9D97-233884D2BAC0}" srcId="{9C13891D-F5E6-45D4-915B-51CBD77D2C30}" destId="{0ADF1C5F-3B6F-47E8-9D88-78A385C734AB}" srcOrd="0" destOrd="0" parTransId="{EB54145F-AAB0-4A38-B6C6-181CA350DCFE}" sibTransId="{5E9815A8-CBD0-46FC-9C51-329AF6B3014A}"/>
    <dgm:cxn modelId="{3C4FC670-6838-40E5-BA67-BF64D15E78DB}" type="presOf" srcId="{0ADF1C5F-3B6F-47E8-9D88-78A385C734AB}" destId="{1827C2C8-3A3E-4763-A4BE-A5362767F15C}" srcOrd="0" destOrd="0" presId="urn:microsoft.com/office/officeart/2005/8/layout/hProcess9"/>
    <dgm:cxn modelId="{973AFB57-78B0-4073-9396-298F0E080141}" srcId="{9C13891D-F5E6-45D4-915B-51CBD77D2C30}" destId="{F1DA400F-EF95-4235-AA70-7353070495CC}" srcOrd="2" destOrd="0" parTransId="{1D484E43-C328-4E0C-80E2-28807B021663}" sibTransId="{7C9AFCBC-701B-4CEC-9BD5-2E7654B7F2AE}"/>
    <dgm:cxn modelId="{55EB5D86-A2F3-401F-BBAD-F2DE270ED1D4}" srcId="{9C13891D-F5E6-45D4-915B-51CBD77D2C30}" destId="{829713BD-6728-4F7B-86AF-4BE96674251E}" srcOrd="1" destOrd="0" parTransId="{97C3CCCB-2E5A-4308-B8F3-24FC7E664675}" sibTransId="{8C83C89B-166F-403F-829A-F2A0AC1BAE65}"/>
    <dgm:cxn modelId="{B70870FA-E2EA-4321-8C3A-E9A99967CA0B}" type="presOf" srcId="{9C13891D-F5E6-45D4-915B-51CBD77D2C30}" destId="{5A309C21-8395-4208-B430-2C075066BEF3}" srcOrd="0" destOrd="0" presId="urn:microsoft.com/office/officeart/2005/8/layout/hProcess9"/>
    <dgm:cxn modelId="{9C83EA2E-0F72-4FED-8872-21CB81183616}" type="presParOf" srcId="{5A309C21-8395-4208-B430-2C075066BEF3}" destId="{3345E3E1-27C6-4C0C-98C4-0883F0D0EC50}" srcOrd="0" destOrd="0" presId="urn:microsoft.com/office/officeart/2005/8/layout/hProcess9"/>
    <dgm:cxn modelId="{119B65A8-33E9-4EDB-AF07-5F287ECDDCE5}" type="presParOf" srcId="{5A309C21-8395-4208-B430-2C075066BEF3}" destId="{CDCC8CD8-E485-44C3-A707-10C35643D59D}" srcOrd="1" destOrd="0" presId="urn:microsoft.com/office/officeart/2005/8/layout/hProcess9"/>
    <dgm:cxn modelId="{595A3DFA-E0BE-432A-A6C8-3EAE27BC8937}" type="presParOf" srcId="{CDCC8CD8-E485-44C3-A707-10C35643D59D}" destId="{1827C2C8-3A3E-4763-A4BE-A5362767F15C}" srcOrd="0" destOrd="0" presId="urn:microsoft.com/office/officeart/2005/8/layout/hProcess9"/>
    <dgm:cxn modelId="{E741E232-7152-4941-B339-8169E723535C}" type="presParOf" srcId="{CDCC8CD8-E485-44C3-A707-10C35643D59D}" destId="{D8DD6132-00AE-42AF-8892-29E360486A55}" srcOrd="1" destOrd="0" presId="urn:microsoft.com/office/officeart/2005/8/layout/hProcess9"/>
    <dgm:cxn modelId="{A592F2AB-F940-41F7-BB0E-319477B66EF6}" type="presParOf" srcId="{CDCC8CD8-E485-44C3-A707-10C35643D59D}" destId="{6F8EB4E4-32EE-4B01-9985-6EB571916519}" srcOrd="2" destOrd="0" presId="urn:microsoft.com/office/officeart/2005/8/layout/hProcess9"/>
    <dgm:cxn modelId="{15D253F0-8511-4284-A962-C9EC399F3808}" type="presParOf" srcId="{CDCC8CD8-E485-44C3-A707-10C35643D59D}" destId="{A3D7C935-0E69-4231-869B-7C3235AAA7FB}" srcOrd="3" destOrd="0" presId="urn:microsoft.com/office/officeart/2005/8/layout/hProcess9"/>
    <dgm:cxn modelId="{930B4188-2041-46F8-8149-923F0C4FF4CE}" type="presParOf" srcId="{CDCC8CD8-E485-44C3-A707-10C35643D59D}" destId="{DDD9581E-7E8E-4740-B0BD-1A9273173FC5}"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CC5AF6-B2B1-4B31-84CE-79AB5B8585BA}" type="doc">
      <dgm:prSet loTypeId="urn:microsoft.com/office/officeart/2009/layout/CircleArrowProcess" loCatId="cycle" qsTypeId="urn:microsoft.com/office/officeart/2005/8/quickstyle/simple4" qsCatId="simple" csTypeId="urn:microsoft.com/office/officeart/2005/8/colors/colorful1" csCatId="colorful" phldr="1"/>
      <dgm:spPr/>
      <dgm:t>
        <a:bodyPr/>
        <a:lstStyle/>
        <a:p>
          <a:endParaRPr lang="en-IN"/>
        </a:p>
      </dgm:t>
    </dgm:pt>
    <dgm:pt modelId="{FDA63D05-A57A-4A89-B57F-5770AE6C6EC5}">
      <dgm:prSet phldrT="[Text]"/>
      <dgm:spPr/>
      <dgm:t>
        <a:bodyPr/>
        <a:lstStyle/>
        <a:p>
          <a:pPr>
            <a:buClr>
              <a:schemeClr val="dk1"/>
            </a:buClr>
            <a:buSzPts val="1200"/>
            <a:buFont typeface="Times New Roman"/>
            <a:buChar char="●"/>
          </a:pPr>
          <a:r>
            <a:rPr lang="en-US" dirty="0">
              <a:latin typeface="Times New Roman"/>
              <a:ea typeface="Times New Roman"/>
              <a:cs typeface="Times New Roman"/>
              <a:sym typeface="Times New Roman"/>
            </a:rPr>
            <a:t>Building a strong employer brand</a:t>
          </a:r>
          <a:endParaRPr lang="en-IN" dirty="0"/>
        </a:p>
      </dgm:t>
    </dgm:pt>
    <dgm:pt modelId="{52578074-EEFE-40F6-83CB-AA883B4EAB6A}" type="parTrans" cxnId="{807492F4-EF79-400B-9C68-7D4E9AFC5B33}">
      <dgm:prSet/>
      <dgm:spPr/>
      <dgm:t>
        <a:bodyPr/>
        <a:lstStyle/>
        <a:p>
          <a:endParaRPr lang="en-IN"/>
        </a:p>
      </dgm:t>
    </dgm:pt>
    <dgm:pt modelId="{A2188185-1FBB-490C-BA15-3755D8693E17}" type="sibTrans" cxnId="{807492F4-EF79-400B-9C68-7D4E9AFC5B33}">
      <dgm:prSet/>
      <dgm:spPr/>
      <dgm:t>
        <a:bodyPr/>
        <a:lstStyle/>
        <a:p>
          <a:endParaRPr lang="en-IN"/>
        </a:p>
      </dgm:t>
    </dgm:pt>
    <dgm:pt modelId="{78C3B1C4-868D-4C6D-8963-3F67A372AF3C}">
      <dgm:prSet/>
      <dgm:spPr/>
      <dgm:t>
        <a:bodyPr/>
        <a:lstStyle/>
        <a:p>
          <a:r>
            <a:rPr lang="en-US">
              <a:latin typeface="Times New Roman"/>
              <a:ea typeface="Times New Roman"/>
              <a:cs typeface="Times New Roman"/>
              <a:sym typeface="Times New Roman"/>
            </a:rPr>
            <a:t>Provide training and development opportunities to the employees </a:t>
          </a:r>
          <a:endParaRPr lang="en-US" dirty="0">
            <a:latin typeface="Times New Roman"/>
            <a:ea typeface="Times New Roman"/>
            <a:cs typeface="Times New Roman"/>
            <a:sym typeface="Times New Roman"/>
          </a:endParaRPr>
        </a:p>
      </dgm:t>
    </dgm:pt>
    <dgm:pt modelId="{91B42DAD-F5FA-4BCB-8C73-6E3AB66B6940}" type="parTrans" cxnId="{AED85120-75AE-46AD-A27B-41867293D48F}">
      <dgm:prSet/>
      <dgm:spPr/>
      <dgm:t>
        <a:bodyPr/>
        <a:lstStyle/>
        <a:p>
          <a:endParaRPr lang="en-IN"/>
        </a:p>
      </dgm:t>
    </dgm:pt>
    <dgm:pt modelId="{C8FE7782-64AC-48AA-AD2F-73BFC5F47989}" type="sibTrans" cxnId="{AED85120-75AE-46AD-A27B-41867293D48F}">
      <dgm:prSet/>
      <dgm:spPr/>
      <dgm:t>
        <a:bodyPr/>
        <a:lstStyle/>
        <a:p>
          <a:endParaRPr lang="en-IN"/>
        </a:p>
      </dgm:t>
    </dgm:pt>
    <dgm:pt modelId="{C0A76010-B1EC-4465-BB08-680DD4BDE147}">
      <dgm:prSet/>
      <dgm:spPr/>
      <dgm:t>
        <a:bodyPr/>
        <a:lstStyle/>
        <a:p>
          <a:r>
            <a:rPr lang="en-US">
              <a:latin typeface="Times New Roman"/>
              <a:ea typeface="Times New Roman"/>
              <a:cs typeface="Times New Roman"/>
              <a:sym typeface="Times New Roman"/>
            </a:rPr>
            <a:t>Develop Strategic Partnerships</a:t>
          </a:r>
          <a:endParaRPr lang="en-US" dirty="0"/>
        </a:p>
      </dgm:t>
    </dgm:pt>
    <dgm:pt modelId="{FDB2663D-2061-468E-B1F5-844FAA0FD5D4}" type="parTrans" cxnId="{5CE5D72A-2472-4043-9DA1-333CD3A1DEA0}">
      <dgm:prSet/>
      <dgm:spPr/>
      <dgm:t>
        <a:bodyPr/>
        <a:lstStyle/>
        <a:p>
          <a:endParaRPr lang="en-IN"/>
        </a:p>
      </dgm:t>
    </dgm:pt>
    <dgm:pt modelId="{83ECE74C-66AB-4EA7-A2C5-B130F617CD6A}" type="sibTrans" cxnId="{5CE5D72A-2472-4043-9DA1-333CD3A1DEA0}">
      <dgm:prSet/>
      <dgm:spPr/>
      <dgm:t>
        <a:bodyPr/>
        <a:lstStyle/>
        <a:p>
          <a:endParaRPr lang="en-IN"/>
        </a:p>
      </dgm:t>
    </dgm:pt>
    <dgm:pt modelId="{7BFA75A9-EBB0-44A8-9B8B-570F045E869E}" type="pres">
      <dgm:prSet presAssocID="{EECC5AF6-B2B1-4B31-84CE-79AB5B8585BA}" presName="Name0" presStyleCnt="0">
        <dgm:presLayoutVars>
          <dgm:chMax val="7"/>
          <dgm:chPref val="7"/>
          <dgm:dir/>
          <dgm:animLvl val="lvl"/>
        </dgm:presLayoutVars>
      </dgm:prSet>
      <dgm:spPr/>
    </dgm:pt>
    <dgm:pt modelId="{AEB45A2A-D551-49E0-BBD2-EEBD382CC232}" type="pres">
      <dgm:prSet presAssocID="{FDA63D05-A57A-4A89-B57F-5770AE6C6EC5}" presName="Accent1" presStyleCnt="0"/>
      <dgm:spPr/>
    </dgm:pt>
    <dgm:pt modelId="{EC0D16F4-6C9B-42C7-961F-99784019C29F}" type="pres">
      <dgm:prSet presAssocID="{FDA63D05-A57A-4A89-B57F-5770AE6C6EC5}" presName="Accent" presStyleLbl="node1" presStyleIdx="0" presStyleCnt="3"/>
      <dgm:spPr/>
    </dgm:pt>
    <dgm:pt modelId="{E47EDA19-1045-442A-947E-997EA32DC68B}" type="pres">
      <dgm:prSet presAssocID="{FDA63D05-A57A-4A89-B57F-5770AE6C6EC5}" presName="Parent1" presStyleLbl="revTx" presStyleIdx="0" presStyleCnt="3">
        <dgm:presLayoutVars>
          <dgm:chMax val="1"/>
          <dgm:chPref val="1"/>
          <dgm:bulletEnabled val="1"/>
        </dgm:presLayoutVars>
      </dgm:prSet>
      <dgm:spPr/>
    </dgm:pt>
    <dgm:pt modelId="{DD2499DA-088E-400D-AF1C-AFCBA06A6614}" type="pres">
      <dgm:prSet presAssocID="{78C3B1C4-868D-4C6D-8963-3F67A372AF3C}" presName="Accent2" presStyleCnt="0"/>
      <dgm:spPr/>
    </dgm:pt>
    <dgm:pt modelId="{8BAF00EE-C7C2-4FB6-86AE-D0DF2456F303}" type="pres">
      <dgm:prSet presAssocID="{78C3B1C4-868D-4C6D-8963-3F67A372AF3C}" presName="Accent" presStyleLbl="node1" presStyleIdx="1" presStyleCnt="3"/>
      <dgm:spPr/>
    </dgm:pt>
    <dgm:pt modelId="{84C95E30-926E-456F-A5F6-2FDB3DC089E8}" type="pres">
      <dgm:prSet presAssocID="{78C3B1C4-868D-4C6D-8963-3F67A372AF3C}" presName="Parent2" presStyleLbl="revTx" presStyleIdx="1" presStyleCnt="3">
        <dgm:presLayoutVars>
          <dgm:chMax val="1"/>
          <dgm:chPref val="1"/>
          <dgm:bulletEnabled val="1"/>
        </dgm:presLayoutVars>
      </dgm:prSet>
      <dgm:spPr/>
    </dgm:pt>
    <dgm:pt modelId="{A5F85C4F-59BB-41B8-A71F-23C398C5093C}" type="pres">
      <dgm:prSet presAssocID="{C0A76010-B1EC-4465-BB08-680DD4BDE147}" presName="Accent3" presStyleCnt="0"/>
      <dgm:spPr/>
    </dgm:pt>
    <dgm:pt modelId="{6275DDA3-19AE-428C-8682-4A96889D2A96}" type="pres">
      <dgm:prSet presAssocID="{C0A76010-B1EC-4465-BB08-680DD4BDE147}" presName="Accent" presStyleLbl="node1" presStyleIdx="2" presStyleCnt="3"/>
      <dgm:spPr/>
    </dgm:pt>
    <dgm:pt modelId="{5306B64E-10EF-4A79-9B7C-46774BCB8EC4}" type="pres">
      <dgm:prSet presAssocID="{C0A76010-B1EC-4465-BB08-680DD4BDE147}" presName="Parent3" presStyleLbl="revTx" presStyleIdx="2" presStyleCnt="3">
        <dgm:presLayoutVars>
          <dgm:chMax val="1"/>
          <dgm:chPref val="1"/>
          <dgm:bulletEnabled val="1"/>
        </dgm:presLayoutVars>
      </dgm:prSet>
      <dgm:spPr/>
    </dgm:pt>
  </dgm:ptLst>
  <dgm:cxnLst>
    <dgm:cxn modelId="{A6729504-EFCA-4B18-BEA6-E79CDDBFC2D3}" type="presOf" srcId="{EECC5AF6-B2B1-4B31-84CE-79AB5B8585BA}" destId="{7BFA75A9-EBB0-44A8-9B8B-570F045E869E}" srcOrd="0" destOrd="0" presId="urn:microsoft.com/office/officeart/2009/layout/CircleArrowProcess"/>
    <dgm:cxn modelId="{64241C1B-5C25-4EC5-88E2-D58484CEF394}" type="presOf" srcId="{C0A76010-B1EC-4465-BB08-680DD4BDE147}" destId="{5306B64E-10EF-4A79-9B7C-46774BCB8EC4}" srcOrd="0" destOrd="0" presId="urn:microsoft.com/office/officeart/2009/layout/CircleArrowProcess"/>
    <dgm:cxn modelId="{AED85120-75AE-46AD-A27B-41867293D48F}" srcId="{EECC5AF6-B2B1-4B31-84CE-79AB5B8585BA}" destId="{78C3B1C4-868D-4C6D-8963-3F67A372AF3C}" srcOrd="1" destOrd="0" parTransId="{91B42DAD-F5FA-4BCB-8C73-6E3AB66B6940}" sibTransId="{C8FE7782-64AC-48AA-AD2F-73BFC5F47989}"/>
    <dgm:cxn modelId="{5CE5D72A-2472-4043-9DA1-333CD3A1DEA0}" srcId="{EECC5AF6-B2B1-4B31-84CE-79AB5B8585BA}" destId="{C0A76010-B1EC-4465-BB08-680DD4BDE147}" srcOrd="2" destOrd="0" parTransId="{FDB2663D-2061-468E-B1F5-844FAA0FD5D4}" sibTransId="{83ECE74C-66AB-4EA7-A2C5-B130F617CD6A}"/>
    <dgm:cxn modelId="{81F2334F-0F0E-46E1-98FC-588F6A033594}" type="presOf" srcId="{FDA63D05-A57A-4A89-B57F-5770AE6C6EC5}" destId="{E47EDA19-1045-442A-947E-997EA32DC68B}" srcOrd="0" destOrd="0" presId="urn:microsoft.com/office/officeart/2009/layout/CircleArrowProcess"/>
    <dgm:cxn modelId="{776C66C4-4B75-402E-A79B-04D7B1E59D61}" type="presOf" srcId="{78C3B1C4-868D-4C6D-8963-3F67A372AF3C}" destId="{84C95E30-926E-456F-A5F6-2FDB3DC089E8}" srcOrd="0" destOrd="0" presId="urn:microsoft.com/office/officeart/2009/layout/CircleArrowProcess"/>
    <dgm:cxn modelId="{807492F4-EF79-400B-9C68-7D4E9AFC5B33}" srcId="{EECC5AF6-B2B1-4B31-84CE-79AB5B8585BA}" destId="{FDA63D05-A57A-4A89-B57F-5770AE6C6EC5}" srcOrd="0" destOrd="0" parTransId="{52578074-EEFE-40F6-83CB-AA883B4EAB6A}" sibTransId="{A2188185-1FBB-490C-BA15-3755D8693E17}"/>
    <dgm:cxn modelId="{103798FA-ED95-4C00-9019-2B1BEA937FFC}" type="presParOf" srcId="{7BFA75A9-EBB0-44A8-9B8B-570F045E869E}" destId="{AEB45A2A-D551-49E0-BBD2-EEBD382CC232}" srcOrd="0" destOrd="0" presId="urn:microsoft.com/office/officeart/2009/layout/CircleArrowProcess"/>
    <dgm:cxn modelId="{D72AD333-12D8-4662-9684-2CF11537A5C7}" type="presParOf" srcId="{AEB45A2A-D551-49E0-BBD2-EEBD382CC232}" destId="{EC0D16F4-6C9B-42C7-961F-99784019C29F}" srcOrd="0" destOrd="0" presId="urn:microsoft.com/office/officeart/2009/layout/CircleArrowProcess"/>
    <dgm:cxn modelId="{71754BB8-8C27-486B-8D4D-E92CD5CAC2F6}" type="presParOf" srcId="{7BFA75A9-EBB0-44A8-9B8B-570F045E869E}" destId="{E47EDA19-1045-442A-947E-997EA32DC68B}" srcOrd="1" destOrd="0" presId="urn:microsoft.com/office/officeart/2009/layout/CircleArrowProcess"/>
    <dgm:cxn modelId="{73E275E5-5151-4A61-80F0-481ABED3C33B}" type="presParOf" srcId="{7BFA75A9-EBB0-44A8-9B8B-570F045E869E}" destId="{DD2499DA-088E-400D-AF1C-AFCBA06A6614}" srcOrd="2" destOrd="0" presId="urn:microsoft.com/office/officeart/2009/layout/CircleArrowProcess"/>
    <dgm:cxn modelId="{40C6E963-257F-4540-B200-66B66C3C6FAD}" type="presParOf" srcId="{DD2499DA-088E-400D-AF1C-AFCBA06A6614}" destId="{8BAF00EE-C7C2-4FB6-86AE-D0DF2456F303}" srcOrd="0" destOrd="0" presId="urn:microsoft.com/office/officeart/2009/layout/CircleArrowProcess"/>
    <dgm:cxn modelId="{A45FF031-4743-4A3A-8C73-099D1D5BC66F}" type="presParOf" srcId="{7BFA75A9-EBB0-44A8-9B8B-570F045E869E}" destId="{84C95E30-926E-456F-A5F6-2FDB3DC089E8}" srcOrd="3" destOrd="0" presId="urn:microsoft.com/office/officeart/2009/layout/CircleArrowProcess"/>
    <dgm:cxn modelId="{CAFCC18F-1AB4-438E-A9F3-BE9E734D3DFF}" type="presParOf" srcId="{7BFA75A9-EBB0-44A8-9B8B-570F045E869E}" destId="{A5F85C4F-59BB-41B8-A71F-23C398C5093C}" srcOrd="4" destOrd="0" presId="urn:microsoft.com/office/officeart/2009/layout/CircleArrowProcess"/>
    <dgm:cxn modelId="{9D7B725C-B649-4343-938C-9DCB7E69B322}" type="presParOf" srcId="{A5F85C4F-59BB-41B8-A71F-23C398C5093C}" destId="{6275DDA3-19AE-428C-8682-4A96889D2A96}" srcOrd="0" destOrd="0" presId="urn:microsoft.com/office/officeart/2009/layout/CircleArrowProcess"/>
    <dgm:cxn modelId="{DF872C0D-427E-44C4-8103-9DB763A9DF06}" type="presParOf" srcId="{7BFA75A9-EBB0-44A8-9B8B-570F045E869E}" destId="{5306B64E-10EF-4A79-9B7C-46774BCB8EC4}"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5614B3-A944-476F-B5CF-80E44120FE32}" type="doc">
      <dgm:prSet loTypeId="urn:microsoft.com/office/officeart/2005/8/layout/gear1" loCatId="cycle" qsTypeId="urn:microsoft.com/office/officeart/2005/8/quickstyle/simple4" qsCatId="simple" csTypeId="urn:microsoft.com/office/officeart/2005/8/colors/colorful1" csCatId="colorful" phldr="1"/>
      <dgm:spPr/>
    </dgm:pt>
    <dgm:pt modelId="{3B8A8297-F3E9-4477-8385-180EE0EA861A}">
      <dgm:prSet phldrT="[Text]"/>
      <dgm:spPr/>
      <dgm:t>
        <a:bodyPr/>
        <a:lstStyle/>
        <a:p>
          <a:pPr>
            <a:buClr>
              <a:schemeClr val="dk1"/>
            </a:buClr>
            <a:buSzPts val="1200"/>
            <a:buFont typeface="Times New Roman"/>
            <a:buChar char="●"/>
          </a:pPr>
          <a:r>
            <a:rPr lang="en-US" dirty="0">
              <a:latin typeface="Times New Roman"/>
              <a:ea typeface="Times New Roman"/>
              <a:cs typeface="Times New Roman"/>
              <a:sym typeface="Times New Roman"/>
            </a:rPr>
            <a:t>Monetary incentives are a great way to attract potential candidates to work in the restaurant operations.</a:t>
          </a:r>
          <a:endParaRPr lang="en-IN" dirty="0"/>
        </a:p>
      </dgm:t>
    </dgm:pt>
    <dgm:pt modelId="{8CAC61EA-AED7-4C0D-AEE4-99FA5C0F9D15}" type="parTrans" cxnId="{752A2C50-CCEA-48A2-97CB-B55A4C61E66A}">
      <dgm:prSet/>
      <dgm:spPr/>
      <dgm:t>
        <a:bodyPr/>
        <a:lstStyle/>
        <a:p>
          <a:endParaRPr lang="en-IN"/>
        </a:p>
      </dgm:t>
    </dgm:pt>
    <dgm:pt modelId="{5026FD30-5800-4C4D-9AC0-021539C1CF15}" type="sibTrans" cxnId="{752A2C50-CCEA-48A2-97CB-B55A4C61E66A}">
      <dgm:prSet/>
      <dgm:spPr/>
      <dgm:t>
        <a:bodyPr/>
        <a:lstStyle/>
        <a:p>
          <a:endParaRPr lang="en-IN"/>
        </a:p>
      </dgm:t>
    </dgm:pt>
    <dgm:pt modelId="{A11DF80A-AC54-4045-8FD4-0465C0F9D1C8}">
      <dgm:prSet/>
      <dgm:spPr/>
      <dgm:t>
        <a:bodyPr/>
        <a:lstStyle/>
        <a:p>
          <a:r>
            <a:rPr lang="en-US">
              <a:latin typeface="Times New Roman"/>
              <a:ea typeface="Times New Roman"/>
              <a:cs typeface="Times New Roman"/>
              <a:sym typeface="Times New Roman"/>
            </a:rPr>
            <a:t>Providing performance bonuses to employees</a:t>
          </a:r>
          <a:endParaRPr lang="en-US" dirty="0">
            <a:latin typeface="Times New Roman"/>
            <a:ea typeface="Times New Roman"/>
            <a:cs typeface="Times New Roman"/>
            <a:sym typeface="Times New Roman"/>
          </a:endParaRPr>
        </a:p>
      </dgm:t>
    </dgm:pt>
    <dgm:pt modelId="{7A0BD696-4BC2-46A6-A8BB-C836E454107B}" type="parTrans" cxnId="{C84F7B04-EE9D-42DF-909F-6DA575DA1AD0}">
      <dgm:prSet/>
      <dgm:spPr/>
      <dgm:t>
        <a:bodyPr/>
        <a:lstStyle/>
        <a:p>
          <a:endParaRPr lang="en-IN"/>
        </a:p>
      </dgm:t>
    </dgm:pt>
    <dgm:pt modelId="{CADE833E-16FB-4641-8FAC-277138553585}" type="sibTrans" cxnId="{C84F7B04-EE9D-42DF-909F-6DA575DA1AD0}">
      <dgm:prSet/>
      <dgm:spPr/>
      <dgm:t>
        <a:bodyPr/>
        <a:lstStyle/>
        <a:p>
          <a:endParaRPr lang="en-IN"/>
        </a:p>
      </dgm:t>
    </dgm:pt>
    <dgm:pt modelId="{B683999B-321C-4CA2-807C-017784F9392A}">
      <dgm:prSet/>
      <dgm:spPr/>
      <dgm:t>
        <a:bodyPr/>
        <a:lstStyle/>
        <a:p>
          <a:r>
            <a:rPr lang="en-US">
              <a:latin typeface="Times New Roman"/>
              <a:ea typeface="Times New Roman"/>
              <a:cs typeface="Times New Roman"/>
              <a:sym typeface="Times New Roman"/>
            </a:rPr>
            <a:t>A referral bonus is a monetary incentive method.</a:t>
          </a:r>
          <a:endParaRPr lang="en-US" dirty="0">
            <a:latin typeface="Times New Roman"/>
            <a:ea typeface="Times New Roman"/>
            <a:cs typeface="Times New Roman"/>
            <a:sym typeface="Times New Roman"/>
          </a:endParaRPr>
        </a:p>
      </dgm:t>
    </dgm:pt>
    <dgm:pt modelId="{2CA53EC6-8166-45D4-8D05-E288D099DB35}" type="parTrans" cxnId="{8725F57B-1299-4A5B-898A-6638C9516960}">
      <dgm:prSet/>
      <dgm:spPr/>
      <dgm:t>
        <a:bodyPr/>
        <a:lstStyle/>
        <a:p>
          <a:endParaRPr lang="en-IN"/>
        </a:p>
      </dgm:t>
    </dgm:pt>
    <dgm:pt modelId="{A34D8D75-0E5D-4F25-AF5B-64BA007BB2EB}" type="sibTrans" cxnId="{8725F57B-1299-4A5B-898A-6638C9516960}">
      <dgm:prSet/>
      <dgm:spPr/>
      <dgm:t>
        <a:bodyPr/>
        <a:lstStyle/>
        <a:p>
          <a:endParaRPr lang="en-IN"/>
        </a:p>
      </dgm:t>
    </dgm:pt>
    <dgm:pt modelId="{AFE60352-0F69-4ADD-B0CA-284968957C2C}" type="pres">
      <dgm:prSet presAssocID="{075614B3-A944-476F-B5CF-80E44120FE32}" presName="composite" presStyleCnt="0">
        <dgm:presLayoutVars>
          <dgm:chMax val="3"/>
          <dgm:animLvl val="lvl"/>
          <dgm:resizeHandles val="exact"/>
        </dgm:presLayoutVars>
      </dgm:prSet>
      <dgm:spPr/>
    </dgm:pt>
    <dgm:pt modelId="{704F7044-7FB2-44A8-9B3B-EF67982BFEFF}" type="pres">
      <dgm:prSet presAssocID="{3B8A8297-F3E9-4477-8385-180EE0EA861A}" presName="gear1" presStyleLbl="node1" presStyleIdx="0" presStyleCnt="3">
        <dgm:presLayoutVars>
          <dgm:chMax val="1"/>
          <dgm:bulletEnabled val="1"/>
        </dgm:presLayoutVars>
      </dgm:prSet>
      <dgm:spPr/>
    </dgm:pt>
    <dgm:pt modelId="{232A431C-5F71-4DEF-9596-967CF2B623AC}" type="pres">
      <dgm:prSet presAssocID="{3B8A8297-F3E9-4477-8385-180EE0EA861A}" presName="gear1srcNode" presStyleLbl="node1" presStyleIdx="0" presStyleCnt="3"/>
      <dgm:spPr/>
    </dgm:pt>
    <dgm:pt modelId="{3CB24E9D-AB8B-4FFC-8B95-5DF6535A0D95}" type="pres">
      <dgm:prSet presAssocID="{3B8A8297-F3E9-4477-8385-180EE0EA861A}" presName="gear1dstNode" presStyleLbl="node1" presStyleIdx="0" presStyleCnt="3"/>
      <dgm:spPr/>
    </dgm:pt>
    <dgm:pt modelId="{71D92C52-D579-41B7-B16C-A429660B6A88}" type="pres">
      <dgm:prSet presAssocID="{A11DF80A-AC54-4045-8FD4-0465C0F9D1C8}" presName="gear2" presStyleLbl="node1" presStyleIdx="1" presStyleCnt="3">
        <dgm:presLayoutVars>
          <dgm:chMax val="1"/>
          <dgm:bulletEnabled val="1"/>
        </dgm:presLayoutVars>
      </dgm:prSet>
      <dgm:spPr/>
    </dgm:pt>
    <dgm:pt modelId="{8998F70E-2B06-43A4-B32E-351AAF433729}" type="pres">
      <dgm:prSet presAssocID="{A11DF80A-AC54-4045-8FD4-0465C0F9D1C8}" presName="gear2srcNode" presStyleLbl="node1" presStyleIdx="1" presStyleCnt="3"/>
      <dgm:spPr/>
    </dgm:pt>
    <dgm:pt modelId="{A34516AE-46A0-4678-AF91-F95B9359CB97}" type="pres">
      <dgm:prSet presAssocID="{A11DF80A-AC54-4045-8FD4-0465C0F9D1C8}" presName="gear2dstNode" presStyleLbl="node1" presStyleIdx="1" presStyleCnt="3"/>
      <dgm:spPr/>
    </dgm:pt>
    <dgm:pt modelId="{63338CFE-E371-44CC-B80E-2C3B9DB2493B}" type="pres">
      <dgm:prSet presAssocID="{B683999B-321C-4CA2-807C-017784F9392A}" presName="gear3" presStyleLbl="node1" presStyleIdx="2" presStyleCnt="3"/>
      <dgm:spPr/>
    </dgm:pt>
    <dgm:pt modelId="{09A1852B-055E-4E98-91C5-C8D48C85C347}" type="pres">
      <dgm:prSet presAssocID="{B683999B-321C-4CA2-807C-017784F9392A}" presName="gear3tx" presStyleLbl="node1" presStyleIdx="2" presStyleCnt="3">
        <dgm:presLayoutVars>
          <dgm:chMax val="1"/>
          <dgm:bulletEnabled val="1"/>
        </dgm:presLayoutVars>
      </dgm:prSet>
      <dgm:spPr/>
    </dgm:pt>
    <dgm:pt modelId="{A37C5031-DB6C-4018-B7A0-4D8A05CD6890}" type="pres">
      <dgm:prSet presAssocID="{B683999B-321C-4CA2-807C-017784F9392A}" presName="gear3srcNode" presStyleLbl="node1" presStyleIdx="2" presStyleCnt="3"/>
      <dgm:spPr/>
    </dgm:pt>
    <dgm:pt modelId="{E89A9D69-2076-482C-8147-B9AE0B37C439}" type="pres">
      <dgm:prSet presAssocID="{B683999B-321C-4CA2-807C-017784F9392A}" presName="gear3dstNode" presStyleLbl="node1" presStyleIdx="2" presStyleCnt="3"/>
      <dgm:spPr/>
    </dgm:pt>
    <dgm:pt modelId="{04453FC9-05EE-4712-BA9E-0738A5B7FDB9}" type="pres">
      <dgm:prSet presAssocID="{5026FD30-5800-4C4D-9AC0-021539C1CF15}" presName="connector1" presStyleLbl="sibTrans2D1" presStyleIdx="0" presStyleCnt="3"/>
      <dgm:spPr/>
    </dgm:pt>
    <dgm:pt modelId="{B85729DC-472A-48D8-A987-5C624E495A16}" type="pres">
      <dgm:prSet presAssocID="{CADE833E-16FB-4641-8FAC-277138553585}" presName="connector2" presStyleLbl="sibTrans2D1" presStyleIdx="1" presStyleCnt="3"/>
      <dgm:spPr/>
    </dgm:pt>
    <dgm:pt modelId="{2B2FE607-0C4E-4A1B-BA26-1C020B06A9B0}" type="pres">
      <dgm:prSet presAssocID="{A34D8D75-0E5D-4F25-AF5B-64BA007BB2EB}" presName="connector3" presStyleLbl="sibTrans2D1" presStyleIdx="2" presStyleCnt="3"/>
      <dgm:spPr/>
    </dgm:pt>
  </dgm:ptLst>
  <dgm:cxnLst>
    <dgm:cxn modelId="{C84F7B04-EE9D-42DF-909F-6DA575DA1AD0}" srcId="{075614B3-A944-476F-B5CF-80E44120FE32}" destId="{A11DF80A-AC54-4045-8FD4-0465C0F9D1C8}" srcOrd="1" destOrd="0" parTransId="{7A0BD696-4BC2-46A6-A8BB-C836E454107B}" sibTransId="{CADE833E-16FB-4641-8FAC-277138553585}"/>
    <dgm:cxn modelId="{B1E61521-7355-4016-BB56-11DFADA6063E}" type="presOf" srcId="{B683999B-321C-4CA2-807C-017784F9392A}" destId="{E89A9D69-2076-482C-8147-B9AE0B37C439}" srcOrd="3" destOrd="0" presId="urn:microsoft.com/office/officeart/2005/8/layout/gear1"/>
    <dgm:cxn modelId="{23E6CB26-8BEA-4CC6-A48C-86C11F43E63C}" type="presOf" srcId="{A11DF80A-AC54-4045-8FD4-0465C0F9D1C8}" destId="{A34516AE-46A0-4678-AF91-F95B9359CB97}" srcOrd="2" destOrd="0" presId="urn:microsoft.com/office/officeart/2005/8/layout/gear1"/>
    <dgm:cxn modelId="{8DAB382A-65F0-467B-86CE-30FBE9FBD029}" type="presOf" srcId="{A11DF80A-AC54-4045-8FD4-0465C0F9D1C8}" destId="{71D92C52-D579-41B7-B16C-A429660B6A88}" srcOrd="0" destOrd="0" presId="urn:microsoft.com/office/officeart/2005/8/layout/gear1"/>
    <dgm:cxn modelId="{6A8D813E-3D0B-4E8D-A7F1-19A8740F25C3}" type="presOf" srcId="{3B8A8297-F3E9-4477-8385-180EE0EA861A}" destId="{232A431C-5F71-4DEF-9596-967CF2B623AC}" srcOrd="1" destOrd="0" presId="urn:microsoft.com/office/officeart/2005/8/layout/gear1"/>
    <dgm:cxn modelId="{95673D5F-08E8-453C-8DA4-D84546F44073}" type="presOf" srcId="{3B8A8297-F3E9-4477-8385-180EE0EA861A}" destId="{3CB24E9D-AB8B-4FFC-8B95-5DF6535A0D95}" srcOrd="2" destOrd="0" presId="urn:microsoft.com/office/officeart/2005/8/layout/gear1"/>
    <dgm:cxn modelId="{6561DE5F-9CD1-4F93-9F03-5770CCABBE8D}" type="presOf" srcId="{5026FD30-5800-4C4D-9AC0-021539C1CF15}" destId="{04453FC9-05EE-4712-BA9E-0738A5B7FDB9}" srcOrd="0" destOrd="0" presId="urn:microsoft.com/office/officeart/2005/8/layout/gear1"/>
    <dgm:cxn modelId="{0ABA9A60-6CF2-4050-B78F-63F169BE2C4B}" type="presOf" srcId="{075614B3-A944-476F-B5CF-80E44120FE32}" destId="{AFE60352-0F69-4ADD-B0CA-284968957C2C}" srcOrd="0" destOrd="0" presId="urn:microsoft.com/office/officeart/2005/8/layout/gear1"/>
    <dgm:cxn modelId="{3C21B26E-3076-4D80-92F8-6AE15424C29C}" type="presOf" srcId="{3B8A8297-F3E9-4477-8385-180EE0EA861A}" destId="{704F7044-7FB2-44A8-9B3B-EF67982BFEFF}" srcOrd="0" destOrd="0" presId="urn:microsoft.com/office/officeart/2005/8/layout/gear1"/>
    <dgm:cxn modelId="{752A2C50-CCEA-48A2-97CB-B55A4C61E66A}" srcId="{075614B3-A944-476F-B5CF-80E44120FE32}" destId="{3B8A8297-F3E9-4477-8385-180EE0EA861A}" srcOrd="0" destOrd="0" parTransId="{8CAC61EA-AED7-4C0D-AEE4-99FA5C0F9D15}" sibTransId="{5026FD30-5800-4C4D-9AC0-021539C1CF15}"/>
    <dgm:cxn modelId="{8725F57B-1299-4A5B-898A-6638C9516960}" srcId="{075614B3-A944-476F-B5CF-80E44120FE32}" destId="{B683999B-321C-4CA2-807C-017784F9392A}" srcOrd="2" destOrd="0" parTransId="{2CA53EC6-8166-45D4-8D05-E288D099DB35}" sibTransId="{A34D8D75-0E5D-4F25-AF5B-64BA007BB2EB}"/>
    <dgm:cxn modelId="{88739986-F87C-4157-93AC-9503145684F1}" type="presOf" srcId="{A11DF80A-AC54-4045-8FD4-0465C0F9D1C8}" destId="{8998F70E-2B06-43A4-B32E-351AAF433729}" srcOrd="1" destOrd="0" presId="urn:microsoft.com/office/officeart/2005/8/layout/gear1"/>
    <dgm:cxn modelId="{2C701A9B-F8C1-4319-A4C1-FA9F545A4142}" type="presOf" srcId="{B683999B-321C-4CA2-807C-017784F9392A}" destId="{A37C5031-DB6C-4018-B7A0-4D8A05CD6890}" srcOrd="2" destOrd="0" presId="urn:microsoft.com/office/officeart/2005/8/layout/gear1"/>
    <dgm:cxn modelId="{E341BCB5-0BA2-4176-A689-CFE95B3D8BB9}" type="presOf" srcId="{B683999B-321C-4CA2-807C-017784F9392A}" destId="{09A1852B-055E-4E98-91C5-C8D48C85C347}" srcOrd="1" destOrd="0" presId="urn:microsoft.com/office/officeart/2005/8/layout/gear1"/>
    <dgm:cxn modelId="{31A14ABE-A08D-422A-8A4A-5C63EE1220C7}" type="presOf" srcId="{CADE833E-16FB-4641-8FAC-277138553585}" destId="{B85729DC-472A-48D8-A987-5C624E495A16}" srcOrd="0" destOrd="0" presId="urn:microsoft.com/office/officeart/2005/8/layout/gear1"/>
    <dgm:cxn modelId="{60F0C8CC-60B7-4E30-B8D5-B032B36820FD}" type="presOf" srcId="{A34D8D75-0E5D-4F25-AF5B-64BA007BB2EB}" destId="{2B2FE607-0C4E-4A1B-BA26-1C020B06A9B0}" srcOrd="0" destOrd="0" presId="urn:microsoft.com/office/officeart/2005/8/layout/gear1"/>
    <dgm:cxn modelId="{AD9A51D0-7EEB-4F67-AFA3-B71E05B5C0A4}" type="presOf" srcId="{B683999B-321C-4CA2-807C-017784F9392A}" destId="{63338CFE-E371-44CC-B80E-2C3B9DB2493B}" srcOrd="0" destOrd="0" presId="urn:microsoft.com/office/officeart/2005/8/layout/gear1"/>
    <dgm:cxn modelId="{C926F22C-354F-441D-93FB-3CEB50C248E3}" type="presParOf" srcId="{AFE60352-0F69-4ADD-B0CA-284968957C2C}" destId="{704F7044-7FB2-44A8-9B3B-EF67982BFEFF}" srcOrd="0" destOrd="0" presId="urn:microsoft.com/office/officeart/2005/8/layout/gear1"/>
    <dgm:cxn modelId="{65A864CD-FE35-462E-918C-9FFAFF6F9C74}" type="presParOf" srcId="{AFE60352-0F69-4ADD-B0CA-284968957C2C}" destId="{232A431C-5F71-4DEF-9596-967CF2B623AC}" srcOrd="1" destOrd="0" presId="urn:microsoft.com/office/officeart/2005/8/layout/gear1"/>
    <dgm:cxn modelId="{A33EB587-035D-4DE2-9518-2AECE7E5632E}" type="presParOf" srcId="{AFE60352-0F69-4ADD-B0CA-284968957C2C}" destId="{3CB24E9D-AB8B-4FFC-8B95-5DF6535A0D95}" srcOrd="2" destOrd="0" presId="urn:microsoft.com/office/officeart/2005/8/layout/gear1"/>
    <dgm:cxn modelId="{13E9CEE3-D17B-4F14-B1C0-F40B5D63AD19}" type="presParOf" srcId="{AFE60352-0F69-4ADD-B0CA-284968957C2C}" destId="{71D92C52-D579-41B7-B16C-A429660B6A88}" srcOrd="3" destOrd="0" presId="urn:microsoft.com/office/officeart/2005/8/layout/gear1"/>
    <dgm:cxn modelId="{9ABA1F7E-9765-4484-B15A-DC7B4C54AC0C}" type="presParOf" srcId="{AFE60352-0F69-4ADD-B0CA-284968957C2C}" destId="{8998F70E-2B06-43A4-B32E-351AAF433729}" srcOrd="4" destOrd="0" presId="urn:microsoft.com/office/officeart/2005/8/layout/gear1"/>
    <dgm:cxn modelId="{8D2ABC34-5509-4DB5-8E8E-2FEA4E824D1D}" type="presParOf" srcId="{AFE60352-0F69-4ADD-B0CA-284968957C2C}" destId="{A34516AE-46A0-4678-AF91-F95B9359CB97}" srcOrd="5" destOrd="0" presId="urn:microsoft.com/office/officeart/2005/8/layout/gear1"/>
    <dgm:cxn modelId="{ACA6E43F-6DD5-4AAB-9061-1F3899D74644}" type="presParOf" srcId="{AFE60352-0F69-4ADD-B0CA-284968957C2C}" destId="{63338CFE-E371-44CC-B80E-2C3B9DB2493B}" srcOrd="6" destOrd="0" presId="urn:microsoft.com/office/officeart/2005/8/layout/gear1"/>
    <dgm:cxn modelId="{665FE19A-0B14-40ED-9C56-6F3206CF9F66}" type="presParOf" srcId="{AFE60352-0F69-4ADD-B0CA-284968957C2C}" destId="{09A1852B-055E-4E98-91C5-C8D48C85C347}" srcOrd="7" destOrd="0" presId="urn:microsoft.com/office/officeart/2005/8/layout/gear1"/>
    <dgm:cxn modelId="{5DD5A849-7AF6-4C78-BE06-50B665D6274E}" type="presParOf" srcId="{AFE60352-0F69-4ADD-B0CA-284968957C2C}" destId="{A37C5031-DB6C-4018-B7A0-4D8A05CD6890}" srcOrd="8" destOrd="0" presId="urn:microsoft.com/office/officeart/2005/8/layout/gear1"/>
    <dgm:cxn modelId="{E5FD09E6-D370-4EF3-A470-13973FB50A59}" type="presParOf" srcId="{AFE60352-0F69-4ADD-B0CA-284968957C2C}" destId="{E89A9D69-2076-482C-8147-B9AE0B37C439}" srcOrd="9" destOrd="0" presId="urn:microsoft.com/office/officeart/2005/8/layout/gear1"/>
    <dgm:cxn modelId="{73169F16-9AB5-4D92-B776-5BF5D161B200}" type="presParOf" srcId="{AFE60352-0F69-4ADD-B0CA-284968957C2C}" destId="{04453FC9-05EE-4712-BA9E-0738A5B7FDB9}" srcOrd="10" destOrd="0" presId="urn:microsoft.com/office/officeart/2005/8/layout/gear1"/>
    <dgm:cxn modelId="{8441BE4D-C1C9-4FD2-9DD4-4B941AE82F87}" type="presParOf" srcId="{AFE60352-0F69-4ADD-B0CA-284968957C2C}" destId="{B85729DC-472A-48D8-A987-5C624E495A16}" srcOrd="11" destOrd="0" presId="urn:microsoft.com/office/officeart/2005/8/layout/gear1"/>
    <dgm:cxn modelId="{FCB90E1A-54F1-4BBE-BDB7-FF6782635CA9}" type="presParOf" srcId="{AFE60352-0F69-4ADD-B0CA-284968957C2C}" destId="{2B2FE607-0C4E-4A1B-BA26-1C020B06A9B0}"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8D2607-32DD-4983-B221-05104AC01413}" type="doc">
      <dgm:prSet loTypeId="urn:microsoft.com/office/officeart/2011/layout/CircleProcess" loCatId="process" qsTypeId="urn:microsoft.com/office/officeart/2005/8/quickstyle/simple4" qsCatId="simple" csTypeId="urn:microsoft.com/office/officeart/2005/8/colors/colorful1" csCatId="colorful" phldr="1"/>
      <dgm:spPr/>
      <dgm:t>
        <a:bodyPr/>
        <a:lstStyle/>
        <a:p>
          <a:endParaRPr lang="en-IN"/>
        </a:p>
      </dgm:t>
    </dgm:pt>
    <dgm:pt modelId="{41BE700F-B833-41E6-801E-27CD71F40D14}">
      <dgm:prSet phldrT="[Text]"/>
      <dgm:spPr/>
      <dgm:t>
        <a:bodyPr/>
        <a:lstStyle/>
        <a:p>
          <a:pPr>
            <a:buClr>
              <a:schemeClr val="dk1"/>
            </a:buClr>
            <a:buSzPts val="1200"/>
            <a:buFont typeface="Times New Roman"/>
            <a:buChar char="●"/>
          </a:pPr>
          <a:r>
            <a:rPr lang="en-US" dirty="0">
              <a:solidFill>
                <a:schemeClr val="bg1"/>
              </a:solidFill>
              <a:latin typeface="Times New Roman"/>
              <a:ea typeface="Times New Roman"/>
              <a:cs typeface="Times New Roman"/>
              <a:sym typeface="Times New Roman"/>
            </a:rPr>
            <a:t>An important aspect of recruiting and retaining employees.</a:t>
          </a:r>
          <a:endParaRPr lang="en-IN" dirty="0">
            <a:solidFill>
              <a:schemeClr val="bg1"/>
            </a:solidFill>
          </a:endParaRPr>
        </a:p>
      </dgm:t>
    </dgm:pt>
    <dgm:pt modelId="{49411EF0-A509-434F-9757-5787D0F99733}" type="parTrans" cxnId="{9803B140-5835-4851-81FB-C3B485FDAA37}">
      <dgm:prSet/>
      <dgm:spPr/>
      <dgm:t>
        <a:bodyPr/>
        <a:lstStyle/>
        <a:p>
          <a:endParaRPr lang="en-IN"/>
        </a:p>
      </dgm:t>
    </dgm:pt>
    <dgm:pt modelId="{68A015E3-C26E-42C7-B3A5-63966720F901}" type="sibTrans" cxnId="{9803B140-5835-4851-81FB-C3B485FDAA37}">
      <dgm:prSet/>
      <dgm:spPr/>
      <dgm:t>
        <a:bodyPr/>
        <a:lstStyle/>
        <a:p>
          <a:endParaRPr lang="en-IN"/>
        </a:p>
      </dgm:t>
    </dgm:pt>
    <dgm:pt modelId="{E84F9E9E-3AC9-446B-B5B0-2ACBE58C3E4E}">
      <dgm:prSet/>
      <dgm:spPr/>
      <dgm:t>
        <a:bodyPr/>
        <a:lstStyle/>
        <a:p>
          <a:r>
            <a:rPr lang="en-US" dirty="0">
              <a:solidFill>
                <a:schemeClr val="bg1"/>
              </a:solidFill>
              <a:latin typeface="Times New Roman"/>
              <a:ea typeface="Times New Roman"/>
              <a:cs typeface="Times New Roman"/>
              <a:sym typeface="Times New Roman"/>
            </a:rPr>
            <a:t>Career advancement opportunities</a:t>
          </a:r>
        </a:p>
      </dgm:t>
    </dgm:pt>
    <dgm:pt modelId="{41E38227-FBE7-4534-95B7-43E4726D430A}" type="parTrans" cxnId="{3D4354FD-1AE6-4191-AA70-151FC4EC2786}">
      <dgm:prSet/>
      <dgm:spPr/>
      <dgm:t>
        <a:bodyPr/>
        <a:lstStyle/>
        <a:p>
          <a:endParaRPr lang="en-IN"/>
        </a:p>
      </dgm:t>
    </dgm:pt>
    <dgm:pt modelId="{C1ECFCC2-5150-4A9F-886E-5353AF36AEE1}" type="sibTrans" cxnId="{3D4354FD-1AE6-4191-AA70-151FC4EC2786}">
      <dgm:prSet/>
      <dgm:spPr/>
      <dgm:t>
        <a:bodyPr/>
        <a:lstStyle/>
        <a:p>
          <a:endParaRPr lang="en-IN"/>
        </a:p>
      </dgm:t>
    </dgm:pt>
    <dgm:pt modelId="{5FD2D98C-BC84-4757-B03E-4AADF44D8EB8}">
      <dgm:prSet/>
      <dgm:spPr/>
      <dgm:t>
        <a:bodyPr/>
        <a:lstStyle/>
        <a:p>
          <a:r>
            <a:rPr lang="en-US" dirty="0">
              <a:solidFill>
                <a:schemeClr val="bg1"/>
              </a:solidFill>
              <a:latin typeface="Times New Roman"/>
              <a:ea typeface="Times New Roman"/>
              <a:cs typeface="Times New Roman"/>
              <a:sym typeface="Times New Roman"/>
            </a:rPr>
            <a:t>Providing a positive work environment</a:t>
          </a:r>
        </a:p>
      </dgm:t>
    </dgm:pt>
    <dgm:pt modelId="{F8BB4F8E-EA9B-4A78-9AF3-4FF8F828F040}" type="parTrans" cxnId="{B07F19AA-A445-4891-9DA7-D26634255C3A}">
      <dgm:prSet/>
      <dgm:spPr/>
      <dgm:t>
        <a:bodyPr/>
        <a:lstStyle/>
        <a:p>
          <a:endParaRPr lang="en-IN"/>
        </a:p>
      </dgm:t>
    </dgm:pt>
    <dgm:pt modelId="{39724751-A444-46EF-B5F0-64866586F0DD}" type="sibTrans" cxnId="{B07F19AA-A445-4891-9DA7-D26634255C3A}">
      <dgm:prSet/>
      <dgm:spPr/>
      <dgm:t>
        <a:bodyPr/>
        <a:lstStyle/>
        <a:p>
          <a:endParaRPr lang="en-IN"/>
        </a:p>
      </dgm:t>
    </dgm:pt>
    <dgm:pt modelId="{E74124B5-D253-4DA0-A0D1-D8934251F25A}" type="pres">
      <dgm:prSet presAssocID="{158D2607-32DD-4983-B221-05104AC01413}" presName="Name0" presStyleCnt="0">
        <dgm:presLayoutVars>
          <dgm:chMax val="11"/>
          <dgm:chPref val="11"/>
          <dgm:dir/>
          <dgm:resizeHandles/>
        </dgm:presLayoutVars>
      </dgm:prSet>
      <dgm:spPr/>
    </dgm:pt>
    <dgm:pt modelId="{EC108802-DA68-4B26-94A8-254128E55FB8}" type="pres">
      <dgm:prSet presAssocID="{5FD2D98C-BC84-4757-B03E-4AADF44D8EB8}" presName="Accent3" presStyleCnt="0"/>
      <dgm:spPr/>
    </dgm:pt>
    <dgm:pt modelId="{35751114-F62E-47EE-9CC8-936C94FC07F3}" type="pres">
      <dgm:prSet presAssocID="{5FD2D98C-BC84-4757-B03E-4AADF44D8EB8}" presName="Accent" presStyleLbl="node1" presStyleIdx="0" presStyleCnt="3"/>
      <dgm:spPr/>
    </dgm:pt>
    <dgm:pt modelId="{A0FE3B85-3BFA-4137-BD77-9EF2AD1E4148}" type="pres">
      <dgm:prSet presAssocID="{5FD2D98C-BC84-4757-B03E-4AADF44D8EB8}" presName="ParentBackground3" presStyleCnt="0"/>
      <dgm:spPr/>
    </dgm:pt>
    <dgm:pt modelId="{E18C32D4-FC7E-4ABE-BC33-F5A5AF6E0C98}" type="pres">
      <dgm:prSet presAssocID="{5FD2D98C-BC84-4757-B03E-4AADF44D8EB8}" presName="ParentBackground" presStyleLbl="fgAcc1" presStyleIdx="0" presStyleCnt="3"/>
      <dgm:spPr/>
    </dgm:pt>
    <dgm:pt modelId="{9529EDA0-4CA2-4FAC-878D-831529209C15}" type="pres">
      <dgm:prSet presAssocID="{5FD2D98C-BC84-4757-B03E-4AADF44D8EB8}" presName="Parent3" presStyleLbl="revTx" presStyleIdx="0" presStyleCnt="0">
        <dgm:presLayoutVars>
          <dgm:chMax val="1"/>
          <dgm:chPref val="1"/>
          <dgm:bulletEnabled val="1"/>
        </dgm:presLayoutVars>
      </dgm:prSet>
      <dgm:spPr/>
    </dgm:pt>
    <dgm:pt modelId="{13AF14DD-BED4-4588-9A75-19170185F2CF}" type="pres">
      <dgm:prSet presAssocID="{E84F9E9E-3AC9-446B-B5B0-2ACBE58C3E4E}" presName="Accent2" presStyleCnt="0"/>
      <dgm:spPr/>
    </dgm:pt>
    <dgm:pt modelId="{2C7E7CBC-9227-4389-A83D-580E46B72401}" type="pres">
      <dgm:prSet presAssocID="{E84F9E9E-3AC9-446B-B5B0-2ACBE58C3E4E}" presName="Accent" presStyleLbl="node1" presStyleIdx="1" presStyleCnt="3"/>
      <dgm:spPr/>
    </dgm:pt>
    <dgm:pt modelId="{4A80AAFE-C4CC-44B5-A5A5-84560F4CBC0C}" type="pres">
      <dgm:prSet presAssocID="{E84F9E9E-3AC9-446B-B5B0-2ACBE58C3E4E}" presName="ParentBackground2" presStyleCnt="0"/>
      <dgm:spPr/>
    </dgm:pt>
    <dgm:pt modelId="{896E10A4-C0DC-4A44-8AA0-B81BD8BE828F}" type="pres">
      <dgm:prSet presAssocID="{E84F9E9E-3AC9-446B-B5B0-2ACBE58C3E4E}" presName="ParentBackground" presStyleLbl="fgAcc1" presStyleIdx="1" presStyleCnt="3"/>
      <dgm:spPr/>
    </dgm:pt>
    <dgm:pt modelId="{998649A7-FD9E-4612-8E05-CE7F061EC4E9}" type="pres">
      <dgm:prSet presAssocID="{E84F9E9E-3AC9-446B-B5B0-2ACBE58C3E4E}" presName="Parent2" presStyleLbl="revTx" presStyleIdx="0" presStyleCnt="0">
        <dgm:presLayoutVars>
          <dgm:chMax val="1"/>
          <dgm:chPref val="1"/>
          <dgm:bulletEnabled val="1"/>
        </dgm:presLayoutVars>
      </dgm:prSet>
      <dgm:spPr/>
    </dgm:pt>
    <dgm:pt modelId="{6300C6B3-1770-4CFC-86D7-E89616D8E58B}" type="pres">
      <dgm:prSet presAssocID="{41BE700F-B833-41E6-801E-27CD71F40D14}" presName="Accent1" presStyleCnt="0"/>
      <dgm:spPr/>
    </dgm:pt>
    <dgm:pt modelId="{A3CF84DE-506B-4815-B974-6A6732C2BC1E}" type="pres">
      <dgm:prSet presAssocID="{41BE700F-B833-41E6-801E-27CD71F40D14}" presName="Accent" presStyleLbl="node1" presStyleIdx="2" presStyleCnt="3"/>
      <dgm:spPr/>
    </dgm:pt>
    <dgm:pt modelId="{8E6CA595-8B59-458C-A31C-257C4FBA2D6A}" type="pres">
      <dgm:prSet presAssocID="{41BE700F-B833-41E6-801E-27CD71F40D14}" presName="ParentBackground1" presStyleCnt="0"/>
      <dgm:spPr/>
    </dgm:pt>
    <dgm:pt modelId="{92B9608F-4660-4454-AD15-EE64E1DBCB4C}" type="pres">
      <dgm:prSet presAssocID="{41BE700F-B833-41E6-801E-27CD71F40D14}" presName="ParentBackground" presStyleLbl="fgAcc1" presStyleIdx="2" presStyleCnt="3"/>
      <dgm:spPr/>
    </dgm:pt>
    <dgm:pt modelId="{0BFF3FD1-BC17-4B94-BE9F-818DEDC1DE92}" type="pres">
      <dgm:prSet presAssocID="{41BE700F-B833-41E6-801E-27CD71F40D14}" presName="Parent1" presStyleLbl="revTx" presStyleIdx="0" presStyleCnt="0">
        <dgm:presLayoutVars>
          <dgm:chMax val="1"/>
          <dgm:chPref val="1"/>
          <dgm:bulletEnabled val="1"/>
        </dgm:presLayoutVars>
      </dgm:prSet>
      <dgm:spPr/>
    </dgm:pt>
  </dgm:ptLst>
  <dgm:cxnLst>
    <dgm:cxn modelId="{AFF02208-FD46-4C31-A877-6D37379180C3}" type="presOf" srcId="{5FD2D98C-BC84-4757-B03E-4AADF44D8EB8}" destId="{9529EDA0-4CA2-4FAC-878D-831529209C15}" srcOrd="1" destOrd="0" presId="urn:microsoft.com/office/officeart/2011/layout/CircleProcess"/>
    <dgm:cxn modelId="{3CE70E2C-451A-4480-919D-87B150474745}" type="presOf" srcId="{5FD2D98C-BC84-4757-B03E-4AADF44D8EB8}" destId="{E18C32D4-FC7E-4ABE-BC33-F5A5AF6E0C98}" srcOrd="0" destOrd="0" presId="urn:microsoft.com/office/officeart/2011/layout/CircleProcess"/>
    <dgm:cxn modelId="{9803B140-5835-4851-81FB-C3B485FDAA37}" srcId="{158D2607-32DD-4983-B221-05104AC01413}" destId="{41BE700F-B833-41E6-801E-27CD71F40D14}" srcOrd="0" destOrd="0" parTransId="{49411EF0-A509-434F-9757-5787D0F99733}" sibTransId="{68A015E3-C26E-42C7-B3A5-63966720F901}"/>
    <dgm:cxn modelId="{87AFF763-CA8F-4738-8B65-62B32D39CBEC}" type="presOf" srcId="{158D2607-32DD-4983-B221-05104AC01413}" destId="{E74124B5-D253-4DA0-A0D1-D8934251F25A}" srcOrd="0" destOrd="0" presId="urn:microsoft.com/office/officeart/2011/layout/CircleProcess"/>
    <dgm:cxn modelId="{87DBD370-EAE6-4F11-8229-95F57AC969BA}" type="presOf" srcId="{41BE700F-B833-41E6-801E-27CD71F40D14}" destId="{0BFF3FD1-BC17-4B94-BE9F-818DEDC1DE92}" srcOrd="1" destOrd="0" presId="urn:microsoft.com/office/officeart/2011/layout/CircleProcess"/>
    <dgm:cxn modelId="{5766978E-5A9D-463B-8999-6BBF40F621D3}" type="presOf" srcId="{E84F9E9E-3AC9-446B-B5B0-2ACBE58C3E4E}" destId="{998649A7-FD9E-4612-8E05-CE7F061EC4E9}" srcOrd="1" destOrd="0" presId="urn:microsoft.com/office/officeart/2011/layout/CircleProcess"/>
    <dgm:cxn modelId="{2EB8CDA9-39C8-4E0E-B614-AD70CB19A370}" type="presOf" srcId="{41BE700F-B833-41E6-801E-27CD71F40D14}" destId="{92B9608F-4660-4454-AD15-EE64E1DBCB4C}" srcOrd="0" destOrd="0" presId="urn:microsoft.com/office/officeart/2011/layout/CircleProcess"/>
    <dgm:cxn modelId="{B07F19AA-A445-4891-9DA7-D26634255C3A}" srcId="{158D2607-32DD-4983-B221-05104AC01413}" destId="{5FD2D98C-BC84-4757-B03E-4AADF44D8EB8}" srcOrd="2" destOrd="0" parTransId="{F8BB4F8E-EA9B-4A78-9AF3-4FF8F828F040}" sibTransId="{39724751-A444-46EF-B5F0-64866586F0DD}"/>
    <dgm:cxn modelId="{60E2D9BE-3EDE-4860-B11F-0544B38313AA}" type="presOf" srcId="{E84F9E9E-3AC9-446B-B5B0-2ACBE58C3E4E}" destId="{896E10A4-C0DC-4A44-8AA0-B81BD8BE828F}" srcOrd="0" destOrd="0" presId="urn:microsoft.com/office/officeart/2011/layout/CircleProcess"/>
    <dgm:cxn modelId="{3D4354FD-1AE6-4191-AA70-151FC4EC2786}" srcId="{158D2607-32DD-4983-B221-05104AC01413}" destId="{E84F9E9E-3AC9-446B-B5B0-2ACBE58C3E4E}" srcOrd="1" destOrd="0" parTransId="{41E38227-FBE7-4534-95B7-43E4726D430A}" sibTransId="{C1ECFCC2-5150-4A9F-886E-5353AF36AEE1}"/>
    <dgm:cxn modelId="{10C00D58-900A-46A8-B212-7D1995721252}" type="presParOf" srcId="{E74124B5-D253-4DA0-A0D1-D8934251F25A}" destId="{EC108802-DA68-4B26-94A8-254128E55FB8}" srcOrd="0" destOrd="0" presId="urn:microsoft.com/office/officeart/2011/layout/CircleProcess"/>
    <dgm:cxn modelId="{615CB9BB-7D8F-4C2B-B2FD-A54A6C7164CD}" type="presParOf" srcId="{EC108802-DA68-4B26-94A8-254128E55FB8}" destId="{35751114-F62E-47EE-9CC8-936C94FC07F3}" srcOrd="0" destOrd="0" presId="urn:microsoft.com/office/officeart/2011/layout/CircleProcess"/>
    <dgm:cxn modelId="{410680C9-3E48-4806-9C74-2478E7F1B9FD}" type="presParOf" srcId="{E74124B5-D253-4DA0-A0D1-D8934251F25A}" destId="{A0FE3B85-3BFA-4137-BD77-9EF2AD1E4148}" srcOrd="1" destOrd="0" presId="urn:microsoft.com/office/officeart/2011/layout/CircleProcess"/>
    <dgm:cxn modelId="{139FECC6-BF33-4AD6-8CDF-E36CEA2CE5DE}" type="presParOf" srcId="{A0FE3B85-3BFA-4137-BD77-9EF2AD1E4148}" destId="{E18C32D4-FC7E-4ABE-BC33-F5A5AF6E0C98}" srcOrd="0" destOrd="0" presId="urn:microsoft.com/office/officeart/2011/layout/CircleProcess"/>
    <dgm:cxn modelId="{0944F640-F0A6-4D5F-8055-39BD24440634}" type="presParOf" srcId="{E74124B5-D253-4DA0-A0D1-D8934251F25A}" destId="{9529EDA0-4CA2-4FAC-878D-831529209C15}" srcOrd="2" destOrd="0" presId="urn:microsoft.com/office/officeart/2011/layout/CircleProcess"/>
    <dgm:cxn modelId="{AE785524-98A5-4113-B164-D7A14630F02F}" type="presParOf" srcId="{E74124B5-D253-4DA0-A0D1-D8934251F25A}" destId="{13AF14DD-BED4-4588-9A75-19170185F2CF}" srcOrd="3" destOrd="0" presId="urn:microsoft.com/office/officeart/2011/layout/CircleProcess"/>
    <dgm:cxn modelId="{4D090695-09E4-414B-AE92-0CC6DC959E6B}" type="presParOf" srcId="{13AF14DD-BED4-4588-9A75-19170185F2CF}" destId="{2C7E7CBC-9227-4389-A83D-580E46B72401}" srcOrd="0" destOrd="0" presId="urn:microsoft.com/office/officeart/2011/layout/CircleProcess"/>
    <dgm:cxn modelId="{1B06A170-36EF-4B54-B7C7-23C781475CDB}" type="presParOf" srcId="{E74124B5-D253-4DA0-A0D1-D8934251F25A}" destId="{4A80AAFE-C4CC-44B5-A5A5-84560F4CBC0C}" srcOrd="4" destOrd="0" presId="urn:microsoft.com/office/officeart/2011/layout/CircleProcess"/>
    <dgm:cxn modelId="{740110F1-2081-4E58-B283-7172C9F690AF}" type="presParOf" srcId="{4A80AAFE-C4CC-44B5-A5A5-84560F4CBC0C}" destId="{896E10A4-C0DC-4A44-8AA0-B81BD8BE828F}" srcOrd="0" destOrd="0" presId="urn:microsoft.com/office/officeart/2011/layout/CircleProcess"/>
    <dgm:cxn modelId="{CDE41C6F-EE5F-4860-AA9C-D6D537178AC1}" type="presParOf" srcId="{E74124B5-D253-4DA0-A0D1-D8934251F25A}" destId="{998649A7-FD9E-4612-8E05-CE7F061EC4E9}" srcOrd="5" destOrd="0" presId="urn:microsoft.com/office/officeart/2011/layout/CircleProcess"/>
    <dgm:cxn modelId="{3435B71D-C54C-4C4E-93FC-F77D520D3E85}" type="presParOf" srcId="{E74124B5-D253-4DA0-A0D1-D8934251F25A}" destId="{6300C6B3-1770-4CFC-86D7-E89616D8E58B}" srcOrd="6" destOrd="0" presId="urn:microsoft.com/office/officeart/2011/layout/CircleProcess"/>
    <dgm:cxn modelId="{913FB6AB-8DFE-4FAC-98BD-9E071C8F744E}" type="presParOf" srcId="{6300C6B3-1770-4CFC-86D7-E89616D8E58B}" destId="{A3CF84DE-506B-4815-B974-6A6732C2BC1E}" srcOrd="0" destOrd="0" presId="urn:microsoft.com/office/officeart/2011/layout/CircleProcess"/>
    <dgm:cxn modelId="{A749AEAA-9645-4064-B2A6-818DA1ACDD92}" type="presParOf" srcId="{E74124B5-D253-4DA0-A0D1-D8934251F25A}" destId="{8E6CA595-8B59-458C-A31C-257C4FBA2D6A}" srcOrd="7" destOrd="0" presId="urn:microsoft.com/office/officeart/2011/layout/CircleProcess"/>
    <dgm:cxn modelId="{189A24C0-EB27-441C-81AA-ED742E789D0D}" type="presParOf" srcId="{8E6CA595-8B59-458C-A31C-257C4FBA2D6A}" destId="{92B9608F-4660-4454-AD15-EE64E1DBCB4C}" srcOrd="0" destOrd="0" presId="urn:microsoft.com/office/officeart/2011/layout/CircleProcess"/>
    <dgm:cxn modelId="{C2083B7A-DACF-4198-AAD6-6E864BE0BF71}" type="presParOf" srcId="{E74124B5-D253-4DA0-A0D1-D8934251F25A}" destId="{0BFF3FD1-BC17-4B94-BE9F-818DEDC1DE92}"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73E49F-1039-4644-8198-2205D1CA6EAF}" type="doc">
      <dgm:prSet loTypeId="urn:microsoft.com/office/officeart/2011/layout/HexagonRadial" loCatId="cycle" qsTypeId="urn:microsoft.com/office/officeart/2005/8/quickstyle/simple4" qsCatId="simple" csTypeId="urn:microsoft.com/office/officeart/2005/8/colors/colorful1" csCatId="colorful" phldr="1"/>
      <dgm:spPr/>
      <dgm:t>
        <a:bodyPr/>
        <a:lstStyle/>
        <a:p>
          <a:endParaRPr lang="en-IN"/>
        </a:p>
      </dgm:t>
    </dgm:pt>
    <dgm:pt modelId="{8AC8FE36-F84E-4BF0-ACEA-8E728B0FC2C8}">
      <dgm:prSet phldrT="[Text]"/>
      <dgm:spPr/>
      <dgm:t>
        <a:bodyPr/>
        <a:lstStyle/>
        <a:p>
          <a:r>
            <a:rPr lang="en-US" dirty="0">
              <a:solidFill>
                <a:schemeClr val="tx1"/>
              </a:solidFill>
              <a:latin typeface="Times New Roman"/>
              <a:ea typeface="Times New Roman"/>
              <a:cs typeface="Times New Roman"/>
              <a:sym typeface="Times New Roman"/>
            </a:rPr>
            <a:t>Effective people management is essential for any organization</a:t>
          </a:r>
          <a:endParaRPr lang="en-IN" dirty="0">
            <a:solidFill>
              <a:schemeClr val="tx1"/>
            </a:solidFill>
          </a:endParaRPr>
        </a:p>
      </dgm:t>
    </dgm:pt>
    <dgm:pt modelId="{61C79446-832D-4964-9509-396735D045EE}" type="parTrans" cxnId="{91D8430F-F133-4A12-986C-1E2777202BEC}">
      <dgm:prSet/>
      <dgm:spPr/>
      <dgm:t>
        <a:bodyPr/>
        <a:lstStyle/>
        <a:p>
          <a:endParaRPr lang="en-IN">
            <a:solidFill>
              <a:schemeClr val="tx1"/>
            </a:solidFill>
          </a:endParaRPr>
        </a:p>
      </dgm:t>
    </dgm:pt>
    <dgm:pt modelId="{22FB5D63-C756-4650-9F80-6D829216D0DC}" type="sibTrans" cxnId="{91D8430F-F133-4A12-986C-1E2777202BEC}">
      <dgm:prSet/>
      <dgm:spPr/>
      <dgm:t>
        <a:bodyPr/>
        <a:lstStyle/>
        <a:p>
          <a:endParaRPr lang="en-IN">
            <a:solidFill>
              <a:schemeClr val="tx1"/>
            </a:solidFill>
          </a:endParaRPr>
        </a:p>
      </dgm:t>
    </dgm:pt>
    <dgm:pt modelId="{A91C79C1-7E49-4A11-9716-CCD97B5E65F6}">
      <dgm:prSet/>
      <dgm:spPr/>
      <dgm:t>
        <a:bodyPr/>
        <a:lstStyle/>
        <a:p>
          <a:r>
            <a:rPr lang="en-US" dirty="0">
              <a:solidFill>
                <a:schemeClr val="tx1"/>
              </a:solidFill>
              <a:latin typeface="Times New Roman"/>
              <a:ea typeface="Times New Roman"/>
              <a:cs typeface="Times New Roman"/>
              <a:sym typeface="Times New Roman"/>
            </a:rPr>
            <a:t>Talent management - people management</a:t>
          </a:r>
        </a:p>
      </dgm:t>
    </dgm:pt>
    <dgm:pt modelId="{EEB62948-FFE0-4657-8FC4-FD5AD9684B8F}" type="parTrans" cxnId="{5FDB879A-DA05-4731-B470-C86346BC7DE6}">
      <dgm:prSet/>
      <dgm:spPr/>
      <dgm:t>
        <a:bodyPr/>
        <a:lstStyle/>
        <a:p>
          <a:endParaRPr lang="en-IN">
            <a:solidFill>
              <a:schemeClr val="tx1"/>
            </a:solidFill>
          </a:endParaRPr>
        </a:p>
      </dgm:t>
    </dgm:pt>
    <dgm:pt modelId="{4C3FB559-70A9-434F-860E-78DD68EFC756}" type="sibTrans" cxnId="{5FDB879A-DA05-4731-B470-C86346BC7DE6}">
      <dgm:prSet/>
      <dgm:spPr/>
      <dgm:t>
        <a:bodyPr/>
        <a:lstStyle/>
        <a:p>
          <a:endParaRPr lang="en-IN">
            <a:solidFill>
              <a:schemeClr val="tx1"/>
            </a:solidFill>
          </a:endParaRPr>
        </a:p>
      </dgm:t>
    </dgm:pt>
    <dgm:pt modelId="{D26548EF-9D86-4871-94D6-1F9E82C5027A}">
      <dgm:prSet/>
      <dgm:spPr/>
      <dgm:t>
        <a:bodyPr/>
        <a:lstStyle/>
        <a:p>
          <a:r>
            <a:rPr lang="en-US" dirty="0">
              <a:solidFill>
                <a:schemeClr val="tx1"/>
              </a:solidFill>
              <a:latin typeface="Times New Roman"/>
              <a:ea typeface="Times New Roman"/>
              <a:cs typeface="Times New Roman"/>
              <a:sym typeface="Times New Roman"/>
            </a:rPr>
            <a:t>Talent acquisition strategies - achieve the goal</a:t>
          </a:r>
        </a:p>
      </dgm:t>
    </dgm:pt>
    <dgm:pt modelId="{ACEF208E-3D8F-4C3E-A9ED-D7DFB0F75FFF}" type="parTrans" cxnId="{32BE7343-1DE8-4270-A488-B1523C682F0B}">
      <dgm:prSet/>
      <dgm:spPr/>
      <dgm:t>
        <a:bodyPr/>
        <a:lstStyle/>
        <a:p>
          <a:endParaRPr lang="en-IN">
            <a:solidFill>
              <a:schemeClr val="tx1"/>
            </a:solidFill>
          </a:endParaRPr>
        </a:p>
      </dgm:t>
    </dgm:pt>
    <dgm:pt modelId="{EB046B24-8B33-4474-A56F-99FBF6B7AA03}" type="sibTrans" cxnId="{32BE7343-1DE8-4270-A488-B1523C682F0B}">
      <dgm:prSet/>
      <dgm:spPr/>
      <dgm:t>
        <a:bodyPr/>
        <a:lstStyle/>
        <a:p>
          <a:endParaRPr lang="en-IN">
            <a:solidFill>
              <a:schemeClr val="tx1"/>
            </a:solidFill>
          </a:endParaRPr>
        </a:p>
      </dgm:t>
    </dgm:pt>
    <dgm:pt modelId="{0FA0B01B-B5F7-4E4A-8525-A87555045BA3}">
      <dgm:prSet/>
      <dgm:spPr/>
      <dgm:t>
        <a:bodyPr/>
        <a:lstStyle/>
        <a:p>
          <a:r>
            <a:rPr lang="en-US" dirty="0">
              <a:solidFill>
                <a:schemeClr val="tx1"/>
              </a:solidFill>
              <a:latin typeface="Times New Roman"/>
              <a:ea typeface="Times New Roman"/>
              <a:cs typeface="Times New Roman"/>
              <a:sym typeface="Times New Roman"/>
            </a:rPr>
            <a:t>Monetary and non-monetary rewards - attract potential candidates</a:t>
          </a:r>
          <a:endParaRPr lang="en-US" dirty="0">
            <a:solidFill>
              <a:schemeClr val="tx1"/>
            </a:solidFill>
          </a:endParaRPr>
        </a:p>
      </dgm:t>
    </dgm:pt>
    <dgm:pt modelId="{406CDEEA-DC13-41F8-A33C-5866FC051DD3}" type="parTrans" cxnId="{520BE5F5-176A-444C-A327-4F70855151F0}">
      <dgm:prSet/>
      <dgm:spPr/>
      <dgm:t>
        <a:bodyPr/>
        <a:lstStyle/>
        <a:p>
          <a:endParaRPr lang="en-IN">
            <a:solidFill>
              <a:schemeClr val="tx1"/>
            </a:solidFill>
          </a:endParaRPr>
        </a:p>
      </dgm:t>
    </dgm:pt>
    <dgm:pt modelId="{83429982-152C-481C-AA18-195C0D6F8710}" type="sibTrans" cxnId="{520BE5F5-176A-444C-A327-4F70855151F0}">
      <dgm:prSet/>
      <dgm:spPr/>
      <dgm:t>
        <a:bodyPr/>
        <a:lstStyle/>
        <a:p>
          <a:endParaRPr lang="en-IN">
            <a:solidFill>
              <a:schemeClr val="tx1"/>
            </a:solidFill>
          </a:endParaRPr>
        </a:p>
      </dgm:t>
    </dgm:pt>
    <dgm:pt modelId="{48BC032D-BB0F-4EFA-8255-CF1C0DE62F0D}" type="pres">
      <dgm:prSet presAssocID="{1873E49F-1039-4644-8198-2205D1CA6EAF}" presName="Name0" presStyleCnt="0">
        <dgm:presLayoutVars>
          <dgm:chMax val="1"/>
          <dgm:chPref val="1"/>
          <dgm:dir/>
          <dgm:animOne val="branch"/>
          <dgm:animLvl val="lvl"/>
        </dgm:presLayoutVars>
      </dgm:prSet>
      <dgm:spPr/>
    </dgm:pt>
    <dgm:pt modelId="{98A70FE8-68B3-498B-9870-38CAEFDF5A92}" type="pres">
      <dgm:prSet presAssocID="{8AC8FE36-F84E-4BF0-ACEA-8E728B0FC2C8}" presName="Parent" presStyleLbl="node0" presStyleIdx="0" presStyleCnt="1">
        <dgm:presLayoutVars>
          <dgm:chMax val="6"/>
          <dgm:chPref val="6"/>
        </dgm:presLayoutVars>
      </dgm:prSet>
      <dgm:spPr/>
    </dgm:pt>
    <dgm:pt modelId="{4201A776-A81D-493F-BD2E-3C26894E1B7C}" type="pres">
      <dgm:prSet presAssocID="{A91C79C1-7E49-4A11-9716-CCD97B5E65F6}" presName="Accent1" presStyleCnt="0"/>
      <dgm:spPr/>
    </dgm:pt>
    <dgm:pt modelId="{5ADC781B-7D95-4E64-A339-E3F7B028638B}" type="pres">
      <dgm:prSet presAssocID="{A91C79C1-7E49-4A11-9716-CCD97B5E65F6}" presName="Accent" presStyleLbl="bgShp" presStyleIdx="0" presStyleCnt="3"/>
      <dgm:spPr/>
    </dgm:pt>
    <dgm:pt modelId="{39FB1A89-9B95-4753-AB66-41D4EEBADE0E}" type="pres">
      <dgm:prSet presAssocID="{A91C79C1-7E49-4A11-9716-CCD97B5E65F6}" presName="Child1" presStyleLbl="node1" presStyleIdx="0" presStyleCnt="3">
        <dgm:presLayoutVars>
          <dgm:chMax val="0"/>
          <dgm:chPref val="0"/>
          <dgm:bulletEnabled val="1"/>
        </dgm:presLayoutVars>
      </dgm:prSet>
      <dgm:spPr/>
    </dgm:pt>
    <dgm:pt modelId="{82960D32-AF35-4F9D-B4EA-7B2BC68FE032}" type="pres">
      <dgm:prSet presAssocID="{D26548EF-9D86-4871-94D6-1F9E82C5027A}" presName="Accent2" presStyleCnt="0"/>
      <dgm:spPr/>
    </dgm:pt>
    <dgm:pt modelId="{786269A1-3EB2-47CD-9BC1-9A87DB4FFF58}" type="pres">
      <dgm:prSet presAssocID="{D26548EF-9D86-4871-94D6-1F9E82C5027A}" presName="Accent" presStyleLbl="bgShp" presStyleIdx="1" presStyleCnt="3"/>
      <dgm:spPr/>
    </dgm:pt>
    <dgm:pt modelId="{FCC7506D-B53C-4D78-8B18-4C495B780488}" type="pres">
      <dgm:prSet presAssocID="{D26548EF-9D86-4871-94D6-1F9E82C5027A}" presName="Child2" presStyleLbl="node1" presStyleIdx="1" presStyleCnt="3">
        <dgm:presLayoutVars>
          <dgm:chMax val="0"/>
          <dgm:chPref val="0"/>
          <dgm:bulletEnabled val="1"/>
        </dgm:presLayoutVars>
      </dgm:prSet>
      <dgm:spPr/>
    </dgm:pt>
    <dgm:pt modelId="{F36178F5-4B51-4CD8-9A0E-265EE8B393B7}" type="pres">
      <dgm:prSet presAssocID="{0FA0B01B-B5F7-4E4A-8525-A87555045BA3}" presName="Accent3" presStyleCnt="0"/>
      <dgm:spPr/>
    </dgm:pt>
    <dgm:pt modelId="{251EC890-1D69-4598-BAC4-316F2AC39AD7}" type="pres">
      <dgm:prSet presAssocID="{0FA0B01B-B5F7-4E4A-8525-A87555045BA3}" presName="Accent" presStyleLbl="bgShp" presStyleIdx="2" presStyleCnt="3"/>
      <dgm:spPr/>
    </dgm:pt>
    <dgm:pt modelId="{1D42D2E1-8118-47ED-B9E2-31B1B152185B}" type="pres">
      <dgm:prSet presAssocID="{0FA0B01B-B5F7-4E4A-8525-A87555045BA3}" presName="Child3" presStyleLbl="node1" presStyleIdx="2" presStyleCnt="3">
        <dgm:presLayoutVars>
          <dgm:chMax val="0"/>
          <dgm:chPref val="0"/>
          <dgm:bulletEnabled val="1"/>
        </dgm:presLayoutVars>
      </dgm:prSet>
      <dgm:spPr/>
    </dgm:pt>
  </dgm:ptLst>
  <dgm:cxnLst>
    <dgm:cxn modelId="{91D8430F-F133-4A12-986C-1E2777202BEC}" srcId="{1873E49F-1039-4644-8198-2205D1CA6EAF}" destId="{8AC8FE36-F84E-4BF0-ACEA-8E728B0FC2C8}" srcOrd="0" destOrd="0" parTransId="{61C79446-832D-4964-9509-396735D045EE}" sibTransId="{22FB5D63-C756-4650-9F80-6D829216D0DC}"/>
    <dgm:cxn modelId="{C7DCE52E-12D0-4ADB-A7B9-921A9B612FA4}" type="presOf" srcId="{0FA0B01B-B5F7-4E4A-8525-A87555045BA3}" destId="{1D42D2E1-8118-47ED-B9E2-31B1B152185B}" srcOrd="0" destOrd="0" presId="urn:microsoft.com/office/officeart/2011/layout/HexagonRadial"/>
    <dgm:cxn modelId="{1D639634-2975-4705-B92B-357E1FC9F59A}" type="presOf" srcId="{D26548EF-9D86-4871-94D6-1F9E82C5027A}" destId="{FCC7506D-B53C-4D78-8B18-4C495B780488}" srcOrd="0" destOrd="0" presId="urn:microsoft.com/office/officeart/2011/layout/HexagonRadial"/>
    <dgm:cxn modelId="{32BE7343-1DE8-4270-A488-B1523C682F0B}" srcId="{8AC8FE36-F84E-4BF0-ACEA-8E728B0FC2C8}" destId="{D26548EF-9D86-4871-94D6-1F9E82C5027A}" srcOrd="1" destOrd="0" parTransId="{ACEF208E-3D8F-4C3E-A9ED-D7DFB0F75FFF}" sibTransId="{EB046B24-8B33-4474-A56F-99FBF6B7AA03}"/>
    <dgm:cxn modelId="{386D4F5A-9935-4E42-82AD-2B371A45AB07}" type="presOf" srcId="{8AC8FE36-F84E-4BF0-ACEA-8E728B0FC2C8}" destId="{98A70FE8-68B3-498B-9870-38CAEFDF5A92}" srcOrd="0" destOrd="0" presId="urn:microsoft.com/office/officeart/2011/layout/HexagonRadial"/>
    <dgm:cxn modelId="{5FDB879A-DA05-4731-B470-C86346BC7DE6}" srcId="{8AC8FE36-F84E-4BF0-ACEA-8E728B0FC2C8}" destId="{A91C79C1-7E49-4A11-9716-CCD97B5E65F6}" srcOrd="0" destOrd="0" parTransId="{EEB62948-FFE0-4657-8FC4-FD5AD9684B8F}" sibTransId="{4C3FB559-70A9-434F-860E-78DD68EFC756}"/>
    <dgm:cxn modelId="{5944C0B2-CBAA-4CA4-8926-9300CE1F6F45}" type="presOf" srcId="{1873E49F-1039-4644-8198-2205D1CA6EAF}" destId="{48BC032D-BB0F-4EFA-8255-CF1C0DE62F0D}" srcOrd="0" destOrd="0" presId="urn:microsoft.com/office/officeart/2011/layout/HexagonRadial"/>
    <dgm:cxn modelId="{A1DDA8CA-8816-44DC-9E6E-1ABC2461C46A}" type="presOf" srcId="{A91C79C1-7E49-4A11-9716-CCD97B5E65F6}" destId="{39FB1A89-9B95-4753-AB66-41D4EEBADE0E}" srcOrd="0" destOrd="0" presId="urn:microsoft.com/office/officeart/2011/layout/HexagonRadial"/>
    <dgm:cxn modelId="{520BE5F5-176A-444C-A327-4F70855151F0}" srcId="{8AC8FE36-F84E-4BF0-ACEA-8E728B0FC2C8}" destId="{0FA0B01B-B5F7-4E4A-8525-A87555045BA3}" srcOrd="2" destOrd="0" parTransId="{406CDEEA-DC13-41F8-A33C-5866FC051DD3}" sibTransId="{83429982-152C-481C-AA18-195C0D6F8710}"/>
    <dgm:cxn modelId="{9AE0722B-B6EC-4682-A2BA-CB71B033D075}" type="presParOf" srcId="{48BC032D-BB0F-4EFA-8255-CF1C0DE62F0D}" destId="{98A70FE8-68B3-498B-9870-38CAEFDF5A92}" srcOrd="0" destOrd="0" presId="urn:microsoft.com/office/officeart/2011/layout/HexagonRadial"/>
    <dgm:cxn modelId="{EAA894B2-084D-4FB9-918B-4FACFC5640C5}" type="presParOf" srcId="{48BC032D-BB0F-4EFA-8255-CF1C0DE62F0D}" destId="{4201A776-A81D-493F-BD2E-3C26894E1B7C}" srcOrd="1" destOrd="0" presId="urn:microsoft.com/office/officeart/2011/layout/HexagonRadial"/>
    <dgm:cxn modelId="{20CA2B0B-DC1E-4958-A700-A78A05C176B9}" type="presParOf" srcId="{4201A776-A81D-493F-BD2E-3C26894E1B7C}" destId="{5ADC781B-7D95-4E64-A339-E3F7B028638B}" srcOrd="0" destOrd="0" presId="urn:microsoft.com/office/officeart/2011/layout/HexagonRadial"/>
    <dgm:cxn modelId="{9AEC00F4-A578-4335-ADA6-DAE3047150A0}" type="presParOf" srcId="{48BC032D-BB0F-4EFA-8255-CF1C0DE62F0D}" destId="{39FB1A89-9B95-4753-AB66-41D4EEBADE0E}" srcOrd="2" destOrd="0" presId="urn:microsoft.com/office/officeart/2011/layout/HexagonRadial"/>
    <dgm:cxn modelId="{A02CE808-DD55-4992-A4DA-6199570C279F}" type="presParOf" srcId="{48BC032D-BB0F-4EFA-8255-CF1C0DE62F0D}" destId="{82960D32-AF35-4F9D-B4EA-7B2BC68FE032}" srcOrd="3" destOrd="0" presId="urn:microsoft.com/office/officeart/2011/layout/HexagonRadial"/>
    <dgm:cxn modelId="{2F076612-C8A9-4140-B943-C79147424126}" type="presParOf" srcId="{82960D32-AF35-4F9D-B4EA-7B2BC68FE032}" destId="{786269A1-3EB2-47CD-9BC1-9A87DB4FFF58}" srcOrd="0" destOrd="0" presId="urn:microsoft.com/office/officeart/2011/layout/HexagonRadial"/>
    <dgm:cxn modelId="{F3F12E7F-B9ED-459D-BDDF-2F5ACA8F2111}" type="presParOf" srcId="{48BC032D-BB0F-4EFA-8255-CF1C0DE62F0D}" destId="{FCC7506D-B53C-4D78-8B18-4C495B780488}" srcOrd="4" destOrd="0" presId="urn:microsoft.com/office/officeart/2011/layout/HexagonRadial"/>
    <dgm:cxn modelId="{3E3A00CE-C5BC-4612-B5F6-54982547F460}" type="presParOf" srcId="{48BC032D-BB0F-4EFA-8255-CF1C0DE62F0D}" destId="{F36178F5-4B51-4CD8-9A0E-265EE8B393B7}" srcOrd="5" destOrd="0" presId="urn:microsoft.com/office/officeart/2011/layout/HexagonRadial"/>
    <dgm:cxn modelId="{69F00799-547D-49C4-9969-5F8E8AEBCC33}" type="presParOf" srcId="{F36178F5-4B51-4CD8-9A0E-265EE8B393B7}" destId="{251EC890-1D69-4598-BAC4-316F2AC39AD7}" srcOrd="0" destOrd="0" presId="urn:microsoft.com/office/officeart/2011/layout/HexagonRadial"/>
    <dgm:cxn modelId="{7B532AAD-200E-4220-81AF-5A19B9DDAA1A}" type="presParOf" srcId="{48BC032D-BB0F-4EFA-8255-CF1C0DE62F0D}" destId="{1D42D2E1-8118-47ED-B9E2-31B1B152185B}" srcOrd="6"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5515D-A3CF-4893-8DA7-876DD8019F51}">
      <dsp:nvSpPr>
        <dsp:cNvPr id="0" name=""/>
        <dsp:cNvSpPr/>
      </dsp:nvSpPr>
      <dsp:spPr>
        <a:xfrm>
          <a:off x="0" y="0"/>
          <a:ext cx="6871855" cy="951897"/>
        </a:xfrm>
        <a:prstGeom prst="rect">
          <a:avLst/>
        </a:prstGeom>
        <a:solidFill>
          <a:schemeClr val="accent2">
            <a:shade val="90000"/>
            <a:hueOff val="0"/>
            <a:satOff val="0"/>
            <a:lumOff val="0"/>
            <a:alphaOff val="0"/>
          </a:schemeClr>
        </a:solidFill>
        <a:ln>
          <a:noFill/>
        </a:ln>
        <a:effectLst/>
        <a:scene3d>
          <a:camera prst="orthographicFront">
            <a:rot lat="0" lon="0" rev="0"/>
          </a:camera>
          <a:lightRig rig="threePt" dir="t"/>
        </a:scene3d>
        <a:sp3d>
          <a:bevelT w="25400" h="12700"/>
        </a:sp3d>
      </dsp:spPr>
      <dsp:style>
        <a:lnRef idx="0">
          <a:scrgbClr r="0" g="0" b="0"/>
        </a:lnRef>
        <a:fillRef idx="1">
          <a:scrgbClr r="0" g="0" b="0"/>
        </a:fillRef>
        <a:effectRef idx="2">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dirty="0">
              <a:latin typeface="+mj-lt"/>
              <a:ea typeface="Times New Roman"/>
              <a:cs typeface="Times New Roman"/>
              <a:sym typeface="Times New Roman"/>
            </a:rPr>
            <a:t>RESTAURANT GROUP</a:t>
          </a:r>
          <a:endParaRPr lang="en-IN" sz="4400" kern="1200" dirty="0"/>
        </a:p>
      </dsp:txBody>
      <dsp:txXfrm>
        <a:off x="0" y="0"/>
        <a:ext cx="6871855" cy="951897"/>
      </dsp:txXfrm>
    </dsp:sp>
    <dsp:sp modelId="{D486B3BE-C0AE-48A6-8450-13A72579D69B}">
      <dsp:nvSpPr>
        <dsp:cNvPr id="0" name=""/>
        <dsp:cNvSpPr/>
      </dsp:nvSpPr>
      <dsp:spPr>
        <a:xfrm>
          <a:off x="0" y="951897"/>
          <a:ext cx="1717963" cy="1998984"/>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Clr>
              <a:schemeClr val="dk1"/>
            </a:buClr>
            <a:buSzPts val="1200"/>
            <a:buFont typeface="Times New Roman"/>
            <a:buNone/>
          </a:pPr>
          <a:r>
            <a:rPr lang="en-US" sz="2300" kern="1200" dirty="0">
              <a:latin typeface="Times New Roman"/>
              <a:ea typeface="Times New Roman"/>
              <a:cs typeface="Times New Roman"/>
              <a:sym typeface="Times New Roman"/>
            </a:rPr>
            <a:t>Provide services throughout the UK.</a:t>
          </a:r>
          <a:endParaRPr lang="en-IN" sz="2300" kern="1200" dirty="0"/>
        </a:p>
      </dsp:txBody>
      <dsp:txXfrm>
        <a:off x="0" y="951897"/>
        <a:ext cx="1717963" cy="1998984"/>
      </dsp:txXfrm>
    </dsp:sp>
    <dsp:sp modelId="{49D1C874-A10F-4EAE-BE92-C7756C48174D}">
      <dsp:nvSpPr>
        <dsp:cNvPr id="0" name=""/>
        <dsp:cNvSpPr/>
      </dsp:nvSpPr>
      <dsp:spPr>
        <a:xfrm>
          <a:off x="1717963" y="951897"/>
          <a:ext cx="1717963" cy="1998984"/>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Times New Roman"/>
              <a:ea typeface="Times New Roman"/>
              <a:cs typeface="Times New Roman"/>
              <a:sym typeface="Times New Roman"/>
            </a:rPr>
            <a:t>It operates under different brands.</a:t>
          </a:r>
          <a:endParaRPr lang="en-US" sz="2300" kern="1200" dirty="0">
            <a:latin typeface="Times New Roman"/>
            <a:ea typeface="Times New Roman"/>
            <a:cs typeface="Times New Roman"/>
            <a:sym typeface="Times New Roman"/>
          </a:endParaRPr>
        </a:p>
      </dsp:txBody>
      <dsp:txXfrm>
        <a:off x="1717963" y="951897"/>
        <a:ext cx="1717963" cy="1998984"/>
      </dsp:txXfrm>
    </dsp:sp>
    <dsp:sp modelId="{076E87DD-CBA3-4A07-B327-51A0C58F07C1}">
      <dsp:nvSpPr>
        <dsp:cNvPr id="0" name=""/>
        <dsp:cNvSpPr/>
      </dsp:nvSpPr>
      <dsp:spPr>
        <a:xfrm>
          <a:off x="3435927" y="951897"/>
          <a:ext cx="1717963" cy="1998984"/>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Times New Roman"/>
              <a:ea typeface="Times New Roman"/>
              <a:cs typeface="Times New Roman"/>
              <a:sym typeface="Times New Roman"/>
            </a:rPr>
            <a:t>The group employs more than 1000 staff.</a:t>
          </a:r>
          <a:endParaRPr lang="en-US" sz="2300" kern="1200" dirty="0">
            <a:latin typeface="Times New Roman"/>
            <a:ea typeface="Times New Roman"/>
            <a:cs typeface="Times New Roman"/>
            <a:sym typeface="Times New Roman"/>
          </a:endParaRPr>
        </a:p>
      </dsp:txBody>
      <dsp:txXfrm>
        <a:off x="3435927" y="951897"/>
        <a:ext cx="1717963" cy="1998984"/>
      </dsp:txXfrm>
    </dsp:sp>
    <dsp:sp modelId="{E8697158-3F89-443A-A591-A0ED752573EA}">
      <dsp:nvSpPr>
        <dsp:cNvPr id="0" name=""/>
        <dsp:cNvSpPr/>
      </dsp:nvSpPr>
      <dsp:spPr>
        <a:xfrm>
          <a:off x="5153891" y="951897"/>
          <a:ext cx="1717963" cy="1998984"/>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Times New Roman"/>
              <a:ea typeface="Times New Roman"/>
              <a:cs typeface="Times New Roman"/>
              <a:sym typeface="Times New Roman"/>
            </a:rPr>
            <a:t>Provide a unique and enjoyable dining experience for guests.</a:t>
          </a:r>
          <a:endParaRPr lang="en-US" sz="2300" kern="1200" dirty="0">
            <a:latin typeface="Times New Roman"/>
            <a:ea typeface="Times New Roman"/>
            <a:cs typeface="Times New Roman"/>
            <a:sym typeface="Times New Roman"/>
          </a:endParaRPr>
        </a:p>
      </dsp:txBody>
      <dsp:txXfrm>
        <a:off x="5153891" y="951897"/>
        <a:ext cx="1717963" cy="1998984"/>
      </dsp:txXfrm>
    </dsp:sp>
    <dsp:sp modelId="{8906AEAF-62F1-409D-B491-257A463CC35F}">
      <dsp:nvSpPr>
        <dsp:cNvPr id="0" name=""/>
        <dsp:cNvSpPr/>
      </dsp:nvSpPr>
      <dsp:spPr>
        <a:xfrm>
          <a:off x="0" y="2950882"/>
          <a:ext cx="6871855" cy="222109"/>
        </a:xfrm>
        <a:prstGeom prst="rect">
          <a:avLst/>
        </a:prstGeom>
        <a:solidFill>
          <a:schemeClr val="accent2">
            <a:shade val="90000"/>
            <a:hueOff val="0"/>
            <a:satOff val="0"/>
            <a:lumOff val="0"/>
            <a:alphaOff val="0"/>
          </a:schemeClr>
        </a:solidFill>
        <a:ln>
          <a:noFill/>
        </a:ln>
        <a:effectLst/>
        <a:scene3d>
          <a:camera prst="orthographicFront">
            <a:rot lat="0" lon="0" rev="0"/>
          </a:camera>
          <a:lightRig rig="threePt" dir="t"/>
        </a:scene3d>
        <a:sp3d>
          <a:bevelT w="25400" h="12700"/>
        </a:sp3d>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5E3E1-27C6-4C0C-98C4-0883F0D0EC50}">
      <dsp:nvSpPr>
        <dsp:cNvPr id="0" name=""/>
        <dsp:cNvSpPr/>
      </dsp:nvSpPr>
      <dsp:spPr>
        <a:xfrm>
          <a:off x="315794" y="0"/>
          <a:ext cx="5181600" cy="3172992"/>
        </a:xfrm>
        <a:prstGeom prst="rightArrow">
          <a:avLst/>
        </a:prstGeom>
        <a:solidFill>
          <a:schemeClr val="accent2">
            <a:tint val="40000"/>
            <a:hueOff val="0"/>
            <a:satOff val="0"/>
            <a:lumOff val="0"/>
            <a:alphaOff val="0"/>
          </a:schemeClr>
        </a:solidFill>
        <a:ln>
          <a:noFill/>
        </a:ln>
        <a:effectLst/>
        <a:scene3d>
          <a:camera prst="orthographicFront">
            <a:rot lat="0" lon="0" rev="0"/>
          </a:camera>
          <a:lightRig rig="threePt" dir="t"/>
        </a:scene3d>
        <a:sp3d>
          <a:bevelT w="25400" h="12700"/>
        </a:sp3d>
      </dsp:spPr>
      <dsp:style>
        <a:lnRef idx="0">
          <a:scrgbClr r="0" g="0" b="0"/>
        </a:lnRef>
        <a:fillRef idx="1">
          <a:scrgbClr r="0" g="0" b="0"/>
        </a:fillRef>
        <a:effectRef idx="2">
          <a:scrgbClr r="0" g="0" b="0"/>
        </a:effectRef>
        <a:fontRef idx="minor"/>
      </dsp:style>
    </dsp:sp>
    <dsp:sp modelId="{1827C2C8-3A3E-4763-A4BE-A5362767F15C}">
      <dsp:nvSpPr>
        <dsp:cNvPr id="0" name=""/>
        <dsp:cNvSpPr/>
      </dsp:nvSpPr>
      <dsp:spPr>
        <a:xfrm>
          <a:off x="6548" y="951897"/>
          <a:ext cx="1962150" cy="1269196"/>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Clr>
              <a:schemeClr val="dk1"/>
            </a:buClr>
            <a:buSzPts val="1200"/>
            <a:buFont typeface="Times New Roman"/>
            <a:buNone/>
          </a:pPr>
          <a:r>
            <a:rPr lang="en-US" sz="2500" kern="1200" dirty="0">
              <a:latin typeface="Times New Roman"/>
              <a:ea typeface="Times New Roman"/>
              <a:cs typeface="Times New Roman"/>
              <a:sym typeface="Times New Roman"/>
            </a:rPr>
            <a:t>Leveraging social media</a:t>
          </a:r>
          <a:endParaRPr lang="en-IN" sz="2500" kern="1200" dirty="0"/>
        </a:p>
      </dsp:txBody>
      <dsp:txXfrm>
        <a:off x="68505" y="1013854"/>
        <a:ext cx="1838236" cy="1145282"/>
      </dsp:txXfrm>
    </dsp:sp>
    <dsp:sp modelId="{6F8EB4E4-32EE-4B01-9985-6EB571916519}">
      <dsp:nvSpPr>
        <dsp:cNvPr id="0" name=""/>
        <dsp:cNvSpPr/>
      </dsp:nvSpPr>
      <dsp:spPr>
        <a:xfrm>
          <a:off x="2066925" y="951897"/>
          <a:ext cx="1962150" cy="1269196"/>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latin typeface="Times New Roman"/>
              <a:ea typeface="Times New Roman"/>
              <a:cs typeface="Times New Roman"/>
              <a:sym typeface="Times New Roman"/>
            </a:rPr>
            <a:t>Establish referral programs</a:t>
          </a:r>
          <a:endParaRPr lang="en-US" sz="2500" kern="1200" dirty="0">
            <a:latin typeface="Times New Roman"/>
            <a:ea typeface="Times New Roman"/>
            <a:cs typeface="Times New Roman"/>
            <a:sym typeface="Times New Roman"/>
          </a:endParaRPr>
        </a:p>
      </dsp:txBody>
      <dsp:txXfrm>
        <a:off x="2128882" y="1013854"/>
        <a:ext cx="1838236" cy="1145282"/>
      </dsp:txXfrm>
    </dsp:sp>
    <dsp:sp modelId="{DDD9581E-7E8E-4740-B0BD-1A9273173FC5}">
      <dsp:nvSpPr>
        <dsp:cNvPr id="0" name=""/>
        <dsp:cNvSpPr/>
      </dsp:nvSpPr>
      <dsp:spPr>
        <a:xfrm>
          <a:off x="4127301" y="951897"/>
          <a:ext cx="1962150" cy="1269196"/>
        </a:xfrm>
        <a:prstGeom prst="round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latin typeface="Times New Roman"/>
              <a:ea typeface="Times New Roman"/>
              <a:cs typeface="Times New Roman"/>
              <a:sym typeface="Times New Roman"/>
            </a:rPr>
            <a:t>Utilize Job Fairs</a:t>
          </a:r>
          <a:endParaRPr lang="en-US" sz="2500" kern="1200" dirty="0">
            <a:latin typeface="Times New Roman"/>
            <a:ea typeface="Times New Roman"/>
            <a:cs typeface="Times New Roman"/>
            <a:sym typeface="Times New Roman"/>
          </a:endParaRPr>
        </a:p>
      </dsp:txBody>
      <dsp:txXfrm>
        <a:off x="4189258" y="1013854"/>
        <a:ext cx="1838236" cy="11452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D16F4-6C9B-42C7-961F-99784019C29F}">
      <dsp:nvSpPr>
        <dsp:cNvPr id="0" name=""/>
        <dsp:cNvSpPr/>
      </dsp:nvSpPr>
      <dsp:spPr>
        <a:xfrm>
          <a:off x="1206441" y="402328"/>
          <a:ext cx="2087845" cy="2088162"/>
        </a:xfrm>
        <a:prstGeom prst="circularArrow">
          <a:avLst>
            <a:gd name="adj1" fmla="val 10980"/>
            <a:gd name="adj2" fmla="val 1142322"/>
            <a:gd name="adj3" fmla="val 4500000"/>
            <a:gd name="adj4" fmla="val 10800000"/>
            <a:gd name="adj5" fmla="val 125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E47EDA19-1045-442A-947E-997EA32DC68B}">
      <dsp:nvSpPr>
        <dsp:cNvPr id="0" name=""/>
        <dsp:cNvSpPr/>
      </dsp:nvSpPr>
      <dsp:spPr>
        <a:xfrm>
          <a:off x="1667923" y="1156218"/>
          <a:ext cx="1160175" cy="579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Clr>
              <a:schemeClr val="dk1"/>
            </a:buClr>
            <a:buSzPts val="1200"/>
            <a:buFont typeface="Times New Roman"/>
            <a:buNone/>
          </a:pPr>
          <a:r>
            <a:rPr lang="en-US" sz="1100" kern="1200" dirty="0">
              <a:latin typeface="Times New Roman"/>
              <a:ea typeface="Times New Roman"/>
              <a:cs typeface="Times New Roman"/>
              <a:sym typeface="Times New Roman"/>
            </a:rPr>
            <a:t>Building a strong employer brand</a:t>
          </a:r>
          <a:endParaRPr lang="en-IN" sz="1100" kern="1200" dirty="0"/>
        </a:p>
      </dsp:txBody>
      <dsp:txXfrm>
        <a:off x="1667923" y="1156218"/>
        <a:ext cx="1160175" cy="579948"/>
      </dsp:txXfrm>
    </dsp:sp>
    <dsp:sp modelId="{8BAF00EE-C7C2-4FB6-86AE-D0DF2456F303}">
      <dsp:nvSpPr>
        <dsp:cNvPr id="0" name=""/>
        <dsp:cNvSpPr/>
      </dsp:nvSpPr>
      <dsp:spPr>
        <a:xfrm>
          <a:off x="626549" y="1602133"/>
          <a:ext cx="2087845" cy="2088162"/>
        </a:xfrm>
        <a:prstGeom prst="leftCircularArrow">
          <a:avLst>
            <a:gd name="adj1" fmla="val 10980"/>
            <a:gd name="adj2" fmla="val 1142322"/>
            <a:gd name="adj3" fmla="val 6300000"/>
            <a:gd name="adj4" fmla="val 18900000"/>
            <a:gd name="adj5" fmla="val 125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4C95E30-926E-456F-A5F6-2FDB3DC089E8}">
      <dsp:nvSpPr>
        <dsp:cNvPr id="0" name=""/>
        <dsp:cNvSpPr/>
      </dsp:nvSpPr>
      <dsp:spPr>
        <a:xfrm>
          <a:off x="1090384" y="2362963"/>
          <a:ext cx="1160175" cy="579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a:ea typeface="Times New Roman"/>
              <a:cs typeface="Times New Roman"/>
              <a:sym typeface="Times New Roman"/>
            </a:rPr>
            <a:t>Provide training and development opportunities to the employees </a:t>
          </a:r>
          <a:endParaRPr lang="en-US" sz="1100" kern="1200" dirty="0">
            <a:latin typeface="Times New Roman"/>
            <a:ea typeface="Times New Roman"/>
            <a:cs typeface="Times New Roman"/>
            <a:sym typeface="Times New Roman"/>
          </a:endParaRPr>
        </a:p>
      </dsp:txBody>
      <dsp:txXfrm>
        <a:off x="1090384" y="2362963"/>
        <a:ext cx="1160175" cy="579948"/>
      </dsp:txXfrm>
    </dsp:sp>
    <dsp:sp modelId="{6275DDA3-19AE-428C-8682-4A96889D2A96}">
      <dsp:nvSpPr>
        <dsp:cNvPr id="0" name=""/>
        <dsp:cNvSpPr/>
      </dsp:nvSpPr>
      <dsp:spPr>
        <a:xfrm>
          <a:off x="1355040" y="2945514"/>
          <a:ext cx="1793782" cy="1794501"/>
        </a:xfrm>
        <a:prstGeom prst="blockArc">
          <a:avLst>
            <a:gd name="adj1" fmla="val 13500000"/>
            <a:gd name="adj2" fmla="val 10800000"/>
            <a:gd name="adj3" fmla="val 1274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306B64E-10EF-4A79-9B7C-46774BCB8EC4}">
      <dsp:nvSpPr>
        <dsp:cNvPr id="0" name=""/>
        <dsp:cNvSpPr/>
      </dsp:nvSpPr>
      <dsp:spPr>
        <a:xfrm>
          <a:off x="1670668" y="3571443"/>
          <a:ext cx="1160175" cy="579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a:ea typeface="Times New Roman"/>
              <a:cs typeface="Times New Roman"/>
              <a:sym typeface="Times New Roman"/>
            </a:rPr>
            <a:t>Develop Strategic Partnerships</a:t>
          </a:r>
          <a:endParaRPr lang="en-US" sz="1100" kern="1200" dirty="0"/>
        </a:p>
      </dsp:txBody>
      <dsp:txXfrm>
        <a:off x="1670668" y="3571443"/>
        <a:ext cx="1160175" cy="579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F7044-7FB2-44A8-9B3B-EF67982BFEFF}">
      <dsp:nvSpPr>
        <dsp:cNvPr id="0" name=""/>
        <dsp:cNvSpPr/>
      </dsp:nvSpPr>
      <dsp:spPr>
        <a:xfrm>
          <a:off x="2401454" y="1828800"/>
          <a:ext cx="2235200" cy="2235200"/>
        </a:xfrm>
        <a:prstGeom prst="gear9">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
              <a:schemeClr val="dk1"/>
            </a:buClr>
            <a:buSzPts val="1200"/>
            <a:buFont typeface="Times New Roman"/>
            <a:buNone/>
          </a:pPr>
          <a:r>
            <a:rPr lang="en-US" sz="1200" kern="1200" dirty="0">
              <a:latin typeface="Times New Roman"/>
              <a:ea typeface="Times New Roman"/>
              <a:cs typeface="Times New Roman"/>
              <a:sym typeface="Times New Roman"/>
            </a:rPr>
            <a:t>Monetary incentives are a great way to attract potential candidates to work in the restaurant operations.</a:t>
          </a:r>
          <a:endParaRPr lang="en-IN" sz="1200" kern="1200" dirty="0"/>
        </a:p>
      </dsp:txBody>
      <dsp:txXfrm>
        <a:off x="2850829" y="2352385"/>
        <a:ext cx="1336450" cy="1148939"/>
      </dsp:txXfrm>
    </dsp:sp>
    <dsp:sp modelId="{71D92C52-D579-41B7-B16C-A429660B6A88}">
      <dsp:nvSpPr>
        <dsp:cNvPr id="0" name=""/>
        <dsp:cNvSpPr/>
      </dsp:nvSpPr>
      <dsp:spPr>
        <a:xfrm>
          <a:off x="1100974" y="1300480"/>
          <a:ext cx="1625600" cy="1625600"/>
        </a:xfrm>
        <a:prstGeom prst="gear6">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ea typeface="Times New Roman"/>
              <a:cs typeface="Times New Roman"/>
              <a:sym typeface="Times New Roman"/>
            </a:rPr>
            <a:t>Providing performance bonuses to employees</a:t>
          </a:r>
          <a:endParaRPr lang="en-US" sz="1200" kern="1200" dirty="0">
            <a:latin typeface="Times New Roman"/>
            <a:ea typeface="Times New Roman"/>
            <a:cs typeface="Times New Roman"/>
            <a:sym typeface="Times New Roman"/>
          </a:endParaRPr>
        </a:p>
      </dsp:txBody>
      <dsp:txXfrm>
        <a:off x="1510224" y="1712203"/>
        <a:ext cx="807100" cy="802154"/>
      </dsp:txXfrm>
    </dsp:sp>
    <dsp:sp modelId="{63338CFE-E371-44CC-B80E-2C3B9DB2493B}">
      <dsp:nvSpPr>
        <dsp:cNvPr id="0" name=""/>
        <dsp:cNvSpPr/>
      </dsp:nvSpPr>
      <dsp:spPr>
        <a:xfrm rot="20700000">
          <a:off x="2011476" y="178981"/>
          <a:ext cx="1592756" cy="1592756"/>
        </a:xfrm>
        <a:prstGeom prst="gear6">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ea typeface="Times New Roman"/>
              <a:cs typeface="Times New Roman"/>
              <a:sym typeface="Times New Roman"/>
            </a:rPr>
            <a:t>A referral bonus is a monetary incentive method.</a:t>
          </a:r>
          <a:endParaRPr lang="en-US" sz="1200" kern="1200" dirty="0">
            <a:latin typeface="Times New Roman"/>
            <a:ea typeface="Times New Roman"/>
            <a:cs typeface="Times New Roman"/>
            <a:sym typeface="Times New Roman"/>
          </a:endParaRPr>
        </a:p>
      </dsp:txBody>
      <dsp:txXfrm rot="-20700000">
        <a:off x="2360814" y="528320"/>
        <a:ext cx="894080" cy="894080"/>
      </dsp:txXfrm>
    </dsp:sp>
    <dsp:sp modelId="{04453FC9-05EE-4712-BA9E-0738A5B7FDB9}">
      <dsp:nvSpPr>
        <dsp:cNvPr id="0" name=""/>
        <dsp:cNvSpPr/>
      </dsp:nvSpPr>
      <dsp:spPr>
        <a:xfrm>
          <a:off x="2228160" y="1492320"/>
          <a:ext cx="2861056" cy="2861056"/>
        </a:xfrm>
        <a:prstGeom prst="circularArrow">
          <a:avLst>
            <a:gd name="adj1" fmla="val 4687"/>
            <a:gd name="adj2" fmla="val 299029"/>
            <a:gd name="adj3" fmla="val 2513083"/>
            <a:gd name="adj4" fmla="val 15867933"/>
            <a:gd name="adj5" fmla="val 5469"/>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85729DC-472A-48D8-A987-5C624E495A16}">
      <dsp:nvSpPr>
        <dsp:cNvPr id="0" name=""/>
        <dsp:cNvSpPr/>
      </dsp:nvSpPr>
      <dsp:spPr>
        <a:xfrm>
          <a:off x="813083" y="941355"/>
          <a:ext cx="2078736" cy="2078736"/>
        </a:xfrm>
        <a:prstGeom prst="leftCircularArrow">
          <a:avLst>
            <a:gd name="adj1" fmla="val 6452"/>
            <a:gd name="adj2" fmla="val 429999"/>
            <a:gd name="adj3" fmla="val 10489124"/>
            <a:gd name="adj4" fmla="val 14837806"/>
            <a:gd name="adj5" fmla="val 7527"/>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2B2FE607-0C4E-4A1B-BA26-1C020B06A9B0}">
      <dsp:nvSpPr>
        <dsp:cNvPr id="0" name=""/>
        <dsp:cNvSpPr/>
      </dsp:nvSpPr>
      <dsp:spPr>
        <a:xfrm>
          <a:off x="1643055" y="-169332"/>
          <a:ext cx="2241296" cy="2241296"/>
        </a:xfrm>
        <a:prstGeom prst="circularArrow">
          <a:avLst>
            <a:gd name="adj1" fmla="val 5984"/>
            <a:gd name="adj2" fmla="val 394124"/>
            <a:gd name="adj3" fmla="val 13313824"/>
            <a:gd name="adj4" fmla="val 10508221"/>
            <a:gd name="adj5" fmla="val 6981"/>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51114-F62E-47EE-9CC8-936C94FC07F3}">
      <dsp:nvSpPr>
        <dsp:cNvPr id="0" name=""/>
        <dsp:cNvSpPr/>
      </dsp:nvSpPr>
      <dsp:spPr>
        <a:xfrm>
          <a:off x="3872536" y="489235"/>
          <a:ext cx="1295972" cy="1296211"/>
        </a:xfrm>
        <a:prstGeom prst="ellips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E18C32D4-FC7E-4ABE-BC33-F5A5AF6E0C98}">
      <dsp:nvSpPr>
        <dsp:cNvPr id="0" name=""/>
        <dsp:cNvSpPr/>
      </dsp:nvSpPr>
      <dsp:spPr>
        <a:xfrm>
          <a:off x="3915567" y="532449"/>
          <a:ext cx="1209911" cy="1209782"/>
        </a:xfrm>
        <a:prstGeom prst="ellipse">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Times New Roman"/>
              <a:ea typeface="Times New Roman"/>
              <a:cs typeface="Times New Roman"/>
              <a:sym typeface="Times New Roman"/>
            </a:rPr>
            <a:t>Providing a positive work environment</a:t>
          </a:r>
        </a:p>
      </dsp:txBody>
      <dsp:txXfrm>
        <a:off x="4088532" y="705308"/>
        <a:ext cx="863981" cy="864065"/>
      </dsp:txXfrm>
    </dsp:sp>
    <dsp:sp modelId="{2C7E7CBC-9227-4389-A83D-580E46B72401}">
      <dsp:nvSpPr>
        <dsp:cNvPr id="0" name=""/>
        <dsp:cNvSpPr/>
      </dsp:nvSpPr>
      <dsp:spPr>
        <a:xfrm rot="2700000">
          <a:off x="2534673" y="490802"/>
          <a:ext cx="1292850" cy="1292850"/>
        </a:xfrm>
        <a:prstGeom prst="teardrop">
          <a:avLst>
            <a:gd name="adj" fmla="val 10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96E10A4-C0DC-4A44-8AA0-B81BD8BE828F}">
      <dsp:nvSpPr>
        <dsp:cNvPr id="0" name=""/>
        <dsp:cNvSpPr/>
      </dsp:nvSpPr>
      <dsp:spPr>
        <a:xfrm>
          <a:off x="2576142" y="532449"/>
          <a:ext cx="1209911" cy="1209782"/>
        </a:xfrm>
        <a:prstGeom prst="ellipse">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Times New Roman"/>
              <a:ea typeface="Times New Roman"/>
              <a:cs typeface="Times New Roman"/>
              <a:sym typeface="Times New Roman"/>
            </a:rPr>
            <a:t>Career advancement opportunities</a:t>
          </a:r>
        </a:p>
      </dsp:txBody>
      <dsp:txXfrm>
        <a:off x="2749108" y="705308"/>
        <a:ext cx="863981" cy="864065"/>
      </dsp:txXfrm>
    </dsp:sp>
    <dsp:sp modelId="{A3CF84DE-506B-4815-B974-6A6732C2BC1E}">
      <dsp:nvSpPr>
        <dsp:cNvPr id="0" name=""/>
        <dsp:cNvSpPr/>
      </dsp:nvSpPr>
      <dsp:spPr>
        <a:xfrm rot="2700000">
          <a:off x="1195249" y="490802"/>
          <a:ext cx="1292850" cy="1292850"/>
        </a:xfrm>
        <a:prstGeom prst="teardrop">
          <a:avLst>
            <a:gd name="adj" fmla="val 10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92B9608F-4660-4454-AD15-EE64E1DBCB4C}">
      <dsp:nvSpPr>
        <dsp:cNvPr id="0" name=""/>
        <dsp:cNvSpPr/>
      </dsp:nvSpPr>
      <dsp:spPr>
        <a:xfrm>
          <a:off x="1236718" y="532449"/>
          <a:ext cx="1209911" cy="1209782"/>
        </a:xfrm>
        <a:prstGeom prst="ellipse">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
              <a:schemeClr val="dk1"/>
            </a:buClr>
            <a:buSzPts val="1200"/>
            <a:buFont typeface="Times New Roman"/>
            <a:buNone/>
          </a:pPr>
          <a:r>
            <a:rPr lang="en-US" sz="1200" kern="1200" dirty="0">
              <a:solidFill>
                <a:schemeClr val="bg1"/>
              </a:solidFill>
              <a:latin typeface="Times New Roman"/>
              <a:ea typeface="Times New Roman"/>
              <a:cs typeface="Times New Roman"/>
              <a:sym typeface="Times New Roman"/>
            </a:rPr>
            <a:t>An important aspect of recruiting and retaining employees.</a:t>
          </a:r>
          <a:endParaRPr lang="en-IN" sz="1200" kern="1200" dirty="0">
            <a:solidFill>
              <a:schemeClr val="bg1"/>
            </a:solidFill>
          </a:endParaRPr>
        </a:p>
      </dsp:txBody>
      <dsp:txXfrm>
        <a:off x="1409683" y="705308"/>
        <a:ext cx="863981" cy="8640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70FE8-68B3-498B-9870-38CAEFDF5A92}">
      <dsp:nvSpPr>
        <dsp:cNvPr id="0" name=""/>
        <dsp:cNvSpPr/>
      </dsp:nvSpPr>
      <dsp:spPr>
        <a:xfrm>
          <a:off x="28880" y="691794"/>
          <a:ext cx="1972976" cy="1706373"/>
        </a:xfrm>
        <a:prstGeom prst="hexagon">
          <a:avLst>
            <a:gd name="adj" fmla="val 28570"/>
            <a:gd name="vf" fmla="val 11547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latin typeface="Times New Roman"/>
              <a:ea typeface="Times New Roman"/>
              <a:cs typeface="Times New Roman"/>
              <a:sym typeface="Times New Roman"/>
            </a:rPr>
            <a:t>Effective people management is essential for any organization</a:t>
          </a:r>
          <a:endParaRPr lang="en-IN" sz="1500" kern="1200" dirty="0">
            <a:solidFill>
              <a:schemeClr val="tx1"/>
            </a:solidFill>
          </a:endParaRPr>
        </a:p>
      </dsp:txBody>
      <dsp:txXfrm>
        <a:off x="355798" y="974537"/>
        <a:ext cx="1319140" cy="1140887"/>
      </dsp:txXfrm>
    </dsp:sp>
    <dsp:sp modelId="{786269A1-3EB2-47CD-9BC1-9A87DB4FFF58}">
      <dsp:nvSpPr>
        <dsp:cNvPr id="0" name=""/>
        <dsp:cNvSpPr/>
      </dsp:nvSpPr>
      <dsp:spPr>
        <a:xfrm>
          <a:off x="2133103" y="1074237"/>
          <a:ext cx="744500" cy="641223"/>
        </a:xfrm>
        <a:prstGeom prst="hexagon">
          <a:avLst>
            <a:gd name="adj" fmla="val 28900"/>
            <a:gd name="vf" fmla="val 115470"/>
          </a:avLst>
        </a:prstGeom>
        <a:solidFill>
          <a:schemeClr val="accent2">
            <a:tint val="40000"/>
            <a:hueOff val="0"/>
            <a:satOff val="0"/>
            <a:lumOff val="0"/>
            <a:alphaOff val="0"/>
          </a:schemeClr>
        </a:solidFill>
        <a:ln>
          <a:noFill/>
        </a:ln>
        <a:effectLst/>
        <a:scene3d>
          <a:camera prst="orthographicFront">
            <a:rot lat="0" lon="0" rev="0"/>
          </a:camera>
          <a:lightRig rig="threePt" dir="t"/>
        </a:scene3d>
        <a:sp3d>
          <a:bevelT w="25400" h="12700"/>
        </a:sp3d>
      </dsp:spPr>
      <dsp:style>
        <a:lnRef idx="0">
          <a:scrgbClr r="0" g="0" b="0"/>
        </a:lnRef>
        <a:fillRef idx="1">
          <a:scrgbClr r="0" g="0" b="0"/>
        </a:fillRef>
        <a:effectRef idx="2">
          <a:scrgbClr r="0" g="0" b="0"/>
        </a:effectRef>
        <a:fontRef idx="minor"/>
      </dsp:style>
    </dsp:sp>
    <dsp:sp modelId="{39FB1A89-9B95-4753-AB66-41D4EEBADE0E}">
      <dsp:nvSpPr>
        <dsp:cNvPr id="0" name=""/>
        <dsp:cNvSpPr/>
      </dsp:nvSpPr>
      <dsp:spPr>
        <a:xfrm>
          <a:off x="1693425" y="0"/>
          <a:ext cx="1616639" cy="1398602"/>
        </a:xfrm>
        <a:prstGeom prst="hexagon">
          <a:avLst>
            <a:gd name="adj" fmla="val 28570"/>
            <a:gd name="vf" fmla="val 11547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latin typeface="Times New Roman"/>
              <a:ea typeface="Times New Roman"/>
              <a:cs typeface="Times New Roman"/>
              <a:sym typeface="Times New Roman"/>
            </a:rPr>
            <a:t>Talent management - people management</a:t>
          </a:r>
        </a:p>
      </dsp:txBody>
      <dsp:txXfrm>
        <a:off x="1961338" y="231780"/>
        <a:ext cx="1080813" cy="935042"/>
      </dsp:txXfrm>
    </dsp:sp>
    <dsp:sp modelId="{251EC890-1D69-4598-BAC4-316F2AC39AD7}">
      <dsp:nvSpPr>
        <dsp:cNvPr id="0" name=""/>
        <dsp:cNvSpPr/>
      </dsp:nvSpPr>
      <dsp:spPr>
        <a:xfrm>
          <a:off x="1529365" y="2427799"/>
          <a:ext cx="744500" cy="641223"/>
        </a:xfrm>
        <a:prstGeom prst="hexagon">
          <a:avLst>
            <a:gd name="adj" fmla="val 28900"/>
            <a:gd name="vf" fmla="val 115470"/>
          </a:avLst>
        </a:prstGeom>
        <a:solidFill>
          <a:schemeClr val="accent2">
            <a:tint val="40000"/>
            <a:hueOff val="0"/>
            <a:satOff val="0"/>
            <a:lumOff val="0"/>
            <a:alphaOff val="0"/>
          </a:schemeClr>
        </a:solidFill>
        <a:ln>
          <a:noFill/>
        </a:ln>
        <a:effectLst/>
        <a:scene3d>
          <a:camera prst="orthographicFront">
            <a:rot lat="0" lon="0" rev="0"/>
          </a:camera>
          <a:lightRig rig="threePt" dir="t"/>
        </a:scene3d>
        <a:sp3d>
          <a:bevelT w="25400" h="12700"/>
        </a:sp3d>
      </dsp:spPr>
      <dsp:style>
        <a:lnRef idx="0">
          <a:scrgbClr r="0" g="0" b="0"/>
        </a:lnRef>
        <a:fillRef idx="1">
          <a:scrgbClr r="0" g="0" b="0"/>
        </a:fillRef>
        <a:effectRef idx="2">
          <a:scrgbClr r="0" g="0" b="0"/>
        </a:effectRef>
        <a:fontRef idx="minor"/>
      </dsp:style>
    </dsp:sp>
    <dsp:sp modelId="{FCC7506D-B53C-4D78-8B18-4C495B780488}">
      <dsp:nvSpPr>
        <dsp:cNvPr id="0" name=""/>
        <dsp:cNvSpPr/>
      </dsp:nvSpPr>
      <dsp:spPr>
        <a:xfrm>
          <a:off x="1693425" y="1690965"/>
          <a:ext cx="1616639" cy="1398602"/>
        </a:xfrm>
        <a:prstGeom prst="hexagon">
          <a:avLst>
            <a:gd name="adj" fmla="val 28570"/>
            <a:gd name="vf" fmla="val 11547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latin typeface="Times New Roman"/>
              <a:ea typeface="Times New Roman"/>
              <a:cs typeface="Times New Roman"/>
              <a:sym typeface="Times New Roman"/>
            </a:rPr>
            <a:t>Talent acquisition strategies - achieve the goal</a:t>
          </a:r>
        </a:p>
      </dsp:txBody>
      <dsp:txXfrm>
        <a:off x="1961338" y="1922745"/>
        <a:ext cx="1080813" cy="935042"/>
      </dsp:txXfrm>
    </dsp:sp>
    <dsp:sp modelId="{1D42D2E1-8118-47ED-B9E2-31B1B152185B}">
      <dsp:nvSpPr>
        <dsp:cNvPr id="0" name=""/>
        <dsp:cNvSpPr/>
      </dsp:nvSpPr>
      <dsp:spPr>
        <a:xfrm>
          <a:off x="210657" y="2552251"/>
          <a:ext cx="1616639" cy="1398602"/>
        </a:xfrm>
        <a:prstGeom prst="hexagon">
          <a:avLst>
            <a:gd name="adj" fmla="val 28570"/>
            <a:gd name="vf" fmla="val 11547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latin typeface="Times New Roman"/>
              <a:ea typeface="Times New Roman"/>
              <a:cs typeface="Times New Roman"/>
              <a:sym typeface="Times New Roman"/>
            </a:rPr>
            <a:t>Monetary and non-monetary rewards - attract potential candidates</a:t>
          </a:r>
          <a:endParaRPr lang="en-US" sz="1300" kern="1200" dirty="0">
            <a:solidFill>
              <a:schemeClr val="tx1"/>
            </a:solidFill>
          </a:endParaRPr>
        </a:p>
      </dsp:txBody>
      <dsp:txXfrm>
        <a:off x="478570" y="2784031"/>
        <a:ext cx="1080813" cy="935042"/>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gear1">
  <dgm:title val=""/>
  <dgm:desc val=""/>
  <dgm:catLst>
    <dgm:cat type="relationship" pri="109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1" name="Google Shape;91;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8" name="Google Shape;98;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30000"/>
              </a:lnSpc>
              <a:spcBef>
                <a:spcPts val="0"/>
              </a:spcBef>
              <a:spcAft>
                <a:spcPts val="0"/>
              </a:spcAft>
              <a:buNone/>
            </a:pPr>
            <a:r>
              <a:rPr lang="en-US" sz="1110" b="0" i="0" u="none" strike="noStrike" dirty="0">
                <a:solidFill>
                  <a:schemeClr val="dk1"/>
                </a:solidFill>
                <a:latin typeface="Calibri"/>
                <a:ea typeface="Calibri"/>
                <a:cs typeface="Calibri"/>
                <a:sym typeface="Calibri"/>
              </a:rPr>
              <a:t>People management consists of obtaining, promoting, and retaining </a:t>
            </a:r>
            <a:r>
              <a:rPr lang="ro-RO" sz="1110" b="0" i="0" u="none" strike="noStrike" dirty="0" err="1">
                <a:solidFill>
                  <a:schemeClr val="dk1"/>
                </a:solidFill>
                <a:latin typeface="Calibri"/>
                <a:ea typeface="Calibri"/>
                <a:cs typeface="Calibri"/>
                <a:sym typeface="Calibri"/>
              </a:rPr>
              <a:t>and</a:t>
            </a:r>
            <a:r>
              <a:rPr lang="en-US" sz="1110" b="0" i="0" u="none" strike="noStrike" dirty="0">
                <a:solidFill>
                  <a:schemeClr val="dk1"/>
                </a:solidFill>
                <a:latin typeface="Calibri"/>
                <a:ea typeface="Calibri"/>
                <a:cs typeface="Calibri"/>
                <a:sym typeface="Calibri"/>
              </a:rPr>
              <a:t> create a work environment resources in a manner that serves both the firm financial line and also the people who are employed there. Key elements of people management are supported by elements such as employer branding, recruiting, remuneration, performance appraisal, development of an organization, security, wellbeing, benefits, worker engagement and motivation, interaction, management, and training.</a:t>
            </a:r>
            <a:r>
              <a:rPr lang="ro-RO" sz="1110" b="0" i="0" u="none" strike="noStrike" dirty="0">
                <a:solidFill>
                  <a:schemeClr val="dk1"/>
                </a:solidFill>
                <a:latin typeface="Calibri"/>
                <a:ea typeface="Calibri"/>
                <a:cs typeface="Calibri"/>
                <a:sym typeface="Calibri"/>
              </a:rPr>
              <a:t> </a:t>
            </a:r>
            <a:r>
              <a:rPr lang="en-US" sz="1110" b="0" i="0" u="none" strike="noStrike" dirty="0">
                <a:solidFill>
                  <a:schemeClr val="dk1"/>
                </a:solidFill>
                <a:latin typeface="Calibri"/>
                <a:ea typeface="Calibri"/>
                <a:cs typeface="Calibri"/>
                <a:sym typeface="Calibri"/>
              </a:rPr>
              <a:t>A company’s most significant asset is its personnel, making human resource management a crucial task. When workers feel appreciated and encouraged in their jobs, they are more likely to put up maximum effort and stay with the company. Increased output and efficiency may be achieved by better people management by giving workers the tools they need to do their jobs </a:t>
            </a:r>
            <a:r>
              <a:rPr lang="ro-RO" sz="1110" b="0" i="0" u="none" strike="noStrike" dirty="0">
                <a:solidFill>
                  <a:schemeClr val="dk1"/>
                </a:solidFill>
                <a:latin typeface="Calibri"/>
                <a:ea typeface="Calibri"/>
                <a:cs typeface="Calibri"/>
                <a:sym typeface="Calibri"/>
              </a:rPr>
              <a:t>.</a:t>
            </a:r>
            <a:endParaRPr sz="1110" dirty="0"/>
          </a:p>
        </p:txBody>
      </p:sp>
      <p:sp>
        <p:nvSpPr>
          <p:cNvPr id="99" name="Google Shape;99;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lnSpcReduction="10000"/>
          </a:bodyPr>
          <a:lstStyle/>
          <a:p>
            <a:pPr marL="0" lvl="0" indent="0" algn="just" rtl="0">
              <a:lnSpc>
                <a:spcPct val="150000"/>
              </a:lnSpc>
              <a:spcBef>
                <a:spcPts val="0"/>
              </a:spcBef>
              <a:spcAft>
                <a:spcPts val="0"/>
              </a:spcAft>
              <a:buNone/>
            </a:pPr>
            <a:r>
              <a:rPr lang="en-US" sz="1200" b="0" i="0" u="none" strike="noStrike" dirty="0">
                <a:solidFill>
                  <a:schemeClr val="dk1"/>
                </a:solidFill>
                <a:latin typeface="Calibri"/>
                <a:ea typeface="Calibri"/>
                <a:cs typeface="Calibri"/>
                <a:sym typeface="Calibri"/>
              </a:rPr>
              <a:t>Finding, nurturing, and keeping talented staff is what talent management </a:t>
            </a:r>
            <a:r>
              <a:rPr lang="ro-RO" sz="1200" b="0" i="0" u="none" strike="noStrike" dirty="0">
                <a:solidFill>
                  <a:schemeClr val="dk1"/>
                </a:solidFill>
                <a:latin typeface="Calibri"/>
                <a:ea typeface="Calibri"/>
                <a:cs typeface="Calibri"/>
                <a:sym typeface="Calibri"/>
              </a:rPr>
              <a:t>„must </a:t>
            </a:r>
            <a:r>
              <a:rPr lang="ro-RO" sz="1200" b="0" i="0" u="none" strike="noStrike" dirty="0" err="1">
                <a:solidFill>
                  <a:schemeClr val="dk1"/>
                </a:solidFill>
                <a:latin typeface="Calibri"/>
                <a:ea typeface="Calibri"/>
                <a:cs typeface="Calibri"/>
                <a:sym typeface="Calibri"/>
              </a:rPr>
              <a:t>to</a:t>
            </a:r>
            <a:r>
              <a:rPr lang="ro-RO" sz="1200" b="0" i="0" u="none" strike="noStrike" dirty="0">
                <a:solidFill>
                  <a:schemeClr val="dk1"/>
                </a:solidFill>
                <a:latin typeface="Calibri"/>
                <a:ea typeface="Calibri"/>
                <a:cs typeface="Calibri"/>
                <a:sym typeface="Calibri"/>
              </a:rPr>
              <a:t> do”.</a:t>
            </a:r>
            <a:r>
              <a:rPr lang="en-US" sz="1200" b="0" i="0" u="none" strike="noStrike" dirty="0">
                <a:solidFill>
                  <a:schemeClr val="dk1"/>
                </a:solidFill>
                <a:latin typeface="Calibri"/>
                <a:ea typeface="Calibri"/>
                <a:cs typeface="Calibri"/>
                <a:sym typeface="Calibri"/>
              </a:rPr>
              <a:t> </a:t>
            </a:r>
            <a:r>
              <a:rPr lang="ro-RO" sz="1200" b="0" i="0" u="none" strike="noStrike" dirty="0">
                <a:solidFill>
                  <a:schemeClr val="dk1"/>
                </a:solidFill>
                <a:latin typeface="Calibri"/>
                <a:ea typeface="Calibri"/>
                <a:cs typeface="Calibri"/>
                <a:sym typeface="Calibri"/>
              </a:rPr>
              <a:t>P</a:t>
            </a:r>
            <a:r>
              <a:rPr lang="en-US" sz="1200" b="0" i="0" u="none" strike="noStrike" dirty="0" err="1">
                <a:solidFill>
                  <a:schemeClr val="dk1"/>
                </a:solidFill>
                <a:latin typeface="Calibri"/>
                <a:ea typeface="Calibri"/>
                <a:cs typeface="Calibri"/>
                <a:sym typeface="Calibri"/>
              </a:rPr>
              <a:t>utting</a:t>
            </a:r>
            <a:r>
              <a:rPr lang="en-US" sz="1200" b="0" i="0" u="none" strike="noStrike" dirty="0">
                <a:solidFill>
                  <a:schemeClr val="dk1"/>
                </a:solidFill>
                <a:latin typeface="Calibri"/>
                <a:ea typeface="Calibri"/>
                <a:cs typeface="Calibri"/>
                <a:sym typeface="Calibri"/>
              </a:rPr>
              <a:t> the right people in the proper jobs and developing their potential via careful preparation and implementation. The concept of talent management </a:t>
            </a:r>
            <a:r>
              <a:rPr lang="en-US" sz="1200" b="0" i="0" u="none" strike="noStrike" dirty="0" err="1">
                <a:solidFill>
                  <a:schemeClr val="dk1"/>
                </a:solidFill>
                <a:latin typeface="Calibri"/>
                <a:ea typeface="Calibri"/>
                <a:cs typeface="Calibri"/>
                <a:sym typeface="Calibri"/>
              </a:rPr>
              <a:t>encompassess</a:t>
            </a:r>
            <a:r>
              <a:rPr lang="en-US" sz="1200" b="0" i="0" u="none" strike="noStrike" dirty="0">
                <a:solidFill>
                  <a:schemeClr val="dk1"/>
                </a:solidFill>
                <a:latin typeface="Calibri"/>
                <a:ea typeface="Calibri"/>
                <a:cs typeface="Calibri"/>
                <a:sym typeface="Calibri"/>
              </a:rPr>
              <a:t> a range of activities including recruitment, training and development, performance management, successful planning and career development. The goal of talent management is to create a highly skilled workforce which is engaged, motivated and capable of meeting an organization’s demands and objectives. By providing employees with the training and development they need to succeed in their roles, talent management can help to improve overall organizational performance.   </a:t>
            </a:r>
            <a:endParaRPr b="0" dirty="0"/>
          </a:p>
          <a:p>
            <a:pPr marL="0" lvl="0" indent="0" algn="just" rtl="0">
              <a:lnSpc>
                <a:spcPct val="150000"/>
              </a:lnSpc>
              <a:spcBef>
                <a:spcPts val="0"/>
              </a:spcBef>
              <a:spcAft>
                <a:spcPts val="0"/>
              </a:spcAft>
              <a:buNone/>
            </a:pPr>
            <a:br>
              <a:rPr lang="en-US" dirty="0"/>
            </a:br>
            <a:endParaRPr dirty="0"/>
          </a:p>
        </p:txBody>
      </p:sp>
      <p:sp>
        <p:nvSpPr>
          <p:cNvPr id="106" name="Google Shape;106;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fd30b04517_1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fd30b04517_1_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The Restaurant Group is a UK-based company that operates a variety of dining outlets and brands. It was founded by a group of entrepreneurs and has grown steadily ever since, now employing more than 1000 staff members at different locations. The Restaurant Group aims to provide a unique and enjoyable dining experience for guests, while also serving delicious food with excellent service. It is committed to providing a great work environment for its employees and emphasizes the importance of training and development. It also engaged in operating in a sustainable way, reducing waste, and investing in green energy initiatives.</a:t>
            </a:r>
            <a:endParaRPr dirty="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None/>
            </a:pPr>
            <a:endParaRPr dirty="0"/>
          </a:p>
        </p:txBody>
      </p:sp>
      <p:sp>
        <p:nvSpPr>
          <p:cNvPr id="114" name="Google Shape;114;g1fd30b04517_1_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lnSpcReduction="10000"/>
          </a:bodyPr>
          <a:lstStyle/>
          <a:p>
            <a:pPr marL="0" lvl="0" indent="0" algn="just" rtl="0">
              <a:lnSpc>
                <a:spcPct val="130000"/>
              </a:lnSpc>
              <a:spcBef>
                <a:spcPts val="0"/>
              </a:spcBef>
              <a:spcAft>
                <a:spcPts val="0"/>
              </a:spcAft>
              <a:buNone/>
            </a:pPr>
            <a:r>
              <a:rPr lang="en-US" sz="1110" b="0" i="0" u="none" strike="noStrike" dirty="0">
                <a:solidFill>
                  <a:schemeClr val="dk1"/>
                </a:solidFill>
                <a:latin typeface="Calibri"/>
                <a:ea typeface="Calibri"/>
                <a:cs typeface="Calibri"/>
                <a:sym typeface="Calibri"/>
              </a:rPr>
              <a:t>Talent acquisition strategy refers to the set of practices and techniques used by organizations to attract and hire top talent. There are various types of talent acquisition strategies. Employee branding strategy involves promoting an organization’s brand and values to attract potential candidates (Stone </a:t>
            </a:r>
            <a:r>
              <a:rPr lang="en-US" sz="1110" b="0" i="1" u="none" strike="noStrike" dirty="0">
                <a:solidFill>
                  <a:schemeClr val="dk1"/>
                </a:solidFill>
                <a:latin typeface="Calibri"/>
                <a:ea typeface="Calibri"/>
                <a:cs typeface="Calibri"/>
                <a:sym typeface="Calibri"/>
              </a:rPr>
              <a:t>et al., </a:t>
            </a:r>
            <a:r>
              <a:rPr lang="en-US" sz="1110" b="0" i="0" u="none" strike="noStrike" dirty="0">
                <a:solidFill>
                  <a:schemeClr val="dk1"/>
                </a:solidFill>
                <a:latin typeface="Calibri"/>
                <a:ea typeface="Calibri"/>
                <a:cs typeface="Calibri"/>
                <a:sym typeface="Calibri"/>
              </a:rPr>
              <a:t>2020). It can include social media campaigns, company events, and employee referral programs. Advertising on social media, career fairs, and online job boards are all viable options. The goal of an employee referral program is to urge existing staff to suggest talented applicants for available positions at the organization. It can be an effective way to source high-quality talent and increase employee engagement. Another strategy is to provide learning and development opportunities for an organization. Offering learning and development opportunities in the workplace can help to improve employee skills and performance, increase job satisfaction, and boost retention rates (Johnson </a:t>
            </a:r>
            <a:r>
              <a:rPr lang="en-US" sz="1110" b="0" i="1" u="none" strike="noStrike" dirty="0">
                <a:solidFill>
                  <a:schemeClr val="dk1"/>
                </a:solidFill>
                <a:latin typeface="Calibri"/>
                <a:ea typeface="Calibri"/>
                <a:cs typeface="Calibri"/>
                <a:sym typeface="Calibri"/>
              </a:rPr>
              <a:t>et al.,</a:t>
            </a:r>
            <a:r>
              <a:rPr lang="en-US" sz="1110" b="0" i="0" u="none" strike="noStrike" dirty="0">
                <a:solidFill>
                  <a:schemeClr val="dk1"/>
                </a:solidFill>
                <a:latin typeface="Calibri"/>
                <a:ea typeface="Calibri"/>
                <a:cs typeface="Calibri"/>
                <a:sym typeface="Calibri"/>
              </a:rPr>
              <a:t> 2020). Diversity and inclusion initiative strategy involves actively seeking out and recruiting candidates from divers</a:t>
            </a:r>
            <a:r>
              <a:rPr lang="ro-RO" sz="1110" b="0" i="0" u="none" strike="noStrike" dirty="0">
                <a:solidFill>
                  <a:schemeClr val="dk1"/>
                </a:solidFill>
                <a:latin typeface="Calibri"/>
                <a:ea typeface="Calibri"/>
                <a:cs typeface="Calibri"/>
                <a:sym typeface="Calibri"/>
              </a:rPr>
              <a:t>e </a:t>
            </a:r>
            <a:r>
              <a:rPr lang="en-US" sz="1110" b="0" i="0" u="none" strike="noStrike" dirty="0">
                <a:solidFill>
                  <a:schemeClr val="dk1"/>
                </a:solidFill>
                <a:latin typeface="Calibri"/>
                <a:ea typeface="Calibri"/>
                <a:cs typeface="Calibri"/>
                <a:sym typeface="Calibri"/>
              </a:rPr>
              <a:t>backgrounds. </a:t>
            </a:r>
            <a:br>
              <a:rPr lang="en-US" sz="1110" dirty="0"/>
            </a:br>
            <a:endParaRPr sz="1110" dirty="0"/>
          </a:p>
        </p:txBody>
      </p:sp>
      <p:sp>
        <p:nvSpPr>
          <p:cNvPr id="121" name="Google Shape;121;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Creating social media accounts on popular platforms such as Facebook, Twitter, and Instagram and advertising job postings on these sites can help to reach a wide variety of potential candidates. Encouraging current employees to refer their friends and family members to apply for positions at the restaurant can be a great way to find quality candidates. Offering incentives such as bonuses or gift cards can help to encourage employees to refer potential candidates. Participating in job fairs and other similar events can be a great way to find qualified candidates. Job fairs also provide an opportunity for potential applicants to interact directly with representatives from the restaurant, and to get a better understanding of the restaurant’s operations and culture. Providing promotional materials such as business cards can help to generate interest among potential candidates.</a:t>
            </a: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28" name="Google Shape;128;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1fd30b04517_1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1fd30b04517_1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A key factor for attracting potential candidates to work in restaurant operations is to ensure that your employer brand is well-defined, polished, and attractive. Employer branding is a way to communicate the values and identity of an organization to the public.  Providing training and development opportunities can help the organization to attract and retain top talent (Johnson, </a:t>
            </a:r>
            <a:r>
              <a:rPr lang="en-US" i="1" dirty="0">
                <a:latin typeface="Times New Roman"/>
                <a:ea typeface="Times New Roman"/>
                <a:cs typeface="Times New Roman"/>
                <a:sym typeface="Times New Roman"/>
              </a:rPr>
              <a:t>et al. </a:t>
            </a:r>
            <a:r>
              <a:rPr lang="en-US" dirty="0">
                <a:latin typeface="Times New Roman"/>
                <a:ea typeface="Times New Roman"/>
                <a:cs typeface="Times New Roman"/>
                <a:sym typeface="Times New Roman"/>
              </a:rPr>
              <a:t>2020). This can involve offering on-the-job training, mentorship programs, and opportunities for continuing </a:t>
            </a:r>
            <a:r>
              <a:rPr lang="ro-RO" dirty="0" err="1">
                <a:latin typeface="Times New Roman"/>
                <a:ea typeface="Times New Roman"/>
                <a:cs typeface="Times New Roman"/>
                <a:sym typeface="Times New Roman"/>
              </a:rPr>
              <a:t>education</a:t>
            </a:r>
            <a:r>
              <a:rPr lang="ro-RO" dirty="0">
                <a:latin typeface="Times New Roman"/>
                <a:ea typeface="Times New Roman"/>
                <a:cs typeface="Times New Roman"/>
                <a:sym typeface="Times New Roman"/>
              </a:rPr>
              <a:t>.</a:t>
            </a:r>
            <a:r>
              <a:rPr lang="en-US" dirty="0">
                <a:latin typeface="Times New Roman"/>
                <a:ea typeface="Times New Roman"/>
                <a:cs typeface="Times New Roman"/>
                <a:sym typeface="Times New Roman"/>
              </a:rPr>
              <a:t> This can lead to increased job satisfaction and a higher level of employee engagement. Developing strategic partnerships with local universities, colleges, and technical schools can be a great way to attract potential candidates to restaurant operations. By creating relationships with the school’s career center, and offering internships or other job opportunities to students and graduates the organization can employ talents.</a:t>
            </a: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35" name="Google Shape;135;g1fd30b04517_1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1fd30b04517_1_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1fd30b04517_1_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One monetary incentive method that can be used to attract potential candidates to work in the restaurant operations is performance bonuses. Performance bonuses are rewards that are given to employees who reach certain goals or exceed a certain level of performance. Performance bonuses can be based on individual or team performance and can be structured as one-time or ongoing incentives. Another monetary incentive method to attract potential candidates to work in restaurant operations is a referral bonus (</a:t>
            </a:r>
            <a:r>
              <a:rPr lang="en-US" dirty="0" err="1">
                <a:latin typeface="Times New Roman"/>
                <a:ea typeface="Times New Roman"/>
                <a:cs typeface="Times New Roman"/>
                <a:sym typeface="Times New Roman"/>
              </a:rPr>
              <a:t>Konhäusner</a:t>
            </a:r>
            <a:r>
              <a:rPr lang="en-US" dirty="0">
                <a:latin typeface="Times New Roman"/>
                <a:ea typeface="Times New Roman"/>
                <a:cs typeface="Times New Roman"/>
                <a:sym typeface="Times New Roman"/>
              </a:rPr>
              <a:t>, </a:t>
            </a:r>
            <a:r>
              <a:rPr lang="en-US" i="1" dirty="0">
                <a:latin typeface="Times New Roman"/>
                <a:ea typeface="Times New Roman"/>
                <a:cs typeface="Times New Roman"/>
                <a:sym typeface="Times New Roman"/>
              </a:rPr>
              <a:t>et al. </a:t>
            </a:r>
            <a:r>
              <a:rPr lang="en-US" dirty="0">
                <a:latin typeface="Times New Roman"/>
                <a:ea typeface="Times New Roman"/>
                <a:cs typeface="Times New Roman"/>
                <a:sym typeface="Times New Roman"/>
              </a:rPr>
              <a:t>2021). A referral bonus is a reward given to an employee who refers another person to the restaurant operations.</a:t>
            </a: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42" name="Google Shape;142;g1fd30b04517_1_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fd30b04517_1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1fd30b04517_1_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Non-monetary incentives can be used to attract potential candidates to work in restaurant operations that consist of casual and fine dining. Career advancement opportunities include offering employees the chance to pursue additional training or to take on more responsibility and higher-level positions.   Employers can create a positive work environment by investing in their employees and showing them appreciation. A positive work environment includes having a supportive team and rewarding employees for their hard work. This can be done by providing recognition, offering flexible schedules, and providing resources and support. By implementing these non-monetary incentive methods the organization can attract more candidates who will be willing to work in the restaurant (Cortés-</a:t>
            </a:r>
            <a:r>
              <a:rPr lang="en-US" dirty="0" err="1">
                <a:latin typeface="Times New Roman"/>
                <a:ea typeface="Times New Roman"/>
                <a:cs typeface="Times New Roman"/>
                <a:sym typeface="Times New Roman"/>
              </a:rPr>
              <a:t>Capano</a:t>
            </a:r>
            <a:r>
              <a:rPr lang="en-US" dirty="0">
                <a:latin typeface="Times New Roman"/>
                <a:ea typeface="Times New Roman"/>
                <a:cs typeface="Times New Roman"/>
                <a:sym typeface="Times New Roman"/>
              </a:rPr>
              <a:t>, </a:t>
            </a:r>
            <a:r>
              <a:rPr lang="en-US" i="1" dirty="0">
                <a:latin typeface="Times New Roman"/>
                <a:ea typeface="Times New Roman"/>
                <a:cs typeface="Times New Roman"/>
                <a:sym typeface="Times New Roman"/>
              </a:rPr>
              <a:t>et al. </a:t>
            </a:r>
            <a:r>
              <a:rPr lang="en-US" dirty="0">
                <a:latin typeface="Times New Roman"/>
                <a:ea typeface="Times New Roman"/>
                <a:cs typeface="Times New Roman"/>
                <a:sym typeface="Times New Roman"/>
              </a:rPr>
              <a:t>2021). </a:t>
            </a:r>
            <a:endParaRPr dirty="0"/>
          </a:p>
        </p:txBody>
      </p:sp>
      <p:sp>
        <p:nvSpPr>
          <p:cNvPr id="149" name="Google Shape;149;g1fd30b04517_1_1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1fd30b04517_1_2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1fd30b04517_1_2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An effective people management is essential for any organization in order to attract and retain the most skilled candidates. Talent management is a key component of people management</a:t>
            </a:r>
            <a:r>
              <a:rPr lang="ro-RO" dirty="0">
                <a:latin typeface="Times New Roman"/>
                <a:ea typeface="Times New Roman"/>
                <a:cs typeface="Times New Roman"/>
                <a:sym typeface="Times New Roman"/>
              </a:rPr>
              <a:t>.</a:t>
            </a:r>
            <a:r>
              <a:rPr lang="en-US" dirty="0">
                <a:latin typeface="Times New Roman"/>
                <a:ea typeface="Times New Roman"/>
                <a:cs typeface="Times New Roman"/>
                <a:sym typeface="Times New Roman"/>
              </a:rPr>
              <a:t> Different types of talent acquisition strategies can be employed to achieve this goal, such as employee branding, recruitment marketing, and diversity and inclusion initiatives. These strategies can be implemented using both short-term and long-term tactics, such as leveraging social media, establishing referral programs, and providing training and development opportunities. Incentive methods such as monetary and non-monetary rewards can also be used to attract potential candidates. By implementing these strategies and methods, the Restaurant Group can ensure that it has the right people in the right positions, and can identify and develop future leaders.</a:t>
            </a: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56" name="Google Shape;156;g1fd30b04517_1_2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fd30b04517_1_3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1fd30b04517_1_3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g1fd30b04517_1_3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1fd30b04517_1_3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1fd30b04517_1_3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g1fd30b04517_1_3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endParaRPr lang="en-IN"/>
          </a:p>
        </p:txBody>
      </p:sp>
      <p:sp>
        <p:nvSpPr>
          <p:cNvPr id="5" name="Footer Placeholder 4"/>
          <p:cNvSpPr>
            <a:spLocks noGrp="1"/>
          </p:cNvSpPr>
          <p:nvPr>
            <p:ph type="ftr" sz="quarter" idx="11"/>
          </p:nvPr>
        </p:nvSpPr>
        <p:spPr>
          <a:xfrm>
            <a:off x="914400" y="4323846"/>
            <a:ext cx="4880610" cy="365125"/>
          </a:xfrm>
        </p:spPr>
        <p:txBody>
          <a:bodyPr/>
          <a:lstStyle/>
          <a:p>
            <a:endParaRPr lang="en-IN"/>
          </a:p>
        </p:txBody>
      </p:sp>
      <p:sp>
        <p:nvSpPr>
          <p:cNvPr id="6" name="Slide Number Placeholder 5"/>
          <p:cNvSpPr>
            <a:spLocks noGrp="1"/>
          </p:cNvSpPr>
          <p:nvPr>
            <p:ph type="sldNum" sz="quarter" idx="12"/>
          </p:nvPr>
        </p:nvSpPr>
        <p:spPr>
          <a:xfrm>
            <a:off x="6057900" y="1430867"/>
            <a:ext cx="2171700"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088753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728133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IN"/>
          </a:p>
        </p:txBody>
      </p:sp>
      <p:sp>
        <p:nvSpPr>
          <p:cNvPr id="5" name="Footer Placeholder 4"/>
          <p:cNvSpPr>
            <a:spLocks noGrp="1"/>
          </p:cNvSpPr>
          <p:nvPr>
            <p:ph type="ftr" sz="quarter" idx="11"/>
          </p:nvPr>
        </p:nvSpPr>
        <p:spPr>
          <a:xfrm>
            <a:off x="594360" y="381001"/>
            <a:ext cx="4830656" cy="365125"/>
          </a:xfrm>
        </p:spPr>
        <p:txBody>
          <a:bodyPr/>
          <a:lstStyle/>
          <a:p>
            <a:endParaRPr lang="en-IN"/>
          </a:p>
        </p:txBody>
      </p:sp>
      <p:sp>
        <p:nvSpPr>
          <p:cNvPr id="6" name="Slide Number Placeholder 5"/>
          <p:cNvSpPr>
            <a:spLocks noGrp="1"/>
          </p:cNvSpPr>
          <p:nvPr>
            <p:ph type="sldNum" sz="quarter" idx="12"/>
          </p:nvPr>
        </p:nvSpPr>
        <p:spPr>
          <a:xfrm>
            <a:off x="7882466" y="381001"/>
            <a:ext cx="667173"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43275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70112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693119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811769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3252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0288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86472780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409981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IN"/>
          </a:p>
        </p:txBody>
      </p:sp>
      <p:sp>
        <p:nvSpPr>
          <p:cNvPr id="6" name="Footer Placeholder 5"/>
          <p:cNvSpPr>
            <a:spLocks noGrp="1"/>
          </p:cNvSpPr>
          <p:nvPr>
            <p:ph type="ftr" sz="quarter" idx="11"/>
          </p:nvPr>
        </p:nvSpPr>
        <p:spPr>
          <a:xfrm>
            <a:off x="594360" y="381001"/>
            <a:ext cx="4830656" cy="365125"/>
          </a:xfrm>
        </p:spPr>
        <p:txBody>
          <a:bodyPr/>
          <a:lstStyle/>
          <a:p>
            <a:endParaRPr lang="en-IN"/>
          </a:p>
        </p:txBody>
      </p:sp>
      <p:sp>
        <p:nvSpPr>
          <p:cNvPr id="7" name="Slide Number Placeholder 6"/>
          <p:cNvSpPr>
            <a:spLocks noGrp="1"/>
          </p:cNvSpPr>
          <p:nvPr>
            <p:ph type="sldNum" sz="quarter" idx="12"/>
          </p:nvPr>
        </p:nvSpPr>
        <p:spPr>
          <a:xfrm>
            <a:off x="7882466" y="381001"/>
            <a:ext cx="667174"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7915423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IN"/>
          </a:p>
        </p:txBody>
      </p:sp>
      <p:sp>
        <p:nvSpPr>
          <p:cNvPr id="6" name="Footer Placeholder 5"/>
          <p:cNvSpPr>
            <a:spLocks noGrp="1"/>
          </p:cNvSpPr>
          <p:nvPr>
            <p:ph type="ftr" sz="quarter" idx="11"/>
          </p:nvPr>
        </p:nvSpPr>
        <p:spPr>
          <a:xfrm>
            <a:off x="594360" y="379438"/>
            <a:ext cx="4830656" cy="365125"/>
          </a:xfrm>
        </p:spPr>
        <p:txBody>
          <a:bodyPr/>
          <a:lstStyle/>
          <a:p>
            <a:endParaRPr lang="en-IN"/>
          </a:p>
        </p:txBody>
      </p:sp>
      <p:sp>
        <p:nvSpPr>
          <p:cNvPr id="7" name="Slide Number Placeholder 6"/>
          <p:cNvSpPr>
            <a:spLocks noGrp="1"/>
          </p:cNvSpPr>
          <p:nvPr>
            <p:ph type="sldNum" sz="quarter" idx="12"/>
          </p:nvPr>
        </p:nvSpPr>
        <p:spPr>
          <a:xfrm>
            <a:off x="7882466" y="381001"/>
            <a:ext cx="667174"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887865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endParaRPr lang="en-IN"/>
          </a:p>
        </p:txBody>
      </p:sp>
      <p:sp>
        <p:nvSpPr>
          <p:cNvPr id="6" name="Footer Placeholder 5"/>
          <p:cNvSpPr>
            <a:spLocks noGrp="1"/>
          </p:cNvSpPr>
          <p:nvPr>
            <p:ph type="ftr" sz="quarter" idx="11"/>
          </p:nvPr>
        </p:nvSpPr>
        <p:spPr>
          <a:xfrm>
            <a:off x="594360" y="378884"/>
            <a:ext cx="4830656" cy="365125"/>
          </a:xfrm>
        </p:spPr>
        <p:txBody>
          <a:bodyPr/>
          <a:lstStyle/>
          <a:p>
            <a:endParaRPr lang="en-IN"/>
          </a:p>
        </p:txBody>
      </p:sp>
      <p:sp>
        <p:nvSpPr>
          <p:cNvPr id="7" name="Slide Number Placeholder 6"/>
          <p:cNvSpPr>
            <a:spLocks noGrp="1"/>
          </p:cNvSpPr>
          <p:nvPr>
            <p:ph type="sldNum" sz="quarter" idx="12"/>
          </p:nvPr>
        </p:nvSpPr>
        <p:spPr>
          <a:xfrm>
            <a:off x="7882466" y="381001"/>
            <a:ext cx="667174"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2905947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4916589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9584869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3160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IN"/>
          </a:p>
        </p:txBody>
      </p:sp>
      <p:sp>
        <p:nvSpPr>
          <p:cNvPr id="5" name="Footer Placeholder 4"/>
          <p:cNvSpPr>
            <a:spLocks noGrp="1"/>
          </p:cNvSpPr>
          <p:nvPr>
            <p:ph type="ftr" sz="quarter" idx="11"/>
          </p:nvPr>
        </p:nvSpPr>
        <p:spPr>
          <a:xfrm>
            <a:off x="594360" y="381001"/>
            <a:ext cx="4830656" cy="365125"/>
          </a:xfrm>
        </p:spPr>
        <p:txBody>
          <a:bodyPr/>
          <a:lstStyle/>
          <a:p>
            <a:endParaRPr lang="en-IN"/>
          </a:p>
        </p:txBody>
      </p:sp>
      <p:sp>
        <p:nvSpPr>
          <p:cNvPr id="6" name="Slide Number Placeholder 5"/>
          <p:cNvSpPr>
            <a:spLocks noGrp="1"/>
          </p:cNvSpPr>
          <p:nvPr>
            <p:ph type="sldNum" sz="quarter" idx="12"/>
          </p:nvPr>
        </p:nvSpPr>
        <p:spPr>
          <a:xfrm>
            <a:off x="7882466" y="381001"/>
            <a:ext cx="667174" cy="365125"/>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785545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endParaRPr lang="en-IN"/>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8562584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1.xml.rels><?xml version="1.0" encoding="UTF-8" standalone="yes"?>
<Relationships xmlns="http://schemas.openxmlformats.org/package/2006/relationships"><Relationship Id="rId3" Type="http://schemas.openxmlformats.org/officeDocument/2006/relationships/hyperlink" Target="https://www.academia.edu/download/61482696/A_Review_of_the_Role_of_Marketing_in_Recruitment_and_Talent_Acquisition20191211-123939-e1mnus.pdf" TargetMode="External" /><Relationship Id="rId7" Type="http://schemas.openxmlformats.org/officeDocument/2006/relationships/hyperlink" Target="https://hal.univ-reunion.fr/hal-03191523/file/RCR.pdf" TargetMode="Externa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hyperlink" Target="http://www.scielo.org.za/scielo.php?script=sci_arttext&amp;pid=S2313-78352019000200007" TargetMode="External" /><Relationship Id="rId5" Type="http://schemas.openxmlformats.org/officeDocument/2006/relationships/hyperlink" Target="http://real.mtak.hu/146468/1/inftars.XXI.2021.2.7.pdf" TargetMode="External" /><Relationship Id="rId4" Type="http://schemas.openxmlformats.org/officeDocument/2006/relationships/hyperlink" Target="https://www.emerald.com/insight/content/doi/10.1108/JTF-02-2020-0013/full/pdf" TargetMode="External" /></Relationships>
</file>

<file path=ppt/slides/_rels/slide1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
          <p:cNvSpPr txBox="1">
            <a:spLocks noGrp="1"/>
          </p:cNvSpPr>
          <p:nvPr>
            <p:ph type="ctrTitle"/>
          </p:nvPr>
        </p:nvSpPr>
        <p:spPr>
          <a:xfrm>
            <a:off x="3366868" y="1371600"/>
            <a:ext cx="5105400" cy="2029968"/>
          </a:xfrm>
          <a:prstGeom prst="rect">
            <a:avLst/>
          </a:prstGeom>
          <a:noFill/>
          <a:ln>
            <a:noFill/>
          </a:ln>
        </p:spPr>
        <p:txBody>
          <a:bodyPr spcFirstLastPara="1" wrap="square" lIns="45700" tIns="0" rIns="45700" bIns="0" anchor="b" anchorCtr="0">
            <a:noAutofit/>
          </a:bodyPr>
          <a:lstStyle/>
          <a:p>
            <a:pPr marL="0" lvl="0" indent="0" algn="r" rtl="0">
              <a:spcBef>
                <a:spcPts val="0"/>
              </a:spcBef>
              <a:spcAft>
                <a:spcPts val="0"/>
              </a:spcAft>
              <a:buClr>
                <a:srgbClr val="FEF7F0"/>
              </a:buClr>
              <a:buSzPts val="4200"/>
              <a:buFont typeface="Trebuchet MS"/>
              <a:buNone/>
            </a:pPr>
            <a:r>
              <a:rPr lang="en-US"/>
              <a:t>MANAGING PEOPLE </a:t>
            </a:r>
            <a:endParaRPr/>
          </a:p>
        </p:txBody>
      </p:sp>
      <p:sp>
        <p:nvSpPr>
          <p:cNvPr id="94" name="Google Shape;94;p1" descr="sliced tomatoes with ground pork"/>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Trebuchet MS"/>
              <a:ea typeface="Trebuchet MS"/>
              <a:cs typeface="Trebuchet MS"/>
              <a:sym typeface="Trebuchet MS"/>
            </a:endParaRPr>
          </a:p>
        </p:txBody>
      </p:sp>
      <p:pic>
        <p:nvPicPr>
          <p:cNvPr id="95" name="Google Shape;95;p1"/>
          <p:cNvPicPr preferRelativeResize="0"/>
          <p:nvPr/>
        </p:nvPicPr>
        <p:blipFill rotWithShape="1">
          <a:blip r:embed="rId3">
            <a:alphaModFix/>
          </a:blip>
          <a:srcRect/>
          <a:stretch/>
        </p:blipFill>
        <p:spPr>
          <a:xfrm>
            <a:off x="3886200" y="3505200"/>
            <a:ext cx="4343400" cy="2968790"/>
          </a:xfrm>
          <a:prstGeom prst="rect">
            <a:avLst/>
          </a:prstGeom>
          <a:noFill/>
          <a:ln>
            <a:noFill/>
          </a:ln>
        </p:spPr>
      </p:pic>
      <p:sp>
        <p:nvSpPr>
          <p:cNvPr id="2" name="CasetăText 1">
            <a:extLst>
              <a:ext uri="{FF2B5EF4-FFF2-40B4-BE49-F238E27FC236}">
                <a16:creationId xmlns:a16="http://schemas.microsoft.com/office/drawing/2014/main" id="{C6D964FF-0426-CFB0-ABF5-358F87EF635B}"/>
              </a:ext>
            </a:extLst>
          </p:cNvPr>
          <p:cNvSpPr txBox="1"/>
          <p:nvPr/>
        </p:nvSpPr>
        <p:spPr>
          <a:xfrm>
            <a:off x="235858" y="160337"/>
            <a:ext cx="7474856" cy="1200329"/>
          </a:xfrm>
          <a:prstGeom prst="rect">
            <a:avLst/>
          </a:prstGeom>
          <a:noFill/>
        </p:spPr>
        <p:txBody>
          <a:bodyPr wrap="square" rtlCol="0">
            <a:spAutoFit/>
          </a:bodyPr>
          <a:lstStyle/>
          <a:p>
            <a:pPr algn="l"/>
            <a:r>
              <a:rPr lang="ro-RO" b="1" dirty="0"/>
              <a:t>STUDENT NAME: PETRONELA HURMUZACHE</a:t>
            </a:r>
          </a:p>
          <a:p>
            <a:pPr algn="l"/>
            <a:r>
              <a:rPr lang="ro-RO" b="1" dirty="0"/>
              <a:t>STUDENT ID:2114679</a:t>
            </a:r>
          </a:p>
          <a:p>
            <a:pPr algn="l"/>
            <a:r>
              <a:rPr lang="ro-RO" b="1" dirty="0"/>
              <a:t>LECTURER NAME : MUSHFIQUR RAHMAN</a:t>
            </a:r>
          </a:p>
          <a:p>
            <a:pPr algn="l"/>
            <a:r>
              <a:rPr lang="ro-RO" b="1" dirty="0"/>
              <a:t>COURSE CODE:LCBB5004</a:t>
            </a:r>
          </a:p>
        </p:txBody>
      </p:sp>
      <p:sp>
        <p:nvSpPr>
          <p:cNvPr id="3" name="CasetăText 2">
            <a:extLst>
              <a:ext uri="{FF2B5EF4-FFF2-40B4-BE49-F238E27FC236}">
                <a16:creationId xmlns:a16="http://schemas.microsoft.com/office/drawing/2014/main" id="{39172990-9217-BB55-90D2-105934063DEF}"/>
              </a:ext>
            </a:extLst>
          </p:cNvPr>
          <p:cNvSpPr txBox="1"/>
          <p:nvPr/>
        </p:nvSpPr>
        <p:spPr>
          <a:xfrm>
            <a:off x="3657600" y="1983921"/>
            <a:ext cx="1828800" cy="1828800"/>
          </a:xfrm>
          <a:prstGeom prst="rect">
            <a:avLst/>
          </a:prstGeom>
          <a:noFill/>
        </p:spPr>
        <p:txBody>
          <a:bodyPr wrap="square" rtlCol="0">
            <a:spAutoFit/>
          </a:bodyPr>
          <a:lstStyle/>
          <a:p>
            <a:pPr algn="l"/>
            <a:endParaRPr lang="ro-RO"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
          <p:cNvSpPr txBox="1">
            <a:spLocks noGrp="1"/>
          </p:cNvSpPr>
          <p:nvPr>
            <p:ph type="title"/>
          </p:nvPr>
        </p:nvSpPr>
        <p:spPr>
          <a:prstGeom prst="rect">
            <a:avLst/>
          </a:prstGeom>
          <a:noFill/>
          <a:ln>
            <a:noFill/>
          </a:ln>
        </p:spPr>
        <p:txBody>
          <a:bodyPr spcFirstLastPara="1" wrap="square" lIns="45700" tIns="0" rIns="45700" bIns="0" anchor="b" anchorCtr="0">
            <a:normAutofit/>
          </a:bodyPr>
          <a:lstStyle/>
          <a:p>
            <a:pPr marL="0" lvl="0" indent="0" algn="ctr" rtl="0">
              <a:spcBef>
                <a:spcPts val="0"/>
              </a:spcBef>
              <a:spcAft>
                <a:spcPts val="0"/>
              </a:spcAft>
              <a:buClr>
                <a:srgbClr val="FEF7F0"/>
              </a:buClr>
              <a:buSzPct val="100000"/>
              <a:buFont typeface="Trebuchet MS"/>
              <a:buNone/>
            </a:pPr>
            <a:r>
              <a:rPr lang="en-US" dirty="0">
                <a:solidFill>
                  <a:schemeClr val="tx1"/>
                </a:solidFill>
              </a:rPr>
              <a:t>INTRODUCTION </a:t>
            </a:r>
            <a:br>
              <a:rPr lang="en-US" dirty="0">
                <a:solidFill>
                  <a:schemeClr val="tx1"/>
                </a:solidFill>
              </a:rPr>
            </a:br>
            <a:endParaRPr dirty="0">
              <a:solidFill>
                <a:schemeClr val="tx1"/>
              </a:solidFill>
            </a:endParaRPr>
          </a:p>
        </p:txBody>
      </p:sp>
      <p:sp>
        <p:nvSpPr>
          <p:cNvPr id="102" name="Google Shape;102;p2"/>
          <p:cNvSpPr txBox="1">
            <a:spLocks noGrp="1"/>
          </p:cNvSpPr>
          <p:nvPr>
            <p:ph idx="1"/>
          </p:nvPr>
        </p:nvSpPr>
        <p:spPr>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898"/>
              <a:buChar char="⦿"/>
            </a:pPr>
            <a:r>
              <a:rPr lang="en-US" dirty="0"/>
              <a:t>Procedure of developing, acquiring and retaining</a:t>
            </a:r>
            <a:endParaRPr dirty="0"/>
          </a:p>
          <a:p>
            <a:pPr marL="274320" lvl="0" indent="-274320" algn="just" rtl="0">
              <a:lnSpc>
                <a:spcPct val="150000"/>
              </a:lnSpc>
              <a:spcBef>
                <a:spcPts val="600"/>
              </a:spcBef>
              <a:spcAft>
                <a:spcPts val="0"/>
              </a:spcAft>
              <a:buSzPts val="1898"/>
              <a:buChar char="⦿"/>
            </a:pPr>
            <a:r>
              <a:rPr lang="en-US" dirty="0"/>
              <a:t>Key elements are employer branding, recruiting, remuneration </a:t>
            </a:r>
            <a:r>
              <a:rPr lang="en-US" dirty="0" err="1"/>
              <a:t>etc</a:t>
            </a:r>
            <a:endParaRPr dirty="0"/>
          </a:p>
          <a:p>
            <a:pPr marL="274320" lvl="0" indent="-274320" algn="just" rtl="0">
              <a:lnSpc>
                <a:spcPct val="150000"/>
              </a:lnSpc>
              <a:spcBef>
                <a:spcPts val="600"/>
              </a:spcBef>
              <a:spcAft>
                <a:spcPts val="0"/>
              </a:spcAft>
              <a:buSzPts val="1898"/>
              <a:buChar char="⦿"/>
            </a:pPr>
            <a:r>
              <a:rPr lang="en-US" dirty="0"/>
              <a:t>Attractive work environment</a:t>
            </a:r>
            <a:endParaRPr dirty="0"/>
          </a:p>
          <a:p>
            <a:pPr marL="274320" lvl="0" indent="-153797" algn="l" rtl="0">
              <a:spcBef>
                <a:spcPts val="600"/>
              </a:spcBef>
              <a:spcAft>
                <a:spcPts val="0"/>
              </a:spcAft>
              <a:buSzPts val="1898"/>
              <a:buNone/>
            </a:pP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3"/>
          <p:cNvSpPr txBox="1">
            <a:spLocks noGrp="1"/>
          </p:cNvSpPr>
          <p:nvPr>
            <p:ph type="title"/>
          </p:nvPr>
        </p:nvSpPr>
        <p:spPr>
          <a:prstGeom prst="rect">
            <a:avLst/>
          </a:prstGeom>
          <a:noFill/>
          <a:ln>
            <a:noFill/>
          </a:ln>
        </p:spPr>
        <p:txBody>
          <a:bodyPr spcFirstLastPara="1" wrap="square" lIns="45700" tIns="0" rIns="45700" bIns="0" anchor="b" anchorCtr="0">
            <a:normAutofit/>
          </a:bodyPr>
          <a:lstStyle/>
          <a:p>
            <a:pPr marL="0" lvl="0" indent="0" algn="ctr" rtl="0">
              <a:spcBef>
                <a:spcPts val="0"/>
              </a:spcBef>
              <a:spcAft>
                <a:spcPts val="0"/>
              </a:spcAft>
              <a:buClr>
                <a:srgbClr val="FEF7F0"/>
              </a:buClr>
              <a:buSzPct val="100000"/>
              <a:buFont typeface="Trebuchet MS"/>
              <a:buNone/>
            </a:pPr>
            <a:r>
              <a:rPr lang="en-US" dirty="0">
                <a:solidFill>
                  <a:schemeClr val="tx1"/>
                </a:solidFill>
              </a:rPr>
              <a:t>CONCEPT OF TALENT MANAGEMENT </a:t>
            </a:r>
            <a:endParaRPr dirty="0">
              <a:solidFill>
                <a:schemeClr val="tx1"/>
              </a:solidFill>
            </a:endParaRPr>
          </a:p>
        </p:txBody>
      </p:sp>
      <p:sp>
        <p:nvSpPr>
          <p:cNvPr id="109" name="Google Shape;109;p3"/>
          <p:cNvSpPr txBox="1">
            <a:spLocks noGrp="1"/>
          </p:cNvSpPr>
          <p:nvPr>
            <p:ph idx="1"/>
          </p:nvPr>
        </p:nvSpPr>
        <p:spPr>
          <a:xfrm>
            <a:off x="528373" y="2078612"/>
            <a:ext cx="7239000" cy="2200584"/>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898"/>
              <a:buChar char="⦿"/>
            </a:pPr>
            <a:r>
              <a:rPr lang="en-US" dirty="0"/>
              <a:t>Process of hiring talented individuals</a:t>
            </a:r>
            <a:endParaRPr dirty="0"/>
          </a:p>
          <a:p>
            <a:pPr marL="274320" lvl="0" indent="-274320" algn="just" rtl="0">
              <a:lnSpc>
                <a:spcPct val="150000"/>
              </a:lnSpc>
              <a:spcBef>
                <a:spcPts val="600"/>
              </a:spcBef>
              <a:spcAft>
                <a:spcPts val="0"/>
              </a:spcAft>
              <a:buSzPts val="1898"/>
              <a:buChar char="⦿"/>
            </a:pPr>
            <a:r>
              <a:rPr lang="en-US" dirty="0"/>
              <a:t>Aims at maximizing workers’ potential</a:t>
            </a:r>
            <a:endParaRPr dirty="0"/>
          </a:p>
          <a:p>
            <a:pPr marL="274320" lvl="0" indent="-274320" algn="just" rtl="0">
              <a:lnSpc>
                <a:spcPct val="150000"/>
              </a:lnSpc>
              <a:spcBef>
                <a:spcPts val="600"/>
              </a:spcBef>
              <a:spcAft>
                <a:spcPts val="0"/>
              </a:spcAft>
              <a:buSzPts val="1898"/>
              <a:buChar char="⦿"/>
            </a:pPr>
            <a:r>
              <a:rPr lang="en-US" dirty="0"/>
              <a:t>Highly skilled workforce</a:t>
            </a:r>
            <a:endParaRPr dirty="0"/>
          </a:p>
          <a:p>
            <a:pPr marL="274320" lvl="0" indent="-153797" algn="l" rtl="0">
              <a:spcBef>
                <a:spcPts val="600"/>
              </a:spcBef>
              <a:spcAft>
                <a:spcPts val="0"/>
              </a:spcAft>
              <a:buSzPts val="1898"/>
              <a:buNone/>
            </a:pPr>
            <a:endParaRPr dirty="0"/>
          </a:p>
        </p:txBody>
      </p:sp>
      <p:pic>
        <p:nvPicPr>
          <p:cNvPr id="110" name="Google Shape;110;p3"/>
          <p:cNvPicPr preferRelativeResize="0"/>
          <p:nvPr/>
        </p:nvPicPr>
        <p:blipFill rotWithShape="1">
          <a:blip r:embed="rId3">
            <a:alphaModFix/>
          </a:blip>
          <a:srcRect/>
          <a:stretch/>
        </p:blipFill>
        <p:spPr>
          <a:xfrm>
            <a:off x="1931670" y="4131297"/>
            <a:ext cx="6858000" cy="23431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g1fd30b04517_1_6"/>
          <p:cNvSpPr txBox="1">
            <a:spLocks noGrp="1"/>
          </p:cNvSpPr>
          <p:nvPr>
            <p:ph type="title"/>
          </p:nvPr>
        </p:nvSpPr>
        <p:spPr>
          <a:xfrm>
            <a:off x="761214" y="350563"/>
            <a:ext cx="7621571" cy="1293028"/>
          </a:xfrm>
          <a:prstGeom prst="rect">
            <a:avLst/>
          </a:prstGeom>
        </p:spPr>
        <p:txBody>
          <a:bodyPr spcFirstLastPara="1" wrap="square" lIns="45700" tIns="0" rIns="45700" bIns="0" anchor="b" anchorCtr="0">
            <a:normAutofit/>
          </a:bodyPr>
          <a:lstStyle/>
          <a:p>
            <a:pPr marL="0" lvl="0" indent="0" algn="ctr" rtl="0">
              <a:lnSpc>
                <a:spcPct val="150000"/>
              </a:lnSpc>
              <a:spcBef>
                <a:spcPts val="0"/>
              </a:spcBef>
              <a:spcAft>
                <a:spcPts val="0"/>
              </a:spcAft>
              <a:buClr>
                <a:schemeClr val="dk1"/>
              </a:buClr>
              <a:buSzPts val="1100"/>
              <a:buFont typeface="Arial"/>
              <a:buNone/>
            </a:pPr>
            <a:r>
              <a:rPr lang="en-US" sz="2800" dirty="0">
                <a:latin typeface="+mj-lt"/>
                <a:ea typeface="Times New Roman"/>
                <a:cs typeface="Times New Roman"/>
                <a:sym typeface="Times New Roman"/>
              </a:rPr>
              <a:t>OVERVIEW OF THE ORGANIZATION (RESTAURANT GROUP) </a:t>
            </a:r>
            <a:endParaRPr lang="en-US" sz="6000" dirty="0">
              <a:latin typeface="+mj-lt"/>
            </a:endParaRPr>
          </a:p>
        </p:txBody>
      </p:sp>
      <p:sp>
        <p:nvSpPr>
          <p:cNvPr id="117" name="Google Shape;117;g1fd30b04517_1_6"/>
          <p:cNvSpPr txBox="1">
            <a:spLocks noGrp="1"/>
          </p:cNvSpPr>
          <p:nvPr>
            <p:ph idx="1"/>
          </p:nvPr>
        </p:nvSpPr>
        <p:spPr>
          <a:xfrm>
            <a:off x="523188" y="1708399"/>
            <a:ext cx="7239000" cy="1590984"/>
          </a:xfrm>
          <a:prstGeom prst="rect">
            <a:avLst/>
          </a:prstGeom>
        </p:spPr>
        <p:txBody>
          <a:bodyPr spcFirstLastPara="1" wrap="square" lIns="91425" tIns="45700" rIns="91425" bIns="45700" anchor="t" anchorCtr="0">
            <a:normAutofit fontScale="85000" lnSpcReduction="10000"/>
          </a:bodyPr>
          <a:lstStyle/>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Provide services throughout the UK.</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It operates under different brands.</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The group employs more than 1000 staff.</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Provide a unique and enjoyable dining experience for guests.</a:t>
            </a:r>
            <a:endParaRPr sz="2000" dirty="0">
              <a:latin typeface="Times New Roman"/>
              <a:ea typeface="Times New Roman"/>
              <a:cs typeface="Times New Roman"/>
              <a:sym typeface="Times New Roman"/>
            </a:endParaRPr>
          </a:p>
          <a:p>
            <a:pPr marL="274320" lvl="0" indent="-153797" algn="l" rtl="0">
              <a:spcBef>
                <a:spcPts val="0"/>
              </a:spcBef>
              <a:spcAft>
                <a:spcPts val="0"/>
              </a:spcAft>
              <a:buClr>
                <a:schemeClr val="dk1"/>
              </a:buClr>
              <a:buSzPts val="1898"/>
              <a:buFont typeface="Arial"/>
              <a:buNone/>
            </a:pPr>
            <a:endParaRPr sz="4000" dirty="0"/>
          </a:p>
          <a:p>
            <a:pPr marL="0" lvl="0" indent="0" algn="l" rtl="0">
              <a:spcBef>
                <a:spcPts val="600"/>
              </a:spcBef>
              <a:spcAft>
                <a:spcPts val="0"/>
              </a:spcAft>
              <a:buNone/>
            </a:pPr>
            <a:endParaRPr sz="4000" dirty="0"/>
          </a:p>
        </p:txBody>
      </p:sp>
      <p:graphicFrame>
        <p:nvGraphicFramePr>
          <p:cNvPr id="2" name="Diagram 1">
            <a:extLst>
              <a:ext uri="{FF2B5EF4-FFF2-40B4-BE49-F238E27FC236}">
                <a16:creationId xmlns:a16="http://schemas.microsoft.com/office/drawing/2014/main" id="{240695E5-3D4B-D960-AC08-E0FB6EDD0DA9}"/>
              </a:ext>
            </a:extLst>
          </p:cNvPr>
          <p:cNvGraphicFramePr/>
          <p:nvPr>
            <p:extLst>
              <p:ext uri="{D42A27DB-BD31-4B8C-83A1-F6EECF244321}">
                <p14:modId xmlns:p14="http://schemas.microsoft.com/office/powerpoint/2010/main" val="3740007290"/>
              </p:ext>
            </p:extLst>
          </p:nvPr>
        </p:nvGraphicFramePr>
        <p:xfrm>
          <a:off x="1274617" y="3429000"/>
          <a:ext cx="6871855" cy="3172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4"/>
          <p:cNvSpPr txBox="1">
            <a:spLocks noGrp="1"/>
          </p:cNvSpPr>
          <p:nvPr>
            <p:ph type="title"/>
          </p:nvPr>
        </p:nvSpPr>
        <p:spPr>
          <a:xfrm>
            <a:off x="636545" y="536550"/>
            <a:ext cx="7870910" cy="1293028"/>
          </a:xfrm>
          <a:prstGeom prst="rect">
            <a:avLst/>
          </a:prstGeom>
          <a:noFill/>
          <a:ln>
            <a:noFill/>
          </a:ln>
        </p:spPr>
        <p:txBody>
          <a:bodyPr spcFirstLastPara="1" wrap="square" lIns="45700" tIns="0" rIns="45700" bIns="0" anchor="b" anchorCtr="0">
            <a:normAutofit/>
          </a:bodyPr>
          <a:lstStyle/>
          <a:p>
            <a:pPr marL="0" lvl="0" indent="0" algn="ctr" rtl="0">
              <a:spcBef>
                <a:spcPts val="0"/>
              </a:spcBef>
              <a:spcAft>
                <a:spcPts val="0"/>
              </a:spcAft>
              <a:buClr>
                <a:srgbClr val="FEF7F0"/>
              </a:buClr>
              <a:buSzPct val="100000"/>
              <a:buFont typeface="Trebuchet MS"/>
              <a:buNone/>
            </a:pPr>
            <a:r>
              <a:rPr lang="en-US" dirty="0"/>
              <a:t>VARIOUS TYPES OF TALENT ACQUISITION STRATEGY</a:t>
            </a:r>
            <a:endParaRPr dirty="0"/>
          </a:p>
        </p:txBody>
      </p:sp>
      <p:sp>
        <p:nvSpPr>
          <p:cNvPr id="124" name="Google Shape;124;p4"/>
          <p:cNvSpPr txBox="1">
            <a:spLocks noGrp="1"/>
          </p:cNvSpPr>
          <p:nvPr>
            <p:ph idx="1"/>
          </p:nvPr>
        </p:nvSpPr>
        <p:spPr>
          <a:xfrm>
            <a:off x="762681" y="2383464"/>
            <a:ext cx="4180788" cy="4474536"/>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ct val="72999"/>
              <a:buChar char="⦿"/>
            </a:pPr>
            <a:r>
              <a:rPr lang="en-US" dirty="0"/>
              <a:t>Employee branding strategy </a:t>
            </a:r>
            <a:endParaRPr dirty="0"/>
          </a:p>
          <a:p>
            <a:pPr marL="274320" lvl="0" indent="-274320" algn="just" rtl="0">
              <a:lnSpc>
                <a:spcPct val="150000"/>
              </a:lnSpc>
              <a:spcBef>
                <a:spcPts val="600"/>
              </a:spcBef>
              <a:spcAft>
                <a:spcPts val="0"/>
              </a:spcAft>
              <a:buSzPct val="72999"/>
              <a:buChar char="⦿"/>
            </a:pPr>
            <a:r>
              <a:rPr lang="en-US" dirty="0"/>
              <a:t>Recruitment marketing strategy </a:t>
            </a:r>
            <a:endParaRPr dirty="0"/>
          </a:p>
          <a:p>
            <a:pPr marL="274320" lvl="0" indent="-274320" algn="just" rtl="0">
              <a:lnSpc>
                <a:spcPct val="150000"/>
              </a:lnSpc>
              <a:spcBef>
                <a:spcPts val="600"/>
              </a:spcBef>
              <a:spcAft>
                <a:spcPts val="0"/>
              </a:spcAft>
              <a:buSzPct val="72999"/>
              <a:buChar char="⦿"/>
            </a:pPr>
            <a:r>
              <a:rPr lang="en-US" dirty="0"/>
              <a:t>Diversity and inclusion initiative strategy</a:t>
            </a:r>
            <a:endParaRPr dirty="0"/>
          </a:p>
          <a:p>
            <a:pPr marL="274320" lvl="0" indent="-162836" algn="l" rtl="0">
              <a:spcBef>
                <a:spcPts val="600"/>
              </a:spcBef>
              <a:spcAft>
                <a:spcPts val="0"/>
              </a:spcAft>
              <a:buSzPct val="72999"/>
              <a:buNone/>
            </a:pPr>
            <a:endParaRPr dirty="0"/>
          </a:p>
        </p:txBody>
      </p:sp>
      <p:pic>
        <p:nvPicPr>
          <p:cNvPr id="125" name="Google Shape;125;p4"/>
          <p:cNvPicPr preferRelativeResize="0"/>
          <p:nvPr/>
        </p:nvPicPr>
        <p:blipFill rotWithShape="1">
          <a:blip r:embed="rId3">
            <a:alphaModFix/>
          </a:blip>
          <a:srcRect/>
          <a:stretch/>
        </p:blipFill>
        <p:spPr>
          <a:xfrm>
            <a:off x="5439266" y="2685837"/>
            <a:ext cx="2904346" cy="298909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5"/>
          <p:cNvSpPr txBox="1">
            <a:spLocks noGrp="1"/>
          </p:cNvSpPr>
          <p:nvPr>
            <p:ph type="title"/>
          </p:nvPr>
        </p:nvSpPr>
        <p:spPr>
          <a:xfrm>
            <a:off x="450275" y="274179"/>
            <a:ext cx="6377940" cy="1293028"/>
          </a:xfrm>
          <a:prstGeom prst="rect">
            <a:avLst/>
          </a:prstGeom>
          <a:noFill/>
          <a:ln>
            <a:noFill/>
          </a:ln>
        </p:spPr>
        <p:txBody>
          <a:bodyPr spcFirstLastPara="1" wrap="square" lIns="45700" tIns="0" rIns="45700" bIns="0" anchor="b" anchorCtr="0">
            <a:noAutofit/>
          </a:bodyPr>
          <a:lstStyle/>
          <a:p>
            <a:pPr marL="0" lvl="0" indent="0" algn="ctr" rtl="0">
              <a:lnSpc>
                <a:spcPct val="150000"/>
              </a:lnSpc>
              <a:spcBef>
                <a:spcPts val="0"/>
              </a:spcBef>
              <a:spcAft>
                <a:spcPts val="0"/>
              </a:spcAft>
              <a:buClr>
                <a:schemeClr val="dk1"/>
              </a:buClr>
              <a:buSzPts val="1100"/>
              <a:buFont typeface="Arial"/>
              <a:buNone/>
            </a:pPr>
            <a:r>
              <a:rPr lang="en-US" sz="2800" dirty="0">
                <a:latin typeface="Times New Roman"/>
                <a:ea typeface="Times New Roman"/>
                <a:cs typeface="Times New Roman"/>
                <a:sym typeface="Times New Roman"/>
              </a:rPr>
              <a:t>Short Term Talent Acquisition Strategies </a:t>
            </a:r>
            <a:endParaRPr sz="2800" dirty="0">
              <a:latin typeface="Times New Roman"/>
              <a:ea typeface="Times New Roman"/>
              <a:cs typeface="Times New Roman"/>
              <a:sym typeface="Times New Roman"/>
            </a:endParaRPr>
          </a:p>
        </p:txBody>
      </p:sp>
      <p:sp>
        <p:nvSpPr>
          <p:cNvPr id="131" name="Google Shape;131;p5"/>
          <p:cNvSpPr txBox="1">
            <a:spLocks noGrp="1"/>
          </p:cNvSpPr>
          <p:nvPr>
            <p:ph idx="1"/>
          </p:nvPr>
        </p:nvSpPr>
        <p:spPr>
          <a:xfrm>
            <a:off x="1094509" y="4434900"/>
            <a:ext cx="7239000" cy="4846200"/>
          </a:xfrm>
          <a:prstGeom prst="rect">
            <a:avLst/>
          </a:prstGeom>
          <a:noFill/>
          <a:ln>
            <a:noFill/>
          </a:ln>
        </p:spPr>
        <p:txBody>
          <a:bodyPr spcFirstLastPara="1" wrap="square" lIns="91425" tIns="45700" rIns="91425" bIns="45700"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US" sz="2400" dirty="0">
                <a:latin typeface="Times New Roman"/>
                <a:ea typeface="Times New Roman"/>
                <a:cs typeface="Times New Roman"/>
                <a:sym typeface="Times New Roman"/>
              </a:rPr>
              <a:t>Leveraging social media</a:t>
            </a:r>
            <a:endParaRPr sz="24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400" dirty="0">
                <a:latin typeface="Times New Roman"/>
                <a:ea typeface="Times New Roman"/>
                <a:cs typeface="Times New Roman"/>
                <a:sym typeface="Times New Roman"/>
              </a:rPr>
              <a:t>Establish referral programs</a:t>
            </a:r>
            <a:endParaRPr sz="24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400" dirty="0">
                <a:latin typeface="Times New Roman"/>
                <a:ea typeface="Times New Roman"/>
                <a:cs typeface="Times New Roman"/>
                <a:sym typeface="Times New Roman"/>
              </a:rPr>
              <a:t>Utilize Job Fairs</a:t>
            </a:r>
            <a:endParaRPr sz="2400" dirty="0">
              <a:latin typeface="Times New Roman"/>
              <a:ea typeface="Times New Roman"/>
              <a:cs typeface="Times New Roman"/>
              <a:sym typeface="Times New Roman"/>
            </a:endParaRPr>
          </a:p>
          <a:p>
            <a:pPr marL="274320" lvl="0" indent="-153797" algn="l" rtl="0">
              <a:spcBef>
                <a:spcPts val="0"/>
              </a:spcBef>
              <a:spcAft>
                <a:spcPts val="0"/>
              </a:spcAft>
              <a:buSzPts val="1898"/>
              <a:buNone/>
            </a:pPr>
            <a:endParaRPr sz="4400" dirty="0"/>
          </a:p>
        </p:txBody>
      </p:sp>
      <p:graphicFrame>
        <p:nvGraphicFramePr>
          <p:cNvPr id="2" name="Diagram 1">
            <a:extLst>
              <a:ext uri="{FF2B5EF4-FFF2-40B4-BE49-F238E27FC236}">
                <a16:creationId xmlns:a16="http://schemas.microsoft.com/office/drawing/2014/main" id="{9A69E64D-D202-1DCF-1306-DE32B5B0C639}"/>
              </a:ext>
            </a:extLst>
          </p:cNvPr>
          <p:cNvGraphicFramePr/>
          <p:nvPr>
            <p:extLst>
              <p:ext uri="{D42A27DB-BD31-4B8C-83A1-F6EECF244321}">
                <p14:modId xmlns:p14="http://schemas.microsoft.com/office/powerpoint/2010/main" val="3486929188"/>
              </p:ext>
            </p:extLst>
          </p:nvPr>
        </p:nvGraphicFramePr>
        <p:xfrm>
          <a:off x="1343892" y="1323109"/>
          <a:ext cx="6096000" cy="3172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g1fd30b04517_1_0"/>
          <p:cNvSpPr txBox="1">
            <a:spLocks noGrp="1"/>
          </p:cNvSpPr>
          <p:nvPr>
            <p:ph type="title"/>
          </p:nvPr>
        </p:nvSpPr>
        <p:spPr>
          <a:xfrm>
            <a:off x="607868" y="402384"/>
            <a:ext cx="7239000" cy="1143000"/>
          </a:xfrm>
          <a:prstGeom prst="rect">
            <a:avLst/>
          </a:prstGeom>
        </p:spPr>
        <p:txBody>
          <a:bodyPr spcFirstLastPara="1" wrap="square" lIns="45700" tIns="0" rIns="45700" bIns="0" anchor="b" anchorCtr="0">
            <a:normAutofit/>
          </a:bodyPr>
          <a:lstStyle/>
          <a:p>
            <a:pPr marL="0" lvl="0" indent="0" algn="just" rtl="0">
              <a:lnSpc>
                <a:spcPct val="150000"/>
              </a:lnSpc>
              <a:spcBef>
                <a:spcPts val="0"/>
              </a:spcBef>
              <a:spcAft>
                <a:spcPts val="0"/>
              </a:spcAft>
              <a:buClr>
                <a:schemeClr val="dk1"/>
              </a:buClr>
              <a:buSzPts val="1100"/>
              <a:buFont typeface="Arial"/>
              <a:buNone/>
            </a:pPr>
            <a:r>
              <a:rPr lang="en-US" sz="2400" dirty="0">
                <a:latin typeface="Times New Roman"/>
                <a:ea typeface="Times New Roman"/>
                <a:cs typeface="Times New Roman"/>
                <a:sym typeface="Times New Roman"/>
              </a:rPr>
              <a:t>Long Term Talent Acquisition Strategies</a:t>
            </a:r>
            <a:endParaRPr sz="2400" dirty="0">
              <a:latin typeface="Times New Roman"/>
              <a:ea typeface="Times New Roman"/>
              <a:cs typeface="Times New Roman"/>
              <a:sym typeface="Times New Roman"/>
            </a:endParaRPr>
          </a:p>
          <a:p>
            <a:pPr marL="0" lvl="0" indent="0" algn="l" rtl="0">
              <a:spcBef>
                <a:spcPts val="0"/>
              </a:spcBef>
              <a:spcAft>
                <a:spcPts val="0"/>
              </a:spcAft>
              <a:buNone/>
            </a:pPr>
            <a:endParaRPr sz="5400" dirty="0"/>
          </a:p>
        </p:txBody>
      </p:sp>
      <p:sp>
        <p:nvSpPr>
          <p:cNvPr id="138" name="Google Shape;138;g1fd30b04517_1_0"/>
          <p:cNvSpPr txBox="1">
            <a:spLocks noGrp="1"/>
          </p:cNvSpPr>
          <p:nvPr>
            <p:ph idx="1"/>
          </p:nvPr>
        </p:nvSpPr>
        <p:spPr>
          <a:xfrm>
            <a:off x="4378036" y="1717964"/>
            <a:ext cx="3318164" cy="4737652"/>
          </a:xfrm>
          <a:prstGeom prst="rect">
            <a:avLst/>
          </a:prstGeom>
        </p:spPr>
        <p:txBody>
          <a:bodyPr spcFirstLastPara="1" wrap="square" lIns="91425" tIns="45700" rIns="91425" bIns="45700"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Building a strong employer brand</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Provide training and development opportunities to the employees </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Develop Strategic Partnerships</a:t>
            </a:r>
            <a:endParaRPr sz="4000" dirty="0"/>
          </a:p>
        </p:txBody>
      </p:sp>
      <p:graphicFrame>
        <p:nvGraphicFramePr>
          <p:cNvPr id="2" name="Diagram 1">
            <a:extLst>
              <a:ext uri="{FF2B5EF4-FFF2-40B4-BE49-F238E27FC236}">
                <a16:creationId xmlns:a16="http://schemas.microsoft.com/office/drawing/2014/main" id="{46B84450-B71F-8F8E-3067-224B7F4F0791}"/>
              </a:ext>
            </a:extLst>
          </p:cNvPr>
          <p:cNvGraphicFramePr/>
          <p:nvPr>
            <p:extLst>
              <p:ext uri="{D42A27DB-BD31-4B8C-83A1-F6EECF244321}">
                <p14:modId xmlns:p14="http://schemas.microsoft.com/office/powerpoint/2010/main" val="3217980031"/>
              </p:ext>
            </p:extLst>
          </p:nvPr>
        </p:nvGraphicFramePr>
        <p:xfrm>
          <a:off x="155864" y="1133763"/>
          <a:ext cx="3920836" cy="5142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g1fd30b04517_1_12"/>
          <p:cNvSpPr txBox="1">
            <a:spLocks noGrp="1"/>
          </p:cNvSpPr>
          <p:nvPr>
            <p:ph type="title"/>
          </p:nvPr>
        </p:nvSpPr>
        <p:spPr>
          <a:xfrm>
            <a:off x="2171700" y="320040"/>
            <a:ext cx="6377940" cy="1293028"/>
          </a:xfrm>
          <a:prstGeom prst="rect">
            <a:avLst/>
          </a:prstGeom>
        </p:spPr>
        <p:txBody>
          <a:bodyPr spcFirstLastPara="1" wrap="square" lIns="45700" tIns="0" rIns="45700" bIns="0" anchor="b" anchorCtr="0">
            <a:normAutofit/>
          </a:bodyPr>
          <a:lstStyle/>
          <a:p>
            <a:pPr marL="0" lvl="0" indent="0" algn="ctr" rtl="0">
              <a:lnSpc>
                <a:spcPct val="150000"/>
              </a:lnSpc>
              <a:spcBef>
                <a:spcPts val="0"/>
              </a:spcBef>
              <a:spcAft>
                <a:spcPts val="0"/>
              </a:spcAft>
              <a:buClr>
                <a:schemeClr val="dk1"/>
              </a:buClr>
              <a:buSzPts val="1100"/>
              <a:buFont typeface="Arial"/>
              <a:buNone/>
            </a:pPr>
            <a:r>
              <a:rPr lang="en-US" sz="2400" dirty="0">
                <a:latin typeface="Times New Roman"/>
                <a:ea typeface="Times New Roman"/>
                <a:cs typeface="Times New Roman"/>
                <a:sym typeface="Times New Roman"/>
              </a:rPr>
              <a:t>Different Incentive Methods (Monetary)</a:t>
            </a:r>
            <a:endParaRPr sz="2400" dirty="0">
              <a:latin typeface="Times New Roman"/>
              <a:ea typeface="Times New Roman"/>
              <a:cs typeface="Times New Roman"/>
              <a:sym typeface="Times New Roman"/>
            </a:endParaRPr>
          </a:p>
        </p:txBody>
      </p:sp>
      <p:sp>
        <p:nvSpPr>
          <p:cNvPr id="145" name="Google Shape;145;g1fd30b04517_1_12"/>
          <p:cNvSpPr txBox="1">
            <a:spLocks noGrp="1"/>
          </p:cNvSpPr>
          <p:nvPr>
            <p:ph idx="1"/>
          </p:nvPr>
        </p:nvSpPr>
        <p:spPr>
          <a:xfrm>
            <a:off x="4781817" y="2163101"/>
            <a:ext cx="3865420" cy="4846200"/>
          </a:xfrm>
          <a:prstGeom prst="rect">
            <a:avLst/>
          </a:prstGeom>
        </p:spPr>
        <p:txBody>
          <a:bodyPr spcFirstLastPara="1" wrap="square" lIns="91425" tIns="45700" rIns="91425" bIns="45700" anchor="t" anchorCtr="0">
            <a:normAutofit/>
          </a:bodyPr>
          <a:lstStyle/>
          <a:p>
            <a:pPr marL="609600" lvl="0" indent="-457200" algn="just" rtl="0">
              <a:lnSpc>
                <a:spcPct val="150000"/>
              </a:lnSpc>
              <a:spcBef>
                <a:spcPts val="0"/>
              </a:spcBef>
              <a:spcAft>
                <a:spcPts val="0"/>
              </a:spcAft>
              <a:buClr>
                <a:schemeClr val="dk1"/>
              </a:buClr>
              <a:buSzPts val="1200"/>
              <a:buFont typeface="+mj-lt"/>
              <a:buAutoNum type="arabicPeriod"/>
            </a:pPr>
            <a:r>
              <a:rPr lang="en-US" sz="2000" dirty="0">
                <a:latin typeface="Times New Roman"/>
                <a:ea typeface="Times New Roman"/>
                <a:cs typeface="Times New Roman"/>
                <a:sym typeface="Times New Roman"/>
              </a:rPr>
              <a:t>Monetary incentives are a great way to attract potential candidates to work in the restaurant operations.</a:t>
            </a:r>
            <a:endParaRPr sz="2000" dirty="0">
              <a:latin typeface="Times New Roman"/>
              <a:ea typeface="Times New Roman"/>
              <a:cs typeface="Times New Roman"/>
              <a:sym typeface="Times New Roman"/>
            </a:endParaRPr>
          </a:p>
          <a:p>
            <a:pPr marL="609600" lvl="0" indent="-457200" algn="just" rtl="0">
              <a:lnSpc>
                <a:spcPct val="150000"/>
              </a:lnSpc>
              <a:spcBef>
                <a:spcPts val="0"/>
              </a:spcBef>
              <a:spcAft>
                <a:spcPts val="0"/>
              </a:spcAft>
              <a:buClr>
                <a:schemeClr val="dk1"/>
              </a:buClr>
              <a:buSzPts val="1200"/>
              <a:buFont typeface="+mj-lt"/>
              <a:buAutoNum type="arabicPeriod"/>
            </a:pPr>
            <a:r>
              <a:rPr lang="en-US" sz="2000" dirty="0">
                <a:latin typeface="Times New Roman"/>
                <a:ea typeface="Times New Roman"/>
                <a:cs typeface="Times New Roman"/>
                <a:sym typeface="Times New Roman"/>
              </a:rPr>
              <a:t>Providing performance bonuses to employees</a:t>
            </a:r>
            <a:endParaRPr sz="2000" dirty="0">
              <a:latin typeface="Times New Roman"/>
              <a:ea typeface="Times New Roman"/>
              <a:cs typeface="Times New Roman"/>
              <a:sym typeface="Times New Roman"/>
            </a:endParaRPr>
          </a:p>
          <a:p>
            <a:pPr marL="609600" lvl="0" indent="-457200" algn="just" rtl="0">
              <a:lnSpc>
                <a:spcPct val="150000"/>
              </a:lnSpc>
              <a:spcBef>
                <a:spcPts val="0"/>
              </a:spcBef>
              <a:spcAft>
                <a:spcPts val="0"/>
              </a:spcAft>
              <a:buClr>
                <a:schemeClr val="dk1"/>
              </a:buClr>
              <a:buSzPts val="1200"/>
              <a:buFont typeface="+mj-lt"/>
              <a:buAutoNum type="arabicPeriod"/>
            </a:pPr>
            <a:r>
              <a:rPr lang="en-US" sz="2000" dirty="0">
                <a:latin typeface="Times New Roman"/>
                <a:ea typeface="Times New Roman"/>
                <a:cs typeface="Times New Roman"/>
                <a:sym typeface="Times New Roman"/>
              </a:rPr>
              <a:t>A referral bonus is a monetary incentive method.</a:t>
            </a:r>
            <a:endParaRPr sz="2000" dirty="0">
              <a:latin typeface="Times New Roman"/>
              <a:ea typeface="Times New Roman"/>
              <a:cs typeface="Times New Roman"/>
              <a:sym typeface="Times New Roman"/>
            </a:endParaRPr>
          </a:p>
          <a:p>
            <a:pPr marL="742950" indent="-742950">
              <a:spcBef>
                <a:spcPts val="600"/>
              </a:spcBef>
              <a:buFont typeface="+mj-lt"/>
              <a:buAutoNum type="arabicPeriod"/>
            </a:pPr>
            <a:endParaRPr sz="4000" dirty="0"/>
          </a:p>
        </p:txBody>
      </p:sp>
      <p:graphicFrame>
        <p:nvGraphicFramePr>
          <p:cNvPr id="2" name="Diagram 1">
            <a:extLst>
              <a:ext uri="{FF2B5EF4-FFF2-40B4-BE49-F238E27FC236}">
                <a16:creationId xmlns:a16="http://schemas.microsoft.com/office/drawing/2014/main" id="{A2D0B42E-36B3-1C84-95C6-49680B5B6556}"/>
              </a:ext>
            </a:extLst>
          </p:cNvPr>
          <p:cNvGraphicFramePr/>
          <p:nvPr>
            <p:extLst>
              <p:ext uri="{D42A27DB-BD31-4B8C-83A1-F6EECF244321}">
                <p14:modId xmlns:p14="http://schemas.microsoft.com/office/powerpoint/2010/main" val="2052569312"/>
              </p:ext>
            </p:extLst>
          </p:nvPr>
        </p:nvGraphicFramePr>
        <p:xfrm>
          <a:off x="-525089" y="1691760"/>
          <a:ext cx="520930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g1fd30b04517_1_18"/>
          <p:cNvSpPr txBox="1">
            <a:spLocks noGrp="1"/>
          </p:cNvSpPr>
          <p:nvPr>
            <p:ph type="title"/>
          </p:nvPr>
        </p:nvSpPr>
        <p:spPr>
          <a:xfrm>
            <a:off x="2124566" y="528814"/>
            <a:ext cx="6377940" cy="1293028"/>
          </a:xfrm>
          <a:prstGeom prst="rect">
            <a:avLst/>
          </a:prstGeom>
        </p:spPr>
        <p:txBody>
          <a:bodyPr spcFirstLastPara="1" wrap="square" lIns="45700" tIns="0" rIns="45700" bIns="0" anchor="b" anchorCtr="0">
            <a:normAutofit/>
          </a:bodyPr>
          <a:lstStyle/>
          <a:p>
            <a:pPr marL="0" lvl="0" indent="0" algn="ctr" rtl="0">
              <a:lnSpc>
                <a:spcPct val="150000"/>
              </a:lnSpc>
              <a:spcBef>
                <a:spcPts val="0"/>
              </a:spcBef>
              <a:spcAft>
                <a:spcPts val="0"/>
              </a:spcAft>
              <a:buClr>
                <a:schemeClr val="dk1"/>
              </a:buClr>
              <a:buSzPts val="1100"/>
              <a:buFont typeface="Arial"/>
              <a:buNone/>
            </a:pPr>
            <a:r>
              <a:rPr lang="en-US" sz="2400" dirty="0">
                <a:latin typeface="Times New Roman"/>
                <a:ea typeface="Times New Roman"/>
                <a:cs typeface="Times New Roman"/>
                <a:sym typeface="Times New Roman"/>
              </a:rPr>
              <a:t>Different Incentive Methods (Non-Monetary)</a:t>
            </a:r>
            <a:endParaRPr sz="2400" dirty="0">
              <a:latin typeface="Times New Roman"/>
              <a:ea typeface="Times New Roman"/>
              <a:cs typeface="Times New Roman"/>
              <a:sym typeface="Times New Roman"/>
            </a:endParaRPr>
          </a:p>
        </p:txBody>
      </p:sp>
      <p:sp>
        <p:nvSpPr>
          <p:cNvPr id="152" name="Google Shape;152;g1fd30b04517_1_18"/>
          <p:cNvSpPr txBox="1">
            <a:spLocks noGrp="1"/>
          </p:cNvSpPr>
          <p:nvPr>
            <p:ph idx="1"/>
          </p:nvPr>
        </p:nvSpPr>
        <p:spPr>
          <a:xfrm>
            <a:off x="263237" y="4502727"/>
            <a:ext cx="7024254" cy="2035232"/>
          </a:xfrm>
          <a:prstGeom prst="rect">
            <a:avLst/>
          </a:prstGeom>
        </p:spPr>
        <p:txBody>
          <a:bodyPr spcFirstLastPara="1" wrap="square" lIns="91425" tIns="45700" rIns="91425" bIns="45700" anchor="t" anchorCtr="0">
            <a:normAutofit/>
          </a:bodyPr>
          <a:lstStyle/>
          <a:p>
            <a:pPr marL="457200" lvl="0" indent="-304800"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An important aspect of recruiting and retaining employees.</a:t>
            </a:r>
            <a:endParaRPr sz="2000" dirty="0">
              <a:latin typeface="Times New Roman"/>
              <a:ea typeface="Times New Roman"/>
              <a:cs typeface="Times New Roman"/>
              <a:sym typeface="Times New Roman"/>
            </a:endParaRPr>
          </a:p>
          <a:p>
            <a:pPr marL="457200" lvl="0" indent="-304800"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Career advancement opportunities</a:t>
            </a:r>
            <a:endParaRPr sz="2000" dirty="0">
              <a:latin typeface="Times New Roman"/>
              <a:ea typeface="Times New Roman"/>
              <a:cs typeface="Times New Roman"/>
              <a:sym typeface="Times New Roman"/>
            </a:endParaRPr>
          </a:p>
          <a:p>
            <a:pPr marL="457200" lvl="0" indent="-304800"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Providing a positive work environment</a:t>
            </a:r>
            <a:endParaRPr sz="2000" dirty="0">
              <a:latin typeface="Times New Roman"/>
              <a:ea typeface="Times New Roman"/>
              <a:cs typeface="Times New Roman"/>
              <a:sym typeface="Times New Roman"/>
            </a:endParaRPr>
          </a:p>
        </p:txBody>
      </p:sp>
      <p:graphicFrame>
        <p:nvGraphicFramePr>
          <p:cNvPr id="2" name="Diagram 1">
            <a:extLst>
              <a:ext uri="{FF2B5EF4-FFF2-40B4-BE49-F238E27FC236}">
                <a16:creationId xmlns:a16="http://schemas.microsoft.com/office/drawing/2014/main" id="{0F5EF266-31AB-8338-558F-EC4F14D4B231}"/>
              </a:ext>
            </a:extLst>
          </p:cNvPr>
          <p:cNvGraphicFramePr/>
          <p:nvPr>
            <p:extLst>
              <p:ext uri="{D42A27DB-BD31-4B8C-83A1-F6EECF244321}">
                <p14:modId xmlns:p14="http://schemas.microsoft.com/office/powerpoint/2010/main" val="1745501420"/>
              </p:ext>
            </p:extLst>
          </p:nvPr>
        </p:nvGraphicFramePr>
        <p:xfrm>
          <a:off x="727364" y="1701800"/>
          <a:ext cx="6096000" cy="22744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1fd30b04517_1_24"/>
          <p:cNvSpPr txBox="1">
            <a:spLocks noGrp="1"/>
          </p:cNvSpPr>
          <p:nvPr>
            <p:ph type="title"/>
          </p:nvPr>
        </p:nvSpPr>
        <p:spPr>
          <a:xfrm>
            <a:off x="1399881" y="773546"/>
            <a:ext cx="7239000" cy="552796"/>
          </a:xfrm>
          <a:prstGeom prst="rect">
            <a:avLst/>
          </a:prstGeom>
        </p:spPr>
        <p:txBody>
          <a:bodyPr spcFirstLastPara="1" wrap="square" lIns="45700" tIns="0" rIns="45700" bIns="0" anchor="b" anchorCtr="0">
            <a:normAutofit/>
          </a:bodyPr>
          <a:lstStyle/>
          <a:p>
            <a:pPr marL="0" lvl="0" indent="0" algn="just" rtl="0">
              <a:lnSpc>
                <a:spcPct val="150000"/>
              </a:lnSpc>
              <a:spcBef>
                <a:spcPts val="0"/>
              </a:spcBef>
              <a:spcAft>
                <a:spcPts val="0"/>
              </a:spcAft>
              <a:buClr>
                <a:schemeClr val="dk1"/>
              </a:buClr>
              <a:buSzPts val="1100"/>
              <a:buFont typeface="Arial"/>
              <a:buNone/>
            </a:pPr>
            <a:r>
              <a:rPr lang="en-US" sz="2400" dirty="0">
                <a:latin typeface="Times New Roman"/>
                <a:ea typeface="Times New Roman"/>
                <a:cs typeface="Times New Roman"/>
                <a:sym typeface="Times New Roman"/>
              </a:rPr>
              <a:t> Conclusion </a:t>
            </a:r>
            <a:endParaRPr sz="2400" dirty="0">
              <a:latin typeface="Times New Roman"/>
              <a:ea typeface="Times New Roman"/>
              <a:cs typeface="Times New Roman"/>
              <a:sym typeface="Times New Roman"/>
            </a:endParaRPr>
          </a:p>
        </p:txBody>
      </p:sp>
      <p:sp>
        <p:nvSpPr>
          <p:cNvPr id="159" name="Google Shape;159;g1fd30b04517_1_24"/>
          <p:cNvSpPr txBox="1">
            <a:spLocks noGrp="1"/>
          </p:cNvSpPr>
          <p:nvPr>
            <p:ph idx="1"/>
          </p:nvPr>
        </p:nvSpPr>
        <p:spPr>
          <a:xfrm>
            <a:off x="235527" y="1837182"/>
            <a:ext cx="4336473" cy="4543689"/>
          </a:xfrm>
          <a:prstGeom prst="rect">
            <a:avLst/>
          </a:prstGeom>
        </p:spPr>
        <p:txBody>
          <a:bodyPr spcFirstLastPara="1" wrap="square" lIns="91425" tIns="45700" rIns="91425" bIns="45700"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Effective people management is essential for any organization.</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Talent management is a key component of people management.</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Talent acquisition strategies can be employed to achieve the goal.</a:t>
            </a:r>
            <a:endParaRPr sz="20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2000" dirty="0">
                <a:latin typeface="Times New Roman"/>
                <a:ea typeface="Times New Roman"/>
                <a:cs typeface="Times New Roman"/>
                <a:sym typeface="Times New Roman"/>
              </a:rPr>
              <a:t>Monetary and non-monetary rewards can also be used to attract potential candidates.</a:t>
            </a:r>
            <a:endParaRPr sz="4000" dirty="0"/>
          </a:p>
        </p:txBody>
      </p:sp>
      <p:graphicFrame>
        <p:nvGraphicFramePr>
          <p:cNvPr id="2" name="Diagram 1">
            <a:extLst>
              <a:ext uri="{FF2B5EF4-FFF2-40B4-BE49-F238E27FC236}">
                <a16:creationId xmlns:a16="http://schemas.microsoft.com/office/drawing/2014/main" id="{820E5FAE-800E-7B05-0B96-D159F1C05545}"/>
              </a:ext>
            </a:extLst>
          </p:cNvPr>
          <p:cNvGraphicFramePr/>
          <p:nvPr>
            <p:extLst>
              <p:ext uri="{D42A27DB-BD31-4B8C-83A1-F6EECF244321}">
                <p14:modId xmlns:p14="http://schemas.microsoft.com/office/powerpoint/2010/main" val="63794576"/>
              </p:ext>
            </p:extLst>
          </p:nvPr>
        </p:nvGraphicFramePr>
        <p:xfrm>
          <a:off x="4793672" y="2133600"/>
          <a:ext cx="3338945" cy="39508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1fd30b04517_1_30"/>
          <p:cNvSpPr txBox="1">
            <a:spLocks noGrp="1"/>
          </p:cNvSpPr>
          <p:nvPr>
            <p:ph type="title"/>
          </p:nvPr>
        </p:nvSpPr>
        <p:spPr>
          <a:prstGeom prst="rect">
            <a:avLst/>
          </a:prstGeom>
        </p:spPr>
        <p:txBody>
          <a:bodyPr spcFirstLastPara="1" wrap="square" lIns="45700" tIns="0" rIns="45700" bIns="0" anchor="b" anchorCtr="0">
            <a:normAutofit/>
          </a:bodyPr>
          <a:lstStyle/>
          <a:p>
            <a:pPr marL="0" lvl="0" indent="0" algn="just" rtl="0">
              <a:lnSpc>
                <a:spcPct val="150000"/>
              </a:lnSpc>
              <a:spcBef>
                <a:spcPts val="0"/>
              </a:spcBef>
              <a:spcAft>
                <a:spcPts val="0"/>
              </a:spcAft>
              <a:buClr>
                <a:schemeClr val="dk1"/>
              </a:buClr>
              <a:buSzPts val="1100"/>
              <a:buFont typeface="Arial"/>
              <a:buNone/>
            </a:pPr>
            <a:r>
              <a:rPr lang="en-US" sz="1400" dirty="0">
                <a:solidFill>
                  <a:schemeClr val="dk1"/>
                </a:solidFill>
                <a:latin typeface="Times New Roman"/>
                <a:ea typeface="Times New Roman"/>
                <a:cs typeface="Times New Roman"/>
                <a:sym typeface="Times New Roman"/>
              </a:rPr>
              <a:t>Reference List </a:t>
            </a:r>
            <a:endParaRPr dirty="0"/>
          </a:p>
        </p:txBody>
      </p:sp>
      <p:sp>
        <p:nvSpPr>
          <p:cNvPr id="166" name="Google Shape;166;g1fd30b04517_1_30"/>
          <p:cNvSpPr txBox="1">
            <a:spLocks noGrp="1"/>
          </p:cNvSpPr>
          <p:nvPr>
            <p:ph idx="1"/>
          </p:nvPr>
        </p:nvSpPr>
        <p:spPr>
          <a:xfrm>
            <a:off x="1323574" y="2109768"/>
            <a:ext cx="7955280" cy="4069080"/>
          </a:xfrm>
          <a:prstGeom prst="rect">
            <a:avLst/>
          </a:prstGeom>
        </p:spPr>
        <p:txBody>
          <a:bodyPr spcFirstLastPara="1" wrap="square" lIns="91425" tIns="45700" rIns="91425" bIns="45700" anchor="t" anchorCtr="0">
            <a:normAutofit fontScale="92500" lnSpcReduction="10000"/>
          </a:bodyPr>
          <a:lstStyle/>
          <a:p>
            <a:pPr marL="0" lvl="0" indent="0" algn="just" rtl="0">
              <a:lnSpc>
                <a:spcPct val="150000"/>
              </a:lnSpc>
              <a:spcBef>
                <a:spcPts val="0"/>
              </a:spcBef>
              <a:spcAft>
                <a:spcPts val="0"/>
              </a:spcAft>
              <a:buClr>
                <a:schemeClr val="dk1"/>
              </a:buClr>
              <a:buSzPct val="91666"/>
              <a:buFont typeface="Arial"/>
              <a:buNone/>
            </a:pP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US" sz="1200" dirty="0" err="1">
                <a:latin typeface="Times New Roman"/>
                <a:ea typeface="Times New Roman"/>
                <a:cs typeface="Times New Roman"/>
                <a:sym typeface="Times New Roman"/>
              </a:rPr>
              <a:t>Alashmawy</a:t>
            </a:r>
            <a:r>
              <a:rPr lang="en-US" sz="1200" dirty="0">
                <a:latin typeface="Times New Roman"/>
                <a:ea typeface="Times New Roman"/>
                <a:cs typeface="Times New Roman"/>
                <a:sym typeface="Times New Roman"/>
              </a:rPr>
              <a:t>, A. and </a:t>
            </a:r>
            <a:r>
              <a:rPr lang="en-US" sz="1200" dirty="0" err="1">
                <a:latin typeface="Times New Roman"/>
                <a:ea typeface="Times New Roman"/>
                <a:cs typeface="Times New Roman"/>
                <a:sym typeface="Times New Roman"/>
              </a:rPr>
              <a:t>Yazdanifard</a:t>
            </a:r>
            <a:r>
              <a:rPr lang="en-US" sz="1200" dirty="0">
                <a:latin typeface="Times New Roman"/>
                <a:ea typeface="Times New Roman"/>
                <a:cs typeface="Times New Roman"/>
                <a:sym typeface="Times New Roman"/>
              </a:rPr>
              <a:t>, R., 2019. A review of the role of marketing in recruitment and talent acquisition. International Journal of Management, Accounting and Economics, 6(7), pp.569-581. </a:t>
            </a:r>
            <a:r>
              <a:rPr lang="en-US" sz="1200" u="sng" dirty="0">
                <a:latin typeface="Times New Roman"/>
                <a:ea typeface="Times New Roman"/>
                <a:cs typeface="Times New Roman"/>
                <a:sym typeface="Times New Roman"/>
                <a:hlinkClick r:id="rId3"/>
              </a:rPr>
              <a:t>https://www.academia.edu/download/61482696/A_Review_of_the_Role_of_Marketing_in_Recruitment_and_Talent_Acquisition20191211-123939-e1mnus.pdf</a:t>
            </a:r>
            <a:endParaRPr sz="1200"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US" sz="1200" dirty="0">
                <a:latin typeface="Times New Roman"/>
                <a:ea typeface="Times New Roman"/>
                <a:cs typeface="Times New Roman"/>
                <a:sym typeface="Times New Roman"/>
              </a:rPr>
              <a:t>Johnson, R.D., Stone, D.L. and </a:t>
            </a:r>
            <a:r>
              <a:rPr lang="en-US" sz="1200" dirty="0" err="1">
                <a:latin typeface="Times New Roman"/>
                <a:ea typeface="Times New Roman"/>
                <a:cs typeface="Times New Roman"/>
                <a:sym typeface="Times New Roman"/>
              </a:rPr>
              <a:t>Lukaszewski</a:t>
            </a:r>
            <a:r>
              <a:rPr lang="en-US" sz="1200" dirty="0">
                <a:latin typeface="Times New Roman"/>
                <a:ea typeface="Times New Roman"/>
                <a:cs typeface="Times New Roman"/>
                <a:sym typeface="Times New Roman"/>
              </a:rPr>
              <a:t>, K.M., 2020. The benefits of </a:t>
            </a:r>
            <a:r>
              <a:rPr lang="en-US" sz="1200" dirty="0" err="1">
                <a:latin typeface="Times New Roman"/>
                <a:ea typeface="Times New Roman"/>
                <a:cs typeface="Times New Roman"/>
                <a:sym typeface="Times New Roman"/>
              </a:rPr>
              <a:t>eHRM</a:t>
            </a:r>
            <a:r>
              <a:rPr lang="en-US" sz="1200" dirty="0">
                <a:latin typeface="Times New Roman"/>
                <a:ea typeface="Times New Roman"/>
                <a:cs typeface="Times New Roman"/>
                <a:sym typeface="Times New Roman"/>
              </a:rPr>
              <a:t> and AI for talent acquisition. Journal of Tourism Futures, 7(1), pp.40-52.</a:t>
            </a:r>
            <a:r>
              <a:rPr lang="en-US" sz="1200" u="sng" dirty="0">
                <a:latin typeface="Times New Roman"/>
                <a:ea typeface="Times New Roman"/>
                <a:cs typeface="Times New Roman"/>
                <a:sym typeface="Times New Roman"/>
                <a:hlinkClick r:id="rId4"/>
              </a:rPr>
              <a:t>https://</a:t>
            </a:r>
            <a:r>
              <a:rPr lang="en-US" sz="1200" u="sng" dirty="0" err="1">
                <a:latin typeface="Times New Roman"/>
                <a:ea typeface="Times New Roman"/>
                <a:cs typeface="Times New Roman"/>
                <a:sym typeface="Times New Roman"/>
                <a:hlinkClick r:id="rId4"/>
              </a:rPr>
              <a:t>www.emerald.com</a:t>
            </a:r>
            <a:r>
              <a:rPr lang="en-US" sz="1200" u="sng" dirty="0">
                <a:latin typeface="Times New Roman"/>
                <a:ea typeface="Times New Roman"/>
                <a:cs typeface="Times New Roman"/>
                <a:sym typeface="Times New Roman"/>
                <a:hlinkClick r:id="rId4"/>
              </a:rPr>
              <a:t>/insight/content/</a:t>
            </a:r>
            <a:r>
              <a:rPr lang="en-US" sz="1200" u="sng" dirty="0" err="1">
                <a:latin typeface="Times New Roman"/>
                <a:ea typeface="Times New Roman"/>
                <a:cs typeface="Times New Roman"/>
                <a:sym typeface="Times New Roman"/>
                <a:hlinkClick r:id="rId4"/>
              </a:rPr>
              <a:t>doi</a:t>
            </a:r>
            <a:r>
              <a:rPr lang="en-US" sz="1200" u="sng" dirty="0">
                <a:latin typeface="Times New Roman"/>
                <a:ea typeface="Times New Roman"/>
                <a:cs typeface="Times New Roman"/>
                <a:sym typeface="Times New Roman"/>
                <a:hlinkClick r:id="rId4"/>
              </a:rPr>
              <a:t>/10.1108/JTF-02-2020-0013/full/pdf</a:t>
            </a:r>
            <a:endParaRPr sz="1200"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US" sz="1200" dirty="0" err="1">
                <a:latin typeface="Times New Roman"/>
                <a:ea typeface="Times New Roman"/>
                <a:cs typeface="Times New Roman"/>
                <a:sym typeface="Times New Roman"/>
              </a:rPr>
              <a:t>Konhäusner</a:t>
            </a:r>
            <a:r>
              <a:rPr lang="en-US" sz="1200" dirty="0">
                <a:latin typeface="Times New Roman"/>
                <a:ea typeface="Times New Roman"/>
                <a:cs typeface="Times New Roman"/>
                <a:sym typeface="Times New Roman"/>
              </a:rPr>
              <a:t>, P., Cabrera Frias, M.M. and </a:t>
            </a:r>
            <a:r>
              <a:rPr lang="en-US" sz="1200" dirty="0" err="1">
                <a:latin typeface="Times New Roman"/>
                <a:ea typeface="Times New Roman"/>
                <a:cs typeface="Times New Roman"/>
                <a:sym typeface="Times New Roman"/>
              </a:rPr>
              <a:t>Dabija</a:t>
            </a:r>
            <a:r>
              <a:rPr lang="en-US" sz="1200" dirty="0">
                <a:latin typeface="Times New Roman"/>
                <a:ea typeface="Times New Roman"/>
                <a:cs typeface="Times New Roman"/>
                <a:sym typeface="Times New Roman"/>
              </a:rPr>
              <a:t>, D.C., 2021. Monetary </a:t>
            </a:r>
            <a:r>
              <a:rPr lang="en-US" sz="1200" dirty="0" err="1">
                <a:latin typeface="Times New Roman"/>
                <a:ea typeface="Times New Roman"/>
                <a:cs typeface="Times New Roman"/>
                <a:sym typeface="Times New Roman"/>
              </a:rPr>
              <a:t>Incentivization</a:t>
            </a:r>
            <a:r>
              <a:rPr lang="en-US" sz="1200" dirty="0">
                <a:latin typeface="Times New Roman"/>
                <a:ea typeface="Times New Roman"/>
                <a:cs typeface="Times New Roman"/>
                <a:sym typeface="Times New Roman"/>
              </a:rPr>
              <a:t> of Crowds by Platforms. INFORMÁCIÓS TÁRSADALOM: TÁRSADALOMTUDOMÁNYI FOLYÓIRAT, 21(2), pp.97-118.</a:t>
            </a:r>
            <a:r>
              <a:rPr lang="en-US" sz="1200" u="sng" dirty="0">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a:t>
            </a:r>
            <a:r>
              <a:rPr lang="en-US" sz="1200" u="sng" dirty="0" err="1">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real.mtak.hu</a:t>
            </a:r>
            <a:r>
              <a:rPr lang="en-US" sz="1200" u="sng" dirty="0">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/146468/1/inftars.XXI.2021.2.7.pdf</a:t>
            </a:r>
            <a:endParaRPr sz="1200"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US" sz="1200" dirty="0">
                <a:latin typeface="Times New Roman"/>
                <a:ea typeface="Times New Roman"/>
                <a:cs typeface="Times New Roman"/>
                <a:sym typeface="Times New Roman"/>
              </a:rPr>
              <a:t>Cortés-</a:t>
            </a:r>
            <a:r>
              <a:rPr lang="en-US" sz="1200" dirty="0" err="1">
                <a:latin typeface="Times New Roman"/>
                <a:ea typeface="Times New Roman"/>
                <a:cs typeface="Times New Roman"/>
                <a:sym typeface="Times New Roman"/>
              </a:rPr>
              <a:t>Capano</a:t>
            </a:r>
            <a:r>
              <a:rPr lang="en-US" sz="1200" dirty="0">
                <a:latin typeface="Times New Roman"/>
                <a:ea typeface="Times New Roman"/>
                <a:cs typeface="Times New Roman"/>
                <a:sym typeface="Times New Roman"/>
              </a:rPr>
              <a:t>, G., Hanley, N., </a:t>
            </a:r>
            <a:r>
              <a:rPr lang="en-US" sz="1200" dirty="0" err="1">
                <a:latin typeface="Times New Roman"/>
                <a:ea typeface="Times New Roman"/>
                <a:cs typeface="Times New Roman"/>
                <a:sym typeface="Times New Roman"/>
              </a:rPr>
              <a:t>Sheremet</a:t>
            </a:r>
            <a:r>
              <a:rPr lang="en-US" sz="1200" dirty="0">
                <a:latin typeface="Times New Roman"/>
                <a:ea typeface="Times New Roman"/>
                <a:cs typeface="Times New Roman"/>
                <a:sym typeface="Times New Roman"/>
              </a:rPr>
              <a:t>, O., </a:t>
            </a:r>
            <a:r>
              <a:rPr lang="en-US" sz="1200" dirty="0" err="1">
                <a:latin typeface="Times New Roman"/>
                <a:ea typeface="Times New Roman"/>
                <a:cs typeface="Times New Roman"/>
                <a:sym typeface="Times New Roman"/>
              </a:rPr>
              <a:t>Hausmann</a:t>
            </a:r>
            <a:r>
              <a:rPr lang="en-US" sz="1200" dirty="0">
                <a:latin typeface="Times New Roman"/>
                <a:ea typeface="Times New Roman"/>
                <a:cs typeface="Times New Roman"/>
                <a:sym typeface="Times New Roman"/>
              </a:rPr>
              <a:t>, A., </a:t>
            </a:r>
            <a:r>
              <a:rPr lang="en-US" sz="1200" dirty="0" err="1">
                <a:latin typeface="Times New Roman"/>
                <a:ea typeface="Times New Roman"/>
                <a:cs typeface="Times New Roman"/>
                <a:sym typeface="Times New Roman"/>
              </a:rPr>
              <a:t>Toivonen</a:t>
            </a:r>
            <a:r>
              <a:rPr lang="en-US" sz="1200" dirty="0">
                <a:latin typeface="Times New Roman"/>
                <a:ea typeface="Times New Roman"/>
                <a:cs typeface="Times New Roman"/>
                <a:sym typeface="Times New Roman"/>
              </a:rPr>
              <a:t>, T., </a:t>
            </a:r>
            <a:r>
              <a:rPr lang="en-US" sz="1200" dirty="0" err="1">
                <a:latin typeface="Times New Roman"/>
                <a:ea typeface="Times New Roman"/>
                <a:cs typeface="Times New Roman"/>
                <a:sym typeface="Times New Roman"/>
              </a:rPr>
              <a:t>Garibotto</a:t>
            </a:r>
            <a:r>
              <a:rPr lang="en-US" sz="1200" dirty="0">
                <a:latin typeface="Times New Roman"/>
                <a:ea typeface="Times New Roman"/>
                <a:cs typeface="Times New Roman"/>
                <a:sym typeface="Times New Roman"/>
              </a:rPr>
              <a:t>-Carton, G., </a:t>
            </a:r>
            <a:r>
              <a:rPr lang="en-US" sz="1200" dirty="0" err="1">
                <a:latin typeface="Times New Roman"/>
                <a:ea typeface="Times New Roman"/>
                <a:cs typeface="Times New Roman"/>
                <a:sym typeface="Times New Roman"/>
              </a:rPr>
              <a:t>Soutullo</a:t>
            </a:r>
            <a:r>
              <a:rPr lang="en-US" sz="1200" dirty="0">
                <a:latin typeface="Times New Roman"/>
                <a:ea typeface="Times New Roman"/>
                <a:cs typeface="Times New Roman"/>
                <a:sym typeface="Times New Roman"/>
              </a:rPr>
              <a:t>, A. and Di </a:t>
            </a:r>
            <a:r>
              <a:rPr lang="en-US" sz="1200" dirty="0" err="1">
                <a:latin typeface="Times New Roman"/>
                <a:ea typeface="Times New Roman"/>
                <a:cs typeface="Times New Roman"/>
                <a:sym typeface="Times New Roman"/>
              </a:rPr>
              <a:t>Minin</a:t>
            </a:r>
            <a:r>
              <a:rPr lang="en-US" sz="1200" dirty="0">
                <a:latin typeface="Times New Roman"/>
                <a:ea typeface="Times New Roman"/>
                <a:cs typeface="Times New Roman"/>
                <a:sym typeface="Times New Roman"/>
              </a:rPr>
              <a:t>, E., 2021. Assessing landowners’ preferences to inform voluntary private land conservation: The role of non-monetary incentives. Land Use Policy, 109, p.105626.</a:t>
            </a:r>
            <a:r>
              <a:rPr lang="en-US" sz="12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a:t>
            </a:r>
            <a:r>
              <a:rPr lang="en-US" sz="1200" u="sng" dirty="0" err="1">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www.scielo.org.za</a:t>
            </a:r>
            <a:r>
              <a:rPr lang="en-US" sz="12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a:t>
            </a:r>
            <a:r>
              <a:rPr lang="en-US" sz="1200" u="sng" dirty="0" err="1">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scielo.php?script</a:t>
            </a:r>
            <a:r>
              <a:rPr lang="en-US" sz="12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a:t>
            </a:r>
            <a:r>
              <a:rPr lang="en-US" sz="1200" u="sng" dirty="0" err="1">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sci_arttext&amp;pid</a:t>
            </a:r>
            <a:r>
              <a:rPr lang="en-US" sz="12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=S2313-78352019000200007</a:t>
            </a:r>
            <a:endParaRPr sz="1200"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US" sz="1200" dirty="0" err="1">
                <a:latin typeface="Times New Roman"/>
                <a:ea typeface="Times New Roman"/>
                <a:cs typeface="Times New Roman"/>
                <a:sym typeface="Times New Roman"/>
              </a:rPr>
              <a:t>Rajapaksa</a:t>
            </a:r>
            <a:r>
              <a:rPr lang="en-US" sz="1200" dirty="0">
                <a:latin typeface="Times New Roman"/>
                <a:ea typeface="Times New Roman"/>
                <a:cs typeface="Times New Roman"/>
                <a:sym typeface="Times New Roman"/>
              </a:rPr>
              <a:t>, D., Gifford, R., </a:t>
            </a:r>
            <a:r>
              <a:rPr lang="en-US" sz="1200" dirty="0" err="1">
                <a:latin typeface="Times New Roman"/>
                <a:ea typeface="Times New Roman"/>
                <a:cs typeface="Times New Roman"/>
                <a:sym typeface="Times New Roman"/>
              </a:rPr>
              <a:t>Torgler</a:t>
            </a:r>
            <a:r>
              <a:rPr lang="en-US" sz="1200" dirty="0">
                <a:latin typeface="Times New Roman"/>
                <a:ea typeface="Times New Roman"/>
                <a:cs typeface="Times New Roman"/>
                <a:sym typeface="Times New Roman"/>
              </a:rPr>
              <a:t>, B., Garcia-</a:t>
            </a:r>
            <a:r>
              <a:rPr lang="en-US" sz="1200" dirty="0" err="1">
                <a:latin typeface="Times New Roman"/>
                <a:ea typeface="Times New Roman"/>
                <a:cs typeface="Times New Roman"/>
                <a:sym typeface="Times New Roman"/>
              </a:rPr>
              <a:t>Valiñas</a:t>
            </a:r>
            <a:r>
              <a:rPr lang="en-US" sz="1200" dirty="0">
                <a:latin typeface="Times New Roman"/>
                <a:ea typeface="Times New Roman"/>
                <a:cs typeface="Times New Roman"/>
                <a:sym typeface="Times New Roman"/>
              </a:rPr>
              <a:t>, M., </a:t>
            </a:r>
            <a:r>
              <a:rPr lang="en-US" sz="1200" dirty="0" err="1">
                <a:latin typeface="Times New Roman"/>
                <a:ea typeface="Times New Roman"/>
                <a:cs typeface="Times New Roman"/>
                <a:sym typeface="Times New Roman"/>
              </a:rPr>
              <a:t>Athukorala</a:t>
            </a:r>
            <a:r>
              <a:rPr lang="en-US" sz="1200" dirty="0">
                <a:latin typeface="Times New Roman"/>
                <a:ea typeface="Times New Roman"/>
                <a:cs typeface="Times New Roman"/>
                <a:sym typeface="Times New Roman"/>
              </a:rPr>
              <a:t>, W., </a:t>
            </a:r>
            <a:r>
              <a:rPr lang="en-US" sz="1200" dirty="0" err="1">
                <a:latin typeface="Times New Roman"/>
                <a:ea typeface="Times New Roman"/>
                <a:cs typeface="Times New Roman"/>
                <a:sym typeface="Times New Roman"/>
              </a:rPr>
              <a:t>Managi</a:t>
            </a:r>
            <a:r>
              <a:rPr lang="en-US" sz="1200" dirty="0">
                <a:latin typeface="Times New Roman"/>
                <a:ea typeface="Times New Roman"/>
                <a:cs typeface="Times New Roman"/>
                <a:sym typeface="Times New Roman"/>
              </a:rPr>
              <a:t>, S. and Wilson, C., 2019. Do monetary and non-monetary incentives influence environmental attitudes and behavior? Evidence from an experimental analysis. Resources, Conservation and Recycling, 149, pp.168-176.</a:t>
            </a:r>
            <a:r>
              <a:rPr lang="en-US" sz="1200" u="sng" dirty="0">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a:t>
            </a:r>
            <a:r>
              <a:rPr lang="en-US" sz="1200" u="sng" dirty="0" err="1">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hal.univ-reunion.fr</a:t>
            </a:r>
            <a:r>
              <a:rPr lang="en-US" sz="1200" u="sng" dirty="0">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/hal-03191523/file/</a:t>
            </a:r>
            <a:r>
              <a:rPr lang="en-US" sz="1200" u="sng" dirty="0" err="1">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RCR.pdf</a:t>
            </a:r>
            <a:endParaRPr sz="1200" dirty="0">
              <a:solidFill>
                <a:srgbClr val="222222"/>
              </a:solidFill>
              <a:highlight>
                <a:srgbClr val="FFFFFF"/>
              </a:highlight>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ct val="68750"/>
              <a:buFont typeface="Arial"/>
              <a:buNone/>
            </a:pPr>
            <a:endParaRPr sz="1600" b="1" dirty="0">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ct val="68750"/>
              <a:buFont typeface="Arial"/>
              <a:buNone/>
            </a:pPr>
            <a:endParaRPr sz="1600" b="1" dirty="0">
              <a:latin typeface="Times New Roman"/>
              <a:ea typeface="Times New Roman"/>
              <a:cs typeface="Times New Roman"/>
              <a:sym typeface="Times New Roman"/>
            </a:endParaRPr>
          </a:p>
          <a:p>
            <a:pPr marL="0" lvl="0" indent="0" algn="l" rtl="0">
              <a:spcBef>
                <a:spcPts val="600"/>
              </a:spcBef>
              <a:spcAft>
                <a:spcPts val="0"/>
              </a:spcAft>
              <a:buNone/>
            </a:pPr>
            <a:endParaRPr dirty="0"/>
          </a:p>
        </p:txBody>
      </p:sp>
      <p:sp>
        <p:nvSpPr>
          <p:cNvPr id="2" name="TextBox 1">
            <a:extLst>
              <a:ext uri="{FF2B5EF4-FFF2-40B4-BE49-F238E27FC236}">
                <a16:creationId xmlns:a16="http://schemas.microsoft.com/office/drawing/2014/main" id="{DA57546E-BCB5-4240-81E5-E54D78003C49}"/>
              </a:ext>
            </a:extLst>
          </p:cNvPr>
          <p:cNvSpPr txBox="1"/>
          <p:nvPr/>
        </p:nvSpPr>
        <p:spPr>
          <a:xfrm>
            <a:off x="3591612" y="1055802"/>
            <a:ext cx="3252248" cy="369332"/>
          </a:xfrm>
          <a:prstGeom prst="rect">
            <a:avLst/>
          </a:prstGeom>
          <a:noFill/>
        </p:spPr>
        <p:txBody>
          <a:bodyPr wrap="square" rtlCol="0">
            <a:spAutoFit/>
          </a:bodyPr>
          <a:lstStyle/>
          <a:p>
            <a:r>
              <a:rPr lang="en-IN" dirty="0"/>
              <a:t>Reference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1fd30b04517_1_36"/>
          <p:cNvSpPr txBox="1">
            <a:spLocks noGrp="1"/>
          </p:cNvSpPr>
          <p:nvPr>
            <p:ph type="title"/>
          </p:nvPr>
        </p:nvSpPr>
        <p:spPr>
          <a:prstGeom prst="rect">
            <a:avLst/>
          </a:prstGeom>
        </p:spPr>
        <p:txBody>
          <a:bodyPr spcFirstLastPara="1" wrap="square" lIns="45700" tIns="0" rIns="45700" bIns="0" anchor="b" anchorCtr="0">
            <a:normAutofit/>
          </a:bodyPr>
          <a:lstStyle/>
          <a:p>
            <a:pPr marL="0" lvl="0" indent="0" algn="l" rtl="0">
              <a:spcBef>
                <a:spcPts val="0"/>
              </a:spcBef>
              <a:spcAft>
                <a:spcPts val="0"/>
              </a:spcAft>
              <a:buNone/>
            </a:pPr>
            <a:endParaRPr/>
          </a:p>
        </p:txBody>
      </p:sp>
      <p:sp>
        <p:nvSpPr>
          <p:cNvPr id="173" name="Google Shape;173;g1fd30b04517_1_36"/>
          <p:cNvSpPr txBox="1">
            <a:spLocks noGrp="1"/>
          </p:cNvSpPr>
          <p:nvPr>
            <p:ph idx="1"/>
          </p:nvPr>
        </p:nvSpPr>
        <p:spPr>
          <a:prstGeom prst="rect">
            <a:avLst/>
          </a:prstGeom>
        </p:spPr>
        <p:txBody>
          <a:bodyPr spcFirstLastPara="1" wrap="square" lIns="91425" tIns="45700" rIns="91425" bIns="45700" anchor="t" anchorCtr="0">
            <a:normAutofit/>
          </a:bodyPr>
          <a:lstStyle/>
          <a:p>
            <a:pPr marL="0" lvl="0" indent="0" algn="l" rtl="0">
              <a:spcBef>
                <a:spcPts val="600"/>
              </a:spcBef>
              <a:spcAft>
                <a:spcPts val="0"/>
              </a:spcAft>
              <a:buNone/>
            </a:pPr>
            <a:endParaRPr/>
          </a:p>
        </p:txBody>
      </p:sp>
      <p:pic>
        <p:nvPicPr>
          <p:cNvPr id="174" name="Google Shape;174;g1fd30b04517_1_36"/>
          <p:cNvPicPr preferRelativeResize="0"/>
          <p:nvPr/>
        </p:nvPicPr>
        <p:blipFill>
          <a:blip r:embed="rId3">
            <a:alphaModFix/>
          </a:blip>
          <a:stretch>
            <a:fillRect/>
          </a:stretch>
        </p:blipFill>
        <p:spPr>
          <a:xfrm>
            <a:off x="457200" y="716550"/>
            <a:ext cx="7509164" cy="5739075"/>
          </a:xfrm>
          <a:prstGeom prst="rect">
            <a:avLst/>
          </a:prstGeom>
          <a:noFill/>
          <a:ln>
            <a:noFill/>
          </a:ln>
        </p:spPr>
      </p:pic>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12</TotalTime>
  <Words>2533</Words>
  <Application>Microsoft Office PowerPoint</Application>
  <PresentationFormat>Expunere pe ecran (4:3)</PresentationFormat>
  <Paragraphs>93</Paragraphs>
  <Slides>12</Slides>
  <Notes>12</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Vapor Trail</vt:lpstr>
      <vt:lpstr>MANAGING PEOPLE </vt:lpstr>
      <vt:lpstr>INTRODUCTION  </vt:lpstr>
      <vt:lpstr>CONCEPT OF TALENT MANAGEMENT </vt:lpstr>
      <vt:lpstr>OVERVIEW OF THE ORGANIZATION (RESTAURANT GROUP) </vt:lpstr>
      <vt:lpstr>VARIOUS TYPES OF TALENT ACQUISITION STRATEGY</vt:lpstr>
      <vt:lpstr>Short Term Talent Acquisition Strategies </vt:lpstr>
      <vt:lpstr>Long Term Talent Acquisition Strategies </vt:lpstr>
      <vt:lpstr>Different Incentive Methods (Monetary)</vt:lpstr>
      <vt:lpstr>Different Incentive Methods (Non-Monetary)</vt:lpstr>
      <vt:lpstr> Conclusion </vt:lpstr>
      <vt:lpstr>Reference List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user</dc:creator>
  <cp:lastModifiedBy>Petronela Hurmuzache</cp:lastModifiedBy>
  <cp:revision>12</cp:revision>
  <dcterms:created xsi:type="dcterms:W3CDTF">2023-03-10T12:33:55Z</dcterms:created>
  <dcterms:modified xsi:type="dcterms:W3CDTF">2023-04-01T18:46:19Z</dcterms:modified>
</cp:coreProperties>
</file>