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62" r:id="rId5"/>
    <p:sldId id="261" r:id="rId6"/>
    <p:sldId id="259" r:id="rId7"/>
    <p:sldId id="280" r:id="rId8"/>
    <p:sldId id="265" r:id="rId9"/>
    <p:sldId id="264" r:id="rId10"/>
    <p:sldId id="266" r:id="rId11"/>
    <p:sldId id="268" r:id="rId12"/>
    <p:sldId id="270" r:id="rId13"/>
    <p:sldId id="269" r:id="rId14"/>
    <p:sldId id="271" r:id="rId15"/>
    <p:sldId id="272" r:id="rId16"/>
    <p:sldId id="277" r:id="rId17"/>
    <p:sldId id="273" r:id="rId18"/>
    <p:sldId id="275" r:id="rId19"/>
    <p:sldId id="276" r:id="rId20"/>
    <p:sldId id="278" r:id="rId21"/>
    <p:sldId id="279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6ED1C9-C010-0303-A9AE-579876C6C341}" v="50" dt="2026-04-15T17:31:58.0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1632" y="10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tience Edo (2220883)" userId="S::2220883@student.uwtsd.ac.uk::7f06ff3a-ed7f-4107-927e-2122e22f001a" providerId="AD" clId="Web-{316ED1C9-C010-0303-A9AE-579876C6C341}"/>
    <pc:docChg chg="addSld delSld modSld">
      <pc:chgData name="Patience Edo (2220883)" userId="S::2220883@student.uwtsd.ac.uk::7f06ff3a-ed7f-4107-927e-2122e22f001a" providerId="AD" clId="Web-{316ED1C9-C010-0303-A9AE-579876C6C341}" dt="2026-04-15T17:31:58.071" v="99"/>
      <pc:docMkLst>
        <pc:docMk/>
      </pc:docMkLst>
      <pc:sldChg chg="modSp">
        <pc:chgData name="Patience Edo (2220883)" userId="S::2220883@student.uwtsd.ac.uk::7f06ff3a-ed7f-4107-927e-2122e22f001a" providerId="AD" clId="Web-{316ED1C9-C010-0303-A9AE-579876C6C341}" dt="2026-04-15T17:03:09.527" v="8" actId="20577"/>
        <pc:sldMkLst>
          <pc:docMk/>
          <pc:sldMk cId="1070030545" sldId="259"/>
        </pc:sldMkLst>
        <pc:spChg chg="mod">
          <ac:chgData name="Patience Edo (2220883)" userId="S::2220883@student.uwtsd.ac.uk::7f06ff3a-ed7f-4107-927e-2122e22f001a" providerId="AD" clId="Web-{316ED1C9-C010-0303-A9AE-579876C6C341}" dt="2026-04-15T17:03:09.527" v="8" actId="20577"/>
          <ac:spMkLst>
            <pc:docMk/>
            <pc:sldMk cId="1070030545" sldId="259"/>
            <ac:spMk id="3" creationId="{F8D015E9-0AD6-E605-2521-0A2AAEE6C5DE}"/>
          </ac:spMkLst>
        </pc:spChg>
      </pc:sldChg>
      <pc:sldChg chg="modSp">
        <pc:chgData name="Patience Edo (2220883)" userId="S::2220883@student.uwtsd.ac.uk::7f06ff3a-ed7f-4107-927e-2122e22f001a" providerId="AD" clId="Web-{316ED1C9-C010-0303-A9AE-579876C6C341}" dt="2026-04-15T17:26:21.726" v="67" actId="1076"/>
        <pc:sldMkLst>
          <pc:docMk/>
          <pc:sldMk cId="876377908" sldId="261"/>
        </pc:sldMkLst>
        <pc:spChg chg="mod">
          <ac:chgData name="Patience Edo (2220883)" userId="S::2220883@student.uwtsd.ac.uk::7f06ff3a-ed7f-4107-927e-2122e22f001a" providerId="AD" clId="Web-{316ED1C9-C010-0303-A9AE-579876C6C341}" dt="2026-04-15T17:26:21.726" v="67" actId="1076"/>
          <ac:spMkLst>
            <pc:docMk/>
            <pc:sldMk cId="876377908" sldId="261"/>
            <ac:spMk id="3" creationId="{851AAB5C-F782-54D9-4202-A7032E2E21FC}"/>
          </ac:spMkLst>
        </pc:spChg>
      </pc:sldChg>
      <pc:sldChg chg="modSp">
        <pc:chgData name="Patience Edo (2220883)" userId="S::2220883@student.uwtsd.ac.uk::7f06ff3a-ed7f-4107-927e-2122e22f001a" providerId="AD" clId="Web-{316ED1C9-C010-0303-A9AE-579876C6C341}" dt="2026-04-15T17:16:56.246" v="52" actId="20577"/>
        <pc:sldMkLst>
          <pc:docMk/>
          <pc:sldMk cId="629050124" sldId="265"/>
        </pc:sldMkLst>
        <pc:graphicFrameChg chg="modGraphic">
          <ac:chgData name="Patience Edo (2220883)" userId="S::2220883@student.uwtsd.ac.uk::7f06ff3a-ed7f-4107-927e-2122e22f001a" providerId="AD" clId="Web-{316ED1C9-C010-0303-A9AE-579876C6C341}" dt="2026-04-15T17:16:56.246" v="52" actId="20577"/>
          <ac:graphicFrameMkLst>
            <pc:docMk/>
            <pc:sldMk cId="629050124" sldId="265"/>
            <ac:graphicFrameMk id="34" creationId="{4F684B6F-7280-0BFC-3C67-82DBE94DCF06}"/>
          </ac:graphicFrameMkLst>
        </pc:graphicFrameChg>
      </pc:sldChg>
      <pc:sldChg chg="addSp delSp modSp del mod modClrScheme delDesignElem chgLayout">
        <pc:chgData name="Patience Edo (2220883)" userId="S::2220883@student.uwtsd.ac.uk::7f06ff3a-ed7f-4107-927e-2122e22f001a" providerId="AD" clId="Web-{316ED1C9-C010-0303-A9AE-579876C6C341}" dt="2026-04-15T17:31:58.071" v="99"/>
        <pc:sldMkLst>
          <pc:docMk/>
          <pc:sldMk cId="239300424" sldId="267"/>
        </pc:sldMkLst>
        <pc:spChg chg="mod ord">
          <ac:chgData name="Patience Edo (2220883)" userId="S::2220883@student.uwtsd.ac.uk::7f06ff3a-ed7f-4107-927e-2122e22f001a" providerId="AD" clId="Web-{316ED1C9-C010-0303-A9AE-579876C6C341}" dt="2026-04-15T17:18:47.996" v="57"/>
          <ac:spMkLst>
            <pc:docMk/>
            <pc:sldMk cId="239300424" sldId="267"/>
            <ac:spMk id="2" creationId="{B899326C-DEDE-4D7B-EA4D-F6C0360BFAED}"/>
          </ac:spMkLst>
        </pc:spChg>
        <pc:spChg chg="add del">
          <ac:chgData name="Patience Edo (2220883)" userId="S::2220883@student.uwtsd.ac.uk::7f06ff3a-ed7f-4107-927e-2122e22f001a" providerId="AD" clId="Web-{316ED1C9-C010-0303-A9AE-579876C6C341}" dt="2026-04-15T17:18:47.996" v="57"/>
          <ac:spMkLst>
            <pc:docMk/>
            <pc:sldMk cId="239300424" sldId="267"/>
            <ac:spMk id="1112" creationId="{2EB492CD-616E-47F8-933B-5E2D952A0593}"/>
          </ac:spMkLst>
        </pc:spChg>
        <pc:spChg chg="add del">
          <ac:chgData name="Patience Edo (2220883)" userId="S::2220883@student.uwtsd.ac.uk::7f06ff3a-ed7f-4107-927e-2122e22f001a" providerId="AD" clId="Web-{316ED1C9-C010-0303-A9AE-579876C6C341}" dt="2026-04-15T17:18:47.996" v="57"/>
          <ac:spMkLst>
            <pc:docMk/>
            <pc:sldMk cId="239300424" sldId="267"/>
            <ac:spMk id="1113" creationId="{59383CF9-23B5-4335-9B21-1791C4CF1C75}"/>
          </ac:spMkLst>
        </pc:spChg>
        <pc:spChg chg="add del">
          <ac:chgData name="Patience Edo (2220883)" userId="S::2220883@student.uwtsd.ac.uk::7f06ff3a-ed7f-4107-927e-2122e22f001a" providerId="AD" clId="Web-{316ED1C9-C010-0303-A9AE-579876C6C341}" dt="2026-04-15T17:18:47.996" v="57"/>
          <ac:spMkLst>
            <pc:docMk/>
            <pc:sldMk cId="239300424" sldId="267"/>
            <ac:spMk id="1114" creationId="{0007FE00-9498-4706-B255-6437B0252C02}"/>
          </ac:spMkLst>
        </pc:spChg>
        <pc:spChg chg="add del mod ord">
          <ac:chgData name="Patience Edo (2220883)" userId="S::2220883@student.uwtsd.ac.uk::7f06ff3a-ed7f-4107-927e-2122e22f001a" providerId="AD" clId="Web-{316ED1C9-C010-0303-A9AE-579876C6C341}" dt="2026-04-15T17:18:47.996" v="57"/>
          <ac:spMkLst>
            <pc:docMk/>
            <pc:sldMk cId="239300424" sldId="267"/>
            <ac:spMk id="1364" creationId="{968A6C64-D3C0-E972-EC13-9F1CE2D64472}"/>
          </ac:spMkLst>
        </pc:spChg>
        <pc:graphicFrameChg chg="mod ord modGraphic">
          <ac:chgData name="Patience Edo (2220883)" userId="S::2220883@student.uwtsd.ac.uk::7f06ff3a-ed7f-4107-927e-2122e22f001a" providerId="AD" clId="Web-{316ED1C9-C010-0303-A9AE-579876C6C341}" dt="2026-04-15T17:19:25.668" v="61" actId="20577"/>
          <ac:graphicFrameMkLst>
            <pc:docMk/>
            <pc:sldMk cId="239300424" sldId="267"/>
            <ac:graphicFrameMk id="5" creationId="{CAF3728C-5DE6-799F-6C54-5235669EE062}"/>
          </ac:graphicFrameMkLst>
        </pc:graphicFrameChg>
      </pc:sldChg>
      <pc:sldChg chg="modSp">
        <pc:chgData name="Patience Edo (2220883)" userId="S::2220883@student.uwtsd.ac.uk::7f06ff3a-ed7f-4107-927e-2122e22f001a" providerId="AD" clId="Web-{316ED1C9-C010-0303-A9AE-579876C6C341}" dt="2026-04-15T17:24:52.895" v="66" actId="20577"/>
        <pc:sldMkLst>
          <pc:docMk/>
          <pc:sldMk cId="1451616610" sldId="275"/>
        </pc:sldMkLst>
        <pc:spChg chg="mod">
          <ac:chgData name="Patience Edo (2220883)" userId="S::2220883@student.uwtsd.ac.uk::7f06ff3a-ed7f-4107-927e-2122e22f001a" providerId="AD" clId="Web-{316ED1C9-C010-0303-A9AE-579876C6C341}" dt="2026-04-15T17:24:52.895" v="66" actId="20577"/>
          <ac:spMkLst>
            <pc:docMk/>
            <pc:sldMk cId="1451616610" sldId="275"/>
            <ac:spMk id="6" creationId="{EEE9EE37-6AFD-EA3C-C540-6FAFB67AF81B}"/>
          </ac:spMkLst>
        </pc:spChg>
      </pc:sldChg>
      <pc:sldChg chg="modSp">
        <pc:chgData name="Patience Edo (2220883)" userId="S::2220883@student.uwtsd.ac.uk::7f06ff3a-ed7f-4107-927e-2122e22f001a" providerId="AD" clId="Web-{316ED1C9-C010-0303-A9AE-579876C6C341}" dt="2026-04-15T17:04:26.465" v="15" actId="20577"/>
        <pc:sldMkLst>
          <pc:docMk/>
          <pc:sldMk cId="1334059966" sldId="278"/>
        </pc:sldMkLst>
        <pc:spChg chg="mod">
          <ac:chgData name="Patience Edo (2220883)" userId="S::2220883@student.uwtsd.ac.uk::7f06ff3a-ed7f-4107-927e-2122e22f001a" providerId="AD" clId="Web-{316ED1C9-C010-0303-A9AE-579876C6C341}" dt="2026-04-15T17:04:26.465" v="15" actId="20577"/>
          <ac:spMkLst>
            <pc:docMk/>
            <pc:sldMk cId="1334059966" sldId="278"/>
            <ac:spMk id="3" creationId="{B353F025-F494-437A-37CA-0952A8A22698}"/>
          </ac:spMkLst>
        </pc:spChg>
      </pc:sldChg>
      <pc:sldChg chg="addSp delSp modSp new mod setBg">
        <pc:chgData name="Patience Edo (2220883)" userId="S::2220883@student.uwtsd.ac.uk::7f06ff3a-ed7f-4107-927e-2122e22f001a" providerId="AD" clId="Web-{316ED1C9-C010-0303-A9AE-579876C6C341}" dt="2026-04-15T17:31:35.993" v="98" actId="20577"/>
        <pc:sldMkLst>
          <pc:docMk/>
          <pc:sldMk cId="82330653" sldId="280"/>
        </pc:sldMkLst>
        <pc:spChg chg="del mod">
          <ac:chgData name="Patience Edo (2220883)" userId="S::2220883@student.uwtsd.ac.uk::7f06ff3a-ed7f-4107-927e-2122e22f001a" providerId="AD" clId="Web-{316ED1C9-C010-0303-A9AE-579876C6C341}" dt="2026-04-15T17:29:33.727" v="86"/>
          <ac:spMkLst>
            <pc:docMk/>
            <pc:sldMk cId="82330653" sldId="280"/>
            <ac:spMk id="2" creationId="{DCEE4C95-3AB6-8C99-2012-511F8BFDDEAD}"/>
          </ac:spMkLst>
        </pc:spChg>
        <pc:spChg chg="del mod ord">
          <ac:chgData name="Patience Edo (2220883)" userId="S::2220883@student.uwtsd.ac.uk::7f06ff3a-ed7f-4107-927e-2122e22f001a" providerId="AD" clId="Web-{316ED1C9-C010-0303-A9AE-579876C6C341}" dt="2026-04-15T17:30:48.321" v="91"/>
          <ac:spMkLst>
            <pc:docMk/>
            <pc:sldMk cId="82330653" sldId="280"/>
            <ac:spMk id="3" creationId="{19055535-BD3B-5268-D640-F544EA76B223}"/>
          </ac:spMkLst>
        </pc:spChg>
        <pc:spChg chg="add mod ord">
          <ac:chgData name="Patience Edo (2220883)" userId="S::2220883@student.uwtsd.ac.uk::7f06ff3a-ed7f-4107-927e-2122e22f001a" providerId="AD" clId="Web-{316ED1C9-C010-0303-A9AE-579876C6C341}" dt="2026-04-15T17:30:48.290" v="90"/>
          <ac:spMkLst>
            <pc:docMk/>
            <pc:sldMk cId="82330653" sldId="280"/>
            <ac:spMk id="7" creationId="{3276EBD0-F12E-B497-E10F-AA0452123FEE}"/>
          </ac:spMkLst>
        </pc:spChg>
        <pc:spChg chg="add mod ord">
          <ac:chgData name="Patience Edo (2220883)" userId="S::2220883@student.uwtsd.ac.uk::7f06ff3a-ed7f-4107-927e-2122e22f001a" providerId="AD" clId="Web-{316ED1C9-C010-0303-A9AE-579876C6C341}" dt="2026-04-15T17:30:48.290" v="90"/>
          <ac:spMkLst>
            <pc:docMk/>
            <pc:sldMk cId="82330653" sldId="280"/>
            <ac:spMk id="9" creationId="{63834CC3-C33B-B1A4-D550-94FE7D952FC1}"/>
          </ac:spMkLst>
        </pc:spChg>
        <pc:spChg chg="add del">
          <ac:chgData name="Patience Edo (2220883)" userId="S::2220883@student.uwtsd.ac.uk::7f06ff3a-ed7f-4107-927e-2122e22f001a" providerId="AD" clId="Web-{316ED1C9-C010-0303-A9AE-579876C6C341}" dt="2026-04-15T17:30:35.915" v="88"/>
          <ac:spMkLst>
            <pc:docMk/>
            <pc:sldMk cId="82330653" sldId="280"/>
            <ac:spMk id="14" creationId="{0D7B6173-1D58-48E2-83CF-37350F315F75}"/>
          </ac:spMkLst>
        </pc:spChg>
        <pc:spChg chg="add del">
          <ac:chgData name="Patience Edo (2220883)" userId="S::2220883@student.uwtsd.ac.uk::7f06ff3a-ed7f-4107-927e-2122e22f001a" providerId="AD" clId="Web-{316ED1C9-C010-0303-A9AE-579876C6C341}" dt="2026-04-15T17:30:35.915" v="88"/>
          <ac:spMkLst>
            <pc:docMk/>
            <pc:sldMk cId="82330653" sldId="280"/>
            <ac:spMk id="16" creationId="{02EBFA83-D4DB-4CA0-B229-9E44634D7FE9}"/>
          </ac:spMkLst>
        </pc:spChg>
        <pc:spChg chg="add del">
          <ac:chgData name="Patience Edo (2220883)" userId="S::2220883@student.uwtsd.ac.uk::7f06ff3a-ed7f-4107-927e-2122e22f001a" providerId="AD" clId="Web-{316ED1C9-C010-0303-A9AE-579876C6C341}" dt="2026-04-15T17:30:35.915" v="88"/>
          <ac:spMkLst>
            <pc:docMk/>
            <pc:sldMk cId="82330653" sldId="280"/>
            <ac:spMk id="20" creationId="{21BDEC81-16A7-4451-B893-C15000083B77}"/>
          </ac:spMkLst>
        </pc:spChg>
        <pc:spChg chg="add del">
          <ac:chgData name="Patience Edo (2220883)" userId="S::2220883@student.uwtsd.ac.uk::7f06ff3a-ed7f-4107-927e-2122e22f001a" providerId="AD" clId="Web-{316ED1C9-C010-0303-A9AE-579876C6C341}" dt="2026-04-15T17:30:35.915" v="88"/>
          <ac:spMkLst>
            <pc:docMk/>
            <pc:sldMk cId="82330653" sldId="280"/>
            <ac:spMk id="22" creationId="{26A515A1-4D80-430E-BE0A-71A290516A82}"/>
          </ac:spMkLst>
        </pc:spChg>
        <pc:spChg chg="add del">
          <ac:chgData name="Patience Edo (2220883)" userId="S::2220883@student.uwtsd.ac.uk::7f06ff3a-ed7f-4107-927e-2122e22f001a" providerId="AD" clId="Web-{316ED1C9-C010-0303-A9AE-579876C6C341}" dt="2026-04-15T17:30:48.290" v="90"/>
          <ac:spMkLst>
            <pc:docMk/>
            <pc:sldMk cId="82330653" sldId="280"/>
            <ac:spMk id="24" creationId="{7B831B6F-405A-4B47-B9BB-5CA88F285844}"/>
          </ac:spMkLst>
        </pc:spChg>
        <pc:spChg chg="add del">
          <ac:chgData name="Patience Edo (2220883)" userId="S::2220883@student.uwtsd.ac.uk::7f06ff3a-ed7f-4107-927e-2122e22f001a" providerId="AD" clId="Web-{316ED1C9-C010-0303-A9AE-579876C6C341}" dt="2026-04-15T17:30:48.290" v="90"/>
          <ac:spMkLst>
            <pc:docMk/>
            <pc:sldMk cId="82330653" sldId="280"/>
            <ac:spMk id="25" creationId="{15109354-9C5D-4F8C-B0E6-D1043C7BF20A}"/>
          </ac:spMkLst>
        </pc:spChg>
        <pc:spChg chg="add del">
          <ac:chgData name="Patience Edo (2220883)" userId="S::2220883@student.uwtsd.ac.uk::7f06ff3a-ed7f-4107-927e-2122e22f001a" providerId="AD" clId="Web-{316ED1C9-C010-0303-A9AE-579876C6C341}" dt="2026-04-15T17:30:48.290" v="90"/>
          <ac:spMkLst>
            <pc:docMk/>
            <pc:sldMk cId="82330653" sldId="280"/>
            <ac:spMk id="26" creationId="{49B530FE-A87D-41A0-A920-ADC6539EAA44}"/>
          </ac:spMkLst>
        </pc:spChg>
        <pc:graphicFrameChg chg="add modGraphic">
          <ac:chgData name="Patience Edo (2220883)" userId="S::2220883@student.uwtsd.ac.uk::7f06ff3a-ed7f-4107-927e-2122e22f001a" providerId="AD" clId="Web-{316ED1C9-C010-0303-A9AE-579876C6C341}" dt="2026-04-15T17:31:35.993" v="98" actId="20577"/>
          <ac:graphicFrameMkLst>
            <pc:docMk/>
            <pc:sldMk cId="82330653" sldId="280"/>
            <ac:graphicFrameMk id="11" creationId="{8F626F4B-01F4-3E32-9FBE-EFCC83AD36AF}"/>
          </ac:graphicFrameMkLst>
        </pc:graphicFrameChg>
        <pc:picChg chg="add mod">
          <ac:chgData name="Patience Edo (2220883)" userId="S::2220883@student.uwtsd.ac.uk::7f06ff3a-ed7f-4107-927e-2122e22f001a" providerId="AD" clId="Web-{316ED1C9-C010-0303-A9AE-579876C6C341}" dt="2026-04-15T17:30:48.290" v="90"/>
          <ac:picMkLst>
            <pc:docMk/>
            <pc:sldMk cId="82330653" sldId="280"/>
            <ac:picMk id="5" creationId="{912C04FE-1D16-683D-450D-DC5CBC5A7098}"/>
          </ac:picMkLst>
        </pc:picChg>
        <pc:picChg chg="add del">
          <ac:chgData name="Patience Edo (2220883)" userId="S::2220883@student.uwtsd.ac.uk::7f06ff3a-ed7f-4107-927e-2122e22f001a" providerId="AD" clId="Web-{316ED1C9-C010-0303-A9AE-579876C6C341}" dt="2026-04-15T17:30:35.915" v="88"/>
          <ac:picMkLst>
            <pc:docMk/>
            <pc:sldMk cId="82330653" sldId="280"/>
            <ac:picMk id="18" creationId="{B0DAC8FB-A162-44E3-A606-C855A03A5B09}"/>
          </ac:picMkLst>
        </pc:picChg>
      </pc:sldChg>
    </pc:docChg>
  </pc:docChgLst>
  <pc:docChgLst>
    <pc:chgData name="Patience Edo (2220883)" userId="7f06ff3a-ed7f-4107-927e-2122e22f001a" providerId="ADAL" clId="{A13F8123-10FC-4D48-AC64-C67B6E564F8F}"/>
    <pc:docChg chg="modSld">
      <pc:chgData name="Patience Edo (2220883)" userId="7f06ff3a-ed7f-4107-927e-2122e22f001a" providerId="ADAL" clId="{A13F8123-10FC-4D48-AC64-C67B6E564F8F}" dt="2026-04-15T16:28:25.652" v="11" actId="404"/>
      <pc:docMkLst>
        <pc:docMk/>
      </pc:docMkLst>
      <pc:sldChg chg="modSp mod">
        <pc:chgData name="Patience Edo (2220883)" userId="7f06ff3a-ed7f-4107-927e-2122e22f001a" providerId="ADAL" clId="{A13F8123-10FC-4D48-AC64-C67B6E564F8F}" dt="2026-04-15T16:28:25.652" v="11" actId="404"/>
        <pc:sldMkLst>
          <pc:docMk/>
          <pc:sldMk cId="3020127854" sldId="258"/>
        </pc:sldMkLst>
        <pc:spChg chg="mod">
          <ac:chgData name="Patience Edo (2220883)" userId="7f06ff3a-ed7f-4107-927e-2122e22f001a" providerId="ADAL" clId="{A13F8123-10FC-4D48-AC64-C67B6E564F8F}" dt="2026-04-15T16:28:25.652" v="11" actId="404"/>
          <ac:spMkLst>
            <pc:docMk/>
            <pc:sldMk cId="3020127854" sldId="258"/>
            <ac:spMk id="5" creationId="{3B4A9D35-63F7-EF0B-4243-5A0ADDEABE42}"/>
          </ac:spMkLst>
        </pc:spChg>
        <pc:spChg chg="mod">
          <ac:chgData name="Patience Edo (2220883)" userId="7f06ff3a-ed7f-4107-927e-2122e22f001a" providerId="ADAL" clId="{A13F8123-10FC-4D48-AC64-C67B6E564F8F}" dt="2026-04-15T16:27:55.641" v="4" actId="1076"/>
          <ac:spMkLst>
            <pc:docMk/>
            <pc:sldMk cId="3020127854" sldId="258"/>
            <ac:spMk id="9" creationId="{CECBC53D-6ED0-3AF1-2DC7-2721E3DF6D92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53C763-2B64-4C97-A065-67E58F0D999D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DAE1391-93DD-4894-8ECE-147A34552B53}">
      <dgm:prSet/>
      <dgm:spPr/>
      <dgm:t>
        <a:bodyPr/>
        <a:lstStyle/>
        <a:p>
          <a:r>
            <a:rPr lang="en-GB"/>
            <a:t>What is Chronic Obstructive Pulmonary Disease?</a:t>
          </a:r>
          <a:endParaRPr lang="en-US"/>
        </a:p>
      </dgm:t>
    </dgm:pt>
    <dgm:pt modelId="{A2872DF1-975F-47B9-9CE0-339545FDBAFA}" type="parTrans" cxnId="{8CA6B0E0-DE87-4016-B5CB-D5AA793A688B}">
      <dgm:prSet/>
      <dgm:spPr/>
      <dgm:t>
        <a:bodyPr/>
        <a:lstStyle/>
        <a:p>
          <a:endParaRPr lang="en-US"/>
        </a:p>
      </dgm:t>
    </dgm:pt>
    <dgm:pt modelId="{ADD549E3-DB41-47C1-AA90-7E99D18016B2}" type="sibTrans" cxnId="{8CA6B0E0-DE87-4016-B5CB-D5AA793A688B}">
      <dgm:prSet/>
      <dgm:spPr/>
      <dgm:t>
        <a:bodyPr/>
        <a:lstStyle/>
        <a:p>
          <a:endParaRPr lang="en-US"/>
        </a:p>
      </dgm:t>
    </dgm:pt>
    <dgm:pt modelId="{B9B422D8-0DF2-4009-95D5-9538E5A1DB49}">
      <dgm:prSet/>
      <dgm:spPr/>
      <dgm:t>
        <a:bodyPr/>
        <a:lstStyle/>
        <a:p>
          <a:r>
            <a:rPr lang="en-GB"/>
            <a:t>Aetiology (Causes)</a:t>
          </a:r>
          <a:endParaRPr lang="en-US"/>
        </a:p>
      </dgm:t>
    </dgm:pt>
    <dgm:pt modelId="{83D77E44-7AFD-43DF-88CA-099B26BDF65E}" type="parTrans" cxnId="{EC7BA6D7-49C0-4812-AED4-AE0ECB2EFFCF}">
      <dgm:prSet/>
      <dgm:spPr/>
      <dgm:t>
        <a:bodyPr/>
        <a:lstStyle/>
        <a:p>
          <a:endParaRPr lang="en-US"/>
        </a:p>
      </dgm:t>
    </dgm:pt>
    <dgm:pt modelId="{2EAB8BF7-86E8-497D-A2D7-99ABEDAA7D7C}" type="sibTrans" cxnId="{EC7BA6D7-49C0-4812-AED4-AE0ECB2EFFCF}">
      <dgm:prSet/>
      <dgm:spPr/>
      <dgm:t>
        <a:bodyPr/>
        <a:lstStyle/>
        <a:p>
          <a:endParaRPr lang="en-US"/>
        </a:p>
      </dgm:t>
    </dgm:pt>
    <dgm:pt modelId="{6869A0B8-4240-4945-BC50-36E2C88D926D}">
      <dgm:prSet/>
      <dgm:spPr/>
      <dgm:t>
        <a:bodyPr/>
        <a:lstStyle/>
        <a:p>
          <a:r>
            <a:rPr lang="en-GB"/>
            <a:t>Symptoms</a:t>
          </a:r>
          <a:endParaRPr lang="en-US"/>
        </a:p>
      </dgm:t>
    </dgm:pt>
    <dgm:pt modelId="{D2CB11DA-1B48-43B0-9FEB-D186635B1C16}" type="parTrans" cxnId="{43C3D159-45A4-4E8D-990F-E04E7907DFAE}">
      <dgm:prSet/>
      <dgm:spPr/>
      <dgm:t>
        <a:bodyPr/>
        <a:lstStyle/>
        <a:p>
          <a:endParaRPr lang="en-US"/>
        </a:p>
      </dgm:t>
    </dgm:pt>
    <dgm:pt modelId="{D9640BBA-CCA6-4328-9234-F1F6A6E9AECB}" type="sibTrans" cxnId="{43C3D159-45A4-4E8D-990F-E04E7907DFAE}">
      <dgm:prSet/>
      <dgm:spPr/>
      <dgm:t>
        <a:bodyPr/>
        <a:lstStyle/>
        <a:p>
          <a:endParaRPr lang="en-US"/>
        </a:p>
      </dgm:t>
    </dgm:pt>
    <dgm:pt modelId="{555BF2C8-B29F-4206-9C1E-4BFF2068E642}">
      <dgm:prSet/>
      <dgm:spPr/>
      <dgm:t>
        <a:bodyPr/>
        <a:lstStyle/>
        <a:p>
          <a:pPr rtl="0"/>
          <a:r>
            <a:rPr lang="en-GB"/>
            <a:t>Diagnosis </a:t>
          </a:r>
          <a:endParaRPr lang="en-US">
            <a:latin typeface="Aptos Display" panose="02110004020202020204"/>
          </a:endParaRPr>
        </a:p>
      </dgm:t>
    </dgm:pt>
    <dgm:pt modelId="{FCAB429C-51B1-492D-9D6A-42F1F3919839}" type="parTrans" cxnId="{EEBF15AA-EB28-436F-82BC-A0694248E4DB}">
      <dgm:prSet/>
      <dgm:spPr/>
      <dgm:t>
        <a:bodyPr/>
        <a:lstStyle/>
        <a:p>
          <a:endParaRPr lang="en-US"/>
        </a:p>
      </dgm:t>
    </dgm:pt>
    <dgm:pt modelId="{8703EBB0-8966-4329-BE19-A8FD1A15F9B7}" type="sibTrans" cxnId="{EEBF15AA-EB28-436F-82BC-A0694248E4DB}">
      <dgm:prSet/>
      <dgm:spPr/>
      <dgm:t>
        <a:bodyPr/>
        <a:lstStyle/>
        <a:p>
          <a:endParaRPr lang="en-US"/>
        </a:p>
      </dgm:t>
    </dgm:pt>
    <dgm:pt modelId="{CD239259-B38B-479D-B5AA-33450AB272B2}">
      <dgm:prSet/>
      <dgm:spPr/>
      <dgm:t>
        <a:bodyPr/>
        <a:lstStyle/>
        <a:p>
          <a:pPr rtl="0"/>
          <a:r>
            <a:rPr lang="en-GB"/>
            <a:t>Management </a:t>
          </a:r>
          <a:r>
            <a:rPr lang="en-GB">
              <a:latin typeface="Aptos Display" panose="02110004020202020204"/>
            </a:rPr>
            <a:t>and model of frameworks</a:t>
          </a:r>
          <a:endParaRPr lang="en-US"/>
        </a:p>
      </dgm:t>
    </dgm:pt>
    <dgm:pt modelId="{12FB7ED7-F66F-4F8F-A3C3-E33A4215E6DE}" type="parTrans" cxnId="{7D549E4D-ECAE-484C-BC76-09B0707FD4FB}">
      <dgm:prSet/>
      <dgm:spPr/>
      <dgm:t>
        <a:bodyPr/>
        <a:lstStyle/>
        <a:p>
          <a:endParaRPr lang="en-US"/>
        </a:p>
      </dgm:t>
    </dgm:pt>
    <dgm:pt modelId="{8487C48B-2463-479D-AE5D-7AB6C9A680F5}" type="sibTrans" cxnId="{7D549E4D-ECAE-484C-BC76-09B0707FD4FB}">
      <dgm:prSet/>
      <dgm:spPr/>
      <dgm:t>
        <a:bodyPr/>
        <a:lstStyle/>
        <a:p>
          <a:endParaRPr lang="en-US"/>
        </a:p>
      </dgm:t>
    </dgm:pt>
    <dgm:pt modelId="{FA53BA89-7C80-44F5-B1ED-2D307C71B036}">
      <dgm:prSet/>
      <dgm:spPr/>
      <dgm:t>
        <a:bodyPr/>
        <a:lstStyle/>
        <a:p>
          <a:r>
            <a:rPr lang="en-GB"/>
            <a:t>Treatment Options</a:t>
          </a:r>
          <a:endParaRPr lang="en-US"/>
        </a:p>
      </dgm:t>
    </dgm:pt>
    <dgm:pt modelId="{F178FBFF-F210-448C-B750-A291BFF29545}" type="parTrans" cxnId="{23F59A4C-0952-40E2-B4E7-0C9999928880}">
      <dgm:prSet/>
      <dgm:spPr/>
      <dgm:t>
        <a:bodyPr/>
        <a:lstStyle/>
        <a:p>
          <a:endParaRPr lang="en-US"/>
        </a:p>
      </dgm:t>
    </dgm:pt>
    <dgm:pt modelId="{5DD08FB6-AADE-4F5F-9D08-840BD1476F2E}" type="sibTrans" cxnId="{23F59A4C-0952-40E2-B4E7-0C9999928880}">
      <dgm:prSet/>
      <dgm:spPr/>
      <dgm:t>
        <a:bodyPr/>
        <a:lstStyle/>
        <a:p>
          <a:endParaRPr lang="en-US"/>
        </a:p>
      </dgm:t>
    </dgm:pt>
    <dgm:pt modelId="{AD2F27A4-D8EA-4CAB-90ED-E480EB3227D9}">
      <dgm:prSet/>
      <dgm:spPr/>
      <dgm:t>
        <a:bodyPr/>
        <a:lstStyle/>
        <a:p>
          <a:r>
            <a:rPr lang="en-GB"/>
            <a:t>Comorbidities</a:t>
          </a:r>
          <a:endParaRPr lang="en-US"/>
        </a:p>
      </dgm:t>
    </dgm:pt>
    <dgm:pt modelId="{85632452-AE34-46C6-AA14-B99E8A7E7447}" type="parTrans" cxnId="{2590E7E9-C5E0-4ED8-A416-C425D946949E}">
      <dgm:prSet/>
      <dgm:spPr/>
      <dgm:t>
        <a:bodyPr/>
        <a:lstStyle/>
        <a:p>
          <a:endParaRPr lang="en-US"/>
        </a:p>
      </dgm:t>
    </dgm:pt>
    <dgm:pt modelId="{57A95668-B24E-45BC-8CB4-48EF325628B1}" type="sibTrans" cxnId="{2590E7E9-C5E0-4ED8-A416-C425D946949E}">
      <dgm:prSet/>
      <dgm:spPr/>
      <dgm:t>
        <a:bodyPr/>
        <a:lstStyle/>
        <a:p>
          <a:endParaRPr lang="en-US"/>
        </a:p>
      </dgm:t>
    </dgm:pt>
    <dgm:pt modelId="{E9B3B812-8F07-4E84-8641-39E39C4AC0DE}">
      <dgm:prSet/>
      <dgm:spPr/>
      <dgm:t>
        <a:bodyPr/>
        <a:lstStyle/>
        <a:p>
          <a:r>
            <a:rPr lang="en-GB"/>
            <a:t>Personalised Care Model</a:t>
          </a:r>
          <a:endParaRPr lang="en-US"/>
        </a:p>
      </dgm:t>
    </dgm:pt>
    <dgm:pt modelId="{9543AF9A-AD16-4B94-AC6F-C4B21F2F5C99}" type="parTrans" cxnId="{8FEC6162-1A73-48A4-82E3-CCF384AFBB99}">
      <dgm:prSet/>
      <dgm:spPr/>
      <dgm:t>
        <a:bodyPr/>
        <a:lstStyle/>
        <a:p>
          <a:endParaRPr lang="en-US"/>
        </a:p>
      </dgm:t>
    </dgm:pt>
    <dgm:pt modelId="{BCA3B3DF-D643-4762-A091-1AFBFC75305E}" type="sibTrans" cxnId="{8FEC6162-1A73-48A4-82E3-CCF384AFBB99}">
      <dgm:prSet/>
      <dgm:spPr/>
      <dgm:t>
        <a:bodyPr/>
        <a:lstStyle/>
        <a:p>
          <a:endParaRPr lang="en-US"/>
        </a:p>
      </dgm:t>
    </dgm:pt>
    <dgm:pt modelId="{A3956632-EBFE-4F37-A13A-8A5B4B30953B}">
      <dgm:prSet phldr="0"/>
      <dgm:spPr/>
      <dgm:t>
        <a:bodyPr/>
        <a:lstStyle/>
        <a:p>
          <a:pPr rtl="0"/>
          <a:r>
            <a:rPr lang="en-GB"/>
            <a:t>self-management support</a:t>
          </a:r>
        </a:p>
      </dgm:t>
    </dgm:pt>
    <dgm:pt modelId="{34C6E116-1053-4953-AE90-2C9BE729D293}" type="parTrans" cxnId="{A5AEB7F1-29F3-4D3A-8BFC-A78956F3DCDE}">
      <dgm:prSet/>
      <dgm:spPr/>
      <dgm:t>
        <a:bodyPr/>
        <a:lstStyle/>
        <a:p>
          <a:endParaRPr lang="en-US"/>
        </a:p>
      </dgm:t>
    </dgm:pt>
    <dgm:pt modelId="{7675FB12-7A27-4F6A-A8F3-370EEA6A2E0D}" type="sibTrans" cxnId="{A5AEB7F1-29F3-4D3A-8BFC-A78956F3DCDE}">
      <dgm:prSet/>
      <dgm:spPr/>
      <dgm:t>
        <a:bodyPr/>
        <a:lstStyle/>
        <a:p>
          <a:endParaRPr lang="en-US"/>
        </a:p>
      </dgm:t>
    </dgm:pt>
    <dgm:pt modelId="{85FFB14A-61E3-430C-8B97-674B93288491}">
      <dgm:prSet phldr="0"/>
      <dgm:spPr/>
      <dgm:t>
        <a:bodyPr/>
        <a:lstStyle/>
        <a:p>
          <a:pPr rtl="0"/>
          <a:r>
            <a:rPr lang="en-GB"/>
            <a:t>UK and worldwide</a:t>
          </a:r>
          <a:endParaRPr lang="en-GB">
            <a:latin typeface="Aptos Display" panose="02110004020202020204"/>
          </a:endParaRPr>
        </a:p>
      </dgm:t>
    </dgm:pt>
    <dgm:pt modelId="{B83EAF27-93D5-4C74-BCA6-639E1A2E2DA9}" type="parTrans" cxnId="{BB7AA9BB-E6E9-4711-966A-1E74161AE8B1}">
      <dgm:prSet/>
      <dgm:spPr/>
      <dgm:t>
        <a:bodyPr/>
        <a:lstStyle/>
        <a:p>
          <a:endParaRPr lang="en-GB"/>
        </a:p>
      </dgm:t>
    </dgm:pt>
    <dgm:pt modelId="{B19DBC3F-4A95-4480-90E5-65416AA8E782}" type="sibTrans" cxnId="{BB7AA9BB-E6E9-4711-966A-1E74161AE8B1}">
      <dgm:prSet/>
      <dgm:spPr/>
      <dgm:t>
        <a:bodyPr/>
        <a:lstStyle/>
        <a:p>
          <a:endParaRPr lang="en-GB"/>
        </a:p>
      </dgm:t>
    </dgm:pt>
    <dgm:pt modelId="{80ABA761-DE82-40DE-86D4-3C5E7831C910}">
      <dgm:prSet phldr="0"/>
      <dgm:spPr/>
      <dgm:t>
        <a:bodyPr/>
        <a:lstStyle/>
        <a:p>
          <a:pPr rtl="0"/>
          <a:r>
            <a:rPr lang="en-GB"/>
            <a:t>Economic and Social Burden</a:t>
          </a:r>
          <a:endParaRPr lang="en-GB">
            <a:latin typeface="Aptos Display" panose="02110004020202020204"/>
          </a:endParaRPr>
        </a:p>
      </dgm:t>
    </dgm:pt>
    <dgm:pt modelId="{516CA71F-C551-418C-B9D7-8520AE5D42F2}" type="parTrans" cxnId="{CA547112-C661-496A-8C77-B11B17DA97F3}">
      <dgm:prSet/>
      <dgm:spPr/>
      <dgm:t>
        <a:bodyPr/>
        <a:lstStyle/>
        <a:p>
          <a:endParaRPr lang="en-GB"/>
        </a:p>
      </dgm:t>
    </dgm:pt>
    <dgm:pt modelId="{87DBAA36-9EA7-4737-8B34-C9FC52A64AC8}" type="sibTrans" cxnId="{CA547112-C661-496A-8C77-B11B17DA97F3}">
      <dgm:prSet/>
      <dgm:spPr/>
      <dgm:t>
        <a:bodyPr/>
        <a:lstStyle/>
        <a:p>
          <a:endParaRPr lang="en-GB"/>
        </a:p>
      </dgm:t>
    </dgm:pt>
    <dgm:pt modelId="{24FC7F00-14C1-4F26-A841-1CC4C7819ABE}">
      <dgm:prSet phldr="0"/>
      <dgm:spPr/>
      <dgm:t>
        <a:bodyPr/>
        <a:lstStyle/>
        <a:p>
          <a:pPr rtl="0"/>
          <a:r>
            <a:rPr lang="en-GB">
              <a:latin typeface="Aptos Display" panose="02110004020202020204"/>
            </a:rPr>
            <a:t>Initial Assessment</a:t>
          </a:r>
          <a:endParaRPr lang="en-US"/>
        </a:p>
      </dgm:t>
    </dgm:pt>
    <dgm:pt modelId="{593ABDFA-7553-42A8-9499-2F242F8A03D8}" type="parTrans" cxnId="{EFA8F6E0-0490-40D8-B48D-1FF250092061}">
      <dgm:prSet/>
      <dgm:spPr/>
      <dgm:t>
        <a:bodyPr/>
        <a:lstStyle/>
        <a:p>
          <a:endParaRPr lang="en-GB"/>
        </a:p>
      </dgm:t>
    </dgm:pt>
    <dgm:pt modelId="{1694F436-7636-4D68-821A-7A7C9B79BBAE}" type="sibTrans" cxnId="{EFA8F6E0-0490-40D8-B48D-1FF250092061}">
      <dgm:prSet/>
      <dgm:spPr/>
      <dgm:t>
        <a:bodyPr/>
        <a:lstStyle/>
        <a:p>
          <a:endParaRPr lang="en-GB"/>
        </a:p>
      </dgm:t>
    </dgm:pt>
    <dgm:pt modelId="{FF98A2C8-2B6F-43B0-9631-B13FEE4E8752}">
      <dgm:prSet phldr="0"/>
      <dgm:spPr/>
      <dgm:t>
        <a:bodyPr/>
        <a:lstStyle/>
        <a:p>
          <a:r>
            <a:rPr lang="en-GB">
              <a:latin typeface="Calibri"/>
              <a:ea typeface="Calibri"/>
              <a:cs typeface="Calibri"/>
            </a:rPr>
            <a:t>Prevention</a:t>
          </a:r>
          <a:endParaRPr lang="en-GB">
            <a:latin typeface="Aptos Display" panose="02110004020202020204"/>
          </a:endParaRPr>
        </a:p>
      </dgm:t>
    </dgm:pt>
    <dgm:pt modelId="{D578C055-809E-4C0E-8A6B-3DD601F4FADD}" type="parTrans" cxnId="{9B779B44-DDA3-440D-88EE-C17CB7E3244E}">
      <dgm:prSet/>
      <dgm:spPr/>
      <dgm:t>
        <a:bodyPr/>
        <a:lstStyle/>
        <a:p>
          <a:endParaRPr lang="en-GB"/>
        </a:p>
      </dgm:t>
    </dgm:pt>
    <dgm:pt modelId="{1AFFB23A-20C2-42B5-9979-DF53305960FB}" type="sibTrans" cxnId="{9B779B44-DDA3-440D-88EE-C17CB7E3244E}">
      <dgm:prSet/>
      <dgm:spPr/>
      <dgm:t>
        <a:bodyPr/>
        <a:lstStyle/>
        <a:p>
          <a:endParaRPr lang="en-GB"/>
        </a:p>
      </dgm:t>
    </dgm:pt>
    <dgm:pt modelId="{09FC5EC4-22E7-48E8-9B47-3FF39657A3B1}">
      <dgm:prSet phldr="0"/>
      <dgm:spPr/>
      <dgm:t>
        <a:bodyPr/>
        <a:lstStyle/>
        <a:p>
          <a:pPr rtl="0"/>
          <a:r>
            <a:rPr lang="en-GB"/>
            <a:t>skills, values and </a:t>
          </a:r>
          <a:r>
            <a:rPr lang="en-GB">
              <a:latin typeface="Aptos Display"/>
              <a:ea typeface="Calibri"/>
              <a:cs typeface="Calibri"/>
            </a:rPr>
            <a:t>behaviours</a:t>
          </a:r>
          <a:endParaRPr lang="en-GB">
            <a:latin typeface="Calibri"/>
            <a:ea typeface="Calibri"/>
            <a:cs typeface="Calibri"/>
          </a:endParaRPr>
        </a:p>
      </dgm:t>
    </dgm:pt>
    <dgm:pt modelId="{29DC6723-6A10-4C94-BD5B-F055FD9F94B7}" type="parTrans" cxnId="{6F7B62E1-0AAA-485A-B0E9-AC8466A20326}">
      <dgm:prSet/>
      <dgm:spPr/>
      <dgm:t>
        <a:bodyPr/>
        <a:lstStyle/>
        <a:p>
          <a:endParaRPr lang="en-GB"/>
        </a:p>
      </dgm:t>
    </dgm:pt>
    <dgm:pt modelId="{4FECBD62-C64B-4B97-9265-B8DB2863F804}" type="sibTrans" cxnId="{6F7B62E1-0AAA-485A-B0E9-AC8466A20326}">
      <dgm:prSet/>
      <dgm:spPr/>
      <dgm:t>
        <a:bodyPr/>
        <a:lstStyle/>
        <a:p>
          <a:endParaRPr lang="en-GB"/>
        </a:p>
      </dgm:t>
    </dgm:pt>
    <dgm:pt modelId="{A692F2CC-10F2-4542-A12A-B61F0F388D6B}">
      <dgm:prSet phldr="0"/>
      <dgm:spPr/>
      <dgm:t>
        <a:bodyPr/>
        <a:lstStyle/>
        <a:p>
          <a:pPr rtl="0"/>
          <a:r>
            <a:rPr lang="en-GB">
              <a:latin typeface="Aptos Display" panose="02110004020202020204"/>
              <a:ea typeface="Calibri"/>
              <a:cs typeface="Calibri"/>
            </a:rPr>
            <a:t>Co-productive care</a:t>
          </a:r>
          <a:endParaRPr lang="en-US"/>
        </a:p>
      </dgm:t>
    </dgm:pt>
    <dgm:pt modelId="{72CFD49C-18AA-40C0-84DF-41AAA59157E4}" type="parTrans" cxnId="{18A08D9B-BE9E-470E-ACE4-D7F9F0BD9EB8}">
      <dgm:prSet/>
      <dgm:spPr/>
      <dgm:t>
        <a:bodyPr/>
        <a:lstStyle/>
        <a:p>
          <a:endParaRPr lang="en-GB"/>
        </a:p>
      </dgm:t>
    </dgm:pt>
    <dgm:pt modelId="{C52E07DA-88FD-42A5-BC03-433E2911EF4A}" type="sibTrans" cxnId="{18A08D9B-BE9E-470E-ACE4-D7F9F0BD9EB8}">
      <dgm:prSet/>
      <dgm:spPr/>
      <dgm:t>
        <a:bodyPr/>
        <a:lstStyle/>
        <a:p>
          <a:endParaRPr lang="en-GB"/>
        </a:p>
      </dgm:t>
    </dgm:pt>
    <dgm:pt modelId="{2A185021-37A4-429F-AE22-A4DD97D52B46}">
      <dgm:prSet phldr="0"/>
      <dgm:spPr/>
      <dgm:t>
        <a:bodyPr/>
        <a:lstStyle/>
        <a:p>
          <a:pPr rtl="0"/>
          <a:r>
            <a:rPr lang="en-GB" err="1">
              <a:latin typeface="Aptos Display" panose="02110004020202020204"/>
            </a:rPr>
            <a:t>SIx</a:t>
          </a:r>
          <a:r>
            <a:rPr lang="en-GB"/>
            <a:t> evidence-based </a:t>
          </a:r>
          <a:r>
            <a:rPr lang="en-GB">
              <a:latin typeface="Aptos Display" panose="02110004020202020204"/>
            </a:rPr>
            <a:t>components</a:t>
          </a:r>
        </a:p>
      </dgm:t>
    </dgm:pt>
    <dgm:pt modelId="{B0DC7934-D300-4B6B-A993-25D659574DA1}" type="parTrans" cxnId="{95C87774-8CFB-494E-BFA0-9DEFB51E1A23}">
      <dgm:prSet/>
      <dgm:spPr/>
      <dgm:t>
        <a:bodyPr/>
        <a:lstStyle/>
        <a:p>
          <a:endParaRPr lang="en-GB"/>
        </a:p>
      </dgm:t>
    </dgm:pt>
    <dgm:pt modelId="{48F01D7C-119B-46E0-A211-A61C28128E03}" type="sibTrans" cxnId="{95C87774-8CFB-494E-BFA0-9DEFB51E1A23}">
      <dgm:prSet/>
      <dgm:spPr/>
      <dgm:t>
        <a:bodyPr/>
        <a:lstStyle/>
        <a:p>
          <a:endParaRPr lang="en-GB"/>
        </a:p>
      </dgm:t>
    </dgm:pt>
    <dgm:pt modelId="{CC3F469E-68CB-4026-B130-07E3F8177E98}">
      <dgm:prSet phldr="0"/>
      <dgm:spPr/>
      <dgm:t>
        <a:bodyPr/>
        <a:lstStyle/>
        <a:p>
          <a:pPr rtl="0"/>
          <a:r>
            <a:rPr lang="en-GB">
              <a:latin typeface="Aptos Display" panose="02110004020202020204"/>
            </a:rPr>
            <a:t>Management</a:t>
          </a:r>
        </a:p>
      </dgm:t>
    </dgm:pt>
    <dgm:pt modelId="{6762789D-D40D-498B-8810-EAF9F3677E24}" type="parTrans" cxnId="{748A0212-467C-416D-AC6D-471C65F164E9}">
      <dgm:prSet/>
      <dgm:spPr/>
      <dgm:t>
        <a:bodyPr/>
        <a:lstStyle/>
        <a:p>
          <a:endParaRPr lang="en-GB"/>
        </a:p>
      </dgm:t>
    </dgm:pt>
    <dgm:pt modelId="{4365C579-924B-4EA5-8DF4-D2A14841B44A}" type="sibTrans" cxnId="{748A0212-467C-416D-AC6D-471C65F164E9}">
      <dgm:prSet/>
      <dgm:spPr/>
      <dgm:t>
        <a:bodyPr/>
        <a:lstStyle/>
        <a:p>
          <a:endParaRPr lang="en-GB"/>
        </a:p>
      </dgm:t>
    </dgm:pt>
    <dgm:pt modelId="{FB54F6E5-5DE3-4D5D-B7E5-19041266FB30}" type="pres">
      <dgm:prSet presAssocID="{4353C763-2B64-4C97-A065-67E58F0D999D}" presName="Name0" presStyleCnt="0">
        <dgm:presLayoutVars>
          <dgm:dir/>
          <dgm:resizeHandles val="exact"/>
        </dgm:presLayoutVars>
      </dgm:prSet>
      <dgm:spPr/>
    </dgm:pt>
    <dgm:pt modelId="{862CE4DE-34B8-479E-A196-A4783EDCD4CF}" type="pres">
      <dgm:prSet presAssocID="{6DAE1391-93DD-4894-8ECE-147A34552B53}" presName="node" presStyleLbl="node1" presStyleIdx="0" presStyleCnt="17">
        <dgm:presLayoutVars>
          <dgm:bulletEnabled val="1"/>
        </dgm:presLayoutVars>
      </dgm:prSet>
      <dgm:spPr/>
    </dgm:pt>
    <dgm:pt modelId="{42BD0D87-6C46-48EB-9145-F478B1FD3703}" type="pres">
      <dgm:prSet presAssocID="{ADD549E3-DB41-47C1-AA90-7E99D18016B2}" presName="sibTrans" presStyleLbl="sibTrans1D1" presStyleIdx="0" presStyleCnt="16"/>
      <dgm:spPr/>
    </dgm:pt>
    <dgm:pt modelId="{7861200E-B70F-4558-87E1-CFBA04B0B848}" type="pres">
      <dgm:prSet presAssocID="{ADD549E3-DB41-47C1-AA90-7E99D18016B2}" presName="connectorText" presStyleLbl="sibTrans1D1" presStyleIdx="0" presStyleCnt="16"/>
      <dgm:spPr/>
    </dgm:pt>
    <dgm:pt modelId="{8A6A8D62-62A4-4DE5-8C95-10F77DE588AC}" type="pres">
      <dgm:prSet presAssocID="{B9B422D8-0DF2-4009-95D5-9538E5A1DB49}" presName="node" presStyleLbl="node1" presStyleIdx="1" presStyleCnt="17">
        <dgm:presLayoutVars>
          <dgm:bulletEnabled val="1"/>
        </dgm:presLayoutVars>
      </dgm:prSet>
      <dgm:spPr/>
    </dgm:pt>
    <dgm:pt modelId="{335C27D3-0DE4-431F-8C1F-E12817F690EC}" type="pres">
      <dgm:prSet presAssocID="{2EAB8BF7-86E8-497D-A2D7-99ABEDAA7D7C}" presName="sibTrans" presStyleLbl="sibTrans1D1" presStyleIdx="1" presStyleCnt="16"/>
      <dgm:spPr/>
    </dgm:pt>
    <dgm:pt modelId="{CDD12331-6F9C-4A38-97B5-51C56BDF5E25}" type="pres">
      <dgm:prSet presAssocID="{2EAB8BF7-86E8-497D-A2D7-99ABEDAA7D7C}" presName="connectorText" presStyleLbl="sibTrans1D1" presStyleIdx="1" presStyleCnt="16"/>
      <dgm:spPr/>
    </dgm:pt>
    <dgm:pt modelId="{CCB3D76B-F61E-40E6-AB97-89067A56F81B}" type="pres">
      <dgm:prSet presAssocID="{6869A0B8-4240-4945-BC50-36E2C88D926D}" presName="node" presStyleLbl="node1" presStyleIdx="2" presStyleCnt="17">
        <dgm:presLayoutVars>
          <dgm:bulletEnabled val="1"/>
        </dgm:presLayoutVars>
      </dgm:prSet>
      <dgm:spPr/>
    </dgm:pt>
    <dgm:pt modelId="{71C6FF2B-F8F1-40C8-B107-4A4EDC74B00D}" type="pres">
      <dgm:prSet presAssocID="{D9640BBA-CCA6-4328-9234-F1F6A6E9AECB}" presName="sibTrans" presStyleLbl="sibTrans1D1" presStyleIdx="2" presStyleCnt="16"/>
      <dgm:spPr/>
    </dgm:pt>
    <dgm:pt modelId="{53BE8521-6259-4588-AB79-136C89A28BB3}" type="pres">
      <dgm:prSet presAssocID="{D9640BBA-CCA6-4328-9234-F1F6A6E9AECB}" presName="connectorText" presStyleLbl="sibTrans1D1" presStyleIdx="2" presStyleCnt="16"/>
      <dgm:spPr/>
    </dgm:pt>
    <dgm:pt modelId="{5CCD888D-9576-41CC-B0F6-96FE5851449D}" type="pres">
      <dgm:prSet presAssocID="{85FFB14A-61E3-430C-8B97-674B93288491}" presName="node" presStyleLbl="node1" presStyleIdx="3" presStyleCnt="17">
        <dgm:presLayoutVars>
          <dgm:bulletEnabled val="1"/>
        </dgm:presLayoutVars>
      </dgm:prSet>
      <dgm:spPr/>
    </dgm:pt>
    <dgm:pt modelId="{7D882B16-3D42-4210-AD98-B928FA90CE0E}" type="pres">
      <dgm:prSet presAssocID="{B19DBC3F-4A95-4480-90E5-65416AA8E782}" presName="sibTrans" presStyleLbl="sibTrans1D1" presStyleIdx="3" presStyleCnt="16"/>
      <dgm:spPr/>
    </dgm:pt>
    <dgm:pt modelId="{396EA7D5-4E90-4A8F-9EC3-99810946560B}" type="pres">
      <dgm:prSet presAssocID="{B19DBC3F-4A95-4480-90E5-65416AA8E782}" presName="connectorText" presStyleLbl="sibTrans1D1" presStyleIdx="3" presStyleCnt="16"/>
      <dgm:spPr/>
    </dgm:pt>
    <dgm:pt modelId="{1666F2C1-4F26-42BF-B6E9-C8A038660B62}" type="pres">
      <dgm:prSet presAssocID="{80ABA761-DE82-40DE-86D4-3C5E7831C910}" presName="node" presStyleLbl="node1" presStyleIdx="4" presStyleCnt="17">
        <dgm:presLayoutVars>
          <dgm:bulletEnabled val="1"/>
        </dgm:presLayoutVars>
      </dgm:prSet>
      <dgm:spPr/>
    </dgm:pt>
    <dgm:pt modelId="{82595B25-DEC6-407A-9265-82DA9C196F7D}" type="pres">
      <dgm:prSet presAssocID="{87DBAA36-9EA7-4737-8B34-C9FC52A64AC8}" presName="sibTrans" presStyleLbl="sibTrans1D1" presStyleIdx="4" presStyleCnt="16"/>
      <dgm:spPr/>
    </dgm:pt>
    <dgm:pt modelId="{A5C7A122-6B1C-4CC3-A1A3-35D372D0E43F}" type="pres">
      <dgm:prSet presAssocID="{87DBAA36-9EA7-4737-8B34-C9FC52A64AC8}" presName="connectorText" presStyleLbl="sibTrans1D1" presStyleIdx="4" presStyleCnt="16"/>
      <dgm:spPr/>
    </dgm:pt>
    <dgm:pt modelId="{E0805A69-F0A7-4FB9-8E87-6E51C6ABF035}" type="pres">
      <dgm:prSet presAssocID="{555BF2C8-B29F-4206-9C1E-4BFF2068E642}" presName="node" presStyleLbl="node1" presStyleIdx="5" presStyleCnt="17">
        <dgm:presLayoutVars>
          <dgm:bulletEnabled val="1"/>
        </dgm:presLayoutVars>
      </dgm:prSet>
      <dgm:spPr/>
    </dgm:pt>
    <dgm:pt modelId="{5BE7B023-4844-4D05-B5FC-EEC3029FB831}" type="pres">
      <dgm:prSet presAssocID="{8703EBB0-8966-4329-BE19-A8FD1A15F9B7}" presName="sibTrans" presStyleLbl="sibTrans1D1" presStyleIdx="5" presStyleCnt="16"/>
      <dgm:spPr/>
    </dgm:pt>
    <dgm:pt modelId="{56CFF4A4-D8EC-45B3-BE1A-5E94133EAF5F}" type="pres">
      <dgm:prSet presAssocID="{8703EBB0-8966-4329-BE19-A8FD1A15F9B7}" presName="connectorText" presStyleLbl="sibTrans1D1" presStyleIdx="5" presStyleCnt="16"/>
      <dgm:spPr/>
    </dgm:pt>
    <dgm:pt modelId="{884D8C78-055C-4309-BC1A-16A7530AC9E8}" type="pres">
      <dgm:prSet presAssocID="{24FC7F00-14C1-4F26-A841-1CC4C7819ABE}" presName="node" presStyleLbl="node1" presStyleIdx="6" presStyleCnt="17">
        <dgm:presLayoutVars>
          <dgm:bulletEnabled val="1"/>
        </dgm:presLayoutVars>
      </dgm:prSet>
      <dgm:spPr/>
    </dgm:pt>
    <dgm:pt modelId="{C5FBC489-9356-42B9-A865-FD411B3B1135}" type="pres">
      <dgm:prSet presAssocID="{1694F436-7636-4D68-821A-7A7C9B79BBAE}" presName="sibTrans" presStyleLbl="sibTrans1D1" presStyleIdx="6" presStyleCnt="16"/>
      <dgm:spPr/>
    </dgm:pt>
    <dgm:pt modelId="{FC95F89D-CF52-4FEC-918E-6210603512A8}" type="pres">
      <dgm:prSet presAssocID="{1694F436-7636-4D68-821A-7A7C9B79BBAE}" presName="connectorText" presStyleLbl="sibTrans1D1" presStyleIdx="6" presStyleCnt="16"/>
      <dgm:spPr/>
    </dgm:pt>
    <dgm:pt modelId="{3484AD70-00FD-427E-9813-75E8C58E6B23}" type="pres">
      <dgm:prSet presAssocID="{CD239259-B38B-479D-B5AA-33450AB272B2}" presName="node" presStyleLbl="node1" presStyleIdx="7" presStyleCnt="17">
        <dgm:presLayoutVars>
          <dgm:bulletEnabled val="1"/>
        </dgm:presLayoutVars>
      </dgm:prSet>
      <dgm:spPr/>
    </dgm:pt>
    <dgm:pt modelId="{9F8D89C5-560E-49DA-969F-7CE322B453EC}" type="pres">
      <dgm:prSet presAssocID="{8487C48B-2463-479D-AE5D-7AB6C9A680F5}" presName="sibTrans" presStyleLbl="sibTrans1D1" presStyleIdx="7" presStyleCnt="16"/>
      <dgm:spPr/>
    </dgm:pt>
    <dgm:pt modelId="{891D885C-DC7D-48F5-B8EF-A9BDA4B28DA1}" type="pres">
      <dgm:prSet presAssocID="{8487C48B-2463-479D-AE5D-7AB6C9A680F5}" presName="connectorText" presStyleLbl="sibTrans1D1" presStyleIdx="7" presStyleCnt="16"/>
      <dgm:spPr/>
    </dgm:pt>
    <dgm:pt modelId="{E9BC0E94-769F-450A-A2AA-F670B7DDA319}" type="pres">
      <dgm:prSet presAssocID="{FA53BA89-7C80-44F5-B1ED-2D307C71B036}" presName="node" presStyleLbl="node1" presStyleIdx="8" presStyleCnt="17">
        <dgm:presLayoutVars>
          <dgm:bulletEnabled val="1"/>
        </dgm:presLayoutVars>
      </dgm:prSet>
      <dgm:spPr/>
    </dgm:pt>
    <dgm:pt modelId="{E9040853-BD17-4C6E-A225-5CCC50668B10}" type="pres">
      <dgm:prSet presAssocID="{5DD08FB6-AADE-4F5F-9D08-840BD1476F2E}" presName="sibTrans" presStyleLbl="sibTrans1D1" presStyleIdx="8" presStyleCnt="16"/>
      <dgm:spPr/>
    </dgm:pt>
    <dgm:pt modelId="{185FA35C-8FE7-49A5-BE0F-4562DA5CB565}" type="pres">
      <dgm:prSet presAssocID="{5DD08FB6-AADE-4F5F-9D08-840BD1476F2E}" presName="connectorText" presStyleLbl="sibTrans1D1" presStyleIdx="8" presStyleCnt="16"/>
      <dgm:spPr/>
    </dgm:pt>
    <dgm:pt modelId="{A2C1B126-8F4B-4A38-B538-81103B96A358}" type="pres">
      <dgm:prSet presAssocID="{AD2F27A4-D8EA-4CAB-90ED-E480EB3227D9}" presName="node" presStyleLbl="node1" presStyleIdx="9" presStyleCnt="17">
        <dgm:presLayoutVars>
          <dgm:bulletEnabled val="1"/>
        </dgm:presLayoutVars>
      </dgm:prSet>
      <dgm:spPr/>
    </dgm:pt>
    <dgm:pt modelId="{BBE50363-D770-444C-A3F9-C7AA6E6A19B0}" type="pres">
      <dgm:prSet presAssocID="{57A95668-B24E-45BC-8CB4-48EF325628B1}" presName="sibTrans" presStyleLbl="sibTrans1D1" presStyleIdx="9" presStyleCnt="16"/>
      <dgm:spPr/>
    </dgm:pt>
    <dgm:pt modelId="{82A65BAA-0A3F-4CBB-81E3-44EA8BA23E8C}" type="pres">
      <dgm:prSet presAssocID="{57A95668-B24E-45BC-8CB4-48EF325628B1}" presName="connectorText" presStyleLbl="sibTrans1D1" presStyleIdx="9" presStyleCnt="16"/>
      <dgm:spPr/>
    </dgm:pt>
    <dgm:pt modelId="{6565382B-BBFF-4709-A74B-CECD4E29421C}" type="pres">
      <dgm:prSet presAssocID="{FF98A2C8-2B6F-43B0-9631-B13FEE4E8752}" presName="node" presStyleLbl="node1" presStyleIdx="10" presStyleCnt="17">
        <dgm:presLayoutVars>
          <dgm:bulletEnabled val="1"/>
        </dgm:presLayoutVars>
      </dgm:prSet>
      <dgm:spPr/>
    </dgm:pt>
    <dgm:pt modelId="{B43E2029-9BF2-4FFD-B339-8834377796F3}" type="pres">
      <dgm:prSet presAssocID="{1AFFB23A-20C2-42B5-9979-DF53305960FB}" presName="sibTrans" presStyleLbl="sibTrans1D1" presStyleIdx="10" presStyleCnt="16"/>
      <dgm:spPr/>
    </dgm:pt>
    <dgm:pt modelId="{B0327C8F-505C-4D1D-95C6-69CB5DAB9573}" type="pres">
      <dgm:prSet presAssocID="{1AFFB23A-20C2-42B5-9979-DF53305960FB}" presName="connectorText" presStyleLbl="sibTrans1D1" presStyleIdx="10" presStyleCnt="16"/>
      <dgm:spPr/>
    </dgm:pt>
    <dgm:pt modelId="{73DBDAE0-895E-4B5A-AFD4-F2826CF7980F}" type="pres">
      <dgm:prSet presAssocID="{09FC5EC4-22E7-48E8-9B47-3FF39657A3B1}" presName="node" presStyleLbl="node1" presStyleIdx="11" presStyleCnt="17">
        <dgm:presLayoutVars>
          <dgm:bulletEnabled val="1"/>
        </dgm:presLayoutVars>
      </dgm:prSet>
      <dgm:spPr/>
    </dgm:pt>
    <dgm:pt modelId="{7A8BFC44-63F3-476F-8AFE-F19C5ADFE664}" type="pres">
      <dgm:prSet presAssocID="{4FECBD62-C64B-4B97-9265-B8DB2863F804}" presName="sibTrans" presStyleLbl="sibTrans1D1" presStyleIdx="11" presStyleCnt="16"/>
      <dgm:spPr/>
    </dgm:pt>
    <dgm:pt modelId="{069FF4DB-7EAB-4E10-810C-1067467F18B9}" type="pres">
      <dgm:prSet presAssocID="{4FECBD62-C64B-4B97-9265-B8DB2863F804}" presName="connectorText" presStyleLbl="sibTrans1D1" presStyleIdx="11" presStyleCnt="16"/>
      <dgm:spPr/>
    </dgm:pt>
    <dgm:pt modelId="{2720822C-D999-488F-8C30-CFD9F052F4EC}" type="pres">
      <dgm:prSet presAssocID="{A692F2CC-10F2-4542-A12A-B61F0F388D6B}" presName="node" presStyleLbl="node1" presStyleIdx="12" presStyleCnt="17">
        <dgm:presLayoutVars>
          <dgm:bulletEnabled val="1"/>
        </dgm:presLayoutVars>
      </dgm:prSet>
      <dgm:spPr/>
    </dgm:pt>
    <dgm:pt modelId="{58EE78D5-686A-417B-94B1-D7E680801522}" type="pres">
      <dgm:prSet presAssocID="{C52E07DA-88FD-42A5-BC03-433E2911EF4A}" presName="sibTrans" presStyleLbl="sibTrans1D1" presStyleIdx="12" presStyleCnt="16"/>
      <dgm:spPr/>
    </dgm:pt>
    <dgm:pt modelId="{A982EF29-411F-43D6-A546-AD5168CBE7A3}" type="pres">
      <dgm:prSet presAssocID="{C52E07DA-88FD-42A5-BC03-433E2911EF4A}" presName="connectorText" presStyleLbl="sibTrans1D1" presStyleIdx="12" presStyleCnt="16"/>
      <dgm:spPr/>
    </dgm:pt>
    <dgm:pt modelId="{AE8F363B-1532-4E69-8E8B-4D380A83638D}" type="pres">
      <dgm:prSet presAssocID="{E9B3B812-8F07-4E84-8641-39E39C4AC0DE}" presName="node" presStyleLbl="node1" presStyleIdx="13" presStyleCnt="17">
        <dgm:presLayoutVars>
          <dgm:bulletEnabled val="1"/>
        </dgm:presLayoutVars>
      </dgm:prSet>
      <dgm:spPr/>
    </dgm:pt>
    <dgm:pt modelId="{56D27C83-6E72-42B5-9623-864B47679170}" type="pres">
      <dgm:prSet presAssocID="{BCA3B3DF-D643-4762-A091-1AFBFC75305E}" presName="sibTrans" presStyleLbl="sibTrans1D1" presStyleIdx="13" presStyleCnt="16"/>
      <dgm:spPr/>
    </dgm:pt>
    <dgm:pt modelId="{5219A087-7754-4550-BF31-A56CE36D40DA}" type="pres">
      <dgm:prSet presAssocID="{BCA3B3DF-D643-4762-A091-1AFBFC75305E}" presName="connectorText" presStyleLbl="sibTrans1D1" presStyleIdx="13" presStyleCnt="16"/>
      <dgm:spPr/>
    </dgm:pt>
    <dgm:pt modelId="{7B256A87-9D27-484E-85B0-0AA8D966DA18}" type="pres">
      <dgm:prSet presAssocID="{A3956632-EBFE-4F37-A13A-8A5B4B30953B}" presName="node" presStyleLbl="node1" presStyleIdx="14" presStyleCnt="17">
        <dgm:presLayoutVars>
          <dgm:bulletEnabled val="1"/>
        </dgm:presLayoutVars>
      </dgm:prSet>
      <dgm:spPr/>
    </dgm:pt>
    <dgm:pt modelId="{6F3D1BE5-098A-46D3-96C8-9B4F5D334CD7}" type="pres">
      <dgm:prSet presAssocID="{7675FB12-7A27-4F6A-A8F3-370EEA6A2E0D}" presName="sibTrans" presStyleLbl="sibTrans1D1" presStyleIdx="14" presStyleCnt="16"/>
      <dgm:spPr/>
    </dgm:pt>
    <dgm:pt modelId="{671E7DE4-0F2D-4FE1-A84E-FA510E84C026}" type="pres">
      <dgm:prSet presAssocID="{7675FB12-7A27-4F6A-A8F3-370EEA6A2E0D}" presName="connectorText" presStyleLbl="sibTrans1D1" presStyleIdx="14" presStyleCnt="16"/>
      <dgm:spPr/>
    </dgm:pt>
    <dgm:pt modelId="{E6866150-5E66-4EDA-BF8C-36CF8316610E}" type="pres">
      <dgm:prSet presAssocID="{CC3F469E-68CB-4026-B130-07E3F8177E98}" presName="node" presStyleLbl="node1" presStyleIdx="15" presStyleCnt="17">
        <dgm:presLayoutVars>
          <dgm:bulletEnabled val="1"/>
        </dgm:presLayoutVars>
      </dgm:prSet>
      <dgm:spPr/>
    </dgm:pt>
    <dgm:pt modelId="{6C4316A3-10DE-4E88-A4AE-C7110D737BCA}" type="pres">
      <dgm:prSet presAssocID="{4365C579-924B-4EA5-8DF4-D2A14841B44A}" presName="sibTrans" presStyleLbl="sibTrans1D1" presStyleIdx="15" presStyleCnt="16"/>
      <dgm:spPr/>
    </dgm:pt>
    <dgm:pt modelId="{BAED31D6-5B7C-4EF7-9E6A-5104824E04A7}" type="pres">
      <dgm:prSet presAssocID="{4365C579-924B-4EA5-8DF4-D2A14841B44A}" presName="connectorText" presStyleLbl="sibTrans1D1" presStyleIdx="15" presStyleCnt="16"/>
      <dgm:spPr/>
    </dgm:pt>
    <dgm:pt modelId="{05D0577C-889F-4EFC-B25A-A894DA9494AE}" type="pres">
      <dgm:prSet presAssocID="{2A185021-37A4-429F-AE22-A4DD97D52B46}" presName="node" presStyleLbl="node1" presStyleIdx="16" presStyleCnt="17">
        <dgm:presLayoutVars>
          <dgm:bulletEnabled val="1"/>
        </dgm:presLayoutVars>
      </dgm:prSet>
      <dgm:spPr/>
    </dgm:pt>
  </dgm:ptLst>
  <dgm:cxnLst>
    <dgm:cxn modelId="{B0882600-1451-4F72-9827-6AD7F16821B7}" type="presOf" srcId="{2EAB8BF7-86E8-497D-A2D7-99ABEDAA7D7C}" destId="{CDD12331-6F9C-4A38-97B5-51C56BDF5E25}" srcOrd="1" destOrd="0" presId="urn:microsoft.com/office/officeart/2016/7/layout/RepeatingBendingProcessNew"/>
    <dgm:cxn modelId="{B29FF601-7671-4D78-A3DA-81B20EFCBBEA}" type="presOf" srcId="{A3956632-EBFE-4F37-A13A-8A5B4B30953B}" destId="{7B256A87-9D27-484E-85B0-0AA8D966DA18}" srcOrd="0" destOrd="0" presId="urn:microsoft.com/office/officeart/2016/7/layout/RepeatingBendingProcessNew"/>
    <dgm:cxn modelId="{F0E56C09-0300-4F39-8351-CE70811633EE}" type="presOf" srcId="{ADD549E3-DB41-47C1-AA90-7E99D18016B2}" destId="{7861200E-B70F-4558-87E1-CFBA04B0B848}" srcOrd="1" destOrd="0" presId="urn:microsoft.com/office/officeart/2016/7/layout/RepeatingBendingProcessNew"/>
    <dgm:cxn modelId="{EBD4010E-7340-4A22-8F5F-F429D4E754CC}" type="presOf" srcId="{4365C579-924B-4EA5-8DF4-D2A14841B44A}" destId="{6C4316A3-10DE-4E88-A4AE-C7110D737BCA}" srcOrd="0" destOrd="0" presId="urn:microsoft.com/office/officeart/2016/7/layout/RepeatingBendingProcessNew"/>
    <dgm:cxn modelId="{748A0212-467C-416D-AC6D-471C65F164E9}" srcId="{4353C763-2B64-4C97-A065-67E58F0D999D}" destId="{CC3F469E-68CB-4026-B130-07E3F8177E98}" srcOrd="15" destOrd="0" parTransId="{6762789D-D40D-498B-8810-EAF9F3677E24}" sibTransId="{4365C579-924B-4EA5-8DF4-D2A14841B44A}"/>
    <dgm:cxn modelId="{CA547112-C661-496A-8C77-B11B17DA97F3}" srcId="{4353C763-2B64-4C97-A065-67E58F0D999D}" destId="{80ABA761-DE82-40DE-86D4-3C5E7831C910}" srcOrd="4" destOrd="0" parTransId="{516CA71F-C551-418C-B9D7-8520AE5D42F2}" sibTransId="{87DBAA36-9EA7-4737-8B34-C9FC52A64AC8}"/>
    <dgm:cxn modelId="{D2EBB821-4E6A-4F6F-9267-F30CB52DAAA1}" type="presOf" srcId="{BCA3B3DF-D643-4762-A091-1AFBFC75305E}" destId="{5219A087-7754-4550-BF31-A56CE36D40DA}" srcOrd="1" destOrd="0" presId="urn:microsoft.com/office/officeart/2016/7/layout/RepeatingBendingProcessNew"/>
    <dgm:cxn modelId="{96A65226-EEFF-4AFF-A393-C7B04039AEE9}" type="presOf" srcId="{2EAB8BF7-86E8-497D-A2D7-99ABEDAA7D7C}" destId="{335C27D3-0DE4-431F-8C1F-E12817F690EC}" srcOrd="0" destOrd="0" presId="urn:microsoft.com/office/officeart/2016/7/layout/RepeatingBendingProcessNew"/>
    <dgm:cxn modelId="{6070992D-CBDF-4C92-B09E-B1155D3D24BC}" type="presOf" srcId="{8487C48B-2463-479D-AE5D-7AB6C9A680F5}" destId="{9F8D89C5-560E-49DA-969F-7CE322B453EC}" srcOrd="0" destOrd="0" presId="urn:microsoft.com/office/officeart/2016/7/layout/RepeatingBendingProcessNew"/>
    <dgm:cxn modelId="{27A0522E-9FBE-4DEE-B005-ADFD5510F9BD}" type="presOf" srcId="{B19DBC3F-4A95-4480-90E5-65416AA8E782}" destId="{7D882B16-3D42-4210-AD98-B928FA90CE0E}" srcOrd="0" destOrd="0" presId="urn:microsoft.com/office/officeart/2016/7/layout/RepeatingBendingProcessNew"/>
    <dgm:cxn modelId="{DC144B33-1BBD-4754-95CF-B9571B031740}" type="presOf" srcId="{E9B3B812-8F07-4E84-8641-39E39C4AC0DE}" destId="{AE8F363B-1532-4E69-8E8B-4D380A83638D}" srcOrd="0" destOrd="0" presId="urn:microsoft.com/office/officeart/2016/7/layout/RepeatingBendingProcessNew"/>
    <dgm:cxn modelId="{CBEC3537-3D16-4A02-86D2-0CD1827A66F4}" type="presOf" srcId="{6869A0B8-4240-4945-BC50-36E2C88D926D}" destId="{CCB3D76B-F61E-40E6-AB97-89067A56F81B}" srcOrd="0" destOrd="0" presId="urn:microsoft.com/office/officeart/2016/7/layout/RepeatingBendingProcessNew"/>
    <dgm:cxn modelId="{ED2FCD3E-99B8-4DD6-BF4B-7C43C589B7B1}" type="presOf" srcId="{7675FB12-7A27-4F6A-A8F3-370EEA6A2E0D}" destId="{6F3D1BE5-098A-46D3-96C8-9B4F5D334CD7}" srcOrd="0" destOrd="0" presId="urn:microsoft.com/office/officeart/2016/7/layout/RepeatingBendingProcessNew"/>
    <dgm:cxn modelId="{3C293240-A986-4690-930F-4A8FEEA3255C}" type="presOf" srcId="{FA53BA89-7C80-44F5-B1ED-2D307C71B036}" destId="{E9BC0E94-769F-450A-A2AA-F670B7DDA319}" srcOrd="0" destOrd="0" presId="urn:microsoft.com/office/officeart/2016/7/layout/RepeatingBendingProcessNew"/>
    <dgm:cxn modelId="{26556440-E2EE-462D-9CC5-BAC5D08F01D6}" type="presOf" srcId="{C52E07DA-88FD-42A5-BC03-433E2911EF4A}" destId="{A982EF29-411F-43D6-A546-AD5168CBE7A3}" srcOrd="1" destOrd="0" presId="urn:microsoft.com/office/officeart/2016/7/layout/RepeatingBendingProcessNew"/>
    <dgm:cxn modelId="{2DA9315B-AD68-4D18-98AD-F9A3E0B0439A}" type="presOf" srcId="{24FC7F00-14C1-4F26-A841-1CC4C7819ABE}" destId="{884D8C78-055C-4309-BC1A-16A7530AC9E8}" srcOrd="0" destOrd="0" presId="urn:microsoft.com/office/officeart/2016/7/layout/RepeatingBendingProcessNew"/>
    <dgm:cxn modelId="{04412C60-3890-4747-90A7-F00A0A47DA75}" type="presOf" srcId="{D9640BBA-CCA6-4328-9234-F1F6A6E9AECB}" destId="{71C6FF2B-F8F1-40C8-B107-4A4EDC74B00D}" srcOrd="0" destOrd="0" presId="urn:microsoft.com/office/officeart/2016/7/layout/RepeatingBendingProcessNew"/>
    <dgm:cxn modelId="{4ED68761-F2CF-44A3-AA35-E8BA45726583}" type="presOf" srcId="{FF98A2C8-2B6F-43B0-9631-B13FEE4E8752}" destId="{6565382B-BBFF-4709-A74B-CECD4E29421C}" srcOrd="0" destOrd="0" presId="urn:microsoft.com/office/officeart/2016/7/layout/RepeatingBendingProcessNew"/>
    <dgm:cxn modelId="{8FEC6162-1A73-48A4-82E3-CCF384AFBB99}" srcId="{4353C763-2B64-4C97-A065-67E58F0D999D}" destId="{E9B3B812-8F07-4E84-8641-39E39C4AC0DE}" srcOrd="13" destOrd="0" parTransId="{9543AF9A-AD16-4B94-AC6F-C4B21F2F5C99}" sibTransId="{BCA3B3DF-D643-4762-A091-1AFBFC75305E}"/>
    <dgm:cxn modelId="{8816A462-6B5E-4B16-A8B5-4961F233ACF1}" type="presOf" srcId="{555BF2C8-B29F-4206-9C1E-4BFF2068E642}" destId="{E0805A69-F0A7-4FB9-8E87-6E51C6ABF035}" srcOrd="0" destOrd="0" presId="urn:microsoft.com/office/officeart/2016/7/layout/RepeatingBendingProcessNew"/>
    <dgm:cxn modelId="{9B779B44-DDA3-440D-88EE-C17CB7E3244E}" srcId="{4353C763-2B64-4C97-A065-67E58F0D999D}" destId="{FF98A2C8-2B6F-43B0-9631-B13FEE4E8752}" srcOrd="10" destOrd="0" parTransId="{D578C055-809E-4C0E-8A6B-3DD601F4FADD}" sibTransId="{1AFFB23A-20C2-42B5-9979-DF53305960FB}"/>
    <dgm:cxn modelId="{027A8866-FE70-4D42-9EC7-14F2D5B93564}" type="presOf" srcId="{5DD08FB6-AADE-4F5F-9D08-840BD1476F2E}" destId="{185FA35C-8FE7-49A5-BE0F-4562DA5CB565}" srcOrd="1" destOrd="0" presId="urn:microsoft.com/office/officeart/2016/7/layout/RepeatingBendingProcessNew"/>
    <dgm:cxn modelId="{D8132049-9A1F-47B3-B7A9-CB72EBC6D251}" type="presOf" srcId="{6DAE1391-93DD-4894-8ECE-147A34552B53}" destId="{862CE4DE-34B8-479E-A196-A4783EDCD4CF}" srcOrd="0" destOrd="0" presId="urn:microsoft.com/office/officeart/2016/7/layout/RepeatingBendingProcessNew"/>
    <dgm:cxn modelId="{23F59A4C-0952-40E2-B4E7-0C9999928880}" srcId="{4353C763-2B64-4C97-A065-67E58F0D999D}" destId="{FA53BA89-7C80-44F5-B1ED-2D307C71B036}" srcOrd="8" destOrd="0" parTransId="{F178FBFF-F210-448C-B750-A291BFF29545}" sibTransId="{5DD08FB6-AADE-4F5F-9D08-840BD1476F2E}"/>
    <dgm:cxn modelId="{7D549E4D-ECAE-484C-BC76-09B0707FD4FB}" srcId="{4353C763-2B64-4C97-A065-67E58F0D999D}" destId="{CD239259-B38B-479D-B5AA-33450AB272B2}" srcOrd="7" destOrd="0" parTransId="{12FB7ED7-F66F-4F8F-A3C3-E33A4215E6DE}" sibTransId="{8487C48B-2463-479D-AE5D-7AB6C9A680F5}"/>
    <dgm:cxn modelId="{7433536F-873B-4C10-A655-014CB8163D5A}" type="presOf" srcId="{1694F436-7636-4D68-821A-7A7C9B79BBAE}" destId="{FC95F89D-CF52-4FEC-918E-6210603512A8}" srcOrd="1" destOrd="0" presId="urn:microsoft.com/office/officeart/2016/7/layout/RepeatingBendingProcessNew"/>
    <dgm:cxn modelId="{0635B370-C951-4EF3-AFC0-3CB3CA839438}" type="presOf" srcId="{B19DBC3F-4A95-4480-90E5-65416AA8E782}" destId="{396EA7D5-4E90-4A8F-9EC3-99810946560B}" srcOrd="1" destOrd="0" presId="urn:microsoft.com/office/officeart/2016/7/layout/RepeatingBendingProcessNew"/>
    <dgm:cxn modelId="{95C87774-8CFB-494E-BFA0-9DEFB51E1A23}" srcId="{4353C763-2B64-4C97-A065-67E58F0D999D}" destId="{2A185021-37A4-429F-AE22-A4DD97D52B46}" srcOrd="16" destOrd="0" parTransId="{B0DC7934-D300-4B6B-A993-25D659574DA1}" sibTransId="{48F01D7C-119B-46E0-A211-A61C28128E03}"/>
    <dgm:cxn modelId="{43C3D159-45A4-4E8D-990F-E04E7907DFAE}" srcId="{4353C763-2B64-4C97-A065-67E58F0D999D}" destId="{6869A0B8-4240-4945-BC50-36E2C88D926D}" srcOrd="2" destOrd="0" parTransId="{D2CB11DA-1B48-43B0-9FEB-D186635B1C16}" sibTransId="{D9640BBA-CCA6-4328-9234-F1F6A6E9AECB}"/>
    <dgm:cxn modelId="{466E2A7F-5A84-4C8C-AD63-66AAFFF9B801}" type="presOf" srcId="{7675FB12-7A27-4F6A-A8F3-370EEA6A2E0D}" destId="{671E7DE4-0F2D-4FE1-A84E-FA510E84C026}" srcOrd="1" destOrd="0" presId="urn:microsoft.com/office/officeart/2016/7/layout/RepeatingBendingProcessNew"/>
    <dgm:cxn modelId="{74C6597F-30EE-4770-9D11-264804475C90}" type="presOf" srcId="{4FECBD62-C64B-4B97-9265-B8DB2863F804}" destId="{069FF4DB-7EAB-4E10-810C-1067467F18B9}" srcOrd="1" destOrd="0" presId="urn:microsoft.com/office/officeart/2016/7/layout/RepeatingBendingProcessNew"/>
    <dgm:cxn modelId="{758D6286-5562-42B3-8A66-EDB2F6FD8EB7}" type="presOf" srcId="{B9B422D8-0DF2-4009-95D5-9538E5A1DB49}" destId="{8A6A8D62-62A4-4DE5-8C95-10F77DE588AC}" srcOrd="0" destOrd="0" presId="urn:microsoft.com/office/officeart/2016/7/layout/RepeatingBendingProcessNew"/>
    <dgm:cxn modelId="{5FBED789-232A-4410-A5F1-6664F3654570}" type="presOf" srcId="{09FC5EC4-22E7-48E8-9B47-3FF39657A3B1}" destId="{73DBDAE0-895E-4B5A-AFD4-F2826CF7980F}" srcOrd="0" destOrd="0" presId="urn:microsoft.com/office/officeart/2016/7/layout/RepeatingBendingProcessNew"/>
    <dgm:cxn modelId="{ED9E6C98-7A50-4852-9851-E54C7B25238F}" type="presOf" srcId="{85FFB14A-61E3-430C-8B97-674B93288491}" destId="{5CCD888D-9576-41CC-B0F6-96FE5851449D}" srcOrd="0" destOrd="0" presId="urn:microsoft.com/office/officeart/2016/7/layout/RepeatingBendingProcessNew"/>
    <dgm:cxn modelId="{2464BF9A-7FDC-477F-A53B-CE1E3B4220B6}" type="presOf" srcId="{1AFFB23A-20C2-42B5-9979-DF53305960FB}" destId="{B0327C8F-505C-4D1D-95C6-69CB5DAB9573}" srcOrd="1" destOrd="0" presId="urn:microsoft.com/office/officeart/2016/7/layout/RepeatingBendingProcessNew"/>
    <dgm:cxn modelId="{18A08D9B-BE9E-470E-ACE4-D7F9F0BD9EB8}" srcId="{4353C763-2B64-4C97-A065-67E58F0D999D}" destId="{A692F2CC-10F2-4542-A12A-B61F0F388D6B}" srcOrd="12" destOrd="0" parTransId="{72CFD49C-18AA-40C0-84DF-41AAA59157E4}" sibTransId="{C52E07DA-88FD-42A5-BC03-433E2911EF4A}"/>
    <dgm:cxn modelId="{AF56629E-AFA1-4E32-9779-DBAC0A536587}" type="presOf" srcId="{4365C579-924B-4EA5-8DF4-D2A14841B44A}" destId="{BAED31D6-5B7C-4EF7-9E6A-5104824E04A7}" srcOrd="1" destOrd="0" presId="urn:microsoft.com/office/officeart/2016/7/layout/RepeatingBendingProcessNew"/>
    <dgm:cxn modelId="{5105EFA8-368F-4313-8A28-144B78A6FD95}" type="presOf" srcId="{BCA3B3DF-D643-4762-A091-1AFBFC75305E}" destId="{56D27C83-6E72-42B5-9623-864B47679170}" srcOrd="0" destOrd="0" presId="urn:microsoft.com/office/officeart/2016/7/layout/RepeatingBendingProcessNew"/>
    <dgm:cxn modelId="{23E9B3A9-A747-470D-AFB3-98A70D7611D9}" type="presOf" srcId="{1694F436-7636-4D68-821A-7A7C9B79BBAE}" destId="{C5FBC489-9356-42B9-A865-FD411B3B1135}" srcOrd="0" destOrd="0" presId="urn:microsoft.com/office/officeart/2016/7/layout/RepeatingBendingProcessNew"/>
    <dgm:cxn modelId="{EEBF15AA-EB28-436F-82BC-A0694248E4DB}" srcId="{4353C763-2B64-4C97-A065-67E58F0D999D}" destId="{555BF2C8-B29F-4206-9C1E-4BFF2068E642}" srcOrd="5" destOrd="0" parTransId="{FCAB429C-51B1-492D-9D6A-42F1F3919839}" sibTransId="{8703EBB0-8966-4329-BE19-A8FD1A15F9B7}"/>
    <dgm:cxn modelId="{53F4FFAE-A046-4719-B42F-1F8AD41BD3C3}" type="presOf" srcId="{A692F2CC-10F2-4542-A12A-B61F0F388D6B}" destId="{2720822C-D999-488F-8C30-CFD9F052F4EC}" srcOrd="0" destOrd="0" presId="urn:microsoft.com/office/officeart/2016/7/layout/RepeatingBendingProcessNew"/>
    <dgm:cxn modelId="{4FE355B1-3C61-4056-91F0-B0F54C2CD796}" type="presOf" srcId="{4FECBD62-C64B-4B97-9265-B8DB2863F804}" destId="{7A8BFC44-63F3-476F-8AFE-F19C5ADFE664}" srcOrd="0" destOrd="0" presId="urn:microsoft.com/office/officeart/2016/7/layout/RepeatingBendingProcessNew"/>
    <dgm:cxn modelId="{144039B9-1A96-44E5-9045-49941FE6C0FF}" type="presOf" srcId="{57A95668-B24E-45BC-8CB4-48EF325628B1}" destId="{BBE50363-D770-444C-A3F9-C7AA6E6A19B0}" srcOrd="0" destOrd="0" presId="urn:microsoft.com/office/officeart/2016/7/layout/RepeatingBendingProcessNew"/>
    <dgm:cxn modelId="{BB7AA9BB-E6E9-4711-966A-1E74161AE8B1}" srcId="{4353C763-2B64-4C97-A065-67E58F0D999D}" destId="{85FFB14A-61E3-430C-8B97-674B93288491}" srcOrd="3" destOrd="0" parTransId="{B83EAF27-93D5-4C74-BCA6-639E1A2E2DA9}" sibTransId="{B19DBC3F-4A95-4480-90E5-65416AA8E782}"/>
    <dgm:cxn modelId="{6903F8C3-6221-4CEB-BF00-DA54C2935989}" type="presOf" srcId="{80ABA761-DE82-40DE-86D4-3C5E7831C910}" destId="{1666F2C1-4F26-42BF-B6E9-C8A038660B62}" srcOrd="0" destOrd="0" presId="urn:microsoft.com/office/officeart/2016/7/layout/RepeatingBendingProcessNew"/>
    <dgm:cxn modelId="{11ECE6C6-85FA-4736-90D8-643E051F9831}" type="presOf" srcId="{8703EBB0-8966-4329-BE19-A8FD1A15F9B7}" destId="{56CFF4A4-D8EC-45B3-BE1A-5E94133EAF5F}" srcOrd="1" destOrd="0" presId="urn:microsoft.com/office/officeart/2016/7/layout/RepeatingBendingProcessNew"/>
    <dgm:cxn modelId="{AE1D2ECC-0C44-4BBB-8942-14F7969C6495}" type="presOf" srcId="{87DBAA36-9EA7-4737-8B34-C9FC52A64AC8}" destId="{82595B25-DEC6-407A-9265-82DA9C196F7D}" srcOrd="0" destOrd="0" presId="urn:microsoft.com/office/officeart/2016/7/layout/RepeatingBendingProcessNew"/>
    <dgm:cxn modelId="{B8898FD2-C42A-4E9C-A455-2A2C808E9415}" type="presOf" srcId="{CD239259-B38B-479D-B5AA-33450AB272B2}" destId="{3484AD70-00FD-427E-9813-75E8C58E6B23}" srcOrd="0" destOrd="0" presId="urn:microsoft.com/office/officeart/2016/7/layout/RepeatingBendingProcessNew"/>
    <dgm:cxn modelId="{EC7BA6D7-49C0-4812-AED4-AE0ECB2EFFCF}" srcId="{4353C763-2B64-4C97-A065-67E58F0D999D}" destId="{B9B422D8-0DF2-4009-95D5-9538E5A1DB49}" srcOrd="1" destOrd="0" parTransId="{83D77E44-7AFD-43DF-88CA-099B26BDF65E}" sibTransId="{2EAB8BF7-86E8-497D-A2D7-99ABEDAA7D7C}"/>
    <dgm:cxn modelId="{AC05B6DC-9CC9-4675-87C1-CB40C9980938}" type="presOf" srcId="{87DBAA36-9EA7-4737-8B34-C9FC52A64AC8}" destId="{A5C7A122-6B1C-4CC3-A1A3-35D372D0E43F}" srcOrd="1" destOrd="0" presId="urn:microsoft.com/office/officeart/2016/7/layout/RepeatingBendingProcessNew"/>
    <dgm:cxn modelId="{1B4E04DD-44B6-4F5E-96E9-71F4B85F7E36}" type="presOf" srcId="{ADD549E3-DB41-47C1-AA90-7E99D18016B2}" destId="{42BD0D87-6C46-48EB-9145-F478B1FD3703}" srcOrd="0" destOrd="0" presId="urn:microsoft.com/office/officeart/2016/7/layout/RepeatingBendingProcessNew"/>
    <dgm:cxn modelId="{2BCD63DF-DF59-40CE-A2A7-848A8E7CF63A}" type="presOf" srcId="{2A185021-37A4-429F-AE22-A4DD97D52B46}" destId="{05D0577C-889F-4EFC-B25A-A894DA9494AE}" srcOrd="0" destOrd="0" presId="urn:microsoft.com/office/officeart/2016/7/layout/RepeatingBendingProcessNew"/>
    <dgm:cxn modelId="{8CA6B0E0-DE87-4016-B5CB-D5AA793A688B}" srcId="{4353C763-2B64-4C97-A065-67E58F0D999D}" destId="{6DAE1391-93DD-4894-8ECE-147A34552B53}" srcOrd="0" destOrd="0" parTransId="{A2872DF1-975F-47B9-9CE0-339545FDBAFA}" sibTransId="{ADD549E3-DB41-47C1-AA90-7E99D18016B2}"/>
    <dgm:cxn modelId="{EFA8F6E0-0490-40D8-B48D-1FF250092061}" srcId="{4353C763-2B64-4C97-A065-67E58F0D999D}" destId="{24FC7F00-14C1-4F26-A841-1CC4C7819ABE}" srcOrd="6" destOrd="0" parTransId="{593ABDFA-7553-42A8-9499-2F242F8A03D8}" sibTransId="{1694F436-7636-4D68-821A-7A7C9B79BBAE}"/>
    <dgm:cxn modelId="{6F7B62E1-0AAA-485A-B0E9-AC8466A20326}" srcId="{4353C763-2B64-4C97-A065-67E58F0D999D}" destId="{09FC5EC4-22E7-48E8-9B47-3FF39657A3B1}" srcOrd="11" destOrd="0" parTransId="{29DC6723-6A10-4C94-BD5B-F055FD9F94B7}" sibTransId="{4FECBD62-C64B-4B97-9265-B8DB2863F804}"/>
    <dgm:cxn modelId="{8B8E97E3-0FC3-4C7C-B6C3-831DB4CC24C4}" type="presOf" srcId="{C52E07DA-88FD-42A5-BC03-433E2911EF4A}" destId="{58EE78D5-686A-417B-94B1-D7E680801522}" srcOrd="0" destOrd="0" presId="urn:microsoft.com/office/officeart/2016/7/layout/RepeatingBendingProcessNew"/>
    <dgm:cxn modelId="{14BFFFE5-A292-45DD-9AD5-A515127CA5CB}" type="presOf" srcId="{5DD08FB6-AADE-4F5F-9D08-840BD1476F2E}" destId="{E9040853-BD17-4C6E-A225-5CCC50668B10}" srcOrd="0" destOrd="0" presId="urn:microsoft.com/office/officeart/2016/7/layout/RepeatingBendingProcessNew"/>
    <dgm:cxn modelId="{2B8CBDE8-6932-40BD-B395-AA09A65FAD14}" type="presOf" srcId="{D9640BBA-CCA6-4328-9234-F1F6A6E9AECB}" destId="{53BE8521-6259-4588-AB79-136C89A28BB3}" srcOrd="1" destOrd="0" presId="urn:microsoft.com/office/officeart/2016/7/layout/RepeatingBendingProcessNew"/>
    <dgm:cxn modelId="{2590E7E9-C5E0-4ED8-A416-C425D946949E}" srcId="{4353C763-2B64-4C97-A065-67E58F0D999D}" destId="{AD2F27A4-D8EA-4CAB-90ED-E480EB3227D9}" srcOrd="9" destOrd="0" parTransId="{85632452-AE34-46C6-AA14-B99E8A7E7447}" sibTransId="{57A95668-B24E-45BC-8CB4-48EF325628B1}"/>
    <dgm:cxn modelId="{EF2730F0-B39B-486B-8688-593A97A81D68}" type="presOf" srcId="{8703EBB0-8966-4329-BE19-A8FD1A15F9B7}" destId="{5BE7B023-4844-4D05-B5FC-EEC3029FB831}" srcOrd="0" destOrd="0" presId="urn:microsoft.com/office/officeart/2016/7/layout/RepeatingBendingProcessNew"/>
    <dgm:cxn modelId="{68D088F0-A9A3-4688-B3E9-029DEC7E3DEF}" type="presOf" srcId="{CC3F469E-68CB-4026-B130-07E3F8177E98}" destId="{E6866150-5E66-4EDA-BF8C-36CF8316610E}" srcOrd="0" destOrd="0" presId="urn:microsoft.com/office/officeart/2016/7/layout/RepeatingBendingProcessNew"/>
    <dgm:cxn modelId="{A5AEB7F1-29F3-4D3A-8BFC-A78956F3DCDE}" srcId="{4353C763-2B64-4C97-A065-67E58F0D999D}" destId="{A3956632-EBFE-4F37-A13A-8A5B4B30953B}" srcOrd="14" destOrd="0" parTransId="{34C6E116-1053-4953-AE90-2C9BE729D293}" sibTransId="{7675FB12-7A27-4F6A-A8F3-370EEA6A2E0D}"/>
    <dgm:cxn modelId="{566055F4-0F3A-4A88-9258-DD75F15FF580}" type="presOf" srcId="{1AFFB23A-20C2-42B5-9979-DF53305960FB}" destId="{B43E2029-9BF2-4FFD-B339-8834377796F3}" srcOrd="0" destOrd="0" presId="urn:microsoft.com/office/officeart/2016/7/layout/RepeatingBendingProcessNew"/>
    <dgm:cxn modelId="{2BBB87F4-3A38-477C-BCC9-AC59C9E7E55E}" type="presOf" srcId="{AD2F27A4-D8EA-4CAB-90ED-E480EB3227D9}" destId="{A2C1B126-8F4B-4A38-B538-81103B96A358}" srcOrd="0" destOrd="0" presId="urn:microsoft.com/office/officeart/2016/7/layout/RepeatingBendingProcessNew"/>
    <dgm:cxn modelId="{77735BF5-FE15-46C8-BC5C-8CB3EFE0EF71}" type="presOf" srcId="{4353C763-2B64-4C97-A065-67E58F0D999D}" destId="{FB54F6E5-5DE3-4D5D-B7E5-19041266FB30}" srcOrd="0" destOrd="0" presId="urn:microsoft.com/office/officeart/2016/7/layout/RepeatingBendingProcessNew"/>
    <dgm:cxn modelId="{8405C2FC-F5D8-4A02-878C-D6F01BA780F1}" type="presOf" srcId="{8487C48B-2463-479D-AE5D-7AB6C9A680F5}" destId="{891D885C-DC7D-48F5-B8EF-A9BDA4B28DA1}" srcOrd="1" destOrd="0" presId="urn:microsoft.com/office/officeart/2016/7/layout/RepeatingBendingProcessNew"/>
    <dgm:cxn modelId="{3A901FFF-19D2-4695-B74C-D4B8281F1EA7}" type="presOf" srcId="{57A95668-B24E-45BC-8CB4-48EF325628B1}" destId="{82A65BAA-0A3F-4CBB-81E3-44EA8BA23E8C}" srcOrd="1" destOrd="0" presId="urn:microsoft.com/office/officeart/2016/7/layout/RepeatingBendingProcessNew"/>
    <dgm:cxn modelId="{74BC97D1-1F24-4623-BB82-FAE1A0BBAA4A}" type="presParOf" srcId="{FB54F6E5-5DE3-4D5D-B7E5-19041266FB30}" destId="{862CE4DE-34B8-479E-A196-A4783EDCD4CF}" srcOrd="0" destOrd="0" presId="urn:microsoft.com/office/officeart/2016/7/layout/RepeatingBendingProcessNew"/>
    <dgm:cxn modelId="{343E0665-1895-4EA2-AF28-7ED67AA6CE56}" type="presParOf" srcId="{FB54F6E5-5DE3-4D5D-B7E5-19041266FB30}" destId="{42BD0D87-6C46-48EB-9145-F478B1FD3703}" srcOrd="1" destOrd="0" presId="urn:microsoft.com/office/officeart/2016/7/layout/RepeatingBendingProcessNew"/>
    <dgm:cxn modelId="{03C6B2B7-D66D-4B02-852A-42B1AEB96735}" type="presParOf" srcId="{42BD0D87-6C46-48EB-9145-F478B1FD3703}" destId="{7861200E-B70F-4558-87E1-CFBA04B0B848}" srcOrd="0" destOrd="0" presId="urn:microsoft.com/office/officeart/2016/7/layout/RepeatingBendingProcessNew"/>
    <dgm:cxn modelId="{2F4B75BD-EB7D-42FB-A13D-00115C46CBDF}" type="presParOf" srcId="{FB54F6E5-5DE3-4D5D-B7E5-19041266FB30}" destId="{8A6A8D62-62A4-4DE5-8C95-10F77DE588AC}" srcOrd="2" destOrd="0" presId="urn:microsoft.com/office/officeart/2016/7/layout/RepeatingBendingProcessNew"/>
    <dgm:cxn modelId="{91C9C021-87F9-440E-B1DA-3CF6702AB6C5}" type="presParOf" srcId="{FB54F6E5-5DE3-4D5D-B7E5-19041266FB30}" destId="{335C27D3-0DE4-431F-8C1F-E12817F690EC}" srcOrd="3" destOrd="0" presId="urn:microsoft.com/office/officeart/2016/7/layout/RepeatingBendingProcessNew"/>
    <dgm:cxn modelId="{3F550816-5DCA-4586-8DD4-B0ABC32ED00C}" type="presParOf" srcId="{335C27D3-0DE4-431F-8C1F-E12817F690EC}" destId="{CDD12331-6F9C-4A38-97B5-51C56BDF5E25}" srcOrd="0" destOrd="0" presId="urn:microsoft.com/office/officeart/2016/7/layout/RepeatingBendingProcessNew"/>
    <dgm:cxn modelId="{5166AA99-AB34-4081-A26D-53AD64A25F37}" type="presParOf" srcId="{FB54F6E5-5DE3-4D5D-B7E5-19041266FB30}" destId="{CCB3D76B-F61E-40E6-AB97-89067A56F81B}" srcOrd="4" destOrd="0" presId="urn:microsoft.com/office/officeart/2016/7/layout/RepeatingBendingProcessNew"/>
    <dgm:cxn modelId="{93DD8876-3EB0-48BF-88B9-B57E0957A3A2}" type="presParOf" srcId="{FB54F6E5-5DE3-4D5D-B7E5-19041266FB30}" destId="{71C6FF2B-F8F1-40C8-B107-4A4EDC74B00D}" srcOrd="5" destOrd="0" presId="urn:microsoft.com/office/officeart/2016/7/layout/RepeatingBendingProcessNew"/>
    <dgm:cxn modelId="{7F9C1E70-0629-4D89-A26D-A55DD4FE9D5F}" type="presParOf" srcId="{71C6FF2B-F8F1-40C8-B107-4A4EDC74B00D}" destId="{53BE8521-6259-4588-AB79-136C89A28BB3}" srcOrd="0" destOrd="0" presId="urn:microsoft.com/office/officeart/2016/7/layout/RepeatingBendingProcessNew"/>
    <dgm:cxn modelId="{C1C6E790-9904-4ED4-B26D-A181310A5CDD}" type="presParOf" srcId="{FB54F6E5-5DE3-4D5D-B7E5-19041266FB30}" destId="{5CCD888D-9576-41CC-B0F6-96FE5851449D}" srcOrd="6" destOrd="0" presId="urn:microsoft.com/office/officeart/2016/7/layout/RepeatingBendingProcessNew"/>
    <dgm:cxn modelId="{12358A19-492F-4047-93A5-AA7966905053}" type="presParOf" srcId="{FB54F6E5-5DE3-4D5D-B7E5-19041266FB30}" destId="{7D882B16-3D42-4210-AD98-B928FA90CE0E}" srcOrd="7" destOrd="0" presId="urn:microsoft.com/office/officeart/2016/7/layout/RepeatingBendingProcessNew"/>
    <dgm:cxn modelId="{125F6F70-3CD4-4B33-A9F9-6461B470051D}" type="presParOf" srcId="{7D882B16-3D42-4210-AD98-B928FA90CE0E}" destId="{396EA7D5-4E90-4A8F-9EC3-99810946560B}" srcOrd="0" destOrd="0" presId="urn:microsoft.com/office/officeart/2016/7/layout/RepeatingBendingProcessNew"/>
    <dgm:cxn modelId="{DBF68203-1096-4DCB-8BFF-9D257B8700C2}" type="presParOf" srcId="{FB54F6E5-5DE3-4D5D-B7E5-19041266FB30}" destId="{1666F2C1-4F26-42BF-B6E9-C8A038660B62}" srcOrd="8" destOrd="0" presId="urn:microsoft.com/office/officeart/2016/7/layout/RepeatingBendingProcessNew"/>
    <dgm:cxn modelId="{4D611DCE-0F31-455C-A325-8B213B64BFAD}" type="presParOf" srcId="{FB54F6E5-5DE3-4D5D-B7E5-19041266FB30}" destId="{82595B25-DEC6-407A-9265-82DA9C196F7D}" srcOrd="9" destOrd="0" presId="urn:microsoft.com/office/officeart/2016/7/layout/RepeatingBendingProcessNew"/>
    <dgm:cxn modelId="{89DF821D-6246-4F5D-A9B6-18F1BA5ACF4B}" type="presParOf" srcId="{82595B25-DEC6-407A-9265-82DA9C196F7D}" destId="{A5C7A122-6B1C-4CC3-A1A3-35D372D0E43F}" srcOrd="0" destOrd="0" presId="urn:microsoft.com/office/officeart/2016/7/layout/RepeatingBendingProcessNew"/>
    <dgm:cxn modelId="{ACBF4D02-9CCD-47AB-BB17-6471ED24E37C}" type="presParOf" srcId="{FB54F6E5-5DE3-4D5D-B7E5-19041266FB30}" destId="{E0805A69-F0A7-4FB9-8E87-6E51C6ABF035}" srcOrd="10" destOrd="0" presId="urn:microsoft.com/office/officeart/2016/7/layout/RepeatingBendingProcessNew"/>
    <dgm:cxn modelId="{CDA6C8A7-48F9-44C0-B24D-6AAA63C1CBBB}" type="presParOf" srcId="{FB54F6E5-5DE3-4D5D-B7E5-19041266FB30}" destId="{5BE7B023-4844-4D05-B5FC-EEC3029FB831}" srcOrd="11" destOrd="0" presId="urn:microsoft.com/office/officeart/2016/7/layout/RepeatingBendingProcessNew"/>
    <dgm:cxn modelId="{7B578798-5195-48DF-92DD-642DA7B65CF5}" type="presParOf" srcId="{5BE7B023-4844-4D05-B5FC-EEC3029FB831}" destId="{56CFF4A4-D8EC-45B3-BE1A-5E94133EAF5F}" srcOrd="0" destOrd="0" presId="urn:microsoft.com/office/officeart/2016/7/layout/RepeatingBendingProcessNew"/>
    <dgm:cxn modelId="{C60BA8DC-32EA-4FE6-9E0B-C39EF6307F75}" type="presParOf" srcId="{FB54F6E5-5DE3-4D5D-B7E5-19041266FB30}" destId="{884D8C78-055C-4309-BC1A-16A7530AC9E8}" srcOrd="12" destOrd="0" presId="urn:microsoft.com/office/officeart/2016/7/layout/RepeatingBendingProcessNew"/>
    <dgm:cxn modelId="{03EE8498-7804-41D2-8D2A-34901ACE373C}" type="presParOf" srcId="{FB54F6E5-5DE3-4D5D-B7E5-19041266FB30}" destId="{C5FBC489-9356-42B9-A865-FD411B3B1135}" srcOrd="13" destOrd="0" presId="urn:microsoft.com/office/officeart/2016/7/layout/RepeatingBendingProcessNew"/>
    <dgm:cxn modelId="{90BEB0AA-0E3F-405B-9294-C73E27CE3CD9}" type="presParOf" srcId="{C5FBC489-9356-42B9-A865-FD411B3B1135}" destId="{FC95F89D-CF52-4FEC-918E-6210603512A8}" srcOrd="0" destOrd="0" presId="urn:microsoft.com/office/officeart/2016/7/layout/RepeatingBendingProcessNew"/>
    <dgm:cxn modelId="{BB94A1C9-D4F9-4595-94A3-A71C17F988B3}" type="presParOf" srcId="{FB54F6E5-5DE3-4D5D-B7E5-19041266FB30}" destId="{3484AD70-00FD-427E-9813-75E8C58E6B23}" srcOrd="14" destOrd="0" presId="urn:microsoft.com/office/officeart/2016/7/layout/RepeatingBendingProcessNew"/>
    <dgm:cxn modelId="{ABB83246-4008-4F4D-A83A-4F6AE22F9469}" type="presParOf" srcId="{FB54F6E5-5DE3-4D5D-B7E5-19041266FB30}" destId="{9F8D89C5-560E-49DA-969F-7CE322B453EC}" srcOrd="15" destOrd="0" presId="urn:microsoft.com/office/officeart/2016/7/layout/RepeatingBendingProcessNew"/>
    <dgm:cxn modelId="{E8CF452A-6CA0-4E82-AE19-F7C93F8CFC00}" type="presParOf" srcId="{9F8D89C5-560E-49DA-969F-7CE322B453EC}" destId="{891D885C-DC7D-48F5-B8EF-A9BDA4B28DA1}" srcOrd="0" destOrd="0" presId="urn:microsoft.com/office/officeart/2016/7/layout/RepeatingBendingProcessNew"/>
    <dgm:cxn modelId="{14117156-0E94-4A0F-B90D-725562FA1890}" type="presParOf" srcId="{FB54F6E5-5DE3-4D5D-B7E5-19041266FB30}" destId="{E9BC0E94-769F-450A-A2AA-F670B7DDA319}" srcOrd="16" destOrd="0" presId="urn:microsoft.com/office/officeart/2016/7/layout/RepeatingBendingProcessNew"/>
    <dgm:cxn modelId="{D7A23976-2DF1-46F6-82BC-35E0EA49063F}" type="presParOf" srcId="{FB54F6E5-5DE3-4D5D-B7E5-19041266FB30}" destId="{E9040853-BD17-4C6E-A225-5CCC50668B10}" srcOrd="17" destOrd="0" presId="urn:microsoft.com/office/officeart/2016/7/layout/RepeatingBendingProcessNew"/>
    <dgm:cxn modelId="{B7C3739B-A0A2-4029-88E2-121AD0D25689}" type="presParOf" srcId="{E9040853-BD17-4C6E-A225-5CCC50668B10}" destId="{185FA35C-8FE7-49A5-BE0F-4562DA5CB565}" srcOrd="0" destOrd="0" presId="urn:microsoft.com/office/officeart/2016/7/layout/RepeatingBendingProcessNew"/>
    <dgm:cxn modelId="{728DFC68-8D46-4D31-A514-2E229AC81339}" type="presParOf" srcId="{FB54F6E5-5DE3-4D5D-B7E5-19041266FB30}" destId="{A2C1B126-8F4B-4A38-B538-81103B96A358}" srcOrd="18" destOrd="0" presId="urn:microsoft.com/office/officeart/2016/7/layout/RepeatingBendingProcessNew"/>
    <dgm:cxn modelId="{EB579255-54B0-44C1-81C2-6A536AF4037A}" type="presParOf" srcId="{FB54F6E5-5DE3-4D5D-B7E5-19041266FB30}" destId="{BBE50363-D770-444C-A3F9-C7AA6E6A19B0}" srcOrd="19" destOrd="0" presId="urn:microsoft.com/office/officeart/2016/7/layout/RepeatingBendingProcessNew"/>
    <dgm:cxn modelId="{206E2B22-898F-4278-AD34-4439914D7B45}" type="presParOf" srcId="{BBE50363-D770-444C-A3F9-C7AA6E6A19B0}" destId="{82A65BAA-0A3F-4CBB-81E3-44EA8BA23E8C}" srcOrd="0" destOrd="0" presId="urn:microsoft.com/office/officeart/2016/7/layout/RepeatingBendingProcessNew"/>
    <dgm:cxn modelId="{C57D78F4-3B0A-465A-8E79-38629EE58A22}" type="presParOf" srcId="{FB54F6E5-5DE3-4D5D-B7E5-19041266FB30}" destId="{6565382B-BBFF-4709-A74B-CECD4E29421C}" srcOrd="20" destOrd="0" presId="urn:microsoft.com/office/officeart/2016/7/layout/RepeatingBendingProcessNew"/>
    <dgm:cxn modelId="{70AE7A3C-B594-4A3F-A417-DE7EF3ED1877}" type="presParOf" srcId="{FB54F6E5-5DE3-4D5D-B7E5-19041266FB30}" destId="{B43E2029-9BF2-4FFD-B339-8834377796F3}" srcOrd="21" destOrd="0" presId="urn:microsoft.com/office/officeart/2016/7/layout/RepeatingBendingProcessNew"/>
    <dgm:cxn modelId="{3B1F2863-E37B-4FFE-B6FB-A2B7D8835F64}" type="presParOf" srcId="{B43E2029-9BF2-4FFD-B339-8834377796F3}" destId="{B0327C8F-505C-4D1D-95C6-69CB5DAB9573}" srcOrd="0" destOrd="0" presId="urn:microsoft.com/office/officeart/2016/7/layout/RepeatingBendingProcessNew"/>
    <dgm:cxn modelId="{E0BB4F49-615E-4AE6-9DC7-3C3619FA50CB}" type="presParOf" srcId="{FB54F6E5-5DE3-4D5D-B7E5-19041266FB30}" destId="{73DBDAE0-895E-4B5A-AFD4-F2826CF7980F}" srcOrd="22" destOrd="0" presId="urn:microsoft.com/office/officeart/2016/7/layout/RepeatingBendingProcessNew"/>
    <dgm:cxn modelId="{1F83A650-57C1-409B-8E9A-A588DDE05471}" type="presParOf" srcId="{FB54F6E5-5DE3-4D5D-B7E5-19041266FB30}" destId="{7A8BFC44-63F3-476F-8AFE-F19C5ADFE664}" srcOrd="23" destOrd="0" presId="urn:microsoft.com/office/officeart/2016/7/layout/RepeatingBendingProcessNew"/>
    <dgm:cxn modelId="{2680C4A1-5176-4E5F-A609-34624439529E}" type="presParOf" srcId="{7A8BFC44-63F3-476F-8AFE-F19C5ADFE664}" destId="{069FF4DB-7EAB-4E10-810C-1067467F18B9}" srcOrd="0" destOrd="0" presId="urn:microsoft.com/office/officeart/2016/7/layout/RepeatingBendingProcessNew"/>
    <dgm:cxn modelId="{886E76A3-ED8C-49F7-8AEC-C2A197FB5D4D}" type="presParOf" srcId="{FB54F6E5-5DE3-4D5D-B7E5-19041266FB30}" destId="{2720822C-D999-488F-8C30-CFD9F052F4EC}" srcOrd="24" destOrd="0" presId="urn:microsoft.com/office/officeart/2016/7/layout/RepeatingBendingProcessNew"/>
    <dgm:cxn modelId="{F32C8A87-4839-4033-9ED4-67691906CC15}" type="presParOf" srcId="{FB54F6E5-5DE3-4D5D-B7E5-19041266FB30}" destId="{58EE78D5-686A-417B-94B1-D7E680801522}" srcOrd="25" destOrd="0" presId="urn:microsoft.com/office/officeart/2016/7/layout/RepeatingBendingProcessNew"/>
    <dgm:cxn modelId="{1147CDB8-AB89-44A5-9506-E72D2F13DB94}" type="presParOf" srcId="{58EE78D5-686A-417B-94B1-D7E680801522}" destId="{A982EF29-411F-43D6-A546-AD5168CBE7A3}" srcOrd="0" destOrd="0" presId="urn:microsoft.com/office/officeart/2016/7/layout/RepeatingBendingProcessNew"/>
    <dgm:cxn modelId="{D27E0601-E04D-4DA7-895F-A2B4104EB453}" type="presParOf" srcId="{FB54F6E5-5DE3-4D5D-B7E5-19041266FB30}" destId="{AE8F363B-1532-4E69-8E8B-4D380A83638D}" srcOrd="26" destOrd="0" presId="urn:microsoft.com/office/officeart/2016/7/layout/RepeatingBendingProcessNew"/>
    <dgm:cxn modelId="{48CFB4AF-2C14-4414-B7FF-D8853194468F}" type="presParOf" srcId="{FB54F6E5-5DE3-4D5D-B7E5-19041266FB30}" destId="{56D27C83-6E72-42B5-9623-864B47679170}" srcOrd="27" destOrd="0" presId="urn:microsoft.com/office/officeart/2016/7/layout/RepeatingBendingProcessNew"/>
    <dgm:cxn modelId="{47E64D24-D4C7-4C27-BB8E-D3BCE2036BBB}" type="presParOf" srcId="{56D27C83-6E72-42B5-9623-864B47679170}" destId="{5219A087-7754-4550-BF31-A56CE36D40DA}" srcOrd="0" destOrd="0" presId="urn:microsoft.com/office/officeart/2016/7/layout/RepeatingBendingProcessNew"/>
    <dgm:cxn modelId="{99EA401B-59D7-4455-A0EB-D5822A9145F1}" type="presParOf" srcId="{FB54F6E5-5DE3-4D5D-B7E5-19041266FB30}" destId="{7B256A87-9D27-484E-85B0-0AA8D966DA18}" srcOrd="28" destOrd="0" presId="urn:microsoft.com/office/officeart/2016/7/layout/RepeatingBendingProcessNew"/>
    <dgm:cxn modelId="{D529BA8E-E6A2-4B93-BDDB-4936149E68D7}" type="presParOf" srcId="{FB54F6E5-5DE3-4D5D-B7E5-19041266FB30}" destId="{6F3D1BE5-098A-46D3-96C8-9B4F5D334CD7}" srcOrd="29" destOrd="0" presId="urn:microsoft.com/office/officeart/2016/7/layout/RepeatingBendingProcessNew"/>
    <dgm:cxn modelId="{30063E9C-9FB4-439C-AF86-16F9FE113D60}" type="presParOf" srcId="{6F3D1BE5-098A-46D3-96C8-9B4F5D334CD7}" destId="{671E7DE4-0F2D-4FE1-A84E-FA510E84C026}" srcOrd="0" destOrd="0" presId="urn:microsoft.com/office/officeart/2016/7/layout/RepeatingBendingProcessNew"/>
    <dgm:cxn modelId="{9AE61EA0-F556-45E3-AC84-1B40D3C9699A}" type="presParOf" srcId="{FB54F6E5-5DE3-4D5D-B7E5-19041266FB30}" destId="{E6866150-5E66-4EDA-BF8C-36CF8316610E}" srcOrd="30" destOrd="0" presId="urn:microsoft.com/office/officeart/2016/7/layout/RepeatingBendingProcessNew"/>
    <dgm:cxn modelId="{E53B51D3-469B-4210-8141-76AF6906421A}" type="presParOf" srcId="{FB54F6E5-5DE3-4D5D-B7E5-19041266FB30}" destId="{6C4316A3-10DE-4E88-A4AE-C7110D737BCA}" srcOrd="31" destOrd="0" presId="urn:microsoft.com/office/officeart/2016/7/layout/RepeatingBendingProcessNew"/>
    <dgm:cxn modelId="{5B60FEB6-13ED-42E5-B9F5-13FE3D106DAA}" type="presParOf" srcId="{6C4316A3-10DE-4E88-A4AE-C7110D737BCA}" destId="{BAED31D6-5B7C-4EF7-9E6A-5104824E04A7}" srcOrd="0" destOrd="0" presId="urn:microsoft.com/office/officeart/2016/7/layout/RepeatingBendingProcessNew"/>
    <dgm:cxn modelId="{4327B4FE-9CF7-4F40-906D-FB07F5BE3DC3}" type="presParOf" srcId="{FB54F6E5-5DE3-4D5D-B7E5-19041266FB30}" destId="{05D0577C-889F-4EFC-B25A-A894DA9494AE}" srcOrd="3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EE53A2-545F-4F1F-A7C3-5C84D24F8DF5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3BB13EE-DF3F-4056-A6F0-E5747FC4B78E}">
      <dgm:prSet custT="1"/>
      <dgm:spPr/>
      <dgm:t>
        <a:bodyPr/>
        <a:lstStyle/>
        <a:p>
          <a:r>
            <a:rPr lang="en-US" sz="1400">
              <a:latin typeface="Arial"/>
              <a:cs typeface="Arial"/>
            </a:rPr>
            <a:t>Healthcare impact</a:t>
          </a:r>
          <a:endParaRPr lang="en-US" sz="1400" dirty="0">
            <a:latin typeface="Arial"/>
            <a:cs typeface="Arial"/>
          </a:endParaRPr>
        </a:p>
      </dgm:t>
    </dgm:pt>
    <dgm:pt modelId="{8EEC9056-9885-4A30-9EAB-F6A00FCDD36D}" type="parTrans" cxnId="{F9E5F6F1-9CE1-498F-B180-97565BFFC77A}">
      <dgm:prSet/>
      <dgm:spPr/>
      <dgm:t>
        <a:bodyPr/>
        <a:lstStyle/>
        <a:p>
          <a:endParaRPr lang="en-US"/>
        </a:p>
      </dgm:t>
    </dgm:pt>
    <dgm:pt modelId="{C0D24A01-3EA2-406D-B991-02DC9453C29D}" type="sibTrans" cxnId="{F9E5F6F1-9CE1-498F-B180-97565BFFC77A}">
      <dgm:prSet/>
      <dgm:spPr/>
      <dgm:t>
        <a:bodyPr/>
        <a:lstStyle/>
        <a:p>
          <a:endParaRPr lang="en-US"/>
        </a:p>
      </dgm:t>
    </dgm:pt>
    <dgm:pt modelId="{228E56AD-D45D-471A-85C6-AE91FA77BCE0}">
      <dgm:prSet/>
      <dgm:spPr/>
      <dgm:t>
        <a:bodyPr/>
        <a:lstStyle/>
        <a:p>
          <a:r>
            <a:rPr lang="en-US" sz="1400">
              <a:latin typeface="Arial"/>
              <a:cs typeface="Arial"/>
            </a:rPr>
            <a:t>Accounts for approximately 1 in 8 emergency respiratory admissions in the UK (NHS England, 2019)</a:t>
          </a:r>
          <a:endParaRPr lang="en-US" sz="1400" dirty="0">
            <a:latin typeface="Arial"/>
            <a:cs typeface="Arial"/>
          </a:endParaRPr>
        </a:p>
      </dgm:t>
    </dgm:pt>
    <dgm:pt modelId="{29ED1012-01D2-44A5-9221-62A81C7269A5}" type="parTrans" cxnId="{D8144176-66E1-4F62-B00F-B25FEFC7F61F}">
      <dgm:prSet/>
      <dgm:spPr/>
      <dgm:t>
        <a:bodyPr/>
        <a:lstStyle/>
        <a:p>
          <a:endParaRPr lang="en-US"/>
        </a:p>
      </dgm:t>
    </dgm:pt>
    <dgm:pt modelId="{7DECAAD4-ABB6-4653-A450-AF691CD2C768}" type="sibTrans" cxnId="{D8144176-66E1-4F62-B00F-B25FEFC7F61F}">
      <dgm:prSet/>
      <dgm:spPr/>
      <dgm:t>
        <a:bodyPr/>
        <a:lstStyle/>
        <a:p>
          <a:endParaRPr lang="en-US"/>
        </a:p>
      </dgm:t>
    </dgm:pt>
    <dgm:pt modelId="{BC120121-4F63-4CD3-B11F-E9323582C8A8}">
      <dgm:prSet/>
      <dgm:spPr/>
      <dgm:t>
        <a:bodyPr/>
        <a:lstStyle/>
        <a:p>
          <a:r>
            <a:rPr lang="en-US" sz="1400">
              <a:latin typeface="Arial"/>
              <a:cs typeface="Arial"/>
            </a:rPr>
            <a:t>Economic:</a:t>
          </a:r>
          <a:endParaRPr lang="en-US" sz="1400" dirty="0">
            <a:latin typeface="Arial"/>
            <a:cs typeface="Arial"/>
          </a:endParaRPr>
        </a:p>
      </dgm:t>
    </dgm:pt>
    <dgm:pt modelId="{14D9B976-FF51-4F10-9DCE-9A3B844901A6}" type="parTrans" cxnId="{12E80A3E-3502-418B-AC08-C65E161F8081}">
      <dgm:prSet/>
      <dgm:spPr/>
      <dgm:t>
        <a:bodyPr/>
        <a:lstStyle/>
        <a:p>
          <a:endParaRPr lang="en-US"/>
        </a:p>
      </dgm:t>
    </dgm:pt>
    <dgm:pt modelId="{3A3983C9-5517-4BAB-AB94-7739C776065D}" type="sibTrans" cxnId="{12E80A3E-3502-418B-AC08-C65E161F8081}">
      <dgm:prSet/>
      <dgm:spPr/>
      <dgm:t>
        <a:bodyPr/>
        <a:lstStyle/>
        <a:p>
          <a:endParaRPr lang="en-US"/>
        </a:p>
      </dgm:t>
    </dgm:pt>
    <dgm:pt modelId="{99AE3B3D-4A85-41F6-BE23-03620C10F15E}">
      <dgm:prSet/>
      <dgm:spPr/>
      <dgm:t>
        <a:bodyPr/>
        <a:lstStyle/>
        <a:p>
          <a:r>
            <a:rPr lang="en-US" sz="1400">
              <a:latin typeface="Arial"/>
              <a:cs typeface="Arial"/>
            </a:rPr>
            <a:t>NHS costs estimated at over £2.5 billion annually (Usher Institute, N.D.)</a:t>
          </a:r>
          <a:endParaRPr lang="en-US" sz="1400" dirty="0">
            <a:latin typeface="Arial"/>
            <a:cs typeface="Arial"/>
          </a:endParaRPr>
        </a:p>
      </dgm:t>
    </dgm:pt>
    <dgm:pt modelId="{F4510FEC-F693-49B9-BAFD-4F0B2D869D91}" type="parTrans" cxnId="{5433817A-FC2E-47E3-ACD2-3CB9F6337FD2}">
      <dgm:prSet/>
      <dgm:spPr/>
      <dgm:t>
        <a:bodyPr/>
        <a:lstStyle/>
        <a:p>
          <a:endParaRPr lang="en-US"/>
        </a:p>
      </dgm:t>
    </dgm:pt>
    <dgm:pt modelId="{5896ADF0-78FD-4AC9-A904-5716870C56AB}" type="sibTrans" cxnId="{5433817A-FC2E-47E3-ACD2-3CB9F6337FD2}">
      <dgm:prSet/>
      <dgm:spPr/>
      <dgm:t>
        <a:bodyPr/>
        <a:lstStyle/>
        <a:p>
          <a:endParaRPr lang="en-US"/>
        </a:p>
      </dgm:t>
    </dgm:pt>
    <dgm:pt modelId="{CACF8899-BBB5-49B8-8C76-14B32FAC4974}">
      <dgm:prSet/>
      <dgm:spPr/>
      <dgm:t>
        <a:bodyPr/>
        <a:lstStyle/>
        <a:p>
          <a:r>
            <a:rPr lang="en-US" sz="1400" dirty="0">
              <a:latin typeface="Arial"/>
              <a:cs typeface="Arial"/>
            </a:rPr>
            <a:t>Significant productivity loss affecting workforce participation (</a:t>
          </a:r>
          <a:r>
            <a:rPr lang="en-US" sz="1400" dirty="0" err="1">
              <a:latin typeface="Arial"/>
              <a:cs typeface="Arial"/>
            </a:rPr>
            <a:t>Tachkov</a:t>
          </a:r>
          <a:r>
            <a:rPr lang="en-US" sz="1400" dirty="0">
              <a:latin typeface="Arial"/>
              <a:cs typeface="Arial"/>
            </a:rPr>
            <a:t> </a:t>
          </a:r>
          <a:r>
            <a:rPr lang="en-US" sz="1400" i="1" dirty="0">
              <a:latin typeface="Arial"/>
              <a:cs typeface="Arial"/>
            </a:rPr>
            <a:t>et al</a:t>
          </a:r>
          <a:r>
            <a:rPr lang="en-US" sz="1400" dirty="0">
              <a:latin typeface="Arial"/>
              <a:cs typeface="Arial"/>
            </a:rPr>
            <a:t>., 2017; Value in Health, 2021)</a:t>
          </a:r>
        </a:p>
      </dgm:t>
    </dgm:pt>
    <dgm:pt modelId="{BC87638F-59FA-4C00-9CDB-2F071B663802}" type="parTrans" cxnId="{C8AC677E-F73C-43EC-8487-8A2CC4BAEA59}">
      <dgm:prSet/>
      <dgm:spPr/>
      <dgm:t>
        <a:bodyPr/>
        <a:lstStyle/>
        <a:p>
          <a:endParaRPr lang="en-US"/>
        </a:p>
      </dgm:t>
    </dgm:pt>
    <dgm:pt modelId="{8EE3B2F8-5516-47BF-BEB7-8223EF96002F}" type="sibTrans" cxnId="{C8AC677E-F73C-43EC-8487-8A2CC4BAEA59}">
      <dgm:prSet/>
      <dgm:spPr/>
      <dgm:t>
        <a:bodyPr/>
        <a:lstStyle/>
        <a:p>
          <a:endParaRPr lang="en-US"/>
        </a:p>
      </dgm:t>
    </dgm:pt>
    <dgm:pt modelId="{AB79095E-EB0E-45A5-9C54-01B67964E3DA}">
      <dgm:prSet/>
      <dgm:spPr/>
      <dgm:t>
        <a:bodyPr/>
        <a:lstStyle/>
        <a:p>
          <a:r>
            <a:rPr lang="en-US" sz="1400">
              <a:latin typeface="Arial"/>
              <a:cs typeface="Arial"/>
            </a:rPr>
            <a:t>Social Consequences</a:t>
          </a:r>
          <a:endParaRPr lang="en-US" sz="1400" dirty="0">
            <a:latin typeface="Arial"/>
            <a:cs typeface="Arial"/>
          </a:endParaRPr>
        </a:p>
      </dgm:t>
    </dgm:pt>
    <dgm:pt modelId="{6D70BEC4-5948-407F-9E1B-1A6E0DE4D289}" type="parTrans" cxnId="{34A8EFE7-15BE-4266-B242-BCDF1D74A0F0}">
      <dgm:prSet/>
      <dgm:spPr/>
      <dgm:t>
        <a:bodyPr/>
        <a:lstStyle/>
        <a:p>
          <a:endParaRPr lang="en-US"/>
        </a:p>
      </dgm:t>
    </dgm:pt>
    <dgm:pt modelId="{67EABD89-68A5-47BB-B8F9-1C82DC1A069B}" type="sibTrans" cxnId="{34A8EFE7-15BE-4266-B242-BCDF1D74A0F0}">
      <dgm:prSet/>
      <dgm:spPr/>
      <dgm:t>
        <a:bodyPr/>
        <a:lstStyle/>
        <a:p>
          <a:endParaRPr lang="en-US"/>
        </a:p>
      </dgm:t>
    </dgm:pt>
    <dgm:pt modelId="{84187BD0-A24D-4EB2-B487-5D0CFB8C76D1}">
      <dgm:prSet/>
      <dgm:spPr/>
      <dgm:t>
        <a:bodyPr/>
        <a:lstStyle/>
        <a:p>
          <a:r>
            <a:rPr lang="en-US" sz="1400">
              <a:latin typeface="Arial"/>
              <a:cs typeface="Arial"/>
            </a:rPr>
            <a:t>Reduced quality of life and functional capacity</a:t>
          </a:r>
          <a:endParaRPr lang="en-US" sz="1400" dirty="0">
            <a:latin typeface="Arial"/>
            <a:cs typeface="Arial"/>
          </a:endParaRPr>
        </a:p>
      </dgm:t>
    </dgm:pt>
    <dgm:pt modelId="{5D6DF5D3-CF5B-4CE5-8D95-471A597020A9}" type="parTrans" cxnId="{57F2DD78-73D3-47BD-B931-523FAE3A8B94}">
      <dgm:prSet/>
      <dgm:spPr/>
      <dgm:t>
        <a:bodyPr/>
        <a:lstStyle/>
        <a:p>
          <a:endParaRPr lang="en-US"/>
        </a:p>
      </dgm:t>
    </dgm:pt>
    <dgm:pt modelId="{BA75F4E4-A178-4778-80C4-EB6068D01C6F}" type="sibTrans" cxnId="{57F2DD78-73D3-47BD-B931-523FAE3A8B94}">
      <dgm:prSet/>
      <dgm:spPr/>
      <dgm:t>
        <a:bodyPr/>
        <a:lstStyle/>
        <a:p>
          <a:endParaRPr lang="en-US"/>
        </a:p>
      </dgm:t>
    </dgm:pt>
    <dgm:pt modelId="{3A42E2BE-866A-473D-87D8-0085DBDD5BFF}">
      <dgm:prSet/>
      <dgm:spPr/>
      <dgm:t>
        <a:bodyPr/>
        <a:lstStyle/>
        <a:p>
          <a:r>
            <a:rPr lang="en-US" sz="1400">
              <a:latin typeface="Arial"/>
              <a:cs typeface="Arial"/>
            </a:rPr>
            <a:t>Social isolation and decreased community participation</a:t>
          </a:r>
          <a:endParaRPr lang="en-US" sz="1400" dirty="0">
            <a:latin typeface="Arial"/>
            <a:cs typeface="Arial"/>
          </a:endParaRPr>
        </a:p>
      </dgm:t>
    </dgm:pt>
    <dgm:pt modelId="{959B062C-409B-4143-AABF-E332526D95ED}" type="parTrans" cxnId="{18B55F63-2146-4CF3-B1BD-671364C7B2E9}">
      <dgm:prSet/>
      <dgm:spPr/>
      <dgm:t>
        <a:bodyPr/>
        <a:lstStyle/>
        <a:p>
          <a:endParaRPr lang="en-US"/>
        </a:p>
      </dgm:t>
    </dgm:pt>
    <dgm:pt modelId="{75D8CBBA-8C60-4B9C-8BEB-406E16BC9C45}" type="sibTrans" cxnId="{18B55F63-2146-4CF3-B1BD-671364C7B2E9}">
      <dgm:prSet/>
      <dgm:spPr/>
      <dgm:t>
        <a:bodyPr/>
        <a:lstStyle/>
        <a:p>
          <a:endParaRPr lang="en-US"/>
        </a:p>
      </dgm:t>
    </dgm:pt>
    <dgm:pt modelId="{BCAE3A4D-D51D-4FE7-A2F5-0333E2789C16}">
      <dgm:prSet/>
      <dgm:spPr/>
      <dgm:t>
        <a:bodyPr/>
        <a:lstStyle/>
        <a:p>
          <a:r>
            <a:rPr lang="en-US" sz="1400">
              <a:latin typeface="Arial"/>
              <a:cs typeface="Arial"/>
            </a:rPr>
            <a:t>Employment loss and financial hardship</a:t>
          </a:r>
          <a:endParaRPr lang="en-US" sz="1400" dirty="0">
            <a:latin typeface="Arial"/>
            <a:cs typeface="Arial"/>
          </a:endParaRPr>
        </a:p>
      </dgm:t>
    </dgm:pt>
    <dgm:pt modelId="{B1F85D9A-8D66-4154-AB49-8908BFD8523F}" type="parTrans" cxnId="{89359DA3-E3BC-4196-9F7C-F0318808FF6B}">
      <dgm:prSet/>
      <dgm:spPr/>
      <dgm:t>
        <a:bodyPr/>
        <a:lstStyle/>
        <a:p>
          <a:endParaRPr lang="en-US"/>
        </a:p>
      </dgm:t>
    </dgm:pt>
    <dgm:pt modelId="{CCFD11A6-12D6-426F-BA27-25FC61FA59D6}" type="sibTrans" cxnId="{89359DA3-E3BC-4196-9F7C-F0318808FF6B}">
      <dgm:prSet/>
      <dgm:spPr/>
      <dgm:t>
        <a:bodyPr/>
        <a:lstStyle/>
        <a:p>
          <a:endParaRPr lang="en-US"/>
        </a:p>
      </dgm:t>
    </dgm:pt>
    <dgm:pt modelId="{BEA722EF-6D37-4843-A7D0-35AE512693B2}">
      <dgm:prSet/>
      <dgm:spPr/>
      <dgm:t>
        <a:bodyPr/>
        <a:lstStyle/>
        <a:p>
          <a:r>
            <a:rPr lang="en-US" sz="1400">
              <a:latin typeface="Arial"/>
              <a:cs typeface="Arial"/>
            </a:rPr>
            <a:t>Greater burden in deprived populations (Collins </a:t>
          </a:r>
          <a:r>
            <a:rPr lang="en-US" sz="1400" i="1">
              <a:latin typeface="Arial"/>
              <a:cs typeface="Arial"/>
            </a:rPr>
            <a:t>et al.</a:t>
          </a:r>
          <a:r>
            <a:rPr lang="en-US" sz="1400">
              <a:latin typeface="Arial"/>
              <a:cs typeface="Arial"/>
            </a:rPr>
            <a:t>, 2018)</a:t>
          </a:r>
          <a:endParaRPr lang="en-US" sz="1400" dirty="0">
            <a:latin typeface="Arial"/>
            <a:cs typeface="Arial"/>
          </a:endParaRPr>
        </a:p>
      </dgm:t>
    </dgm:pt>
    <dgm:pt modelId="{B7C8DD06-A0E2-41BE-811A-4CE2DA212F5E}" type="parTrans" cxnId="{920E4C57-4AD7-4045-A408-76E25D8A7CA9}">
      <dgm:prSet/>
      <dgm:spPr/>
      <dgm:t>
        <a:bodyPr/>
        <a:lstStyle/>
        <a:p>
          <a:endParaRPr lang="en-US"/>
        </a:p>
      </dgm:t>
    </dgm:pt>
    <dgm:pt modelId="{C25A5E4A-964E-4BE3-B3B9-4CEA2B8AADCE}" type="sibTrans" cxnId="{920E4C57-4AD7-4045-A408-76E25D8A7CA9}">
      <dgm:prSet/>
      <dgm:spPr/>
      <dgm:t>
        <a:bodyPr/>
        <a:lstStyle/>
        <a:p>
          <a:endParaRPr lang="en-US"/>
        </a:p>
      </dgm:t>
    </dgm:pt>
    <dgm:pt modelId="{2937BB23-06AE-440C-B8DF-B09E476B91AE}" type="pres">
      <dgm:prSet presAssocID="{46EE53A2-545F-4F1F-A7C3-5C84D24F8DF5}" presName="Name0" presStyleCnt="0">
        <dgm:presLayoutVars>
          <dgm:dir/>
          <dgm:resizeHandles val="exact"/>
        </dgm:presLayoutVars>
      </dgm:prSet>
      <dgm:spPr/>
    </dgm:pt>
    <dgm:pt modelId="{91A83BCF-567A-4762-B74D-EAAC7F3A6C1B}" type="pres">
      <dgm:prSet presAssocID="{F3BB13EE-DF3F-4056-A6F0-E5747FC4B78E}" presName="node" presStyleLbl="node1" presStyleIdx="0" presStyleCnt="10">
        <dgm:presLayoutVars>
          <dgm:bulletEnabled val="1"/>
        </dgm:presLayoutVars>
      </dgm:prSet>
      <dgm:spPr/>
    </dgm:pt>
    <dgm:pt modelId="{5C8ED6A2-2B50-41A7-984A-128D54C23601}" type="pres">
      <dgm:prSet presAssocID="{C0D24A01-3EA2-406D-B991-02DC9453C29D}" presName="sibTrans" presStyleLbl="sibTrans1D1" presStyleIdx="0" presStyleCnt="9"/>
      <dgm:spPr/>
    </dgm:pt>
    <dgm:pt modelId="{79048163-F9FD-40CA-9309-1105F59521DC}" type="pres">
      <dgm:prSet presAssocID="{C0D24A01-3EA2-406D-B991-02DC9453C29D}" presName="connectorText" presStyleLbl="sibTrans1D1" presStyleIdx="0" presStyleCnt="9"/>
      <dgm:spPr/>
    </dgm:pt>
    <dgm:pt modelId="{E0C74AF4-21F1-4FBA-B30E-7B88FFCC8727}" type="pres">
      <dgm:prSet presAssocID="{228E56AD-D45D-471A-85C6-AE91FA77BCE0}" presName="node" presStyleLbl="node1" presStyleIdx="1" presStyleCnt="10">
        <dgm:presLayoutVars>
          <dgm:bulletEnabled val="1"/>
        </dgm:presLayoutVars>
      </dgm:prSet>
      <dgm:spPr/>
    </dgm:pt>
    <dgm:pt modelId="{25E4B2FD-7706-4AB6-A656-30C7CEB28BBA}" type="pres">
      <dgm:prSet presAssocID="{7DECAAD4-ABB6-4653-A450-AF691CD2C768}" presName="sibTrans" presStyleLbl="sibTrans1D1" presStyleIdx="1" presStyleCnt="9"/>
      <dgm:spPr/>
    </dgm:pt>
    <dgm:pt modelId="{83B143D6-8896-416B-98AC-5B10253BAE6F}" type="pres">
      <dgm:prSet presAssocID="{7DECAAD4-ABB6-4653-A450-AF691CD2C768}" presName="connectorText" presStyleLbl="sibTrans1D1" presStyleIdx="1" presStyleCnt="9"/>
      <dgm:spPr/>
    </dgm:pt>
    <dgm:pt modelId="{5AD094E4-DA9F-4402-ABD2-455587E54DCA}" type="pres">
      <dgm:prSet presAssocID="{BC120121-4F63-4CD3-B11F-E9323582C8A8}" presName="node" presStyleLbl="node1" presStyleIdx="2" presStyleCnt="10">
        <dgm:presLayoutVars>
          <dgm:bulletEnabled val="1"/>
        </dgm:presLayoutVars>
      </dgm:prSet>
      <dgm:spPr/>
    </dgm:pt>
    <dgm:pt modelId="{0E2CED08-2E93-44AA-9F69-C404394E3922}" type="pres">
      <dgm:prSet presAssocID="{3A3983C9-5517-4BAB-AB94-7739C776065D}" presName="sibTrans" presStyleLbl="sibTrans1D1" presStyleIdx="2" presStyleCnt="9"/>
      <dgm:spPr/>
    </dgm:pt>
    <dgm:pt modelId="{BB9BD981-B8D0-4A7C-9CF8-BF408C4B5F20}" type="pres">
      <dgm:prSet presAssocID="{3A3983C9-5517-4BAB-AB94-7739C776065D}" presName="connectorText" presStyleLbl="sibTrans1D1" presStyleIdx="2" presStyleCnt="9"/>
      <dgm:spPr/>
    </dgm:pt>
    <dgm:pt modelId="{DA6EBAB9-34D8-4C78-835E-44B625840065}" type="pres">
      <dgm:prSet presAssocID="{99AE3B3D-4A85-41F6-BE23-03620C10F15E}" presName="node" presStyleLbl="node1" presStyleIdx="3" presStyleCnt="10">
        <dgm:presLayoutVars>
          <dgm:bulletEnabled val="1"/>
        </dgm:presLayoutVars>
      </dgm:prSet>
      <dgm:spPr/>
    </dgm:pt>
    <dgm:pt modelId="{265A5E0F-6B1D-45CC-B186-146063E5CCCD}" type="pres">
      <dgm:prSet presAssocID="{5896ADF0-78FD-4AC9-A904-5716870C56AB}" presName="sibTrans" presStyleLbl="sibTrans1D1" presStyleIdx="3" presStyleCnt="9"/>
      <dgm:spPr/>
    </dgm:pt>
    <dgm:pt modelId="{735616A0-9BFC-4DBF-BD11-F46FCBC7CFB8}" type="pres">
      <dgm:prSet presAssocID="{5896ADF0-78FD-4AC9-A904-5716870C56AB}" presName="connectorText" presStyleLbl="sibTrans1D1" presStyleIdx="3" presStyleCnt="9"/>
      <dgm:spPr/>
    </dgm:pt>
    <dgm:pt modelId="{74F6FB71-FFCD-4A50-822B-41F33DD48D77}" type="pres">
      <dgm:prSet presAssocID="{CACF8899-BBB5-49B8-8C76-14B32FAC4974}" presName="node" presStyleLbl="node1" presStyleIdx="4" presStyleCnt="10">
        <dgm:presLayoutVars>
          <dgm:bulletEnabled val="1"/>
        </dgm:presLayoutVars>
      </dgm:prSet>
      <dgm:spPr/>
    </dgm:pt>
    <dgm:pt modelId="{AADB23DA-0EB0-449E-9CAB-7BD874F5E20F}" type="pres">
      <dgm:prSet presAssocID="{8EE3B2F8-5516-47BF-BEB7-8223EF96002F}" presName="sibTrans" presStyleLbl="sibTrans1D1" presStyleIdx="4" presStyleCnt="9"/>
      <dgm:spPr/>
    </dgm:pt>
    <dgm:pt modelId="{F5477C77-95FD-4647-9826-A53655A73CF3}" type="pres">
      <dgm:prSet presAssocID="{8EE3B2F8-5516-47BF-BEB7-8223EF96002F}" presName="connectorText" presStyleLbl="sibTrans1D1" presStyleIdx="4" presStyleCnt="9"/>
      <dgm:spPr/>
    </dgm:pt>
    <dgm:pt modelId="{91EFBB94-0E5C-4C4C-902E-44F3DAFA0461}" type="pres">
      <dgm:prSet presAssocID="{AB79095E-EB0E-45A5-9C54-01B67964E3DA}" presName="node" presStyleLbl="node1" presStyleIdx="5" presStyleCnt="10">
        <dgm:presLayoutVars>
          <dgm:bulletEnabled val="1"/>
        </dgm:presLayoutVars>
      </dgm:prSet>
      <dgm:spPr/>
    </dgm:pt>
    <dgm:pt modelId="{730998D4-CC7D-4A67-9621-8FA49B7298EE}" type="pres">
      <dgm:prSet presAssocID="{67EABD89-68A5-47BB-B8F9-1C82DC1A069B}" presName="sibTrans" presStyleLbl="sibTrans1D1" presStyleIdx="5" presStyleCnt="9"/>
      <dgm:spPr/>
    </dgm:pt>
    <dgm:pt modelId="{AA020E47-AB32-4D37-86B6-AE0D71860AA1}" type="pres">
      <dgm:prSet presAssocID="{67EABD89-68A5-47BB-B8F9-1C82DC1A069B}" presName="connectorText" presStyleLbl="sibTrans1D1" presStyleIdx="5" presStyleCnt="9"/>
      <dgm:spPr/>
    </dgm:pt>
    <dgm:pt modelId="{9ED5488C-5D4F-4587-9BBA-45EC32C4E14E}" type="pres">
      <dgm:prSet presAssocID="{84187BD0-A24D-4EB2-B487-5D0CFB8C76D1}" presName="node" presStyleLbl="node1" presStyleIdx="6" presStyleCnt="10">
        <dgm:presLayoutVars>
          <dgm:bulletEnabled val="1"/>
        </dgm:presLayoutVars>
      </dgm:prSet>
      <dgm:spPr/>
    </dgm:pt>
    <dgm:pt modelId="{CABDB44D-2671-457E-881A-CC9722289A44}" type="pres">
      <dgm:prSet presAssocID="{BA75F4E4-A178-4778-80C4-EB6068D01C6F}" presName="sibTrans" presStyleLbl="sibTrans1D1" presStyleIdx="6" presStyleCnt="9"/>
      <dgm:spPr/>
    </dgm:pt>
    <dgm:pt modelId="{AD95B797-8942-4EA0-8288-23AA9E452D66}" type="pres">
      <dgm:prSet presAssocID="{BA75F4E4-A178-4778-80C4-EB6068D01C6F}" presName="connectorText" presStyleLbl="sibTrans1D1" presStyleIdx="6" presStyleCnt="9"/>
      <dgm:spPr/>
    </dgm:pt>
    <dgm:pt modelId="{0F95896F-3D4A-4F58-8D9D-C6A0DBEDE9B0}" type="pres">
      <dgm:prSet presAssocID="{3A42E2BE-866A-473D-87D8-0085DBDD5BFF}" presName="node" presStyleLbl="node1" presStyleIdx="7" presStyleCnt="10">
        <dgm:presLayoutVars>
          <dgm:bulletEnabled val="1"/>
        </dgm:presLayoutVars>
      </dgm:prSet>
      <dgm:spPr/>
    </dgm:pt>
    <dgm:pt modelId="{BB1A576F-D6E9-4855-91D2-ABBDB73A0BFB}" type="pres">
      <dgm:prSet presAssocID="{75D8CBBA-8C60-4B9C-8BEB-406E16BC9C45}" presName="sibTrans" presStyleLbl="sibTrans1D1" presStyleIdx="7" presStyleCnt="9"/>
      <dgm:spPr/>
    </dgm:pt>
    <dgm:pt modelId="{22F9B5B8-C141-42BC-927C-BFD0859FF1E9}" type="pres">
      <dgm:prSet presAssocID="{75D8CBBA-8C60-4B9C-8BEB-406E16BC9C45}" presName="connectorText" presStyleLbl="sibTrans1D1" presStyleIdx="7" presStyleCnt="9"/>
      <dgm:spPr/>
    </dgm:pt>
    <dgm:pt modelId="{B2819336-36DC-4B64-90E3-45779798F171}" type="pres">
      <dgm:prSet presAssocID="{BCAE3A4D-D51D-4FE7-A2F5-0333E2789C16}" presName="node" presStyleLbl="node1" presStyleIdx="8" presStyleCnt="10">
        <dgm:presLayoutVars>
          <dgm:bulletEnabled val="1"/>
        </dgm:presLayoutVars>
      </dgm:prSet>
      <dgm:spPr/>
    </dgm:pt>
    <dgm:pt modelId="{BFB66A4F-14D3-445B-BF25-A911363601AB}" type="pres">
      <dgm:prSet presAssocID="{CCFD11A6-12D6-426F-BA27-25FC61FA59D6}" presName="sibTrans" presStyleLbl="sibTrans1D1" presStyleIdx="8" presStyleCnt="9"/>
      <dgm:spPr/>
    </dgm:pt>
    <dgm:pt modelId="{5A26AA54-A143-404D-8FB2-0B0C0075065E}" type="pres">
      <dgm:prSet presAssocID="{CCFD11A6-12D6-426F-BA27-25FC61FA59D6}" presName="connectorText" presStyleLbl="sibTrans1D1" presStyleIdx="8" presStyleCnt="9"/>
      <dgm:spPr/>
    </dgm:pt>
    <dgm:pt modelId="{52B8F36B-F2CC-4A42-AACE-2AF45B934C55}" type="pres">
      <dgm:prSet presAssocID="{BEA722EF-6D37-4843-A7D0-35AE512693B2}" presName="node" presStyleLbl="node1" presStyleIdx="9" presStyleCnt="10">
        <dgm:presLayoutVars>
          <dgm:bulletEnabled val="1"/>
        </dgm:presLayoutVars>
      </dgm:prSet>
      <dgm:spPr/>
    </dgm:pt>
  </dgm:ptLst>
  <dgm:cxnLst>
    <dgm:cxn modelId="{948F1510-4EAF-4FDF-A549-2D3CFAF703E4}" type="presOf" srcId="{CCFD11A6-12D6-426F-BA27-25FC61FA59D6}" destId="{BFB66A4F-14D3-445B-BF25-A911363601AB}" srcOrd="0" destOrd="0" presId="urn:microsoft.com/office/officeart/2016/7/layout/RepeatingBendingProcessNew"/>
    <dgm:cxn modelId="{8DFB9B1A-219D-4169-8B65-2489B0A6C600}" type="presOf" srcId="{75D8CBBA-8C60-4B9C-8BEB-406E16BC9C45}" destId="{BB1A576F-D6E9-4855-91D2-ABBDB73A0BFB}" srcOrd="0" destOrd="0" presId="urn:microsoft.com/office/officeart/2016/7/layout/RepeatingBendingProcessNew"/>
    <dgm:cxn modelId="{1E36BE1A-419A-418E-BFEA-6E8EFEE1F904}" type="presOf" srcId="{3A42E2BE-866A-473D-87D8-0085DBDD5BFF}" destId="{0F95896F-3D4A-4F58-8D9D-C6A0DBEDE9B0}" srcOrd="0" destOrd="0" presId="urn:microsoft.com/office/officeart/2016/7/layout/RepeatingBendingProcessNew"/>
    <dgm:cxn modelId="{5D1D6422-3D6A-4291-8E04-9A0458591949}" type="presOf" srcId="{46EE53A2-545F-4F1F-A7C3-5C84D24F8DF5}" destId="{2937BB23-06AE-440C-B8DF-B09E476B91AE}" srcOrd="0" destOrd="0" presId="urn:microsoft.com/office/officeart/2016/7/layout/RepeatingBendingProcessNew"/>
    <dgm:cxn modelId="{BA895029-9EF1-4811-ADAC-49F05FEC4F24}" type="presOf" srcId="{3A3983C9-5517-4BAB-AB94-7739C776065D}" destId="{0E2CED08-2E93-44AA-9F69-C404394E3922}" srcOrd="0" destOrd="0" presId="urn:microsoft.com/office/officeart/2016/7/layout/RepeatingBendingProcessNew"/>
    <dgm:cxn modelId="{74FEA733-1812-4D91-B93F-ED5755372858}" type="presOf" srcId="{AB79095E-EB0E-45A5-9C54-01B67964E3DA}" destId="{91EFBB94-0E5C-4C4C-902E-44F3DAFA0461}" srcOrd="0" destOrd="0" presId="urn:microsoft.com/office/officeart/2016/7/layout/RepeatingBendingProcessNew"/>
    <dgm:cxn modelId="{12E80A3E-3502-418B-AC08-C65E161F8081}" srcId="{46EE53A2-545F-4F1F-A7C3-5C84D24F8DF5}" destId="{BC120121-4F63-4CD3-B11F-E9323582C8A8}" srcOrd="2" destOrd="0" parTransId="{14D9B976-FF51-4F10-9DCE-9A3B844901A6}" sibTransId="{3A3983C9-5517-4BAB-AB94-7739C776065D}"/>
    <dgm:cxn modelId="{18B55F63-2146-4CF3-B1BD-671364C7B2E9}" srcId="{46EE53A2-545F-4F1F-A7C3-5C84D24F8DF5}" destId="{3A42E2BE-866A-473D-87D8-0085DBDD5BFF}" srcOrd="7" destOrd="0" parTransId="{959B062C-409B-4143-AABF-E332526D95ED}" sibTransId="{75D8CBBA-8C60-4B9C-8BEB-406E16BC9C45}"/>
    <dgm:cxn modelId="{D787DD64-09F5-4054-8096-829AE2655D8A}" type="presOf" srcId="{C0D24A01-3EA2-406D-B991-02DC9453C29D}" destId="{5C8ED6A2-2B50-41A7-984A-128D54C23601}" srcOrd="0" destOrd="0" presId="urn:microsoft.com/office/officeart/2016/7/layout/RepeatingBendingProcessNew"/>
    <dgm:cxn modelId="{6A7C7C47-27F2-4A76-A354-BACC157DC05B}" type="presOf" srcId="{C0D24A01-3EA2-406D-B991-02DC9453C29D}" destId="{79048163-F9FD-40CA-9309-1105F59521DC}" srcOrd="1" destOrd="0" presId="urn:microsoft.com/office/officeart/2016/7/layout/RepeatingBendingProcessNew"/>
    <dgm:cxn modelId="{2C71EE4B-5C78-42E6-AB27-F760CF27D895}" type="presOf" srcId="{7DECAAD4-ABB6-4653-A450-AF691CD2C768}" destId="{83B143D6-8896-416B-98AC-5B10253BAE6F}" srcOrd="1" destOrd="0" presId="urn:microsoft.com/office/officeart/2016/7/layout/RepeatingBendingProcessNew"/>
    <dgm:cxn modelId="{9263EA50-2FA8-44D2-AD3C-2F71C7EDC24A}" type="presOf" srcId="{BCAE3A4D-D51D-4FE7-A2F5-0333E2789C16}" destId="{B2819336-36DC-4B64-90E3-45779798F171}" srcOrd="0" destOrd="0" presId="urn:microsoft.com/office/officeart/2016/7/layout/RepeatingBendingProcessNew"/>
    <dgm:cxn modelId="{D8144176-66E1-4F62-B00F-B25FEFC7F61F}" srcId="{46EE53A2-545F-4F1F-A7C3-5C84D24F8DF5}" destId="{228E56AD-D45D-471A-85C6-AE91FA77BCE0}" srcOrd="1" destOrd="0" parTransId="{29ED1012-01D2-44A5-9221-62A81C7269A5}" sibTransId="{7DECAAD4-ABB6-4653-A450-AF691CD2C768}"/>
    <dgm:cxn modelId="{920E4C57-4AD7-4045-A408-76E25D8A7CA9}" srcId="{46EE53A2-545F-4F1F-A7C3-5C84D24F8DF5}" destId="{BEA722EF-6D37-4843-A7D0-35AE512693B2}" srcOrd="9" destOrd="0" parTransId="{B7C8DD06-A0E2-41BE-811A-4CE2DA212F5E}" sibTransId="{C25A5E4A-964E-4BE3-B3B9-4CEA2B8AADCE}"/>
    <dgm:cxn modelId="{18B04058-B678-40F1-B825-26E3328F2B5A}" type="presOf" srcId="{BEA722EF-6D37-4843-A7D0-35AE512693B2}" destId="{52B8F36B-F2CC-4A42-AACE-2AF45B934C55}" srcOrd="0" destOrd="0" presId="urn:microsoft.com/office/officeart/2016/7/layout/RepeatingBendingProcessNew"/>
    <dgm:cxn modelId="{57F2DD78-73D3-47BD-B931-523FAE3A8B94}" srcId="{46EE53A2-545F-4F1F-A7C3-5C84D24F8DF5}" destId="{84187BD0-A24D-4EB2-B487-5D0CFB8C76D1}" srcOrd="6" destOrd="0" parTransId="{5D6DF5D3-CF5B-4CE5-8D95-471A597020A9}" sibTransId="{BA75F4E4-A178-4778-80C4-EB6068D01C6F}"/>
    <dgm:cxn modelId="{5433817A-FC2E-47E3-ACD2-3CB9F6337FD2}" srcId="{46EE53A2-545F-4F1F-A7C3-5C84D24F8DF5}" destId="{99AE3B3D-4A85-41F6-BE23-03620C10F15E}" srcOrd="3" destOrd="0" parTransId="{F4510FEC-F693-49B9-BAFD-4F0B2D869D91}" sibTransId="{5896ADF0-78FD-4AC9-A904-5716870C56AB}"/>
    <dgm:cxn modelId="{B6311A7D-0D87-4CFD-BC34-08F89CE808D6}" type="presOf" srcId="{7DECAAD4-ABB6-4653-A450-AF691CD2C768}" destId="{25E4B2FD-7706-4AB6-A656-30C7CEB28BBA}" srcOrd="0" destOrd="0" presId="urn:microsoft.com/office/officeart/2016/7/layout/RepeatingBendingProcessNew"/>
    <dgm:cxn modelId="{C8AC677E-F73C-43EC-8487-8A2CC4BAEA59}" srcId="{46EE53A2-545F-4F1F-A7C3-5C84D24F8DF5}" destId="{CACF8899-BBB5-49B8-8C76-14B32FAC4974}" srcOrd="4" destOrd="0" parTransId="{BC87638F-59FA-4C00-9CDB-2F071B663802}" sibTransId="{8EE3B2F8-5516-47BF-BEB7-8223EF96002F}"/>
    <dgm:cxn modelId="{21F7B68A-9C97-44AC-AEC3-AA7DDE65802A}" type="presOf" srcId="{99AE3B3D-4A85-41F6-BE23-03620C10F15E}" destId="{DA6EBAB9-34D8-4C78-835E-44B625840065}" srcOrd="0" destOrd="0" presId="urn:microsoft.com/office/officeart/2016/7/layout/RepeatingBendingProcessNew"/>
    <dgm:cxn modelId="{1FF4738E-70A9-46DA-A60C-F154E5BED878}" type="presOf" srcId="{5896ADF0-78FD-4AC9-A904-5716870C56AB}" destId="{735616A0-9BFC-4DBF-BD11-F46FCBC7CFB8}" srcOrd="1" destOrd="0" presId="urn:microsoft.com/office/officeart/2016/7/layout/RepeatingBendingProcessNew"/>
    <dgm:cxn modelId="{3E11AA90-78BA-4DD8-B059-DF11CD810FA3}" type="presOf" srcId="{84187BD0-A24D-4EB2-B487-5D0CFB8C76D1}" destId="{9ED5488C-5D4F-4587-9BBA-45EC32C4E14E}" srcOrd="0" destOrd="0" presId="urn:microsoft.com/office/officeart/2016/7/layout/RepeatingBendingProcessNew"/>
    <dgm:cxn modelId="{F917B490-B131-4863-8A6A-B5BF75F7F632}" type="presOf" srcId="{CACF8899-BBB5-49B8-8C76-14B32FAC4974}" destId="{74F6FB71-FFCD-4A50-822B-41F33DD48D77}" srcOrd="0" destOrd="0" presId="urn:microsoft.com/office/officeart/2016/7/layout/RepeatingBendingProcessNew"/>
    <dgm:cxn modelId="{0595B890-A9BC-4401-9553-0C81623D39C9}" type="presOf" srcId="{CCFD11A6-12D6-426F-BA27-25FC61FA59D6}" destId="{5A26AA54-A143-404D-8FB2-0B0C0075065E}" srcOrd="1" destOrd="0" presId="urn:microsoft.com/office/officeart/2016/7/layout/RepeatingBendingProcessNew"/>
    <dgm:cxn modelId="{FCCCD19B-B9B3-46C8-A7B5-045DAE76682A}" type="presOf" srcId="{8EE3B2F8-5516-47BF-BEB7-8223EF96002F}" destId="{F5477C77-95FD-4647-9826-A53655A73CF3}" srcOrd="1" destOrd="0" presId="urn:microsoft.com/office/officeart/2016/7/layout/RepeatingBendingProcessNew"/>
    <dgm:cxn modelId="{89359DA3-E3BC-4196-9F7C-F0318808FF6B}" srcId="{46EE53A2-545F-4F1F-A7C3-5C84D24F8DF5}" destId="{BCAE3A4D-D51D-4FE7-A2F5-0333E2789C16}" srcOrd="8" destOrd="0" parTransId="{B1F85D9A-8D66-4154-AB49-8908BFD8523F}" sibTransId="{CCFD11A6-12D6-426F-BA27-25FC61FA59D6}"/>
    <dgm:cxn modelId="{6BABC0A6-1AD0-4BD8-B3C8-2AF0CF210297}" type="presOf" srcId="{228E56AD-D45D-471A-85C6-AE91FA77BCE0}" destId="{E0C74AF4-21F1-4FBA-B30E-7B88FFCC8727}" srcOrd="0" destOrd="0" presId="urn:microsoft.com/office/officeart/2016/7/layout/RepeatingBendingProcessNew"/>
    <dgm:cxn modelId="{ED2EA7A8-5613-4637-BF41-9DE71CEC1713}" type="presOf" srcId="{3A3983C9-5517-4BAB-AB94-7739C776065D}" destId="{BB9BD981-B8D0-4A7C-9CF8-BF408C4B5F20}" srcOrd="1" destOrd="0" presId="urn:microsoft.com/office/officeart/2016/7/layout/RepeatingBendingProcessNew"/>
    <dgm:cxn modelId="{685BE0BB-E966-4424-A505-9F94F1D686AC}" type="presOf" srcId="{F3BB13EE-DF3F-4056-A6F0-E5747FC4B78E}" destId="{91A83BCF-567A-4762-B74D-EAAC7F3A6C1B}" srcOrd="0" destOrd="0" presId="urn:microsoft.com/office/officeart/2016/7/layout/RepeatingBendingProcessNew"/>
    <dgm:cxn modelId="{E66158BC-4E6C-4B67-9C8B-4256C8C46A64}" type="presOf" srcId="{BC120121-4F63-4CD3-B11F-E9323582C8A8}" destId="{5AD094E4-DA9F-4402-ABD2-455587E54DCA}" srcOrd="0" destOrd="0" presId="urn:microsoft.com/office/officeart/2016/7/layout/RepeatingBendingProcessNew"/>
    <dgm:cxn modelId="{1B2437C0-7F08-4F6C-A755-2960504DD9F5}" type="presOf" srcId="{8EE3B2F8-5516-47BF-BEB7-8223EF96002F}" destId="{AADB23DA-0EB0-449E-9CAB-7BD874F5E20F}" srcOrd="0" destOrd="0" presId="urn:microsoft.com/office/officeart/2016/7/layout/RepeatingBendingProcessNew"/>
    <dgm:cxn modelId="{991FEEC3-73D8-4F3D-A4D9-E40818553230}" type="presOf" srcId="{BA75F4E4-A178-4778-80C4-EB6068D01C6F}" destId="{AD95B797-8942-4EA0-8288-23AA9E452D66}" srcOrd="1" destOrd="0" presId="urn:microsoft.com/office/officeart/2016/7/layout/RepeatingBendingProcessNew"/>
    <dgm:cxn modelId="{9358EDCB-5B7A-45C4-9BA9-F05A9012C9A0}" type="presOf" srcId="{75D8CBBA-8C60-4B9C-8BEB-406E16BC9C45}" destId="{22F9B5B8-C141-42BC-927C-BFD0859FF1E9}" srcOrd="1" destOrd="0" presId="urn:microsoft.com/office/officeart/2016/7/layout/RepeatingBendingProcessNew"/>
    <dgm:cxn modelId="{0893AFD5-62EA-45FC-BE05-9ADBF6763D65}" type="presOf" srcId="{BA75F4E4-A178-4778-80C4-EB6068D01C6F}" destId="{CABDB44D-2671-457E-881A-CC9722289A44}" srcOrd="0" destOrd="0" presId="urn:microsoft.com/office/officeart/2016/7/layout/RepeatingBendingProcessNew"/>
    <dgm:cxn modelId="{34A8EFE7-15BE-4266-B242-BCDF1D74A0F0}" srcId="{46EE53A2-545F-4F1F-A7C3-5C84D24F8DF5}" destId="{AB79095E-EB0E-45A5-9C54-01B67964E3DA}" srcOrd="5" destOrd="0" parTransId="{6D70BEC4-5948-407F-9E1B-1A6E0DE4D289}" sibTransId="{67EABD89-68A5-47BB-B8F9-1C82DC1A069B}"/>
    <dgm:cxn modelId="{799AEAEE-D193-4193-991C-FA6C502A6DB5}" type="presOf" srcId="{67EABD89-68A5-47BB-B8F9-1C82DC1A069B}" destId="{730998D4-CC7D-4A67-9621-8FA49B7298EE}" srcOrd="0" destOrd="0" presId="urn:microsoft.com/office/officeart/2016/7/layout/RepeatingBendingProcessNew"/>
    <dgm:cxn modelId="{F9E5F6F1-9CE1-498F-B180-97565BFFC77A}" srcId="{46EE53A2-545F-4F1F-A7C3-5C84D24F8DF5}" destId="{F3BB13EE-DF3F-4056-A6F0-E5747FC4B78E}" srcOrd="0" destOrd="0" parTransId="{8EEC9056-9885-4A30-9EAB-F6A00FCDD36D}" sibTransId="{C0D24A01-3EA2-406D-B991-02DC9453C29D}"/>
    <dgm:cxn modelId="{1F0CEAF5-B59D-4113-A820-2339E623773D}" type="presOf" srcId="{67EABD89-68A5-47BB-B8F9-1C82DC1A069B}" destId="{AA020E47-AB32-4D37-86B6-AE0D71860AA1}" srcOrd="1" destOrd="0" presId="urn:microsoft.com/office/officeart/2016/7/layout/RepeatingBendingProcessNew"/>
    <dgm:cxn modelId="{04174FFA-E3B9-4D76-9CBE-DEB387D7B448}" type="presOf" srcId="{5896ADF0-78FD-4AC9-A904-5716870C56AB}" destId="{265A5E0F-6B1D-45CC-B186-146063E5CCCD}" srcOrd="0" destOrd="0" presId="urn:microsoft.com/office/officeart/2016/7/layout/RepeatingBendingProcessNew"/>
    <dgm:cxn modelId="{4C036ADB-D73B-4057-981F-2AC7F273319A}" type="presParOf" srcId="{2937BB23-06AE-440C-B8DF-B09E476B91AE}" destId="{91A83BCF-567A-4762-B74D-EAAC7F3A6C1B}" srcOrd="0" destOrd="0" presId="urn:microsoft.com/office/officeart/2016/7/layout/RepeatingBendingProcessNew"/>
    <dgm:cxn modelId="{DDE72330-AC85-4C1D-B519-9EA7AFF7442B}" type="presParOf" srcId="{2937BB23-06AE-440C-B8DF-B09E476B91AE}" destId="{5C8ED6A2-2B50-41A7-984A-128D54C23601}" srcOrd="1" destOrd="0" presId="urn:microsoft.com/office/officeart/2016/7/layout/RepeatingBendingProcessNew"/>
    <dgm:cxn modelId="{E0952943-56BB-462C-BD79-C57367D1FABC}" type="presParOf" srcId="{5C8ED6A2-2B50-41A7-984A-128D54C23601}" destId="{79048163-F9FD-40CA-9309-1105F59521DC}" srcOrd="0" destOrd="0" presId="urn:microsoft.com/office/officeart/2016/7/layout/RepeatingBendingProcessNew"/>
    <dgm:cxn modelId="{905CB72C-7F19-452C-BFAF-27263AD1C96E}" type="presParOf" srcId="{2937BB23-06AE-440C-B8DF-B09E476B91AE}" destId="{E0C74AF4-21F1-4FBA-B30E-7B88FFCC8727}" srcOrd="2" destOrd="0" presId="urn:microsoft.com/office/officeart/2016/7/layout/RepeatingBendingProcessNew"/>
    <dgm:cxn modelId="{B83100AE-1D4B-4128-A406-1DBF13F87DF7}" type="presParOf" srcId="{2937BB23-06AE-440C-B8DF-B09E476B91AE}" destId="{25E4B2FD-7706-4AB6-A656-30C7CEB28BBA}" srcOrd="3" destOrd="0" presId="urn:microsoft.com/office/officeart/2016/7/layout/RepeatingBendingProcessNew"/>
    <dgm:cxn modelId="{90FF60C4-58B8-4F1B-92A9-93A6271652D4}" type="presParOf" srcId="{25E4B2FD-7706-4AB6-A656-30C7CEB28BBA}" destId="{83B143D6-8896-416B-98AC-5B10253BAE6F}" srcOrd="0" destOrd="0" presId="urn:microsoft.com/office/officeart/2016/7/layout/RepeatingBendingProcessNew"/>
    <dgm:cxn modelId="{A063C6B1-24DD-4C68-A128-8DE3ABA707BE}" type="presParOf" srcId="{2937BB23-06AE-440C-B8DF-B09E476B91AE}" destId="{5AD094E4-DA9F-4402-ABD2-455587E54DCA}" srcOrd="4" destOrd="0" presId="urn:microsoft.com/office/officeart/2016/7/layout/RepeatingBendingProcessNew"/>
    <dgm:cxn modelId="{ACE04D2C-4A30-438E-82BF-27BDD1D99EDC}" type="presParOf" srcId="{2937BB23-06AE-440C-B8DF-B09E476B91AE}" destId="{0E2CED08-2E93-44AA-9F69-C404394E3922}" srcOrd="5" destOrd="0" presId="urn:microsoft.com/office/officeart/2016/7/layout/RepeatingBendingProcessNew"/>
    <dgm:cxn modelId="{41551F9D-5756-42E2-9776-1BBD57E44A87}" type="presParOf" srcId="{0E2CED08-2E93-44AA-9F69-C404394E3922}" destId="{BB9BD981-B8D0-4A7C-9CF8-BF408C4B5F20}" srcOrd="0" destOrd="0" presId="urn:microsoft.com/office/officeart/2016/7/layout/RepeatingBendingProcessNew"/>
    <dgm:cxn modelId="{2E74327A-77B6-4C70-9310-DE35ED58EBB2}" type="presParOf" srcId="{2937BB23-06AE-440C-B8DF-B09E476B91AE}" destId="{DA6EBAB9-34D8-4C78-835E-44B625840065}" srcOrd="6" destOrd="0" presId="urn:microsoft.com/office/officeart/2016/7/layout/RepeatingBendingProcessNew"/>
    <dgm:cxn modelId="{157D7E8A-0F20-4EBD-BD95-8249E57F369A}" type="presParOf" srcId="{2937BB23-06AE-440C-B8DF-B09E476B91AE}" destId="{265A5E0F-6B1D-45CC-B186-146063E5CCCD}" srcOrd="7" destOrd="0" presId="urn:microsoft.com/office/officeart/2016/7/layout/RepeatingBendingProcessNew"/>
    <dgm:cxn modelId="{9BA78733-3024-47C8-9CB1-64124F9D3143}" type="presParOf" srcId="{265A5E0F-6B1D-45CC-B186-146063E5CCCD}" destId="{735616A0-9BFC-4DBF-BD11-F46FCBC7CFB8}" srcOrd="0" destOrd="0" presId="urn:microsoft.com/office/officeart/2016/7/layout/RepeatingBendingProcessNew"/>
    <dgm:cxn modelId="{7CCA047B-27EE-4C9C-BB5B-375FEDFB6A85}" type="presParOf" srcId="{2937BB23-06AE-440C-B8DF-B09E476B91AE}" destId="{74F6FB71-FFCD-4A50-822B-41F33DD48D77}" srcOrd="8" destOrd="0" presId="urn:microsoft.com/office/officeart/2016/7/layout/RepeatingBendingProcessNew"/>
    <dgm:cxn modelId="{35EC8E9C-99B9-45B6-B287-CE3ADD97E30B}" type="presParOf" srcId="{2937BB23-06AE-440C-B8DF-B09E476B91AE}" destId="{AADB23DA-0EB0-449E-9CAB-7BD874F5E20F}" srcOrd="9" destOrd="0" presId="urn:microsoft.com/office/officeart/2016/7/layout/RepeatingBendingProcessNew"/>
    <dgm:cxn modelId="{37AA6E71-74AE-4B27-A586-F433D3DFD234}" type="presParOf" srcId="{AADB23DA-0EB0-449E-9CAB-7BD874F5E20F}" destId="{F5477C77-95FD-4647-9826-A53655A73CF3}" srcOrd="0" destOrd="0" presId="urn:microsoft.com/office/officeart/2016/7/layout/RepeatingBendingProcessNew"/>
    <dgm:cxn modelId="{025D9996-5BD6-4C30-BADE-31021342AF50}" type="presParOf" srcId="{2937BB23-06AE-440C-B8DF-B09E476B91AE}" destId="{91EFBB94-0E5C-4C4C-902E-44F3DAFA0461}" srcOrd="10" destOrd="0" presId="urn:microsoft.com/office/officeart/2016/7/layout/RepeatingBendingProcessNew"/>
    <dgm:cxn modelId="{2660D7CF-6526-43FF-B676-1A19A4EEC1A1}" type="presParOf" srcId="{2937BB23-06AE-440C-B8DF-B09E476B91AE}" destId="{730998D4-CC7D-4A67-9621-8FA49B7298EE}" srcOrd="11" destOrd="0" presId="urn:microsoft.com/office/officeart/2016/7/layout/RepeatingBendingProcessNew"/>
    <dgm:cxn modelId="{49278DD9-A4D0-4517-9176-719CF9F7B4F6}" type="presParOf" srcId="{730998D4-CC7D-4A67-9621-8FA49B7298EE}" destId="{AA020E47-AB32-4D37-86B6-AE0D71860AA1}" srcOrd="0" destOrd="0" presId="urn:microsoft.com/office/officeart/2016/7/layout/RepeatingBendingProcessNew"/>
    <dgm:cxn modelId="{74F1241C-8E41-45E5-9F86-D6C720760595}" type="presParOf" srcId="{2937BB23-06AE-440C-B8DF-B09E476B91AE}" destId="{9ED5488C-5D4F-4587-9BBA-45EC32C4E14E}" srcOrd="12" destOrd="0" presId="urn:microsoft.com/office/officeart/2016/7/layout/RepeatingBendingProcessNew"/>
    <dgm:cxn modelId="{62737358-EDB5-48DA-8E8F-75E1BF90DAB5}" type="presParOf" srcId="{2937BB23-06AE-440C-B8DF-B09E476B91AE}" destId="{CABDB44D-2671-457E-881A-CC9722289A44}" srcOrd="13" destOrd="0" presId="urn:microsoft.com/office/officeart/2016/7/layout/RepeatingBendingProcessNew"/>
    <dgm:cxn modelId="{D1EC3447-A6EE-4E5F-8399-AFCC3A77FEDC}" type="presParOf" srcId="{CABDB44D-2671-457E-881A-CC9722289A44}" destId="{AD95B797-8942-4EA0-8288-23AA9E452D66}" srcOrd="0" destOrd="0" presId="urn:microsoft.com/office/officeart/2016/7/layout/RepeatingBendingProcessNew"/>
    <dgm:cxn modelId="{F0E3D8BC-3FE3-4B2A-8209-535CA815B628}" type="presParOf" srcId="{2937BB23-06AE-440C-B8DF-B09E476B91AE}" destId="{0F95896F-3D4A-4F58-8D9D-C6A0DBEDE9B0}" srcOrd="14" destOrd="0" presId="urn:microsoft.com/office/officeart/2016/7/layout/RepeatingBendingProcessNew"/>
    <dgm:cxn modelId="{9DB469CD-3BFD-4E0E-A01A-E90A58FF9382}" type="presParOf" srcId="{2937BB23-06AE-440C-B8DF-B09E476B91AE}" destId="{BB1A576F-D6E9-4855-91D2-ABBDB73A0BFB}" srcOrd="15" destOrd="0" presId="urn:microsoft.com/office/officeart/2016/7/layout/RepeatingBendingProcessNew"/>
    <dgm:cxn modelId="{EA8CDA11-CFD2-4405-A26E-A129B9AB5934}" type="presParOf" srcId="{BB1A576F-D6E9-4855-91D2-ABBDB73A0BFB}" destId="{22F9B5B8-C141-42BC-927C-BFD0859FF1E9}" srcOrd="0" destOrd="0" presId="urn:microsoft.com/office/officeart/2016/7/layout/RepeatingBendingProcessNew"/>
    <dgm:cxn modelId="{66A7182C-00D1-4C91-A568-D1443C89B930}" type="presParOf" srcId="{2937BB23-06AE-440C-B8DF-B09E476B91AE}" destId="{B2819336-36DC-4B64-90E3-45779798F171}" srcOrd="16" destOrd="0" presId="urn:microsoft.com/office/officeart/2016/7/layout/RepeatingBendingProcessNew"/>
    <dgm:cxn modelId="{21CED808-0239-4F06-B06E-CEF669ABAE38}" type="presParOf" srcId="{2937BB23-06AE-440C-B8DF-B09E476B91AE}" destId="{BFB66A4F-14D3-445B-BF25-A911363601AB}" srcOrd="17" destOrd="0" presId="urn:microsoft.com/office/officeart/2016/7/layout/RepeatingBendingProcessNew"/>
    <dgm:cxn modelId="{21B9AC17-FA68-479C-9B13-6252E2760709}" type="presParOf" srcId="{BFB66A4F-14D3-445B-BF25-A911363601AB}" destId="{5A26AA54-A143-404D-8FB2-0B0C0075065E}" srcOrd="0" destOrd="0" presId="urn:microsoft.com/office/officeart/2016/7/layout/RepeatingBendingProcessNew"/>
    <dgm:cxn modelId="{161F16B2-F980-4EE1-A6A4-153C4648BAF0}" type="presParOf" srcId="{2937BB23-06AE-440C-B8DF-B09E476B91AE}" destId="{52B8F36B-F2CC-4A42-AACE-2AF45B934C55}" srcOrd="1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150DE9-7D9E-4A9A-940B-C77A100B2E0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7120BF8-AFEC-42FE-8AB6-9871A2AE8F3A}">
      <dgm:prSet custT="1"/>
      <dgm:spPr/>
      <dgm:t>
        <a:bodyPr/>
        <a:lstStyle/>
        <a:p>
          <a:r>
            <a:rPr lang="en-GB" sz="1400" b="0" i="0" dirty="0">
              <a:latin typeface="Arial"/>
              <a:cs typeface="Arial"/>
            </a:rPr>
            <a:t>Diagnosis is established from post-bronchodilator spirometry (National Institute for Health and Care Excellence, 2019). </a:t>
          </a:r>
          <a:endParaRPr lang="en-US" sz="1400" dirty="0">
            <a:latin typeface="Arial"/>
            <a:cs typeface="Arial"/>
          </a:endParaRPr>
        </a:p>
      </dgm:t>
    </dgm:pt>
    <dgm:pt modelId="{7F2809F4-C613-44A4-B731-7C1A9CF105FF}" type="parTrans" cxnId="{4C187DD7-2501-46EA-ACF7-2D67027751A8}">
      <dgm:prSet/>
      <dgm:spPr/>
      <dgm:t>
        <a:bodyPr/>
        <a:lstStyle/>
        <a:p>
          <a:endParaRPr lang="en-US"/>
        </a:p>
      </dgm:t>
    </dgm:pt>
    <dgm:pt modelId="{FE554B96-161C-4B34-A6D8-09F6F4E1EE33}" type="sibTrans" cxnId="{4C187DD7-2501-46EA-ACF7-2D67027751A8}">
      <dgm:prSet/>
      <dgm:spPr/>
      <dgm:t>
        <a:bodyPr/>
        <a:lstStyle/>
        <a:p>
          <a:endParaRPr lang="en-US"/>
        </a:p>
      </dgm:t>
    </dgm:pt>
    <dgm:pt modelId="{7974F274-4BF9-4BE4-8D1A-E30A30173DAB}">
      <dgm:prSet/>
      <dgm:spPr/>
      <dgm:t>
        <a:bodyPr/>
        <a:lstStyle/>
        <a:p>
          <a:r>
            <a:rPr lang="en-GB" sz="1400" b="0" i="0" dirty="0">
              <a:latin typeface="Arial"/>
              <a:cs typeface="Arial"/>
            </a:rPr>
            <a:t>A FEV₁/FVC ratio &lt; 0.7 indicates persistent airflow limitation (Global Initiative for Chronic Obstructive Lung Disease, 2024; GOLD, 2024).</a:t>
          </a:r>
          <a:endParaRPr lang="en-US" sz="1400" dirty="0">
            <a:latin typeface="Arial"/>
            <a:cs typeface="Arial"/>
          </a:endParaRPr>
        </a:p>
      </dgm:t>
    </dgm:pt>
    <dgm:pt modelId="{9F1373FE-2F71-4745-B155-544FE60A159F}" type="parTrans" cxnId="{EDE063E6-CF16-40E1-B272-0F8A87FE625E}">
      <dgm:prSet/>
      <dgm:spPr/>
      <dgm:t>
        <a:bodyPr/>
        <a:lstStyle/>
        <a:p>
          <a:endParaRPr lang="en-US"/>
        </a:p>
      </dgm:t>
    </dgm:pt>
    <dgm:pt modelId="{A27D3674-A0C9-4786-95C8-1722A337FBF5}" type="sibTrans" cxnId="{EDE063E6-CF16-40E1-B272-0F8A87FE625E}">
      <dgm:prSet/>
      <dgm:spPr/>
      <dgm:t>
        <a:bodyPr/>
        <a:lstStyle/>
        <a:p>
          <a:endParaRPr lang="en-US"/>
        </a:p>
      </dgm:t>
    </dgm:pt>
    <dgm:pt modelId="{53589124-D476-40B4-99B4-1D3A766EA067}">
      <dgm:prSet/>
      <dgm:spPr/>
      <dgm:t>
        <a:bodyPr/>
        <a:lstStyle/>
        <a:p>
          <a:r>
            <a:rPr lang="en-GB" sz="1400" b="0" i="0" dirty="0">
              <a:latin typeface="Arial"/>
              <a:cs typeface="Arial"/>
            </a:rPr>
            <a:t>Chest X-ray is used to exclude alternative diagnoses such as lung cancer or heart failure</a:t>
          </a:r>
          <a:r>
            <a:rPr lang="en-GB" sz="1400" dirty="0">
              <a:latin typeface="Arial"/>
              <a:cs typeface="Arial"/>
            </a:rPr>
            <a:t> (NICE, 2019).</a:t>
          </a:r>
          <a:endParaRPr lang="en-US" sz="1400" dirty="0">
            <a:latin typeface="Arial"/>
            <a:cs typeface="Arial"/>
          </a:endParaRPr>
        </a:p>
      </dgm:t>
    </dgm:pt>
    <dgm:pt modelId="{424BCF32-7DE1-4662-98F1-99D78FC9AFFE}" type="parTrans" cxnId="{6B1B3F2E-9EE8-4E8E-9144-0D8B50320EB6}">
      <dgm:prSet/>
      <dgm:spPr/>
      <dgm:t>
        <a:bodyPr/>
        <a:lstStyle/>
        <a:p>
          <a:endParaRPr lang="en-US"/>
        </a:p>
      </dgm:t>
    </dgm:pt>
    <dgm:pt modelId="{0A338DA8-8CF5-4CDF-B2A7-A0C1193C61A2}" type="sibTrans" cxnId="{6B1B3F2E-9EE8-4E8E-9144-0D8B50320EB6}">
      <dgm:prSet/>
      <dgm:spPr/>
      <dgm:t>
        <a:bodyPr/>
        <a:lstStyle/>
        <a:p>
          <a:endParaRPr lang="en-US"/>
        </a:p>
      </dgm:t>
    </dgm:pt>
    <dgm:pt modelId="{38767B6F-00BD-4A51-A197-EEADD5867AC4}">
      <dgm:prSet/>
      <dgm:spPr/>
      <dgm:t>
        <a:bodyPr/>
        <a:lstStyle/>
        <a:p>
          <a:r>
            <a:rPr lang="en-GB" sz="1400" b="0" i="0" dirty="0">
              <a:latin typeface="Arial"/>
              <a:cs typeface="Arial"/>
            </a:rPr>
            <a:t>Anaemia or polycythaemia in association with chronic hypoxia can be identified in a full blood count. </a:t>
          </a:r>
          <a:endParaRPr lang="en-US" sz="1400" dirty="0">
            <a:latin typeface="Arial"/>
            <a:cs typeface="Arial"/>
          </a:endParaRPr>
        </a:p>
      </dgm:t>
    </dgm:pt>
    <dgm:pt modelId="{25FAA7FA-28A2-4BA3-853E-97F8965805B1}" type="parTrans" cxnId="{21363470-6E10-4AE7-BFA7-85C7FA613BAB}">
      <dgm:prSet/>
      <dgm:spPr/>
      <dgm:t>
        <a:bodyPr/>
        <a:lstStyle/>
        <a:p>
          <a:endParaRPr lang="en-US"/>
        </a:p>
      </dgm:t>
    </dgm:pt>
    <dgm:pt modelId="{F177D846-BF7C-4466-AEB6-2C04773346CB}" type="sibTrans" cxnId="{21363470-6E10-4AE7-BFA7-85C7FA613BAB}">
      <dgm:prSet/>
      <dgm:spPr/>
      <dgm:t>
        <a:bodyPr/>
        <a:lstStyle/>
        <a:p>
          <a:endParaRPr lang="en-US"/>
        </a:p>
      </dgm:t>
    </dgm:pt>
    <dgm:pt modelId="{9FA10415-4F62-4D75-8619-BAEAD9ADBCBD}">
      <dgm:prSet/>
      <dgm:spPr/>
      <dgm:t>
        <a:bodyPr/>
        <a:lstStyle/>
        <a:p>
          <a:r>
            <a:rPr lang="en-GB" sz="1400" b="0" i="0" dirty="0">
              <a:latin typeface="Arial"/>
              <a:cs typeface="Arial"/>
            </a:rPr>
            <a:t>Oxygenation is determined with pulse oximetry and arterial blood gases in severe disease.</a:t>
          </a:r>
          <a:endParaRPr lang="en-US" sz="1400" dirty="0">
            <a:latin typeface="Arial"/>
            <a:cs typeface="Arial"/>
          </a:endParaRPr>
        </a:p>
      </dgm:t>
    </dgm:pt>
    <dgm:pt modelId="{3868FC67-E7C4-45AD-82D9-2EDE540B581B}" type="parTrans" cxnId="{1EE09D55-2CAC-4AC1-962B-F56A87EBBC1B}">
      <dgm:prSet/>
      <dgm:spPr/>
      <dgm:t>
        <a:bodyPr/>
        <a:lstStyle/>
        <a:p>
          <a:endParaRPr lang="en-US"/>
        </a:p>
      </dgm:t>
    </dgm:pt>
    <dgm:pt modelId="{4DA20FB9-E751-45F2-B536-BFCB25C35B4F}" type="sibTrans" cxnId="{1EE09D55-2CAC-4AC1-962B-F56A87EBBC1B}">
      <dgm:prSet/>
      <dgm:spPr/>
      <dgm:t>
        <a:bodyPr/>
        <a:lstStyle/>
        <a:p>
          <a:endParaRPr lang="en-US"/>
        </a:p>
      </dgm:t>
    </dgm:pt>
    <dgm:pt modelId="{0E8F1C66-ED53-494A-AC06-41C87400960E}">
      <dgm:prSet/>
      <dgm:spPr/>
      <dgm:t>
        <a:bodyPr/>
        <a:lstStyle/>
        <a:p>
          <a:pPr rtl="0"/>
          <a:r>
            <a:rPr lang="en-GB" sz="1400" b="0" i="0" dirty="0">
              <a:latin typeface="Arial"/>
              <a:cs typeface="Arial"/>
            </a:rPr>
            <a:t>ECG or echocardiography may be used to identify cardiac comorbidities or pulmonary hypertension. </a:t>
          </a:r>
          <a:endParaRPr lang="en-US" sz="1400" dirty="0">
            <a:latin typeface="Arial"/>
            <a:cs typeface="Arial"/>
          </a:endParaRPr>
        </a:p>
      </dgm:t>
    </dgm:pt>
    <dgm:pt modelId="{97C85ADD-C492-41CB-9673-35C6A19E74A6}" type="parTrans" cxnId="{28BC041F-6C1B-4A9A-B838-E58081D6D8E8}">
      <dgm:prSet/>
      <dgm:spPr/>
      <dgm:t>
        <a:bodyPr/>
        <a:lstStyle/>
        <a:p>
          <a:endParaRPr lang="en-US"/>
        </a:p>
      </dgm:t>
    </dgm:pt>
    <dgm:pt modelId="{0045323F-C8EA-4F3D-B42F-FB2A413A9FE5}" type="sibTrans" cxnId="{28BC041F-6C1B-4A9A-B838-E58081D6D8E8}">
      <dgm:prSet/>
      <dgm:spPr/>
      <dgm:t>
        <a:bodyPr/>
        <a:lstStyle/>
        <a:p>
          <a:endParaRPr lang="en-US"/>
        </a:p>
      </dgm:t>
    </dgm:pt>
    <dgm:pt modelId="{FD98EF24-6275-44D7-8F64-22B92E8322D8}">
      <dgm:prSet/>
      <dgm:spPr/>
      <dgm:t>
        <a:bodyPr/>
        <a:lstStyle/>
        <a:p>
          <a:r>
            <a:rPr lang="en-GB" sz="1400" b="0" i="0" dirty="0">
              <a:latin typeface="Arial"/>
              <a:cs typeface="Arial"/>
            </a:rPr>
            <a:t>CT thorax may be warranted when symptoms are disproportionate to spirometry findings or to assess for other lung pathology. </a:t>
          </a:r>
          <a:endParaRPr lang="en-US" sz="1400" dirty="0">
            <a:latin typeface="Arial"/>
            <a:cs typeface="Arial"/>
          </a:endParaRPr>
        </a:p>
      </dgm:t>
    </dgm:pt>
    <dgm:pt modelId="{320CF682-A106-4C3D-A11A-6A575223D1AD}" type="parTrans" cxnId="{7CA95662-E9F6-4CB5-BC9E-0B6A8FF00670}">
      <dgm:prSet/>
      <dgm:spPr/>
      <dgm:t>
        <a:bodyPr/>
        <a:lstStyle/>
        <a:p>
          <a:endParaRPr lang="en-US"/>
        </a:p>
      </dgm:t>
    </dgm:pt>
    <dgm:pt modelId="{BE976E2E-0116-4F40-9103-B02266DBF6FF}" type="sibTrans" cxnId="{7CA95662-E9F6-4CB5-BC9E-0B6A8FF00670}">
      <dgm:prSet/>
      <dgm:spPr/>
      <dgm:t>
        <a:bodyPr/>
        <a:lstStyle/>
        <a:p>
          <a:endParaRPr lang="en-US"/>
        </a:p>
      </dgm:t>
    </dgm:pt>
    <dgm:pt modelId="{4F00A210-E702-4A64-ABAD-0A468486A02D}">
      <dgm:prSet/>
      <dgm:spPr/>
      <dgm:t>
        <a:bodyPr/>
        <a:lstStyle/>
        <a:p>
          <a:r>
            <a:rPr lang="en-GB" sz="1400" b="0" i="0" dirty="0">
              <a:latin typeface="Arial"/>
              <a:cs typeface="Arial"/>
            </a:rPr>
            <a:t>Alpha-1 antitrypsin testing should be considered in early-onset disease or when there is a family history.</a:t>
          </a:r>
          <a:endParaRPr lang="en-US" sz="1400" dirty="0">
            <a:latin typeface="Arial"/>
            <a:cs typeface="Arial"/>
          </a:endParaRPr>
        </a:p>
      </dgm:t>
    </dgm:pt>
    <dgm:pt modelId="{B4380229-780C-4682-A880-BA0B1F6C8CEA}" type="parTrans" cxnId="{B3E3A5A6-6304-49A6-985C-C67569BA4273}">
      <dgm:prSet/>
      <dgm:spPr/>
      <dgm:t>
        <a:bodyPr/>
        <a:lstStyle/>
        <a:p>
          <a:endParaRPr lang="en-US"/>
        </a:p>
      </dgm:t>
    </dgm:pt>
    <dgm:pt modelId="{CF4F3E4E-BF4D-49C1-AA4A-161C9619C40E}" type="sibTrans" cxnId="{B3E3A5A6-6304-49A6-985C-C67569BA4273}">
      <dgm:prSet/>
      <dgm:spPr/>
      <dgm:t>
        <a:bodyPr/>
        <a:lstStyle/>
        <a:p>
          <a:endParaRPr lang="en-US"/>
        </a:p>
      </dgm:t>
    </dgm:pt>
    <dgm:pt modelId="{18256790-259D-46A2-87F0-4E0B934C2CF8}">
      <dgm:prSet/>
      <dgm:spPr/>
      <dgm:t>
        <a:bodyPr/>
        <a:lstStyle/>
        <a:p>
          <a:r>
            <a:rPr lang="en-GB" sz="1400" b="0" i="0" dirty="0">
              <a:latin typeface="Arial"/>
              <a:cs typeface="Arial"/>
            </a:rPr>
            <a:t>However, spirometry results may show diurnal variation, which may influence measurement accuracy and interpretation in clinical practice (Dodos</a:t>
          </a:r>
          <a:r>
            <a:rPr lang="en-GB" sz="1400" b="0" i="1" dirty="0">
              <a:latin typeface="Arial"/>
              <a:cs typeface="Arial"/>
            </a:rPr>
            <a:t> et al.</a:t>
          </a:r>
          <a:r>
            <a:rPr lang="en-GB" sz="1400" b="0" i="0" dirty="0">
              <a:latin typeface="Arial"/>
              <a:cs typeface="Arial"/>
            </a:rPr>
            <a:t>, 2025).</a:t>
          </a:r>
          <a:endParaRPr lang="en-US" sz="1400" dirty="0">
            <a:latin typeface="Arial"/>
            <a:cs typeface="Arial"/>
          </a:endParaRPr>
        </a:p>
      </dgm:t>
    </dgm:pt>
    <dgm:pt modelId="{8B2BDD2D-AE50-4B03-8099-243D7E18595C}" type="parTrans" cxnId="{A4187F26-B8CE-4364-956E-8927DEB8524A}">
      <dgm:prSet/>
      <dgm:spPr/>
      <dgm:t>
        <a:bodyPr/>
        <a:lstStyle/>
        <a:p>
          <a:endParaRPr lang="en-US"/>
        </a:p>
      </dgm:t>
    </dgm:pt>
    <dgm:pt modelId="{E892B2C2-F9E7-4269-9D87-4FF55A2E4F82}" type="sibTrans" cxnId="{A4187F26-B8CE-4364-956E-8927DEB8524A}">
      <dgm:prSet/>
      <dgm:spPr/>
      <dgm:t>
        <a:bodyPr/>
        <a:lstStyle/>
        <a:p>
          <a:endParaRPr lang="en-US"/>
        </a:p>
      </dgm:t>
    </dgm:pt>
    <dgm:pt modelId="{0D6F8F75-BD76-48C9-87BB-B10248E7D4CD}" type="pres">
      <dgm:prSet presAssocID="{FA150DE9-7D9E-4A9A-940B-C77A100B2E01}" presName="vert0" presStyleCnt="0">
        <dgm:presLayoutVars>
          <dgm:dir/>
          <dgm:animOne val="branch"/>
          <dgm:animLvl val="lvl"/>
        </dgm:presLayoutVars>
      </dgm:prSet>
      <dgm:spPr/>
    </dgm:pt>
    <dgm:pt modelId="{0B19E998-180B-44D9-B03D-EC211F1095CC}" type="pres">
      <dgm:prSet presAssocID="{27120BF8-AFEC-42FE-8AB6-9871A2AE8F3A}" presName="thickLine" presStyleLbl="alignNode1" presStyleIdx="0" presStyleCnt="9"/>
      <dgm:spPr/>
    </dgm:pt>
    <dgm:pt modelId="{23AAA41F-0FB8-4806-8B09-E1833F5B471B}" type="pres">
      <dgm:prSet presAssocID="{27120BF8-AFEC-42FE-8AB6-9871A2AE8F3A}" presName="horz1" presStyleCnt="0"/>
      <dgm:spPr/>
    </dgm:pt>
    <dgm:pt modelId="{1B7DE035-9EDC-45D1-A774-9368AE3CCA6E}" type="pres">
      <dgm:prSet presAssocID="{27120BF8-AFEC-42FE-8AB6-9871A2AE8F3A}" presName="tx1" presStyleLbl="revTx" presStyleIdx="0" presStyleCnt="9"/>
      <dgm:spPr/>
    </dgm:pt>
    <dgm:pt modelId="{3AD9AF10-4AA7-477C-9402-C52D0C2F444C}" type="pres">
      <dgm:prSet presAssocID="{27120BF8-AFEC-42FE-8AB6-9871A2AE8F3A}" presName="vert1" presStyleCnt="0"/>
      <dgm:spPr/>
    </dgm:pt>
    <dgm:pt modelId="{14578A9A-2F3E-4328-84CC-942AA15B992A}" type="pres">
      <dgm:prSet presAssocID="{7974F274-4BF9-4BE4-8D1A-E30A30173DAB}" presName="thickLine" presStyleLbl="alignNode1" presStyleIdx="1" presStyleCnt="9"/>
      <dgm:spPr/>
    </dgm:pt>
    <dgm:pt modelId="{076795F4-E46B-48B9-A386-BBA3688FBBB4}" type="pres">
      <dgm:prSet presAssocID="{7974F274-4BF9-4BE4-8D1A-E30A30173DAB}" presName="horz1" presStyleCnt="0"/>
      <dgm:spPr/>
    </dgm:pt>
    <dgm:pt modelId="{E3CDB138-D933-4B68-BC4C-421C4977FA96}" type="pres">
      <dgm:prSet presAssocID="{7974F274-4BF9-4BE4-8D1A-E30A30173DAB}" presName="tx1" presStyleLbl="revTx" presStyleIdx="1" presStyleCnt="9"/>
      <dgm:spPr/>
    </dgm:pt>
    <dgm:pt modelId="{84848DD4-134D-425F-A2BC-373C6CA5BDA0}" type="pres">
      <dgm:prSet presAssocID="{7974F274-4BF9-4BE4-8D1A-E30A30173DAB}" presName="vert1" presStyleCnt="0"/>
      <dgm:spPr/>
    </dgm:pt>
    <dgm:pt modelId="{E1E50763-B20D-4031-BE9A-09A847A12316}" type="pres">
      <dgm:prSet presAssocID="{53589124-D476-40B4-99B4-1D3A766EA067}" presName="thickLine" presStyleLbl="alignNode1" presStyleIdx="2" presStyleCnt="9"/>
      <dgm:spPr/>
    </dgm:pt>
    <dgm:pt modelId="{4B870DDE-49F0-4AB5-9E30-CA09ED35665B}" type="pres">
      <dgm:prSet presAssocID="{53589124-D476-40B4-99B4-1D3A766EA067}" presName="horz1" presStyleCnt="0"/>
      <dgm:spPr/>
    </dgm:pt>
    <dgm:pt modelId="{F708BBE0-EE9C-490B-B270-58855EEDF3B2}" type="pres">
      <dgm:prSet presAssocID="{53589124-D476-40B4-99B4-1D3A766EA067}" presName="tx1" presStyleLbl="revTx" presStyleIdx="2" presStyleCnt="9"/>
      <dgm:spPr/>
    </dgm:pt>
    <dgm:pt modelId="{10424871-C6E0-4506-A895-C7AEE21EF378}" type="pres">
      <dgm:prSet presAssocID="{53589124-D476-40B4-99B4-1D3A766EA067}" presName="vert1" presStyleCnt="0"/>
      <dgm:spPr/>
    </dgm:pt>
    <dgm:pt modelId="{9A317901-2327-4697-A17B-06846E1D5C66}" type="pres">
      <dgm:prSet presAssocID="{38767B6F-00BD-4A51-A197-EEADD5867AC4}" presName="thickLine" presStyleLbl="alignNode1" presStyleIdx="3" presStyleCnt="9"/>
      <dgm:spPr/>
    </dgm:pt>
    <dgm:pt modelId="{AB4FB058-94DD-4E1F-A2E6-EE59B1C9ABD5}" type="pres">
      <dgm:prSet presAssocID="{38767B6F-00BD-4A51-A197-EEADD5867AC4}" presName="horz1" presStyleCnt="0"/>
      <dgm:spPr/>
    </dgm:pt>
    <dgm:pt modelId="{C530A4C4-851B-489D-A42D-3D3331395074}" type="pres">
      <dgm:prSet presAssocID="{38767B6F-00BD-4A51-A197-EEADD5867AC4}" presName="tx1" presStyleLbl="revTx" presStyleIdx="3" presStyleCnt="9"/>
      <dgm:spPr/>
    </dgm:pt>
    <dgm:pt modelId="{275B6FF2-5B81-4B29-A477-F27B1BD210B7}" type="pres">
      <dgm:prSet presAssocID="{38767B6F-00BD-4A51-A197-EEADD5867AC4}" presName="vert1" presStyleCnt="0"/>
      <dgm:spPr/>
    </dgm:pt>
    <dgm:pt modelId="{CCCF4498-7973-488D-ACEB-6C4E2041113A}" type="pres">
      <dgm:prSet presAssocID="{9FA10415-4F62-4D75-8619-BAEAD9ADBCBD}" presName="thickLine" presStyleLbl="alignNode1" presStyleIdx="4" presStyleCnt="9"/>
      <dgm:spPr/>
    </dgm:pt>
    <dgm:pt modelId="{7AC328D9-D9EA-4E19-9AE8-03A8C036DE56}" type="pres">
      <dgm:prSet presAssocID="{9FA10415-4F62-4D75-8619-BAEAD9ADBCBD}" presName="horz1" presStyleCnt="0"/>
      <dgm:spPr/>
    </dgm:pt>
    <dgm:pt modelId="{3809D7CF-3BEC-4A63-A8BF-36C7F03F15D9}" type="pres">
      <dgm:prSet presAssocID="{9FA10415-4F62-4D75-8619-BAEAD9ADBCBD}" presName="tx1" presStyleLbl="revTx" presStyleIdx="4" presStyleCnt="9"/>
      <dgm:spPr/>
    </dgm:pt>
    <dgm:pt modelId="{E6AC3A55-F7DB-4237-910B-5A05AF079466}" type="pres">
      <dgm:prSet presAssocID="{9FA10415-4F62-4D75-8619-BAEAD9ADBCBD}" presName="vert1" presStyleCnt="0"/>
      <dgm:spPr/>
    </dgm:pt>
    <dgm:pt modelId="{A9691F64-0B46-44C0-802F-5C56A365E78C}" type="pres">
      <dgm:prSet presAssocID="{0E8F1C66-ED53-494A-AC06-41C87400960E}" presName="thickLine" presStyleLbl="alignNode1" presStyleIdx="5" presStyleCnt="9"/>
      <dgm:spPr/>
    </dgm:pt>
    <dgm:pt modelId="{9C38F0A1-93FE-49B6-A16B-23D332EEF8B1}" type="pres">
      <dgm:prSet presAssocID="{0E8F1C66-ED53-494A-AC06-41C87400960E}" presName="horz1" presStyleCnt="0"/>
      <dgm:spPr/>
    </dgm:pt>
    <dgm:pt modelId="{2969642C-2704-4FAD-A3BE-712266C9E233}" type="pres">
      <dgm:prSet presAssocID="{0E8F1C66-ED53-494A-AC06-41C87400960E}" presName="tx1" presStyleLbl="revTx" presStyleIdx="5" presStyleCnt="9"/>
      <dgm:spPr/>
    </dgm:pt>
    <dgm:pt modelId="{0BEECA7F-4685-43A3-98FD-840D10F1C89B}" type="pres">
      <dgm:prSet presAssocID="{0E8F1C66-ED53-494A-AC06-41C87400960E}" presName="vert1" presStyleCnt="0"/>
      <dgm:spPr/>
    </dgm:pt>
    <dgm:pt modelId="{6CF3082C-0AD8-4A49-B282-16D9B882A4AF}" type="pres">
      <dgm:prSet presAssocID="{FD98EF24-6275-44D7-8F64-22B92E8322D8}" presName="thickLine" presStyleLbl="alignNode1" presStyleIdx="6" presStyleCnt="9"/>
      <dgm:spPr/>
    </dgm:pt>
    <dgm:pt modelId="{C7681CFB-CEAF-4E4E-96CD-0B5494113B5E}" type="pres">
      <dgm:prSet presAssocID="{FD98EF24-6275-44D7-8F64-22B92E8322D8}" presName="horz1" presStyleCnt="0"/>
      <dgm:spPr/>
    </dgm:pt>
    <dgm:pt modelId="{1A7881F8-5742-41F4-9981-5B4924F4AAD3}" type="pres">
      <dgm:prSet presAssocID="{FD98EF24-6275-44D7-8F64-22B92E8322D8}" presName="tx1" presStyleLbl="revTx" presStyleIdx="6" presStyleCnt="9"/>
      <dgm:spPr/>
    </dgm:pt>
    <dgm:pt modelId="{196D0BE7-2C68-42BD-95CC-B8A806598939}" type="pres">
      <dgm:prSet presAssocID="{FD98EF24-6275-44D7-8F64-22B92E8322D8}" presName="vert1" presStyleCnt="0"/>
      <dgm:spPr/>
    </dgm:pt>
    <dgm:pt modelId="{F88143FE-6E59-4FD0-8D5E-4ECA3FC230F5}" type="pres">
      <dgm:prSet presAssocID="{4F00A210-E702-4A64-ABAD-0A468486A02D}" presName="thickLine" presStyleLbl="alignNode1" presStyleIdx="7" presStyleCnt="9"/>
      <dgm:spPr/>
    </dgm:pt>
    <dgm:pt modelId="{406C4125-5AAF-4C6C-AD54-E06F655A8A86}" type="pres">
      <dgm:prSet presAssocID="{4F00A210-E702-4A64-ABAD-0A468486A02D}" presName="horz1" presStyleCnt="0"/>
      <dgm:spPr/>
    </dgm:pt>
    <dgm:pt modelId="{8D937C4D-A0EF-4410-A4C3-A79DA258432F}" type="pres">
      <dgm:prSet presAssocID="{4F00A210-E702-4A64-ABAD-0A468486A02D}" presName="tx1" presStyleLbl="revTx" presStyleIdx="7" presStyleCnt="9"/>
      <dgm:spPr/>
    </dgm:pt>
    <dgm:pt modelId="{3478A0C7-9922-472A-A72E-F2BC41F1D809}" type="pres">
      <dgm:prSet presAssocID="{4F00A210-E702-4A64-ABAD-0A468486A02D}" presName="vert1" presStyleCnt="0"/>
      <dgm:spPr/>
    </dgm:pt>
    <dgm:pt modelId="{08863409-3953-49C1-89DC-169209D9AD59}" type="pres">
      <dgm:prSet presAssocID="{18256790-259D-46A2-87F0-4E0B934C2CF8}" presName="thickLine" presStyleLbl="alignNode1" presStyleIdx="8" presStyleCnt="9"/>
      <dgm:spPr/>
    </dgm:pt>
    <dgm:pt modelId="{F657561B-D7BD-4212-96EF-729E3CBAFEFE}" type="pres">
      <dgm:prSet presAssocID="{18256790-259D-46A2-87F0-4E0B934C2CF8}" presName="horz1" presStyleCnt="0"/>
      <dgm:spPr/>
    </dgm:pt>
    <dgm:pt modelId="{7DCBB0FE-80EA-45D3-A0F0-DCF155965D95}" type="pres">
      <dgm:prSet presAssocID="{18256790-259D-46A2-87F0-4E0B934C2CF8}" presName="tx1" presStyleLbl="revTx" presStyleIdx="8" presStyleCnt="9"/>
      <dgm:spPr/>
    </dgm:pt>
    <dgm:pt modelId="{C8FC5628-FAF4-4CD4-B53E-645D71C60B0A}" type="pres">
      <dgm:prSet presAssocID="{18256790-259D-46A2-87F0-4E0B934C2CF8}" presName="vert1" presStyleCnt="0"/>
      <dgm:spPr/>
    </dgm:pt>
  </dgm:ptLst>
  <dgm:cxnLst>
    <dgm:cxn modelId="{ED677508-B68B-44BC-B5A3-2982850B6E83}" type="presOf" srcId="{0E8F1C66-ED53-494A-AC06-41C87400960E}" destId="{2969642C-2704-4FAD-A3BE-712266C9E233}" srcOrd="0" destOrd="0" presId="urn:microsoft.com/office/officeart/2008/layout/LinedList"/>
    <dgm:cxn modelId="{EE13D00F-1761-4E1D-AF50-40A8695B32C7}" type="presOf" srcId="{FA150DE9-7D9E-4A9A-940B-C77A100B2E01}" destId="{0D6F8F75-BD76-48C9-87BB-B10248E7D4CD}" srcOrd="0" destOrd="0" presId="urn:microsoft.com/office/officeart/2008/layout/LinedList"/>
    <dgm:cxn modelId="{BEF0C416-9D15-47D6-95EB-9A605AAD97DD}" type="presOf" srcId="{4F00A210-E702-4A64-ABAD-0A468486A02D}" destId="{8D937C4D-A0EF-4410-A4C3-A79DA258432F}" srcOrd="0" destOrd="0" presId="urn:microsoft.com/office/officeart/2008/layout/LinedList"/>
    <dgm:cxn modelId="{28BC041F-6C1B-4A9A-B838-E58081D6D8E8}" srcId="{FA150DE9-7D9E-4A9A-940B-C77A100B2E01}" destId="{0E8F1C66-ED53-494A-AC06-41C87400960E}" srcOrd="5" destOrd="0" parTransId="{97C85ADD-C492-41CB-9673-35C6A19E74A6}" sibTransId="{0045323F-C8EA-4F3D-B42F-FB2A413A9FE5}"/>
    <dgm:cxn modelId="{A4187F26-B8CE-4364-956E-8927DEB8524A}" srcId="{FA150DE9-7D9E-4A9A-940B-C77A100B2E01}" destId="{18256790-259D-46A2-87F0-4E0B934C2CF8}" srcOrd="8" destOrd="0" parTransId="{8B2BDD2D-AE50-4B03-8099-243D7E18595C}" sibTransId="{E892B2C2-F9E7-4269-9D87-4FF55A2E4F82}"/>
    <dgm:cxn modelId="{6B1B3F2E-9EE8-4E8E-9144-0D8B50320EB6}" srcId="{FA150DE9-7D9E-4A9A-940B-C77A100B2E01}" destId="{53589124-D476-40B4-99B4-1D3A766EA067}" srcOrd="2" destOrd="0" parTransId="{424BCF32-7DE1-4662-98F1-99D78FC9AFFE}" sibTransId="{0A338DA8-8CF5-4CDF-B2A7-A0C1193C61A2}"/>
    <dgm:cxn modelId="{7CA95662-E9F6-4CB5-BC9E-0B6A8FF00670}" srcId="{FA150DE9-7D9E-4A9A-940B-C77A100B2E01}" destId="{FD98EF24-6275-44D7-8F64-22B92E8322D8}" srcOrd="6" destOrd="0" parTransId="{320CF682-A106-4C3D-A11A-6A575223D1AD}" sibTransId="{BE976E2E-0116-4F40-9103-B02266DBF6FF}"/>
    <dgm:cxn modelId="{21363470-6E10-4AE7-BFA7-85C7FA613BAB}" srcId="{FA150DE9-7D9E-4A9A-940B-C77A100B2E01}" destId="{38767B6F-00BD-4A51-A197-EEADD5867AC4}" srcOrd="3" destOrd="0" parTransId="{25FAA7FA-28A2-4BA3-853E-97F8965805B1}" sibTransId="{F177D846-BF7C-4466-AEB6-2C04773346CB}"/>
    <dgm:cxn modelId="{1EE09D55-2CAC-4AC1-962B-F56A87EBBC1B}" srcId="{FA150DE9-7D9E-4A9A-940B-C77A100B2E01}" destId="{9FA10415-4F62-4D75-8619-BAEAD9ADBCBD}" srcOrd="4" destOrd="0" parTransId="{3868FC67-E7C4-45AD-82D9-2EDE540B581B}" sibTransId="{4DA20FB9-E751-45F2-B536-BFCB25C35B4F}"/>
    <dgm:cxn modelId="{9B8D41A3-D49D-4A11-A395-F905C5AC497A}" type="presOf" srcId="{FD98EF24-6275-44D7-8F64-22B92E8322D8}" destId="{1A7881F8-5742-41F4-9981-5B4924F4AAD3}" srcOrd="0" destOrd="0" presId="urn:microsoft.com/office/officeart/2008/layout/LinedList"/>
    <dgm:cxn modelId="{B3E3A5A6-6304-49A6-985C-C67569BA4273}" srcId="{FA150DE9-7D9E-4A9A-940B-C77A100B2E01}" destId="{4F00A210-E702-4A64-ABAD-0A468486A02D}" srcOrd="7" destOrd="0" parTransId="{B4380229-780C-4682-A880-BA0B1F6C8CEA}" sibTransId="{CF4F3E4E-BF4D-49C1-AA4A-161C9619C40E}"/>
    <dgm:cxn modelId="{ECCB6DB2-3B7D-498F-B070-E9D979CB8D17}" type="presOf" srcId="{53589124-D476-40B4-99B4-1D3A766EA067}" destId="{F708BBE0-EE9C-490B-B270-58855EEDF3B2}" srcOrd="0" destOrd="0" presId="urn:microsoft.com/office/officeart/2008/layout/LinedList"/>
    <dgm:cxn modelId="{4ABE4AB4-3B9F-48E7-B8DB-A5D1B2719B88}" type="presOf" srcId="{27120BF8-AFEC-42FE-8AB6-9871A2AE8F3A}" destId="{1B7DE035-9EDC-45D1-A774-9368AE3CCA6E}" srcOrd="0" destOrd="0" presId="urn:microsoft.com/office/officeart/2008/layout/LinedList"/>
    <dgm:cxn modelId="{4C187DD7-2501-46EA-ACF7-2D67027751A8}" srcId="{FA150DE9-7D9E-4A9A-940B-C77A100B2E01}" destId="{27120BF8-AFEC-42FE-8AB6-9871A2AE8F3A}" srcOrd="0" destOrd="0" parTransId="{7F2809F4-C613-44A4-B731-7C1A9CF105FF}" sibTransId="{FE554B96-161C-4B34-A6D8-09F6F4E1EE33}"/>
    <dgm:cxn modelId="{2EC851DD-A3C2-45CA-B16B-DA7D8D95642B}" type="presOf" srcId="{18256790-259D-46A2-87F0-4E0B934C2CF8}" destId="{7DCBB0FE-80EA-45D3-A0F0-DCF155965D95}" srcOrd="0" destOrd="0" presId="urn:microsoft.com/office/officeart/2008/layout/LinedList"/>
    <dgm:cxn modelId="{EDE063E6-CF16-40E1-B272-0F8A87FE625E}" srcId="{FA150DE9-7D9E-4A9A-940B-C77A100B2E01}" destId="{7974F274-4BF9-4BE4-8D1A-E30A30173DAB}" srcOrd="1" destOrd="0" parTransId="{9F1373FE-2F71-4745-B155-544FE60A159F}" sibTransId="{A27D3674-A0C9-4786-95C8-1722A337FBF5}"/>
    <dgm:cxn modelId="{B58A17F2-C29A-4508-B997-4AA4F712D4F6}" type="presOf" srcId="{7974F274-4BF9-4BE4-8D1A-E30A30173DAB}" destId="{E3CDB138-D933-4B68-BC4C-421C4977FA96}" srcOrd="0" destOrd="0" presId="urn:microsoft.com/office/officeart/2008/layout/LinedList"/>
    <dgm:cxn modelId="{2B31A8F9-A674-4CDD-B4ED-6B7BA6C039E4}" type="presOf" srcId="{9FA10415-4F62-4D75-8619-BAEAD9ADBCBD}" destId="{3809D7CF-3BEC-4A63-A8BF-36C7F03F15D9}" srcOrd="0" destOrd="0" presId="urn:microsoft.com/office/officeart/2008/layout/LinedList"/>
    <dgm:cxn modelId="{836E6FFA-CFB1-4252-A09E-45DEF6D396E8}" type="presOf" srcId="{38767B6F-00BD-4A51-A197-EEADD5867AC4}" destId="{C530A4C4-851B-489D-A42D-3D3331395074}" srcOrd="0" destOrd="0" presId="urn:microsoft.com/office/officeart/2008/layout/LinedList"/>
    <dgm:cxn modelId="{00A70540-CCCC-47E0-9E5A-ECCC6E410CB2}" type="presParOf" srcId="{0D6F8F75-BD76-48C9-87BB-B10248E7D4CD}" destId="{0B19E998-180B-44D9-B03D-EC211F1095CC}" srcOrd="0" destOrd="0" presId="urn:microsoft.com/office/officeart/2008/layout/LinedList"/>
    <dgm:cxn modelId="{F1CC774C-18AD-4218-94E3-AFB7513B8335}" type="presParOf" srcId="{0D6F8F75-BD76-48C9-87BB-B10248E7D4CD}" destId="{23AAA41F-0FB8-4806-8B09-E1833F5B471B}" srcOrd="1" destOrd="0" presId="urn:microsoft.com/office/officeart/2008/layout/LinedList"/>
    <dgm:cxn modelId="{39661E71-145B-4341-8BB2-07E78242DAE0}" type="presParOf" srcId="{23AAA41F-0FB8-4806-8B09-E1833F5B471B}" destId="{1B7DE035-9EDC-45D1-A774-9368AE3CCA6E}" srcOrd="0" destOrd="0" presId="urn:microsoft.com/office/officeart/2008/layout/LinedList"/>
    <dgm:cxn modelId="{77FD0929-23C7-45CE-B6ED-2DE572152493}" type="presParOf" srcId="{23AAA41F-0FB8-4806-8B09-E1833F5B471B}" destId="{3AD9AF10-4AA7-477C-9402-C52D0C2F444C}" srcOrd="1" destOrd="0" presId="urn:microsoft.com/office/officeart/2008/layout/LinedList"/>
    <dgm:cxn modelId="{0CB3FFDB-2198-460C-8A2E-BCDCF139A8AE}" type="presParOf" srcId="{0D6F8F75-BD76-48C9-87BB-B10248E7D4CD}" destId="{14578A9A-2F3E-4328-84CC-942AA15B992A}" srcOrd="2" destOrd="0" presId="urn:microsoft.com/office/officeart/2008/layout/LinedList"/>
    <dgm:cxn modelId="{BB6F21A3-47D4-42E2-BEDE-0A050C4B3832}" type="presParOf" srcId="{0D6F8F75-BD76-48C9-87BB-B10248E7D4CD}" destId="{076795F4-E46B-48B9-A386-BBA3688FBBB4}" srcOrd="3" destOrd="0" presId="urn:microsoft.com/office/officeart/2008/layout/LinedList"/>
    <dgm:cxn modelId="{EC61CA7A-4236-4DDF-A6A4-9125E48E8404}" type="presParOf" srcId="{076795F4-E46B-48B9-A386-BBA3688FBBB4}" destId="{E3CDB138-D933-4B68-BC4C-421C4977FA96}" srcOrd="0" destOrd="0" presId="urn:microsoft.com/office/officeart/2008/layout/LinedList"/>
    <dgm:cxn modelId="{C56ABB57-B39D-487B-88D0-7CD192EE9D28}" type="presParOf" srcId="{076795F4-E46B-48B9-A386-BBA3688FBBB4}" destId="{84848DD4-134D-425F-A2BC-373C6CA5BDA0}" srcOrd="1" destOrd="0" presId="urn:microsoft.com/office/officeart/2008/layout/LinedList"/>
    <dgm:cxn modelId="{3103AC7A-CC43-4A62-A5E2-1DF36C8341E7}" type="presParOf" srcId="{0D6F8F75-BD76-48C9-87BB-B10248E7D4CD}" destId="{E1E50763-B20D-4031-BE9A-09A847A12316}" srcOrd="4" destOrd="0" presId="urn:microsoft.com/office/officeart/2008/layout/LinedList"/>
    <dgm:cxn modelId="{F721F6A4-40CF-46E7-B79E-89F0F55AE182}" type="presParOf" srcId="{0D6F8F75-BD76-48C9-87BB-B10248E7D4CD}" destId="{4B870DDE-49F0-4AB5-9E30-CA09ED35665B}" srcOrd="5" destOrd="0" presId="urn:microsoft.com/office/officeart/2008/layout/LinedList"/>
    <dgm:cxn modelId="{13BD7E86-FF6A-41DC-979A-0DB207A39F0A}" type="presParOf" srcId="{4B870DDE-49F0-4AB5-9E30-CA09ED35665B}" destId="{F708BBE0-EE9C-490B-B270-58855EEDF3B2}" srcOrd="0" destOrd="0" presId="urn:microsoft.com/office/officeart/2008/layout/LinedList"/>
    <dgm:cxn modelId="{FD783F96-C1D2-45FD-BF33-669595FF8537}" type="presParOf" srcId="{4B870DDE-49F0-4AB5-9E30-CA09ED35665B}" destId="{10424871-C6E0-4506-A895-C7AEE21EF378}" srcOrd="1" destOrd="0" presId="urn:microsoft.com/office/officeart/2008/layout/LinedList"/>
    <dgm:cxn modelId="{C1040F14-86DC-40C2-A6C8-BC3ABCA29372}" type="presParOf" srcId="{0D6F8F75-BD76-48C9-87BB-B10248E7D4CD}" destId="{9A317901-2327-4697-A17B-06846E1D5C66}" srcOrd="6" destOrd="0" presId="urn:microsoft.com/office/officeart/2008/layout/LinedList"/>
    <dgm:cxn modelId="{22F49CE1-6FEA-4E4C-9817-898D9CFB3554}" type="presParOf" srcId="{0D6F8F75-BD76-48C9-87BB-B10248E7D4CD}" destId="{AB4FB058-94DD-4E1F-A2E6-EE59B1C9ABD5}" srcOrd="7" destOrd="0" presId="urn:microsoft.com/office/officeart/2008/layout/LinedList"/>
    <dgm:cxn modelId="{0BA0A3D2-FD85-454B-9F98-F985F1ECD28C}" type="presParOf" srcId="{AB4FB058-94DD-4E1F-A2E6-EE59B1C9ABD5}" destId="{C530A4C4-851B-489D-A42D-3D3331395074}" srcOrd="0" destOrd="0" presId="urn:microsoft.com/office/officeart/2008/layout/LinedList"/>
    <dgm:cxn modelId="{8D9D3B72-50FE-475E-80E5-C530B3A7D54E}" type="presParOf" srcId="{AB4FB058-94DD-4E1F-A2E6-EE59B1C9ABD5}" destId="{275B6FF2-5B81-4B29-A477-F27B1BD210B7}" srcOrd="1" destOrd="0" presId="urn:microsoft.com/office/officeart/2008/layout/LinedList"/>
    <dgm:cxn modelId="{8F3B2E3B-E801-4799-B338-A035250A455F}" type="presParOf" srcId="{0D6F8F75-BD76-48C9-87BB-B10248E7D4CD}" destId="{CCCF4498-7973-488D-ACEB-6C4E2041113A}" srcOrd="8" destOrd="0" presId="urn:microsoft.com/office/officeart/2008/layout/LinedList"/>
    <dgm:cxn modelId="{C05EC7E8-11F9-42A0-AAE2-5568C3E06520}" type="presParOf" srcId="{0D6F8F75-BD76-48C9-87BB-B10248E7D4CD}" destId="{7AC328D9-D9EA-4E19-9AE8-03A8C036DE56}" srcOrd="9" destOrd="0" presId="urn:microsoft.com/office/officeart/2008/layout/LinedList"/>
    <dgm:cxn modelId="{6801BCC4-EEF1-4CC8-A2BB-0B1D495F9E27}" type="presParOf" srcId="{7AC328D9-D9EA-4E19-9AE8-03A8C036DE56}" destId="{3809D7CF-3BEC-4A63-A8BF-36C7F03F15D9}" srcOrd="0" destOrd="0" presId="urn:microsoft.com/office/officeart/2008/layout/LinedList"/>
    <dgm:cxn modelId="{A24F0CED-2543-4024-B0E0-6A2ADED7BBC7}" type="presParOf" srcId="{7AC328D9-D9EA-4E19-9AE8-03A8C036DE56}" destId="{E6AC3A55-F7DB-4237-910B-5A05AF079466}" srcOrd="1" destOrd="0" presId="urn:microsoft.com/office/officeart/2008/layout/LinedList"/>
    <dgm:cxn modelId="{12017AEE-83CF-4F72-8DE0-90333C48DFAC}" type="presParOf" srcId="{0D6F8F75-BD76-48C9-87BB-B10248E7D4CD}" destId="{A9691F64-0B46-44C0-802F-5C56A365E78C}" srcOrd="10" destOrd="0" presId="urn:microsoft.com/office/officeart/2008/layout/LinedList"/>
    <dgm:cxn modelId="{79E7CE24-60D0-4BDA-8EE1-20FD6B90FC49}" type="presParOf" srcId="{0D6F8F75-BD76-48C9-87BB-B10248E7D4CD}" destId="{9C38F0A1-93FE-49B6-A16B-23D332EEF8B1}" srcOrd="11" destOrd="0" presId="urn:microsoft.com/office/officeart/2008/layout/LinedList"/>
    <dgm:cxn modelId="{A665BD05-8067-4AE7-8856-5CCF64356E2C}" type="presParOf" srcId="{9C38F0A1-93FE-49B6-A16B-23D332EEF8B1}" destId="{2969642C-2704-4FAD-A3BE-712266C9E233}" srcOrd="0" destOrd="0" presId="urn:microsoft.com/office/officeart/2008/layout/LinedList"/>
    <dgm:cxn modelId="{F09B32D7-B5FA-481E-891F-CDDAEE27E967}" type="presParOf" srcId="{9C38F0A1-93FE-49B6-A16B-23D332EEF8B1}" destId="{0BEECA7F-4685-43A3-98FD-840D10F1C89B}" srcOrd="1" destOrd="0" presId="urn:microsoft.com/office/officeart/2008/layout/LinedList"/>
    <dgm:cxn modelId="{AD7902D7-E76C-42C3-ACCC-006482C4C155}" type="presParOf" srcId="{0D6F8F75-BD76-48C9-87BB-B10248E7D4CD}" destId="{6CF3082C-0AD8-4A49-B282-16D9B882A4AF}" srcOrd="12" destOrd="0" presId="urn:microsoft.com/office/officeart/2008/layout/LinedList"/>
    <dgm:cxn modelId="{AE3203B2-2207-4D0A-BA1E-DCA89A58344B}" type="presParOf" srcId="{0D6F8F75-BD76-48C9-87BB-B10248E7D4CD}" destId="{C7681CFB-CEAF-4E4E-96CD-0B5494113B5E}" srcOrd="13" destOrd="0" presId="urn:microsoft.com/office/officeart/2008/layout/LinedList"/>
    <dgm:cxn modelId="{6BEEFDCC-E95C-4B37-A910-74F996148814}" type="presParOf" srcId="{C7681CFB-CEAF-4E4E-96CD-0B5494113B5E}" destId="{1A7881F8-5742-41F4-9981-5B4924F4AAD3}" srcOrd="0" destOrd="0" presId="urn:microsoft.com/office/officeart/2008/layout/LinedList"/>
    <dgm:cxn modelId="{06033766-B275-4EF4-A96F-7346BAB20B68}" type="presParOf" srcId="{C7681CFB-CEAF-4E4E-96CD-0B5494113B5E}" destId="{196D0BE7-2C68-42BD-95CC-B8A806598939}" srcOrd="1" destOrd="0" presId="urn:microsoft.com/office/officeart/2008/layout/LinedList"/>
    <dgm:cxn modelId="{3009385B-5CA2-4D04-8765-A4A227D824AD}" type="presParOf" srcId="{0D6F8F75-BD76-48C9-87BB-B10248E7D4CD}" destId="{F88143FE-6E59-4FD0-8D5E-4ECA3FC230F5}" srcOrd="14" destOrd="0" presId="urn:microsoft.com/office/officeart/2008/layout/LinedList"/>
    <dgm:cxn modelId="{9B3B8012-1A8C-4CDF-B1D3-CC730D06F812}" type="presParOf" srcId="{0D6F8F75-BD76-48C9-87BB-B10248E7D4CD}" destId="{406C4125-5AAF-4C6C-AD54-E06F655A8A86}" srcOrd="15" destOrd="0" presId="urn:microsoft.com/office/officeart/2008/layout/LinedList"/>
    <dgm:cxn modelId="{EF78287E-9729-427E-A575-3708E8D281BD}" type="presParOf" srcId="{406C4125-5AAF-4C6C-AD54-E06F655A8A86}" destId="{8D937C4D-A0EF-4410-A4C3-A79DA258432F}" srcOrd="0" destOrd="0" presId="urn:microsoft.com/office/officeart/2008/layout/LinedList"/>
    <dgm:cxn modelId="{C64B71AE-B1C4-4F64-888A-5C1C823AE4DD}" type="presParOf" srcId="{406C4125-5AAF-4C6C-AD54-E06F655A8A86}" destId="{3478A0C7-9922-472A-A72E-F2BC41F1D809}" srcOrd="1" destOrd="0" presId="urn:microsoft.com/office/officeart/2008/layout/LinedList"/>
    <dgm:cxn modelId="{C9108E97-02F9-4FAC-A640-46C3209109D4}" type="presParOf" srcId="{0D6F8F75-BD76-48C9-87BB-B10248E7D4CD}" destId="{08863409-3953-49C1-89DC-169209D9AD59}" srcOrd="16" destOrd="0" presId="urn:microsoft.com/office/officeart/2008/layout/LinedList"/>
    <dgm:cxn modelId="{84530A0B-4143-43AE-B3A5-45FA1A4F40F2}" type="presParOf" srcId="{0D6F8F75-BD76-48C9-87BB-B10248E7D4CD}" destId="{F657561B-D7BD-4212-96EF-729E3CBAFEFE}" srcOrd="17" destOrd="0" presId="urn:microsoft.com/office/officeart/2008/layout/LinedList"/>
    <dgm:cxn modelId="{CE967F1D-91D4-4BF1-852E-4878BCD82D8D}" type="presParOf" srcId="{F657561B-D7BD-4212-96EF-729E3CBAFEFE}" destId="{7DCBB0FE-80EA-45D3-A0F0-DCF155965D95}" srcOrd="0" destOrd="0" presId="urn:microsoft.com/office/officeart/2008/layout/LinedList"/>
    <dgm:cxn modelId="{20F7A7C2-F72D-448C-BCB9-9774B8F9E0AA}" type="presParOf" srcId="{F657561B-D7BD-4212-96EF-729E3CBAFEFE}" destId="{C8FC5628-FAF4-4CD4-B53E-645D71C60B0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0E0512-4F56-4577-8222-F727BD3A593D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4CA6F09-4F6C-40BF-94F8-8E89C24517D9}">
      <dgm:prSet custT="1"/>
      <dgm:spPr/>
      <dgm:t>
        <a:bodyPr/>
        <a:lstStyle/>
        <a:p>
          <a:pPr algn="l"/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NHS </a:t>
          </a:r>
          <a:r>
            <a:rPr lang="en-US" sz="1400" dirty="0" err="1">
              <a:latin typeface="Arial" panose="020B0604020202020204" pitchFamily="34" charset="0"/>
              <a:cs typeface="Arial" panose="020B0604020202020204" pitchFamily="34" charset="0"/>
            </a:rPr>
            <a:t>Personalised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 Care - embeds choice, self-management, social prescribing and person-led planning </a:t>
          </a:r>
        </a:p>
        <a:p>
          <a:pPr algn="l"/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(NICE 2019)  </a:t>
          </a:r>
        </a:p>
      </dgm:t>
    </dgm:pt>
    <dgm:pt modelId="{B01FBAD3-39E4-4DE6-B087-08ECA1098FB1}" type="parTrans" cxnId="{267E1974-54CC-4E66-9DBE-3570A0D69B94}">
      <dgm:prSet/>
      <dgm:spPr/>
      <dgm:t>
        <a:bodyPr/>
        <a:lstStyle/>
        <a:p>
          <a:endParaRPr lang="en-US"/>
        </a:p>
      </dgm:t>
    </dgm:pt>
    <dgm:pt modelId="{3C36CAFD-06DB-4525-804F-1CBA5D0A3CA1}" type="sibTrans" cxnId="{267E1974-54CC-4E66-9DBE-3570A0D69B94}">
      <dgm:prSet/>
      <dgm:spPr/>
      <dgm:t>
        <a:bodyPr/>
        <a:lstStyle/>
        <a:p>
          <a:endParaRPr lang="en-US"/>
        </a:p>
      </dgm:t>
    </dgm:pt>
    <dgm:pt modelId="{78E7BCBD-43F5-4DEC-AC7D-74286D012C78}">
      <dgm:prSet custT="1"/>
      <dgm:spPr/>
      <dgm:t>
        <a:bodyPr/>
        <a:lstStyle/>
        <a:p>
          <a:pPr algn="l"/>
          <a:r>
            <a:rPr lang="en-GB" sz="1400" b="0" dirty="0">
              <a:latin typeface="Arial" panose="020B0604020202020204" pitchFamily="34" charset="0"/>
              <a:cs typeface="Arial" panose="020B0604020202020204" pitchFamily="34" charset="0"/>
            </a:rPr>
            <a:t>The Chronic Care Model fosters effective long-term management of the condition throughout the continuum of care via healthcare, community resources and care team planning (Adams </a:t>
          </a:r>
          <a:r>
            <a:rPr lang="en-GB" sz="1400" b="0" i="1" dirty="0">
              <a:latin typeface="Arial" panose="020B0604020202020204" pitchFamily="34" charset="0"/>
              <a:cs typeface="Arial" panose="020B0604020202020204" pitchFamily="34" charset="0"/>
            </a:rPr>
            <a:t>et al</a:t>
          </a:r>
          <a:r>
            <a:rPr lang="en-GB" sz="1400" b="0" dirty="0">
              <a:latin typeface="Arial" panose="020B0604020202020204" pitchFamily="34" charset="0"/>
              <a:cs typeface="Arial" panose="020B0604020202020204" pitchFamily="34" charset="0"/>
            </a:rPr>
            <a:t>., 2007). </a:t>
          </a:r>
          <a:endParaRPr lang="en-US" sz="14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D188C4-190C-4BDA-B0CE-DEF32ED13E9C}" type="parTrans" cxnId="{97531FC0-718C-4B56-A7BA-A5E3E931B3DE}">
      <dgm:prSet/>
      <dgm:spPr/>
      <dgm:t>
        <a:bodyPr/>
        <a:lstStyle/>
        <a:p>
          <a:endParaRPr lang="en-US"/>
        </a:p>
      </dgm:t>
    </dgm:pt>
    <dgm:pt modelId="{2C63D7A4-374E-4D7B-89E0-09F3DD34E08A}" type="sibTrans" cxnId="{97531FC0-718C-4B56-A7BA-A5E3E931B3DE}">
      <dgm:prSet/>
      <dgm:spPr/>
      <dgm:t>
        <a:bodyPr/>
        <a:lstStyle/>
        <a:p>
          <a:endParaRPr lang="en-US"/>
        </a:p>
      </dgm:t>
    </dgm:pt>
    <dgm:pt modelId="{993CD862-D0DC-4A62-A210-E8B864ABD030}" type="pres">
      <dgm:prSet presAssocID="{6D0E0512-4F56-4577-8222-F727BD3A593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D85E85A-9EC8-47BA-AB7A-418E80E7791C}" type="pres">
      <dgm:prSet presAssocID="{34CA6F09-4F6C-40BF-94F8-8E89C24517D9}" presName="hierRoot1" presStyleCnt="0"/>
      <dgm:spPr/>
    </dgm:pt>
    <dgm:pt modelId="{C92DA95C-A90F-448E-8FAF-0F3FDF892FE2}" type="pres">
      <dgm:prSet presAssocID="{34CA6F09-4F6C-40BF-94F8-8E89C24517D9}" presName="composite" presStyleCnt="0"/>
      <dgm:spPr/>
    </dgm:pt>
    <dgm:pt modelId="{C8C7165D-C48C-43E1-BFB1-B8F9F9405277}" type="pres">
      <dgm:prSet presAssocID="{34CA6F09-4F6C-40BF-94F8-8E89C24517D9}" presName="background" presStyleLbl="node0" presStyleIdx="0" presStyleCnt="2"/>
      <dgm:spPr/>
    </dgm:pt>
    <dgm:pt modelId="{68CC2693-C95D-4CA9-85B2-F665AB751CB8}" type="pres">
      <dgm:prSet presAssocID="{34CA6F09-4F6C-40BF-94F8-8E89C24517D9}" presName="text" presStyleLbl="fgAcc0" presStyleIdx="0" presStyleCnt="2">
        <dgm:presLayoutVars>
          <dgm:chPref val="3"/>
        </dgm:presLayoutVars>
      </dgm:prSet>
      <dgm:spPr/>
    </dgm:pt>
    <dgm:pt modelId="{7BE72E7A-A498-4BF1-AA97-D2C34FB124C4}" type="pres">
      <dgm:prSet presAssocID="{34CA6F09-4F6C-40BF-94F8-8E89C24517D9}" presName="hierChild2" presStyleCnt="0"/>
      <dgm:spPr/>
    </dgm:pt>
    <dgm:pt modelId="{A5546071-44FD-48BE-BDE5-11C8FD70294F}" type="pres">
      <dgm:prSet presAssocID="{78E7BCBD-43F5-4DEC-AC7D-74286D012C78}" presName="hierRoot1" presStyleCnt="0"/>
      <dgm:spPr/>
    </dgm:pt>
    <dgm:pt modelId="{11F22434-45BB-449A-95FF-2203EF67B233}" type="pres">
      <dgm:prSet presAssocID="{78E7BCBD-43F5-4DEC-AC7D-74286D012C78}" presName="composite" presStyleCnt="0"/>
      <dgm:spPr/>
    </dgm:pt>
    <dgm:pt modelId="{9DDC3315-57E5-448C-9B44-049B1B9C62A8}" type="pres">
      <dgm:prSet presAssocID="{78E7BCBD-43F5-4DEC-AC7D-74286D012C78}" presName="background" presStyleLbl="node0" presStyleIdx="1" presStyleCnt="2"/>
      <dgm:spPr/>
    </dgm:pt>
    <dgm:pt modelId="{12D412B1-77A5-45E3-9F91-8D468DE1E2F0}" type="pres">
      <dgm:prSet presAssocID="{78E7BCBD-43F5-4DEC-AC7D-74286D012C78}" presName="text" presStyleLbl="fgAcc0" presStyleIdx="1" presStyleCnt="2">
        <dgm:presLayoutVars>
          <dgm:chPref val="3"/>
        </dgm:presLayoutVars>
      </dgm:prSet>
      <dgm:spPr/>
    </dgm:pt>
    <dgm:pt modelId="{1AEA787B-47FD-4E58-BEE2-BFF572A3FF88}" type="pres">
      <dgm:prSet presAssocID="{78E7BCBD-43F5-4DEC-AC7D-74286D012C78}" presName="hierChild2" presStyleCnt="0"/>
      <dgm:spPr/>
    </dgm:pt>
  </dgm:ptLst>
  <dgm:cxnLst>
    <dgm:cxn modelId="{267E1974-54CC-4E66-9DBE-3570A0D69B94}" srcId="{6D0E0512-4F56-4577-8222-F727BD3A593D}" destId="{34CA6F09-4F6C-40BF-94F8-8E89C24517D9}" srcOrd="0" destOrd="0" parTransId="{B01FBAD3-39E4-4DE6-B087-08ECA1098FB1}" sibTransId="{3C36CAFD-06DB-4525-804F-1CBA5D0A3CA1}"/>
    <dgm:cxn modelId="{D5F55387-A8C2-4D98-B80C-0A8879D13A54}" type="presOf" srcId="{34CA6F09-4F6C-40BF-94F8-8E89C24517D9}" destId="{68CC2693-C95D-4CA9-85B2-F665AB751CB8}" srcOrd="0" destOrd="0" presId="urn:microsoft.com/office/officeart/2005/8/layout/hierarchy1"/>
    <dgm:cxn modelId="{4C47E2AC-4379-40B5-828C-1AF03391044B}" type="presOf" srcId="{6D0E0512-4F56-4577-8222-F727BD3A593D}" destId="{993CD862-D0DC-4A62-A210-E8B864ABD030}" srcOrd="0" destOrd="0" presId="urn:microsoft.com/office/officeart/2005/8/layout/hierarchy1"/>
    <dgm:cxn modelId="{97531FC0-718C-4B56-A7BA-A5E3E931B3DE}" srcId="{6D0E0512-4F56-4577-8222-F727BD3A593D}" destId="{78E7BCBD-43F5-4DEC-AC7D-74286D012C78}" srcOrd="1" destOrd="0" parTransId="{6BD188C4-190C-4BDA-B0CE-DEF32ED13E9C}" sibTransId="{2C63D7A4-374E-4D7B-89E0-09F3DD34E08A}"/>
    <dgm:cxn modelId="{7D0DD0D4-DF59-4021-8117-176EC68023FC}" type="presOf" srcId="{78E7BCBD-43F5-4DEC-AC7D-74286D012C78}" destId="{12D412B1-77A5-45E3-9F91-8D468DE1E2F0}" srcOrd="0" destOrd="0" presId="urn:microsoft.com/office/officeart/2005/8/layout/hierarchy1"/>
    <dgm:cxn modelId="{A8DCC745-D88C-4404-BBAD-7DA0241AEBF2}" type="presParOf" srcId="{993CD862-D0DC-4A62-A210-E8B864ABD030}" destId="{ED85E85A-9EC8-47BA-AB7A-418E80E7791C}" srcOrd="0" destOrd="0" presId="urn:microsoft.com/office/officeart/2005/8/layout/hierarchy1"/>
    <dgm:cxn modelId="{3C30A4CE-A8D8-4CAF-83CB-37530CEE8378}" type="presParOf" srcId="{ED85E85A-9EC8-47BA-AB7A-418E80E7791C}" destId="{C92DA95C-A90F-448E-8FAF-0F3FDF892FE2}" srcOrd="0" destOrd="0" presId="urn:microsoft.com/office/officeart/2005/8/layout/hierarchy1"/>
    <dgm:cxn modelId="{29BE698E-8370-42CD-9312-CA1DF9016B7D}" type="presParOf" srcId="{C92DA95C-A90F-448E-8FAF-0F3FDF892FE2}" destId="{C8C7165D-C48C-43E1-BFB1-B8F9F9405277}" srcOrd="0" destOrd="0" presId="urn:microsoft.com/office/officeart/2005/8/layout/hierarchy1"/>
    <dgm:cxn modelId="{8CC7A48C-EE6F-4725-96EC-A714D3DC99E8}" type="presParOf" srcId="{C92DA95C-A90F-448E-8FAF-0F3FDF892FE2}" destId="{68CC2693-C95D-4CA9-85B2-F665AB751CB8}" srcOrd="1" destOrd="0" presId="urn:microsoft.com/office/officeart/2005/8/layout/hierarchy1"/>
    <dgm:cxn modelId="{CBAA618C-3D2E-478D-AFBF-6807F7D74A05}" type="presParOf" srcId="{ED85E85A-9EC8-47BA-AB7A-418E80E7791C}" destId="{7BE72E7A-A498-4BF1-AA97-D2C34FB124C4}" srcOrd="1" destOrd="0" presId="urn:microsoft.com/office/officeart/2005/8/layout/hierarchy1"/>
    <dgm:cxn modelId="{3C904AFD-503B-4CA3-8C4F-9BE0AB9DC386}" type="presParOf" srcId="{993CD862-D0DC-4A62-A210-E8B864ABD030}" destId="{A5546071-44FD-48BE-BDE5-11C8FD70294F}" srcOrd="1" destOrd="0" presId="urn:microsoft.com/office/officeart/2005/8/layout/hierarchy1"/>
    <dgm:cxn modelId="{9EBBD538-D550-4F61-923B-68D42C74F76E}" type="presParOf" srcId="{A5546071-44FD-48BE-BDE5-11C8FD70294F}" destId="{11F22434-45BB-449A-95FF-2203EF67B233}" srcOrd="0" destOrd="0" presId="urn:microsoft.com/office/officeart/2005/8/layout/hierarchy1"/>
    <dgm:cxn modelId="{ACD9B3C9-8047-43CC-A7FD-3EC938E7A47E}" type="presParOf" srcId="{11F22434-45BB-449A-95FF-2203EF67B233}" destId="{9DDC3315-57E5-448C-9B44-049B1B9C62A8}" srcOrd="0" destOrd="0" presId="urn:microsoft.com/office/officeart/2005/8/layout/hierarchy1"/>
    <dgm:cxn modelId="{FE8DA5F0-D2AF-4E49-A4FC-B15E12E041FF}" type="presParOf" srcId="{11F22434-45BB-449A-95FF-2203EF67B233}" destId="{12D412B1-77A5-45E3-9F91-8D468DE1E2F0}" srcOrd="1" destOrd="0" presId="urn:microsoft.com/office/officeart/2005/8/layout/hierarchy1"/>
    <dgm:cxn modelId="{E26E0D92-7552-480E-93D0-38B797D41D98}" type="presParOf" srcId="{A5546071-44FD-48BE-BDE5-11C8FD70294F}" destId="{1AEA787B-47FD-4E58-BEE2-BFF572A3FF8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982203E-5D74-4491-B297-5B181CB7131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CDD494-5780-49C2-BCF1-68855E17C37A}">
      <dgm:prSet custT="1"/>
      <dgm:spPr/>
      <dgm:t>
        <a:bodyPr/>
        <a:lstStyle/>
        <a:p>
          <a:r>
            <a:rPr lang="en-GB" sz="1400" b="0" i="0" dirty="0">
              <a:latin typeface="Arial" panose="020B0604020202020204" pitchFamily="34" charset="0"/>
              <a:cs typeface="Arial" panose="020B0604020202020204" pitchFamily="34" charset="0"/>
            </a:rPr>
            <a:t>COPD is a progressive long-term respiratory condition associated social with significant health,, and economic burden worldwide (WHO, 2023). 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AC6721-E5C9-47DB-AC6F-7255792C9576}" type="parTrans" cxnId="{801D754F-20EE-4403-BF69-C3208A556814}">
      <dgm:prSet/>
      <dgm:spPr/>
      <dgm:t>
        <a:bodyPr/>
        <a:lstStyle/>
        <a:p>
          <a:endParaRPr lang="en-US"/>
        </a:p>
      </dgm:t>
    </dgm:pt>
    <dgm:pt modelId="{7A5B862B-FCCE-455A-AB44-1562748B6F12}" type="sibTrans" cxnId="{801D754F-20EE-4403-BF69-C3208A556814}">
      <dgm:prSet phldrT="1" phldr="0"/>
      <dgm:spPr/>
      <dgm:t>
        <a:bodyPr/>
        <a:lstStyle/>
        <a:p>
          <a:endParaRPr lang="en-US"/>
        </a:p>
      </dgm:t>
    </dgm:pt>
    <dgm:pt modelId="{A59CA93B-060B-44C0-A0BD-4C2A4B77CAD0}">
      <dgm:prSet custT="1"/>
      <dgm:spPr/>
      <dgm:t>
        <a:bodyPr/>
        <a:lstStyle/>
        <a:p>
          <a:r>
            <a:rPr lang="en-GB" sz="1400" b="0" i="0" dirty="0">
              <a:latin typeface="Arial" panose="020B0604020202020204" pitchFamily="34" charset="0"/>
              <a:cs typeface="Arial" panose="020B0604020202020204" pitchFamily="34" charset="0"/>
            </a:rPr>
            <a:t>Early diagnosis, pharmacological treatment, and non-pharmacological interventions such as pulmonary rehabilitation (NICE, 2019; GOLD, 2024) are very effective management. 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A3A106-4401-453C-9C68-36E1D2458A5B}" type="parTrans" cxnId="{B727B70C-39F7-47F7-B4C7-EE2726F3D924}">
      <dgm:prSet/>
      <dgm:spPr/>
      <dgm:t>
        <a:bodyPr/>
        <a:lstStyle/>
        <a:p>
          <a:endParaRPr lang="en-US"/>
        </a:p>
      </dgm:t>
    </dgm:pt>
    <dgm:pt modelId="{0E44E7D9-6102-4063-8015-9343EFFA869A}" type="sibTrans" cxnId="{B727B70C-39F7-47F7-B4C7-EE2726F3D924}">
      <dgm:prSet phldrT="2" phldr="0"/>
      <dgm:spPr/>
      <dgm:t>
        <a:bodyPr/>
        <a:lstStyle/>
        <a:p>
          <a:endParaRPr lang="en-US"/>
        </a:p>
      </dgm:t>
    </dgm:pt>
    <dgm:pt modelId="{7892CBE9-F45B-42F5-9568-9640B570C39A}">
      <dgm:prSet custT="1"/>
      <dgm:spPr/>
      <dgm:t>
        <a:bodyPr/>
        <a:lstStyle/>
        <a:p>
          <a:r>
            <a:rPr lang="en-GB" sz="1400" b="0" i="0" dirty="0">
              <a:latin typeface="Arial" panose="020B0604020202020204" pitchFamily="34" charset="0"/>
              <a:cs typeface="Arial" panose="020B0604020202020204" pitchFamily="34" charset="0"/>
            </a:rPr>
            <a:t>Addressing comorbidities and lifestyle risk factors is crucial for improving patient outcomes. 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BAB560-81D6-4DDE-BC2D-7B9B6C59B65A}" type="parTrans" cxnId="{87220B32-3571-422B-9B1E-14D93B5F60EE}">
      <dgm:prSet/>
      <dgm:spPr/>
      <dgm:t>
        <a:bodyPr/>
        <a:lstStyle/>
        <a:p>
          <a:endParaRPr lang="en-US"/>
        </a:p>
      </dgm:t>
    </dgm:pt>
    <dgm:pt modelId="{EA17CF66-7EE1-4AC4-9FF6-91392751E233}" type="sibTrans" cxnId="{87220B32-3571-422B-9B1E-14D93B5F60EE}">
      <dgm:prSet phldrT="3" phldr="0"/>
      <dgm:spPr/>
      <dgm:t>
        <a:bodyPr/>
        <a:lstStyle/>
        <a:p>
          <a:endParaRPr lang="en-US"/>
        </a:p>
      </dgm:t>
    </dgm:pt>
    <dgm:pt modelId="{A5FE7110-502E-4153-AA1E-FCF0871FFD26}">
      <dgm:prSet custT="1"/>
      <dgm:spPr/>
      <dgm:t>
        <a:bodyPr/>
        <a:lstStyle/>
        <a:p>
          <a:r>
            <a:rPr lang="en-GB" sz="1400" b="0" i="0" dirty="0">
              <a:latin typeface="Arial" panose="020B0604020202020204" pitchFamily="34" charset="0"/>
              <a:cs typeface="Arial" panose="020B0604020202020204" pitchFamily="34" charset="0"/>
            </a:rPr>
            <a:t>The personalised care model and self-management support can empower individuals and improve quality of life for people living with COPD (NHS England, 2019). 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ACD034-0F8B-46C4-A3B8-1474241D78B7}" type="parTrans" cxnId="{BD624550-AA0B-44C3-94B9-2E8B7C48E251}">
      <dgm:prSet/>
      <dgm:spPr/>
      <dgm:t>
        <a:bodyPr/>
        <a:lstStyle/>
        <a:p>
          <a:endParaRPr lang="en-US"/>
        </a:p>
      </dgm:t>
    </dgm:pt>
    <dgm:pt modelId="{54A6DD7B-7948-44E2-B5DA-3ABB99733EFC}" type="sibTrans" cxnId="{BD624550-AA0B-44C3-94B9-2E8B7C48E251}">
      <dgm:prSet phldrT="4" phldr="0"/>
      <dgm:spPr/>
      <dgm:t>
        <a:bodyPr/>
        <a:lstStyle/>
        <a:p>
          <a:endParaRPr lang="en-US"/>
        </a:p>
      </dgm:t>
    </dgm:pt>
    <dgm:pt modelId="{B915468B-BEAC-4F02-8377-ED6A07C07455}">
      <dgm:prSet custT="1"/>
      <dgm:spPr/>
      <dgm:t>
        <a:bodyPr/>
        <a:lstStyle/>
        <a:p>
          <a:r>
            <a:rPr lang="en-GB" sz="1400" b="0" i="0" dirty="0">
              <a:latin typeface="Arial" panose="020B0604020202020204" pitchFamily="34" charset="0"/>
              <a:cs typeface="Arial" panose="020B0604020202020204" pitchFamily="34" charset="0"/>
            </a:rPr>
            <a:t>A multidisciplinary and patient-centred approach is therefore essential to improve long-term COPD management.</a:t>
          </a:r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F6AE4D-D8AB-4F20-9F45-016FC457FEAA}" type="parTrans" cxnId="{FFBE18D3-0C74-4A32-AFE3-437162A3BAA4}">
      <dgm:prSet/>
      <dgm:spPr/>
      <dgm:t>
        <a:bodyPr/>
        <a:lstStyle/>
        <a:p>
          <a:endParaRPr lang="en-US"/>
        </a:p>
      </dgm:t>
    </dgm:pt>
    <dgm:pt modelId="{CE81091A-7FF6-4EA3-AC51-7674A13326C5}" type="sibTrans" cxnId="{FFBE18D3-0C74-4A32-AFE3-437162A3BAA4}">
      <dgm:prSet phldrT="5" phldr="0"/>
      <dgm:spPr/>
      <dgm:t>
        <a:bodyPr/>
        <a:lstStyle/>
        <a:p>
          <a:endParaRPr lang="en-US"/>
        </a:p>
      </dgm:t>
    </dgm:pt>
    <dgm:pt modelId="{603C83AC-C427-4E4B-9CFE-856C179746D5}" type="pres">
      <dgm:prSet presAssocID="{B982203E-5D74-4491-B297-5B181CB7131E}" presName="diagram" presStyleCnt="0">
        <dgm:presLayoutVars>
          <dgm:dir/>
          <dgm:resizeHandles val="exact"/>
        </dgm:presLayoutVars>
      </dgm:prSet>
      <dgm:spPr/>
    </dgm:pt>
    <dgm:pt modelId="{3F406A5A-1DCC-46B4-8488-2BD98F9DBDC2}" type="pres">
      <dgm:prSet presAssocID="{25CDD494-5780-49C2-BCF1-68855E17C37A}" presName="node" presStyleLbl="node1" presStyleIdx="0" presStyleCnt="5">
        <dgm:presLayoutVars>
          <dgm:bulletEnabled val="1"/>
        </dgm:presLayoutVars>
      </dgm:prSet>
      <dgm:spPr/>
    </dgm:pt>
    <dgm:pt modelId="{D812E321-E4C3-4812-A429-CAB9B3175CEF}" type="pres">
      <dgm:prSet presAssocID="{7A5B862B-FCCE-455A-AB44-1562748B6F12}" presName="sibTrans" presStyleCnt="0"/>
      <dgm:spPr/>
    </dgm:pt>
    <dgm:pt modelId="{4AEA83BA-0756-45D5-BF6B-33BC9556720E}" type="pres">
      <dgm:prSet presAssocID="{A59CA93B-060B-44C0-A0BD-4C2A4B77CAD0}" presName="node" presStyleLbl="node1" presStyleIdx="1" presStyleCnt="5">
        <dgm:presLayoutVars>
          <dgm:bulletEnabled val="1"/>
        </dgm:presLayoutVars>
      </dgm:prSet>
      <dgm:spPr/>
    </dgm:pt>
    <dgm:pt modelId="{35ADE8CC-1770-4A2C-9020-452D999037AB}" type="pres">
      <dgm:prSet presAssocID="{0E44E7D9-6102-4063-8015-9343EFFA869A}" presName="sibTrans" presStyleCnt="0"/>
      <dgm:spPr/>
    </dgm:pt>
    <dgm:pt modelId="{3DB1153F-A97D-443B-83A2-807605FCBD8C}" type="pres">
      <dgm:prSet presAssocID="{7892CBE9-F45B-42F5-9568-9640B570C39A}" presName="node" presStyleLbl="node1" presStyleIdx="2" presStyleCnt="5" custLinFactNeighborX="14805" custLinFactNeighborY="2234">
        <dgm:presLayoutVars>
          <dgm:bulletEnabled val="1"/>
        </dgm:presLayoutVars>
      </dgm:prSet>
      <dgm:spPr/>
    </dgm:pt>
    <dgm:pt modelId="{CDF49424-A20E-4952-BA7C-A1E876E30C7D}" type="pres">
      <dgm:prSet presAssocID="{EA17CF66-7EE1-4AC4-9FF6-91392751E233}" presName="sibTrans" presStyleCnt="0"/>
      <dgm:spPr/>
    </dgm:pt>
    <dgm:pt modelId="{7DB2AE3B-EFE8-49B3-B743-46E055FC6627}" type="pres">
      <dgm:prSet presAssocID="{A5FE7110-502E-4153-AA1E-FCF0871FFD26}" presName="node" presStyleLbl="node1" presStyleIdx="3" presStyleCnt="5">
        <dgm:presLayoutVars>
          <dgm:bulletEnabled val="1"/>
        </dgm:presLayoutVars>
      </dgm:prSet>
      <dgm:spPr/>
    </dgm:pt>
    <dgm:pt modelId="{CEC5B390-1B01-48C8-8BA5-A27B0CDAF317}" type="pres">
      <dgm:prSet presAssocID="{54A6DD7B-7948-44E2-B5DA-3ABB99733EFC}" presName="sibTrans" presStyleCnt="0"/>
      <dgm:spPr/>
    </dgm:pt>
    <dgm:pt modelId="{6C6D9931-7B4F-48F8-A6FE-77CA49564B05}" type="pres">
      <dgm:prSet presAssocID="{B915468B-BEAC-4F02-8377-ED6A07C07455}" presName="node" presStyleLbl="node1" presStyleIdx="4" presStyleCnt="5">
        <dgm:presLayoutVars>
          <dgm:bulletEnabled val="1"/>
        </dgm:presLayoutVars>
      </dgm:prSet>
      <dgm:spPr/>
    </dgm:pt>
  </dgm:ptLst>
  <dgm:cxnLst>
    <dgm:cxn modelId="{B727B70C-39F7-47F7-B4C7-EE2726F3D924}" srcId="{B982203E-5D74-4491-B297-5B181CB7131E}" destId="{A59CA93B-060B-44C0-A0BD-4C2A4B77CAD0}" srcOrd="1" destOrd="0" parTransId="{16A3A106-4401-453C-9C68-36E1D2458A5B}" sibTransId="{0E44E7D9-6102-4063-8015-9343EFFA869A}"/>
    <dgm:cxn modelId="{87220B32-3571-422B-9B1E-14D93B5F60EE}" srcId="{B982203E-5D74-4491-B297-5B181CB7131E}" destId="{7892CBE9-F45B-42F5-9568-9640B570C39A}" srcOrd="2" destOrd="0" parTransId="{45BAB560-81D6-4DDE-BC2D-7B9B6C59B65A}" sibTransId="{EA17CF66-7EE1-4AC4-9FF6-91392751E233}"/>
    <dgm:cxn modelId="{C5DFF55E-B808-4EF3-B354-2B840DC388C3}" type="presOf" srcId="{7892CBE9-F45B-42F5-9568-9640B570C39A}" destId="{3DB1153F-A97D-443B-83A2-807605FCBD8C}" srcOrd="0" destOrd="0" presId="urn:microsoft.com/office/officeart/2005/8/layout/default"/>
    <dgm:cxn modelId="{B6291160-F02D-4D1C-AB54-349A8F867653}" type="presOf" srcId="{A5FE7110-502E-4153-AA1E-FCF0871FFD26}" destId="{7DB2AE3B-EFE8-49B3-B743-46E055FC6627}" srcOrd="0" destOrd="0" presId="urn:microsoft.com/office/officeart/2005/8/layout/default"/>
    <dgm:cxn modelId="{BAF8C262-81E4-4409-B521-C517B9DB493A}" type="presOf" srcId="{B915468B-BEAC-4F02-8377-ED6A07C07455}" destId="{6C6D9931-7B4F-48F8-A6FE-77CA49564B05}" srcOrd="0" destOrd="0" presId="urn:microsoft.com/office/officeart/2005/8/layout/default"/>
    <dgm:cxn modelId="{C34CB76D-CD62-4622-96D1-DF144C22B38A}" type="presOf" srcId="{A59CA93B-060B-44C0-A0BD-4C2A4B77CAD0}" destId="{4AEA83BA-0756-45D5-BF6B-33BC9556720E}" srcOrd="0" destOrd="0" presId="urn:microsoft.com/office/officeart/2005/8/layout/default"/>
    <dgm:cxn modelId="{801D754F-20EE-4403-BF69-C3208A556814}" srcId="{B982203E-5D74-4491-B297-5B181CB7131E}" destId="{25CDD494-5780-49C2-BCF1-68855E17C37A}" srcOrd="0" destOrd="0" parTransId="{FCAC6721-E5C9-47DB-AC6F-7255792C9576}" sibTransId="{7A5B862B-FCCE-455A-AB44-1562748B6F12}"/>
    <dgm:cxn modelId="{BD624550-AA0B-44C3-94B9-2E8B7C48E251}" srcId="{B982203E-5D74-4491-B297-5B181CB7131E}" destId="{A5FE7110-502E-4153-AA1E-FCF0871FFD26}" srcOrd="3" destOrd="0" parTransId="{31ACD034-0F8B-46C4-A3B8-1474241D78B7}" sibTransId="{54A6DD7B-7948-44E2-B5DA-3ABB99733EFC}"/>
    <dgm:cxn modelId="{E053BD83-8CEB-431B-B2C6-3959E96F627A}" type="presOf" srcId="{25CDD494-5780-49C2-BCF1-68855E17C37A}" destId="{3F406A5A-1DCC-46B4-8488-2BD98F9DBDC2}" srcOrd="0" destOrd="0" presId="urn:microsoft.com/office/officeart/2005/8/layout/default"/>
    <dgm:cxn modelId="{FFBE18D3-0C74-4A32-AFE3-437162A3BAA4}" srcId="{B982203E-5D74-4491-B297-5B181CB7131E}" destId="{B915468B-BEAC-4F02-8377-ED6A07C07455}" srcOrd="4" destOrd="0" parTransId="{E5F6AE4D-D8AB-4F20-9F45-016FC457FEAA}" sibTransId="{CE81091A-7FF6-4EA3-AC51-7674A13326C5}"/>
    <dgm:cxn modelId="{9FB6EAE4-CF2D-470F-9D2B-E742883E519F}" type="presOf" srcId="{B982203E-5D74-4491-B297-5B181CB7131E}" destId="{603C83AC-C427-4E4B-9CFE-856C179746D5}" srcOrd="0" destOrd="0" presId="urn:microsoft.com/office/officeart/2005/8/layout/default"/>
    <dgm:cxn modelId="{E9C1A2E9-ECAF-4003-9E22-0DEF3C9A9F94}" type="presParOf" srcId="{603C83AC-C427-4E4B-9CFE-856C179746D5}" destId="{3F406A5A-1DCC-46B4-8488-2BD98F9DBDC2}" srcOrd="0" destOrd="0" presId="urn:microsoft.com/office/officeart/2005/8/layout/default"/>
    <dgm:cxn modelId="{89AA35F4-D6F0-4D66-A56F-3BB3CEF87FA4}" type="presParOf" srcId="{603C83AC-C427-4E4B-9CFE-856C179746D5}" destId="{D812E321-E4C3-4812-A429-CAB9B3175CEF}" srcOrd="1" destOrd="0" presId="urn:microsoft.com/office/officeart/2005/8/layout/default"/>
    <dgm:cxn modelId="{EF19B557-EEE4-4D03-8972-96D7DCA78AE7}" type="presParOf" srcId="{603C83AC-C427-4E4B-9CFE-856C179746D5}" destId="{4AEA83BA-0756-45D5-BF6B-33BC9556720E}" srcOrd="2" destOrd="0" presId="urn:microsoft.com/office/officeart/2005/8/layout/default"/>
    <dgm:cxn modelId="{5C321037-7938-4C07-BEA8-D482833215FD}" type="presParOf" srcId="{603C83AC-C427-4E4B-9CFE-856C179746D5}" destId="{35ADE8CC-1770-4A2C-9020-452D999037AB}" srcOrd="3" destOrd="0" presId="urn:microsoft.com/office/officeart/2005/8/layout/default"/>
    <dgm:cxn modelId="{6EBEB4B9-D61A-4B5D-8BAB-CDC01C8FD80B}" type="presParOf" srcId="{603C83AC-C427-4E4B-9CFE-856C179746D5}" destId="{3DB1153F-A97D-443B-83A2-807605FCBD8C}" srcOrd="4" destOrd="0" presId="urn:microsoft.com/office/officeart/2005/8/layout/default"/>
    <dgm:cxn modelId="{E42A8219-0A7B-46F6-9276-326CB756E1B3}" type="presParOf" srcId="{603C83AC-C427-4E4B-9CFE-856C179746D5}" destId="{CDF49424-A20E-4952-BA7C-A1E876E30C7D}" srcOrd="5" destOrd="0" presId="urn:microsoft.com/office/officeart/2005/8/layout/default"/>
    <dgm:cxn modelId="{3002DE79-22EB-4025-8B59-DA5EF43297A9}" type="presParOf" srcId="{603C83AC-C427-4E4B-9CFE-856C179746D5}" destId="{7DB2AE3B-EFE8-49B3-B743-46E055FC6627}" srcOrd="6" destOrd="0" presId="urn:microsoft.com/office/officeart/2005/8/layout/default"/>
    <dgm:cxn modelId="{E471FC30-C846-40D0-9EA4-47664A4F71F6}" type="presParOf" srcId="{603C83AC-C427-4E4B-9CFE-856C179746D5}" destId="{CEC5B390-1B01-48C8-8BA5-A27B0CDAF317}" srcOrd="7" destOrd="0" presId="urn:microsoft.com/office/officeart/2005/8/layout/default"/>
    <dgm:cxn modelId="{BB5467A1-2AB4-4478-BF00-12CA7F79CB52}" type="presParOf" srcId="{603C83AC-C427-4E4B-9CFE-856C179746D5}" destId="{6C6D9931-7B4F-48F8-A6FE-77CA49564B0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BD0D87-6C46-48EB-9145-F478B1FD3703}">
      <dsp:nvSpPr>
        <dsp:cNvPr id="0" name=""/>
        <dsp:cNvSpPr/>
      </dsp:nvSpPr>
      <dsp:spPr>
        <a:xfrm>
          <a:off x="1532524" y="784057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83946" y="828022"/>
        <a:ext cx="17549" cy="3509"/>
      </dsp:txXfrm>
    </dsp:sp>
    <dsp:sp modelId="{862CE4DE-34B8-479E-A196-A4783EDCD4CF}">
      <dsp:nvSpPr>
        <dsp:cNvPr id="0" name=""/>
        <dsp:cNvSpPr/>
      </dsp:nvSpPr>
      <dsp:spPr>
        <a:xfrm>
          <a:off x="8270" y="371961"/>
          <a:ext cx="1526054" cy="91563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What is Chronic Obstructive Pulmonary Disease?</a:t>
          </a:r>
          <a:endParaRPr lang="en-US" sz="1300" kern="1200"/>
        </a:p>
      </dsp:txBody>
      <dsp:txXfrm>
        <a:off x="8270" y="371961"/>
        <a:ext cx="1526054" cy="915632"/>
      </dsp:txXfrm>
    </dsp:sp>
    <dsp:sp modelId="{335C27D3-0DE4-431F-8C1F-E12817F690EC}">
      <dsp:nvSpPr>
        <dsp:cNvPr id="0" name=""/>
        <dsp:cNvSpPr/>
      </dsp:nvSpPr>
      <dsp:spPr>
        <a:xfrm>
          <a:off x="3409571" y="784057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60992" y="828022"/>
        <a:ext cx="17549" cy="3509"/>
      </dsp:txXfrm>
    </dsp:sp>
    <dsp:sp modelId="{8A6A8D62-62A4-4DE5-8C95-10F77DE588AC}">
      <dsp:nvSpPr>
        <dsp:cNvPr id="0" name=""/>
        <dsp:cNvSpPr/>
      </dsp:nvSpPr>
      <dsp:spPr>
        <a:xfrm>
          <a:off x="1885317" y="371961"/>
          <a:ext cx="1526054" cy="91563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Aetiology (Causes)</a:t>
          </a:r>
          <a:endParaRPr lang="en-US" sz="1300" kern="1200"/>
        </a:p>
      </dsp:txBody>
      <dsp:txXfrm>
        <a:off x="1885317" y="371961"/>
        <a:ext cx="1526054" cy="915632"/>
      </dsp:txXfrm>
    </dsp:sp>
    <dsp:sp modelId="{71C6FF2B-F8F1-40C8-B107-4A4EDC74B00D}">
      <dsp:nvSpPr>
        <dsp:cNvPr id="0" name=""/>
        <dsp:cNvSpPr/>
      </dsp:nvSpPr>
      <dsp:spPr>
        <a:xfrm>
          <a:off x="5286618" y="784057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38039" y="828022"/>
        <a:ext cx="17549" cy="3509"/>
      </dsp:txXfrm>
    </dsp:sp>
    <dsp:sp modelId="{CCB3D76B-F61E-40E6-AB97-89067A56F81B}">
      <dsp:nvSpPr>
        <dsp:cNvPr id="0" name=""/>
        <dsp:cNvSpPr/>
      </dsp:nvSpPr>
      <dsp:spPr>
        <a:xfrm>
          <a:off x="3762364" y="371961"/>
          <a:ext cx="1526054" cy="91563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Symptoms</a:t>
          </a:r>
          <a:endParaRPr lang="en-US" sz="1300" kern="1200"/>
        </a:p>
      </dsp:txBody>
      <dsp:txXfrm>
        <a:off x="3762364" y="371961"/>
        <a:ext cx="1526054" cy="915632"/>
      </dsp:txXfrm>
    </dsp:sp>
    <dsp:sp modelId="{7D882B16-3D42-4210-AD98-B928FA90CE0E}">
      <dsp:nvSpPr>
        <dsp:cNvPr id="0" name=""/>
        <dsp:cNvSpPr/>
      </dsp:nvSpPr>
      <dsp:spPr>
        <a:xfrm>
          <a:off x="7163664" y="784057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7315086" y="828022"/>
        <a:ext cx="17549" cy="3509"/>
      </dsp:txXfrm>
    </dsp:sp>
    <dsp:sp modelId="{5CCD888D-9576-41CC-B0F6-96FE5851449D}">
      <dsp:nvSpPr>
        <dsp:cNvPr id="0" name=""/>
        <dsp:cNvSpPr/>
      </dsp:nvSpPr>
      <dsp:spPr>
        <a:xfrm>
          <a:off x="5639410" y="371961"/>
          <a:ext cx="1526054" cy="91563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UK and worldwide</a:t>
          </a:r>
          <a:endParaRPr lang="en-GB" sz="1300" kern="1200">
            <a:latin typeface="Aptos Display" panose="02110004020202020204"/>
          </a:endParaRPr>
        </a:p>
      </dsp:txBody>
      <dsp:txXfrm>
        <a:off x="5639410" y="371961"/>
        <a:ext cx="1526054" cy="915632"/>
      </dsp:txXfrm>
    </dsp:sp>
    <dsp:sp modelId="{82595B25-DEC6-407A-9265-82DA9C196F7D}">
      <dsp:nvSpPr>
        <dsp:cNvPr id="0" name=""/>
        <dsp:cNvSpPr/>
      </dsp:nvSpPr>
      <dsp:spPr>
        <a:xfrm>
          <a:off x="9040711" y="784057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9192133" y="828022"/>
        <a:ext cx="17549" cy="3509"/>
      </dsp:txXfrm>
    </dsp:sp>
    <dsp:sp modelId="{1666F2C1-4F26-42BF-B6E9-C8A038660B62}">
      <dsp:nvSpPr>
        <dsp:cNvPr id="0" name=""/>
        <dsp:cNvSpPr/>
      </dsp:nvSpPr>
      <dsp:spPr>
        <a:xfrm>
          <a:off x="7516457" y="371961"/>
          <a:ext cx="1526054" cy="91563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Economic and Social Burden</a:t>
          </a:r>
          <a:endParaRPr lang="en-GB" sz="1300" kern="1200">
            <a:latin typeface="Aptos Display" panose="02110004020202020204"/>
          </a:endParaRPr>
        </a:p>
      </dsp:txBody>
      <dsp:txXfrm>
        <a:off x="7516457" y="371961"/>
        <a:ext cx="1526054" cy="915632"/>
      </dsp:txXfrm>
    </dsp:sp>
    <dsp:sp modelId="{5BE7B023-4844-4D05-B5FC-EEC3029FB831}">
      <dsp:nvSpPr>
        <dsp:cNvPr id="0" name=""/>
        <dsp:cNvSpPr/>
      </dsp:nvSpPr>
      <dsp:spPr>
        <a:xfrm>
          <a:off x="771297" y="1285793"/>
          <a:ext cx="9385233" cy="320392"/>
        </a:xfrm>
        <a:custGeom>
          <a:avLst/>
          <a:gdLst/>
          <a:ahLst/>
          <a:cxnLst/>
          <a:rect l="0" t="0" r="0" b="0"/>
          <a:pathLst>
            <a:path>
              <a:moveTo>
                <a:pt x="9385233" y="0"/>
              </a:moveTo>
              <a:lnTo>
                <a:pt x="9385233" y="177296"/>
              </a:lnTo>
              <a:lnTo>
                <a:pt x="0" y="177296"/>
              </a:lnTo>
              <a:lnTo>
                <a:pt x="0" y="32039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29119" y="1444235"/>
        <a:ext cx="469589" cy="3509"/>
      </dsp:txXfrm>
    </dsp:sp>
    <dsp:sp modelId="{E0805A69-F0A7-4FB9-8E87-6E51C6ABF035}">
      <dsp:nvSpPr>
        <dsp:cNvPr id="0" name=""/>
        <dsp:cNvSpPr/>
      </dsp:nvSpPr>
      <dsp:spPr>
        <a:xfrm>
          <a:off x="9393504" y="371961"/>
          <a:ext cx="1526054" cy="91563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Diagnosis </a:t>
          </a:r>
          <a:endParaRPr lang="en-US" sz="1300" kern="1200">
            <a:latin typeface="Aptos Display" panose="02110004020202020204"/>
          </a:endParaRPr>
        </a:p>
      </dsp:txBody>
      <dsp:txXfrm>
        <a:off x="9393504" y="371961"/>
        <a:ext cx="1526054" cy="915632"/>
      </dsp:txXfrm>
    </dsp:sp>
    <dsp:sp modelId="{C5FBC489-9356-42B9-A865-FD411B3B1135}">
      <dsp:nvSpPr>
        <dsp:cNvPr id="0" name=""/>
        <dsp:cNvSpPr/>
      </dsp:nvSpPr>
      <dsp:spPr>
        <a:xfrm>
          <a:off x="1532524" y="2050682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683946" y="2094647"/>
        <a:ext cx="17549" cy="3509"/>
      </dsp:txXfrm>
    </dsp:sp>
    <dsp:sp modelId="{884D8C78-055C-4309-BC1A-16A7530AC9E8}">
      <dsp:nvSpPr>
        <dsp:cNvPr id="0" name=""/>
        <dsp:cNvSpPr/>
      </dsp:nvSpPr>
      <dsp:spPr>
        <a:xfrm>
          <a:off x="8270" y="1638586"/>
          <a:ext cx="1526054" cy="91563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>
              <a:latin typeface="Aptos Display" panose="02110004020202020204"/>
            </a:rPr>
            <a:t>Initial Assessment</a:t>
          </a:r>
          <a:endParaRPr lang="en-US" sz="1300" kern="1200"/>
        </a:p>
      </dsp:txBody>
      <dsp:txXfrm>
        <a:off x="8270" y="1638586"/>
        <a:ext cx="1526054" cy="915632"/>
      </dsp:txXfrm>
    </dsp:sp>
    <dsp:sp modelId="{9F8D89C5-560E-49DA-969F-7CE322B453EC}">
      <dsp:nvSpPr>
        <dsp:cNvPr id="0" name=""/>
        <dsp:cNvSpPr/>
      </dsp:nvSpPr>
      <dsp:spPr>
        <a:xfrm>
          <a:off x="3409571" y="2050682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60992" y="2094647"/>
        <a:ext cx="17549" cy="3509"/>
      </dsp:txXfrm>
    </dsp:sp>
    <dsp:sp modelId="{3484AD70-00FD-427E-9813-75E8C58E6B23}">
      <dsp:nvSpPr>
        <dsp:cNvPr id="0" name=""/>
        <dsp:cNvSpPr/>
      </dsp:nvSpPr>
      <dsp:spPr>
        <a:xfrm>
          <a:off x="1885317" y="1638586"/>
          <a:ext cx="1526054" cy="91563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Management </a:t>
          </a:r>
          <a:r>
            <a:rPr lang="en-GB" sz="1300" kern="1200">
              <a:latin typeface="Aptos Display" panose="02110004020202020204"/>
            </a:rPr>
            <a:t>and model of frameworks</a:t>
          </a:r>
          <a:endParaRPr lang="en-US" sz="1300" kern="1200"/>
        </a:p>
      </dsp:txBody>
      <dsp:txXfrm>
        <a:off x="1885317" y="1638586"/>
        <a:ext cx="1526054" cy="915632"/>
      </dsp:txXfrm>
    </dsp:sp>
    <dsp:sp modelId="{E9040853-BD17-4C6E-A225-5CCC50668B10}">
      <dsp:nvSpPr>
        <dsp:cNvPr id="0" name=""/>
        <dsp:cNvSpPr/>
      </dsp:nvSpPr>
      <dsp:spPr>
        <a:xfrm>
          <a:off x="5286618" y="2050682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38039" y="2094647"/>
        <a:ext cx="17549" cy="3509"/>
      </dsp:txXfrm>
    </dsp:sp>
    <dsp:sp modelId="{E9BC0E94-769F-450A-A2AA-F670B7DDA319}">
      <dsp:nvSpPr>
        <dsp:cNvPr id="0" name=""/>
        <dsp:cNvSpPr/>
      </dsp:nvSpPr>
      <dsp:spPr>
        <a:xfrm>
          <a:off x="3762364" y="1638586"/>
          <a:ext cx="1526054" cy="91563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Treatment Options</a:t>
          </a:r>
          <a:endParaRPr lang="en-US" sz="1300" kern="1200"/>
        </a:p>
      </dsp:txBody>
      <dsp:txXfrm>
        <a:off x="3762364" y="1638586"/>
        <a:ext cx="1526054" cy="915632"/>
      </dsp:txXfrm>
    </dsp:sp>
    <dsp:sp modelId="{BBE50363-D770-444C-A3F9-C7AA6E6A19B0}">
      <dsp:nvSpPr>
        <dsp:cNvPr id="0" name=""/>
        <dsp:cNvSpPr/>
      </dsp:nvSpPr>
      <dsp:spPr>
        <a:xfrm>
          <a:off x="7163664" y="2050682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15086" y="2094647"/>
        <a:ext cx="17549" cy="3509"/>
      </dsp:txXfrm>
    </dsp:sp>
    <dsp:sp modelId="{A2C1B126-8F4B-4A38-B538-81103B96A358}">
      <dsp:nvSpPr>
        <dsp:cNvPr id="0" name=""/>
        <dsp:cNvSpPr/>
      </dsp:nvSpPr>
      <dsp:spPr>
        <a:xfrm>
          <a:off x="5639410" y="1638586"/>
          <a:ext cx="1526054" cy="91563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Comorbidities</a:t>
          </a:r>
          <a:endParaRPr lang="en-US" sz="1300" kern="1200"/>
        </a:p>
      </dsp:txBody>
      <dsp:txXfrm>
        <a:off x="5639410" y="1638586"/>
        <a:ext cx="1526054" cy="915632"/>
      </dsp:txXfrm>
    </dsp:sp>
    <dsp:sp modelId="{B43E2029-9BF2-4FFD-B339-8834377796F3}">
      <dsp:nvSpPr>
        <dsp:cNvPr id="0" name=""/>
        <dsp:cNvSpPr/>
      </dsp:nvSpPr>
      <dsp:spPr>
        <a:xfrm>
          <a:off x="9040711" y="2050682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9192133" y="2094647"/>
        <a:ext cx="17549" cy="3509"/>
      </dsp:txXfrm>
    </dsp:sp>
    <dsp:sp modelId="{6565382B-BBFF-4709-A74B-CECD4E29421C}">
      <dsp:nvSpPr>
        <dsp:cNvPr id="0" name=""/>
        <dsp:cNvSpPr/>
      </dsp:nvSpPr>
      <dsp:spPr>
        <a:xfrm>
          <a:off x="7516457" y="1638586"/>
          <a:ext cx="1526054" cy="91563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>
              <a:latin typeface="Calibri"/>
              <a:ea typeface="Calibri"/>
              <a:cs typeface="Calibri"/>
            </a:rPr>
            <a:t>Prevention</a:t>
          </a:r>
          <a:endParaRPr lang="en-GB" sz="1300" kern="1200">
            <a:latin typeface="Aptos Display" panose="02110004020202020204"/>
          </a:endParaRPr>
        </a:p>
      </dsp:txBody>
      <dsp:txXfrm>
        <a:off x="7516457" y="1638586"/>
        <a:ext cx="1526054" cy="915632"/>
      </dsp:txXfrm>
    </dsp:sp>
    <dsp:sp modelId="{7A8BFC44-63F3-476F-8AFE-F19C5ADFE664}">
      <dsp:nvSpPr>
        <dsp:cNvPr id="0" name=""/>
        <dsp:cNvSpPr/>
      </dsp:nvSpPr>
      <dsp:spPr>
        <a:xfrm>
          <a:off x="771297" y="2552418"/>
          <a:ext cx="9385233" cy="320392"/>
        </a:xfrm>
        <a:custGeom>
          <a:avLst/>
          <a:gdLst/>
          <a:ahLst/>
          <a:cxnLst/>
          <a:rect l="0" t="0" r="0" b="0"/>
          <a:pathLst>
            <a:path>
              <a:moveTo>
                <a:pt x="9385233" y="0"/>
              </a:moveTo>
              <a:lnTo>
                <a:pt x="9385233" y="177296"/>
              </a:lnTo>
              <a:lnTo>
                <a:pt x="0" y="177296"/>
              </a:lnTo>
              <a:lnTo>
                <a:pt x="0" y="32039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229119" y="2710860"/>
        <a:ext cx="469589" cy="3509"/>
      </dsp:txXfrm>
    </dsp:sp>
    <dsp:sp modelId="{73DBDAE0-895E-4B5A-AFD4-F2826CF7980F}">
      <dsp:nvSpPr>
        <dsp:cNvPr id="0" name=""/>
        <dsp:cNvSpPr/>
      </dsp:nvSpPr>
      <dsp:spPr>
        <a:xfrm>
          <a:off x="9393504" y="1638586"/>
          <a:ext cx="1526054" cy="91563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skills, values and </a:t>
          </a:r>
          <a:r>
            <a:rPr lang="en-GB" sz="1300" kern="1200">
              <a:latin typeface="Aptos Display"/>
              <a:ea typeface="Calibri"/>
              <a:cs typeface="Calibri"/>
            </a:rPr>
            <a:t>behaviours</a:t>
          </a:r>
          <a:endParaRPr lang="en-GB" sz="1300" kern="1200">
            <a:latin typeface="Calibri"/>
            <a:ea typeface="Calibri"/>
            <a:cs typeface="Calibri"/>
          </a:endParaRPr>
        </a:p>
      </dsp:txBody>
      <dsp:txXfrm>
        <a:off x="9393504" y="1638586"/>
        <a:ext cx="1526054" cy="915632"/>
      </dsp:txXfrm>
    </dsp:sp>
    <dsp:sp modelId="{58EE78D5-686A-417B-94B1-D7E680801522}">
      <dsp:nvSpPr>
        <dsp:cNvPr id="0" name=""/>
        <dsp:cNvSpPr/>
      </dsp:nvSpPr>
      <dsp:spPr>
        <a:xfrm>
          <a:off x="1532524" y="3317307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1683946" y="3361272"/>
        <a:ext cx="17549" cy="3509"/>
      </dsp:txXfrm>
    </dsp:sp>
    <dsp:sp modelId="{2720822C-D999-488F-8C30-CFD9F052F4EC}">
      <dsp:nvSpPr>
        <dsp:cNvPr id="0" name=""/>
        <dsp:cNvSpPr/>
      </dsp:nvSpPr>
      <dsp:spPr>
        <a:xfrm>
          <a:off x="8270" y="2905211"/>
          <a:ext cx="1526054" cy="91563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>
              <a:latin typeface="Aptos Display" panose="02110004020202020204"/>
              <a:ea typeface="Calibri"/>
              <a:cs typeface="Calibri"/>
            </a:rPr>
            <a:t>Co-productive care</a:t>
          </a:r>
          <a:endParaRPr lang="en-US" sz="1300" kern="1200"/>
        </a:p>
      </dsp:txBody>
      <dsp:txXfrm>
        <a:off x="8270" y="2905211"/>
        <a:ext cx="1526054" cy="915632"/>
      </dsp:txXfrm>
    </dsp:sp>
    <dsp:sp modelId="{56D27C83-6E72-42B5-9623-864B47679170}">
      <dsp:nvSpPr>
        <dsp:cNvPr id="0" name=""/>
        <dsp:cNvSpPr/>
      </dsp:nvSpPr>
      <dsp:spPr>
        <a:xfrm>
          <a:off x="3409571" y="3317307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60992" y="3361272"/>
        <a:ext cx="17549" cy="3509"/>
      </dsp:txXfrm>
    </dsp:sp>
    <dsp:sp modelId="{AE8F363B-1532-4E69-8E8B-4D380A83638D}">
      <dsp:nvSpPr>
        <dsp:cNvPr id="0" name=""/>
        <dsp:cNvSpPr/>
      </dsp:nvSpPr>
      <dsp:spPr>
        <a:xfrm>
          <a:off x="1885317" y="2905211"/>
          <a:ext cx="1526054" cy="91563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Personalised Care Model</a:t>
          </a:r>
          <a:endParaRPr lang="en-US" sz="1300" kern="1200"/>
        </a:p>
      </dsp:txBody>
      <dsp:txXfrm>
        <a:off x="1885317" y="2905211"/>
        <a:ext cx="1526054" cy="915632"/>
      </dsp:txXfrm>
    </dsp:sp>
    <dsp:sp modelId="{6F3D1BE5-098A-46D3-96C8-9B4F5D334CD7}">
      <dsp:nvSpPr>
        <dsp:cNvPr id="0" name=""/>
        <dsp:cNvSpPr/>
      </dsp:nvSpPr>
      <dsp:spPr>
        <a:xfrm>
          <a:off x="5286618" y="3317307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38039" y="3361272"/>
        <a:ext cx="17549" cy="3509"/>
      </dsp:txXfrm>
    </dsp:sp>
    <dsp:sp modelId="{7B256A87-9D27-484E-85B0-0AA8D966DA18}">
      <dsp:nvSpPr>
        <dsp:cNvPr id="0" name=""/>
        <dsp:cNvSpPr/>
      </dsp:nvSpPr>
      <dsp:spPr>
        <a:xfrm>
          <a:off x="3762364" y="2905211"/>
          <a:ext cx="1526054" cy="91563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self-management support</a:t>
          </a:r>
        </a:p>
      </dsp:txBody>
      <dsp:txXfrm>
        <a:off x="3762364" y="2905211"/>
        <a:ext cx="1526054" cy="915632"/>
      </dsp:txXfrm>
    </dsp:sp>
    <dsp:sp modelId="{6C4316A3-10DE-4E88-A4AE-C7110D737BCA}">
      <dsp:nvSpPr>
        <dsp:cNvPr id="0" name=""/>
        <dsp:cNvSpPr/>
      </dsp:nvSpPr>
      <dsp:spPr>
        <a:xfrm>
          <a:off x="7163664" y="3317307"/>
          <a:ext cx="320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0392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7315086" y="3361272"/>
        <a:ext cx="17549" cy="3509"/>
      </dsp:txXfrm>
    </dsp:sp>
    <dsp:sp modelId="{E6866150-5E66-4EDA-BF8C-36CF8316610E}">
      <dsp:nvSpPr>
        <dsp:cNvPr id="0" name=""/>
        <dsp:cNvSpPr/>
      </dsp:nvSpPr>
      <dsp:spPr>
        <a:xfrm>
          <a:off x="5639410" y="2905211"/>
          <a:ext cx="1526054" cy="91563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>
              <a:latin typeface="Aptos Display" panose="02110004020202020204"/>
            </a:rPr>
            <a:t>Management</a:t>
          </a:r>
        </a:p>
      </dsp:txBody>
      <dsp:txXfrm>
        <a:off x="5639410" y="2905211"/>
        <a:ext cx="1526054" cy="915632"/>
      </dsp:txXfrm>
    </dsp:sp>
    <dsp:sp modelId="{05D0577C-889F-4EFC-B25A-A894DA9494AE}">
      <dsp:nvSpPr>
        <dsp:cNvPr id="0" name=""/>
        <dsp:cNvSpPr/>
      </dsp:nvSpPr>
      <dsp:spPr>
        <a:xfrm>
          <a:off x="7516457" y="2905211"/>
          <a:ext cx="1526054" cy="91563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778" tIns="78493" rIns="74778" bIns="78493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err="1">
              <a:latin typeface="Aptos Display" panose="02110004020202020204"/>
            </a:rPr>
            <a:t>SIx</a:t>
          </a:r>
          <a:r>
            <a:rPr lang="en-GB" sz="1300" kern="1200"/>
            <a:t> evidence-based </a:t>
          </a:r>
          <a:r>
            <a:rPr lang="en-GB" sz="1300" kern="1200">
              <a:latin typeface="Aptos Display" panose="02110004020202020204"/>
            </a:rPr>
            <a:t>components</a:t>
          </a:r>
        </a:p>
      </dsp:txBody>
      <dsp:txXfrm>
        <a:off x="7516457" y="2905211"/>
        <a:ext cx="1526054" cy="915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8ED6A2-2B50-41A7-984A-128D54C23601}">
      <dsp:nvSpPr>
        <dsp:cNvPr id="0" name=""/>
        <dsp:cNvSpPr/>
      </dsp:nvSpPr>
      <dsp:spPr>
        <a:xfrm>
          <a:off x="1439289" y="937692"/>
          <a:ext cx="2997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9784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580921" y="981758"/>
        <a:ext cx="16519" cy="3307"/>
      </dsp:txXfrm>
    </dsp:sp>
    <dsp:sp modelId="{91A83BCF-567A-4762-B74D-EAAC7F3A6C1B}">
      <dsp:nvSpPr>
        <dsp:cNvPr id="0" name=""/>
        <dsp:cNvSpPr/>
      </dsp:nvSpPr>
      <dsp:spPr>
        <a:xfrm>
          <a:off x="4635" y="552475"/>
          <a:ext cx="1436454" cy="861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87" tIns="73884" rIns="70387" bIns="7388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Arial"/>
              <a:cs typeface="Arial"/>
            </a:rPr>
            <a:t>Healthcare impact</a:t>
          </a:r>
          <a:endParaRPr lang="en-US" sz="1400" kern="1200" dirty="0">
            <a:latin typeface="Arial"/>
            <a:cs typeface="Arial"/>
          </a:endParaRPr>
        </a:p>
      </dsp:txBody>
      <dsp:txXfrm>
        <a:off x="4635" y="552475"/>
        <a:ext cx="1436454" cy="861872"/>
      </dsp:txXfrm>
    </dsp:sp>
    <dsp:sp modelId="{25E4B2FD-7706-4AB6-A656-30C7CEB28BBA}">
      <dsp:nvSpPr>
        <dsp:cNvPr id="0" name=""/>
        <dsp:cNvSpPr/>
      </dsp:nvSpPr>
      <dsp:spPr>
        <a:xfrm>
          <a:off x="3206127" y="937692"/>
          <a:ext cx="2997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9784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47760" y="981758"/>
        <a:ext cx="16519" cy="3307"/>
      </dsp:txXfrm>
    </dsp:sp>
    <dsp:sp modelId="{E0C74AF4-21F1-4FBA-B30E-7B88FFCC8727}">
      <dsp:nvSpPr>
        <dsp:cNvPr id="0" name=""/>
        <dsp:cNvSpPr/>
      </dsp:nvSpPr>
      <dsp:spPr>
        <a:xfrm>
          <a:off x="1771473" y="552475"/>
          <a:ext cx="1436454" cy="861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87" tIns="73884" rIns="70387" bIns="7388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Arial"/>
              <a:cs typeface="Arial"/>
            </a:rPr>
            <a:t>Accounts for approximately 1 in 8 emergency respiratory admissions in the UK (NHS England, 2019)</a:t>
          </a:r>
          <a:endParaRPr lang="en-US" sz="1200" kern="1200" dirty="0">
            <a:latin typeface="Arial"/>
            <a:cs typeface="Arial"/>
          </a:endParaRPr>
        </a:p>
      </dsp:txBody>
      <dsp:txXfrm>
        <a:off x="1771473" y="552475"/>
        <a:ext cx="1436454" cy="861872"/>
      </dsp:txXfrm>
    </dsp:sp>
    <dsp:sp modelId="{0E2CED08-2E93-44AA-9F69-C404394E3922}">
      <dsp:nvSpPr>
        <dsp:cNvPr id="0" name=""/>
        <dsp:cNvSpPr/>
      </dsp:nvSpPr>
      <dsp:spPr>
        <a:xfrm>
          <a:off x="4972966" y="937692"/>
          <a:ext cx="2997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9784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14598" y="981758"/>
        <a:ext cx="16519" cy="3307"/>
      </dsp:txXfrm>
    </dsp:sp>
    <dsp:sp modelId="{5AD094E4-DA9F-4402-ABD2-455587E54DCA}">
      <dsp:nvSpPr>
        <dsp:cNvPr id="0" name=""/>
        <dsp:cNvSpPr/>
      </dsp:nvSpPr>
      <dsp:spPr>
        <a:xfrm>
          <a:off x="3538312" y="552475"/>
          <a:ext cx="1436454" cy="861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87" tIns="73884" rIns="70387" bIns="7388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Arial"/>
              <a:cs typeface="Arial"/>
            </a:rPr>
            <a:t>Economic:</a:t>
          </a:r>
          <a:endParaRPr lang="en-US" sz="1200" kern="1200" dirty="0">
            <a:latin typeface="Arial"/>
            <a:cs typeface="Arial"/>
          </a:endParaRPr>
        </a:p>
      </dsp:txBody>
      <dsp:txXfrm>
        <a:off x="3538312" y="552475"/>
        <a:ext cx="1436454" cy="861872"/>
      </dsp:txXfrm>
    </dsp:sp>
    <dsp:sp modelId="{265A5E0F-6B1D-45CC-B186-146063E5CCCD}">
      <dsp:nvSpPr>
        <dsp:cNvPr id="0" name=""/>
        <dsp:cNvSpPr/>
      </dsp:nvSpPr>
      <dsp:spPr>
        <a:xfrm>
          <a:off x="722862" y="1412548"/>
          <a:ext cx="5300515" cy="299784"/>
        </a:xfrm>
        <a:custGeom>
          <a:avLst/>
          <a:gdLst/>
          <a:ahLst/>
          <a:cxnLst/>
          <a:rect l="0" t="0" r="0" b="0"/>
          <a:pathLst>
            <a:path>
              <a:moveTo>
                <a:pt x="5300515" y="0"/>
              </a:moveTo>
              <a:lnTo>
                <a:pt x="5300515" y="166992"/>
              </a:lnTo>
              <a:lnTo>
                <a:pt x="0" y="166992"/>
              </a:lnTo>
              <a:lnTo>
                <a:pt x="0" y="299784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40349" y="1560787"/>
        <a:ext cx="265540" cy="3307"/>
      </dsp:txXfrm>
    </dsp:sp>
    <dsp:sp modelId="{DA6EBAB9-34D8-4C78-835E-44B625840065}">
      <dsp:nvSpPr>
        <dsp:cNvPr id="0" name=""/>
        <dsp:cNvSpPr/>
      </dsp:nvSpPr>
      <dsp:spPr>
        <a:xfrm>
          <a:off x="5305150" y="552475"/>
          <a:ext cx="1436454" cy="861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87" tIns="73884" rIns="70387" bIns="7388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Arial"/>
              <a:cs typeface="Arial"/>
            </a:rPr>
            <a:t>NHS costs estimated at over £2.5 billion annually (Usher Institute, N.D.)</a:t>
          </a:r>
          <a:endParaRPr lang="en-US" sz="1200" kern="1200" dirty="0">
            <a:latin typeface="Arial"/>
            <a:cs typeface="Arial"/>
          </a:endParaRPr>
        </a:p>
      </dsp:txBody>
      <dsp:txXfrm>
        <a:off x="5305150" y="552475"/>
        <a:ext cx="1436454" cy="861872"/>
      </dsp:txXfrm>
    </dsp:sp>
    <dsp:sp modelId="{AADB23DA-0EB0-449E-9CAB-7BD874F5E20F}">
      <dsp:nvSpPr>
        <dsp:cNvPr id="0" name=""/>
        <dsp:cNvSpPr/>
      </dsp:nvSpPr>
      <dsp:spPr>
        <a:xfrm>
          <a:off x="1439289" y="2129949"/>
          <a:ext cx="2997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9784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580921" y="2174015"/>
        <a:ext cx="16519" cy="3307"/>
      </dsp:txXfrm>
    </dsp:sp>
    <dsp:sp modelId="{74F6FB71-FFCD-4A50-822B-41F33DD48D77}">
      <dsp:nvSpPr>
        <dsp:cNvPr id="0" name=""/>
        <dsp:cNvSpPr/>
      </dsp:nvSpPr>
      <dsp:spPr>
        <a:xfrm>
          <a:off x="4635" y="1744732"/>
          <a:ext cx="1436454" cy="861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87" tIns="73884" rIns="70387" bIns="7388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/>
              <a:cs typeface="Arial"/>
            </a:rPr>
            <a:t>Significant productivity loss affecting workforce participation (</a:t>
          </a:r>
          <a:r>
            <a:rPr lang="en-US" sz="1200" kern="1200" dirty="0" err="1">
              <a:latin typeface="Arial"/>
              <a:cs typeface="Arial"/>
            </a:rPr>
            <a:t>Tachkov</a:t>
          </a:r>
          <a:r>
            <a:rPr lang="en-US" sz="1200" kern="1200" dirty="0">
              <a:latin typeface="Arial"/>
              <a:cs typeface="Arial"/>
            </a:rPr>
            <a:t> </a:t>
          </a:r>
          <a:r>
            <a:rPr lang="en-US" sz="1200" i="1" kern="1200" dirty="0">
              <a:latin typeface="Arial"/>
              <a:cs typeface="Arial"/>
            </a:rPr>
            <a:t>et al</a:t>
          </a:r>
          <a:r>
            <a:rPr lang="en-US" sz="1200" kern="1200" dirty="0">
              <a:latin typeface="Arial"/>
              <a:cs typeface="Arial"/>
            </a:rPr>
            <a:t>., 2017; Value in Health, 2021)</a:t>
          </a:r>
        </a:p>
      </dsp:txBody>
      <dsp:txXfrm>
        <a:off x="4635" y="1744732"/>
        <a:ext cx="1436454" cy="861872"/>
      </dsp:txXfrm>
    </dsp:sp>
    <dsp:sp modelId="{730998D4-CC7D-4A67-9621-8FA49B7298EE}">
      <dsp:nvSpPr>
        <dsp:cNvPr id="0" name=""/>
        <dsp:cNvSpPr/>
      </dsp:nvSpPr>
      <dsp:spPr>
        <a:xfrm>
          <a:off x="3206127" y="2129949"/>
          <a:ext cx="2997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9784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47760" y="2174015"/>
        <a:ext cx="16519" cy="3307"/>
      </dsp:txXfrm>
    </dsp:sp>
    <dsp:sp modelId="{91EFBB94-0E5C-4C4C-902E-44F3DAFA0461}">
      <dsp:nvSpPr>
        <dsp:cNvPr id="0" name=""/>
        <dsp:cNvSpPr/>
      </dsp:nvSpPr>
      <dsp:spPr>
        <a:xfrm>
          <a:off x="1771473" y="1744732"/>
          <a:ext cx="1436454" cy="861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87" tIns="73884" rIns="70387" bIns="7388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Arial"/>
              <a:cs typeface="Arial"/>
            </a:rPr>
            <a:t>Social Consequences</a:t>
          </a:r>
          <a:endParaRPr lang="en-US" sz="1200" kern="1200" dirty="0">
            <a:latin typeface="Arial"/>
            <a:cs typeface="Arial"/>
          </a:endParaRPr>
        </a:p>
      </dsp:txBody>
      <dsp:txXfrm>
        <a:off x="1771473" y="1744732"/>
        <a:ext cx="1436454" cy="861872"/>
      </dsp:txXfrm>
    </dsp:sp>
    <dsp:sp modelId="{CABDB44D-2671-457E-881A-CC9722289A44}">
      <dsp:nvSpPr>
        <dsp:cNvPr id="0" name=""/>
        <dsp:cNvSpPr/>
      </dsp:nvSpPr>
      <dsp:spPr>
        <a:xfrm>
          <a:off x="4972966" y="2129949"/>
          <a:ext cx="2997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9784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14598" y="2174015"/>
        <a:ext cx="16519" cy="3307"/>
      </dsp:txXfrm>
    </dsp:sp>
    <dsp:sp modelId="{9ED5488C-5D4F-4587-9BBA-45EC32C4E14E}">
      <dsp:nvSpPr>
        <dsp:cNvPr id="0" name=""/>
        <dsp:cNvSpPr/>
      </dsp:nvSpPr>
      <dsp:spPr>
        <a:xfrm>
          <a:off x="3538312" y="1744732"/>
          <a:ext cx="1436454" cy="861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87" tIns="73884" rIns="70387" bIns="7388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Arial"/>
              <a:cs typeface="Arial"/>
            </a:rPr>
            <a:t>Reduced quality of life and functional capacity</a:t>
          </a:r>
          <a:endParaRPr lang="en-US" sz="1200" kern="1200" dirty="0">
            <a:latin typeface="Arial"/>
            <a:cs typeface="Arial"/>
          </a:endParaRPr>
        </a:p>
      </dsp:txBody>
      <dsp:txXfrm>
        <a:off x="3538312" y="1744732"/>
        <a:ext cx="1436454" cy="861872"/>
      </dsp:txXfrm>
    </dsp:sp>
    <dsp:sp modelId="{BB1A576F-D6E9-4855-91D2-ABBDB73A0BFB}">
      <dsp:nvSpPr>
        <dsp:cNvPr id="0" name=""/>
        <dsp:cNvSpPr/>
      </dsp:nvSpPr>
      <dsp:spPr>
        <a:xfrm>
          <a:off x="722862" y="2604805"/>
          <a:ext cx="5300515" cy="299784"/>
        </a:xfrm>
        <a:custGeom>
          <a:avLst/>
          <a:gdLst/>
          <a:ahLst/>
          <a:cxnLst/>
          <a:rect l="0" t="0" r="0" b="0"/>
          <a:pathLst>
            <a:path>
              <a:moveTo>
                <a:pt x="5300515" y="0"/>
              </a:moveTo>
              <a:lnTo>
                <a:pt x="5300515" y="166992"/>
              </a:lnTo>
              <a:lnTo>
                <a:pt x="0" y="166992"/>
              </a:lnTo>
              <a:lnTo>
                <a:pt x="0" y="299784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40349" y="2753043"/>
        <a:ext cx="265540" cy="3307"/>
      </dsp:txXfrm>
    </dsp:sp>
    <dsp:sp modelId="{0F95896F-3D4A-4F58-8D9D-C6A0DBEDE9B0}">
      <dsp:nvSpPr>
        <dsp:cNvPr id="0" name=""/>
        <dsp:cNvSpPr/>
      </dsp:nvSpPr>
      <dsp:spPr>
        <a:xfrm>
          <a:off x="5305150" y="1744732"/>
          <a:ext cx="1436454" cy="861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87" tIns="73884" rIns="70387" bIns="7388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Arial"/>
              <a:cs typeface="Arial"/>
            </a:rPr>
            <a:t>Social isolation and decreased community participation</a:t>
          </a:r>
          <a:endParaRPr lang="en-US" sz="1200" kern="1200" dirty="0">
            <a:latin typeface="Arial"/>
            <a:cs typeface="Arial"/>
          </a:endParaRPr>
        </a:p>
      </dsp:txBody>
      <dsp:txXfrm>
        <a:off x="5305150" y="1744732"/>
        <a:ext cx="1436454" cy="861872"/>
      </dsp:txXfrm>
    </dsp:sp>
    <dsp:sp modelId="{BFB66A4F-14D3-445B-BF25-A911363601AB}">
      <dsp:nvSpPr>
        <dsp:cNvPr id="0" name=""/>
        <dsp:cNvSpPr/>
      </dsp:nvSpPr>
      <dsp:spPr>
        <a:xfrm>
          <a:off x="1439289" y="3322205"/>
          <a:ext cx="2997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9784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580921" y="3366272"/>
        <a:ext cx="16519" cy="3307"/>
      </dsp:txXfrm>
    </dsp:sp>
    <dsp:sp modelId="{B2819336-36DC-4B64-90E3-45779798F171}">
      <dsp:nvSpPr>
        <dsp:cNvPr id="0" name=""/>
        <dsp:cNvSpPr/>
      </dsp:nvSpPr>
      <dsp:spPr>
        <a:xfrm>
          <a:off x="4635" y="2936989"/>
          <a:ext cx="1436454" cy="861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87" tIns="73884" rIns="70387" bIns="7388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Arial"/>
              <a:cs typeface="Arial"/>
            </a:rPr>
            <a:t>Employment loss and financial hardship</a:t>
          </a:r>
          <a:endParaRPr lang="en-US" sz="1200" kern="1200" dirty="0">
            <a:latin typeface="Arial"/>
            <a:cs typeface="Arial"/>
          </a:endParaRPr>
        </a:p>
      </dsp:txBody>
      <dsp:txXfrm>
        <a:off x="4635" y="2936989"/>
        <a:ext cx="1436454" cy="861872"/>
      </dsp:txXfrm>
    </dsp:sp>
    <dsp:sp modelId="{52B8F36B-F2CC-4A42-AACE-2AF45B934C55}">
      <dsp:nvSpPr>
        <dsp:cNvPr id="0" name=""/>
        <dsp:cNvSpPr/>
      </dsp:nvSpPr>
      <dsp:spPr>
        <a:xfrm>
          <a:off x="1771473" y="2936989"/>
          <a:ext cx="1436454" cy="861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387" tIns="73884" rIns="70387" bIns="7388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Arial"/>
              <a:cs typeface="Arial"/>
            </a:rPr>
            <a:t>Greater burden in deprived populations (Collins </a:t>
          </a:r>
          <a:r>
            <a:rPr lang="en-US" sz="1200" i="1" kern="1200">
              <a:latin typeface="Arial"/>
              <a:cs typeface="Arial"/>
            </a:rPr>
            <a:t>et al.</a:t>
          </a:r>
          <a:r>
            <a:rPr lang="en-US" sz="1200" kern="1200">
              <a:latin typeface="Arial"/>
              <a:cs typeface="Arial"/>
            </a:rPr>
            <a:t>, 2018)</a:t>
          </a:r>
          <a:endParaRPr lang="en-US" sz="1200" kern="1200" dirty="0">
            <a:latin typeface="Arial"/>
            <a:cs typeface="Arial"/>
          </a:endParaRPr>
        </a:p>
      </dsp:txBody>
      <dsp:txXfrm>
        <a:off x="1771473" y="2936989"/>
        <a:ext cx="1436454" cy="8618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19E998-180B-44D9-B03D-EC211F1095CC}">
      <dsp:nvSpPr>
        <dsp:cNvPr id="0" name=""/>
        <dsp:cNvSpPr/>
      </dsp:nvSpPr>
      <dsp:spPr>
        <a:xfrm>
          <a:off x="0" y="695"/>
          <a:ext cx="64214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7DE035-9EDC-45D1-A774-9368AE3CCA6E}">
      <dsp:nvSpPr>
        <dsp:cNvPr id="0" name=""/>
        <dsp:cNvSpPr/>
      </dsp:nvSpPr>
      <dsp:spPr>
        <a:xfrm>
          <a:off x="0" y="695"/>
          <a:ext cx="6421447" cy="632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latin typeface="Arial"/>
              <a:cs typeface="Arial"/>
            </a:rPr>
            <a:t>Diagnosis is established from post-bronchodilator spirometry (National Institute for Health and Care Excellence, 2019). </a:t>
          </a:r>
          <a:endParaRPr lang="en-US" sz="1400" kern="1200" dirty="0">
            <a:latin typeface="Arial"/>
            <a:cs typeface="Arial"/>
          </a:endParaRPr>
        </a:p>
      </dsp:txBody>
      <dsp:txXfrm>
        <a:off x="0" y="695"/>
        <a:ext cx="6421447" cy="632497"/>
      </dsp:txXfrm>
    </dsp:sp>
    <dsp:sp modelId="{14578A9A-2F3E-4328-84CC-942AA15B992A}">
      <dsp:nvSpPr>
        <dsp:cNvPr id="0" name=""/>
        <dsp:cNvSpPr/>
      </dsp:nvSpPr>
      <dsp:spPr>
        <a:xfrm>
          <a:off x="0" y="633192"/>
          <a:ext cx="64214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CDB138-D933-4B68-BC4C-421C4977FA96}">
      <dsp:nvSpPr>
        <dsp:cNvPr id="0" name=""/>
        <dsp:cNvSpPr/>
      </dsp:nvSpPr>
      <dsp:spPr>
        <a:xfrm>
          <a:off x="0" y="633192"/>
          <a:ext cx="6421447" cy="632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i="0" kern="1200" dirty="0">
              <a:latin typeface="Arial"/>
              <a:cs typeface="Arial"/>
            </a:rPr>
            <a:t>A FEV₁/FVC ratio &lt; 0.7 indicates persistent airflow limitation (Global Initiative for Chronic Obstructive Lung Disease, 2024; GOLD, 2024).</a:t>
          </a:r>
          <a:endParaRPr lang="en-US" sz="1300" kern="1200" dirty="0">
            <a:latin typeface="Arial"/>
            <a:cs typeface="Arial"/>
          </a:endParaRPr>
        </a:p>
      </dsp:txBody>
      <dsp:txXfrm>
        <a:off x="0" y="633192"/>
        <a:ext cx="6421447" cy="632497"/>
      </dsp:txXfrm>
    </dsp:sp>
    <dsp:sp modelId="{E1E50763-B20D-4031-BE9A-09A847A12316}">
      <dsp:nvSpPr>
        <dsp:cNvPr id="0" name=""/>
        <dsp:cNvSpPr/>
      </dsp:nvSpPr>
      <dsp:spPr>
        <a:xfrm>
          <a:off x="0" y="1265689"/>
          <a:ext cx="64214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08BBE0-EE9C-490B-B270-58855EEDF3B2}">
      <dsp:nvSpPr>
        <dsp:cNvPr id="0" name=""/>
        <dsp:cNvSpPr/>
      </dsp:nvSpPr>
      <dsp:spPr>
        <a:xfrm>
          <a:off x="0" y="1265689"/>
          <a:ext cx="6421447" cy="632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i="0" kern="1200" dirty="0">
              <a:latin typeface="Arial"/>
              <a:cs typeface="Arial"/>
            </a:rPr>
            <a:t>Chest X-ray is used to exclude alternative diagnoses such as lung cancer or heart failure</a:t>
          </a:r>
          <a:r>
            <a:rPr lang="en-GB" sz="1300" kern="1200" dirty="0">
              <a:latin typeface="Arial"/>
              <a:cs typeface="Arial"/>
            </a:rPr>
            <a:t> (NICE, 2019).</a:t>
          </a:r>
          <a:endParaRPr lang="en-US" sz="1300" kern="1200" dirty="0">
            <a:latin typeface="Arial"/>
            <a:cs typeface="Arial"/>
          </a:endParaRPr>
        </a:p>
      </dsp:txBody>
      <dsp:txXfrm>
        <a:off x="0" y="1265689"/>
        <a:ext cx="6421447" cy="632497"/>
      </dsp:txXfrm>
    </dsp:sp>
    <dsp:sp modelId="{9A317901-2327-4697-A17B-06846E1D5C66}">
      <dsp:nvSpPr>
        <dsp:cNvPr id="0" name=""/>
        <dsp:cNvSpPr/>
      </dsp:nvSpPr>
      <dsp:spPr>
        <a:xfrm>
          <a:off x="0" y="1898187"/>
          <a:ext cx="64214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30A4C4-851B-489D-A42D-3D3331395074}">
      <dsp:nvSpPr>
        <dsp:cNvPr id="0" name=""/>
        <dsp:cNvSpPr/>
      </dsp:nvSpPr>
      <dsp:spPr>
        <a:xfrm>
          <a:off x="0" y="1898187"/>
          <a:ext cx="6421447" cy="632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i="0" kern="1200" dirty="0">
              <a:latin typeface="Arial"/>
              <a:cs typeface="Arial"/>
            </a:rPr>
            <a:t>Anaemia or polycythaemia in association with chronic hypoxia can be identified in a full blood count. </a:t>
          </a:r>
          <a:endParaRPr lang="en-US" sz="1300" kern="1200" dirty="0">
            <a:latin typeface="Arial"/>
            <a:cs typeface="Arial"/>
          </a:endParaRPr>
        </a:p>
      </dsp:txBody>
      <dsp:txXfrm>
        <a:off x="0" y="1898187"/>
        <a:ext cx="6421447" cy="632497"/>
      </dsp:txXfrm>
    </dsp:sp>
    <dsp:sp modelId="{CCCF4498-7973-488D-ACEB-6C4E2041113A}">
      <dsp:nvSpPr>
        <dsp:cNvPr id="0" name=""/>
        <dsp:cNvSpPr/>
      </dsp:nvSpPr>
      <dsp:spPr>
        <a:xfrm>
          <a:off x="0" y="2530684"/>
          <a:ext cx="64214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09D7CF-3BEC-4A63-A8BF-36C7F03F15D9}">
      <dsp:nvSpPr>
        <dsp:cNvPr id="0" name=""/>
        <dsp:cNvSpPr/>
      </dsp:nvSpPr>
      <dsp:spPr>
        <a:xfrm>
          <a:off x="0" y="2530684"/>
          <a:ext cx="6421447" cy="632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i="0" kern="1200" dirty="0">
              <a:latin typeface="Arial"/>
              <a:cs typeface="Arial"/>
            </a:rPr>
            <a:t>Oxygenation is determined with pulse oximetry and arterial blood gases in severe disease.</a:t>
          </a:r>
          <a:endParaRPr lang="en-US" sz="1300" kern="1200" dirty="0">
            <a:latin typeface="Arial"/>
            <a:cs typeface="Arial"/>
          </a:endParaRPr>
        </a:p>
      </dsp:txBody>
      <dsp:txXfrm>
        <a:off x="0" y="2530684"/>
        <a:ext cx="6421447" cy="632497"/>
      </dsp:txXfrm>
    </dsp:sp>
    <dsp:sp modelId="{A9691F64-0B46-44C0-802F-5C56A365E78C}">
      <dsp:nvSpPr>
        <dsp:cNvPr id="0" name=""/>
        <dsp:cNvSpPr/>
      </dsp:nvSpPr>
      <dsp:spPr>
        <a:xfrm>
          <a:off x="0" y="3163181"/>
          <a:ext cx="64214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69642C-2704-4FAD-A3BE-712266C9E233}">
      <dsp:nvSpPr>
        <dsp:cNvPr id="0" name=""/>
        <dsp:cNvSpPr/>
      </dsp:nvSpPr>
      <dsp:spPr>
        <a:xfrm>
          <a:off x="0" y="3163181"/>
          <a:ext cx="6421447" cy="632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i="0" kern="1200" dirty="0">
              <a:latin typeface="Arial"/>
              <a:cs typeface="Arial"/>
            </a:rPr>
            <a:t>ECG or echocardiography may be used to identify cardiac comorbidities or pulmonary hypertension. </a:t>
          </a:r>
          <a:endParaRPr lang="en-US" sz="1300" kern="1200" dirty="0">
            <a:latin typeface="Arial"/>
            <a:cs typeface="Arial"/>
          </a:endParaRPr>
        </a:p>
      </dsp:txBody>
      <dsp:txXfrm>
        <a:off x="0" y="3163181"/>
        <a:ext cx="6421447" cy="632497"/>
      </dsp:txXfrm>
    </dsp:sp>
    <dsp:sp modelId="{6CF3082C-0AD8-4A49-B282-16D9B882A4AF}">
      <dsp:nvSpPr>
        <dsp:cNvPr id="0" name=""/>
        <dsp:cNvSpPr/>
      </dsp:nvSpPr>
      <dsp:spPr>
        <a:xfrm>
          <a:off x="0" y="3795678"/>
          <a:ext cx="64214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7881F8-5742-41F4-9981-5B4924F4AAD3}">
      <dsp:nvSpPr>
        <dsp:cNvPr id="0" name=""/>
        <dsp:cNvSpPr/>
      </dsp:nvSpPr>
      <dsp:spPr>
        <a:xfrm>
          <a:off x="0" y="3795678"/>
          <a:ext cx="6421447" cy="632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i="0" kern="1200" dirty="0">
              <a:latin typeface="Arial"/>
              <a:cs typeface="Arial"/>
            </a:rPr>
            <a:t>CT thorax may be warranted when symptoms are disproportionate to spirometry findings or to assess for other lung pathology. </a:t>
          </a:r>
          <a:endParaRPr lang="en-US" sz="1300" kern="1200" dirty="0">
            <a:latin typeface="Arial"/>
            <a:cs typeface="Arial"/>
          </a:endParaRPr>
        </a:p>
      </dsp:txBody>
      <dsp:txXfrm>
        <a:off x="0" y="3795678"/>
        <a:ext cx="6421447" cy="632497"/>
      </dsp:txXfrm>
    </dsp:sp>
    <dsp:sp modelId="{F88143FE-6E59-4FD0-8D5E-4ECA3FC230F5}">
      <dsp:nvSpPr>
        <dsp:cNvPr id="0" name=""/>
        <dsp:cNvSpPr/>
      </dsp:nvSpPr>
      <dsp:spPr>
        <a:xfrm>
          <a:off x="0" y="4428176"/>
          <a:ext cx="64214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937C4D-A0EF-4410-A4C3-A79DA258432F}">
      <dsp:nvSpPr>
        <dsp:cNvPr id="0" name=""/>
        <dsp:cNvSpPr/>
      </dsp:nvSpPr>
      <dsp:spPr>
        <a:xfrm>
          <a:off x="0" y="4428176"/>
          <a:ext cx="6421447" cy="632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i="0" kern="1200" dirty="0">
              <a:latin typeface="Arial"/>
              <a:cs typeface="Arial"/>
            </a:rPr>
            <a:t>Alpha-1 antitrypsin testing should be considered in early-onset disease or when there is a family history.</a:t>
          </a:r>
          <a:endParaRPr lang="en-US" sz="1300" kern="1200" dirty="0">
            <a:latin typeface="Arial"/>
            <a:cs typeface="Arial"/>
          </a:endParaRPr>
        </a:p>
      </dsp:txBody>
      <dsp:txXfrm>
        <a:off x="0" y="4428176"/>
        <a:ext cx="6421447" cy="632497"/>
      </dsp:txXfrm>
    </dsp:sp>
    <dsp:sp modelId="{08863409-3953-49C1-89DC-169209D9AD59}">
      <dsp:nvSpPr>
        <dsp:cNvPr id="0" name=""/>
        <dsp:cNvSpPr/>
      </dsp:nvSpPr>
      <dsp:spPr>
        <a:xfrm>
          <a:off x="0" y="5060673"/>
          <a:ext cx="64214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CBB0FE-80EA-45D3-A0F0-DCF155965D95}">
      <dsp:nvSpPr>
        <dsp:cNvPr id="0" name=""/>
        <dsp:cNvSpPr/>
      </dsp:nvSpPr>
      <dsp:spPr>
        <a:xfrm>
          <a:off x="0" y="5060673"/>
          <a:ext cx="6421447" cy="6324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0" i="0" kern="1200" dirty="0">
              <a:latin typeface="Arial"/>
              <a:cs typeface="Arial"/>
            </a:rPr>
            <a:t>However, spirometry results may show diurnal variation, which may influence measurement accuracy and interpretation in clinical practice (Dodos</a:t>
          </a:r>
          <a:r>
            <a:rPr lang="en-GB" sz="1300" b="0" i="1" kern="1200" dirty="0">
              <a:latin typeface="Arial"/>
              <a:cs typeface="Arial"/>
            </a:rPr>
            <a:t> et al.</a:t>
          </a:r>
          <a:r>
            <a:rPr lang="en-GB" sz="1300" b="0" i="0" kern="1200" dirty="0">
              <a:latin typeface="Arial"/>
              <a:cs typeface="Arial"/>
            </a:rPr>
            <a:t>, 2025).</a:t>
          </a:r>
          <a:endParaRPr lang="en-US" sz="1300" kern="1200" dirty="0">
            <a:latin typeface="Arial"/>
            <a:cs typeface="Arial"/>
          </a:endParaRPr>
        </a:p>
      </dsp:txBody>
      <dsp:txXfrm>
        <a:off x="0" y="5060673"/>
        <a:ext cx="6421447" cy="63249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C7165D-C48C-43E1-BFB1-B8F9F9405277}">
      <dsp:nvSpPr>
        <dsp:cNvPr id="0" name=""/>
        <dsp:cNvSpPr/>
      </dsp:nvSpPr>
      <dsp:spPr>
        <a:xfrm>
          <a:off x="869" y="65998"/>
          <a:ext cx="3052003" cy="19380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CC2693-C95D-4CA9-85B2-F665AB751CB8}">
      <dsp:nvSpPr>
        <dsp:cNvPr id="0" name=""/>
        <dsp:cNvSpPr/>
      </dsp:nvSpPr>
      <dsp:spPr>
        <a:xfrm>
          <a:off x="339981" y="388154"/>
          <a:ext cx="3052003" cy="19380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NHS </a:t>
          </a:r>
          <a:r>
            <a:rPr lang="en-US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Personalised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 Care - embeds choice, self-management, social prescribing and person-led planning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(NICE 2019)  </a:t>
          </a:r>
        </a:p>
      </dsp:txBody>
      <dsp:txXfrm>
        <a:off x="396744" y="444917"/>
        <a:ext cx="2938477" cy="1824496"/>
      </dsp:txXfrm>
    </dsp:sp>
    <dsp:sp modelId="{9DDC3315-57E5-448C-9B44-049B1B9C62A8}">
      <dsp:nvSpPr>
        <dsp:cNvPr id="0" name=""/>
        <dsp:cNvSpPr/>
      </dsp:nvSpPr>
      <dsp:spPr>
        <a:xfrm>
          <a:off x="3731096" y="65998"/>
          <a:ext cx="3052003" cy="19380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D412B1-77A5-45E3-9F91-8D468DE1E2F0}">
      <dsp:nvSpPr>
        <dsp:cNvPr id="0" name=""/>
        <dsp:cNvSpPr/>
      </dsp:nvSpPr>
      <dsp:spPr>
        <a:xfrm>
          <a:off x="4070207" y="388154"/>
          <a:ext cx="3052003" cy="19380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latin typeface="Arial" panose="020B0604020202020204" pitchFamily="34" charset="0"/>
              <a:cs typeface="Arial" panose="020B0604020202020204" pitchFamily="34" charset="0"/>
            </a:rPr>
            <a:t>The Chronic Care Model fosters effective long-term management of the condition throughout the continuum of care via healthcare, community resources and care team planning (Adams </a:t>
          </a:r>
          <a:r>
            <a:rPr lang="en-GB" sz="1400" b="0" i="1" kern="1200" dirty="0">
              <a:latin typeface="Arial" panose="020B0604020202020204" pitchFamily="34" charset="0"/>
              <a:cs typeface="Arial" panose="020B0604020202020204" pitchFamily="34" charset="0"/>
            </a:rPr>
            <a:t>et al</a:t>
          </a:r>
          <a:r>
            <a:rPr lang="en-GB" sz="1400" b="0" kern="1200" dirty="0">
              <a:latin typeface="Arial" panose="020B0604020202020204" pitchFamily="34" charset="0"/>
              <a:cs typeface="Arial" panose="020B0604020202020204" pitchFamily="34" charset="0"/>
            </a:rPr>
            <a:t>., 2007). </a:t>
          </a:r>
          <a:endParaRPr lang="en-US" sz="14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26970" y="444917"/>
        <a:ext cx="2938477" cy="18244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406A5A-1DCC-46B4-8488-2BD98F9DBDC2}">
      <dsp:nvSpPr>
        <dsp:cNvPr id="0" name=""/>
        <dsp:cNvSpPr/>
      </dsp:nvSpPr>
      <dsp:spPr>
        <a:xfrm>
          <a:off x="847947" y="1811"/>
          <a:ext cx="2639929" cy="15839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latin typeface="Arial" panose="020B0604020202020204" pitchFamily="34" charset="0"/>
              <a:cs typeface="Arial" panose="020B0604020202020204" pitchFamily="34" charset="0"/>
            </a:rPr>
            <a:t>COPD is a progressive long-term respiratory condition associated social with significant health,, and economic burden worldwide (WHO, 2023). 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7947" y="1811"/>
        <a:ext cx="2639929" cy="1583957"/>
      </dsp:txXfrm>
    </dsp:sp>
    <dsp:sp modelId="{4AEA83BA-0756-45D5-BF6B-33BC9556720E}">
      <dsp:nvSpPr>
        <dsp:cNvPr id="0" name=""/>
        <dsp:cNvSpPr/>
      </dsp:nvSpPr>
      <dsp:spPr>
        <a:xfrm>
          <a:off x="3751869" y="1811"/>
          <a:ext cx="2639929" cy="15839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latin typeface="Arial" panose="020B0604020202020204" pitchFamily="34" charset="0"/>
              <a:cs typeface="Arial" panose="020B0604020202020204" pitchFamily="34" charset="0"/>
            </a:rPr>
            <a:t>Early diagnosis, pharmacological treatment, and non-pharmacological interventions such as pulmonary rehabilitation (NICE, 2019; GOLD, 2024) are very effective management. 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51869" y="1811"/>
        <a:ext cx="2639929" cy="1583957"/>
      </dsp:txXfrm>
    </dsp:sp>
    <dsp:sp modelId="{3DB1153F-A97D-443B-83A2-807605FCBD8C}">
      <dsp:nvSpPr>
        <dsp:cNvPr id="0" name=""/>
        <dsp:cNvSpPr/>
      </dsp:nvSpPr>
      <dsp:spPr>
        <a:xfrm>
          <a:off x="7046633" y="37197"/>
          <a:ext cx="2639929" cy="15839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latin typeface="Arial" panose="020B0604020202020204" pitchFamily="34" charset="0"/>
              <a:cs typeface="Arial" panose="020B0604020202020204" pitchFamily="34" charset="0"/>
            </a:rPr>
            <a:t>Addressing comorbidities and lifestyle risk factors is crucial for improving patient outcomes. 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46633" y="37197"/>
        <a:ext cx="2639929" cy="1583957"/>
      </dsp:txXfrm>
    </dsp:sp>
    <dsp:sp modelId="{7DB2AE3B-EFE8-49B3-B743-46E055FC6627}">
      <dsp:nvSpPr>
        <dsp:cNvPr id="0" name=""/>
        <dsp:cNvSpPr/>
      </dsp:nvSpPr>
      <dsp:spPr>
        <a:xfrm>
          <a:off x="2299908" y="1849761"/>
          <a:ext cx="2639929" cy="15839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latin typeface="Arial" panose="020B0604020202020204" pitchFamily="34" charset="0"/>
              <a:cs typeface="Arial" panose="020B0604020202020204" pitchFamily="34" charset="0"/>
            </a:rPr>
            <a:t>The personalised care model and self-management support can empower individuals and improve quality of life for people living with COPD (NHS England, 2019). 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99908" y="1849761"/>
        <a:ext cx="2639929" cy="1583957"/>
      </dsp:txXfrm>
    </dsp:sp>
    <dsp:sp modelId="{6C6D9931-7B4F-48F8-A6FE-77CA49564B05}">
      <dsp:nvSpPr>
        <dsp:cNvPr id="0" name=""/>
        <dsp:cNvSpPr/>
      </dsp:nvSpPr>
      <dsp:spPr>
        <a:xfrm>
          <a:off x="5203830" y="1849761"/>
          <a:ext cx="2639929" cy="15839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latin typeface="Arial" panose="020B0604020202020204" pitchFamily="34" charset="0"/>
              <a:cs typeface="Arial" panose="020B0604020202020204" pitchFamily="34" charset="0"/>
            </a:rPr>
            <a:t>A multidisciplinary and patient-centred approach is therefore essential to improve long-term COPD management.</a:t>
          </a: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3830" y="1849761"/>
        <a:ext cx="2639929" cy="15839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272115-8040-4341-BDE2-0FFC4C8E9E75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CF6F58-6312-4ADC-AE80-E48BD99A3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297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dpi.com/2673-5601/5/2/13#B29-immuno-05-00013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8953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1729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222222"/>
                </a:solidFill>
                <a:highlight>
                  <a:srgbClr val="FFFFFF"/>
                </a:highlight>
              </a:rPr>
              <a:t>Figure 1.</a:t>
            </a:r>
            <a:r>
              <a:rPr lang="en-GB" dirty="0">
                <a:solidFill>
                  <a:srgbClr val="222222"/>
                </a:solidFill>
                <a:highlight>
                  <a:srgbClr val="FFFFFF"/>
                </a:highlight>
              </a:rPr>
              <a:t> Contributing factors and pathological manifestations in COPD: a schematic representation of factors and inflammatory response in the pulmonary alveolar membrane in COPD with a standard GOLD criterion [</a:t>
            </a:r>
            <a:r>
              <a:rPr lang="en-GB" b="1" dirty="0">
                <a:solidFill>
                  <a:srgbClr val="4F5671"/>
                </a:solidFill>
                <a:highlight>
                  <a:srgbClr val="FFFFFF"/>
                </a:highlight>
                <a:hlinkClick r:id="rId3"/>
              </a:rPr>
              <a:t>29</a:t>
            </a:r>
            <a:r>
              <a:rPr lang="en-GB" dirty="0">
                <a:solidFill>
                  <a:srgbClr val="222222"/>
                </a:solidFill>
                <a:highlight>
                  <a:srgbClr val="FFFFFF"/>
                </a:highlight>
              </a:rPr>
              <a:t>]. * FEV1: forced expiratory volume in 1 sec, FVC: forced vital capacity.</a:t>
            </a:r>
          </a:p>
          <a:p>
            <a:endParaRPr lang="en-GB" dirty="0">
              <a:solidFill>
                <a:srgbClr val="222222"/>
              </a:solidFill>
              <a:highlight>
                <a:srgbClr val="FFFFFF"/>
              </a:highlight>
            </a:endParaRPr>
          </a:p>
          <a:p>
            <a:r>
              <a:rPr lang="en-GB" dirty="0">
                <a:solidFill>
                  <a:srgbClr val="222222"/>
                </a:solidFill>
                <a:highlight>
                  <a:srgbClr val="FFFFFF"/>
                </a:highlight>
              </a:rPr>
              <a:t>https://my.clevelandclinic.org/health/diseases/8709-chronic-obstructive-pulmonary-disease-copd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0945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582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6126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414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86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5734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6856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Arial"/>
              <a:buChar char="•"/>
            </a:pPr>
            <a:r>
              <a:rPr lang="en-US" dirty="0">
                <a:solidFill>
                  <a:srgbClr val="1F2937"/>
                </a:solidFill>
              </a:rPr>
              <a:t>Wagner Chronic Care Model - proactive review, decision support and coordinated multidisciplinary working.</a:t>
            </a:r>
            <a:endParaRPr lang="en-US" dirty="0"/>
          </a:p>
          <a:p>
            <a:pPr marL="228600" indent="-228600">
              <a:buFont typeface="Arial"/>
              <a:buChar char="•"/>
            </a:pPr>
            <a:r>
              <a:rPr lang="en-US" dirty="0">
                <a:solidFill>
                  <a:srgbClr val="1F2937"/>
                </a:solidFill>
              </a:rPr>
              <a:t>House of Care - links informed patients, collaborative conversations and supportive systems for long-term condition care.</a:t>
            </a:r>
            <a:endParaRPr lang="en-US" dirty="0"/>
          </a:p>
          <a:p>
            <a:pPr marL="228600" indent="-228600">
              <a:buFont typeface="Arial"/>
              <a:buChar char="•"/>
            </a:pPr>
            <a:r>
              <a:rPr lang="en-US" dirty="0">
                <a:solidFill>
                  <a:srgbClr val="1F2937"/>
                </a:solidFill>
              </a:rPr>
              <a:t>NHS </a:t>
            </a:r>
            <a:r>
              <a:rPr lang="en-US" dirty="0" err="1">
                <a:solidFill>
                  <a:srgbClr val="1F2937"/>
                </a:solidFill>
              </a:rPr>
              <a:t>Personalised</a:t>
            </a:r>
            <a:r>
              <a:rPr lang="en-US" dirty="0">
                <a:solidFill>
                  <a:srgbClr val="1F2937"/>
                </a:solidFill>
              </a:rPr>
              <a:t> Care - embeds choice, self-management, social prescribing and person-led planning.</a:t>
            </a:r>
            <a:endParaRPr lang="en-US" dirty="0"/>
          </a:p>
          <a:p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US" dirty="0"/>
              <a:t>https://www.nice.org.uk/guidance/ng115#:~:text=The%20NICE%20guideline%20NG115%20covers%20diagnosing%20and,life%20*%20Keep%20them%20healthy%20for%20longer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4656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0" u="none" strike="noStrike" dirty="0">
              <a:solidFill>
                <a:srgbClr val="747F8B"/>
              </a:solidFill>
              <a:effectLst/>
              <a:latin typeface="Roboto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2582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574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CF6F58-6312-4ADC-AE80-E48BD99A3A91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412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BD71D-8146-46C4-99D8-539FE9F1DC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A89239-6066-E8C9-22D7-D13F6EBA90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C0BDF7-E07E-153C-5D8B-7631BF3E1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331C2F-A370-7E36-5A6E-783569451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97527B-35D9-DB14-F5AB-C23D2CE29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76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A6635-A0FC-9A4E-5367-C8A7BF92A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035DB-8006-B1AA-A1FF-B4F01A2BDB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B2970C-8436-EA26-E289-04D0E4854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B7DAFD-373C-82D0-A547-75D5508E0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F4B3DF-0615-3597-0FD0-BFEE9D86C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255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C62EF-417E-858A-8B9D-CE351DECF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F21C9B-64ED-F044-65F3-B48AD6DB8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CE607-5963-4803-FDEA-A2B3C66DB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2D2A90-1F95-30F9-3882-58530DF72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0B3225-6751-D9EC-E2CB-0A654D878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429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9A41E-CB77-D510-5F66-2789732FA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A663E-F3FA-1F5D-E744-F9F7754F12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24B710-B777-AF52-DFD0-B4DD90447B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E8A65E-7F5E-CC5C-AF4E-2BED30E37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EA1B8B-70B6-3FD4-F388-D0406A9B2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88DCDB-0A25-B5DD-A0E3-518765D8F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82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50321-6CC1-92ED-1B56-7F2300D40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FF13FE-C4A7-385A-C591-671C905F4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3153C9-970B-F6FD-B3A6-9A989479BA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CCB6C9-4A1D-C63F-5BE5-A99E9F83BF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6D2806-C51D-BB5D-8867-BA8E7B9EAD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8CAF56-A2F5-0F04-F44C-5C45D827E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271816-A857-8E1F-D06E-AF13FA369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C9FA69-EA43-CF9F-0460-CB3E5D64E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007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35A6E-9BB2-7269-95A9-B36A9DFCE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D31786-A83D-0D65-703F-76D743F86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49DF5F-1FD1-0D5D-C2A8-221BD95D5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B400A9-CF97-A59E-D0A4-3F24EF52C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743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206937-31A4-EF14-76AB-1D25A4DC1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D5829E-5FAA-E975-6D2B-2E4454544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5F8452-C9B7-FAB3-26F5-4CE3E9C24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843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05208-802A-3C4F-816D-80A9A2B4E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56210-38EC-28D8-CA7F-102831729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C422FD-83C0-DEF3-CE18-08C31E1DA8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DEA4DC-07D8-23C8-A194-6768E11FD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75A54F-2392-CA27-4AFB-FDE2F3CEC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E8346F-D9D4-91F0-BE00-B3BE33A49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70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DF8C5-8805-AB49-3E50-0B03E16585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8577A5-7386-E621-BAAE-FBD1938A36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E16620-A4AE-AA02-6F86-2FCDA6D49A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9EFB6F-19C4-9A8D-626D-82CCC66E6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7267EB-6A43-A51B-7860-57E3FFE0D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A94599-E097-E3A8-52D4-E351FF38E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88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B64E6-B204-8123-E6AE-71CB129CA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56F1F4-6979-F07B-4E1B-D28AD018E4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C734AE-A6D8-00F5-D387-EE59828E4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AF4CCE-72C9-BE99-0481-12D467A26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9F73F4-E227-B5B5-AB19-03BC83D41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109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A1AEFF-AB74-FABE-A84E-E876BFA0A5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45FC8E-6339-774B-0934-CF91835B6F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13767-9F7E-4877-B3D2-572E28A09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BE4AEB-5013-CDBE-A6C6-7771B10D0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215D37-9DF7-4061-AAD8-BA36FF007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361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B7D951-589D-7298-29D2-B1AB82613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747840-183B-BBD2-7277-2156F6CD0C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E7AB8-7DA5-0839-B032-0DC712E91F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FCE4D1-18C9-45FE-A955-EC1875635DC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8C5892-D595-673F-B230-C7A2E48C62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022C6A-12AD-9204-602C-58445A52A2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D27481-0C5D-4B5A-B9E6-A9DBAD4521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256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1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83/09031936.00128008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y.clevelandclinic.org/health/diseases/8709-chronic-obstructive-pulmonary-disease-copd" TargetMode="External"/><Relationship Id="rId4" Type="http://schemas.openxmlformats.org/officeDocument/2006/relationships/hyperlink" Target="https://www.verywellhealth.com/stages-of-copd-gold-system-5071328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ce.org.uk/guidance/ng115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ice.org.uk/indicators/ind101-copd-offered-pulmonary-rehabilitation/downloads/ind101-cost-effectiveness-analysis-10321488-13376648413.pdf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figure/Chronic-obstructive-pulmonary-disease-COPD-and-multimorbidity-and-the-management_fig2_383950316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sher.ed.ac.uk/news-events/news-2016/copd-care-costs-to-exceed-ps2-5bn" TargetMode="External"/><Relationship Id="rId5" Type="http://schemas.openxmlformats.org/officeDocument/2006/relationships/hyperlink" Target="https://www.templehealth.org/services/conditions/chronic-obstructive-pulmonary-disease-COPD/diagnosis" TargetMode="External"/><Relationship Id="rId4" Type="http://schemas.openxmlformats.org/officeDocument/2006/relationships/hyperlink" Target="https://springfieldmedicalclinic.com/blogs/what-is-chronic-obstructive-pulmonary-disease-copd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11343489/" TargetMode="External"/><Relationship Id="rId2" Type="http://schemas.openxmlformats.org/officeDocument/2006/relationships/hyperlink" Target="https://www.nature.com/articles/s41533-018-0111-9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ho.int/news-room/fact-sheets/detail/chronic-obstructive-pulmonary-disease-(copd" TargetMode="External"/><Relationship Id="rId4" Type="http://schemas.openxmlformats.org/officeDocument/2006/relationships/hyperlink" Target="https://www.who.int/data/global-health-estima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/>
          </a:blip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>
            <a:extLst>
              <a:ext uri="{FF2B5EF4-FFF2-40B4-BE49-F238E27FC236}">
                <a16:creationId xmlns:a16="http://schemas.microsoft.com/office/drawing/2014/main" id="{03C6F4E6-30A1-4F63-C8CC-028750B5A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6668" cy="4570886"/>
            <a:chOff x="0" y="0"/>
            <a:chExt cx="12196668" cy="4570886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9EA7CA8-3AE6-4F5F-9932-63303CF2D4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12196668" cy="4570632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26E3E019-A259-1130-CC5C-3165020BC5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791"/>
              <a:ext cx="10565988" cy="4568095"/>
            </a:xfrm>
            <a:prstGeom prst="rect">
              <a:avLst/>
            </a:prstGeom>
            <a:gradFill flip="none" rotWithShape="1">
              <a:gsLst>
                <a:gs pos="3000">
                  <a:schemeClr val="accent2"/>
                </a:gs>
                <a:gs pos="40000">
                  <a:schemeClr val="accent2">
                    <a:alpha val="0"/>
                  </a:schemeClr>
                </a:gs>
              </a:gsLst>
              <a:lin ang="17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C0769F99-CCA6-5CDC-D1E1-C59A4762F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"/>
              <a:ext cx="12192000" cy="4549891"/>
            </a:xfrm>
            <a:prstGeom prst="rect">
              <a:avLst/>
            </a:prstGeom>
            <a:gradFill>
              <a:gsLst>
                <a:gs pos="0">
                  <a:schemeClr val="accent5">
                    <a:alpha val="76000"/>
                  </a:schemeClr>
                </a:gs>
                <a:gs pos="67000">
                  <a:schemeClr val="accent2">
                    <a:alpha val="0"/>
                  </a:schemeClr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C13E73D3-029B-3D4E-1956-8EE7068A6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4110544" y="18215"/>
              <a:ext cx="8086124" cy="4549887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50000"/>
                    <a:alpha val="36000"/>
                  </a:schemeClr>
                </a:gs>
                <a:gs pos="45000">
                  <a:schemeClr val="accent5">
                    <a:alpha val="0"/>
                  </a:schemeClr>
                </a:gs>
              </a:gsLst>
              <a:lin ang="4200000" scaled="0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FE73F6A-1360-7D3C-020A-2908F808E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85817" y="300478"/>
            <a:ext cx="7008517" cy="3425631"/>
          </a:xfrm>
        </p:spPr>
        <p:txBody>
          <a:bodyPr anchor="t">
            <a:noAutofit/>
          </a:bodyPr>
          <a:lstStyle/>
          <a:p>
            <a:pPr algn="l"/>
            <a:r>
              <a:rPr lang="en-GB" sz="2000" dirty="0">
                <a:solidFill>
                  <a:srgbClr val="FFFFFF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Programme: MSc Public Health and Social Care in Practice </a:t>
            </a:r>
            <a:br>
              <a:rPr lang="en-GB" sz="2000" dirty="0">
                <a:solidFill>
                  <a:srgbClr val="FFFFFF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2000" dirty="0">
                <a:solidFill>
                  <a:srgbClr val="FFFFFF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Module: Community Care and Management of Longer-term Conditions for COPD</a:t>
            </a:r>
            <a:br>
              <a:rPr lang="en-GB" sz="2000" dirty="0">
                <a:solidFill>
                  <a:srgbClr val="FFFFFF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2000" dirty="0">
                <a:solidFill>
                  <a:srgbClr val="FFFFFF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Module code: LCHS7003 </a:t>
            </a:r>
            <a:br>
              <a:rPr lang="en-GB" sz="2000" dirty="0">
                <a:solidFill>
                  <a:srgbClr val="FFFFFF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2000" dirty="0">
                <a:solidFill>
                  <a:srgbClr val="FFFFFF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 Lecturer: Muhammed Khan Internal Verifier: Dr Hamdi Hussain </a:t>
            </a:r>
            <a:br>
              <a:rPr lang="en-GB" sz="2000" dirty="0">
                <a:solidFill>
                  <a:srgbClr val="FFFFFF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2000" dirty="0">
                <a:solidFill>
                  <a:srgbClr val="FFFFFF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Assignment Title: Component 2 Individual Presentation</a:t>
            </a:r>
            <a:br>
              <a:rPr lang="en-GB" sz="2000" dirty="0">
                <a:solidFill>
                  <a:srgbClr val="FFFFFF"/>
                </a:solidFill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</a:b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Patience Edo</a:t>
            </a:r>
            <a:b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ID: 2220883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7" name="Graphic 76" descr="Lecturer">
            <a:extLst>
              <a:ext uri="{FF2B5EF4-FFF2-40B4-BE49-F238E27FC236}">
                <a16:creationId xmlns:a16="http://schemas.microsoft.com/office/drawing/2014/main" id="{617E4D97-C5ED-1825-AE57-678AB71277E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15646" y="5061057"/>
            <a:ext cx="1199733" cy="11997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F78083-DA4A-EBAD-31A6-F92FE6E45578}"/>
              </a:ext>
            </a:extLst>
          </p:cNvPr>
          <p:cNvSpPr txBox="1"/>
          <p:nvPr/>
        </p:nvSpPr>
        <p:spPr>
          <a:xfrm>
            <a:off x="21429" y="505035"/>
            <a:ext cx="530455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presentation is for respiratory nurses, general practitioners and allied health professionals caring for people with chronic respiratory conditions such as COPD. 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353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E16166-5734-A047-3983-4563324F1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Overview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CB8E660-BA90-789D-85DE-027C78D0CF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579383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1706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5473E-D930-A923-47FA-1B485A5D7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7495" y="501911"/>
            <a:ext cx="4281901" cy="685206"/>
          </a:xfrm>
        </p:spPr>
        <p:txBody>
          <a:bodyPr anchor="b"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Definition</a:t>
            </a:r>
            <a:r>
              <a:rPr lang="en-GB" sz="4000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564007-1CD5-3D2D-B4BD-E2B63DD684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12" r="7079"/>
          <a:stretch>
            <a:fillRect/>
          </a:stretch>
        </p:blipFill>
        <p:spPr>
          <a:xfrm>
            <a:off x="477674" y="672603"/>
            <a:ext cx="5123758" cy="4822734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BD027-D6C7-7B5E-15D0-DCDC810396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9242" y="1487711"/>
            <a:ext cx="4905874" cy="13949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400" spc="71" dirty="0">
                <a:latin typeface="Arial"/>
                <a:cs typeface="Arial"/>
              </a:rPr>
              <a:t>Chronic Obstructive Pulmonary Disease (COPD) is a progressive</a:t>
            </a:r>
            <a:r>
              <a:rPr lang="en-GB" sz="1400" spc="71" dirty="0">
                <a:latin typeface="Arial"/>
                <a:cs typeface="Arial"/>
              </a:rPr>
              <a:t> inflammatory lung disease characterised by </a:t>
            </a:r>
            <a:r>
              <a:rPr lang="en-US" sz="1400" spc="71" dirty="0">
                <a:latin typeface="Arial"/>
                <a:cs typeface="Arial"/>
              </a:rPr>
              <a:t>persistent airflow limitation</a:t>
            </a:r>
            <a:r>
              <a:rPr lang="en-GB" sz="1400" spc="71" dirty="0">
                <a:latin typeface="Arial"/>
                <a:cs typeface="Arial"/>
              </a:rPr>
              <a:t> and respiratory symptoms such as dyspnoea, cough and sputum production </a:t>
            </a:r>
            <a:r>
              <a:rPr lang="en-US" sz="1400" spc="71" dirty="0">
                <a:latin typeface="Arial"/>
                <a:cs typeface="Arial"/>
              </a:rPr>
              <a:t>(NICE, 2019; Gold, 2024). </a:t>
            </a:r>
            <a:endParaRPr lang="en-GB" sz="1600" dirty="0">
              <a:latin typeface="Arial"/>
              <a:cs typeface="Arial"/>
            </a:endParaRPr>
          </a:p>
          <a:p>
            <a:pPr marL="0" indent="0">
              <a:buNone/>
            </a:pPr>
            <a:endParaRPr lang="en-GB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4A9D35-63F7-EF0B-4243-5A0ADDEABE42}"/>
              </a:ext>
            </a:extLst>
          </p:cNvPr>
          <p:cNvSpPr txBox="1"/>
          <p:nvPr/>
        </p:nvSpPr>
        <p:spPr>
          <a:xfrm>
            <a:off x="160421" y="5825318"/>
            <a:ext cx="53884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1: COPD definition (Cleveland Clinic, 2024)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A6DA73-B557-F09E-5FA3-DAF4A8F03C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0248" y="2814445"/>
            <a:ext cx="5388464" cy="3334038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CBC53D-6ED0-3AF1-2DC7-2721E3DF6D92}"/>
              </a:ext>
            </a:extLst>
          </p:cNvPr>
          <p:cNvSpPr txBox="1"/>
          <p:nvPr/>
        </p:nvSpPr>
        <p:spPr>
          <a:xfrm>
            <a:off x="6436714" y="6317760"/>
            <a:ext cx="55948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Figure1: Clinical definition of (Springfieldmedicalclinic.com, 2023)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127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0FE2D22C-409B-48AF-B24F-7988A8F7F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90464369-70FA-42AF-948F-80664CA7B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146816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67B22D-3A99-B595-DC71-2C25A8F19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4783" y="349664"/>
            <a:ext cx="5845571" cy="1638377"/>
          </a:xfrm>
        </p:spPr>
        <p:txBody>
          <a:bodyPr anchor="b"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Symptoms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648176E-454C-437C-B0FC-9B82FCF32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06441" y="6131892"/>
            <a:ext cx="524256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6604B49-AD5C-4590-B051-06C8222E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998176" y="277912"/>
            <a:ext cx="524256" cy="118633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C552A98-EF7D-4D42-AB69-066B786AB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5" y="399675"/>
            <a:ext cx="4647368" cy="5809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3F9F61-B7A1-1B76-0C1B-D820A73706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67" r="4264" b="47676"/>
          <a:stretch>
            <a:fillRect/>
          </a:stretch>
        </p:blipFill>
        <p:spPr>
          <a:xfrm>
            <a:off x="203752" y="216742"/>
            <a:ext cx="4854530" cy="503535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D4520-FCD3-8082-711F-55B345B648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0747" y="2401200"/>
            <a:ext cx="5837750" cy="3023702"/>
          </a:xfrm>
        </p:spPr>
        <p:txBody>
          <a:bodyPr anchor="ctr">
            <a:norm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Progressive breathlessness (dyspnoea)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(Cleveland 2024). 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Chronic cough and persistent sputum production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(Lance Respiratory Medicine, 2021).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Wheeze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chest tightness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and swelling feet and ankle called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edema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(Christiansen, 2023)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Fatigue and reduced exercise tolerance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impact daily functioning (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Spandidos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Publications, 2025).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Systemic features: weight loss, muscle weakness, peripheral edema.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Cleveland, 2024) 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Psychosocial impact: anxiety, depression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reduced quality of life (CAT) (NHS,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2024;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GOLD, 2023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27B187-1B22-0770-E6CD-031291350873}"/>
              </a:ext>
            </a:extLst>
          </p:cNvPr>
          <p:cNvSpPr txBox="1"/>
          <p:nvPr/>
        </p:nvSpPr>
        <p:spPr>
          <a:xfrm>
            <a:off x="169633" y="5018157"/>
            <a:ext cx="4807245" cy="8156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dirty="0">
                <a:latin typeface="Arial"/>
                <a:cs typeface="Arial"/>
              </a:rPr>
              <a:t>Figure 2: Symptom burden and impact of COPD on quality of life (COPD, 2024)</a:t>
            </a:r>
          </a:p>
          <a:p>
            <a:pPr>
              <a:spcAft>
                <a:spcPts val="600"/>
              </a:spcAft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1117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6EFC920F-B85A-4068-BD93-41064EDE9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1C559108-BBAE-426C-8564-051D2BA6D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2BC35EE-6650-42D2-AEFB-4B7CD1AFC9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0952C743-9049-4DFB-878B-2AB07B6E4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190737-7032-D50C-6612-2E4511641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6289" y="296067"/>
            <a:ext cx="4709345" cy="588881"/>
          </a:xfrm>
        </p:spPr>
        <p:txBody>
          <a:bodyPr anchor="b">
            <a:normAutofit/>
          </a:bodyPr>
          <a:lstStyle/>
          <a:p>
            <a:r>
              <a:rPr lang="en-GB" sz="1800" dirty="0">
                <a:latin typeface="Arial"/>
                <a:cs typeface="Arial"/>
              </a:rPr>
              <a:t>Aetiology and Causes 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39885" y="2372170"/>
            <a:ext cx="438912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AAB5C-F782-54D9-4202-A7032E2E21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0756" y="1080678"/>
            <a:ext cx="5556572" cy="4463357"/>
          </a:xfrm>
        </p:spPr>
        <p:txBody>
          <a:bodyPr anchor="ctr">
            <a:normAutofit/>
          </a:bodyPr>
          <a:lstStyle/>
          <a:p>
            <a:pPr fontAlgn="base"/>
            <a:r>
              <a:rPr lang="en-US" sz="1400" b="0" i="0" u="none" strike="noStrike" dirty="0">
                <a:latin typeface="Arial" panose="020B0604020202020204" pitchFamily="34" charset="0"/>
                <a:cs typeface="Arial" panose="020B0604020202020204" pitchFamily="34" charset="0"/>
              </a:rPr>
              <a:t>Smoking (primary risk factor)</a:t>
            </a:r>
            <a:r>
              <a:rPr lang="en-GB" sz="1400" b="0" i="0" u="none" strike="noStrike" dirty="0">
                <a:latin typeface="Arial" panose="020B0604020202020204" pitchFamily="34" charset="0"/>
                <a:cs typeface="Arial" panose="020B0604020202020204" pitchFamily="34" charset="0"/>
              </a:rPr>
              <a:t> (WHO, 2024).</a:t>
            </a:r>
          </a:p>
          <a:p>
            <a:pPr fontAlgn="base"/>
            <a:r>
              <a:rPr lang="en-GB" sz="1400" b="0" i="0" u="none" strike="noStrike" dirty="0">
                <a:latin typeface="Arial"/>
                <a:cs typeface="Arial"/>
              </a:rPr>
              <a:t>Long term  exposure to environmental</a:t>
            </a:r>
            <a:r>
              <a:rPr lang="en-US" sz="1400" b="0" i="0" u="none" strike="noStrike" dirty="0">
                <a:latin typeface="Arial"/>
                <a:cs typeface="Arial"/>
              </a:rPr>
              <a:t>  pollution, dust, chemical</a:t>
            </a:r>
            <a:r>
              <a:rPr lang="en-GB" sz="1400" b="0" i="0" u="none" strike="noStrike" dirty="0">
                <a:latin typeface="Arial"/>
                <a:cs typeface="Arial"/>
              </a:rPr>
              <a:t>, </a:t>
            </a:r>
            <a:r>
              <a:rPr lang="en-US" sz="1400" b="0" i="0" u="none" strike="noStrike" dirty="0">
                <a:latin typeface="Arial"/>
                <a:cs typeface="Arial"/>
              </a:rPr>
              <a:t> - </a:t>
            </a:r>
            <a:r>
              <a:rPr lang="en-US" sz="1400" dirty="0">
                <a:latin typeface="Arial"/>
                <a:cs typeface="Arial"/>
              </a:rPr>
              <a:t>responsible for 75—90% cases</a:t>
            </a:r>
            <a:r>
              <a:rPr lang="en-GB" sz="1400" dirty="0">
                <a:latin typeface="Arial"/>
                <a:cs typeface="Arial"/>
              </a:rPr>
              <a:t> and airway inflammation (Ambrosino &amp; Bertella, 2018).</a:t>
            </a:r>
            <a:endParaRPr lang="en-US" sz="1400" b="0" i="0" u="none" strike="noStrike" dirty="0">
              <a:latin typeface="Arial"/>
              <a:cs typeface="Arial"/>
            </a:endParaRPr>
          </a:p>
          <a:p>
            <a:pPr marL="171450" fontAlgn="base"/>
            <a:r>
              <a:rPr lang="en-US" sz="1400" b="0" i="0" u="none" strike="noStrike" dirty="0">
                <a:latin typeface="Arial" panose="020B0604020202020204" pitchFamily="34" charset="0"/>
                <a:cs typeface="Arial" panose="020B0604020202020204" pitchFamily="34" charset="0"/>
              </a:rPr>
              <a:t>Pathophysiology</a:t>
            </a:r>
          </a:p>
          <a:p>
            <a:pPr marL="171450" fontAlgn="base"/>
            <a:r>
              <a:rPr lang="en-US" sz="1400" b="0" i="0" u="none" strike="noStrike" dirty="0">
                <a:latin typeface="Arial" panose="020B0604020202020204" pitchFamily="34" charset="0"/>
                <a:cs typeface="Arial" panose="020B0604020202020204" pitchFamily="34" charset="0"/>
              </a:rPr>
              <a:t>Chronic inflammation </a:t>
            </a:r>
          </a:p>
          <a:p>
            <a:pPr marL="171450" fontAlgn="base"/>
            <a:r>
              <a:rPr lang="en-US" sz="1400" b="0" i="0" u="none" strike="noStrike" dirty="0">
                <a:latin typeface="Arial"/>
                <a:cs typeface="Arial"/>
              </a:rPr>
              <a:t>Genetic factors (alpha-1 antitrypsin deficiency)</a:t>
            </a:r>
            <a:r>
              <a:rPr lang="en-GB" sz="1400" dirty="0">
                <a:latin typeface="Arial"/>
                <a:cs typeface="Arial"/>
              </a:rPr>
              <a:t>, increase susceptibility </a:t>
            </a:r>
            <a:r>
              <a:rPr lang="en-GB" sz="1400" b="0" i="0" u="none" strike="noStrike" dirty="0">
                <a:latin typeface="Arial"/>
                <a:cs typeface="Arial"/>
              </a:rPr>
              <a:t>(Gold, 2023)</a:t>
            </a:r>
            <a:endParaRPr lang="en-US" sz="1400" dirty="0">
              <a:latin typeface="Arial"/>
              <a:cs typeface="Arial"/>
            </a:endParaRPr>
          </a:p>
          <a:p>
            <a:pPr marL="171450" fontAlgn="base"/>
            <a:r>
              <a:rPr lang="en-US" sz="1400" b="0" i="0" u="none" strike="noStrike" dirty="0">
                <a:latin typeface="Arial"/>
                <a:cs typeface="Arial"/>
              </a:rPr>
              <a:t>Age and cumulative exposure</a:t>
            </a:r>
            <a:r>
              <a:rPr lang="en-GB" sz="1400" b="0" i="0" u="none" strike="noStrike" dirty="0">
                <a:latin typeface="Arial"/>
                <a:cs typeface="Arial"/>
              </a:rPr>
              <a:t> </a:t>
            </a:r>
            <a:endParaRPr lang="en-US" sz="1400" dirty="0">
              <a:latin typeface="Arial"/>
              <a:cs typeface="Arial"/>
            </a:endParaRPr>
          </a:p>
          <a:p>
            <a:pPr marL="171450" fontAlgn="base"/>
            <a:r>
              <a:rPr lang="en-US" sz="1400" b="0" i="0" u="none" strike="noStrike">
                <a:latin typeface="Arial"/>
                <a:cs typeface="Arial"/>
              </a:rPr>
              <a:t>Early-life lung damage (infections, passive smoke</a:t>
            </a:r>
            <a:r>
              <a:rPr lang="en-GB" sz="1400" b="0" i="0" u="none" strike="noStrike">
                <a:latin typeface="Arial"/>
                <a:cs typeface="Arial"/>
              </a:rPr>
              <a:t>),</a:t>
            </a:r>
            <a:r>
              <a:rPr lang="en-GB" sz="1400">
                <a:latin typeface="Arial"/>
                <a:cs typeface="Arial"/>
              </a:rPr>
              <a:t> </a:t>
            </a:r>
            <a:r>
              <a:rPr lang="en-US" sz="1400" b="0" i="0" u="none" strike="noStrike" dirty="0">
                <a:latin typeface="Arial"/>
                <a:cs typeface="Arial"/>
              </a:rPr>
              <a:t> </a:t>
            </a:r>
            <a:r>
              <a:rPr lang="en-GB" sz="1400" b="0" i="0" u="none" strike="noStrike" dirty="0">
                <a:latin typeface="Arial"/>
                <a:cs typeface="Arial"/>
              </a:rPr>
              <a:t>(</a:t>
            </a:r>
            <a:r>
              <a:rPr lang="en-US" sz="1400" b="0" i="0" u="none" strike="noStrike" dirty="0">
                <a:latin typeface="Arial"/>
                <a:cs typeface="Arial"/>
              </a:rPr>
              <a:t>NICE, 2019</a:t>
            </a:r>
            <a:r>
              <a:rPr lang="en-GB" sz="1400" b="0" i="0" u="none" strike="noStrike" dirty="0">
                <a:latin typeface="Arial"/>
                <a:cs typeface="Arial"/>
              </a:rPr>
              <a:t>)</a:t>
            </a:r>
            <a:endParaRPr lang="en-US" sz="1400" b="0" i="0" u="none" strike="noStrike" dirty="0">
              <a:latin typeface="Arial"/>
              <a:cs typeface="Arial"/>
            </a:endParaRPr>
          </a:p>
          <a:p>
            <a:endParaRPr lang="en-GB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EFE85A-8020-E34F-38B4-2CB7C0D5B7E8}"/>
              </a:ext>
            </a:extLst>
          </p:cNvPr>
          <p:cNvSpPr txBox="1"/>
          <p:nvPr/>
        </p:nvSpPr>
        <p:spPr>
          <a:xfrm>
            <a:off x="973622" y="5663179"/>
            <a:ext cx="4876800" cy="8002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(Figure 3:contributing factors and pathological manifestations in </a:t>
            </a:r>
            <a:r>
              <a:rPr lang="en-GB" sz="1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copd</a:t>
            </a: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( </a:t>
            </a:r>
            <a:r>
              <a:rPr lang="en-GB" sz="1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Pankush</a:t>
            </a: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2025)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6" name="Picture 5" descr="A diagram of a person&amp;#39;s lung&#10;&#10;AI-generated content may be incorrect.">
            <a:extLst>
              <a:ext uri="{FF2B5EF4-FFF2-40B4-BE49-F238E27FC236}">
                <a16:creationId xmlns:a16="http://schemas.microsoft.com/office/drawing/2014/main" id="{DEB85191-A885-A5A2-DB61-5AA04294B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120" y="996459"/>
            <a:ext cx="5106081" cy="455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77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EFC920F-B85A-4068-BD93-41064EDE9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C559108-BBAE-426C-8564-051D2BA6D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2BC35EE-6650-42D2-AEFB-4B7CD1AFC9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952C743-9049-4DFB-878B-2AB07B6E4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0AB803-ACCF-6C0E-FEBB-E002178C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9254" y="530040"/>
            <a:ext cx="4709345" cy="962953"/>
          </a:xfrm>
        </p:spPr>
        <p:txBody>
          <a:bodyPr anchor="b">
            <a:normAutofit/>
          </a:bodyPr>
          <a:lstStyle/>
          <a:p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Prevalence</a:t>
            </a:r>
            <a:r>
              <a:rPr lang="en-GB" sz="3800" b="0" i="0" u="none" strike="noStrike" dirty="0">
                <a:effectLst/>
              </a:rPr>
              <a:t> </a:t>
            </a:r>
            <a:endParaRPr lang="en-GB" sz="38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39885" y="2372170"/>
            <a:ext cx="438912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015E9-0AD6-E605-2521-0A2AAEE6C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9404" y="2540335"/>
            <a:ext cx="5837440" cy="3160653"/>
          </a:xfrm>
        </p:spPr>
        <p:txBody>
          <a:bodyPr anchor="ctr">
            <a:normAutofit/>
          </a:bodyPr>
          <a:lstStyle/>
          <a:p>
            <a:r>
              <a:rPr lang="en-GB" sz="1400" dirty="0">
                <a:latin typeface="Arial"/>
                <a:cs typeface="Arial"/>
              </a:rPr>
              <a:t>There are approximately 1.2 million diagnosed cases in the UK with more than 2 million undiagnosed (NICE, 2019).</a:t>
            </a:r>
            <a:endParaRPr lang="en-US" sz="1400" dirty="0">
              <a:latin typeface="Arial"/>
              <a:cs typeface="Arial"/>
            </a:endParaRPr>
          </a:p>
          <a:p>
            <a:r>
              <a:rPr lang="en-GB" sz="1400" dirty="0">
                <a:latin typeface="Arial"/>
                <a:cs typeface="Arial"/>
              </a:rPr>
              <a:t>Globally, it affects over 391 million people - 11.7% prevalence (</a:t>
            </a:r>
            <a:r>
              <a:rPr lang="en-GB" sz="1400" dirty="0" err="1">
                <a:latin typeface="Arial"/>
                <a:cs typeface="Arial"/>
              </a:rPr>
              <a:t>Adeloye</a:t>
            </a:r>
            <a:r>
              <a:rPr lang="en-GB" sz="1400" dirty="0">
                <a:latin typeface="Arial"/>
                <a:cs typeface="Arial"/>
              </a:rPr>
              <a:t> </a:t>
            </a:r>
            <a:r>
              <a:rPr lang="en-GB" sz="1400" i="1" dirty="0">
                <a:latin typeface="Arial"/>
                <a:cs typeface="Arial"/>
              </a:rPr>
              <a:t>et al.</a:t>
            </a:r>
            <a:r>
              <a:rPr lang="en-GB" sz="1400" dirty="0">
                <a:latin typeface="Arial"/>
                <a:cs typeface="Arial"/>
              </a:rPr>
              <a:t>, 2015). </a:t>
            </a:r>
            <a:endParaRPr lang="en-US" sz="1400" dirty="0">
              <a:latin typeface="Arial"/>
              <a:cs typeface="Arial"/>
            </a:endParaRPr>
          </a:p>
          <a:p>
            <a:r>
              <a:rPr lang="en-GB" sz="1400" dirty="0">
                <a:latin typeface="Arial"/>
                <a:cs typeface="Arial"/>
              </a:rPr>
              <a:t>Accounts for 3.2 million deaths worldwide (2019) (</a:t>
            </a:r>
            <a:r>
              <a:rPr lang="en-GB" sz="1400" dirty="0" err="1">
                <a:latin typeface="Arial"/>
                <a:cs typeface="Arial"/>
              </a:rPr>
              <a:t>Adeloye</a:t>
            </a:r>
            <a:r>
              <a:rPr lang="en-GB" sz="1400" dirty="0">
                <a:latin typeface="Arial"/>
                <a:cs typeface="Arial"/>
              </a:rPr>
              <a:t> </a:t>
            </a:r>
            <a:r>
              <a:rPr lang="en-GB" sz="1400" i="1" dirty="0">
                <a:latin typeface="Arial"/>
                <a:cs typeface="Arial"/>
              </a:rPr>
              <a:t>et al.,</a:t>
            </a:r>
            <a:r>
              <a:rPr lang="en-GB" sz="1400" dirty="0">
                <a:latin typeface="Arial"/>
                <a:cs typeface="Arial"/>
              </a:rPr>
              <a:t> 2022). </a:t>
            </a:r>
          </a:p>
          <a:p>
            <a:r>
              <a:rPr lang="en-GB" sz="1400" dirty="0">
                <a:latin typeface="Arial"/>
                <a:cs typeface="Arial"/>
              </a:rPr>
              <a:t>Low- and middle-class income countries account for over 90% of death </a:t>
            </a:r>
            <a:r>
              <a:rPr lang="en-GB" sz="1400" dirty="0">
                <a:latin typeface="Arial"/>
                <a:ea typeface="+mn-lt"/>
                <a:cs typeface="Arial"/>
              </a:rPr>
              <a:t>(</a:t>
            </a:r>
            <a:r>
              <a:rPr lang="en-GB" sz="1400" dirty="0" err="1">
                <a:latin typeface="Arial"/>
                <a:ea typeface="+mn-lt"/>
                <a:cs typeface="Arial"/>
              </a:rPr>
              <a:t>Tabyshova</a:t>
            </a:r>
            <a:r>
              <a:rPr lang="en-GB" sz="1400" dirty="0">
                <a:latin typeface="Arial"/>
                <a:ea typeface="+mn-lt"/>
                <a:cs typeface="Arial"/>
              </a:rPr>
              <a:t> </a:t>
            </a:r>
            <a:r>
              <a:rPr lang="en-GB" sz="1400" i="1" dirty="0">
                <a:latin typeface="Arial"/>
                <a:ea typeface="+mn-lt"/>
                <a:cs typeface="Arial"/>
              </a:rPr>
              <a:t>et al.</a:t>
            </a:r>
            <a:r>
              <a:rPr lang="en-GB" sz="1400" dirty="0">
                <a:latin typeface="Arial"/>
                <a:ea typeface="+mn-lt"/>
                <a:cs typeface="Arial"/>
              </a:rPr>
              <a:t>, 2021)</a:t>
            </a:r>
          </a:p>
          <a:p>
            <a:r>
              <a:rPr lang="en-GB" sz="1400" spc="71" dirty="0">
                <a:latin typeface="Arial"/>
                <a:cs typeface="Arial"/>
              </a:rPr>
              <a:t>This represents </a:t>
            </a:r>
            <a:r>
              <a:rPr lang="en-US" sz="1400" spc="71" dirty="0">
                <a:latin typeface="Arial"/>
                <a:cs typeface="Arial"/>
              </a:rPr>
              <a:t>major </a:t>
            </a:r>
            <a:r>
              <a:rPr lang="en-GB" sz="1400" spc="71" dirty="0">
                <a:latin typeface="Arial"/>
                <a:cs typeface="Arial"/>
              </a:rPr>
              <a:t>global </a:t>
            </a:r>
            <a:r>
              <a:rPr lang="en-US" sz="1400" spc="71" dirty="0">
                <a:latin typeface="Arial"/>
                <a:cs typeface="Arial"/>
              </a:rPr>
              <a:t>public health issue worldwide (WHO, </a:t>
            </a:r>
            <a:r>
              <a:rPr lang="en-GB" sz="1400" spc="71" dirty="0">
                <a:latin typeface="Arial"/>
                <a:cs typeface="Arial"/>
              </a:rPr>
              <a:t>2024</a:t>
            </a:r>
            <a:r>
              <a:rPr lang="en-US" sz="1400" spc="71" dirty="0">
                <a:latin typeface="Arial"/>
                <a:cs typeface="Arial"/>
              </a:rPr>
              <a:t>).</a:t>
            </a:r>
            <a:endParaRPr lang="en-US" sz="1400" dirty="0">
              <a:latin typeface="Arial"/>
              <a:cs typeface="Arial"/>
            </a:endParaRPr>
          </a:p>
          <a:p>
            <a:endParaRPr lang="en-US" sz="1400" dirty="0"/>
          </a:p>
          <a:p>
            <a:endParaRPr lang="en-GB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FF1FB9-E2B2-FBB5-3C12-E9FA598A45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4295"/>
          <a:stretch>
            <a:fillRect/>
          </a:stretch>
        </p:blipFill>
        <p:spPr>
          <a:xfrm>
            <a:off x="417226" y="992407"/>
            <a:ext cx="5119370" cy="47433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132EEB-6B04-FC21-D080-E43FC476A23C}"/>
              </a:ext>
            </a:extLst>
          </p:cNvPr>
          <p:cNvSpPr txBox="1"/>
          <p:nvPr/>
        </p:nvSpPr>
        <p:spPr>
          <a:xfrm>
            <a:off x="828857" y="5770525"/>
            <a:ext cx="436870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dirty="0">
                <a:solidFill>
                  <a:srgbClr val="000000"/>
                </a:solidFill>
                <a:latin typeface="Arial"/>
                <a:cs typeface="Arial"/>
              </a:rPr>
              <a:t>Figure 4: COPD prevalence worldwide (The University of Edinburgh, 2022)</a:t>
            </a:r>
            <a:endParaRPr lang="en-GB" sz="1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70030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8F626F4B-01F4-3E32-9FBE-EFCC83AD36A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07560" y="1825625"/>
          <a:ext cx="674624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912C04FE-1D16-683D-450D-DC5CBC5A70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57" y="894974"/>
            <a:ext cx="4511040" cy="4834293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276EBD0-F12E-B497-E10F-AA0452123FEE}"/>
              </a:ext>
            </a:extLst>
          </p:cNvPr>
          <p:cNvSpPr txBox="1"/>
          <p:nvPr/>
        </p:nvSpPr>
        <p:spPr>
          <a:xfrm>
            <a:off x="371152" y="6057781"/>
            <a:ext cx="4322621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0" i="0" u="none" strike="noStrike" baseline="0" dirty="0">
                <a:solidFill>
                  <a:srgbClr val="000000"/>
                </a:solidFill>
                <a:latin typeface="Arial"/>
                <a:ea typeface="Segoe UI"/>
                <a:cs typeface="Arial"/>
              </a:rPr>
              <a:t>Figure 5: Cost and Burden </a:t>
            </a:r>
            <a:r>
              <a:rPr lang="en-GB" sz="1400" b="1" dirty="0">
                <a:ea typeface="Calibri"/>
                <a:cs typeface="Calibri"/>
              </a:rPr>
              <a:t>(NHS England, 2023)</a:t>
            </a:r>
            <a:r>
              <a:rPr lang="en-GB" sz="1400" b="0" i="0" u="none" strike="noStrike" baseline="0" dirty="0">
                <a:solidFill>
                  <a:srgbClr val="000000"/>
                </a:solidFill>
                <a:latin typeface="Arial"/>
                <a:ea typeface="Segoe UI"/>
                <a:cs typeface="Arial"/>
              </a:rPr>
              <a:t> </a:t>
            </a:r>
          </a:p>
          <a:p>
            <a:pPr algn="ctr"/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3834CC3-C33B-B1A4-D550-94FE7D952FC1}"/>
              </a:ext>
            </a:extLst>
          </p:cNvPr>
          <p:cNvSpPr txBox="1">
            <a:spLocks/>
          </p:cNvSpPr>
          <p:nvPr/>
        </p:nvSpPr>
        <p:spPr>
          <a:xfrm>
            <a:off x="5326766" y="201505"/>
            <a:ext cx="5458838" cy="6090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Arial"/>
                <a:cs typeface="Arial"/>
              </a:rPr>
              <a:t>Economic and Social Burden</a:t>
            </a:r>
            <a:endParaRPr lang="en-GB" sz="2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2330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4" name="Arc 23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3D2E35-20FA-FDF0-57F3-D042C59A0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828" y="-180149"/>
            <a:ext cx="5458838" cy="132556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Diagnosis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BC0032-EB08-A277-3D0C-E8BC4F9EB58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55" r="5336"/>
          <a:stretch>
            <a:fillRect/>
          </a:stretch>
        </p:blipFill>
        <p:spPr>
          <a:xfrm>
            <a:off x="76392" y="248294"/>
            <a:ext cx="5502448" cy="596401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BB9A2D-4857-395A-53A9-247AD15A69A4}"/>
              </a:ext>
            </a:extLst>
          </p:cNvPr>
          <p:cNvSpPr txBox="1"/>
          <p:nvPr/>
        </p:nvSpPr>
        <p:spPr>
          <a:xfrm>
            <a:off x="121721" y="6302378"/>
            <a:ext cx="4777381" cy="461045"/>
          </a:xfrm>
          <a:prstGeom prst="rect">
            <a:avLst/>
          </a:prstGeom>
          <a:ln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1400" dirty="0">
                <a:solidFill>
                  <a:srgbClr val="FFFFFF"/>
                </a:solidFill>
                <a:latin typeface="Arial"/>
                <a:cs typeface="Arial"/>
              </a:rPr>
              <a:t>Figure 6: Spirometry demonstrating airflow obstruction in COPD (NICE, 2019)</a:t>
            </a:r>
          </a:p>
        </p:txBody>
      </p:sp>
      <p:graphicFrame>
        <p:nvGraphicFramePr>
          <p:cNvPr id="34" name="TextBox 7">
            <a:extLst>
              <a:ext uri="{FF2B5EF4-FFF2-40B4-BE49-F238E27FC236}">
                <a16:creationId xmlns:a16="http://schemas.microsoft.com/office/drawing/2014/main" id="{4F684B6F-7280-0BFC-3C67-82DBE94DCF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4199674"/>
              </p:ext>
            </p:extLst>
          </p:nvPr>
        </p:nvGraphicFramePr>
        <p:xfrm>
          <a:off x="5674696" y="1069557"/>
          <a:ext cx="6421447" cy="56938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29050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4" name="Arc 23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1CD6A7-1F08-DECB-86A3-087B7EDD3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Initial Assessment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47D69B-55A4-CC8A-7E38-943C24B362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848" y="1455015"/>
            <a:ext cx="4961772" cy="394169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41E83-FEF8-2E55-F161-47B53875A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3977" y="1711488"/>
            <a:ext cx="5458838" cy="37749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400" dirty="0">
                <a:latin typeface="Arial"/>
                <a:cs typeface="Arial"/>
              </a:rPr>
              <a:t>E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valuates symptom burden and the impact on a patient (Global Initiative for Chronic Obstructive Lung Disease, 2024). </a:t>
            </a:r>
          </a:p>
          <a:p>
            <a:r>
              <a:rPr lang="en-GB" sz="1400" b="0" i="0" u="none" strike="noStrike" dirty="0">
                <a:effectLst/>
                <a:latin typeface="Arial"/>
                <a:cs typeface="Arial"/>
              </a:rPr>
              <a:t> Evaluation of the symptom pattern, including when symptoms began and how well it developed, its severity and frequency, as well as any potential causes and effects (NICE, 2019). </a:t>
            </a:r>
            <a:endParaRPr lang="en-GB" sz="1400" dirty="0">
              <a:latin typeface="Arial"/>
              <a:cs typeface="Arial"/>
            </a:endParaRPr>
          </a:p>
          <a:p>
            <a:r>
              <a:rPr lang="en-GB" sz="1400" b="0" i="0" u="none" strike="noStrike" dirty="0">
                <a:effectLst/>
                <a:latin typeface="Arial"/>
                <a:cs typeface="Arial"/>
              </a:rPr>
              <a:t>Smoking history and pack-year calculation as smoking is the predominant risk factor for COPD (GOLD, 2024). </a:t>
            </a:r>
          </a:p>
          <a:p>
            <a:r>
              <a:rPr lang="en-GB" sz="1400" b="0" i="0" u="none" strike="noStrike" dirty="0">
                <a:effectLst/>
                <a:latin typeface="Arial"/>
                <a:cs typeface="Arial"/>
              </a:rPr>
              <a:t> Environmental, occupational exposure such as dust, chemicals and air pollutants (WHO, 2023). </a:t>
            </a:r>
          </a:p>
          <a:p>
            <a:r>
              <a:rPr lang="en-GB" sz="1400" b="0" i="0" u="none" strike="noStrike" dirty="0">
                <a:effectLst/>
                <a:latin typeface="Arial"/>
                <a:cs typeface="Arial"/>
              </a:rPr>
              <a:t> BMI and nutritional status to understand malnutrition or obesity which can compromise results (GOLD, 2024). </a:t>
            </a:r>
            <a:endParaRPr lang="en-GB" sz="1400" dirty="0">
              <a:latin typeface="Arial"/>
              <a:cs typeface="Arial"/>
            </a:endParaRPr>
          </a:p>
          <a:p>
            <a:r>
              <a:rPr lang="en-GB" sz="1400" b="0" i="0" u="none" strike="noStrike" dirty="0">
                <a:effectLst/>
                <a:latin typeface="Arial"/>
                <a:cs typeface="Arial"/>
              </a:rPr>
              <a:t>Comorbidities assessment i.e. cardiovascular disease, anxiety, depression (Chatila </a:t>
            </a:r>
            <a:r>
              <a:rPr lang="en-GB" sz="1400" b="0" i="1" u="none" strike="noStrike" dirty="0">
                <a:effectLst/>
                <a:latin typeface="Arial"/>
                <a:cs typeface="Arial"/>
              </a:rPr>
              <a:t>et al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., 2008). </a:t>
            </a:r>
          </a:p>
          <a:p>
            <a:r>
              <a:rPr lang="en-GB" sz="1400" b="0" i="0" u="none" strike="noStrike" dirty="0">
                <a:effectLst/>
                <a:latin typeface="Arial"/>
                <a:cs typeface="Arial"/>
              </a:rPr>
              <a:t>Pulse oximetry assessment for oxygen saturation and for the detection of hypoxaemia (NICE, 2019)</a:t>
            </a:r>
            <a:endParaRPr lang="en-GB" sz="1400" dirty="0">
              <a:latin typeface="Arial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740602-571A-189B-6377-24252DCDD25A}"/>
              </a:ext>
            </a:extLst>
          </p:cNvPr>
          <p:cNvSpPr txBox="1"/>
          <p:nvPr/>
        </p:nvSpPr>
        <p:spPr>
          <a:xfrm>
            <a:off x="188733" y="5634251"/>
            <a:ext cx="4324865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dirty="0">
                <a:solidFill>
                  <a:srgbClr val="000000"/>
                </a:solidFill>
                <a:latin typeface="Arial"/>
                <a:cs typeface="Arial"/>
              </a:rPr>
              <a:t>Figure 7: Diagnosis strategies and Lung's function test </a:t>
            </a:r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/>
                <a:cs typeface="Arial"/>
              </a:rPr>
              <a:t>(Temple Health, 2024)</a:t>
            </a:r>
            <a:endParaRPr lang="en-US" sz="1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42060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FFB60E8C-7224-44A4-87A0-46A1711DD2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567E6D-61A5-8906-3C30-E9B4DCA9B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215" y="-261339"/>
            <a:ext cx="10141799" cy="1300554"/>
          </a:xfrm>
        </p:spPr>
        <p:txBody>
          <a:bodyPr anchor="b"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Management (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UK Guidance &amp; Models Frameworks)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DA32751-37A2-45C0-BE94-63D375E27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CF9548-D129-92FC-6623-B306A29A2BF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751" r="8605" b="-3"/>
          <a:stretch>
            <a:fillRect/>
          </a:stretch>
        </p:blipFill>
        <p:spPr>
          <a:xfrm>
            <a:off x="420191" y="2203079"/>
            <a:ext cx="3847243" cy="3714244"/>
          </a:xfrm>
          <a:prstGeom prst="rect">
            <a:avLst/>
          </a:prstGeom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B3FAED-9564-2650-6B30-981A8C594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8191" y="2307575"/>
            <a:ext cx="6658980" cy="2211224"/>
          </a:xfrm>
        </p:spPr>
        <p:txBody>
          <a:bodyPr anchor="ctr">
            <a:noAutofit/>
          </a:bodyPr>
          <a:lstStyle/>
          <a:p>
            <a:r>
              <a:rPr lang="en-GB" sz="1400" b="0" i="0" u="none" strike="noStrike" dirty="0">
                <a:effectLst/>
                <a:latin typeface="Arial"/>
                <a:cs typeface="Arial"/>
              </a:rPr>
              <a:t>Quitting smoking is the most effective treatment to slow disease progression (National Institute for Health and Care Excellence, 2019). </a:t>
            </a:r>
            <a:endParaRPr lang="en-GB" sz="1400" dirty="0">
              <a:latin typeface="Arial"/>
              <a:cs typeface="Arial"/>
            </a:endParaRPr>
          </a:p>
          <a:p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Stepwise pharmacological therapy consisting of LABA, LAMA and inhaled corticosteroids (Global Initiative for Chronic Obstructive Lung Disease, 2024). </a:t>
            </a:r>
          </a:p>
          <a:p>
            <a:r>
              <a:rPr lang="en-GB" sz="1400" b="0" i="0" u="none" strike="noStrike" dirty="0">
                <a:effectLst/>
                <a:latin typeface="Arial"/>
                <a:cs typeface="Arial"/>
              </a:rPr>
              <a:t> Pulmonary rehabilitation (National Institute for Health and Care Excellence, 2019). </a:t>
            </a:r>
          </a:p>
          <a:p>
            <a:r>
              <a:rPr lang="en-GB" sz="1400" b="0" i="0" u="none" strike="noStrike" dirty="0">
                <a:effectLst/>
                <a:latin typeface="Arial"/>
                <a:cs typeface="Arial"/>
              </a:rPr>
              <a:t> Self-management education and action plans (Cravo</a:t>
            </a:r>
            <a:r>
              <a:rPr lang="en-GB" sz="1400" b="0" i="1" u="none" strike="noStrike" dirty="0">
                <a:effectLst/>
                <a:latin typeface="Arial"/>
                <a:cs typeface="Arial"/>
              </a:rPr>
              <a:t> et 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al., 2022). </a:t>
            </a:r>
            <a:endParaRPr lang="en-GB" sz="1400" dirty="0">
              <a:latin typeface="Arial"/>
              <a:cs typeface="Arial"/>
            </a:endParaRPr>
          </a:p>
          <a:p>
            <a:r>
              <a:rPr lang="en-GB" sz="1400" b="0" i="0" u="none" strike="noStrike" dirty="0">
                <a:effectLst/>
                <a:latin typeface="Arial"/>
                <a:cs typeface="Arial"/>
              </a:rPr>
              <a:t>Integration of care pathways and multidisciplinary teams (NHS England, 2023). Framework Supporting Long-Term COPD Care. </a:t>
            </a:r>
            <a:endParaRPr lang="en-GB" sz="1400" dirty="0">
              <a:latin typeface="Arial"/>
              <a:cs typeface="Arial"/>
            </a:endParaRPr>
          </a:p>
          <a:p>
            <a:endParaRPr lang="en-GB" sz="1400" b="0" i="0" u="none" strike="noStrike" dirty="0">
              <a:effectLst/>
              <a:latin typeface="Arial"/>
              <a:cs typeface="Arial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A55FBCD-CD42-40F5-8A1B-3203F9CAE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A13AC2-BE99-1749-63B6-4FADE42B1459}"/>
              </a:ext>
            </a:extLst>
          </p:cNvPr>
          <p:cNvSpPr txBox="1"/>
          <p:nvPr/>
        </p:nvSpPr>
        <p:spPr>
          <a:xfrm>
            <a:off x="415974" y="6074752"/>
            <a:ext cx="447109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b="0" i="0" u="none" strike="noStrike" dirty="0">
                <a:effectLst/>
                <a:latin typeface="Arial"/>
                <a:cs typeface="Arial"/>
              </a:rPr>
              <a:t>Figure 8: Chronic Care Model supporting long-term COPD management (Wagner, 2001).</a:t>
            </a:r>
            <a:endParaRPr lang="en-GB" sz="1400" dirty="0">
              <a:latin typeface="Arial"/>
              <a:cs typeface="Arial"/>
            </a:endParaRPr>
          </a:p>
        </p:txBody>
      </p:sp>
      <p:graphicFrame>
        <p:nvGraphicFramePr>
          <p:cNvPr id="30" name="TextBox 5">
            <a:extLst>
              <a:ext uri="{FF2B5EF4-FFF2-40B4-BE49-F238E27FC236}">
                <a16:creationId xmlns:a16="http://schemas.microsoft.com/office/drawing/2014/main" id="{33FD9A7C-59FB-0DA1-A481-BC0A29E456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9188281"/>
              </p:ext>
            </p:extLst>
          </p:nvPr>
        </p:nvGraphicFramePr>
        <p:xfrm>
          <a:off x="4571999" y="4465190"/>
          <a:ext cx="7123081" cy="2392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17260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4" name="Arc 53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D6AB4B-4527-0751-B0EC-7EA490CEC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Treatment</a:t>
            </a:r>
            <a:endParaRPr lang="en-US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391A36-2ED9-3C5C-1484-E0F46BFE4CC7}"/>
              </a:ext>
            </a:extLst>
          </p:cNvPr>
          <p:cNvSpPr txBox="1"/>
          <p:nvPr/>
        </p:nvSpPr>
        <p:spPr>
          <a:xfrm>
            <a:off x="6402968" y="1805056"/>
            <a:ext cx="5458838" cy="41925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  <a:latin typeface="Arial"/>
                <a:cs typeface="Arial"/>
              </a:rPr>
              <a:t>Pharmacological treatment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  <a:latin typeface="Arial"/>
                <a:cs typeface="Arial"/>
              </a:rPr>
              <a:t>Bronchodilators (LABA and LAMA)</a:t>
            </a:r>
            <a:r>
              <a:rPr lang="en-US" sz="1400" dirty="0">
                <a:latin typeface="Arial"/>
                <a:cs typeface="Arial"/>
              </a:rPr>
              <a:t> </a:t>
            </a:r>
            <a:r>
              <a:rPr lang="en-US" sz="1400" b="0" i="0" u="none" strike="noStrike" dirty="0">
                <a:effectLst/>
                <a:latin typeface="Arial"/>
                <a:cs typeface="Arial"/>
              </a:rPr>
              <a:t> (GOLD, 2024). </a:t>
            </a:r>
            <a:endParaRPr lang="en-US" sz="1400" dirty="0">
              <a:latin typeface="Arial"/>
              <a:cs typeface="Arial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  <a:latin typeface="Arial"/>
                <a:cs typeface="Arial"/>
              </a:rPr>
              <a:t>Inhaled corticosteroids</a:t>
            </a:r>
            <a:r>
              <a:rPr lang="en-US" sz="1400" dirty="0">
                <a:latin typeface="Arial"/>
                <a:cs typeface="Arial"/>
              </a:rPr>
              <a:t> </a:t>
            </a:r>
            <a:r>
              <a:rPr lang="en-US" sz="1400" b="0" i="0" u="none" strike="noStrike" dirty="0">
                <a:effectLst/>
                <a:latin typeface="Arial"/>
                <a:cs typeface="Arial"/>
              </a:rPr>
              <a:t>(</a:t>
            </a:r>
            <a:r>
              <a:rPr lang="en-US" sz="1400" b="0" i="0" u="none" strike="noStrike" dirty="0" err="1">
                <a:effectLst/>
                <a:latin typeface="Arial"/>
                <a:cs typeface="Arial"/>
              </a:rPr>
              <a:t>Miravitlles</a:t>
            </a:r>
            <a:r>
              <a:rPr lang="en-US" sz="1400" b="0" i="0" u="none" strike="noStrike" dirty="0">
                <a:effectLst/>
                <a:latin typeface="Arial"/>
                <a:cs typeface="Arial"/>
              </a:rPr>
              <a:t> and Anzueto, 2023). </a:t>
            </a:r>
            <a:endParaRPr lang="en-US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Non-pharmacological treatment.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  <a:latin typeface="Arial"/>
                <a:cs typeface="Arial"/>
              </a:rPr>
              <a:t>Pulmonary rehabilitation (exercise and education </a:t>
            </a:r>
            <a:r>
              <a:rPr lang="en-US" sz="1400" b="0" i="0" u="none" strike="noStrike" dirty="0" err="1">
                <a:effectLst/>
                <a:latin typeface="Arial"/>
                <a:cs typeface="Arial"/>
              </a:rPr>
              <a:t>programmes</a:t>
            </a:r>
            <a:r>
              <a:rPr lang="en-US" sz="1400" b="0" i="0" u="none" strike="noStrike" dirty="0">
                <a:effectLst/>
                <a:latin typeface="Arial"/>
                <a:cs typeface="Arial"/>
              </a:rPr>
              <a:t>)</a:t>
            </a:r>
            <a:r>
              <a:rPr lang="en-US" sz="1400" dirty="0">
                <a:latin typeface="Arial"/>
                <a:cs typeface="Arial"/>
              </a:rPr>
              <a:t> </a:t>
            </a:r>
            <a:r>
              <a:rPr lang="en-US" sz="1400" b="0" i="0" u="none" strike="noStrike" dirty="0">
                <a:effectLst/>
                <a:latin typeface="Arial"/>
                <a:cs typeface="Arial"/>
              </a:rPr>
              <a:t> (NICE, 2019).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  <a:latin typeface="Arial"/>
                <a:cs typeface="Arial"/>
              </a:rPr>
              <a:t>Smoking cessation</a:t>
            </a:r>
            <a:r>
              <a:rPr lang="en-US" sz="1400" dirty="0">
                <a:latin typeface="Arial"/>
                <a:cs typeface="Arial"/>
              </a:rPr>
              <a:t> </a:t>
            </a:r>
            <a:r>
              <a:rPr lang="en-US" sz="1400" b="0" i="0" u="none" strike="noStrike" dirty="0">
                <a:effectLst/>
                <a:latin typeface="Arial"/>
                <a:cs typeface="Arial"/>
              </a:rPr>
              <a:t> (WHO, 2023). </a:t>
            </a:r>
            <a:endParaRPr lang="en-US" sz="1400" dirty="0">
              <a:latin typeface="Arial"/>
              <a:cs typeface="Arial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Advanced management. 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Long-term oxygen therapy for severe </a:t>
            </a:r>
            <a:r>
              <a:rPr lang="en-US" sz="1400" b="0" i="0" u="none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hypoxaemia</a:t>
            </a: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(GOLD, 2024).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  <a:latin typeface="Arial"/>
                <a:cs typeface="Arial"/>
              </a:rPr>
              <a:t>Exacerbation management using </a:t>
            </a:r>
            <a:r>
              <a:rPr lang="en-US" sz="1400" b="0" i="0" u="none" strike="noStrike" dirty="0" err="1">
                <a:effectLst/>
                <a:latin typeface="Arial"/>
                <a:cs typeface="Arial"/>
              </a:rPr>
              <a:t>personalised</a:t>
            </a:r>
            <a:r>
              <a:rPr lang="en-US" sz="1400" b="0" i="0" u="none" strike="noStrike" dirty="0">
                <a:effectLst/>
                <a:latin typeface="Arial"/>
                <a:cs typeface="Arial"/>
              </a:rPr>
              <a:t> action plans (NICE, 2019).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Treatment effectiveness depends on patient adherence and access to healthcare services (</a:t>
            </a:r>
            <a:r>
              <a:rPr lang="en-US" sz="1400" b="0" i="0" u="none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Miravitlles</a:t>
            </a: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00" b="0" i="0" u="none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Anzueto</a:t>
            </a:r>
            <a:r>
              <a:rPr lang="en-US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2023)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E6DDFF-2708-B98C-A38D-41137F9817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889" y="1076124"/>
            <a:ext cx="5286285" cy="458988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AE20308-CA02-BC99-C8A4-BA0219A51338}"/>
              </a:ext>
            </a:extLst>
          </p:cNvPr>
          <p:cNvSpPr txBox="1"/>
          <p:nvPr/>
        </p:nvSpPr>
        <p:spPr>
          <a:xfrm>
            <a:off x="152360" y="5803289"/>
            <a:ext cx="6109728" cy="3077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i="0" u="none" strike="noStrike" dirty="0">
                <a:solidFill>
                  <a:srgbClr val="000000"/>
                </a:solidFill>
                <a:effectLst/>
                <a:latin typeface="Arial"/>
                <a:cs typeface="Arial"/>
              </a:rPr>
              <a:t>Figure</a:t>
            </a:r>
            <a:r>
              <a:rPr lang="en-GB" sz="1400" dirty="0">
                <a:solidFill>
                  <a:srgbClr val="000000"/>
                </a:solidFill>
                <a:latin typeface="Arial"/>
                <a:cs typeface="Arial"/>
              </a:rPr>
              <a:t> 9: Treatment strategies (</a:t>
            </a:r>
            <a:r>
              <a:rPr lang="en-GB" sz="1400" i="0" u="none" strike="noStrike" dirty="0" err="1">
                <a:solidFill>
                  <a:srgbClr val="000000"/>
                </a:solidFill>
                <a:effectLst/>
                <a:latin typeface="Arial"/>
                <a:cs typeface="Arial"/>
              </a:rPr>
              <a:t>Arezina</a:t>
            </a:r>
            <a:r>
              <a:rPr lang="en-GB" sz="1400" i="0" u="none" strike="noStrike" dirty="0">
                <a:solidFill>
                  <a:srgbClr val="000000"/>
                </a:solidFill>
                <a:effectLst/>
                <a:latin typeface="Arial"/>
                <a:cs typeface="Arial"/>
              </a:rPr>
              <a:t>, Chen and Wang, 2023)</a:t>
            </a:r>
            <a:endParaRPr lang="en-US" sz="1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377915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205BC6-707A-5091-5FAB-C04ABE953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Comorbidities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59BBF3-6DD6-5A28-26E0-29C91A45D1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5759" y="2203078"/>
            <a:ext cx="6465995" cy="4267991"/>
          </a:xfrm>
        </p:spPr>
        <p:txBody>
          <a:bodyPr anchor="ctr">
            <a:noAutofit/>
          </a:bodyPr>
          <a:lstStyle/>
          <a:p>
            <a:pPr fontAlgn="base">
              <a:spcAft>
                <a:spcPts val="750"/>
              </a:spcAft>
            </a:pPr>
            <a:r>
              <a:rPr lang="en-GB" sz="1400" b="0" i="0" u="none" strike="noStrike" dirty="0">
                <a:effectLst/>
                <a:latin typeface="Arial"/>
                <a:cs typeface="Arial"/>
              </a:rPr>
              <a:t>Cardiovascular disease (e.g. heart failure and hypertension) is the most common comorbidity (Chatila</a:t>
            </a:r>
            <a:r>
              <a:rPr lang="en-GB" sz="1400" b="0" i="1" u="none" strike="noStrike" dirty="0">
                <a:effectLst/>
                <a:latin typeface="Arial"/>
                <a:cs typeface="Arial"/>
              </a:rPr>
              <a:t> et al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., 2008; Mariniello </a:t>
            </a:r>
            <a:r>
              <a:rPr lang="en-GB" sz="1400" b="0" i="1" u="none" strike="noStrike" dirty="0">
                <a:effectLst/>
                <a:latin typeface="Arial"/>
                <a:cs typeface="Arial"/>
              </a:rPr>
              <a:t>et al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., 2024). </a:t>
            </a:r>
          </a:p>
          <a:p>
            <a:pPr fontAlgn="base">
              <a:spcAft>
                <a:spcPts val="750"/>
              </a:spcAft>
            </a:pPr>
            <a:r>
              <a:rPr lang="en-GB" sz="1400" b="0" i="0" u="none" strike="noStrike" dirty="0">
                <a:effectLst/>
                <a:latin typeface="Arial"/>
                <a:cs typeface="Arial"/>
              </a:rPr>
              <a:t>Anxiety and depression (BMJ Open Respiratory Research, 2023).</a:t>
            </a:r>
          </a:p>
          <a:p>
            <a:pPr fontAlgn="base">
              <a:spcAft>
                <a:spcPts val="750"/>
              </a:spcAft>
            </a:pPr>
            <a:r>
              <a:rPr lang="en-GB" sz="1400" b="0" i="0" u="none" strike="noStrike" dirty="0">
                <a:effectLst/>
                <a:latin typeface="Arial"/>
                <a:cs typeface="Arial"/>
              </a:rPr>
              <a:t> Metabolic disorders (e.g., diabetes and metabolic syndrome) (Mariniello </a:t>
            </a:r>
            <a:r>
              <a:rPr lang="en-GB" sz="1400" b="0" i="1" u="none" strike="noStrike" dirty="0">
                <a:effectLst/>
                <a:latin typeface="Arial"/>
                <a:cs typeface="Arial"/>
              </a:rPr>
              <a:t>et al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., 2024). </a:t>
            </a:r>
          </a:p>
          <a:p>
            <a:pPr fontAlgn="base">
              <a:spcAft>
                <a:spcPts val="750"/>
              </a:spcAft>
            </a:pPr>
            <a:r>
              <a:rPr lang="en-GB" sz="1400" dirty="0">
                <a:latin typeface="Arial"/>
                <a:cs typeface="Arial"/>
              </a:rPr>
              <a:t>Musculoskeletal diseases - osteoporosis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 and muscle wasting (Chatila et al., 2008). </a:t>
            </a:r>
          </a:p>
          <a:p>
            <a:pPr fontAlgn="base">
              <a:spcAft>
                <a:spcPts val="750"/>
              </a:spcAft>
            </a:pPr>
            <a:r>
              <a:rPr lang="en-GB" sz="1400" b="0" i="0" u="none" strike="noStrike" dirty="0">
                <a:effectLst/>
                <a:latin typeface="Arial"/>
                <a:cs typeface="Arial"/>
              </a:rPr>
              <a:t> Respiratory diseases such as lung cancer and sleep apnoea (Sinden and Stockley, 2010</a:t>
            </a:r>
            <a:r>
              <a:rPr lang="en-GB" sz="1400" dirty="0">
                <a:latin typeface="Arial"/>
                <a:cs typeface="Arial"/>
              </a:rPr>
              <a:t>; Barnes and Celli, 2009)</a:t>
            </a:r>
            <a:endParaRPr lang="en-GB" sz="1400" b="0" i="0" u="none" strike="noStrike" dirty="0">
              <a:effectLst/>
              <a:latin typeface="Arial"/>
              <a:cs typeface="Arial"/>
            </a:endParaRPr>
          </a:p>
          <a:p>
            <a:pPr fontAlgn="base">
              <a:spcAft>
                <a:spcPts val="750"/>
              </a:spcAft>
            </a:pPr>
            <a:r>
              <a:rPr lang="en-GB" sz="1400" b="0" i="0" u="none" strike="noStrike" dirty="0">
                <a:effectLst/>
                <a:latin typeface="Arial"/>
                <a:cs typeface="Arial"/>
              </a:rPr>
              <a:t> Multimorbidity worsens prognosis and increases healthcare utilisation, highlighting the need for integrated care (Valderas</a:t>
            </a:r>
            <a:r>
              <a:rPr lang="en-GB" sz="1400" b="0" i="1" u="none" strike="noStrike" dirty="0">
                <a:effectLst/>
                <a:latin typeface="Arial"/>
                <a:cs typeface="Arial"/>
              </a:rPr>
              <a:t> et al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., 2009).</a:t>
            </a:r>
            <a:endParaRPr lang="en-GB" sz="1400" dirty="0"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A724A3-8892-BF8C-48AA-DF54584273FC}"/>
              </a:ext>
            </a:extLst>
          </p:cNvPr>
          <p:cNvSpPr txBox="1"/>
          <p:nvPr/>
        </p:nvSpPr>
        <p:spPr>
          <a:xfrm rot="10800000" flipV="1">
            <a:off x="124468" y="5953544"/>
            <a:ext cx="4204619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dirty="0">
                <a:latin typeface="Arial"/>
                <a:cs typeface="Arial"/>
              </a:rPr>
              <a:t>Figure 10: COPD multi morbidity and  management strategies  </a:t>
            </a:r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/>
                <a:cs typeface="Arial"/>
              </a:rPr>
              <a:t>(</a:t>
            </a:r>
            <a:r>
              <a:rPr lang="en-GB" sz="1400" dirty="0" err="1">
                <a:solidFill>
                  <a:srgbClr val="000000"/>
                </a:solidFill>
                <a:latin typeface="Arial"/>
                <a:cs typeface="Arial"/>
              </a:rPr>
              <a:t>Researchgate</a:t>
            </a:r>
            <a:r>
              <a:rPr lang="en-GB" sz="1400" dirty="0">
                <a:solidFill>
                  <a:srgbClr val="000000"/>
                </a:solidFill>
                <a:latin typeface="Arial"/>
                <a:cs typeface="Arial"/>
              </a:rPr>
              <a:t>, 2026</a:t>
            </a:r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/>
                <a:cs typeface="Arial"/>
              </a:rPr>
              <a:t>)</a:t>
            </a:r>
            <a:endParaRPr lang="en-GB" sz="1400" dirty="0">
              <a:latin typeface="Arial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48E11B3-7CCA-811B-471D-6DB03E0CF0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094" y="2098044"/>
            <a:ext cx="5605761" cy="3846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2188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1A6192-1399-1E31-3FF3-315E17589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2091" y="501651"/>
            <a:ext cx="4395340" cy="73402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Prevention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B2B687-633C-B13D-77A9-CE4FC629D2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42" y="1072449"/>
            <a:ext cx="5221625" cy="3668191"/>
          </a:xfrm>
          <a:prstGeom prst="rect">
            <a:avLst/>
          </a:prstGeom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37DDEB7-49C8-1B36-1619-01A08E35DD8D}"/>
              </a:ext>
            </a:extLst>
          </p:cNvPr>
          <p:cNvSpPr txBox="1"/>
          <p:nvPr/>
        </p:nvSpPr>
        <p:spPr>
          <a:xfrm>
            <a:off x="6113448" y="1594904"/>
            <a:ext cx="5472687" cy="47614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Smoking cessation is the most effective strategy to prevent COPD and slow disease progression (WHO, 2023; BMJ Best Practice, 2024) 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Reduction of environmental and occupational exposures, including air pollution, dust, and biomass fuel (WHO, 2023) 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Vaccination against influenza, pneumococcal infection, and COVID-19 reduces exacerbations and </a:t>
            </a:r>
            <a:r>
              <a:rPr lang="en-US" sz="1400" dirty="0" err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hospitalisation</a:t>
            </a:r>
            <a:r>
              <a:rPr lang="en-US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risk (NHLBI, 2023) 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Early detection using spirometry in high-risk individuals such as smokers (NICE, 2019; BMJ Best Practice, 2024) 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alpha val="80000"/>
                  </a:schemeClr>
                </a:solidFill>
                <a:latin typeface="Arial"/>
                <a:cs typeface="Arial"/>
              </a:rPr>
              <a:t>Lifestyle interventions, including regular physical activity and balanced nutrition, improve lung health and overall wellbeing (Ambrosino &amp; Bertella, 2018) 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alpha val="80000"/>
                  </a:schemeClr>
                </a:solidFill>
                <a:latin typeface="Arial"/>
                <a:cs typeface="Arial"/>
              </a:rPr>
              <a:t>Patient education and self-management support (Cravo </a:t>
            </a:r>
            <a:r>
              <a:rPr lang="en-US" sz="1400" i="1" dirty="0">
                <a:solidFill>
                  <a:schemeClr val="tx1">
                    <a:alpha val="80000"/>
                  </a:schemeClr>
                </a:solidFill>
                <a:latin typeface="Arial"/>
                <a:cs typeface="Arial"/>
              </a:rPr>
              <a:t>et al</a:t>
            </a:r>
            <a:r>
              <a:rPr lang="en-US" sz="1400" dirty="0">
                <a:solidFill>
                  <a:schemeClr val="tx1">
                    <a:alpha val="80000"/>
                  </a:schemeClr>
                </a:solidFill>
                <a:latin typeface="Arial"/>
                <a:cs typeface="Arial"/>
              </a:rPr>
              <a:t>., 2022) 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alpha val="80000"/>
                  </a:schemeClr>
                </a:solidFill>
                <a:latin typeface="Arial"/>
                <a:cs typeface="Arial"/>
              </a:rPr>
              <a:t>Public health strategies, such as tobacco control policies and air-quality regulation (WHO, 2023)</a:t>
            </a: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62FD7078-14D5-020F-7FDF-76E9F51A4D0B}"/>
              </a:ext>
            </a:extLst>
          </p:cNvPr>
          <p:cNvSpPr txBox="1"/>
          <p:nvPr/>
        </p:nvSpPr>
        <p:spPr>
          <a:xfrm>
            <a:off x="279143" y="4896277"/>
            <a:ext cx="5221625" cy="571535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lIns="91440" tIns="45720" rIns="91440" bIns="45720" rtlCol="0" anchor="t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1400" b="0" i="0" u="none" strike="noStrike" dirty="0">
                <a:solidFill>
                  <a:srgbClr val="FFFFFF"/>
                </a:solidFill>
                <a:effectLst/>
                <a:latin typeface="Arial"/>
                <a:cs typeface="Arial"/>
              </a:rPr>
              <a:t>Figure 11: metabolic </a:t>
            </a:r>
            <a:r>
              <a:rPr lang="en-GB" sz="1400" dirty="0">
                <a:solidFill>
                  <a:srgbClr val="FFFFFF"/>
                </a:solidFill>
                <a:latin typeface="Arial"/>
                <a:cs typeface="Arial"/>
              </a:rPr>
              <a:t>of risk factors (</a:t>
            </a:r>
            <a:r>
              <a:rPr lang="en-GB" sz="1400" b="0" i="0" u="none" strike="noStrike" dirty="0">
                <a:solidFill>
                  <a:srgbClr val="FFFFFF"/>
                </a:solidFill>
                <a:effectLst/>
                <a:latin typeface="Arial"/>
                <a:cs typeface="Arial"/>
              </a:rPr>
              <a:t>Luiza Elena </a:t>
            </a:r>
            <a:r>
              <a:rPr lang="en-GB" sz="1400" b="0" i="0" u="none" strike="noStrike" dirty="0" err="1">
                <a:solidFill>
                  <a:srgbClr val="FFFFFF"/>
                </a:solidFill>
                <a:effectLst/>
                <a:latin typeface="Arial"/>
                <a:cs typeface="Arial"/>
              </a:rPr>
              <a:t>Corneanu</a:t>
            </a:r>
            <a:r>
              <a:rPr lang="en-GB" sz="1400" b="0" i="0" u="none" strike="noStrike" dirty="0">
                <a:solidFill>
                  <a:srgbClr val="FFFFFF"/>
                </a:solidFill>
                <a:effectLst/>
                <a:latin typeface="Arial"/>
                <a:cs typeface="Arial"/>
              </a:rPr>
              <a:t> </a:t>
            </a:r>
            <a:r>
              <a:rPr lang="en-GB" sz="1400" b="0" i="1" u="none" strike="noStrike" dirty="0">
                <a:solidFill>
                  <a:srgbClr val="FFFFFF"/>
                </a:solidFill>
                <a:effectLst/>
                <a:latin typeface="Arial"/>
                <a:cs typeface="Arial"/>
              </a:rPr>
              <a:t>et al.</a:t>
            </a:r>
            <a:r>
              <a:rPr lang="en-GB" sz="1400" b="0" i="0" u="none" strike="noStrike" dirty="0">
                <a:solidFill>
                  <a:srgbClr val="FFFFFF"/>
                </a:solidFill>
                <a:effectLst/>
                <a:latin typeface="Arial"/>
                <a:cs typeface="Arial"/>
              </a:rPr>
              <a:t>, 2025)</a:t>
            </a:r>
            <a:endParaRPr lang="en-GB" sz="1400" dirty="0">
              <a:solidFill>
                <a:srgbClr val="FFFFFF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741128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3" name="Arc 52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706555-E09F-B0FE-5282-415D5CF5A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951" y="130040"/>
            <a:ext cx="5579923" cy="948567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Co-Productive Care (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Skills, Values and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Behaviours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C4865B-9491-7E8E-3C75-4F83734D1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3" y="1195050"/>
            <a:ext cx="4143110" cy="414311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39CCD-7A40-D5DF-47CC-A87FEE7D6A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4000" y="1195050"/>
            <a:ext cx="8347997" cy="6191782"/>
          </a:xfrm>
        </p:spPr>
        <p:txBody>
          <a:bodyPr vert="horz" lIns="91440" tIns="45720" rIns="91440" bIns="45720" rtlCol="0">
            <a:noAutofit/>
          </a:bodyPr>
          <a:lstStyle/>
          <a:p>
            <a:pPr fontAlgn="base"/>
            <a:r>
              <a:rPr lang="en-GB" sz="1400" b="1" i="0" u="none" strike="noStrike" dirty="0">
                <a:effectLst/>
                <a:latin typeface="Arial"/>
                <a:cs typeface="Arial"/>
              </a:rPr>
              <a:t>Professional skills</a:t>
            </a:r>
            <a:b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0" i="0" u="none" strike="noStrike" dirty="0">
                <a:effectLst/>
                <a:latin typeface="Arial"/>
                <a:cs typeface="Arial"/>
              </a:rPr>
              <a:t>Effective communication and active listening strengthen therapeutic relationships and trust (</a:t>
            </a:r>
            <a:r>
              <a:rPr lang="en-GB" sz="1400" b="0" i="0" u="none" strike="noStrike" dirty="0" err="1">
                <a:effectLst/>
                <a:latin typeface="Arial"/>
                <a:cs typeface="Arial"/>
              </a:rPr>
              <a:t>Jardim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 &amp; </a:t>
            </a:r>
            <a:r>
              <a:rPr lang="en-GB" sz="1400" b="0" i="0" u="none" strike="noStrike" dirty="0" err="1">
                <a:effectLst/>
                <a:latin typeface="Arial"/>
                <a:cs typeface="Arial"/>
              </a:rPr>
              <a:t>Nascimento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, 2019).</a:t>
            </a:r>
          </a:p>
          <a:p>
            <a:pPr fontAlgn="base"/>
            <a:r>
              <a:rPr lang="en-GB" sz="1400" b="0" i="0" u="none" strike="noStrike" dirty="0">
                <a:effectLst/>
                <a:latin typeface="Arial"/>
                <a:cs typeface="Arial"/>
              </a:rPr>
              <a:t>Shared decision-making and collaborative goal setting promote patient engagement (NHS England, 2019)</a:t>
            </a:r>
          </a:p>
          <a:p>
            <a:pPr fontAlgn="base"/>
            <a:r>
              <a:rPr lang="en-GB" sz="1400" b="0" i="0" u="none" strike="noStrike" dirty="0">
                <a:effectLst/>
                <a:latin typeface="Arial"/>
                <a:cs typeface="Arial"/>
              </a:rPr>
              <a:t>Supporting self-management and improving health literacy helps patients manage COPD effectively (</a:t>
            </a:r>
            <a:r>
              <a:rPr lang="en-GB" sz="1400" b="0" i="0" u="none" strike="noStrike" dirty="0" err="1">
                <a:effectLst/>
                <a:latin typeface="Arial"/>
                <a:cs typeface="Arial"/>
              </a:rPr>
              <a:t>Cravo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 et al., 2022)</a:t>
            </a:r>
          </a:p>
          <a:p>
            <a:pPr fontAlgn="base"/>
            <a:r>
              <a:rPr lang="en-GB" sz="1400" b="1" i="0" u="none" strike="noStrike" dirty="0">
                <a:effectLst/>
                <a:latin typeface="Arial"/>
                <a:cs typeface="Arial"/>
              </a:rPr>
              <a:t>Core values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GB" sz="1400" b="0" i="0" u="none" strike="noStrike" dirty="0">
                <a:effectLst/>
                <a:latin typeface="Arial"/>
                <a:cs typeface="Arial"/>
              </a:rPr>
              <a:t>Empathy, respect and person-centred care are essential in managing long-term conditions (</a:t>
            </a:r>
            <a:r>
              <a:rPr lang="en-GB" sz="1400" b="0" i="0" u="none" strike="noStrike" dirty="0" err="1">
                <a:effectLst/>
                <a:latin typeface="Arial"/>
                <a:cs typeface="Arial"/>
              </a:rPr>
              <a:t>Jardim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 &amp; </a:t>
            </a:r>
            <a:r>
              <a:rPr lang="en-GB" sz="1400" b="0" i="0" u="none" strike="noStrike" dirty="0" err="1">
                <a:effectLst/>
                <a:latin typeface="Arial"/>
                <a:cs typeface="Arial"/>
              </a:rPr>
              <a:t>Nascimento</a:t>
            </a:r>
            <a:r>
              <a:rPr lang="en-GB" sz="1400" b="0" i="0" u="none" strike="noStrike" dirty="0">
                <a:effectLst/>
                <a:latin typeface="Arial"/>
                <a:cs typeface="Arial"/>
              </a:rPr>
              <a:t>, 2019)</a:t>
            </a:r>
          </a:p>
          <a:p>
            <a:pPr fontAlgn="base"/>
            <a:r>
              <a:rPr lang="en-GB" sz="1400" b="1" i="0" u="none" strike="noStrike" dirty="0">
                <a:effectLst/>
                <a:latin typeface="Arial"/>
                <a:cs typeface="Arial"/>
              </a:rPr>
              <a:t>Legal and ethical frameworks</a:t>
            </a:r>
            <a:endParaRPr lang="en-GB" sz="1400" b="1" dirty="0">
              <a:latin typeface="Arial"/>
              <a:cs typeface="Arial"/>
            </a:endParaRPr>
          </a:p>
          <a:p>
            <a:pPr fontAlgn="base"/>
            <a:r>
              <a:rPr lang="en-GB" sz="1400" b="0" i="0" u="none" strike="noStrike" dirty="0">
                <a:effectLst/>
                <a:latin typeface="Arial"/>
                <a:cs typeface="Arial"/>
              </a:rPr>
              <a:t>Human Rights Act (1998) promotes dignity, autonomy and respect in healthcare</a:t>
            </a:r>
            <a:endParaRPr lang="en-GB" sz="1400" dirty="0">
              <a:latin typeface="Arial"/>
              <a:cs typeface="Arial"/>
            </a:endParaRPr>
          </a:p>
          <a:p>
            <a:pPr fontAlgn="base"/>
            <a:r>
              <a:rPr lang="en-GB" sz="1400" b="0" i="0" u="none" strike="noStrike" dirty="0">
                <a:effectLst/>
                <a:latin typeface="Arial"/>
                <a:cs typeface="Arial"/>
              </a:rPr>
              <a:t>Equality Act (2010) ensures equal and non-discriminatory care (CQC, 2023)</a:t>
            </a:r>
            <a:endParaRPr lang="en-GB" sz="1400" dirty="0">
              <a:latin typeface="Arial"/>
              <a:cs typeface="Arial"/>
            </a:endParaRPr>
          </a:p>
          <a:p>
            <a:pPr fontAlgn="base"/>
            <a:r>
              <a:rPr lang="en-GB" sz="1400" b="0" i="0" u="none" strike="noStrike" dirty="0">
                <a:effectLst/>
                <a:latin typeface="Arial"/>
                <a:cs typeface="Arial"/>
              </a:rPr>
              <a:t>Data Protection Act (2018) protects confidentiality and patient information</a:t>
            </a:r>
            <a:b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0" i="0" u="none" strike="noStrike" dirty="0">
                <a:effectLst/>
                <a:latin typeface="Arial"/>
                <a:cs typeface="Arial"/>
              </a:rPr>
              <a:t>Care Act (2014) supports safeguarding and patient welfare (Care Cubed, 2023)</a:t>
            </a:r>
          </a:p>
          <a:p>
            <a:pPr fontAlgn="base"/>
            <a:r>
              <a:rPr lang="en-GB" sz="1400" b="1" i="0" u="none" strike="noStrike" dirty="0">
                <a:effectLst/>
                <a:latin typeface="Arial"/>
                <a:cs typeface="Arial"/>
              </a:rPr>
              <a:t>Challenges</a:t>
            </a:r>
          </a:p>
          <a:p>
            <a:pPr fontAlgn="base"/>
            <a:r>
              <a:rPr lang="en-GB" sz="1400" b="0" i="0" u="none" strike="noStrike" dirty="0">
                <a:effectLst/>
                <a:latin typeface="Arial"/>
                <a:cs typeface="Arial"/>
              </a:rPr>
              <a:t>Power imbalances and low health literacy can limit patient participation</a:t>
            </a:r>
            <a:b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b="0" i="0" u="none" strike="noStrike" dirty="0">
                <a:effectLst/>
                <a:latin typeface="Arial"/>
                <a:cs typeface="Arial"/>
              </a:rPr>
              <a:t>Workforce pressures and service variation may lead to inconsistent co-production (NHS England, 2019)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1485DB-DB3F-E9A8-B661-19C7528FB489}"/>
              </a:ext>
            </a:extLst>
          </p:cNvPr>
          <p:cNvSpPr txBox="1"/>
          <p:nvPr/>
        </p:nvSpPr>
        <p:spPr>
          <a:xfrm>
            <a:off x="1487170" y="5338160"/>
            <a:ext cx="297870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12: The 6Cs care component </a:t>
            </a:r>
          </a:p>
          <a:p>
            <a:r>
              <a:rPr lang="en-GB" sz="14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(Kwong, 2025)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127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3346177D-ADC4-4968-B747-5CFCD390B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682F5-28E3-1870-6EE1-1B7D9D7BB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6502" y="-59116"/>
            <a:ext cx="5754896" cy="1667569"/>
          </a:xfrm>
        </p:spPr>
        <p:txBody>
          <a:bodyPr anchor="b">
            <a:normAutofit/>
          </a:bodyPr>
          <a:lstStyle/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Personalised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Care Model (6 Components)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9">
            <a:extLst>
              <a:ext uri="{FF2B5EF4-FFF2-40B4-BE49-F238E27FC236}">
                <a16:creationId xmlns:a16="http://schemas.microsoft.com/office/drawing/2014/main" id="{3CD39BE8-9056-6331-29B5-CEC7476267E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572"/>
          <a:stretch>
            <a:fillRect/>
          </a:stretch>
        </p:blipFill>
        <p:spPr>
          <a:xfrm>
            <a:off x="121575" y="392887"/>
            <a:ext cx="4944295" cy="4999106"/>
          </a:xfrm>
          <a:prstGeom prst="rect">
            <a:avLst/>
          </a:prstGeom>
          <a:noFill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CCB5C-402A-7AF5-4A00-1C4A490A06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6501" y="1914715"/>
            <a:ext cx="6162879" cy="3197464"/>
          </a:xfrm>
        </p:spPr>
        <p:txBody>
          <a:bodyPr numCol="2" anchor="t">
            <a:normAutofit/>
          </a:bodyPr>
          <a:lstStyle/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1. Shared Decision-Making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Patients and clinicians choose  treatments (e.g. inhalers, rehab) </a:t>
            </a: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2. Personalised Care Planning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Individual plans: symptom control, prevention, lifestyle changes </a:t>
            </a: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3. Enabling Choice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Right to choose NHS services and providers 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4. Social Prescribing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Access to exercise, smoking cessation, community support </a:t>
            </a: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5. Supported Self-Management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Inhaler training, symptom monitoring, action plans (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Cravo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., 2022) </a:t>
            </a: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6. Personal Health Budgets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Funding for personalised care and community services</a:t>
            </a:r>
          </a:p>
          <a:p>
            <a:pPr marL="0" indent="0" fontAlgn="base">
              <a:buNone/>
            </a:pPr>
            <a:endParaRPr lang="en-GB" sz="14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844A943-BF79-4FEA-ABB1-3BD54D236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437CC72-F4A8-4DC3-AFAB-D22C482C8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C414F5-BD70-1B68-A593-856752111001}"/>
              </a:ext>
            </a:extLst>
          </p:cNvPr>
          <p:cNvSpPr txBox="1"/>
          <p:nvPr/>
        </p:nvSpPr>
        <p:spPr>
          <a:xfrm>
            <a:off x="140973" y="5451109"/>
            <a:ext cx="494429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Figure 13: Model of personalised care featuring self management as one of the six evidence-based component </a:t>
            </a:r>
            <a:r>
              <a:rPr lang="en-GB" sz="18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(Vaughan and Lavery, 2024)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8961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87BF42CA-AD55-48B4-8949-C4DCA60A6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6AE1D3D-3106-4CB2-AA7C-0C1642AC0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0A31B6AF-B711-4CDB-8C2B-16E963DDC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8137" y="0"/>
            <a:ext cx="5646974" cy="6483075"/>
            <a:chOff x="-19221" y="0"/>
            <a:chExt cx="5646974" cy="6483075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CA818331-E13C-49C6-B98D-A60AD0E85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37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67C4629D-4AB7-48D4-A61B-1AE1837A78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4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D1E30050-9FC4-4CC7-8C0B-BF5EFD106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7E03733-50FD-49A6-B226-40F6A0AD45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76241"/>
              <a:ext cx="5517475" cy="6130481"/>
            </a:xfrm>
            <a:custGeom>
              <a:avLst/>
              <a:gdLst>
                <a:gd name="connsiteX0" fmla="*/ 2549095 w 5517475"/>
                <a:gd name="connsiteY0" fmla="*/ 0 h 6130481"/>
                <a:gd name="connsiteX1" fmla="*/ 4804175 w 5517475"/>
                <a:gd name="connsiteY1" fmla="*/ 1134258 h 6130481"/>
                <a:gd name="connsiteX2" fmla="*/ 5411838 w 5517475"/>
                <a:gd name="connsiteY2" fmla="*/ 3362353 h 6130481"/>
                <a:gd name="connsiteX3" fmla="*/ 4601621 w 5517475"/>
                <a:gd name="connsiteY3" fmla="*/ 5293280 h 6130481"/>
                <a:gd name="connsiteX4" fmla="*/ 2481577 w 5517475"/>
                <a:gd name="connsiteY4" fmla="*/ 6130481 h 6130481"/>
                <a:gd name="connsiteX5" fmla="*/ 243517 w 5517475"/>
                <a:gd name="connsiteY5" fmla="*/ 5212325 h 6130481"/>
                <a:gd name="connsiteX6" fmla="*/ 34587 w 5517475"/>
                <a:gd name="connsiteY6" fmla="*/ 4985345 h 6130481"/>
                <a:gd name="connsiteX7" fmla="*/ 0 w 5517475"/>
                <a:gd name="connsiteY7" fmla="*/ 4939620 h 6130481"/>
                <a:gd name="connsiteX8" fmla="*/ 0 w 5517475"/>
                <a:gd name="connsiteY8" fmla="*/ 3799573 h 6130481"/>
                <a:gd name="connsiteX9" fmla="*/ 64364 w 5517475"/>
                <a:gd name="connsiteY9" fmla="*/ 3974159 h 6130481"/>
                <a:gd name="connsiteX10" fmla="*/ 636644 w 5517475"/>
                <a:gd name="connsiteY10" fmla="*/ 4813600 h 6130481"/>
                <a:gd name="connsiteX11" fmla="*/ 2481577 w 5517475"/>
                <a:gd name="connsiteY11" fmla="*/ 5570406 h 6130481"/>
                <a:gd name="connsiteX12" fmla="*/ 3449896 w 5517475"/>
                <a:gd name="connsiteY12" fmla="*/ 5407153 h 6130481"/>
                <a:gd name="connsiteX13" fmla="*/ 4205695 w 5517475"/>
                <a:gd name="connsiteY13" fmla="*/ 4897241 h 6130481"/>
                <a:gd name="connsiteX14" fmla="*/ 4461434 w 5517475"/>
                <a:gd name="connsiteY14" fmla="*/ 4564802 h 6130481"/>
                <a:gd name="connsiteX15" fmla="*/ 4588969 w 5517475"/>
                <a:gd name="connsiteY15" fmla="*/ 4149952 h 6130481"/>
                <a:gd name="connsiteX16" fmla="*/ 4886585 w 5517475"/>
                <a:gd name="connsiteY16" fmla="*/ 3168421 h 6130481"/>
                <a:gd name="connsiteX17" fmla="*/ 4877964 w 5517475"/>
                <a:gd name="connsiteY17" fmla="*/ 2321590 h 6130481"/>
                <a:gd name="connsiteX18" fmla="*/ 4382048 w 5517475"/>
                <a:gd name="connsiteY18" fmla="*/ 1501856 h 6130481"/>
                <a:gd name="connsiteX19" fmla="*/ 3551900 w 5517475"/>
                <a:gd name="connsiteY19" fmla="*/ 808425 h 6130481"/>
                <a:gd name="connsiteX20" fmla="*/ 2549095 w 5517475"/>
                <a:gd name="connsiteY20" fmla="*/ 559851 h 6130481"/>
                <a:gd name="connsiteX21" fmla="*/ 1712566 w 5517475"/>
                <a:gd name="connsiteY21" fmla="*/ 812008 h 6130481"/>
                <a:gd name="connsiteX22" fmla="*/ 906044 w 5517475"/>
                <a:gd name="connsiteY22" fmla="*/ 1502976 h 6130481"/>
                <a:gd name="connsiteX23" fmla="*/ 558825 w 5517475"/>
                <a:gd name="connsiteY23" fmla="*/ 1831049 h 6130481"/>
                <a:gd name="connsiteX24" fmla="*/ 25063 w 5517475"/>
                <a:gd name="connsiteY24" fmla="*/ 2389556 h 6130481"/>
                <a:gd name="connsiteX25" fmla="*/ 0 w 5517475"/>
                <a:gd name="connsiteY25" fmla="*/ 2432109 h 6130481"/>
                <a:gd name="connsiteX26" fmla="*/ 0 w 5517475"/>
                <a:gd name="connsiteY26" fmla="*/ 1587383 h 6130481"/>
                <a:gd name="connsiteX27" fmla="*/ 76951 w 5517475"/>
                <a:gd name="connsiteY27" fmla="*/ 1513741 h 6130481"/>
                <a:gd name="connsiteX28" fmla="*/ 510118 w 5517475"/>
                <a:gd name="connsiteY28" fmla="*/ 1107273 h 6130481"/>
                <a:gd name="connsiteX29" fmla="*/ 2549095 w 5517475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475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3899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799573"/>
                  </a:lnTo>
                  <a:lnTo>
                    <a:pt x="64364" y="3974159"/>
                  </a:lnTo>
                  <a:cubicBezTo>
                    <a:pt x="198841" y="4289243"/>
                    <a:pt x="391429" y="4571632"/>
                    <a:pt x="636644" y="4813600"/>
                  </a:cubicBezTo>
                  <a:cubicBezTo>
                    <a:pt x="1131328" y="5301566"/>
                    <a:pt x="1786578" y="5570406"/>
                    <a:pt x="2481577" y="5570406"/>
                  </a:cubicBezTo>
                  <a:cubicBezTo>
                    <a:pt x="2854550" y="5570406"/>
                    <a:pt x="3171314" y="5516996"/>
                    <a:pt x="3449896" y="5407153"/>
                  </a:cubicBezTo>
                  <a:cubicBezTo>
                    <a:pt x="3723103" y="5299438"/>
                    <a:pt x="3970333" y="5132603"/>
                    <a:pt x="4205695" y="4897241"/>
                  </a:cubicBezTo>
                  <a:cubicBezTo>
                    <a:pt x="4369395" y="4733653"/>
                    <a:pt x="4426836" y="4637358"/>
                    <a:pt x="4461434" y="4564802"/>
                  </a:cubicBezTo>
                  <a:cubicBezTo>
                    <a:pt x="4510701" y="4461453"/>
                    <a:pt x="4543509" y="4330784"/>
                    <a:pt x="4588969" y="4149952"/>
                  </a:cubicBezTo>
                  <a:cubicBezTo>
                    <a:pt x="4646969" y="3918846"/>
                    <a:pt x="4726468" y="3602194"/>
                    <a:pt x="4886585" y="3168421"/>
                  </a:cubicBezTo>
                  <a:cubicBezTo>
                    <a:pt x="4984560" y="2902940"/>
                    <a:pt x="4981760" y="2626037"/>
                    <a:pt x="4877964" y="2321590"/>
                  </a:cubicBezTo>
                  <a:cubicBezTo>
                    <a:pt x="4786260" y="2052526"/>
                    <a:pt x="4614834" y="1769129"/>
                    <a:pt x="4382048" y="1501856"/>
                  </a:cubicBezTo>
                  <a:cubicBezTo>
                    <a:pt x="4110072" y="1189683"/>
                    <a:pt x="3838544" y="962832"/>
                    <a:pt x="3551900" y="808425"/>
                  </a:cubicBezTo>
                  <a:cubicBezTo>
                    <a:pt x="3241183" y="641141"/>
                    <a:pt x="2913222" y="559851"/>
                    <a:pt x="2549095" y="559851"/>
                  </a:cubicBezTo>
                  <a:cubicBezTo>
                    <a:pt x="2253830" y="559851"/>
                    <a:pt x="1988013" y="640134"/>
                    <a:pt x="1712566" y="812008"/>
                  </a:cubicBezTo>
                  <a:cubicBezTo>
                    <a:pt x="1428385" y="989593"/>
                    <a:pt x="1158313" y="1250707"/>
                    <a:pt x="906044" y="1502976"/>
                  </a:cubicBezTo>
                  <a:cubicBezTo>
                    <a:pt x="788140" y="1620769"/>
                    <a:pt x="671579" y="1727700"/>
                    <a:pt x="558825" y="1831049"/>
                  </a:cubicBezTo>
                  <a:cubicBezTo>
                    <a:pt x="340371" y="2031140"/>
                    <a:pt x="151813" y="2204022"/>
                    <a:pt x="25063" y="2389556"/>
                  </a:cubicBezTo>
                  <a:lnTo>
                    <a:pt x="0" y="2432109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8A614510-A9F4-41B6-B78E-F49E390C7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74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E702DF-2473-504C-66E8-C31912499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sz="28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Recommended action</a:t>
            </a:r>
            <a:endParaRPr lang="en-US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5DFE5-80A8-C3B7-42B6-BD6072601A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  <a:noFill/>
          <a:ln>
            <a:noFill/>
          </a:ln>
        </p:spPr>
        <p:txBody>
          <a:bodyPr anchor="ctr">
            <a:normAutofit/>
          </a:bodyPr>
          <a:lstStyle/>
          <a:p>
            <a:endParaRPr lang="en-GB" sz="1500" b="0" i="0" u="none" strike="noStrike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Promote early diagnosis through spirometry screening in high-risk population such as smokers (NICE, 2019; GOLD, 2024). 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Strengthening smoking cessation as the most powerful preventative measure against disease progression (WHO, 2023). 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Expand pulmonary rehabilitation services to enhance physical function and quality of life in COPD patients (NICE, 2019). </a:t>
            </a:r>
          </a:p>
          <a:p>
            <a:r>
              <a:rPr lang="en-GB" sz="14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Adopt personalised care approaches, including shared decision-making and supported self-management (NHS England, 2019). 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Strengthen multidisciplinary and integrated care pathways to address comorbidities and complex patient needs (Adams </a:t>
            </a:r>
            <a:r>
              <a:rPr lang="en-GB" sz="1400" b="0" i="1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en-GB" sz="14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., 2007; NHS England, 2023). </a:t>
            </a:r>
          </a:p>
          <a:p>
            <a:r>
              <a:rPr lang="en-GB" sz="14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Improve patient education and health literacy to enhance treatment adherence and self-management (Cravo </a:t>
            </a:r>
            <a:r>
              <a:rPr lang="en-GB" sz="1400" b="0" i="1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14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2022). </a:t>
            </a:r>
            <a:endParaRPr lang="en-US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2835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6" name="Rectangle 85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603C93-AD16-B8CA-DAEE-24F5CC825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781699"/>
          </a:xfrm>
        </p:spPr>
        <p:txBody>
          <a:bodyPr anchor="b">
            <a:normAutofit/>
          </a:bodyPr>
          <a:lstStyle/>
          <a:p>
            <a:pPr algn="ctr"/>
            <a:r>
              <a:rPr lang="en-US" sz="2800" dirty="0">
                <a:latin typeface="Arial"/>
                <a:cs typeface="Arial"/>
              </a:rPr>
              <a:t>Conclusion</a:t>
            </a:r>
            <a:endParaRPr lang="en-GB" sz="5400" dirty="0">
              <a:latin typeface="Arial"/>
              <a:cs typeface="Arial"/>
            </a:endParaRPr>
          </a:p>
        </p:txBody>
      </p:sp>
      <p:grpSp>
        <p:nvGrpSpPr>
          <p:cNvPr id="87" name="Group 86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0" name="Rectangle 89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6" name="Content Placeholder 3">
            <a:extLst>
              <a:ext uri="{FF2B5EF4-FFF2-40B4-BE49-F238E27FC236}">
                <a16:creationId xmlns:a16="http://schemas.microsoft.com/office/drawing/2014/main" id="{65C502E4-84F4-766D-B9C9-5E19D6B756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4396789"/>
              </p:ext>
            </p:extLst>
          </p:nvPr>
        </p:nvGraphicFramePr>
        <p:xfrm>
          <a:off x="793660" y="2599509"/>
          <a:ext cx="10143668" cy="34355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17280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2E3E6-3287-7173-E72F-3D4F86277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884" y="-299974"/>
            <a:ext cx="10515600" cy="835191"/>
          </a:xfrm>
        </p:spPr>
        <p:txBody>
          <a:bodyPr>
            <a:normAutofit/>
          </a:bodyPr>
          <a:lstStyle/>
          <a:p>
            <a:r>
              <a:rPr lang="en-GB" sz="360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6F3E4-2D6D-A055-3A8D-3B44FFC35C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673" y="1552143"/>
            <a:ext cx="11353800" cy="51673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40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endParaRPr lang="en-GB" sz="28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E9EE37-6AFD-EA3C-C540-6FAFB67AF81B}"/>
              </a:ext>
            </a:extLst>
          </p:cNvPr>
          <p:cNvSpPr txBox="1"/>
          <p:nvPr/>
        </p:nvSpPr>
        <p:spPr>
          <a:xfrm>
            <a:off x="1" y="535217"/>
            <a:ext cx="12672278" cy="68941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dirty="0" err="1">
                <a:latin typeface="Arial"/>
                <a:cs typeface="Arial"/>
              </a:rPr>
              <a:t>Adeloye</a:t>
            </a:r>
            <a:r>
              <a:rPr lang="en-GB" sz="1200" dirty="0">
                <a:latin typeface="Arial"/>
                <a:cs typeface="Arial"/>
              </a:rPr>
              <a:t>, D., </a:t>
            </a:r>
            <a:r>
              <a:rPr lang="en-GB" sz="1200" dirty="0" err="1">
                <a:latin typeface="Arial"/>
                <a:cs typeface="Arial"/>
              </a:rPr>
              <a:t>Chua</a:t>
            </a:r>
            <a:r>
              <a:rPr lang="en-GB" sz="1200" dirty="0">
                <a:latin typeface="Arial"/>
                <a:cs typeface="Arial"/>
              </a:rPr>
              <a:t>, S., Lee, C., </a:t>
            </a:r>
            <a:r>
              <a:rPr lang="en-GB" sz="1200" dirty="0" err="1">
                <a:latin typeface="Arial"/>
                <a:cs typeface="Arial"/>
              </a:rPr>
              <a:t>Basquill</a:t>
            </a:r>
            <a:r>
              <a:rPr lang="en-GB" sz="1200" dirty="0">
                <a:latin typeface="Arial"/>
                <a:cs typeface="Arial"/>
              </a:rPr>
              <a:t>, C., </a:t>
            </a:r>
            <a:r>
              <a:rPr lang="en-GB" sz="1200" dirty="0" err="1">
                <a:latin typeface="Arial"/>
                <a:cs typeface="Arial"/>
              </a:rPr>
              <a:t>Papana</a:t>
            </a:r>
            <a:r>
              <a:rPr lang="en-GB" sz="1200" dirty="0">
                <a:latin typeface="Arial"/>
                <a:cs typeface="Arial"/>
              </a:rPr>
              <a:t>, A., </a:t>
            </a:r>
            <a:r>
              <a:rPr lang="en-GB" sz="1200" dirty="0" err="1">
                <a:latin typeface="Arial"/>
                <a:cs typeface="Arial"/>
              </a:rPr>
              <a:t>Theodoratou</a:t>
            </a:r>
            <a:r>
              <a:rPr lang="en-GB" sz="1200" dirty="0">
                <a:latin typeface="Arial"/>
                <a:cs typeface="Arial"/>
              </a:rPr>
              <a:t>, E., </a:t>
            </a:r>
            <a:r>
              <a:rPr lang="en-GB" sz="1200" dirty="0" err="1">
                <a:latin typeface="Arial"/>
                <a:cs typeface="Arial"/>
              </a:rPr>
              <a:t>Nair</a:t>
            </a:r>
            <a:r>
              <a:rPr lang="en-GB" sz="1200" dirty="0">
                <a:latin typeface="Arial"/>
                <a:cs typeface="Arial"/>
              </a:rPr>
              <a:t>, H., </a:t>
            </a:r>
            <a:r>
              <a:rPr lang="en-GB" sz="1200" dirty="0" err="1">
                <a:latin typeface="Arial"/>
                <a:cs typeface="Arial"/>
              </a:rPr>
              <a:t>Gasevic</a:t>
            </a:r>
            <a:r>
              <a:rPr lang="en-GB" sz="1200" dirty="0">
                <a:latin typeface="Arial"/>
                <a:cs typeface="Arial"/>
              </a:rPr>
              <a:t>, D., Sridhar, D., Campbell, H., Chan, K.Y., Sheikh, A. and </a:t>
            </a:r>
            <a:r>
              <a:rPr lang="en-GB" sz="1200" dirty="0" err="1">
                <a:latin typeface="Arial"/>
                <a:cs typeface="Arial"/>
              </a:rPr>
              <a:t>Rudan</a:t>
            </a:r>
            <a:r>
              <a:rPr lang="en-GB" sz="1200" dirty="0">
                <a:latin typeface="Arial"/>
                <a:cs typeface="Arial"/>
              </a:rPr>
              <a:t>, I. (2015) ‘Global and regional estimates of COPD prevalence: systematic review and meta-analysis’, </a:t>
            </a:r>
            <a:r>
              <a:rPr lang="en-GB" sz="1200" i="1" dirty="0">
                <a:latin typeface="Arial"/>
                <a:cs typeface="Arial"/>
              </a:rPr>
              <a:t>Journal of Global Health</a:t>
            </a:r>
            <a:r>
              <a:rPr lang="en-GB" sz="1200" dirty="0">
                <a:latin typeface="Arial"/>
                <a:cs typeface="Arial"/>
              </a:rPr>
              <a:t>, 5(2), p. 020415. Available at: https://</a:t>
            </a:r>
            <a:r>
              <a:rPr lang="en-GB" sz="1200" dirty="0" err="1">
                <a:latin typeface="Arial"/>
                <a:cs typeface="Arial"/>
              </a:rPr>
              <a:t>www.ncbi.nlm.nih.gov</a:t>
            </a:r>
            <a:r>
              <a:rPr lang="en-GB" sz="1200" dirty="0">
                <a:latin typeface="Arial"/>
                <a:cs typeface="Arial"/>
              </a:rPr>
              <a:t>/</a:t>
            </a:r>
            <a:r>
              <a:rPr lang="en-GB" sz="1200" dirty="0" err="1">
                <a:latin typeface="Arial"/>
                <a:cs typeface="Arial"/>
              </a:rPr>
              <a:t>pmc</a:t>
            </a:r>
            <a:r>
              <a:rPr lang="en-GB" sz="1200" dirty="0">
                <a:latin typeface="Arial"/>
                <a:cs typeface="Arial"/>
              </a:rPr>
              <a:t>/articles/PMC4693508/ (Accessed: 24 March 2026).</a:t>
            </a: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dirty="0" err="1">
                <a:latin typeface="Arial"/>
                <a:cs typeface="Arial"/>
              </a:rPr>
              <a:t>Adeloye</a:t>
            </a:r>
            <a:r>
              <a:rPr lang="en-GB" sz="1200" dirty="0">
                <a:latin typeface="Arial"/>
                <a:cs typeface="Arial"/>
              </a:rPr>
              <a:t>, D., Song, P., Zhu, Y. et al. (2022) ‘Global, regional, and national prevalence of COPD in 2019’, </a:t>
            </a:r>
            <a:r>
              <a:rPr lang="en-GB" sz="1200" i="1" dirty="0">
                <a:latin typeface="Arial"/>
                <a:cs typeface="Arial"/>
              </a:rPr>
              <a:t>The Lancet Respiratory Medicine</a:t>
            </a:r>
            <a:r>
              <a:rPr lang="en-GB" sz="1200" dirty="0">
                <a:latin typeface="Arial"/>
                <a:cs typeface="Arial"/>
              </a:rPr>
              <a:t>, 10(5), pp. 447–458. Available at: https://</a:t>
            </a:r>
            <a:r>
              <a:rPr lang="en-GB" sz="1200" dirty="0" err="1">
                <a:latin typeface="Arial"/>
                <a:cs typeface="Arial"/>
              </a:rPr>
              <a:t>www.thelancet.com</a:t>
            </a:r>
            <a:r>
              <a:rPr lang="en-GB" sz="1200" dirty="0">
                <a:latin typeface="Arial"/>
                <a:cs typeface="Arial"/>
              </a:rPr>
              <a:t>/article/S2213-2600(21)00511-7/</a:t>
            </a:r>
            <a:r>
              <a:rPr lang="en-GB" sz="1200" dirty="0" err="1">
                <a:latin typeface="Arial"/>
                <a:cs typeface="Arial"/>
              </a:rPr>
              <a:t>fulltext</a:t>
            </a:r>
            <a:r>
              <a:rPr lang="en-GB" sz="1200" dirty="0">
                <a:latin typeface="Arial"/>
                <a:cs typeface="Arial"/>
              </a:rPr>
              <a:t> (Accessed: 24 March 2026).</a:t>
            </a:r>
          </a:p>
          <a:p>
            <a:pPr marL="17145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212121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Ambrosino N, Bertella E. Lifestyle interventions in prevention and comprehensive management of COPD. Breathe (Sheff). 2018 Sep;14(3):186-194. </a:t>
            </a:r>
            <a:r>
              <a:rPr lang="en-GB" sz="1200" dirty="0" err="1">
                <a:solidFill>
                  <a:srgbClr val="212121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doi</a:t>
            </a:r>
            <a:r>
              <a:rPr lang="en-GB" sz="1200" dirty="0">
                <a:solidFill>
                  <a:srgbClr val="212121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: 10.1183/20734735.018618. PMID: 30186516; PMCID: PMC6118879.</a:t>
            </a:r>
            <a:endParaRPr lang="en-GB" sz="1200" dirty="0">
              <a:latin typeface="Arial"/>
              <a:ea typeface="Roboto"/>
              <a:cs typeface="Arial"/>
            </a:endParaRP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b="0" i="0" u="none" strike="noStrike" dirty="0">
                <a:effectLst/>
                <a:latin typeface="Arial"/>
                <a:ea typeface="Roboto"/>
                <a:cs typeface="Arial"/>
              </a:rPr>
              <a:t>Adams, S.G., Smith, P.K., Allan, P.F., </a:t>
            </a:r>
            <a:r>
              <a:rPr lang="en-GB" sz="1200" b="0" i="0" u="none" strike="noStrike" dirty="0" err="1">
                <a:effectLst/>
                <a:latin typeface="Arial"/>
                <a:ea typeface="Roboto"/>
                <a:cs typeface="Arial"/>
              </a:rPr>
              <a:t>Anzueto</a:t>
            </a:r>
            <a:r>
              <a:rPr lang="en-GB" sz="1200" b="0" i="0" u="none" strike="noStrike" dirty="0">
                <a:effectLst/>
                <a:latin typeface="Arial"/>
                <a:ea typeface="Roboto"/>
                <a:cs typeface="Arial"/>
              </a:rPr>
              <a:t>, A., Pugh, J.A. and Cornell, J.E. (2007). Systematic Review of the Chronic Care Model in Chronic Obstructive Pulmonary Disease Prevention and Management. </a:t>
            </a:r>
            <a:r>
              <a:rPr lang="en-GB" sz="1200" b="0" i="1" u="none" strike="noStrike" dirty="0">
                <a:effectLst/>
                <a:latin typeface="Arial"/>
                <a:ea typeface="Roboto"/>
                <a:cs typeface="Arial"/>
              </a:rPr>
              <a:t>Archives of Internal Medicine</a:t>
            </a:r>
            <a:r>
              <a:rPr lang="en-GB" sz="1200" b="0" i="0" u="none" strike="noStrike" dirty="0">
                <a:effectLst/>
                <a:latin typeface="Arial"/>
                <a:ea typeface="Roboto"/>
                <a:cs typeface="Arial"/>
              </a:rPr>
              <a:t>, [online] 167(6), p.551. </a:t>
            </a:r>
            <a:r>
              <a:rPr lang="en-GB" sz="1200" b="0" i="0" u="none" strike="noStrike" dirty="0" err="1">
                <a:effectLst/>
                <a:latin typeface="Arial"/>
                <a:ea typeface="Roboto"/>
                <a:cs typeface="Arial"/>
              </a:rPr>
              <a:t>doi:https</a:t>
            </a:r>
            <a:r>
              <a:rPr lang="en-GB" sz="1200" b="0" i="0" u="none" strike="noStrike" dirty="0">
                <a:effectLst/>
                <a:latin typeface="Arial"/>
                <a:ea typeface="Roboto"/>
                <a:cs typeface="Arial"/>
              </a:rPr>
              <a:t>://</a:t>
            </a:r>
            <a:r>
              <a:rPr lang="en-GB" sz="1200" b="0" i="0" u="none" strike="noStrike" dirty="0" err="1">
                <a:effectLst/>
                <a:latin typeface="Arial"/>
                <a:ea typeface="Roboto"/>
                <a:cs typeface="Arial"/>
              </a:rPr>
              <a:t>doi.org</a:t>
            </a:r>
            <a:r>
              <a:rPr lang="en-GB" sz="1200" b="0" i="0" u="none" strike="noStrike" dirty="0">
                <a:effectLst/>
                <a:latin typeface="Arial"/>
                <a:ea typeface="Roboto"/>
                <a:cs typeface="Arial"/>
              </a:rPr>
              <a:t>/10.1001/</a:t>
            </a:r>
            <a:r>
              <a:rPr lang="en-GB" sz="1200" b="0" i="0" u="none" strike="noStrike" dirty="0" err="1">
                <a:effectLst/>
                <a:latin typeface="Arial"/>
                <a:ea typeface="Roboto"/>
                <a:cs typeface="Arial"/>
              </a:rPr>
              <a:t>archinte.167.6.551</a:t>
            </a:r>
            <a:r>
              <a:rPr lang="en-GB" sz="1200" b="0" i="0" u="none" strike="noStrike" dirty="0">
                <a:effectLst/>
                <a:latin typeface="Arial"/>
                <a:ea typeface="Roboto"/>
                <a:cs typeface="Arial"/>
              </a:rPr>
              <a:t>.</a:t>
            </a:r>
            <a:endParaRPr lang="en-GB" sz="1200">
              <a:latin typeface="Arial"/>
              <a:ea typeface="Roboto"/>
              <a:cs typeface="Arial"/>
            </a:endParaRPr>
          </a:p>
          <a:p>
            <a:pPr marL="17145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dirty="0" err="1">
                <a:latin typeface="Arial"/>
                <a:cs typeface="Arial"/>
              </a:rPr>
              <a:t>Agustí</a:t>
            </a:r>
            <a:r>
              <a:rPr lang="en-GB" sz="1200" dirty="0">
                <a:latin typeface="Arial"/>
                <a:cs typeface="Arial"/>
              </a:rPr>
              <a:t>, A., </a:t>
            </a:r>
            <a:r>
              <a:rPr lang="en-GB" sz="1200" dirty="0" err="1">
                <a:latin typeface="Arial"/>
                <a:cs typeface="Arial"/>
              </a:rPr>
              <a:t>Celli</a:t>
            </a:r>
            <a:r>
              <a:rPr lang="en-GB" sz="1200" dirty="0">
                <a:latin typeface="Arial"/>
                <a:cs typeface="Arial"/>
              </a:rPr>
              <a:t>, B.R., </a:t>
            </a:r>
            <a:r>
              <a:rPr lang="en-GB" sz="1200" dirty="0" err="1">
                <a:latin typeface="Arial"/>
                <a:cs typeface="Arial"/>
              </a:rPr>
              <a:t>Criner</a:t>
            </a:r>
            <a:r>
              <a:rPr lang="en-GB" sz="1200" dirty="0">
                <a:latin typeface="Arial"/>
                <a:cs typeface="Arial"/>
              </a:rPr>
              <a:t>, G.J., </a:t>
            </a:r>
            <a:r>
              <a:rPr lang="en-GB" sz="1200" dirty="0" err="1">
                <a:latin typeface="Arial"/>
                <a:cs typeface="Arial"/>
              </a:rPr>
              <a:t>Halpin</a:t>
            </a:r>
            <a:r>
              <a:rPr lang="en-GB" sz="1200" dirty="0">
                <a:latin typeface="Arial"/>
                <a:cs typeface="Arial"/>
              </a:rPr>
              <a:t>, D., </a:t>
            </a:r>
            <a:r>
              <a:rPr lang="en-GB" sz="1200" dirty="0" err="1">
                <a:latin typeface="Arial"/>
                <a:cs typeface="Arial"/>
              </a:rPr>
              <a:t>Anzueto</a:t>
            </a:r>
            <a:r>
              <a:rPr lang="en-GB" sz="1200" dirty="0">
                <a:latin typeface="Arial"/>
                <a:cs typeface="Arial"/>
              </a:rPr>
              <a:t>, A., Barnes, P., </a:t>
            </a:r>
            <a:r>
              <a:rPr lang="en-GB" sz="1200" dirty="0" err="1">
                <a:latin typeface="Arial"/>
                <a:cs typeface="Arial"/>
              </a:rPr>
              <a:t>Bourbeau</a:t>
            </a:r>
            <a:r>
              <a:rPr lang="en-GB" sz="1200" dirty="0">
                <a:latin typeface="Arial"/>
                <a:cs typeface="Arial"/>
              </a:rPr>
              <a:t>, J., Han, M.K., Martinez, F. and </a:t>
            </a:r>
            <a:r>
              <a:rPr lang="en-GB" sz="1200" dirty="0" err="1">
                <a:latin typeface="Arial"/>
                <a:cs typeface="Arial"/>
              </a:rPr>
              <a:t>Vogelmeier</a:t>
            </a:r>
            <a:r>
              <a:rPr lang="en-GB" sz="1200" dirty="0">
                <a:latin typeface="Arial"/>
                <a:cs typeface="Arial"/>
              </a:rPr>
              <a:t>, C. (2023) ‘Global initiative for chronic obstructive lung disease 2023 report’, European Respiratory Journal, 61(4). Available at: https://</a:t>
            </a:r>
            <a:r>
              <a:rPr lang="en-GB" sz="1200" dirty="0" err="1">
                <a:latin typeface="Arial"/>
                <a:cs typeface="Arial"/>
              </a:rPr>
              <a:t>www.thelancet.com</a:t>
            </a:r>
            <a:r>
              <a:rPr lang="en-GB" sz="1200" dirty="0">
                <a:latin typeface="Arial"/>
                <a:cs typeface="Arial"/>
              </a:rPr>
              <a:t>/article/S2213-2600(21)00511-7/</a:t>
            </a:r>
            <a:r>
              <a:rPr lang="en-GB" sz="1200" dirty="0" err="1">
                <a:latin typeface="Arial"/>
                <a:cs typeface="Arial"/>
              </a:rPr>
              <a:t>fulltext</a:t>
            </a:r>
            <a:r>
              <a:rPr lang="en-GB" sz="1200" dirty="0">
                <a:latin typeface="Arial"/>
                <a:cs typeface="Arial"/>
              </a:rPr>
              <a:t> (Accessed:  10 April 2026).</a:t>
            </a: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dirty="0" err="1">
                <a:latin typeface="Arial"/>
                <a:cs typeface="Arial"/>
              </a:rPr>
              <a:t>Arezina</a:t>
            </a:r>
            <a:r>
              <a:rPr lang="en-GB" sz="1200" dirty="0">
                <a:latin typeface="Arial"/>
                <a:cs typeface="Arial"/>
              </a:rPr>
              <a:t>, R., Chen, T. and Wang, D. (2023). Conventional, Complementary and Alternative Medicines: Mechanistic Insights into Therapeutic Landscape of Chronic Obstructive Pulmonary Disease. </a:t>
            </a:r>
            <a:r>
              <a:rPr lang="en-GB" sz="1200" i="1" dirty="0">
                <a:latin typeface="Arial"/>
                <a:cs typeface="Arial"/>
              </a:rPr>
              <a:t>International Journal of Chronic Obstructive Pulmonary Disease</a:t>
            </a:r>
            <a:r>
              <a:rPr lang="en-GB" sz="1200" dirty="0">
                <a:latin typeface="Arial"/>
                <a:cs typeface="Arial"/>
              </a:rPr>
              <a:t>, 18, pp.447–457. </a:t>
            </a:r>
            <a:r>
              <a:rPr lang="en-GB" sz="1200" dirty="0" err="1">
                <a:latin typeface="Arial"/>
                <a:cs typeface="Arial"/>
              </a:rPr>
              <a:t>doi:https</a:t>
            </a:r>
            <a:r>
              <a:rPr lang="en-GB" sz="1200" dirty="0">
                <a:latin typeface="Arial"/>
                <a:cs typeface="Arial"/>
              </a:rPr>
              <a:t>://</a:t>
            </a:r>
            <a:r>
              <a:rPr lang="en-GB" sz="1200" dirty="0" err="1">
                <a:latin typeface="Arial"/>
                <a:cs typeface="Arial"/>
              </a:rPr>
              <a:t>doi.org</a:t>
            </a:r>
            <a:r>
              <a:rPr lang="en-GB" sz="1200" dirty="0">
                <a:latin typeface="Arial"/>
                <a:cs typeface="Arial"/>
              </a:rPr>
              <a:t>/10.2147/</a:t>
            </a:r>
            <a:r>
              <a:rPr lang="en-GB" sz="1200" dirty="0" err="1">
                <a:latin typeface="Arial"/>
                <a:cs typeface="Arial"/>
              </a:rPr>
              <a:t>copd.s393540</a:t>
            </a:r>
            <a:r>
              <a:rPr lang="en-GB" sz="1200" dirty="0">
                <a:latin typeface="Arial"/>
                <a:cs typeface="Arial"/>
              </a:rPr>
              <a:t>.</a:t>
            </a: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Arial"/>
                <a:cs typeface="Arial"/>
              </a:rPr>
              <a:t>Barnes, P.J. and Celli, B.R. (2009) ‘Systemic Manifestations and </a:t>
            </a:r>
            <a:r>
              <a:rPr lang="en-US" sz="1200" dirty="0" err="1">
                <a:latin typeface="Arial"/>
                <a:cs typeface="Arial"/>
              </a:rPr>
              <a:t>Comorbidities</a:t>
            </a:r>
            <a:r>
              <a:rPr lang="en-US" sz="1200" dirty="0">
                <a:latin typeface="Arial"/>
                <a:cs typeface="Arial"/>
              </a:rPr>
              <a:t> of COPD’, </a:t>
            </a:r>
            <a:r>
              <a:rPr lang="en-US" sz="1200" i="1" dirty="0">
                <a:latin typeface="Arial"/>
                <a:cs typeface="Arial"/>
              </a:rPr>
              <a:t>European Respiratory Journal</a:t>
            </a:r>
            <a:r>
              <a:rPr lang="en-US" sz="1200" dirty="0">
                <a:latin typeface="Arial"/>
                <a:cs typeface="Arial"/>
              </a:rPr>
              <a:t>, 33(5), pp.1165–1185. </a:t>
            </a:r>
            <a:r>
              <a:rPr lang="en-US" sz="1200" dirty="0" err="1">
                <a:latin typeface="Arial"/>
                <a:cs typeface="Arial"/>
              </a:rPr>
              <a:t>doi</a:t>
            </a:r>
            <a:r>
              <a:rPr lang="en-US" sz="1200" dirty="0">
                <a:latin typeface="Arial"/>
                <a:cs typeface="Arial"/>
              </a:rPr>
              <a:t>: </a:t>
            </a:r>
            <a:r>
              <a:rPr lang="en-US" sz="1200" dirty="0"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en-US" sz="1200" dirty="0" err="1"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doi.org</a:t>
            </a:r>
            <a:r>
              <a:rPr lang="en-US" sz="1200" dirty="0"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/10.1183/09031936.00128008</a:t>
            </a:r>
            <a:r>
              <a:rPr lang="en-US" sz="1200" dirty="0">
                <a:latin typeface="Arial"/>
                <a:cs typeface="Arial"/>
              </a:rPr>
              <a:t>.</a:t>
            </a:r>
            <a:endParaRPr lang="en-GB" sz="1200" dirty="0">
              <a:latin typeface="Arial"/>
              <a:cs typeface="Arial"/>
            </a:endParaRP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Arial"/>
                <a:cs typeface="Arial"/>
              </a:rPr>
              <a:t>Care Cubed (2023) Health and social care policies UK: an overview. Available at: https://</a:t>
            </a:r>
            <a:r>
              <a:rPr lang="en-GB" sz="1200" dirty="0" err="1">
                <a:latin typeface="Arial"/>
                <a:cs typeface="Arial"/>
              </a:rPr>
              <a:t>carecubed.org</a:t>
            </a:r>
            <a:r>
              <a:rPr lang="en-GB" sz="1200" dirty="0">
                <a:latin typeface="Arial"/>
                <a:cs typeface="Arial"/>
              </a:rPr>
              <a:t>/health-social-care-policies-uk-an-overview/ (Accessed: 12  April 026).</a:t>
            </a: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Arial"/>
                <a:cs typeface="Arial"/>
              </a:rPr>
              <a:t>Care Quality Commission (CQC) (2023) Equality and human rights in health and social care. Available at: https://</a:t>
            </a:r>
            <a:r>
              <a:rPr lang="en-GB" sz="1200" dirty="0" err="1">
                <a:latin typeface="Arial"/>
                <a:cs typeface="Arial"/>
              </a:rPr>
              <a:t>www.cqc.org.uk</a:t>
            </a:r>
            <a:r>
              <a:rPr lang="en-GB" sz="1200" dirty="0">
                <a:latin typeface="Arial"/>
                <a:cs typeface="Arial"/>
              </a:rPr>
              <a:t>/about-us/how-we-do-our-job/equality (Accessed: 13 April 2026).</a:t>
            </a: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b="0" i="0" u="none" strike="noStrike" dirty="0" err="1">
                <a:effectLst/>
                <a:latin typeface="Arial"/>
                <a:cs typeface="Arial"/>
              </a:rPr>
              <a:t>Cravo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 A, Attar D, Freeman D, Holmes S, Ip L, Singh SJ. The Importance of Self-Management in the Context of </a:t>
            </a:r>
            <a:r>
              <a:rPr lang="en-GB" sz="1200" b="0" i="0" u="none" strike="noStrike" dirty="0" err="1">
                <a:effectLst/>
                <a:latin typeface="Arial"/>
                <a:cs typeface="Arial"/>
              </a:rPr>
              <a:t>Personalized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 Care in COPD. Int J </a:t>
            </a:r>
            <a:r>
              <a:rPr lang="en-GB" sz="1200" b="0" i="0" u="none" strike="noStrike" dirty="0" err="1">
                <a:effectLst/>
                <a:latin typeface="Arial"/>
                <a:cs typeface="Arial"/>
              </a:rPr>
              <a:t>Chron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 Obstruct </a:t>
            </a:r>
            <a:r>
              <a:rPr lang="en-GB" sz="1200" b="0" i="0" u="none" strike="noStrike" dirty="0" err="1">
                <a:effectLst/>
                <a:latin typeface="Arial"/>
                <a:cs typeface="Arial"/>
              </a:rPr>
              <a:t>Pulmon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 Dis. 2022 Jan 22;17:231-243. </a:t>
            </a:r>
            <a:r>
              <a:rPr lang="en-GB" sz="1200" b="0" i="0" u="none" strike="noStrike" dirty="0" err="1">
                <a:effectLst/>
                <a:latin typeface="Arial"/>
                <a:cs typeface="Arial"/>
              </a:rPr>
              <a:t>doi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: 10.2147/COPD.S343108. PMID: 35095272; PMCID: PMC8791295.</a:t>
            </a:r>
            <a:endParaRPr lang="en-GB" sz="1200">
              <a:latin typeface="Arial"/>
              <a:cs typeface="Arial"/>
            </a:endParaRP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b="0" i="0" u="none" strike="noStrike" dirty="0">
                <a:effectLst/>
                <a:latin typeface="Arial"/>
                <a:cs typeface="Arial"/>
              </a:rPr>
              <a:t>Chronic obstructive pulmonary disease. (2022). </a:t>
            </a:r>
            <a:r>
              <a:rPr lang="en-GB" sz="1200" b="0" i="1" u="none" strike="noStrike" dirty="0" err="1">
                <a:effectLst/>
                <a:latin typeface="Arial"/>
                <a:cs typeface="Arial"/>
              </a:rPr>
              <a:t>Thelancet.com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. </a:t>
            </a:r>
            <a:r>
              <a:rPr lang="en-GB" sz="1200" b="0" i="0" u="none" strike="noStrike" dirty="0" err="1">
                <a:effectLst/>
                <a:latin typeface="Arial"/>
                <a:cs typeface="Arial"/>
              </a:rPr>
              <a:t>doi:https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://</a:t>
            </a:r>
            <a:r>
              <a:rPr lang="en-GB" sz="1200" b="0" i="0" u="none" strike="noStrike" dirty="0" err="1">
                <a:effectLst/>
                <a:latin typeface="Arial"/>
                <a:cs typeface="Arial"/>
              </a:rPr>
              <a:t>doi.org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/10.1016/</a:t>
            </a:r>
            <a:r>
              <a:rPr lang="en-GB" sz="1200" b="0" i="0" u="none" strike="noStrike" dirty="0" err="1">
                <a:effectLst/>
                <a:latin typeface="Arial"/>
                <a:cs typeface="Arial"/>
              </a:rPr>
              <a:t>ffc950a8-e0a2-4881-92fc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-7d2889a614ed. </a:t>
            </a:r>
            <a:endParaRPr lang="en-GB" sz="1200">
              <a:latin typeface="Arial"/>
              <a:cs typeface="Arial"/>
            </a:endParaRP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Arial"/>
                <a:cs typeface="Arial"/>
              </a:rPr>
              <a:t>Christiansen , S. (2023). </a:t>
            </a:r>
            <a:r>
              <a:rPr lang="en-US" sz="1200" i="1" dirty="0">
                <a:latin typeface="Arial"/>
                <a:cs typeface="Arial"/>
              </a:rPr>
              <a:t>What are the 4 gold stages of COPD?</a:t>
            </a:r>
            <a:r>
              <a:rPr lang="en-US" sz="1200" dirty="0">
                <a:latin typeface="Arial"/>
                <a:cs typeface="Arial"/>
              </a:rPr>
              <a:t>  Available at: </a:t>
            </a:r>
            <a:r>
              <a:rPr lang="en-US" sz="1200" u="sng" dirty="0"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en-US" sz="1200" u="sng" dirty="0" err="1"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www.verywellhealth.com</a:t>
            </a:r>
            <a:r>
              <a:rPr lang="en-US" sz="1200" u="sng" dirty="0"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en-US" sz="1200" u="sng" dirty="0" err="1"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stages-of-copd-gold</a:t>
            </a:r>
            <a:r>
              <a:rPr lang="en-US" sz="1200" u="sng" dirty="0"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-system-5071328</a:t>
            </a:r>
            <a:r>
              <a:rPr lang="en-US" sz="1200" dirty="0">
                <a:latin typeface="Arial"/>
                <a:cs typeface="Arial"/>
              </a:rPr>
              <a:t>. (Accessed: 27 March 2026)</a:t>
            </a:r>
            <a:endParaRPr lang="en-GB" sz="1200" dirty="0">
              <a:latin typeface="Arial"/>
              <a:cs typeface="Arial"/>
            </a:endParaRP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Arial"/>
                <a:cs typeface="Arial"/>
              </a:rPr>
              <a:t>Cleveland Clinic (2024). </a:t>
            </a:r>
            <a:r>
              <a:rPr lang="en-US" sz="1200" i="1" dirty="0">
                <a:latin typeface="Arial"/>
                <a:cs typeface="Arial"/>
              </a:rPr>
              <a:t>What Is COPD? Symptoms, Treatment &amp; More</a:t>
            </a:r>
            <a:r>
              <a:rPr lang="en-US" sz="1200" dirty="0">
                <a:latin typeface="Arial"/>
                <a:cs typeface="Arial"/>
              </a:rPr>
              <a:t>. Available at: </a:t>
            </a:r>
            <a:r>
              <a:rPr lang="en-US" sz="1200" u="sng" dirty="0"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en-US" sz="1200" u="sng" dirty="0" err="1"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my.clevelandclinic.org</a:t>
            </a:r>
            <a:r>
              <a:rPr lang="en-US" sz="1200" u="sng" dirty="0"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/health/diseases/8709-chronic-obstructive-</a:t>
            </a:r>
            <a:r>
              <a:rPr lang="en-US" sz="1200" u="sng" dirty="0" err="1"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pulmonary-disease-copd</a:t>
            </a:r>
            <a:r>
              <a:rPr lang="en-US" sz="1200" dirty="0">
                <a:latin typeface="Arial"/>
                <a:cs typeface="Arial"/>
              </a:rPr>
              <a:t>. (Accessed: 27 March 2026)</a:t>
            </a:r>
            <a:r>
              <a:rPr lang="en-GB" sz="1200" dirty="0">
                <a:latin typeface="Arial"/>
                <a:cs typeface="Arial"/>
              </a:rPr>
              <a:t>.</a:t>
            </a:r>
          </a:p>
          <a:p>
            <a:pPr marL="17145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Arial"/>
                <a:cs typeface="Arial"/>
              </a:rPr>
              <a:t>Collins, P.F., Stratton, R.J., </a:t>
            </a:r>
            <a:r>
              <a:rPr lang="en-GB" sz="1200" dirty="0" err="1">
                <a:latin typeface="Arial"/>
                <a:cs typeface="Arial"/>
              </a:rPr>
              <a:t>Kurukulaaratchy</a:t>
            </a:r>
            <a:r>
              <a:rPr lang="en-GB" sz="1200" dirty="0">
                <a:latin typeface="Arial"/>
                <a:cs typeface="Arial"/>
              </a:rPr>
              <a:t>, R.J. and Elia, M. (2018) ‘Influence of deprivation on health care use, health care costs, and mortality in COPD’, International Journal of Chronic Obstructive Pulmonary Disease, 13, pp.1289–1296. Available at: https://pmc.ncbi.nlm.nih.gov/articles/PMC5914553/ (Accessed: 11 April 2026).</a:t>
            </a:r>
          </a:p>
        </p:txBody>
      </p:sp>
    </p:spTree>
    <p:extLst>
      <p:ext uri="{BB962C8B-B14F-4D97-AF65-F5344CB8AC3E}">
        <p14:creationId xmlns:p14="http://schemas.microsoft.com/office/powerpoint/2010/main" val="14516166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17A0D-CE10-0E0E-AB21-0C731794A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382" y="0"/>
            <a:ext cx="10515600" cy="609600"/>
          </a:xfrm>
        </p:spPr>
        <p:txBody>
          <a:bodyPr>
            <a:norm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continues 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93D3A-1A71-52B2-918D-14E1C42DFB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609600"/>
            <a:ext cx="12192000" cy="631672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COPD care costs to exceed £2.5bn: Usher Institute (no date) Usher Institute. Available at: https://usher.ed.ac.uk/news-events/news-2016/copd-care-costs-to-exceed-ps2-5bn (Accessed: 15 April 2026). 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Chatila, W.M. et al. (2008) ‘Comorbidities in chronic obstructive pulmonary disease’, Proceedings of the American Thoracic Society, 5(4), pp. 549–555. doi:10.1513/pats.200709-148et.  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COPD (2024). What is COPD? Available at: https://www.respiratorydoctor.co.uk/copd.php?utm_source  (Accessed: 31 March 2026) 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Dodos, K.,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Kalamara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T.-V., Mavroudi, A.,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Kapoukranidou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D., Trakas, N.,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Spandidos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D.,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Corlateanu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A. and Georgakopoulou, V. (2025). Diurnal variation in spirometry parameters of patients with chronic obstructive pulmonary disease: A systematic review and meta‑analysis. Experimental and Therapeutic Medicine, 30(2), pp.1–10.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doi:https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://doi.org/10.3892/etm.2025.12906. (Accessed: 12 April 2026)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GBD Chronic Respiratory Disease Collaborators (2022) ‘Global burden of chronic obstructive pulmonary disease’, The Lancet Respiratory Medicine, 10(6), pp. 585–596. Available at: https://www.thelancet.com/article/S2213-2600(21)00511-7/fulltext (Accessed: 24 March 2026).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Global Initiative for Chronic Obstructive Lung Disease (GOLD) (2024) Global strategy for the diagnosis, management, and prevention of chronic obstructive pulmonary disease. Available at: https://goldcopd.org (Accessed: 24 March 2026).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Health, M. and Casper, L. (2025). What is Legislation in Health and Social Care UK? Available at: https://iomh.co.uk/what-is-legislation-in-health-and-social-care-uk/. (Accessed: 24 March 2026).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Jardim, J.R. and Nascimento, O.A. (2019) ‘The importance of inhaler adherence to prevent COPD exacerbations’, Medical Sciences, 7(4), p. 54. Available at: https://www.ncbi.nlm.nih.gov/pmc/articles/PMC6524014/ (Accessed: 24 March 2026).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Kwong, K. (2025). 6 Cs of Care: What They Are and Why They Matter - Flourish. Flourish. Available at: https://flourish.co.uk/community/6-cs-of-care/. (Accessed: 13 April 2026).</a:t>
            </a:r>
          </a:p>
          <a:p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Miravitlles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M. and Anzueto, A. (2023) ‘Stepwise management of chronic obstructive pulmonary disease’, Pulmonology, 29(2), pp. 123–135. Available at: https://www.sciencedirect.com/science/article/pii/S2531043723000557 (Accessed: 24 March 2026).</a:t>
            </a: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(NICE) (2019)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Chronic obstructive pulmonary disease in over 16s: diagnosis and management: rationale and impact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https://www.nice.org.uk/guidance/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ng115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/chapter/Rationale-and-impact (Accessed: 24 March 2026).</a:t>
            </a: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(NICE) (2019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) Chronic obstructive pulmonary disease in over 16s: diagnosis and management (NG115).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https://www.nice.org.uk/guidance/</a:t>
            </a:r>
            <a:r>
              <a:rPr lang="en-GB" sz="1200" u="sng" dirty="0" err="1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ng115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(Accessed: 24 March 2026).</a:t>
            </a:r>
          </a:p>
          <a:p>
            <a:pPr marL="171450" indent="-1714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(NICE) (2019)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Pulmonary rehabilitation cost-effectiveness analysis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https://www.nice.org.uk/indicators/</a:t>
            </a:r>
            <a:r>
              <a:rPr lang="en-GB" sz="1200" u="sng" dirty="0" err="1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ind101-copd-offered</a:t>
            </a: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-pulmonary-rehabilitation/downloads/ind101-cost-effectiveness-analysis-10321488-13376648413.pdf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(Accessed: 24 March 2026).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NHS England (2023)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Core20PLUS5: An approach to reducing healthcare inequalities.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Available at: https://www.england.nhs.uk/about/equality/equality-hub/national-healthcare-inequalities-improvement-programme/core20plus5/evidence-for-the-five-clinical-priorities/ (Accessed: 24 March 2026).</a:t>
            </a:r>
          </a:p>
        </p:txBody>
      </p:sp>
    </p:spTree>
    <p:extLst>
      <p:ext uri="{BB962C8B-B14F-4D97-AF65-F5344CB8AC3E}">
        <p14:creationId xmlns:p14="http://schemas.microsoft.com/office/powerpoint/2010/main" val="2656405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DA47C-7163-043C-0F0B-1DB69F571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4445"/>
            <a:ext cx="10515600" cy="581359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References continuation 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3F025-F494-437A-37CA-0952A8A226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655804"/>
            <a:ext cx="12192001" cy="620219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200" dirty="0">
                <a:latin typeface="Arial"/>
                <a:cs typeface="Arial"/>
              </a:rPr>
              <a:t>NHS England (n.d.) The House of Care framework. Available at: https://www.england.nhs.uk/long-read/house-of-care-framework/ (Accessed: 24 March 2026).</a:t>
            </a:r>
          </a:p>
          <a:p>
            <a:r>
              <a:rPr lang="en-GB" sz="1200" dirty="0">
                <a:latin typeface="Arial"/>
                <a:cs typeface="Arial"/>
              </a:rPr>
              <a:t>None, P., Bharti, K., Pandey, R., Srivastava, N., Kashyap, S., Kumar, D., Kumar, L., Suman, S.K. and Patel, S. (2025). ‘Role of Inflammatory Mediators in Chronic Obstructive Pulmonary Disease Pathogenesis: Updates and Perspectives’, </a:t>
            </a:r>
            <a:r>
              <a:rPr lang="en-GB" sz="1200" dirty="0" err="1">
                <a:latin typeface="Arial"/>
                <a:cs typeface="Arial"/>
              </a:rPr>
              <a:t>Immuno</a:t>
            </a:r>
            <a:r>
              <a:rPr lang="en-GB" sz="1200" dirty="0">
                <a:latin typeface="Arial"/>
                <a:cs typeface="Arial"/>
              </a:rPr>
              <a:t>, 5(2), pp.13–13. </a:t>
            </a:r>
            <a:r>
              <a:rPr lang="en-GB" sz="1200" dirty="0" err="1">
                <a:latin typeface="Arial"/>
                <a:cs typeface="Arial"/>
              </a:rPr>
              <a:t>doi:https</a:t>
            </a:r>
            <a:r>
              <a:rPr lang="en-GB" sz="1200" dirty="0">
                <a:latin typeface="Arial"/>
                <a:cs typeface="Arial"/>
              </a:rPr>
              <a:t>://doi.org/10.3390/immuno5020013.</a:t>
            </a:r>
          </a:p>
          <a:p>
            <a:r>
              <a:rPr lang="en-GB" sz="1200" dirty="0">
                <a:latin typeface="Arial"/>
                <a:cs typeface="Arial"/>
              </a:rPr>
              <a:t>National Institute for Health and Care Excellence (NICE) (2019) Chronic obstructive pulmonary disease in over 16s: diagnosis and management (NG115). London: NICE. Available at: https://www.nice.org.uk/guidance/ng115 (Accessed: 9 April 2026).</a:t>
            </a:r>
          </a:p>
          <a:p>
            <a:r>
              <a:rPr lang="en-GB" sz="1200" dirty="0">
                <a:latin typeface="Arial"/>
                <a:cs typeface="Arial"/>
              </a:rPr>
              <a:t>National Institute for Health and Care Excellence (NICE) (2024) Chronic obstructive pulmonary disease – diagnosis. Clinical Knowledge Summary. Available at: https://cks.nice.org.uk/topics/chronic-obstructive-pulmonary-disease/diagnosis/diagnosis-copd/ (Accessed: 13 April 2026).</a:t>
            </a:r>
          </a:p>
          <a:p>
            <a:r>
              <a:rPr lang="en-GB" sz="1200" dirty="0">
                <a:latin typeface="Arial"/>
                <a:cs typeface="Arial"/>
              </a:rPr>
              <a:t>Nature Publishing Group (2018) ‘COPD pathophysiology and disease mechanisms’, </a:t>
            </a:r>
            <a:r>
              <a:rPr lang="en-GB" sz="1200" dirty="0" err="1">
                <a:latin typeface="Arial"/>
                <a:cs typeface="Arial"/>
              </a:rPr>
              <a:t>npj</a:t>
            </a:r>
            <a:r>
              <a:rPr lang="en-GB" sz="1200" dirty="0">
                <a:latin typeface="Arial"/>
                <a:cs typeface="Arial"/>
              </a:rPr>
              <a:t> Primary Care Respiratory Medicine. Available at: https://www.nature.com/articles/s41533-018-0097-3 (Accessed: 11 April y 2026).</a:t>
            </a:r>
          </a:p>
          <a:p>
            <a:r>
              <a:rPr lang="en-GB" sz="1200" dirty="0">
                <a:latin typeface="Arial"/>
                <a:cs typeface="Arial"/>
              </a:rPr>
              <a:t>NHS England (2019) The NHS Long Term Plan. London: NHS England. Available at: https://www.longtermplan.nhs.uk (Accessed: 10 April 2026)</a:t>
            </a:r>
          </a:p>
          <a:p>
            <a:r>
              <a:rPr lang="en-GB" sz="1200" dirty="0">
                <a:latin typeface="Arial"/>
                <a:cs typeface="Arial"/>
              </a:rPr>
              <a:t>Parliamentary Office of Science and Technology (2021) Respiratory diseases statistics and policy briefing. Available at: https://commonslibrary.parliament.uk/research-briefings/cdp-2021-0188/ (Accessed: 28 July 2026).</a:t>
            </a:r>
          </a:p>
          <a:p>
            <a:r>
              <a:rPr lang="en-GB" sz="1200" dirty="0">
                <a:latin typeface="Arial"/>
                <a:cs typeface="Arial"/>
              </a:rPr>
              <a:t>Primary Care Respiratory Society (PCRS-UK) (2022) GOLD update: clinical implications for COPD management. Available at: https://www.pcrs-uk.org/sites/default/files/2022-December-25-GOLDUpdate-Clinical.pdf (Accessed: 10 April 2026).</a:t>
            </a:r>
            <a:endParaRPr lang="en-US" sz="1200" dirty="0">
              <a:latin typeface="Arial"/>
              <a:cs typeface="Arial"/>
            </a:endParaRPr>
          </a:p>
          <a:p>
            <a:r>
              <a:rPr lang="en-US" sz="1200" dirty="0">
                <a:latin typeface="Arial"/>
                <a:cs typeface="Arial"/>
              </a:rPr>
              <a:t> </a:t>
            </a:r>
            <a:r>
              <a:rPr lang="en-GB" sz="1200" dirty="0" err="1">
                <a:latin typeface="Arial"/>
                <a:cs typeface="Arial"/>
              </a:rPr>
              <a:t>Researchgate</a:t>
            </a:r>
            <a:r>
              <a:rPr lang="en-GB" sz="1200" dirty="0">
                <a:latin typeface="Arial"/>
                <a:cs typeface="Arial"/>
              </a:rPr>
              <a:t> (2026). </a:t>
            </a:r>
            <a:r>
              <a:rPr lang="en-GB" sz="1200" i="1" dirty="0">
                <a:latin typeface="Arial"/>
                <a:cs typeface="Arial"/>
              </a:rPr>
              <a:t>The </a:t>
            </a:r>
            <a:r>
              <a:rPr lang="en-US" sz="1200" i="1" dirty="0">
                <a:latin typeface="Arial"/>
                <a:cs typeface="Arial"/>
              </a:rPr>
              <a:t>Role of Inflammatory Mediators in Chronic Obstructive Pulmonary Disease Pathogenesis: Updates and Perspectives</a:t>
            </a:r>
            <a:r>
              <a:rPr lang="en-US" sz="1200" dirty="0">
                <a:latin typeface="Arial"/>
                <a:cs typeface="Arial"/>
              </a:rPr>
              <a:t>. </a:t>
            </a:r>
            <a:r>
              <a:rPr lang="en-GB" sz="1200" dirty="0">
                <a:latin typeface="Arial"/>
                <a:cs typeface="Arial"/>
              </a:rPr>
              <a:t>Available at: </a:t>
            </a:r>
            <a:r>
              <a:rPr lang="en-GB" sz="1200" u="sng" dirty="0">
                <a:solidFill>
                  <a:srgbClr val="467886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en-GB" sz="1200" u="sng" dirty="0" err="1">
                <a:solidFill>
                  <a:srgbClr val="467886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www.researchgate.net</a:t>
            </a:r>
            <a:r>
              <a:rPr lang="en-GB" sz="1200" u="sng" dirty="0">
                <a:solidFill>
                  <a:srgbClr val="467886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/figure/Chronic-obstructive-pulmonary-disease-COPD-</a:t>
            </a:r>
            <a:r>
              <a:rPr lang="en-GB" sz="1200" u="sng" dirty="0" err="1">
                <a:solidFill>
                  <a:srgbClr val="467886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and-multimorbidity-and</a:t>
            </a:r>
            <a:r>
              <a:rPr lang="en-GB" sz="1200" u="sng" dirty="0"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-the-management_fig2_383950316</a:t>
            </a:r>
            <a:r>
              <a:rPr lang="en-GB" sz="1200" dirty="0">
                <a:latin typeface="Arial"/>
                <a:cs typeface="Arial"/>
              </a:rPr>
              <a:t>. (Accessed: 11 April 20226).</a:t>
            </a:r>
          </a:p>
          <a:p>
            <a:r>
              <a:rPr lang="en-GB" sz="1200" dirty="0">
                <a:latin typeface="Arial"/>
                <a:cs typeface="Arial"/>
              </a:rPr>
              <a:t>Springfield Medical Clinic. (2023). </a:t>
            </a:r>
            <a:r>
              <a:rPr lang="en-GB" sz="1200" i="1" dirty="0">
                <a:latin typeface="Arial"/>
                <a:cs typeface="Arial"/>
              </a:rPr>
              <a:t>Spring Field Medical Clinic</a:t>
            </a:r>
            <a:r>
              <a:rPr lang="en-GB" sz="1200" dirty="0">
                <a:latin typeface="Arial"/>
                <a:cs typeface="Arial"/>
              </a:rPr>
              <a:t>. Available at: </a:t>
            </a:r>
            <a:r>
              <a:rPr lang="en-GB" sz="1200" u="sng" dirty="0">
                <a:solidFill>
                  <a:srgbClr val="467886"/>
                </a:solidFill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https://springfieldmedicalclinic.com/blogs/what-is-chronic-obstructive-pulmonary-</a:t>
            </a:r>
            <a:r>
              <a:rPr lang="en-GB" sz="1200" u="sng" dirty="0" err="1"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disease-copd</a:t>
            </a:r>
            <a:r>
              <a:rPr lang="en-GB" sz="1200" dirty="0">
                <a:latin typeface="Arial"/>
                <a:cs typeface="Arial"/>
              </a:rPr>
              <a:t>. (Accessed: 11 April 2026).</a:t>
            </a:r>
          </a:p>
          <a:p>
            <a:r>
              <a:rPr lang="en-GB" sz="1200" dirty="0" err="1">
                <a:latin typeface="Arial"/>
                <a:cs typeface="Arial"/>
              </a:rPr>
              <a:t>StatPearls</a:t>
            </a:r>
            <a:r>
              <a:rPr lang="en-GB" sz="1200" dirty="0">
                <a:latin typeface="Arial"/>
                <a:cs typeface="Arial"/>
              </a:rPr>
              <a:t> Publishing (2023) </a:t>
            </a:r>
            <a:r>
              <a:rPr lang="en-GB" sz="1200" i="1" dirty="0">
                <a:latin typeface="Arial"/>
                <a:cs typeface="Arial"/>
              </a:rPr>
              <a:t>Chronic obstructive pulmonary disease</a:t>
            </a:r>
            <a:r>
              <a:rPr lang="en-GB" sz="1200" dirty="0">
                <a:latin typeface="Arial"/>
                <a:cs typeface="Arial"/>
              </a:rPr>
              <a:t>. Available at: https://</a:t>
            </a:r>
            <a:r>
              <a:rPr lang="en-GB" sz="1200" dirty="0" err="1">
                <a:latin typeface="Arial"/>
                <a:cs typeface="Arial"/>
              </a:rPr>
              <a:t>www.ncbi.nlm.nih.gov</a:t>
            </a:r>
            <a:r>
              <a:rPr lang="en-GB" sz="1200" dirty="0">
                <a:latin typeface="Arial"/>
                <a:cs typeface="Arial"/>
              </a:rPr>
              <a:t>/books/NBK560965/ (Accessed: 24 March 2026).</a:t>
            </a:r>
          </a:p>
          <a:p>
            <a:r>
              <a:rPr lang="en-GB" sz="1200" dirty="0">
                <a:latin typeface="Arial"/>
                <a:cs typeface="Arial"/>
              </a:rPr>
              <a:t>Temple Health. (2024). </a:t>
            </a:r>
            <a:r>
              <a:rPr lang="en-GB" sz="1200" i="1" dirty="0">
                <a:latin typeface="Arial"/>
                <a:cs typeface="Arial"/>
              </a:rPr>
              <a:t>COPD Diagnosis</a:t>
            </a:r>
            <a:r>
              <a:rPr lang="en-GB" sz="1200" dirty="0">
                <a:latin typeface="Arial"/>
                <a:cs typeface="Arial"/>
              </a:rPr>
              <a:t>. Available at: </a:t>
            </a:r>
            <a:r>
              <a:rPr lang="en-GB" sz="1200" u="sng" dirty="0">
                <a:solidFill>
                  <a:srgbClr val="467886"/>
                </a:solidFill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en-GB" sz="1200" u="sng" dirty="0" err="1">
                <a:solidFill>
                  <a:srgbClr val="467886"/>
                </a:solidFill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www.templehealth.org</a:t>
            </a:r>
            <a:r>
              <a:rPr lang="en-GB" sz="1200" u="sng" dirty="0"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/services/conditions/chronic-obstructive-pulmonary-disease-COPD/diagnosis</a:t>
            </a:r>
            <a:r>
              <a:rPr lang="en-GB" sz="1200" dirty="0">
                <a:latin typeface="Arial"/>
                <a:cs typeface="Arial"/>
              </a:rPr>
              <a:t>. (Accessed: 10 April 2026).</a:t>
            </a:r>
          </a:p>
          <a:p>
            <a:r>
              <a:rPr lang="en-US" sz="1200" dirty="0">
                <a:latin typeface="Arial"/>
                <a:cs typeface="Arial"/>
              </a:rPr>
              <a:t>The University of Edinburgh. (2016). </a:t>
            </a:r>
            <a:r>
              <a:rPr lang="en-US" sz="1200" i="1" dirty="0">
                <a:latin typeface="Arial"/>
                <a:cs typeface="Arial"/>
              </a:rPr>
              <a:t>COPD care costs to exceed £</a:t>
            </a:r>
            <a:r>
              <a:rPr lang="en-US" sz="1200" i="1" err="1">
                <a:latin typeface="Arial"/>
                <a:cs typeface="Arial"/>
              </a:rPr>
              <a:t>2.5bn</a:t>
            </a:r>
            <a:r>
              <a:rPr lang="en-US" sz="1200" dirty="0">
                <a:latin typeface="Arial"/>
                <a:cs typeface="Arial"/>
              </a:rPr>
              <a:t>. Available at: </a:t>
            </a:r>
            <a:r>
              <a:rPr lang="en-US" sz="1200" u="sng" dirty="0">
                <a:solidFill>
                  <a:srgbClr val="467886"/>
                </a:solidFill>
                <a:latin typeface="Arial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https://usher.ed.ac.uk/news-events/news-2016/</a:t>
            </a:r>
            <a:r>
              <a:rPr lang="en-US" sz="1200" u="sng" dirty="0" err="1">
                <a:solidFill>
                  <a:srgbClr val="467886"/>
                </a:solidFill>
                <a:latin typeface="Arial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copd-care-costs-to</a:t>
            </a:r>
            <a:r>
              <a:rPr lang="en-US" sz="1200" u="sng" dirty="0">
                <a:solidFill>
                  <a:srgbClr val="467886"/>
                </a:solidFill>
                <a:latin typeface="Arial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</a:t>
            </a:r>
            <a:r>
              <a:rPr lang="en-US" sz="1200" u="sng" dirty="0" err="1">
                <a:latin typeface="Arial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exceed-ps2-5bn</a:t>
            </a:r>
            <a:r>
              <a:rPr lang="en-US" sz="1200" dirty="0">
                <a:latin typeface="Arial"/>
                <a:cs typeface="Arial"/>
              </a:rPr>
              <a:t>. (Accessed: 27 March 2026)</a:t>
            </a:r>
            <a:endParaRPr lang="en-GB" sz="1200">
              <a:latin typeface="Arial"/>
              <a:cs typeface="Arial"/>
            </a:endParaRPr>
          </a:p>
          <a:p>
            <a:r>
              <a:rPr lang="en-GB" sz="1200" cap="all" err="1">
                <a:latin typeface="Arial"/>
                <a:ea typeface="+mn-lt"/>
                <a:cs typeface="Arial"/>
              </a:rPr>
              <a:t>Tabyshova</a:t>
            </a:r>
            <a:r>
              <a:rPr lang="en-GB" sz="1200" cap="all" dirty="0">
                <a:latin typeface="Arial"/>
                <a:ea typeface="+mn-lt"/>
                <a:cs typeface="Arial"/>
              </a:rPr>
              <a:t>, A. </a:t>
            </a:r>
            <a:r>
              <a:rPr lang="en-GB" sz="1200" i="1" cap="all" dirty="0">
                <a:latin typeface="Arial"/>
                <a:ea typeface="+mn-lt"/>
                <a:cs typeface="Arial"/>
              </a:rPr>
              <a:t>et al.</a:t>
            </a:r>
            <a:r>
              <a:rPr lang="en-GB" sz="1200" cap="all" dirty="0">
                <a:latin typeface="Arial"/>
                <a:ea typeface="+mn-lt"/>
                <a:cs typeface="Arial"/>
              </a:rPr>
              <a:t> (2021) ‘Gaps in COPD guidelines of low- and middle-income countries’, </a:t>
            </a:r>
            <a:r>
              <a:rPr lang="en-GB" sz="1200" i="1" cap="all" dirty="0">
                <a:latin typeface="Arial"/>
                <a:ea typeface="+mn-lt"/>
                <a:cs typeface="Arial"/>
              </a:rPr>
              <a:t>Chest</a:t>
            </a:r>
            <a:r>
              <a:rPr lang="en-GB" sz="1200" cap="all">
                <a:latin typeface="Arial"/>
                <a:ea typeface="+mn-lt"/>
                <a:cs typeface="Arial"/>
              </a:rPr>
              <a:t>, 159(2), pp. 575–584. doi:10.1016/j.chest.2020.09.260.  </a:t>
            </a:r>
            <a:endParaRPr lang="en-GB" sz="1200" cap="all">
              <a:latin typeface="Arial"/>
              <a:cs typeface="Arial"/>
            </a:endParaRPr>
          </a:p>
          <a:p>
            <a:r>
              <a:rPr lang="en-GB" sz="1200" b="0" i="0" u="none" strike="noStrike" dirty="0">
                <a:effectLst/>
                <a:latin typeface="Arial"/>
                <a:cs typeface="Arial"/>
              </a:rPr>
              <a:t>Vaughan, K. and </a:t>
            </a:r>
            <a:r>
              <a:rPr lang="en-GB" sz="1200" b="0" i="0" u="none" strike="noStrike" dirty="0" err="1">
                <a:effectLst/>
                <a:latin typeface="Arial"/>
                <a:cs typeface="Arial"/>
              </a:rPr>
              <a:t>Lavery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, J. (2024). Self-management of long-term conditions: a district nursing perspective of patient engagement. </a:t>
            </a:r>
            <a:r>
              <a:rPr lang="en-GB" sz="1200" b="0" i="1" u="none" strike="noStrike" dirty="0">
                <a:effectLst/>
                <a:latin typeface="Arial"/>
                <a:cs typeface="Arial"/>
              </a:rPr>
              <a:t>British Journal of Community Nursing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, 29(10), pp.474–479. </a:t>
            </a:r>
            <a:r>
              <a:rPr lang="en-GB" sz="1200" b="0" i="0" u="none" strike="noStrike" dirty="0" err="1">
                <a:effectLst/>
                <a:latin typeface="Arial"/>
                <a:cs typeface="Arial"/>
              </a:rPr>
              <a:t>doi:https</a:t>
            </a:r>
            <a:r>
              <a:rPr lang="en-GB" sz="1200" b="0" i="0" u="none" strike="noStrike" dirty="0">
                <a:effectLst/>
                <a:latin typeface="Arial"/>
                <a:cs typeface="Arial"/>
              </a:rPr>
              <a:t>://doi.org/10.12968/bjcn.2024.0035.</a:t>
            </a:r>
            <a:endParaRPr lang="en-GB" sz="1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340599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07EC6-3F01-F1F0-064C-50041C4BB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5528"/>
          </a:xfrm>
        </p:spPr>
        <p:txBody>
          <a:bodyPr>
            <a:normAutofit fontScale="90000"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BCCF73-AC32-ACE1-9AE0-A40964D13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884" y="1283368"/>
            <a:ext cx="11016916" cy="4893595"/>
          </a:xfr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Vogelmeier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C.F., Criner, G.J., Martinez, F.J., Anzueto, A., Barnes, P.J., Bourbeau, J., Celli, B.R., Chen, R., Decramer, M., Fabbri, L.M. and Frith, P. (2018) ‘Global strategy for the diagnosis, management, and prevention of chronic obstructive lung disease’, </a:t>
            </a:r>
            <a:r>
              <a:rPr kumimoji="0" lang="en-GB" sz="12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npj</a:t>
            </a: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Primary Care Respiratory Medicine,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28(1), pp. 1–12. Available at: </a:t>
            </a:r>
            <a:r>
              <a:rPr kumimoji="0" lang="en-GB" sz="1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https://www.nature.com/articles/s41533-018-0111-9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(Accessed: 24 March 2026).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Wagner, E.H., Austin, B.T., Davis, C., Hindmarsh, M., Schaefer, J. and Bonomi, A. (2001) ‘Improving chronic illness care: translating evidence into action’, </a:t>
            </a: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Health Affairs,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20(6), pp. 64–78. Available at: </a:t>
            </a:r>
            <a:r>
              <a:rPr kumimoji="0" lang="en-GB" sz="1200" b="0" i="0" u="sng" strike="noStrike" kern="1200" cap="none" spc="0" normalizeH="0" baseline="0" noProof="0" dirty="0">
                <a:ln>
                  <a:noFill/>
                </a:ln>
                <a:solidFill>
                  <a:srgbClr val="46788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https://pubmed.ncbi.nlm.nih.gov</a:t>
            </a:r>
            <a:r>
              <a:rPr kumimoji="0" lang="en-GB" sz="1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/11343489/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(Accessed: 24 March 2026).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What is personalised care? the comprehensive model and the Six components (no date) What is Personalised Care? The Comprehensive Model and the Six Components - Happy Healthy Lives. Available at: https://www.happyhealthylives.uk/integrated-care-board/resources-and-services/personalising-care-for-our-people/what-is-personalised-care-the-comprehensive-model-and-the-six-components/ (Accessed: 15 April 2026).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World Health Organization (WHO) (2023) </a:t>
            </a: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Global health estimates: Leading causes of death and disability.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Available at: </a:t>
            </a:r>
            <a:r>
              <a:rPr kumimoji="0" lang="en-GB" sz="1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https://www.who.int/data/global-health-estimates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(Accessed: 24 March 2026).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World Health Organization (WHO) (2024) </a:t>
            </a: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Chronic obstructive pulmonary disease (COPD) fact sheet.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Available at: </a:t>
            </a:r>
            <a:r>
              <a:rPr kumimoji="0" lang="en-GB" sz="1200" b="0" i="0" u="sng" strike="noStrike" kern="1200" cap="none" spc="0" normalizeH="0" baseline="0" noProof="0" dirty="0">
                <a:ln>
                  <a:noFill/>
                </a:ln>
                <a:solidFill>
                  <a:srgbClr val="46788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https://www.who.int/news-room/fact-sheets/detail/chronic-obstructive-pulmonary-disease-(</a:t>
            </a:r>
            <a:r>
              <a:rPr kumimoji="0" lang="en-GB" sz="1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copd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(Accessed: 24 March 2026).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8935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4653</Words>
  <Application>Microsoft Office PowerPoint</Application>
  <PresentationFormat>Widescreen</PresentationFormat>
  <Paragraphs>241</Paragraphs>
  <Slides>21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Programme: MSc Public Health and Social Care in Practice  Module: Community Care and Management of Longer-term Conditions for COPD Module code: LCHS7003   Lecturer: Muhammed Khan Internal Verifier: Dr Hamdi Hussain  Assignment Title: Component 2 Individual Presentation Patience Edo Student ID: 2220883</vt:lpstr>
      <vt:lpstr>Overview</vt:lpstr>
      <vt:lpstr>Definition </vt:lpstr>
      <vt:lpstr>Symptoms</vt:lpstr>
      <vt:lpstr>Aetiology and Causes </vt:lpstr>
      <vt:lpstr>Prevalence </vt:lpstr>
      <vt:lpstr>PowerPoint Presentation</vt:lpstr>
      <vt:lpstr>Diagnosis</vt:lpstr>
      <vt:lpstr>Initial Assessment</vt:lpstr>
      <vt:lpstr>Management (UK Guidance &amp; Models Frameworks)</vt:lpstr>
      <vt:lpstr>Treatment</vt:lpstr>
      <vt:lpstr>Comorbidities</vt:lpstr>
      <vt:lpstr>Prevention</vt:lpstr>
      <vt:lpstr>Co-Productive Care (Skills, Values and Behaviours)</vt:lpstr>
      <vt:lpstr>Personalised Care Model (6 Components)</vt:lpstr>
      <vt:lpstr>Recommended action</vt:lpstr>
      <vt:lpstr>Conclusion</vt:lpstr>
      <vt:lpstr>References</vt:lpstr>
      <vt:lpstr>References continues </vt:lpstr>
      <vt:lpstr>References continuation </vt:lpstr>
      <vt:lpstr>References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Afifa Zaman</dc:creator>
  <cp:lastModifiedBy>Patience Edo (2220883)</cp:lastModifiedBy>
  <cp:revision>105</cp:revision>
  <dcterms:created xsi:type="dcterms:W3CDTF">2026-04-09T11:08:11Z</dcterms:created>
  <dcterms:modified xsi:type="dcterms:W3CDTF">2026-04-15T17:31:58Z</dcterms:modified>
</cp:coreProperties>
</file>