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notesMasterIdLst>
    <p:notesMasterId r:id="rId17"/>
  </p:notesMasterIdLst>
  <p:sldIdLst>
    <p:sldId id="256" r:id="rId2"/>
    <p:sldId id="257" r:id="rId3"/>
    <p:sldId id="260" r:id="rId4"/>
    <p:sldId id="258" r:id="rId5"/>
    <p:sldId id="259" r:id="rId6"/>
    <p:sldId id="263" r:id="rId7"/>
    <p:sldId id="261" r:id="rId8"/>
    <p:sldId id="262" r:id="rId9"/>
    <p:sldId id="269" r:id="rId10"/>
    <p:sldId id="270" r:id="rId11"/>
    <p:sldId id="271" r:id="rId12"/>
    <p:sldId id="268" r:id="rId13"/>
    <p:sldId id="267" r:id="rId14"/>
    <p:sldId id="272" r:id="rId15"/>
    <p:sldId id="273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68"/>
  </p:normalViewPr>
  <p:slideViewPr>
    <p:cSldViewPr snapToGrid="0" snapToObjects="1">
      <p:cViewPr varScale="1">
        <p:scale>
          <a:sx n="105" d="100"/>
          <a:sy n="105" d="100"/>
        </p:scale>
        <p:origin x="84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6590AE-B193-48D6-BA70-FEDFB38AB8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73F78E0-2C15-478D-BF41-8856C932F853}">
      <dgm:prSet/>
      <dgm:spPr/>
      <dgm:t>
        <a:bodyPr/>
        <a:lstStyle/>
        <a:p>
          <a:r>
            <a:rPr lang="en-US"/>
            <a:t>Reflected and challenged</a:t>
          </a:r>
        </a:p>
      </dgm:t>
    </dgm:pt>
    <dgm:pt modelId="{DE5478A4-C521-4F35-8DBE-64D77AF7EFB3}" type="parTrans" cxnId="{0B1ECE20-959D-4F71-B4C5-3F593D0D8F27}">
      <dgm:prSet/>
      <dgm:spPr/>
      <dgm:t>
        <a:bodyPr/>
        <a:lstStyle/>
        <a:p>
          <a:endParaRPr lang="en-US"/>
        </a:p>
      </dgm:t>
    </dgm:pt>
    <dgm:pt modelId="{F42BD2A5-1B20-4FD8-A59E-06D7DAA5FF89}" type="sibTrans" cxnId="{0B1ECE20-959D-4F71-B4C5-3F593D0D8F27}">
      <dgm:prSet/>
      <dgm:spPr/>
      <dgm:t>
        <a:bodyPr/>
        <a:lstStyle/>
        <a:p>
          <a:endParaRPr lang="en-US"/>
        </a:p>
      </dgm:t>
    </dgm:pt>
    <dgm:pt modelId="{596CB480-CF4A-4E0E-9768-D8CDDEEE4712}">
      <dgm:prSet/>
      <dgm:spPr/>
      <dgm:t>
        <a:bodyPr/>
        <a:lstStyle/>
        <a:p>
          <a:r>
            <a:rPr lang="en-US"/>
            <a:t>New insights and self-awareness</a:t>
          </a:r>
        </a:p>
      </dgm:t>
    </dgm:pt>
    <dgm:pt modelId="{F791FCF7-47F5-4277-AAE5-3A49BB664F26}" type="parTrans" cxnId="{6D6C7E67-3606-4BF6-9BD7-BD6DBD923C93}">
      <dgm:prSet/>
      <dgm:spPr/>
      <dgm:t>
        <a:bodyPr/>
        <a:lstStyle/>
        <a:p>
          <a:endParaRPr lang="en-US"/>
        </a:p>
      </dgm:t>
    </dgm:pt>
    <dgm:pt modelId="{E066853D-97F0-4944-B55A-6DB0D2398F86}" type="sibTrans" cxnId="{6D6C7E67-3606-4BF6-9BD7-BD6DBD923C93}">
      <dgm:prSet/>
      <dgm:spPr/>
      <dgm:t>
        <a:bodyPr/>
        <a:lstStyle/>
        <a:p>
          <a:endParaRPr lang="en-US"/>
        </a:p>
      </dgm:t>
    </dgm:pt>
    <dgm:pt modelId="{44778418-13A4-4DEC-A556-2CCCD962C65C}">
      <dgm:prSet/>
      <dgm:spPr/>
      <dgm:t>
        <a:bodyPr/>
        <a:lstStyle/>
        <a:p>
          <a:r>
            <a:rPr lang="en-US"/>
            <a:t>Challenges for growth and opportunity</a:t>
          </a:r>
        </a:p>
      </dgm:t>
    </dgm:pt>
    <dgm:pt modelId="{620653B6-03E2-43DB-9462-02D4B2E09E06}" type="parTrans" cxnId="{C6559CA0-F466-4E0F-9567-78291B59D007}">
      <dgm:prSet/>
      <dgm:spPr/>
      <dgm:t>
        <a:bodyPr/>
        <a:lstStyle/>
        <a:p>
          <a:endParaRPr lang="en-US"/>
        </a:p>
      </dgm:t>
    </dgm:pt>
    <dgm:pt modelId="{632EED49-DF49-4B9E-AF17-3A246963953D}" type="sibTrans" cxnId="{C6559CA0-F466-4E0F-9567-78291B59D007}">
      <dgm:prSet/>
      <dgm:spPr/>
      <dgm:t>
        <a:bodyPr/>
        <a:lstStyle/>
        <a:p>
          <a:endParaRPr lang="en-US"/>
        </a:p>
      </dgm:t>
    </dgm:pt>
    <dgm:pt modelId="{53AF7DE6-430E-4F3B-B32A-12622B756A3D}">
      <dgm:prSet/>
      <dgm:spPr/>
      <dgm:t>
        <a:bodyPr/>
        <a:lstStyle/>
        <a:p>
          <a:r>
            <a:rPr lang="en-US"/>
            <a:t>Self-development aids and support</a:t>
          </a:r>
        </a:p>
      </dgm:t>
    </dgm:pt>
    <dgm:pt modelId="{DFD703A2-F849-459D-AC0C-61D6279156AE}" type="parTrans" cxnId="{1334F274-F7C5-4422-A152-B8DEEC6B9845}">
      <dgm:prSet/>
      <dgm:spPr/>
      <dgm:t>
        <a:bodyPr/>
        <a:lstStyle/>
        <a:p>
          <a:endParaRPr lang="en-US"/>
        </a:p>
      </dgm:t>
    </dgm:pt>
    <dgm:pt modelId="{08725205-B79C-422A-8E2B-85FB0BA06D8E}" type="sibTrans" cxnId="{1334F274-F7C5-4422-A152-B8DEEC6B9845}">
      <dgm:prSet/>
      <dgm:spPr/>
      <dgm:t>
        <a:bodyPr/>
        <a:lstStyle/>
        <a:p>
          <a:endParaRPr lang="en-US"/>
        </a:p>
      </dgm:t>
    </dgm:pt>
    <dgm:pt modelId="{0262E574-8BC8-4744-BEF6-1581C6C6224B}">
      <dgm:prSet/>
      <dgm:spPr/>
      <dgm:t>
        <a:bodyPr/>
        <a:lstStyle/>
        <a:p>
          <a:r>
            <a:rPr lang="en-US"/>
            <a:t>Future considerations</a:t>
          </a:r>
        </a:p>
      </dgm:t>
    </dgm:pt>
    <dgm:pt modelId="{6260E5B7-7513-49DA-A5AD-F70D1E291EF5}" type="parTrans" cxnId="{BCE28127-27D3-4C86-868A-61DBAF24829C}">
      <dgm:prSet/>
      <dgm:spPr/>
      <dgm:t>
        <a:bodyPr/>
        <a:lstStyle/>
        <a:p>
          <a:endParaRPr lang="en-US"/>
        </a:p>
      </dgm:t>
    </dgm:pt>
    <dgm:pt modelId="{53052A0C-4647-4E7F-B58E-E44FAD6DC2AA}" type="sibTrans" cxnId="{BCE28127-27D3-4C86-868A-61DBAF24829C}">
      <dgm:prSet/>
      <dgm:spPr/>
      <dgm:t>
        <a:bodyPr/>
        <a:lstStyle/>
        <a:p>
          <a:endParaRPr lang="en-US"/>
        </a:p>
      </dgm:t>
    </dgm:pt>
    <dgm:pt modelId="{60086142-B6CB-495E-BBC2-2713E6EE7A7D}" type="pres">
      <dgm:prSet presAssocID="{566590AE-B193-48D6-BA70-FEDFB38AB860}" presName="root" presStyleCnt="0">
        <dgm:presLayoutVars>
          <dgm:dir/>
          <dgm:resizeHandles val="exact"/>
        </dgm:presLayoutVars>
      </dgm:prSet>
      <dgm:spPr/>
    </dgm:pt>
    <dgm:pt modelId="{01F819E8-3C5F-4CFA-B64F-F51468BD1876}" type="pres">
      <dgm:prSet presAssocID="{473F78E0-2C15-478D-BF41-8856C932F853}" presName="compNode" presStyleCnt="0"/>
      <dgm:spPr/>
    </dgm:pt>
    <dgm:pt modelId="{598BB944-4693-4942-8A6B-398BBBA31A68}" type="pres">
      <dgm:prSet presAssocID="{473F78E0-2C15-478D-BF41-8856C932F853}" presName="bgRect" presStyleLbl="bgShp" presStyleIdx="0" presStyleCnt="5"/>
      <dgm:spPr/>
    </dgm:pt>
    <dgm:pt modelId="{9F1844E9-7A74-4664-A02C-64A0501C18A8}" type="pres">
      <dgm:prSet presAssocID="{473F78E0-2C15-478D-BF41-8856C932F85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vil Face with Solid Fill"/>
        </a:ext>
      </dgm:extLst>
    </dgm:pt>
    <dgm:pt modelId="{985484AE-906A-4027-AD0E-74CE052A9DF9}" type="pres">
      <dgm:prSet presAssocID="{473F78E0-2C15-478D-BF41-8856C932F853}" presName="spaceRect" presStyleCnt="0"/>
      <dgm:spPr/>
    </dgm:pt>
    <dgm:pt modelId="{F8B4556B-6E6C-495D-8180-BC0618F68AE3}" type="pres">
      <dgm:prSet presAssocID="{473F78E0-2C15-478D-BF41-8856C932F853}" presName="parTx" presStyleLbl="revTx" presStyleIdx="0" presStyleCnt="5">
        <dgm:presLayoutVars>
          <dgm:chMax val="0"/>
          <dgm:chPref val="0"/>
        </dgm:presLayoutVars>
      </dgm:prSet>
      <dgm:spPr/>
    </dgm:pt>
    <dgm:pt modelId="{1FA7679F-647A-450E-89EF-AC4331C27959}" type="pres">
      <dgm:prSet presAssocID="{F42BD2A5-1B20-4FD8-A59E-06D7DAA5FF89}" presName="sibTrans" presStyleCnt="0"/>
      <dgm:spPr/>
    </dgm:pt>
    <dgm:pt modelId="{C59021E4-D1D2-486D-9AE7-0456930CFC5F}" type="pres">
      <dgm:prSet presAssocID="{596CB480-CF4A-4E0E-9768-D8CDDEEE4712}" presName="compNode" presStyleCnt="0"/>
      <dgm:spPr/>
    </dgm:pt>
    <dgm:pt modelId="{0BC390CE-49D6-4147-A01D-97B81D8F158D}" type="pres">
      <dgm:prSet presAssocID="{596CB480-CF4A-4E0E-9768-D8CDDEEE4712}" presName="bgRect" presStyleLbl="bgShp" presStyleIdx="1" presStyleCnt="5"/>
      <dgm:spPr/>
    </dgm:pt>
    <dgm:pt modelId="{4BF71FCC-3AA0-4EB9-A8F7-57DFD7054BFD}" type="pres">
      <dgm:prSet presAssocID="{596CB480-CF4A-4E0E-9768-D8CDDEEE471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205E1246-4DBF-41F9-9984-DC82E74B8680}" type="pres">
      <dgm:prSet presAssocID="{596CB480-CF4A-4E0E-9768-D8CDDEEE4712}" presName="spaceRect" presStyleCnt="0"/>
      <dgm:spPr/>
    </dgm:pt>
    <dgm:pt modelId="{7C697ED9-D25B-43D5-B2AA-B15D93398E14}" type="pres">
      <dgm:prSet presAssocID="{596CB480-CF4A-4E0E-9768-D8CDDEEE4712}" presName="parTx" presStyleLbl="revTx" presStyleIdx="1" presStyleCnt="5">
        <dgm:presLayoutVars>
          <dgm:chMax val="0"/>
          <dgm:chPref val="0"/>
        </dgm:presLayoutVars>
      </dgm:prSet>
      <dgm:spPr/>
    </dgm:pt>
    <dgm:pt modelId="{B3FBBD67-9283-4A5F-BCE4-A4C8F45BF40B}" type="pres">
      <dgm:prSet presAssocID="{E066853D-97F0-4944-B55A-6DB0D2398F86}" presName="sibTrans" presStyleCnt="0"/>
      <dgm:spPr/>
    </dgm:pt>
    <dgm:pt modelId="{50FB14DC-9266-4494-869D-802FFDDD044F}" type="pres">
      <dgm:prSet presAssocID="{44778418-13A4-4DEC-A556-2CCCD962C65C}" presName="compNode" presStyleCnt="0"/>
      <dgm:spPr/>
    </dgm:pt>
    <dgm:pt modelId="{EAFE5AFB-90BE-48DD-9801-B509C471E38D}" type="pres">
      <dgm:prSet presAssocID="{44778418-13A4-4DEC-A556-2CCCD962C65C}" presName="bgRect" presStyleLbl="bgShp" presStyleIdx="2" presStyleCnt="5"/>
      <dgm:spPr/>
    </dgm:pt>
    <dgm:pt modelId="{B5311479-25AF-49A0-94AA-D7C9F105D5C1}" type="pres">
      <dgm:prSet presAssocID="{44778418-13A4-4DEC-A556-2CCCD962C65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30CED910-3257-40E6-9B19-2B21363E5BC7}" type="pres">
      <dgm:prSet presAssocID="{44778418-13A4-4DEC-A556-2CCCD962C65C}" presName="spaceRect" presStyleCnt="0"/>
      <dgm:spPr/>
    </dgm:pt>
    <dgm:pt modelId="{69CBEE04-2C98-46A2-B17A-6D8E51F9B72B}" type="pres">
      <dgm:prSet presAssocID="{44778418-13A4-4DEC-A556-2CCCD962C65C}" presName="parTx" presStyleLbl="revTx" presStyleIdx="2" presStyleCnt="5">
        <dgm:presLayoutVars>
          <dgm:chMax val="0"/>
          <dgm:chPref val="0"/>
        </dgm:presLayoutVars>
      </dgm:prSet>
      <dgm:spPr/>
    </dgm:pt>
    <dgm:pt modelId="{EB157969-0174-4DB5-B4C0-7DBE72D70DCC}" type="pres">
      <dgm:prSet presAssocID="{632EED49-DF49-4B9E-AF17-3A246963953D}" presName="sibTrans" presStyleCnt="0"/>
      <dgm:spPr/>
    </dgm:pt>
    <dgm:pt modelId="{213E1ACF-9F14-4F94-8BF7-2CC21704AB1F}" type="pres">
      <dgm:prSet presAssocID="{53AF7DE6-430E-4F3B-B32A-12622B756A3D}" presName="compNode" presStyleCnt="0"/>
      <dgm:spPr/>
    </dgm:pt>
    <dgm:pt modelId="{16AD14C0-FC5B-49F5-A8EB-149A0DFCCEB6}" type="pres">
      <dgm:prSet presAssocID="{53AF7DE6-430E-4F3B-B32A-12622B756A3D}" presName="bgRect" presStyleLbl="bgShp" presStyleIdx="3" presStyleCnt="5"/>
      <dgm:spPr/>
    </dgm:pt>
    <dgm:pt modelId="{5044CB0D-43EB-48E1-B16A-22CCB4B6FB04}" type="pres">
      <dgm:prSet presAssocID="{53AF7DE6-430E-4F3B-B32A-12622B756A3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tialArts"/>
        </a:ext>
      </dgm:extLst>
    </dgm:pt>
    <dgm:pt modelId="{E3758662-27BF-4539-BF9E-69EFAAB5166C}" type="pres">
      <dgm:prSet presAssocID="{53AF7DE6-430E-4F3B-B32A-12622B756A3D}" presName="spaceRect" presStyleCnt="0"/>
      <dgm:spPr/>
    </dgm:pt>
    <dgm:pt modelId="{FCCEAEF0-1BEC-4C1E-BF69-943A198AD5F3}" type="pres">
      <dgm:prSet presAssocID="{53AF7DE6-430E-4F3B-B32A-12622B756A3D}" presName="parTx" presStyleLbl="revTx" presStyleIdx="3" presStyleCnt="5">
        <dgm:presLayoutVars>
          <dgm:chMax val="0"/>
          <dgm:chPref val="0"/>
        </dgm:presLayoutVars>
      </dgm:prSet>
      <dgm:spPr/>
    </dgm:pt>
    <dgm:pt modelId="{9884944F-016D-4254-9A25-F0E7F3EEAE3B}" type="pres">
      <dgm:prSet presAssocID="{08725205-B79C-422A-8E2B-85FB0BA06D8E}" presName="sibTrans" presStyleCnt="0"/>
      <dgm:spPr/>
    </dgm:pt>
    <dgm:pt modelId="{F15CDD5F-C9BB-45DE-B4AC-B7CB827BCAC7}" type="pres">
      <dgm:prSet presAssocID="{0262E574-8BC8-4744-BEF6-1581C6C6224B}" presName="compNode" presStyleCnt="0"/>
      <dgm:spPr/>
    </dgm:pt>
    <dgm:pt modelId="{28BD2A4D-CBF2-43C2-B67B-FE6CE4E33692}" type="pres">
      <dgm:prSet presAssocID="{0262E574-8BC8-4744-BEF6-1581C6C6224B}" presName="bgRect" presStyleLbl="bgShp" presStyleIdx="4" presStyleCnt="5"/>
      <dgm:spPr/>
    </dgm:pt>
    <dgm:pt modelId="{BC2ACCF1-90DB-4E9E-96DF-2B1173246EA2}" type="pres">
      <dgm:prSet presAssocID="{0262E574-8BC8-4744-BEF6-1581C6C6224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CCF335E-B28C-4FD6-A5A0-A985924C7904}" type="pres">
      <dgm:prSet presAssocID="{0262E574-8BC8-4744-BEF6-1581C6C6224B}" presName="spaceRect" presStyleCnt="0"/>
      <dgm:spPr/>
    </dgm:pt>
    <dgm:pt modelId="{E3E05303-6373-42BA-B656-C2C0BC043851}" type="pres">
      <dgm:prSet presAssocID="{0262E574-8BC8-4744-BEF6-1581C6C6224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B1ECE20-959D-4F71-B4C5-3F593D0D8F27}" srcId="{566590AE-B193-48D6-BA70-FEDFB38AB860}" destId="{473F78E0-2C15-478D-BF41-8856C932F853}" srcOrd="0" destOrd="0" parTransId="{DE5478A4-C521-4F35-8DBE-64D77AF7EFB3}" sibTransId="{F42BD2A5-1B20-4FD8-A59E-06D7DAA5FF89}"/>
    <dgm:cxn modelId="{BCE28127-27D3-4C86-868A-61DBAF24829C}" srcId="{566590AE-B193-48D6-BA70-FEDFB38AB860}" destId="{0262E574-8BC8-4744-BEF6-1581C6C6224B}" srcOrd="4" destOrd="0" parTransId="{6260E5B7-7513-49DA-A5AD-F70D1E291EF5}" sibTransId="{53052A0C-4647-4E7F-B58E-E44FAD6DC2AA}"/>
    <dgm:cxn modelId="{54FBB738-09E9-4392-85D5-4A1B31A6ECD3}" type="presOf" srcId="{44778418-13A4-4DEC-A556-2CCCD962C65C}" destId="{69CBEE04-2C98-46A2-B17A-6D8E51F9B72B}" srcOrd="0" destOrd="0" presId="urn:microsoft.com/office/officeart/2018/2/layout/IconVerticalSolidList"/>
    <dgm:cxn modelId="{6D6C7E67-3606-4BF6-9BD7-BD6DBD923C93}" srcId="{566590AE-B193-48D6-BA70-FEDFB38AB860}" destId="{596CB480-CF4A-4E0E-9768-D8CDDEEE4712}" srcOrd="1" destOrd="0" parTransId="{F791FCF7-47F5-4277-AAE5-3A49BB664F26}" sibTransId="{E066853D-97F0-4944-B55A-6DB0D2398F86}"/>
    <dgm:cxn modelId="{1334F274-F7C5-4422-A152-B8DEEC6B9845}" srcId="{566590AE-B193-48D6-BA70-FEDFB38AB860}" destId="{53AF7DE6-430E-4F3B-B32A-12622B756A3D}" srcOrd="3" destOrd="0" parTransId="{DFD703A2-F849-459D-AC0C-61D6279156AE}" sibTransId="{08725205-B79C-422A-8E2B-85FB0BA06D8E}"/>
    <dgm:cxn modelId="{31627986-E14E-4A2C-96B1-BE231649C227}" type="presOf" srcId="{596CB480-CF4A-4E0E-9768-D8CDDEEE4712}" destId="{7C697ED9-D25B-43D5-B2AA-B15D93398E14}" srcOrd="0" destOrd="0" presId="urn:microsoft.com/office/officeart/2018/2/layout/IconVerticalSolidList"/>
    <dgm:cxn modelId="{19A9CD8F-1B79-4D7B-A335-59F171DCB01F}" type="presOf" srcId="{0262E574-8BC8-4744-BEF6-1581C6C6224B}" destId="{E3E05303-6373-42BA-B656-C2C0BC043851}" srcOrd="0" destOrd="0" presId="urn:microsoft.com/office/officeart/2018/2/layout/IconVerticalSolidList"/>
    <dgm:cxn modelId="{C6559CA0-F466-4E0F-9567-78291B59D007}" srcId="{566590AE-B193-48D6-BA70-FEDFB38AB860}" destId="{44778418-13A4-4DEC-A556-2CCCD962C65C}" srcOrd="2" destOrd="0" parTransId="{620653B6-03E2-43DB-9462-02D4B2E09E06}" sibTransId="{632EED49-DF49-4B9E-AF17-3A246963953D}"/>
    <dgm:cxn modelId="{8E2FB7B0-1B5C-48E9-AB98-53712987A2BE}" type="presOf" srcId="{53AF7DE6-430E-4F3B-B32A-12622B756A3D}" destId="{FCCEAEF0-1BEC-4C1E-BF69-943A198AD5F3}" srcOrd="0" destOrd="0" presId="urn:microsoft.com/office/officeart/2018/2/layout/IconVerticalSolidList"/>
    <dgm:cxn modelId="{BAF2AFC3-C95D-43F9-AF63-C91ABD23C19F}" type="presOf" srcId="{566590AE-B193-48D6-BA70-FEDFB38AB860}" destId="{60086142-B6CB-495E-BBC2-2713E6EE7A7D}" srcOrd="0" destOrd="0" presId="urn:microsoft.com/office/officeart/2018/2/layout/IconVerticalSolidList"/>
    <dgm:cxn modelId="{DA2199FB-5B39-417B-86AE-DD202AEAD553}" type="presOf" srcId="{473F78E0-2C15-478D-BF41-8856C932F853}" destId="{F8B4556B-6E6C-495D-8180-BC0618F68AE3}" srcOrd="0" destOrd="0" presId="urn:microsoft.com/office/officeart/2018/2/layout/IconVerticalSolidList"/>
    <dgm:cxn modelId="{7927F14E-86FF-434D-A7FE-9316ECAFCDAD}" type="presParOf" srcId="{60086142-B6CB-495E-BBC2-2713E6EE7A7D}" destId="{01F819E8-3C5F-4CFA-B64F-F51468BD1876}" srcOrd="0" destOrd="0" presId="urn:microsoft.com/office/officeart/2018/2/layout/IconVerticalSolidList"/>
    <dgm:cxn modelId="{EED5331A-6725-486B-8AEA-68637B7E6F19}" type="presParOf" srcId="{01F819E8-3C5F-4CFA-B64F-F51468BD1876}" destId="{598BB944-4693-4942-8A6B-398BBBA31A68}" srcOrd="0" destOrd="0" presId="urn:microsoft.com/office/officeart/2018/2/layout/IconVerticalSolidList"/>
    <dgm:cxn modelId="{85B77137-256F-452D-80AF-AF387863FB39}" type="presParOf" srcId="{01F819E8-3C5F-4CFA-B64F-F51468BD1876}" destId="{9F1844E9-7A74-4664-A02C-64A0501C18A8}" srcOrd="1" destOrd="0" presId="urn:microsoft.com/office/officeart/2018/2/layout/IconVerticalSolidList"/>
    <dgm:cxn modelId="{C855D785-B2FF-46A4-BE71-33D47EE3CB9B}" type="presParOf" srcId="{01F819E8-3C5F-4CFA-B64F-F51468BD1876}" destId="{985484AE-906A-4027-AD0E-74CE052A9DF9}" srcOrd="2" destOrd="0" presId="urn:microsoft.com/office/officeart/2018/2/layout/IconVerticalSolidList"/>
    <dgm:cxn modelId="{4E2452AA-4FD0-4C8E-833E-B0F2BE87E9AE}" type="presParOf" srcId="{01F819E8-3C5F-4CFA-B64F-F51468BD1876}" destId="{F8B4556B-6E6C-495D-8180-BC0618F68AE3}" srcOrd="3" destOrd="0" presId="urn:microsoft.com/office/officeart/2018/2/layout/IconVerticalSolidList"/>
    <dgm:cxn modelId="{A8DBBB50-A024-401C-8656-E8E014F41ED5}" type="presParOf" srcId="{60086142-B6CB-495E-BBC2-2713E6EE7A7D}" destId="{1FA7679F-647A-450E-89EF-AC4331C27959}" srcOrd="1" destOrd="0" presId="urn:microsoft.com/office/officeart/2018/2/layout/IconVerticalSolidList"/>
    <dgm:cxn modelId="{1579BC31-648D-4CD9-A689-5E0E3B5BCC06}" type="presParOf" srcId="{60086142-B6CB-495E-BBC2-2713E6EE7A7D}" destId="{C59021E4-D1D2-486D-9AE7-0456930CFC5F}" srcOrd="2" destOrd="0" presId="urn:microsoft.com/office/officeart/2018/2/layout/IconVerticalSolidList"/>
    <dgm:cxn modelId="{9467FAE2-16FF-4C9A-89D9-5FE413BA1BF3}" type="presParOf" srcId="{C59021E4-D1D2-486D-9AE7-0456930CFC5F}" destId="{0BC390CE-49D6-4147-A01D-97B81D8F158D}" srcOrd="0" destOrd="0" presId="urn:microsoft.com/office/officeart/2018/2/layout/IconVerticalSolidList"/>
    <dgm:cxn modelId="{0B7FD7B3-55D3-4EBB-9B74-E6A32D3334F7}" type="presParOf" srcId="{C59021E4-D1D2-486D-9AE7-0456930CFC5F}" destId="{4BF71FCC-3AA0-4EB9-A8F7-57DFD7054BFD}" srcOrd="1" destOrd="0" presId="urn:microsoft.com/office/officeart/2018/2/layout/IconVerticalSolidList"/>
    <dgm:cxn modelId="{9BBA784A-C264-4BF3-99D9-C352FC1CABA1}" type="presParOf" srcId="{C59021E4-D1D2-486D-9AE7-0456930CFC5F}" destId="{205E1246-4DBF-41F9-9984-DC82E74B8680}" srcOrd="2" destOrd="0" presId="urn:microsoft.com/office/officeart/2018/2/layout/IconVerticalSolidList"/>
    <dgm:cxn modelId="{E5BD205D-BC7E-4E31-A743-44F045632A0B}" type="presParOf" srcId="{C59021E4-D1D2-486D-9AE7-0456930CFC5F}" destId="{7C697ED9-D25B-43D5-B2AA-B15D93398E14}" srcOrd="3" destOrd="0" presId="urn:microsoft.com/office/officeart/2018/2/layout/IconVerticalSolidList"/>
    <dgm:cxn modelId="{64F19067-F2AA-4ACD-B5B8-898BDB09C809}" type="presParOf" srcId="{60086142-B6CB-495E-BBC2-2713E6EE7A7D}" destId="{B3FBBD67-9283-4A5F-BCE4-A4C8F45BF40B}" srcOrd="3" destOrd="0" presId="urn:microsoft.com/office/officeart/2018/2/layout/IconVerticalSolidList"/>
    <dgm:cxn modelId="{9E833882-426B-4E4E-AC62-D146939F040A}" type="presParOf" srcId="{60086142-B6CB-495E-BBC2-2713E6EE7A7D}" destId="{50FB14DC-9266-4494-869D-802FFDDD044F}" srcOrd="4" destOrd="0" presId="urn:microsoft.com/office/officeart/2018/2/layout/IconVerticalSolidList"/>
    <dgm:cxn modelId="{701664D2-7572-4343-827C-1165B48D280A}" type="presParOf" srcId="{50FB14DC-9266-4494-869D-802FFDDD044F}" destId="{EAFE5AFB-90BE-48DD-9801-B509C471E38D}" srcOrd="0" destOrd="0" presId="urn:microsoft.com/office/officeart/2018/2/layout/IconVerticalSolidList"/>
    <dgm:cxn modelId="{4C8C85F4-03D5-4DF0-B9B7-44B77CD4B55B}" type="presParOf" srcId="{50FB14DC-9266-4494-869D-802FFDDD044F}" destId="{B5311479-25AF-49A0-94AA-D7C9F105D5C1}" srcOrd="1" destOrd="0" presId="urn:microsoft.com/office/officeart/2018/2/layout/IconVerticalSolidList"/>
    <dgm:cxn modelId="{C5BD331C-D041-4944-87F4-CE53AC033EEC}" type="presParOf" srcId="{50FB14DC-9266-4494-869D-802FFDDD044F}" destId="{30CED910-3257-40E6-9B19-2B21363E5BC7}" srcOrd="2" destOrd="0" presId="urn:microsoft.com/office/officeart/2018/2/layout/IconVerticalSolidList"/>
    <dgm:cxn modelId="{D7F15527-BD4D-41C0-8A3F-D538E7A3E6F8}" type="presParOf" srcId="{50FB14DC-9266-4494-869D-802FFDDD044F}" destId="{69CBEE04-2C98-46A2-B17A-6D8E51F9B72B}" srcOrd="3" destOrd="0" presId="urn:microsoft.com/office/officeart/2018/2/layout/IconVerticalSolidList"/>
    <dgm:cxn modelId="{00F2AB2A-5CAE-417E-AA3D-BD0B6C1C1014}" type="presParOf" srcId="{60086142-B6CB-495E-BBC2-2713E6EE7A7D}" destId="{EB157969-0174-4DB5-B4C0-7DBE72D70DCC}" srcOrd="5" destOrd="0" presId="urn:microsoft.com/office/officeart/2018/2/layout/IconVerticalSolidList"/>
    <dgm:cxn modelId="{F49EC3F6-7B5B-43CD-8139-2544B9CB3EFD}" type="presParOf" srcId="{60086142-B6CB-495E-BBC2-2713E6EE7A7D}" destId="{213E1ACF-9F14-4F94-8BF7-2CC21704AB1F}" srcOrd="6" destOrd="0" presId="urn:microsoft.com/office/officeart/2018/2/layout/IconVerticalSolidList"/>
    <dgm:cxn modelId="{4DA44785-1E4B-48AF-8903-6B656AE9BA5D}" type="presParOf" srcId="{213E1ACF-9F14-4F94-8BF7-2CC21704AB1F}" destId="{16AD14C0-FC5B-49F5-A8EB-149A0DFCCEB6}" srcOrd="0" destOrd="0" presId="urn:microsoft.com/office/officeart/2018/2/layout/IconVerticalSolidList"/>
    <dgm:cxn modelId="{63B22F19-23F9-4CD3-A3C9-1C15099F5733}" type="presParOf" srcId="{213E1ACF-9F14-4F94-8BF7-2CC21704AB1F}" destId="{5044CB0D-43EB-48E1-B16A-22CCB4B6FB04}" srcOrd="1" destOrd="0" presId="urn:microsoft.com/office/officeart/2018/2/layout/IconVerticalSolidList"/>
    <dgm:cxn modelId="{D348B207-B693-40CB-91E4-5761D8AF43B6}" type="presParOf" srcId="{213E1ACF-9F14-4F94-8BF7-2CC21704AB1F}" destId="{E3758662-27BF-4539-BF9E-69EFAAB5166C}" srcOrd="2" destOrd="0" presId="urn:microsoft.com/office/officeart/2018/2/layout/IconVerticalSolidList"/>
    <dgm:cxn modelId="{E77D6AAF-BC68-422E-A433-362AA1BD4F1D}" type="presParOf" srcId="{213E1ACF-9F14-4F94-8BF7-2CC21704AB1F}" destId="{FCCEAEF0-1BEC-4C1E-BF69-943A198AD5F3}" srcOrd="3" destOrd="0" presId="urn:microsoft.com/office/officeart/2018/2/layout/IconVerticalSolidList"/>
    <dgm:cxn modelId="{0B08883E-59F8-4C3C-A2E2-C59DB71EFF14}" type="presParOf" srcId="{60086142-B6CB-495E-BBC2-2713E6EE7A7D}" destId="{9884944F-016D-4254-9A25-F0E7F3EEAE3B}" srcOrd="7" destOrd="0" presId="urn:microsoft.com/office/officeart/2018/2/layout/IconVerticalSolidList"/>
    <dgm:cxn modelId="{4758E1B8-3563-469E-8884-E8F393CB46F6}" type="presParOf" srcId="{60086142-B6CB-495E-BBC2-2713E6EE7A7D}" destId="{F15CDD5F-C9BB-45DE-B4AC-B7CB827BCAC7}" srcOrd="8" destOrd="0" presId="urn:microsoft.com/office/officeart/2018/2/layout/IconVerticalSolidList"/>
    <dgm:cxn modelId="{17863E88-F243-48CD-A6C2-0CDE7147FD87}" type="presParOf" srcId="{F15CDD5F-C9BB-45DE-B4AC-B7CB827BCAC7}" destId="{28BD2A4D-CBF2-43C2-B67B-FE6CE4E33692}" srcOrd="0" destOrd="0" presId="urn:microsoft.com/office/officeart/2018/2/layout/IconVerticalSolidList"/>
    <dgm:cxn modelId="{1ED88619-89D1-40DA-ACD3-D71407B8E308}" type="presParOf" srcId="{F15CDD5F-C9BB-45DE-B4AC-B7CB827BCAC7}" destId="{BC2ACCF1-90DB-4E9E-96DF-2B1173246EA2}" srcOrd="1" destOrd="0" presId="urn:microsoft.com/office/officeart/2018/2/layout/IconVerticalSolidList"/>
    <dgm:cxn modelId="{58ABFD07-5536-4B63-84AE-29AD319D957E}" type="presParOf" srcId="{F15CDD5F-C9BB-45DE-B4AC-B7CB827BCAC7}" destId="{2CCF335E-B28C-4FD6-A5A0-A985924C7904}" srcOrd="2" destOrd="0" presId="urn:microsoft.com/office/officeart/2018/2/layout/IconVerticalSolidList"/>
    <dgm:cxn modelId="{32D37A57-3041-4D37-8194-C39EDC10F143}" type="presParOf" srcId="{F15CDD5F-C9BB-45DE-B4AC-B7CB827BCAC7}" destId="{E3E05303-6373-42BA-B656-C2C0BC04385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8BB944-4693-4942-8A6B-398BBBA31A68}">
      <dsp:nvSpPr>
        <dsp:cNvPr id="0" name=""/>
        <dsp:cNvSpPr/>
      </dsp:nvSpPr>
      <dsp:spPr>
        <a:xfrm>
          <a:off x="0" y="4155"/>
          <a:ext cx="5889686" cy="885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1844E9-7A74-4664-A02C-64A0501C18A8}">
      <dsp:nvSpPr>
        <dsp:cNvPr id="0" name=""/>
        <dsp:cNvSpPr/>
      </dsp:nvSpPr>
      <dsp:spPr>
        <a:xfrm>
          <a:off x="267759" y="203315"/>
          <a:ext cx="486835" cy="486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B4556B-6E6C-495D-8180-BC0618F68AE3}">
      <dsp:nvSpPr>
        <dsp:cNvPr id="0" name=""/>
        <dsp:cNvSpPr/>
      </dsp:nvSpPr>
      <dsp:spPr>
        <a:xfrm>
          <a:off x="1022353" y="4155"/>
          <a:ext cx="4867332" cy="885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79" tIns="93679" rIns="93679" bIns="9367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Reflected and challenged</a:t>
          </a:r>
        </a:p>
      </dsp:txBody>
      <dsp:txXfrm>
        <a:off x="1022353" y="4155"/>
        <a:ext cx="4867332" cy="885154"/>
      </dsp:txXfrm>
    </dsp:sp>
    <dsp:sp modelId="{0BC390CE-49D6-4147-A01D-97B81D8F158D}">
      <dsp:nvSpPr>
        <dsp:cNvPr id="0" name=""/>
        <dsp:cNvSpPr/>
      </dsp:nvSpPr>
      <dsp:spPr>
        <a:xfrm>
          <a:off x="0" y="1110599"/>
          <a:ext cx="5889686" cy="885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F71FCC-3AA0-4EB9-A8F7-57DFD7054BFD}">
      <dsp:nvSpPr>
        <dsp:cNvPr id="0" name=""/>
        <dsp:cNvSpPr/>
      </dsp:nvSpPr>
      <dsp:spPr>
        <a:xfrm>
          <a:off x="267759" y="1309759"/>
          <a:ext cx="486835" cy="486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697ED9-D25B-43D5-B2AA-B15D93398E14}">
      <dsp:nvSpPr>
        <dsp:cNvPr id="0" name=""/>
        <dsp:cNvSpPr/>
      </dsp:nvSpPr>
      <dsp:spPr>
        <a:xfrm>
          <a:off x="1022353" y="1110599"/>
          <a:ext cx="4867332" cy="885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79" tIns="93679" rIns="93679" bIns="9367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New insights and self-awareness</a:t>
          </a:r>
        </a:p>
      </dsp:txBody>
      <dsp:txXfrm>
        <a:off x="1022353" y="1110599"/>
        <a:ext cx="4867332" cy="885154"/>
      </dsp:txXfrm>
    </dsp:sp>
    <dsp:sp modelId="{EAFE5AFB-90BE-48DD-9801-B509C471E38D}">
      <dsp:nvSpPr>
        <dsp:cNvPr id="0" name=""/>
        <dsp:cNvSpPr/>
      </dsp:nvSpPr>
      <dsp:spPr>
        <a:xfrm>
          <a:off x="0" y="2217043"/>
          <a:ext cx="5889686" cy="885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311479-25AF-49A0-94AA-D7C9F105D5C1}">
      <dsp:nvSpPr>
        <dsp:cNvPr id="0" name=""/>
        <dsp:cNvSpPr/>
      </dsp:nvSpPr>
      <dsp:spPr>
        <a:xfrm>
          <a:off x="267759" y="2416202"/>
          <a:ext cx="486835" cy="486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CBEE04-2C98-46A2-B17A-6D8E51F9B72B}">
      <dsp:nvSpPr>
        <dsp:cNvPr id="0" name=""/>
        <dsp:cNvSpPr/>
      </dsp:nvSpPr>
      <dsp:spPr>
        <a:xfrm>
          <a:off x="1022353" y="2217043"/>
          <a:ext cx="4867332" cy="885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79" tIns="93679" rIns="93679" bIns="9367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Challenges for growth and opportunity</a:t>
          </a:r>
        </a:p>
      </dsp:txBody>
      <dsp:txXfrm>
        <a:off x="1022353" y="2217043"/>
        <a:ext cx="4867332" cy="885154"/>
      </dsp:txXfrm>
    </dsp:sp>
    <dsp:sp modelId="{16AD14C0-FC5B-49F5-A8EB-149A0DFCCEB6}">
      <dsp:nvSpPr>
        <dsp:cNvPr id="0" name=""/>
        <dsp:cNvSpPr/>
      </dsp:nvSpPr>
      <dsp:spPr>
        <a:xfrm>
          <a:off x="0" y="3323486"/>
          <a:ext cx="5889686" cy="885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44CB0D-43EB-48E1-B16A-22CCB4B6FB04}">
      <dsp:nvSpPr>
        <dsp:cNvPr id="0" name=""/>
        <dsp:cNvSpPr/>
      </dsp:nvSpPr>
      <dsp:spPr>
        <a:xfrm>
          <a:off x="267759" y="3522646"/>
          <a:ext cx="486835" cy="4868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CEAEF0-1BEC-4C1E-BF69-943A198AD5F3}">
      <dsp:nvSpPr>
        <dsp:cNvPr id="0" name=""/>
        <dsp:cNvSpPr/>
      </dsp:nvSpPr>
      <dsp:spPr>
        <a:xfrm>
          <a:off x="1022353" y="3323486"/>
          <a:ext cx="4867332" cy="885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79" tIns="93679" rIns="93679" bIns="9367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Self-development aids and support</a:t>
          </a:r>
        </a:p>
      </dsp:txBody>
      <dsp:txXfrm>
        <a:off x="1022353" y="3323486"/>
        <a:ext cx="4867332" cy="885154"/>
      </dsp:txXfrm>
    </dsp:sp>
    <dsp:sp modelId="{28BD2A4D-CBF2-43C2-B67B-FE6CE4E33692}">
      <dsp:nvSpPr>
        <dsp:cNvPr id="0" name=""/>
        <dsp:cNvSpPr/>
      </dsp:nvSpPr>
      <dsp:spPr>
        <a:xfrm>
          <a:off x="0" y="4429930"/>
          <a:ext cx="5889686" cy="885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2ACCF1-90DB-4E9E-96DF-2B1173246EA2}">
      <dsp:nvSpPr>
        <dsp:cNvPr id="0" name=""/>
        <dsp:cNvSpPr/>
      </dsp:nvSpPr>
      <dsp:spPr>
        <a:xfrm>
          <a:off x="267759" y="4629090"/>
          <a:ext cx="486835" cy="48683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E05303-6373-42BA-B656-C2C0BC043851}">
      <dsp:nvSpPr>
        <dsp:cNvPr id="0" name=""/>
        <dsp:cNvSpPr/>
      </dsp:nvSpPr>
      <dsp:spPr>
        <a:xfrm>
          <a:off x="1022353" y="4429930"/>
          <a:ext cx="4867332" cy="885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79" tIns="93679" rIns="93679" bIns="9367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Future considerations</a:t>
          </a:r>
        </a:p>
      </dsp:txBody>
      <dsp:txXfrm>
        <a:off x="1022353" y="4429930"/>
        <a:ext cx="4867332" cy="8851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BCD9EE-40A6-EF49-9069-EC8D57806E9D}" type="datetimeFigureOut">
              <a:rPr lang="en-US" smtClean="0"/>
              <a:t>4/28/20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5B583-B975-AA43-902C-5D5A4AA61E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1377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75B583-B975-AA43-902C-5D5A4AA61ED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1372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75B583-B975-AA43-902C-5D5A4AA61ED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741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1EC57-ACD5-F048-8A01-54987151EA0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4CD073C6-CBA0-CB4D-8D2D-B04BB08FFC78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4467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1EC57-ACD5-F048-8A01-54987151EA0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073C6-CBA0-CB4D-8D2D-B04BB08FFC7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4990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1EC57-ACD5-F048-8A01-54987151EA0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073C6-CBA0-CB4D-8D2D-B04BB08FF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028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1EC57-ACD5-F048-8A01-54987151EA0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073C6-CBA0-CB4D-8D2D-B04BB08FF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6982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1EC57-ACD5-F048-8A01-54987151EA0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073C6-CBA0-CB4D-8D2D-B04BB08FF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746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1EC57-ACD5-F048-8A01-54987151EA0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073C6-CBA0-CB4D-8D2D-B04BB08FFC7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594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1EC57-ACD5-F048-8A01-54987151EA0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073C6-CBA0-CB4D-8D2D-B04BB08FF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591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1EC57-ACD5-F048-8A01-54987151EA0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073C6-CBA0-CB4D-8D2D-B04BB08FF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637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1EC57-ACD5-F048-8A01-54987151EA0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073C6-CBA0-CB4D-8D2D-B04BB08FF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317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1EC57-ACD5-F048-8A01-54987151EA0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073C6-CBA0-CB4D-8D2D-B04BB08FF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005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1EC57-ACD5-F048-8A01-54987151EA0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073C6-CBA0-CB4D-8D2D-B04BB08FF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635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B5B1EC57-ACD5-F048-8A01-54987151EA0E}" type="datetimeFigureOut">
              <a:rPr lang="en-US" smtClean="0"/>
              <a:t>4/27/20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073C6-CBA0-CB4D-8D2D-B04BB08FFC78}" type="slidenum">
              <a:rPr lang="en-US" smtClean="0"/>
              <a:t>‹#›</a:t>
            </a:fld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441160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4C034-4DE1-674D-9159-8639ECA38B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US" sz="5400" dirty="0"/>
              <a:t>Personal Development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7320E4-B139-B346-8E8D-E3089C4E05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 fontScale="77500" lnSpcReduction="20000"/>
          </a:bodyPr>
          <a:lstStyle/>
          <a:p>
            <a:pPr algn="just"/>
            <a:r>
              <a:rPr lang="en-US" sz="1800" dirty="0"/>
              <a:t>Critically assess own professional strengths and limitations and reflect on themes of personal support and self-care in your development as a trainee counsellor</a:t>
            </a:r>
          </a:p>
          <a:p>
            <a:pPr algn="r"/>
            <a:r>
              <a:rPr lang="en-US" sz="1400" dirty="0"/>
              <a:t>Danielle </a:t>
            </a:r>
            <a:r>
              <a:rPr lang="en-US" sz="1400" dirty="0" err="1"/>
              <a:t>Bastier</a:t>
            </a:r>
            <a:r>
              <a:rPr lang="en-US" sz="1400" dirty="0"/>
              <a:t> - 1150159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3E3E5D6-B1D4-7F44-809B-5EACB7A7FE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48648" y="10"/>
            <a:ext cx="5714991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350463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BEB7091A-7E9C-45E8-B4B8-831F07A252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A7EE626-B530-46D6-8DFA-F7CCBAB93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E16B9833-CCDE-4DEF-8D9C-0374880A53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C2CC7F6-4DA9-40BE-9788-4ED6B0A856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D098DBD-F19D-467D-BA4D-814BD652E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EF6C70E-8448-40F4-8AFA-2E982338C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yellow flower in a field&#10;&#10;Description automatically generated">
            <a:extLst>
              <a:ext uri="{FF2B5EF4-FFF2-40B4-BE49-F238E27FC236}">
                <a16:creationId xmlns:a16="http://schemas.microsoft.com/office/drawing/2014/main" id="{7F7751AF-E0A0-2A41-BF73-4572012A17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t="1541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7710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D02AEE-30DC-4942-A9CA-7A14F8B8E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D5823F2-909F-442D-BD72-0681CCC14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231EAF6-FA22-4615-A4D3-D171F7E17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2699857-2714-4E6A-8E11-6BEB9DF7F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46078E7-FDC0-448B-97DE-4EDA7702E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266E038-37B1-43CF-AFE0-B21E9F572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4C991C-0E4C-6147-9600-B1332DB583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444" y="808056"/>
            <a:ext cx="3319381" cy="1077229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My “mind-weed”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BA9F9-DA1D-204A-8432-D4E69ADDE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4444" y="2052116"/>
            <a:ext cx="3319381" cy="3997828"/>
          </a:xfrm>
        </p:spPr>
        <p:txBody>
          <a:bodyPr>
            <a:normAutofit/>
          </a:bodyPr>
          <a:lstStyle/>
          <a:p>
            <a:r>
              <a:rPr lang="en-GB" sz="1800"/>
              <a:t>What do I notice about my dandelion?</a:t>
            </a:r>
          </a:p>
          <a:p>
            <a:r>
              <a:rPr lang="en-GB" sz="1800"/>
              <a:t>What can I learn from its presence?</a:t>
            </a:r>
          </a:p>
          <a:p>
            <a:r>
              <a:rPr lang="en-GB" sz="1800"/>
              <a:t>When did I start to notice it was here?</a:t>
            </a:r>
          </a:p>
          <a:p>
            <a:r>
              <a:rPr lang="en-GB" sz="1800"/>
              <a:t>Am I afraid? Am I angry? </a:t>
            </a:r>
          </a:p>
          <a:p>
            <a:r>
              <a:rPr lang="en-GB" sz="1800"/>
              <a:t>What would my dandelion say if it had a voice? </a:t>
            </a:r>
          </a:p>
        </p:txBody>
      </p:sp>
      <p:pic>
        <p:nvPicPr>
          <p:cNvPr id="5" name="Picture 4" descr="A picture containing indoor, table, sitting, computer&#10;&#10;Description automatically generated">
            <a:extLst>
              <a:ext uri="{FF2B5EF4-FFF2-40B4-BE49-F238E27FC236}">
                <a16:creationId xmlns:a16="http://schemas.microsoft.com/office/drawing/2014/main" id="{4744C79B-8FF8-934F-BB3C-2B3C3ABCCE0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740"/>
          <a:stretch/>
        </p:blipFill>
        <p:spPr>
          <a:xfrm>
            <a:off x="6096543" y="227"/>
            <a:ext cx="5288377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31E37FC9-ED36-42CE-9877-9EAB50FA8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2586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6622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22F0272-3878-4604-AA91-01CA8F08D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F60EAEC-22E3-4448-8F0A-9ADAA793A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55E0F90-3FFF-4E04-B3C8-3C969A415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C63A4EF-A033-4ED0-9EB6-6E1A8D264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64965EE-80F2-417F-9652-5BFF14DA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3C9611-CFD7-4C23-A8F2-00E7865A5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A926BDB-98EF-43B0-A66B-1A6EF8FB2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A722A754-56A5-43DA-ADE3-C2704FABA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90FADDEF-2C10-4B0B-868E-6A655B67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9F00"/>
            </a:solidFill>
            <a:miter lim="800000"/>
          </a:ln>
          <a:effectLst>
            <a:outerShdw blurRad="762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96BAEB43-A44A-064F-9192-46674D79BF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/>
        </p:blipFill>
        <p:spPr>
          <a:xfrm>
            <a:off x="1947770" y="643467"/>
            <a:ext cx="7760110" cy="54281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81AF966-FF55-0941-8DD1-FE61358B573C}"/>
              </a:ext>
            </a:extLst>
          </p:cNvPr>
          <p:cNvSpPr txBox="1"/>
          <p:nvPr/>
        </p:nvSpPr>
        <p:spPr>
          <a:xfrm>
            <a:off x="7543800" y="6377940"/>
            <a:ext cx="4171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/>
              <a:t>(</a:t>
            </a:r>
            <a:r>
              <a:rPr lang="en-US" dirty="0" err="1"/>
              <a:t>Luft</a:t>
            </a:r>
            <a:r>
              <a:rPr lang="en-US" dirty="0"/>
              <a:t> &amp; Ingham, 1955)</a:t>
            </a:r>
          </a:p>
        </p:txBody>
      </p:sp>
    </p:spTree>
    <p:extLst>
      <p:ext uri="{BB962C8B-B14F-4D97-AF65-F5344CB8AC3E}">
        <p14:creationId xmlns:p14="http://schemas.microsoft.com/office/powerpoint/2010/main" val="2489702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D02AEE-30DC-4942-A9CA-7A14F8B8E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D5823F2-909F-442D-BD72-0681CCC14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231EAF6-FA22-4615-A4D3-D171F7E17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F2699857-2714-4E6A-8E11-6BEB9DF7F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46078E7-FDC0-448B-97DE-4EDA7702E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266E038-37B1-43CF-AFE0-B21E9F572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FC91D0-F248-F445-A18F-53C31A39C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444" y="808056"/>
            <a:ext cx="3319381" cy="1077229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Unknown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BE32B-0C88-D647-B215-45CD77117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4444" y="2052116"/>
            <a:ext cx="3319381" cy="3997828"/>
          </a:xfrm>
        </p:spPr>
        <p:txBody>
          <a:bodyPr>
            <a:normAutofit/>
          </a:bodyPr>
          <a:lstStyle/>
          <a:p>
            <a:r>
              <a:rPr lang="en-US" sz="1800" dirty="0"/>
              <a:t>My resistance to love</a:t>
            </a:r>
          </a:p>
          <a:p>
            <a:pPr marL="0" indent="0">
              <a:buNone/>
            </a:pPr>
            <a:r>
              <a:rPr lang="en-US" sz="1800" dirty="0"/>
              <a:t>“Vulnerability is not winning or losing; it’s having the courage to show up and be seen when we have no control over the outcome”  (Brown, 2011).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D1179B-5F47-4280-A7E6-C9F50764966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8587" r="28037"/>
          <a:stretch/>
        </p:blipFill>
        <p:spPr>
          <a:xfrm>
            <a:off x="6096543" y="227"/>
            <a:ext cx="5288377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31E37FC9-ED36-42CE-9877-9EAB50FA8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2586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4686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D02AEE-30DC-4942-A9CA-7A14F8B8E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D5823F2-909F-442D-BD72-0681CCC14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231EAF6-FA22-4615-A4D3-D171F7E17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F2699857-2714-4E6A-8E11-6BEB9DF7F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46078E7-FDC0-448B-97DE-4EDA7702E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266E038-37B1-43CF-AFE0-B21E9F572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B2C8E-A3F4-D242-B579-982E6D572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444" y="808056"/>
            <a:ext cx="3319381" cy="1077229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Unknown areas </a:t>
            </a:r>
            <a:r>
              <a:rPr lang="en-US" dirty="0" err="1"/>
              <a:t>cntd</a:t>
            </a:r>
            <a:r>
              <a:rPr lang="en-US" dirty="0"/>
              <a:t>…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E998B-1DA1-2848-A269-BF6EE3169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4444" y="2052116"/>
            <a:ext cx="3319381" cy="3997828"/>
          </a:xfrm>
        </p:spPr>
        <p:txBody>
          <a:bodyPr>
            <a:normAutofit/>
          </a:bodyPr>
          <a:lstStyle/>
          <a:p>
            <a:r>
              <a:rPr lang="en-GB" sz="1800" dirty="0"/>
              <a:t>My profound “rescuer” mode</a:t>
            </a:r>
          </a:p>
          <a:p>
            <a:r>
              <a:rPr lang="en-GB" sz="1800" dirty="0" err="1"/>
              <a:t>Karpman</a:t>
            </a:r>
            <a:r>
              <a:rPr lang="en-GB" sz="1800" dirty="0"/>
              <a:t> triangle, (1968)</a:t>
            </a:r>
          </a:p>
          <a:p>
            <a:r>
              <a:rPr lang="en-GB" sz="1800" dirty="0"/>
              <a:t>“The curious paradox is that when I accept myself just as I am, then I can change” (Rogers, 1961, p.17).</a:t>
            </a:r>
            <a:endParaRPr lang="en-US" sz="1800" dirty="0"/>
          </a:p>
          <a:p>
            <a:endParaRPr lang="en-US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6A6E5A-52C3-4EEC-93D1-51137928166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7541" r="14624"/>
          <a:stretch/>
        </p:blipFill>
        <p:spPr>
          <a:xfrm>
            <a:off x="6096543" y="227"/>
            <a:ext cx="5288377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31E37FC9-ED36-42CE-9877-9EAB50FA8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2586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1138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722F0272-3878-4604-AA91-01CA8F08D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1F60EAEC-22E3-4448-8F0A-9ADAA793A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355E0F90-3FFF-4E04-B3C8-3C969A415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C63A4EF-A033-4ED0-9EB6-6E1A8D264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64965EE-80F2-417F-9652-5BFF14DA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A3C9611-CFD7-4C23-A8F2-00E7865A5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picture containing food&#10;&#10;Description automatically generated">
            <a:extLst>
              <a:ext uri="{FF2B5EF4-FFF2-40B4-BE49-F238E27FC236}">
                <a16:creationId xmlns:a16="http://schemas.microsoft.com/office/drawing/2014/main" id="{5A1B6C5F-A38E-B24E-9B93-AA227FFEC6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2987260" y="326017"/>
            <a:ext cx="6402319" cy="62102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40BB27-E2B6-474B-9B4C-0106AFBFDA37}"/>
              </a:ext>
            </a:extLst>
          </p:cNvPr>
          <p:cNvSpPr txBox="1"/>
          <p:nvPr/>
        </p:nvSpPr>
        <p:spPr>
          <a:xfrm>
            <a:off x="9595104" y="6352032"/>
            <a:ext cx="1781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(Hardy, 2019). </a:t>
            </a:r>
          </a:p>
        </p:txBody>
      </p:sp>
    </p:spTree>
    <p:extLst>
      <p:ext uri="{BB962C8B-B14F-4D97-AF65-F5344CB8AC3E}">
        <p14:creationId xmlns:p14="http://schemas.microsoft.com/office/powerpoint/2010/main" val="25312897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7">
            <a:extLst>
              <a:ext uri="{FF2B5EF4-FFF2-40B4-BE49-F238E27FC236}">
                <a16:creationId xmlns:a16="http://schemas.microsoft.com/office/drawing/2014/main" id="{441B7737-E3D8-47F4-8B54-7529C7A83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5CDAD12E-853D-4E20-9104-7129A3BF0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gradFill flip="none" rotWithShape="1">
            <a:gsLst>
              <a:gs pos="100000">
                <a:schemeClr val="tx2">
                  <a:lumMod val="25000"/>
                  <a:alpha val="10000"/>
                </a:schemeClr>
              </a:gs>
              <a:gs pos="0">
                <a:schemeClr val="bg2">
                  <a:lumMod val="75000"/>
                  <a:lumOff val="25000"/>
                  <a:alpha val="75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11">
            <a:extLst>
              <a:ext uri="{FF2B5EF4-FFF2-40B4-BE49-F238E27FC236}">
                <a16:creationId xmlns:a16="http://schemas.microsoft.com/office/drawing/2014/main" id="{3DA59AFC-4552-4608-9A63-AFBBC2C02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1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pic>
        <p:nvPicPr>
          <p:cNvPr id="22" name="Picture 13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C1E939A-6A69-42AE-8471-3AD3A74AD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3542" y="0"/>
            <a:ext cx="11236326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A524B3-A20B-A94E-BE15-084D69F7E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860" y="1185911"/>
            <a:ext cx="3772261" cy="4891624"/>
          </a:xfrm>
        </p:spPr>
        <p:txBody>
          <a:bodyPr>
            <a:normAutofit/>
          </a:bodyPr>
          <a:lstStyle/>
          <a:p>
            <a:r>
              <a:rPr lang="en-US" sz="4800"/>
              <a:t>Themes of personal support and self-care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ight Triangle 19">
            <a:extLst>
              <a:ext uri="{FF2B5EF4-FFF2-40B4-BE49-F238E27FC236}">
                <a16:creationId xmlns:a16="http://schemas.microsoft.com/office/drawing/2014/main" id="{92255F51-A06E-404D-AE04-D9590EAC8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5262" y="1317286"/>
            <a:ext cx="239869" cy="239869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7310B-8553-7A44-8870-6E08359276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5739" y="1185911"/>
            <a:ext cx="5332895" cy="4864033"/>
          </a:xfrm>
        </p:spPr>
        <p:txBody>
          <a:bodyPr anchor="t">
            <a:normAutofit/>
          </a:bodyPr>
          <a:lstStyle/>
          <a:p>
            <a:r>
              <a:rPr lang="en-GB" sz="1800"/>
              <a:t>Journaling</a:t>
            </a:r>
          </a:p>
          <a:p>
            <a:r>
              <a:rPr lang="en-GB" sz="1800"/>
              <a:t>Meditation </a:t>
            </a:r>
          </a:p>
          <a:p>
            <a:r>
              <a:rPr lang="en-GB" sz="1800"/>
              <a:t>Self-discovery apps</a:t>
            </a:r>
          </a:p>
          <a:p>
            <a:r>
              <a:rPr lang="en-GB" sz="1800"/>
              <a:t>Personal development 2 module</a:t>
            </a:r>
          </a:p>
          <a:p>
            <a:r>
              <a:rPr lang="en-GB" sz="1800"/>
              <a:t>My lecturers</a:t>
            </a:r>
          </a:p>
          <a:p>
            <a:r>
              <a:rPr lang="en-GB" sz="1800"/>
              <a:t>PD-2 student colleagues</a:t>
            </a:r>
          </a:p>
          <a:p>
            <a:r>
              <a:rPr lang="en-GB" sz="1800"/>
              <a:t>Supervision</a:t>
            </a: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5743407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3408E4B-2DDD-4FB3-9181-7D8A09775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FCA32F3-0B4B-449A-8A9D-309A1B678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1C78E1D-D549-4B5E-B65A-7353ED14D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C93C630-65D6-40FA-A096-8251FB983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2C51E34-9874-483C-A2C5-C9D271AD1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109E7E7-5EA4-4526-A350-196FF2782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ED11D8-5B82-6D4C-81E1-6DE08DA4B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7039" y="1346670"/>
            <a:ext cx="3800523" cy="3997828"/>
          </a:xfrm>
        </p:spPr>
        <p:txBody>
          <a:bodyPr>
            <a:normAutofit/>
          </a:bodyPr>
          <a:lstStyle/>
          <a:p>
            <a:r>
              <a:rPr lang="en-US" sz="2800" dirty="0"/>
              <a:t>HONOUR YOUR INNER VOICE</a:t>
            </a:r>
          </a:p>
        </p:txBody>
      </p:sp>
      <p:pic>
        <p:nvPicPr>
          <p:cNvPr id="5" name="Picture 4" descr="A picture containing outdoor, man, orange, water&#10;&#10;Description automatically generated">
            <a:extLst>
              <a:ext uri="{FF2B5EF4-FFF2-40B4-BE49-F238E27FC236}">
                <a16:creationId xmlns:a16="http://schemas.microsoft.com/office/drawing/2014/main" id="{1ADDC78A-27D4-CA42-B9DA-821BE9B8389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5106"/>
          <a:stretch/>
        </p:blipFill>
        <p:spPr>
          <a:xfrm>
            <a:off x="6778087" y="0"/>
            <a:ext cx="4607447" cy="6855282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22373A23-D87D-48AD-A357-96100C722D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37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57">
            <a:extLst>
              <a:ext uri="{FF2B5EF4-FFF2-40B4-BE49-F238E27FC236}">
                <a16:creationId xmlns:a16="http://schemas.microsoft.com/office/drawing/2014/main" id="{01AF5FBB-9FDC-4D75-9DD6-DAF01ED19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933BBBE6-F4CF-483E-BA74-B51421B4D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4C790028-99AE-4AE4-8269-9913E2D50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06936A2A-FE08-4EE0-A409-3EF3FA244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BAF0407B-48CB-4C05-B0D7-7A69A0D4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ADC50C3D-0DA0-4914-B5B4-D1819CC69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8CF9E583-1A92-4144-B4FA-81D98317F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55980737-1E33-40A8-819D-C20C41E4F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6ABBD51A-FA48-44B8-B184-A40D7F134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76" name="Picture 75">
            <a:extLst>
              <a:ext uri="{FF2B5EF4-FFF2-40B4-BE49-F238E27FC236}">
                <a16:creationId xmlns:a16="http://schemas.microsoft.com/office/drawing/2014/main" id="{510188A9-F0D9-4FE9-85DC-217914527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78" name="Rectangle 77">
            <a:extLst>
              <a:ext uri="{FF2B5EF4-FFF2-40B4-BE49-F238E27FC236}">
                <a16:creationId xmlns:a16="http://schemas.microsoft.com/office/drawing/2014/main" id="{32927575-BD84-44B6-BE49-E0C7EDD0E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73FDF09A-B960-49F4-BAEB-DA397BDCD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791BE6C0-4118-460B-90C2-160041247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916B1E-1741-6748-82CA-655361364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829" y="2105202"/>
            <a:ext cx="3008453" cy="24546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/>
              <a:t>PRACTICE RESILIENCE</a:t>
            </a:r>
          </a:p>
        </p:txBody>
      </p:sp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472C8977-B1BB-9546-9C98-99DD2A9E5E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7035" r="1172" b="2"/>
          <a:stretch/>
        </p:blipFill>
        <p:spPr>
          <a:xfrm>
            <a:off x="5444747" y="753112"/>
            <a:ext cx="5297322" cy="5352441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84" name="Rectangle 83">
            <a:extLst>
              <a:ext uri="{FF2B5EF4-FFF2-40B4-BE49-F238E27FC236}">
                <a16:creationId xmlns:a16="http://schemas.microsoft.com/office/drawing/2014/main" id="{15B5C763-A6E8-4D31-B139-30D083B82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8393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C3320C8-0DF2-47E2-AE32-8C570D54BC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937E2AB-626F-4D5D-8344-EE2C08191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1374C91-3FF2-48F7-A02C-36E1E075F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C084A8C-D0A6-4A75-AED9-C13FD20A6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B537086-027A-4360-81BC-8BA916D26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FAAFA00-A1E1-4789-A035-9CBB7B030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5CAB8-D37C-9147-A23D-BCFC617AA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3" y="808056"/>
            <a:ext cx="8608037" cy="1077229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/>
              <a:t>FINDING NEW WAYS TO CONNECT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FDC1E-7508-7240-95FB-D3A1607D1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5805" y="2052116"/>
            <a:ext cx="5243780" cy="3997828"/>
          </a:xfrm>
        </p:spPr>
        <p:txBody>
          <a:bodyPr>
            <a:normAutofit/>
          </a:bodyPr>
          <a:lstStyle/>
          <a:p>
            <a:r>
              <a:rPr lang="en-US" dirty="0"/>
              <a:t>1. We are more connected than we thought;</a:t>
            </a:r>
          </a:p>
          <a:p>
            <a:r>
              <a:rPr lang="en-US" dirty="0"/>
              <a:t>2. We </a:t>
            </a:r>
            <a:r>
              <a:rPr lang="en-US" i="1" dirty="0"/>
              <a:t>need</a:t>
            </a:r>
            <a:r>
              <a:rPr lang="en-US" dirty="0"/>
              <a:t> social connection</a:t>
            </a:r>
          </a:p>
          <a:p>
            <a:r>
              <a:rPr lang="en-US" dirty="0"/>
              <a:t>3. Deeply compassionate and caring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(Cooper, 2020).</a:t>
            </a:r>
          </a:p>
        </p:txBody>
      </p: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5EBC96F2-8DBD-4C2B-912A-43992719CA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029123" y="2924092"/>
            <a:ext cx="2222842" cy="2222842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FC0230C3-CF46-441A-85D2-5E6F8B3A1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0351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5E326A3-EB92-4BDA-9F77-45197E0CB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4E7D395-0531-4A17-A276-FDA3EB779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AC996C7-7B84-4645-9AA1-6EA85EAB4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22901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55B83A-5603-2548-97A5-E58602228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191" y="1064365"/>
            <a:ext cx="2856582" cy="3313671"/>
          </a:xfrm>
        </p:spPr>
        <p:txBody>
          <a:bodyPr>
            <a:normAutofit/>
          </a:bodyPr>
          <a:lstStyle/>
          <a:p>
            <a:pPr algn="l"/>
            <a:r>
              <a:rPr lang="en-US">
                <a:solidFill>
                  <a:schemeClr val="bg1"/>
                </a:solidFill>
              </a:rPr>
              <a:t>To conclude my personal development journey…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2DC315B-5680-47D9-B827-34D012FB1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769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A1C082-B432-4BB1-B2A4-156DE5272E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794834"/>
              </p:ext>
            </p:extLst>
          </p:nvPr>
        </p:nvGraphicFramePr>
        <p:xfrm>
          <a:off x="5507182" y="897534"/>
          <a:ext cx="5889686" cy="5319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33736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9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5" name="Picture 11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7" name="Rectangle 13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Rectangle 15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" name="Rectangle 17">
            <a:extLst>
              <a:ext uri="{FF2B5EF4-FFF2-40B4-BE49-F238E27FC236}">
                <a16:creationId xmlns:a16="http://schemas.microsoft.com/office/drawing/2014/main" id="{D377EE36-E59D-4778-8F99-4B470DA4A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3" name="Rectangle 19">
            <a:extLst>
              <a:ext uri="{FF2B5EF4-FFF2-40B4-BE49-F238E27FC236}">
                <a16:creationId xmlns:a16="http://schemas.microsoft.com/office/drawing/2014/main" id="{2586C6C5-47AF-450A-932D-880EF823E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587901A-AA64-4940-9803-F67677851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B2CA9B6-4696-4754-85E4-8CABC16C8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7A9A1B4E-BA04-49DB-A7FC-AAC824E9FE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DEB81022-BC5D-4044-B798-FA0517B46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23277EE-B44B-4433-AC85-268C83D34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6893633-2491-40F3-A8F8-3048B013B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F600BF4-BBEF-41D0-AF2D-5FE8F1408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5891209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CA9E6B-FF60-304C-A81F-564299DF9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0174" y="2213042"/>
            <a:ext cx="3972924" cy="22685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800" dirty="0"/>
              <a:t>Make a wish… </a:t>
            </a:r>
          </a:p>
        </p:txBody>
      </p:sp>
      <p:pic>
        <p:nvPicPr>
          <p:cNvPr id="5" name="Content Placeholder 4" descr="A blurry photo of a tree&#10;&#10;Description automatically generated">
            <a:extLst>
              <a:ext uri="{FF2B5EF4-FFF2-40B4-BE49-F238E27FC236}">
                <a16:creationId xmlns:a16="http://schemas.microsoft.com/office/drawing/2014/main" id="{3A91B4A7-C1D3-084F-AEC6-BED388BEB8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9088" r="9727"/>
          <a:stretch/>
        </p:blipFill>
        <p:spPr>
          <a:xfrm>
            <a:off x="6749807" y="227"/>
            <a:ext cx="4635113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8E3FBB69-81FC-455A-9F72-076CADABD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23B0C2-AE16-3E4C-88DA-823F235540E1}"/>
              </a:ext>
            </a:extLst>
          </p:cNvPr>
          <p:cNvSpPr txBox="1"/>
          <p:nvPr/>
        </p:nvSpPr>
        <p:spPr>
          <a:xfrm>
            <a:off x="1353312" y="6071616"/>
            <a:ext cx="5023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Questions to: 1150159@student.uwtsd.ac.uk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24671251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54D15-9453-CF4A-8BC6-BD51F9C2E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1F7BE-4AD9-8E47-95F7-C9C5E03372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/>
              <a:t>Bager-Charleson, S. (2012) </a:t>
            </a:r>
            <a:r>
              <a:rPr lang="en-GB" i="1" dirty="0"/>
              <a:t>Personal development in counselling and psychotherapy. </a:t>
            </a:r>
            <a:r>
              <a:rPr lang="en-GB" dirty="0"/>
              <a:t>London: Sage.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Brown, B. (2011) </a:t>
            </a:r>
            <a:r>
              <a:rPr lang="en-GB" i="1" dirty="0"/>
              <a:t>The power of vulnerability. </a:t>
            </a:r>
            <a:r>
              <a:rPr lang="en-GB" dirty="0"/>
              <a:t>Available at: 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=iCvmsMzlF7o (Accessed: 26 April 2020). 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Cooper, M (2020) </a:t>
            </a:r>
            <a:r>
              <a:rPr lang="en-GB" i="1" dirty="0"/>
              <a:t>Relational depth at a time of coronavirus. </a:t>
            </a:r>
            <a:endParaRPr lang="en-GB" dirty="0"/>
          </a:p>
          <a:p>
            <a:r>
              <a:rPr lang="en-GB" dirty="0"/>
              <a:t> </a:t>
            </a:r>
          </a:p>
          <a:p>
            <a:r>
              <a:rPr lang="en-GB" dirty="0"/>
              <a:t>Hardy, J. (2019) [Instagram] 27 June. Available at https://</a:t>
            </a:r>
            <a:r>
              <a:rPr lang="en-GB" dirty="0" err="1"/>
              <a:t>www.instagram.com</a:t>
            </a:r>
            <a:r>
              <a:rPr lang="en-GB" dirty="0"/>
              <a:t>/p/BzNBIoHFn3M/?</a:t>
            </a:r>
            <a:r>
              <a:rPr lang="en-GB" dirty="0" err="1"/>
              <a:t>igshid</a:t>
            </a:r>
            <a:r>
              <a:rPr lang="en-GB" dirty="0"/>
              <a:t>=43mfknvjnfox (Accessed 27 April 2020). 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Hari, J. (2018) </a:t>
            </a:r>
            <a:r>
              <a:rPr lang="en-GB" i="1" dirty="0"/>
              <a:t>Lost connections</a:t>
            </a:r>
            <a:r>
              <a:rPr lang="en-GB" dirty="0"/>
              <a:t>. London: Bloomsbury Publishing. 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Rogers, C. (1961) </a:t>
            </a:r>
            <a:r>
              <a:rPr lang="en-GB" i="1" dirty="0"/>
              <a:t>On becoming a person. </a:t>
            </a:r>
            <a:r>
              <a:rPr lang="en-GB" dirty="0"/>
              <a:t>London: Robinson.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24939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54D15-9453-CF4A-8BC6-BD51F9C2E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u="sng" dirty="0"/>
              <a:t>References </a:t>
            </a:r>
            <a:r>
              <a:rPr lang="en-US" u="sng" dirty="0" err="1"/>
              <a:t>cntd</a:t>
            </a:r>
            <a:r>
              <a:rPr lang="en-US" u="sng" dirty="0"/>
              <a:t>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1F7BE-4AD9-8E47-95F7-C9C5E03372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300" u="sng" dirty="0"/>
              <a:t>Image references</a:t>
            </a:r>
            <a:endParaRPr lang="en-GB" sz="1300" dirty="0"/>
          </a:p>
          <a:p>
            <a:r>
              <a:rPr lang="en-GB" sz="1300" dirty="0"/>
              <a:t> </a:t>
            </a:r>
          </a:p>
          <a:p>
            <a:r>
              <a:rPr lang="en-GB" sz="1300" dirty="0"/>
              <a:t>Artist unknown. (Date unknown) </a:t>
            </a:r>
            <a:r>
              <a:rPr lang="en-GB" sz="1300" i="1" dirty="0"/>
              <a:t>Dandelion</a:t>
            </a:r>
            <a:r>
              <a:rPr lang="en-GB" sz="1300" dirty="0"/>
              <a:t>. Available at: https://</a:t>
            </a:r>
            <a:r>
              <a:rPr lang="en-GB" sz="1300" dirty="0" err="1"/>
              <a:t>www.abc.net.au</a:t>
            </a:r>
            <a:r>
              <a:rPr lang="en-GB" sz="1300" dirty="0"/>
              <a:t>/</a:t>
            </a:r>
            <a:r>
              <a:rPr lang="en-GB" sz="1300" dirty="0" err="1"/>
              <a:t>reslib</a:t>
            </a:r>
            <a:r>
              <a:rPr lang="en-GB" sz="1300" dirty="0"/>
              <a:t>/200808/r279123_1182710.jpg (Accessed: 25 April 2020).</a:t>
            </a:r>
          </a:p>
          <a:p>
            <a:r>
              <a:rPr lang="en-GB" sz="1300" dirty="0"/>
              <a:t> </a:t>
            </a:r>
          </a:p>
          <a:p>
            <a:r>
              <a:rPr lang="en-GB" sz="1300" dirty="0"/>
              <a:t>Self-Awareness. (2013) </a:t>
            </a:r>
            <a:r>
              <a:rPr lang="en-GB" sz="1300" i="1" dirty="0"/>
              <a:t>Johari Window</a:t>
            </a:r>
            <a:r>
              <a:rPr lang="en-GB" sz="1300" dirty="0"/>
              <a:t>. Available at: https://</a:t>
            </a:r>
            <a:r>
              <a:rPr lang="en-GB" sz="1300" dirty="0" err="1"/>
              <a:t>www.selfawareness.org.uk</a:t>
            </a:r>
            <a:r>
              <a:rPr lang="en-GB" sz="1300" dirty="0"/>
              <a:t>/images/m/2013-11/48/Johari-Window-</a:t>
            </a:r>
            <a:r>
              <a:rPr lang="en-GB" sz="1300" dirty="0" err="1"/>
              <a:t>Model.png</a:t>
            </a:r>
            <a:r>
              <a:rPr lang="en-GB" sz="1300" dirty="0"/>
              <a:t> (Accessed: 25 April 2020).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2869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497</Words>
  <Application>Microsoft Macintosh PowerPoint</Application>
  <PresentationFormat>Widescreen</PresentationFormat>
  <Paragraphs>64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MS Shell Dlg 2</vt:lpstr>
      <vt:lpstr>Wingdings</vt:lpstr>
      <vt:lpstr>Wingdings 3</vt:lpstr>
      <vt:lpstr>Madison</vt:lpstr>
      <vt:lpstr>Personal Development 2</vt:lpstr>
      <vt:lpstr>PowerPoint Presentation</vt:lpstr>
      <vt:lpstr>My “mind-weed”</vt:lpstr>
      <vt:lpstr>PowerPoint Presentation</vt:lpstr>
      <vt:lpstr>Unknown areas</vt:lpstr>
      <vt:lpstr>Unknown areas cntd…</vt:lpstr>
      <vt:lpstr>PowerPoint Presentation</vt:lpstr>
      <vt:lpstr>Themes of personal support and self-care</vt:lpstr>
      <vt:lpstr>PowerPoint Presentation</vt:lpstr>
      <vt:lpstr>PRACTICE RESILIENCE</vt:lpstr>
      <vt:lpstr>FINDING NEW WAYS TO CONNECT</vt:lpstr>
      <vt:lpstr>To conclude my personal development journey…</vt:lpstr>
      <vt:lpstr>Make a wish… </vt:lpstr>
      <vt:lpstr>References</vt:lpstr>
      <vt:lpstr>References cntd…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Development 2</dc:title>
  <dc:creator>Danielle Bastier (1150159)</dc:creator>
  <cp:lastModifiedBy>Danielle Bastier (1150159)</cp:lastModifiedBy>
  <cp:revision>6</cp:revision>
  <dcterms:created xsi:type="dcterms:W3CDTF">2020-04-28T11:40:35Z</dcterms:created>
  <dcterms:modified xsi:type="dcterms:W3CDTF">2020-04-28T14:11:41Z</dcterms:modified>
</cp:coreProperties>
</file>