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84" autoAdjust="0"/>
    <p:restoredTop sz="75375" autoAdjust="0"/>
  </p:normalViewPr>
  <p:slideViewPr>
    <p:cSldViewPr snapToGrid="0">
      <p:cViewPr varScale="1">
        <p:scale>
          <a:sx n="85" d="100"/>
          <a:sy n="85" d="100"/>
        </p:scale>
        <p:origin x="165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eya Todorova Ceneva (2325754)" userId="5a25f278-8061-4b8b-a76f-d631e07a0f16" providerId="ADAL" clId="{AC592F02-65F1-6A45-A5AD-9D01EDDC9BCD}"/>
    <pc:docChg chg="modSld">
      <pc:chgData name="Teya Todorova Ceneva (2325754)" userId="5a25f278-8061-4b8b-a76f-d631e07a0f16" providerId="ADAL" clId="{AC592F02-65F1-6A45-A5AD-9D01EDDC9BCD}" dt="2026-08-14T10:54:58.026" v="1" actId="20577"/>
      <pc:docMkLst>
        <pc:docMk/>
      </pc:docMkLst>
      <pc:sldChg chg="modSp mod">
        <pc:chgData name="Teya Todorova Ceneva (2325754)" userId="5a25f278-8061-4b8b-a76f-d631e07a0f16" providerId="ADAL" clId="{AC592F02-65F1-6A45-A5AD-9D01EDDC9BCD}" dt="2026-08-14T10:54:58.026" v="1" actId="20577"/>
        <pc:sldMkLst>
          <pc:docMk/>
          <pc:sldMk cId="284920242" sldId="256"/>
        </pc:sldMkLst>
        <pc:spChg chg="mod">
          <ac:chgData name="Teya Todorova Ceneva (2325754)" userId="5a25f278-8061-4b8b-a76f-d631e07a0f16" providerId="ADAL" clId="{AC592F02-65F1-6A45-A5AD-9D01EDDC9BCD}" dt="2026-08-14T10:54:58.026" v="1" actId="20577"/>
          <ac:spMkLst>
            <pc:docMk/>
            <pc:sldMk cId="284920242" sldId="256"/>
            <ac:spMk id="3" creationId="{BCDC1B9E-E396-AF5D-207F-2A4052E2D80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0BA659-6BE6-4B15-9C6B-806229E87977}" type="datetimeFigureOut">
              <a:rPr lang="en-GB" smtClean="0"/>
              <a:t>14/08/2026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FAA7B0-92DA-4175-9B14-57CCD69E08E7}" type="slidenum">
              <a:rPr lang="en-GB" smtClean="0"/>
              <a:t>‹#›</a:t>
            </a:fld>
            <a:endParaRPr lang="en-GB"/>
          </a:p>
        </p:txBody>
      </p:sp>
    </p:spTree>
    <p:extLst>
      <p:ext uri="{BB962C8B-B14F-4D97-AF65-F5344CB8AC3E}">
        <p14:creationId xmlns:p14="http://schemas.microsoft.com/office/powerpoint/2010/main" val="36109737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present research examines the impact of remote and hybrid working on </a:t>
            </a:r>
            <a:r>
              <a:rPr lang="en-GB" dirty="0" err="1"/>
              <a:t>employes</a:t>
            </a:r>
            <a:r>
              <a:rPr lang="en-GB" dirty="0"/>
              <a:t>’ productivity and job satisfaction in SMEs. It also examines the management problems of flexible working and how SMEs might build efficient working arrangements.</a:t>
            </a:r>
          </a:p>
        </p:txBody>
      </p:sp>
      <p:sp>
        <p:nvSpPr>
          <p:cNvPr id="4" name="Slide Number Placeholder 3"/>
          <p:cNvSpPr>
            <a:spLocks noGrp="1"/>
          </p:cNvSpPr>
          <p:nvPr>
            <p:ph type="sldNum" sz="quarter" idx="5"/>
          </p:nvPr>
        </p:nvSpPr>
        <p:spPr/>
        <p:txBody>
          <a:bodyPr/>
          <a:lstStyle/>
          <a:p>
            <a:fld id="{1CFAA7B0-92DA-4175-9B14-57CCD69E08E7}" type="slidenum">
              <a:rPr lang="en-GB" smtClean="0"/>
              <a:t>1</a:t>
            </a:fld>
            <a:endParaRPr lang="en-GB"/>
          </a:p>
        </p:txBody>
      </p:sp>
    </p:spTree>
    <p:extLst>
      <p:ext uri="{BB962C8B-B14F-4D97-AF65-F5344CB8AC3E}">
        <p14:creationId xmlns:p14="http://schemas.microsoft.com/office/powerpoint/2010/main" val="42933255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Remote and hybrid working provide employees with greater flexibility, but they also create challenges for managers. My research focuses specifically on SMEs and examines how businesses can balance flexibility with productivity and employee satisfaction.</a:t>
            </a:r>
          </a:p>
        </p:txBody>
      </p:sp>
      <p:sp>
        <p:nvSpPr>
          <p:cNvPr id="4" name="Slide Number Placeholder 3"/>
          <p:cNvSpPr>
            <a:spLocks noGrp="1"/>
          </p:cNvSpPr>
          <p:nvPr>
            <p:ph type="sldNum" sz="quarter" idx="5"/>
          </p:nvPr>
        </p:nvSpPr>
        <p:spPr/>
        <p:txBody>
          <a:bodyPr/>
          <a:lstStyle/>
          <a:p>
            <a:fld id="{1CFAA7B0-92DA-4175-9B14-57CCD69E08E7}" type="slidenum">
              <a:rPr lang="en-GB" smtClean="0"/>
              <a:t>2</a:t>
            </a:fld>
            <a:endParaRPr lang="en-GB"/>
          </a:p>
        </p:txBody>
      </p:sp>
    </p:spTree>
    <p:extLst>
      <p:ext uri="{BB962C8B-B14F-4D97-AF65-F5344CB8AC3E}">
        <p14:creationId xmlns:p14="http://schemas.microsoft.com/office/powerpoint/2010/main" val="27758488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proposal is relevant to current business practice because organisations are reconsidering where and how employees should work. Hybrid working is connected with digitalisation, employee flexibility and outcome-based management, making this research particularly relevant to modern SMEs.</a:t>
            </a:r>
          </a:p>
        </p:txBody>
      </p:sp>
      <p:sp>
        <p:nvSpPr>
          <p:cNvPr id="4" name="Slide Number Placeholder 3"/>
          <p:cNvSpPr>
            <a:spLocks noGrp="1"/>
          </p:cNvSpPr>
          <p:nvPr>
            <p:ph type="sldNum" sz="quarter" idx="5"/>
          </p:nvPr>
        </p:nvSpPr>
        <p:spPr/>
        <p:txBody>
          <a:bodyPr/>
          <a:lstStyle/>
          <a:p>
            <a:fld id="{1CFAA7B0-92DA-4175-9B14-57CCD69E08E7}" type="slidenum">
              <a:rPr lang="en-GB" smtClean="0"/>
              <a:t>3</a:t>
            </a:fld>
            <a:endParaRPr lang="en-GB"/>
          </a:p>
        </p:txBody>
      </p:sp>
    </p:spTree>
    <p:extLst>
      <p:ext uri="{BB962C8B-B14F-4D97-AF65-F5344CB8AC3E}">
        <p14:creationId xmlns:p14="http://schemas.microsoft.com/office/powerpoint/2010/main" val="3879273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selected this issue because flexible working affects both employees and organisational performance. It is particularly relevant to SMEs because they may have fewer resources to manage remote teams effectively, creating a need for SME-specific research.</a:t>
            </a:r>
          </a:p>
        </p:txBody>
      </p:sp>
      <p:sp>
        <p:nvSpPr>
          <p:cNvPr id="4" name="Slide Number Placeholder 3"/>
          <p:cNvSpPr>
            <a:spLocks noGrp="1"/>
          </p:cNvSpPr>
          <p:nvPr>
            <p:ph type="sldNum" sz="quarter" idx="5"/>
          </p:nvPr>
        </p:nvSpPr>
        <p:spPr/>
        <p:txBody>
          <a:bodyPr/>
          <a:lstStyle/>
          <a:p>
            <a:fld id="{1CFAA7B0-92DA-4175-9B14-57CCD69E08E7}" type="slidenum">
              <a:rPr lang="en-GB" smtClean="0"/>
              <a:t>4</a:t>
            </a:fld>
            <a:endParaRPr lang="en-GB"/>
          </a:p>
        </p:txBody>
      </p:sp>
    </p:spTree>
    <p:extLst>
      <p:ext uri="{BB962C8B-B14F-4D97-AF65-F5344CB8AC3E}">
        <p14:creationId xmlns:p14="http://schemas.microsoft.com/office/powerpoint/2010/main" val="33048620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problem has both societal and economic implications. Employees may benefit from flexibility and reduced commuting, while businesses may benefit through retention and productivity. However, businesses also need to consider technology costs and management challenges.</a:t>
            </a:r>
          </a:p>
        </p:txBody>
      </p:sp>
      <p:sp>
        <p:nvSpPr>
          <p:cNvPr id="4" name="Slide Number Placeholder 3"/>
          <p:cNvSpPr>
            <a:spLocks noGrp="1"/>
          </p:cNvSpPr>
          <p:nvPr>
            <p:ph type="sldNum" sz="quarter" idx="5"/>
          </p:nvPr>
        </p:nvSpPr>
        <p:spPr/>
        <p:txBody>
          <a:bodyPr/>
          <a:lstStyle/>
          <a:p>
            <a:fld id="{1CFAA7B0-92DA-4175-9B14-57CCD69E08E7}" type="slidenum">
              <a:rPr lang="en-GB" smtClean="0"/>
              <a:t>5</a:t>
            </a:fld>
            <a:endParaRPr lang="en-GB"/>
          </a:p>
        </p:txBody>
      </p:sp>
    </p:spTree>
    <p:extLst>
      <p:ext uri="{BB962C8B-B14F-4D97-AF65-F5344CB8AC3E}">
        <p14:creationId xmlns:p14="http://schemas.microsoft.com/office/powerpoint/2010/main" val="1434455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issue connects directly with current challenges around communication, collaboration, technology and performance management. Its broader significance is that flexible working can influence both employee experience and organisational competitiveness.</a:t>
            </a:r>
          </a:p>
        </p:txBody>
      </p:sp>
      <p:sp>
        <p:nvSpPr>
          <p:cNvPr id="4" name="Slide Number Placeholder 3"/>
          <p:cNvSpPr>
            <a:spLocks noGrp="1"/>
          </p:cNvSpPr>
          <p:nvPr>
            <p:ph type="sldNum" sz="quarter" idx="5"/>
          </p:nvPr>
        </p:nvSpPr>
        <p:spPr/>
        <p:txBody>
          <a:bodyPr/>
          <a:lstStyle/>
          <a:p>
            <a:fld id="{1CFAA7B0-92DA-4175-9B14-57CCD69E08E7}" type="slidenum">
              <a:rPr lang="en-GB" smtClean="0"/>
              <a:t>6</a:t>
            </a:fld>
            <a:endParaRPr lang="en-GB"/>
          </a:p>
        </p:txBody>
      </p:sp>
    </p:spTree>
    <p:extLst>
      <p:ext uri="{BB962C8B-B14F-4D97-AF65-F5344CB8AC3E}">
        <p14:creationId xmlns:p14="http://schemas.microsoft.com/office/powerpoint/2010/main" val="2968732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methodology is flexible. If I experience problems such as low participation or limited time, I can adapt the data collection methods. For example, I could conduct interviews online or recruit participants from additional SMEs while keeping the same research objectives.</a:t>
            </a:r>
          </a:p>
        </p:txBody>
      </p:sp>
      <p:sp>
        <p:nvSpPr>
          <p:cNvPr id="4" name="Slide Number Placeholder 3"/>
          <p:cNvSpPr>
            <a:spLocks noGrp="1"/>
          </p:cNvSpPr>
          <p:nvPr>
            <p:ph type="sldNum" sz="quarter" idx="5"/>
          </p:nvPr>
        </p:nvSpPr>
        <p:spPr/>
        <p:txBody>
          <a:bodyPr/>
          <a:lstStyle/>
          <a:p>
            <a:fld id="{1CFAA7B0-92DA-4175-9B14-57CCD69E08E7}" type="slidenum">
              <a:rPr lang="en-GB" smtClean="0"/>
              <a:t>7</a:t>
            </a:fld>
            <a:endParaRPr lang="en-GB"/>
          </a:p>
        </p:txBody>
      </p:sp>
    </p:spTree>
    <p:extLst>
      <p:ext uri="{BB962C8B-B14F-4D97-AF65-F5344CB8AC3E}">
        <p14:creationId xmlns:p14="http://schemas.microsoft.com/office/powerpoint/2010/main" val="8394989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conclusion, remote and hybrid working can provide important benefits, but these outcomes are not automatic. My research aims to help SMEs understand how flexible working can be managed to support both employee satisfaction and organisational performance.</a:t>
            </a:r>
          </a:p>
        </p:txBody>
      </p:sp>
      <p:sp>
        <p:nvSpPr>
          <p:cNvPr id="4" name="Slide Number Placeholder 3"/>
          <p:cNvSpPr>
            <a:spLocks noGrp="1"/>
          </p:cNvSpPr>
          <p:nvPr>
            <p:ph type="sldNum" sz="quarter" idx="5"/>
          </p:nvPr>
        </p:nvSpPr>
        <p:spPr/>
        <p:txBody>
          <a:bodyPr/>
          <a:lstStyle/>
          <a:p>
            <a:fld id="{1CFAA7B0-92DA-4175-9B14-57CCD69E08E7}" type="slidenum">
              <a:rPr lang="en-GB" smtClean="0"/>
              <a:t>8</a:t>
            </a:fld>
            <a:endParaRPr lang="en-GB"/>
          </a:p>
        </p:txBody>
      </p:sp>
    </p:spTree>
    <p:extLst>
      <p:ext uri="{BB962C8B-B14F-4D97-AF65-F5344CB8AC3E}">
        <p14:creationId xmlns:p14="http://schemas.microsoft.com/office/powerpoint/2010/main" val="26222945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15FBF-E6DC-2611-E62A-8502313379E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B51988C-2ED6-B1A2-993E-32436F4F72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77CE775-CBE7-9BD3-9406-F8BF8E44C7B8}"/>
              </a:ext>
            </a:extLst>
          </p:cNvPr>
          <p:cNvSpPr>
            <a:spLocks noGrp="1"/>
          </p:cNvSpPr>
          <p:nvPr>
            <p:ph type="dt" sz="half" idx="10"/>
          </p:nvPr>
        </p:nvSpPr>
        <p:spPr/>
        <p:txBody>
          <a:bodyPr/>
          <a:lstStyle/>
          <a:p>
            <a:fld id="{859987B0-DE05-4F7F-9A55-CDEB26664FC8}" type="datetimeFigureOut">
              <a:rPr lang="en-GB" smtClean="0"/>
              <a:t>14/08/2026</a:t>
            </a:fld>
            <a:endParaRPr lang="en-GB"/>
          </a:p>
        </p:txBody>
      </p:sp>
      <p:sp>
        <p:nvSpPr>
          <p:cNvPr id="5" name="Footer Placeholder 4">
            <a:extLst>
              <a:ext uri="{FF2B5EF4-FFF2-40B4-BE49-F238E27FC236}">
                <a16:creationId xmlns:a16="http://schemas.microsoft.com/office/drawing/2014/main" id="{7EEB2C1B-6F75-D1A7-2778-3C8FFA059F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6E609A-3A62-23FC-9152-0BAF4D33CFB5}"/>
              </a:ext>
            </a:extLst>
          </p:cNvPr>
          <p:cNvSpPr>
            <a:spLocks noGrp="1"/>
          </p:cNvSpPr>
          <p:nvPr>
            <p:ph type="sldNum" sz="quarter" idx="12"/>
          </p:nvPr>
        </p:nvSpPr>
        <p:spPr/>
        <p:txBody>
          <a:bodyPr/>
          <a:lstStyle/>
          <a:p>
            <a:fld id="{60CA8453-1A69-47CA-8969-CC15D7D68D2A}" type="slidenum">
              <a:rPr lang="en-GB" smtClean="0"/>
              <a:t>‹#›</a:t>
            </a:fld>
            <a:endParaRPr lang="en-GB"/>
          </a:p>
        </p:txBody>
      </p:sp>
    </p:spTree>
    <p:extLst>
      <p:ext uri="{BB962C8B-B14F-4D97-AF65-F5344CB8AC3E}">
        <p14:creationId xmlns:p14="http://schemas.microsoft.com/office/powerpoint/2010/main" val="1599881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924D6-7930-CA69-7C03-11FE045413E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AB1069-566C-8853-8D2A-D7B50CBE6E0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2D56BE-4EC9-8707-1513-DD18B88968CF}"/>
              </a:ext>
            </a:extLst>
          </p:cNvPr>
          <p:cNvSpPr>
            <a:spLocks noGrp="1"/>
          </p:cNvSpPr>
          <p:nvPr>
            <p:ph type="dt" sz="half" idx="10"/>
          </p:nvPr>
        </p:nvSpPr>
        <p:spPr/>
        <p:txBody>
          <a:bodyPr/>
          <a:lstStyle/>
          <a:p>
            <a:fld id="{859987B0-DE05-4F7F-9A55-CDEB26664FC8}" type="datetimeFigureOut">
              <a:rPr lang="en-GB" smtClean="0"/>
              <a:t>14/08/2026</a:t>
            </a:fld>
            <a:endParaRPr lang="en-GB"/>
          </a:p>
        </p:txBody>
      </p:sp>
      <p:sp>
        <p:nvSpPr>
          <p:cNvPr id="5" name="Footer Placeholder 4">
            <a:extLst>
              <a:ext uri="{FF2B5EF4-FFF2-40B4-BE49-F238E27FC236}">
                <a16:creationId xmlns:a16="http://schemas.microsoft.com/office/drawing/2014/main" id="{00EEBEB5-7726-7DA6-8BA8-711B9D80D2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D58734-DA12-429F-05A1-BFBEC532BB55}"/>
              </a:ext>
            </a:extLst>
          </p:cNvPr>
          <p:cNvSpPr>
            <a:spLocks noGrp="1"/>
          </p:cNvSpPr>
          <p:nvPr>
            <p:ph type="sldNum" sz="quarter" idx="12"/>
          </p:nvPr>
        </p:nvSpPr>
        <p:spPr/>
        <p:txBody>
          <a:bodyPr/>
          <a:lstStyle/>
          <a:p>
            <a:fld id="{60CA8453-1A69-47CA-8969-CC15D7D68D2A}" type="slidenum">
              <a:rPr lang="en-GB" smtClean="0"/>
              <a:t>‹#›</a:t>
            </a:fld>
            <a:endParaRPr lang="en-GB"/>
          </a:p>
        </p:txBody>
      </p:sp>
    </p:spTree>
    <p:extLst>
      <p:ext uri="{BB962C8B-B14F-4D97-AF65-F5344CB8AC3E}">
        <p14:creationId xmlns:p14="http://schemas.microsoft.com/office/powerpoint/2010/main" val="781698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B5949-CEC2-FDE8-25B5-123D92BB4B2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202FB50-7BC2-D37A-9427-C1CF1BD47CD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DC45006-C534-00FD-AF90-6A6E10EE481E}"/>
              </a:ext>
            </a:extLst>
          </p:cNvPr>
          <p:cNvSpPr>
            <a:spLocks noGrp="1"/>
          </p:cNvSpPr>
          <p:nvPr>
            <p:ph type="dt" sz="half" idx="10"/>
          </p:nvPr>
        </p:nvSpPr>
        <p:spPr/>
        <p:txBody>
          <a:bodyPr/>
          <a:lstStyle/>
          <a:p>
            <a:fld id="{859987B0-DE05-4F7F-9A55-CDEB26664FC8}" type="datetimeFigureOut">
              <a:rPr lang="en-GB" smtClean="0"/>
              <a:t>14/08/2026</a:t>
            </a:fld>
            <a:endParaRPr lang="en-GB"/>
          </a:p>
        </p:txBody>
      </p:sp>
      <p:sp>
        <p:nvSpPr>
          <p:cNvPr id="5" name="Footer Placeholder 4">
            <a:extLst>
              <a:ext uri="{FF2B5EF4-FFF2-40B4-BE49-F238E27FC236}">
                <a16:creationId xmlns:a16="http://schemas.microsoft.com/office/drawing/2014/main" id="{8D916F2C-4EFF-BDB1-765A-5FB853A31C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C21EA4-3584-0DC6-F605-007210D00DF0}"/>
              </a:ext>
            </a:extLst>
          </p:cNvPr>
          <p:cNvSpPr>
            <a:spLocks noGrp="1"/>
          </p:cNvSpPr>
          <p:nvPr>
            <p:ph type="sldNum" sz="quarter" idx="12"/>
          </p:nvPr>
        </p:nvSpPr>
        <p:spPr/>
        <p:txBody>
          <a:bodyPr/>
          <a:lstStyle/>
          <a:p>
            <a:fld id="{60CA8453-1A69-47CA-8969-CC15D7D68D2A}" type="slidenum">
              <a:rPr lang="en-GB" smtClean="0"/>
              <a:t>‹#›</a:t>
            </a:fld>
            <a:endParaRPr lang="en-GB"/>
          </a:p>
        </p:txBody>
      </p:sp>
    </p:spTree>
    <p:extLst>
      <p:ext uri="{BB962C8B-B14F-4D97-AF65-F5344CB8AC3E}">
        <p14:creationId xmlns:p14="http://schemas.microsoft.com/office/powerpoint/2010/main" val="1778979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20C82-69FA-EDAF-A473-1F75807BF3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61EE8A-26C0-D78C-5319-CCD7626C01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0342D3B-58FE-7271-B21C-96F9E1ED12A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DFE6032-2F6B-5911-C1C4-01315FD497EA}"/>
              </a:ext>
            </a:extLst>
          </p:cNvPr>
          <p:cNvSpPr>
            <a:spLocks noGrp="1"/>
          </p:cNvSpPr>
          <p:nvPr>
            <p:ph type="dt" sz="half" idx="10"/>
          </p:nvPr>
        </p:nvSpPr>
        <p:spPr/>
        <p:txBody>
          <a:bodyPr/>
          <a:lstStyle/>
          <a:p>
            <a:fld id="{859987B0-DE05-4F7F-9A55-CDEB26664FC8}" type="datetimeFigureOut">
              <a:rPr lang="en-GB" smtClean="0"/>
              <a:t>14/08/2026</a:t>
            </a:fld>
            <a:endParaRPr lang="en-GB"/>
          </a:p>
        </p:txBody>
      </p:sp>
      <p:sp>
        <p:nvSpPr>
          <p:cNvPr id="6" name="Footer Placeholder 5">
            <a:extLst>
              <a:ext uri="{FF2B5EF4-FFF2-40B4-BE49-F238E27FC236}">
                <a16:creationId xmlns:a16="http://schemas.microsoft.com/office/drawing/2014/main" id="{B47505A7-E8C2-08A3-D0BB-6F623C9758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6A37D6-4262-3CEF-A01A-BD370ACA3B77}"/>
              </a:ext>
            </a:extLst>
          </p:cNvPr>
          <p:cNvSpPr>
            <a:spLocks noGrp="1"/>
          </p:cNvSpPr>
          <p:nvPr>
            <p:ph type="sldNum" sz="quarter" idx="12"/>
          </p:nvPr>
        </p:nvSpPr>
        <p:spPr/>
        <p:txBody>
          <a:bodyPr/>
          <a:lstStyle/>
          <a:p>
            <a:fld id="{60CA8453-1A69-47CA-8969-CC15D7D68D2A}" type="slidenum">
              <a:rPr lang="en-GB" smtClean="0"/>
              <a:t>‹#›</a:t>
            </a:fld>
            <a:endParaRPr lang="en-GB"/>
          </a:p>
        </p:txBody>
      </p:sp>
    </p:spTree>
    <p:extLst>
      <p:ext uri="{BB962C8B-B14F-4D97-AF65-F5344CB8AC3E}">
        <p14:creationId xmlns:p14="http://schemas.microsoft.com/office/powerpoint/2010/main" val="527005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E7B69-498F-CE5D-34B8-C914A68FD41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3B104B-A0A7-8002-25A5-57BBE6B534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40469B0-5031-AD8F-62AD-B52CCD8B3F6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1ADFB42-861D-5A87-1923-2660CFB539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BB89979-0C10-4933-CC3B-9FC14A123F7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4A39CB9-EC0D-EA05-DCAB-974F1FE54187}"/>
              </a:ext>
            </a:extLst>
          </p:cNvPr>
          <p:cNvSpPr>
            <a:spLocks noGrp="1"/>
          </p:cNvSpPr>
          <p:nvPr>
            <p:ph type="dt" sz="half" idx="10"/>
          </p:nvPr>
        </p:nvSpPr>
        <p:spPr/>
        <p:txBody>
          <a:bodyPr/>
          <a:lstStyle/>
          <a:p>
            <a:fld id="{859987B0-DE05-4F7F-9A55-CDEB26664FC8}" type="datetimeFigureOut">
              <a:rPr lang="en-GB" smtClean="0"/>
              <a:t>14/08/2026</a:t>
            </a:fld>
            <a:endParaRPr lang="en-GB"/>
          </a:p>
        </p:txBody>
      </p:sp>
      <p:sp>
        <p:nvSpPr>
          <p:cNvPr id="8" name="Footer Placeholder 7">
            <a:extLst>
              <a:ext uri="{FF2B5EF4-FFF2-40B4-BE49-F238E27FC236}">
                <a16:creationId xmlns:a16="http://schemas.microsoft.com/office/drawing/2014/main" id="{33C603E3-4EB5-4E12-BBE2-D8CFBEE9E1A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B751F58-02D3-DFA4-E85B-20F47C609123}"/>
              </a:ext>
            </a:extLst>
          </p:cNvPr>
          <p:cNvSpPr>
            <a:spLocks noGrp="1"/>
          </p:cNvSpPr>
          <p:nvPr>
            <p:ph type="sldNum" sz="quarter" idx="12"/>
          </p:nvPr>
        </p:nvSpPr>
        <p:spPr/>
        <p:txBody>
          <a:bodyPr/>
          <a:lstStyle/>
          <a:p>
            <a:fld id="{60CA8453-1A69-47CA-8969-CC15D7D68D2A}" type="slidenum">
              <a:rPr lang="en-GB" smtClean="0"/>
              <a:t>‹#›</a:t>
            </a:fld>
            <a:endParaRPr lang="en-GB"/>
          </a:p>
        </p:txBody>
      </p:sp>
    </p:spTree>
    <p:extLst>
      <p:ext uri="{BB962C8B-B14F-4D97-AF65-F5344CB8AC3E}">
        <p14:creationId xmlns:p14="http://schemas.microsoft.com/office/powerpoint/2010/main" val="13171342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D25B-8D46-4215-865B-008A43C90A6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079BBF5-1914-EF0E-47A3-F2E612BE5ABE}"/>
              </a:ext>
            </a:extLst>
          </p:cNvPr>
          <p:cNvSpPr>
            <a:spLocks noGrp="1"/>
          </p:cNvSpPr>
          <p:nvPr>
            <p:ph type="dt" sz="half" idx="10"/>
          </p:nvPr>
        </p:nvSpPr>
        <p:spPr/>
        <p:txBody>
          <a:bodyPr/>
          <a:lstStyle/>
          <a:p>
            <a:fld id="{859987B0-DE05-4F7F-9A55-CDEB26664FC8}" type="datetimeFigureOut">
              <a:rPr lang="en-GB" smtClean="0"/>
              <a:t>14/08/2026</a:t>
            </a:fld>
            <a:endParaRPr lang="en-GB"/>
          </a:p>
        </p:txBody>
      </p:sp>
      <p:sp>
        <p:nvSpPr>
          <p:cNvPr id="4" name="Footer Placeholder 3">
            <a:extLst>
              <a:ext uri="{FF2B5EF4-FFF2-40B4-BE49-F238E27FC236}">
                <a16:creationId xmlns:a16="http://schemas.microsoft.com/office/drawing/2014/main" id="{CD7C74BF-EDB5-79C0-6E14-95EF2DA2A5C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1434AF5-36D5-9BFB-D9DA-1D28354D59C8}"/>
              </a:ext>
            </a:extLst>
          </p:cNvPr>
          <p:cNvSpPr>
            <a:spLocks noGrp="1"/>
          </p:cNvSpPr>
          <p:nvPr>
            <p:ph type="sldNum" sz="quarter" idx="12"/>
          </p:nvPr>
        </p:nvSpPr>
        <p:spPr/>
        <p:txBody>
          <a:bodyPr/>
          <a:lstStyle/>
          <a:p>
            <a:fld id="{60CA8453-1A69-47CA-8969-CC15D7D68D2A}" type="slidenum">
              <a:rPr lang="en-GB" smtClean="0"/>
              <a:t>‹#›</a:t>
            </a:fld>
            <a:endParaRPr lang="en-GB"/>
          </a:p>
        </p:txBody>
      </p:sp>
    </p:spTree>
    <p:extLst>
      <p:ext uri="{BB962C8B-B14F-4D97-AF65-F5344CB8AC3E}">
        <p14:creationId xmlns:p14="http://schemas.microsoft.com/office/powerpoint/2010/main" val="845770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D87495D-0161-20CC-5890-2780DB2A8A38}"/>
              </a:ext>
            </a:extLst>
          </p:cNvPr>
          <p:cNvSpPr>
            <a:spLocks noGrp="1"/>
          </p:cNvSpPr>
          <p:nvPr>
            <p:ph type="dt" sz="half" idx="10"/>
          </p:nvPr>
        </p:nvSpPr>
        <p:spPr/>
        <p:txBody>
          <a:bodyPr/>
          <a:lstStyle/>
          <a:p>
            <a:fld id="{859987B0-DE05-4F7F-9A55-CDEB26664FC8}" type="datetimeFigureOut">
              <a:rPr lang="en-GB" smtClean="0"/>
              <a:t>14/08/2026</a:t>
            </a:fld>
            <a:endParaRPr lang="en-GB"/>
          </a:p>
        </p:txBody>
      </p:sp>
      <p:sp>
        <p:nvSpPr>
          <p:cNvPr id="3" name="Footer Placeholder 2">
            <a:extLst>
              <a:ext uri="{FF2B5EF4-FFF2-40B4-BE49-F238E27FC236}">
                <a16:creationId xmlns:a16="http://schemas.microsoft.com/office/drawing/2014/main" id="{6961C8F8-BB78-2EFD-9ABA-9CB7D216092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6BB9492-317D-BF33-8627-FC99CD7A34CC}"/>
              </a:ext>
            </a:extLst>
          </p:cNvPr>
          <p:cNvSpPr>
            <a:spLocks noGrp="1"/>
          </p:cNvSpPr>
          <p:nvPr>
            <p:ph type="sldNum" sz="quarter" idx="12"/>
          </p:nvPr>
        </p:nvSpPr>
        <p:spPr/>
        <p:txBody>
          <a:bodyPr/>
          <a:lstStyle/>
          <a:p>
            <a:fld id="{60CA8453-1A69-47CA-8969-CC15D7D68D2A}" type="slidenum">
              <a:rPr lang="en-GB" smtClean="0"/>
              <a:t>‹#›</a:t>
            </a:fld>
            <a:endParaRPr lang="en-GB"/>
          </a:p>
        </p:txBody>
      </p:sp>
    </p:spTree>
    <p:extLst>
      <p:ext uri="{BB962C8B-B14F-4D97-AF65-F5344CB8AC3E}">
        <p14:creationId xmlns:p14="http://schemas.microsoft.com/office/powerpoint/2010/main" val="11999793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7969F-7A38-D3A0-4E7A-825A7D568B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F66FCD6-C482-0BDA-D367-625955BF07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C35F4C0-F1DF-A907-963B-044AF338AD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2EC07-7518-C5EA-569C-B0478E3E01C5}"/>
              </a:ext>
            </a:extLst>
          </p:cNvPr>
          <p:cNvSpPr>
            <a:spLocks noGrp="1"/>
          </p:cNvSpPr>
          <p:nvPr>
            <p:ph type="dt" sz="half" idx="10"/>
          </p:nvPr>
        </p:nvSpPr>
        <p:spPr/>
        <p:txBody>
          <a:bodyPr/>
          <a:lstStyle/>
          <a:p>
            <a:fld id="{859987B0-DE05-4F7F-9A55-CDEB26664FC8}" type="datetimeFigureOut">
              <a:rPr lang="en-GB" smtClean="0"/>
              <a:t>14/08/2026</a:t>
            </a:fld>
            <a:endParaRPr lang="en-GB"/>
          </a:p>
        </p:txBody>
      </p:sp>
      <p:sp>
        <p:nvSpPr>
          <p:cNvPr id="6" name="Footer Placeholder 5">
            <a:extLst>
              <a:ext uri="{FF2B5EF4-FFF2-40B4-BE49-F238E27FC236}">
                <a16:creationId xmlns:a16="http://schemas.microsoft.com/office/drawing/2014/main" id="{2E78B2C0-A941-12C3-F25A-2A47797214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46678F-F126-D9FD-31D5-8BCC91A37037}"/>
              </a:ext>
            </a:extLst>
          </p:cNvPr>
          <p:cNvSpPr>
            <a:spLocks noGrp="1"/>
          </p:cNvSpPr>
          <p:nvPr>
            <p:ph type="sldNum" sz="quarter" idx="12"/>
          </p:nvPr>
        </p:nvSpPr>
        <p:spPr/>
        <p:txBody>
          <a:bodyPr/>
          <a:lstStyle/>
          <a:p>
            <a:fld id="{60CA8453-1A69-47CA-8969-CC15D7D68D2A}" type="slidenum">
              <a:rPr lang="en-GB" smtClean="0"/>
              <a:t>‹#›</a:t>
            </a:fld>
            <a:endParaRPr lang="en-GB"/>
          </a:p>
        </p:txBody>
      </p:sp>
    </p:spTree>
    <p:extLst>
      <p:ext uri="{BB962C8B-B14F-4D97-AF65-F5344CB8AC3E}">
        <p14:creationId xmlns:p14="http://schemas.microsoft.com/office/powerpoint/2010/main" val="3018976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A2B5A-7FCF-F4C2-36B6-82C237A25F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DF72ED6-5E39-21FE-3F0E-9AC7A1027AE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083D317-11ED-A4E8-9A3E-DF630DFC30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E46B8E2-5A75-B2D5-4AC0-E0A094BA8357}"/>
              </a:ext>
            </a:extLst>
          </p:cNvPr>
          <p:cNvSpPr>
            <a:spLocks noGrp="1"/>
          </p:cNvSpPr>
          <p:nvPr>
            <p:ph type="dt" sz="half" idx="10"/>
          </p:nvPr>
        </p:nvSpPr>
        <p:spPr/>
        <p:txBody>
          <a:bodyPr/>
          <a:lstStyle/>
          <a:p>
            <a:fld id="{859987B0-DE05-4F7F-9A55-CDEB26664FC8}" type="datetimeFigureOut">
              <a:rPr lang="en-GB" smtClean="0"/>
              <a:t>14/08/2026</a:t>
            </a:fld>
            <a:endParaRPr lang="en-GB"/>
          </a:p>
        </p:txBody>
      </p:sp>
      <p:sp>
        <p:nvSpPr>
          <p:cNvPr id="6" name="Footer Placeholder 5">
            <a:extLst>
              <a:ext uri="{FF2B5EF4-FFF2-40B4-BE49-F238E27FC236}">
                <a16:creationId xmlns:a16="http://schemas.microsoft.com/office/drawing/2014/main" id="{CD148CD5-97E0-AAF4-F4E1-A6CFA59F9A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805AF5-D55F-3C52-59D0-F878C4FAE244}"/>
              </a:ext>
            </a:extLst>
          </p:cNvPr>
          <p:cNvSpPr>
            <a:spLocks noGrp="1"/>
          </p:cNvSpPr>
          <p:nvPr>
            <p:ph type="sldNum" sz="quarter" idx="12"/>
          </p:nvPr>
        </p:nvSpPr>
        <p:spPr/>
        <p:txBody>
          <a:bodyPr/>
          <a:lstStyle/>
          <a:p>
            <a:fld id="{60CA8453-1A69-47CA-8969-CC15D7D68D2A}" type="slidenum">
              <a:rPr lang="en-GB" smtClean="0"/>
              <a:t>‹#›</a:t>
            </a:fld>
            <a:endParaRPr lang="en-GB"/>
          </a:p>
        </p:txBody>
      </p:sp>
    </p:spTree>
    <p:extLst>
      <p:ext uri="{BB962C8B-B14F-4D97-AF65-F5344CB8AC3E}">
        <p14:creationId xmlns:p14="http://schemas.microsoft.com/office/powerpoint/2010/main" val="666362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584B6B-3D82-703B-5275-FA0F169576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001E6A8-DE7D-3400-D2AA-C37BEED1CA6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E2F3A9-08D4-41BC-8A2B-2381616221A3}"/>
              </a:ext>
            </a:extLst>
          </p:cNvPr>
          <p:cNvSpPr>
            <a:spLocks noGrp="1"/>
          </p:cNvSpPr>
          <p:nvPr>
            <p:ph type="dt" sz="half" idx="10"/>
          </p:nvPr>
        </p:nvSpPr>
        <p:spPr/>
        <p:txBody>
          <a:bodyPr/>
          <a:lstStyle/>
          <a:p>
            <a:fld id="{859987B0-DE05-4F7F-9A55-CDEB26664FC8}" type="datetimeFigureOut">
              <a:rPr lang="en-GB" smtClean="0"/>
              <a:t>14/08/2026</a:t>
            </a:fld>
            <a:endParaRPr lang="en-GB"/>
          </a:p>
        </p:txBody>
      </p:sp>
      <p:sp>
        <p:nvSpPr>
          <p:cNvPr id="5" name="Footer Placeholder 4">
            <a:extLst>
              <a:ext uri="{FF2B5EF4-FFF2-40B4-BE49-F238E27FC236}">
                <a16:creationId xmlns:a16="http://schemas.microsoft.com/office/drawing/2014/main" id="{98A3B8DB-7E6B-F269-FF2C-55921149A7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C24CD2-5500-0714-8A0C-A1A039EC84AC}"/>
              </a:ext>
            </a:extLst>
          </p:cNvPr>
          <p:cNvSpPr>
            <a:spLocks noGrp="1"/>
          </p:cNvSpPr>
          <p:nvPr>
            <p:ph type="sldNum" sz="quarter" idx="12"/>
          </p:nvPr>
        </p:nvSpPr>
        <p:spPr/>
        <p:txBody>
          <a:bodyPr/>
          <a:lstStyle/>
          <a:p>
            <a:fld id="{60CA8453-1A69-47CA-8969-CC15D7D68D2A}" type="slidenum">
              <a:rPr lang="en-GB" smtClean="0"/>
              <a:t>‹#›</a:t>
            </a:fld>
            <a:endParaRPr lang="en-GB"/>
          </a:p>
        </p:txBody>
      </p:sp>
    </p:spTree>
    <p:extLst>
      <p:ext uri="{BB962C8B-B14F-4D97-AF65-F5344CB8AC3E}">
        <p14:creationId xmlns:p14="http://schemas.microsoft.com/office/powerpoint/2010/main" val="735142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E385CE-855B-0722-4AD7-64C30876F14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22B116-9CFA-16B5-1F3B-DC2AB3CCA1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E40C20-6999-11B4-0C60-D28FDADBF042}"/>
              </a:ext>
            </a:extLst>
          </p:cNvPr>
          <p:cNvSpPr>
            <a:spLocks noGrp="1"/>
          </p:cNvSpPr>
          <p:nvPr>
            <p:ph type="dt" sz="half" idx="10"/>
          </p:nvPr>
        </p:nvSpPr>
        <p:spPr/>
        <p:txBody>
          <a:bodyPr/>
          <a:lstStyle/>
          <a:p>
            <a:fld id="{859987B0-DE05-4F7F-9A55-CDEB26664FC8}" type="datetimeFigureOut">
              <a:rPr lang="en-GB" smtClean="0"/>
              <a:t>14/08/2026</a:t>
            </a:fld>
            <a:endParaRPr lang="en-GB"/>
          </a:p>
        </p:txBody>
      </p:sp>
      <p:sp>
        <p:nvSpPr>
          <p:cNvPr id="5" name="Footer Placeholder 4">
            <a:extLst>
              <a:ext uri="{FF2B5EF4-FFF2-40B4-BE49-F238E27FC236}">
                <a16:creationId xmlns:a16="http://schemas.microsoft.com/office/drawing/2014/main" id="{5B0D736E-8657-FBC8-6602-2518AE09FC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C92735-3D49-F681-F49F-4719A8C2B649}"/>
              </a:ext>
            </a:extLst>
          </p:cNvPr>
          <p:cNvSpPr>
            <a:spLocks noGrp="1"/>
          </p:cNvSpPr>
          <p:nvPr>
            <p:ph type="sldNum" sz="quarter" idx="12"/>
          </p:nvPr>
        </p:nvSpPr>
        <p:spPr/>
        <p:txBody>
          <a:bodyPr/>
          <a:lstStyle/>
          <a:p>
            <a:fld id="{60CA8453-1A69-47CA-8969-CC15D7D68D2A}" type="slidenum">
              <a:rPr lang="en-GB" smtClean="0"/>
              <a:t>‹#›</a:t>
            </a:fld>
            <a:endParaRPr lang="en-GB"/>
          </a:p>
        </p:txBody>
      </p:sp>
    </p:spTree>
    <p:extLst>
      <p:ext uri="{BB962C8B-B14F-4D97-AF65-F5344CB8AC3E}">
        <p14:creationId xmlns:p14="http://schemas.microsoft.com/office/powerpoint/2010/main" val="2190304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C80F32-164E-2750-3B03-3714C46A7A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A0AD52A-56C3-3460-7D2E-2D23EF36B4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1D4768-CC57-B50C-9057-8901203C6B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59987B0-DE05-4F7F-9A55-CDEB26664FC8}" type="datetimeFigureOut">
              <a:rPr lang="en-GB" smtClean="0"/>
              <a:t>14/08/2026</a:t>
            </a:fld>
            <a:endParaRPr lang="en-GB"/>
          </a:p>
        </p:txBody>
      </p:sp>
      <p:sp>
        <p:nvSpPr>
          <p:cNvPr id="5" name="Footer Placeholder 4">
            <a:extLst>
              <a:ext uri="{FF2B5EF4-FFF2-40B4-BE49-F238E27FC236}">
                <a16:creationId xmlns:a16="http://schemas.microsoft.com/office/drawing/2014/main" id="{2FFF0265-9576-FD58-74BF-5EE19EA39A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114798F-D606-9032-016D-427F733A5A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0CA8453-1A69-47CA-8969-CC15D7D68D2A}" type="slidenum">
              <a:rPr lang="en-GB" smtClean="0"/>
              <a:t>‹#›</a:t>
            </a:fld>
            <a:endParaRPr lang="en-GB"/>
          </a:p>
        </p:txBody>
      </p:sp>
    </p:spTree>
    <p:extLst>
      <p:ext uri="{BB962C8B-B14F-4D97-AF65-F5344CB8AC3E}">
        <p14:creationId xmlns:p14="http://schemas.microsoft.com/office/powerpoint/2010/main" val="34012920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DD8E39-EA14-4679-9655-1BFF5A7B63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3980BDE-9C79-8416-568A-112091B527B7}"/>
              </a:ext>
            </a:extLst>
          </p:cNvPr>
          <p:cNvPicPr>
            <a:picLocks noChangeAspect="1"/>
          </p:cNvPicPr>
          <p:nvPr/>
        </p:nvPicPr>
        <p:blipFill>
          <a:blip r:embed="rId3"/>
          <a:srcRect/>
          <a:stretch>
            <a:fillRect/>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2" name="Title 1">
            <a:extLst>
              <a:ext uri="{FF2B5EF4-FFF2-40B4-BE49-F238E27FC236}">
                <a16:creationId xmlns:a16="http://schemas.microsoft.com/office/drawing/2014/main" id="{620C284E-946D-FFFC-FDB4-7BF689A74332}"/>
              </a:ext>
            </a:extLst>
          </p:cNvPr>
          <p:cNvSpPr>
            <a:spLocks noGrp="1"/>
          </p:cNvSpPr>
          <p:nvPr>
            <p:ph type="ctrTitle"/>
          </p:nvPr>
        </p:nvSpPr>
        <p:spPr>
          <a:xfrm>
            <a:off x="5801709" y="3159719"/>
            <a:ext cx="5552090" cy="1336081"/>
          </a:xfrm>
        </p:spPr>
        <p:txBody>
          <a:bodyPr vert="horz" lIns="91440" tIns="45720" rIns="91440" bIns="45720" rtlCol="0" anchor="b">
            <a:normAutofit/>
          </a:bodyPr>
          <a:lstStyle/>
          <a:p>
            <a:pPr algn="l"/>
            <a:r>
              <a:rPr lang="en-US" sz="2800"/>
              <a:t>The Impact of Remote and Hybrid Working on Employee Productivity and Job Satisfaction in SMEs</a:t>
            </a:r>
          </a:p>
        </p:txBody>
      </p:sp>
      <p:sp>
        <p:nvSpPr>
          <p:cNvPr id="3" name="Subtitle 2">
            <a:extLst>
              <a:ext uri="{FF2B5EF4-FFF2-40B4-BE49-F238E27FC236}">
                <a16:creationId xmlns:a16="http://schemas.microsoft.com/office/drawing/2014/main" id="{BCDC1B9E-E396-AF5D-207F-2A4052E2D807}"/>
              </a:ext>
            </a:extLst>
          </p:cNvPr>
          <p:cNvSpPr>
            <a:spLocks noGrp="1"/>
          </p:cNvSpPr>
          <p:nvPr>
            <p:ph type="subTitle" idx="1"/>
          </p:nvPr>
        </p:nvSpPr>
        <p:spPr>
          <a:xfrm>
            <a:off x="5801709" y="4572000"/>
            <a:ext cx="5552089" cy="1647825"/>
          </a:xfrm>
        </p:spPr>
        <p:txBody>
          <a:bodyPr vert="horz" lIns="91440" tIns="45720" rIns="91440" bIns="45720" rtlCol="0">
            <a:normAutofit/>
          </a:bodyPr>
          <a:lstStyle/>
          <a:p>
            <a:pPr indent="-228600" algn="l">
              <a:buFont typeface="Arial" panose="020B0604020202020204" pitchFamily="34" charset="0"/>
              <a:buChar char="•"/>
            </a:pPr>
            <a:r>
              <a:rPr lang="en-US" sz="1700" dirty="0"/>
              <a:t>Module: LCLM6004 – Research Methods for Business</a:t>
            </a:r>
          </a:p>
          <a:p>
            <a:pPr indent="-228600" algn="l">
              <a:buFont typeface="Arial" panose="020B0604020202020204" pitchFamily="34" charset="0"/>
              <a:buChar char="•"/>
            </a:pPr>
            <a:r>
              <a:rPr lang="en-US" sz="1700" dirty="0"/>
              <a:t>Student Name: Teya Todorova </a:t>
            </a:r>
            <a:r>
              <a:rPr lang="en-US" sz="1700" dirty="0" err="1"/>
              <a:t>Ceneva</a:t>
            </a:r>
            <a:endParaRPr lang="en-US" sz="1700" dirty="0"/>
          </a:p>
          <a:p>
            <a:pPr indent="-228600" algn="l">
              <a:buFont typeface="Arial" panose="020B0604020202020204" pitchFamily="34" charset="0"/>
              <a:buChar char="•"/>
            </a:pPr>
            <a:r>
              <a:rPr lang="en-US" sz="1700" dirty="0"/>
              <a:t>Student ID: 2325754</a:t>
            </a:r>
          </a:p>
          <a:p>
            <a:pPr indent="-228600" algn="l">
              <a:buFont typeface="Arial" panose="020B0604020202020204" pitchFamily="34" charset="0"/>
              <a:buChar char="•"/>
            </a:pPr>
            <a:r>
              <a:rPr lang="en-US" sz="1700" dirty="0"/>
              <a:t>Lecturer</a:t>
            </a:r>
            <a:r>
              <a:rPr lang="en-US" sz="1700"/>
              <a:t>: Rameses </a:t>
            </a:r>
            <a:r>
              <a:rPr lang="en-US" sz="1700" dirty="0" err="1"/>
              <a:t>Manalang</a:t>
            </a:r>
            <a:endParaRPr lang="en-US" sz="1700" dirty="0"/>
          </a:p>
        </p:txBody>
      </p:sp>
    </p:spTree>
    <p:extLst>
      <p:ext uri="{BB962C8B-B14F-4D97-AF65-F5344CB8AC3E}">
        <p14:creationId xmlns:p14="http://schemas.microsoft.com/office/powerpoint/2010/main" val="2849202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B39A1F5A-E57E-4178-8F57-A18DC747E5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291618" cy="5097980"/>
          </a:xfrm>
          <a:custGeom>
            <a:avLst/>
            <a:gdLst>
              <a:gd name="connsiteX0" fmla="*/ 0 w 6530408"/>
              <a:gd name="connsiteY0" fmla="*/ 0 h 5753325"/>
              <a:gd name="connsiteX1" fmla="*/ 6438980 w 6530408"/>
              <a:gd name="connsiteY1" fmla="*/ 0 h 5753325"/>
              <a:gd name="connsiteX2" fmla="*/ 6439047 w 6530408"/>
              <a:gd name="connsiteY2" fmla="*/ 147 h 5753325"/>
              <a:gd name="connsiteX3" fmla="*/ 6443456 w 6530408"/>
              <a:gd name="connsiteY3" fmla="*/ 130105 h 5753325"/>
              <a:gd name="connsiteX4" fmla="*/ 6447632 w 6530408"/>
              <a:gd name="connsiteY4" fmla="*/ 170016 h 5753325"/>
              <a:gd name="connsiteX5" fmla="*/ 6465936 w 6530408"/>
              <a:gd name="connsiteY5" fmla="*/ 274847 h 5753325"/>
              <a:gd name="connsiteX6" fmla="*/ 6506836 w 6530408"/>
              <a:gd name="connsiteY6" fmla="*/ 331778 h 5753325"/>
              <a:gd name="connsiteX7" fmla="*/ 6530408 w 6530408"/>
              <a:gd name="connsiteY7" fmla="*/ 427517 h 5753325"/>
              <a:gd name="connsiteX8" fmla="*/ 6516105 w 6530408"/>
              <a:gd name="connsiteY8" fmla="*/ 476071 h 5753325"/>
              <a:gd name="connsiteX9" fmla="*/ 6488360 w 6530408"/>
              <a:gd name="connsiteY9" fmla="*/ 535865 h 5753325"/>
              <a:gd name="connsiteX10" fmla="*/ 6492864 w 6530408"/>
              <a:gd name="connsiteY10" fmla="*/ 615799 h 5753325"/>
              <a:gd name="connsiteX11" fmla="*/ 6459988 w 6530408"/>
              <a:gd name="connsiteY11" fmla="*/ 707628 h 5753325"/>
              <a:gd name="connsiteX12" fmla="*/ 6453989 w 6530408"/>
              <a:gd name="connsiteY12" fmla="*/ 711876 h 5753325"/>
              <a:gd name="connsiteX13" fmla="*/ 6453209 w 6530408"/>
              <a:gd name="connsiteY13" fmla="*/ 719127 h 5753325"/>
              <a:gd name="connsiteX14" fmla="*/ 6457662 w 6530408"/>
              <a:gd name="connsiteY14" fmla="*/ 723331 h 5753325"/>
              <a:gd name="connsiteX15" fmla="*/ 6447445 w 6530408"/>
              <a:gd name="connsiteY15" fmla="*/ 780003 h 5753325"/>
              <a:gd name="connsiteX16" fmla="*/ 6426552 w 6530408"/>
              <a:gd name="connsiteY16" fmla="*/ 845805 h 5753325"/>
              <a:gd name="connsiteX17" fmla="*/ 6434072 w 6530408"/>
              <a:gd name="connsiteY17" fmla="*/ 910733 h 5753325"/>
              <a:gd name="connsiteX18" fmla="*/ 6432570 w 6530408"/>
              <a:gd name="connsiteY18" fmla="*/ 983394 h 5753325"/>
              <a:gd name="connsiteX19" fmla="*/ 6431878 w 6530408"/>
              <a:gd name="connsiteY19" fmla="*/ 1026728 h 5753325"/>
              <a:gd name="connsiteX20" fmla="*/ 6414269 w 6530408"/>
              <a:gd name="connsiteY20" fmla="*/ 1151111 h 5753325"/>
              <a:gd name="connsiteX21" fmla="*/ 6371722 w 6530408"/>
              <a:gd name="connsiteY21" fmla="*/ 1318080 h 5753325"/>
              <a:gd name="connsiteX22" fmla="*/ 6356023 w 6530408"/>
              <a:gd name="connsiteY22" fmla="*/ 1356227 h 5753325"/>
              <a:gd name="connsiteX23" fmla="*/ 6356157 w 6530408"/>
              <a:gd name="connsiteY23" fmla="*/ 1361967 h 5753325"/>
              <a:gd name="connsiteX24" fmla="*/ 6350613 w 6530408"/>
              <a:gd name="connsiteY24" fmla="*/ 1393569 h 5753325"/>
              <a:gd name="connsiteX25" fmla="*/ 6357062 w 6530408"/>
              <a:gd name="connsiteY25" fmla="*/ 1444071 h 5753325"/>
              <a:gd name="connsiteX26" fmla="*/ 6364832 w 6530408"/>
              <a:gd name="connsiteY26" fmla="*/ 1478763 h 5753325"/>
              <a:gd name="connsiteX27" fmla="*/ 6369745 w 6530408"/>
              <a:gd name="connsiteY27" fmla="*/ 1495680 h 5753325"/>
              <a:gd name="connsiteX28" fmla="*/ 6370898 w 6530408"/>
              <a:gd name="connsiteY28" fmla="*/ 1513331 h 5753325"/>
              <a:gd name="connsiteX29" fmla="*/ 6368801 w 6530408"/>
              <a:gd name="connsiteY29" fmla="*/ 1527414 h 5753325"/>
              <a:gd name="connsiteX30" fmla="*/ 6359177 w 6530408"/>
              <a:gd name="connsiteY30" fmla="*/ 1639513 h 5753325"/>
              <a:gd name="connsiteX31" fmla="*/ 6299489 w 6530408"/>
              <a:gd name="connsiteY31" fmla="*/ 1784860 h 5753325"/>
              <a:gd name="connsiteX32" fmla="*/ 6267878 w 6530408"/>
              <a:gd name="connsiteY32" fmla="*/ 1858572 h 5753325"/>
              <a:gd name="connsiteX33" fmla="*/ 6251146 w 6530408"/>
              <a:gd name="connsiteY33" fmla="*/ 1926167 h 5753325"/>
              <a:gd name="connsiteX34" fmla="*/ 6210686 w 6530408"/>
              <a:gd name="connsiteY34" fmla="*/ 2014834 h 5753325"/>
              <a:gd name="connsiteX35" fmla="*/ 6106652 w 6530408"/>
              <a:gd name="connsiteY35" fmla="*/ 2150572 h 5753325"/>
              <a:gd name="connsiteX36" fmla="*/ 6097813 w 6530408"/>
              <a:gd name="connsiteY36" fmla="*/ 2172208 h 5753325"/>
              <a:gd name="connsiteX37" fmla="*/ 6095990 w 6530408"/>
              <a:gd name="connsiteY37" fmla="*/ 2181185 h 5753325"/>
              <a:gd name="connsiteX38" fmla="*/ 6090126 w 6530408"/>
              <a:gd name="connsiteY38" fmla="*/ 2192533 h 5753325"/>
              <a:gd name="connsiteX39" fmla="*/ 6089503 w 6530408"/>
              <a:gd name="connsiteY39" fmla="*/ 2192543 h 5753325"/>
              <a:gd name="connsiteX40" fmla="*/ 6084946 w 6530408"/>
              <a:gd name="connsiteY40" fmla="*/ 2203694 h 5753325"/>
              <a:gd name="connsiteX41" fmla="*/ 5987861 w 6530408"/>
              <a:gd name="connsiteY41" fmla="*/ 2304868 h 5753325"/>
              <a:gd name="connsiteX42" fmla="*/ 5973439 w 6530408"/>
              <a:gd name="connsiteY42" fmla="*/ 2385635 h 5753325"/>
              <a:gd name="connsiteX43" fmla="*/ 5916727 w 6530408"/>
              <a:gd name="connsiteY43" fmla="*/ 2458777 h 5753325"/>
              <a:gd name="connsiteX44" fmla="*/ 5856524 w 6530408"/>
              <a:gd name="connsiteY44" fmla="*/ 2583281 h 5753325"/>
              <a:gd name="connsiteX45" fmla="*/ 5838091 w 6530408"/>
              <a:gd name="connsiteY45" fmla="*/ 2753474 h 5753325"/>
              <a:gd name="connsiteX46" fmla="*/ 5777471 w 6530408"/>
              <a:gd name="connsiteY46" fmla="*/ 2901570 h 5753325"/>
              <a:gd name="connsiteX47" fmla="*/ 5723992 w 6530408"/>
              <a:gd name="connsiteY47" fmla="*/ 2998752 h 5753325"/>
              <a:gd name="connsiteX48" fmla="*/ 5557886 w 6530408"/>
              <a:gd name="connsiteY48" fmla="*/ 3329735 h 5753325"/>
              <a:gd name="connsiteX49" fmla="*/ 5471501 w 6530408"/>
              <a:gd name="connsiteY49" fmla="*/ 3462221 h 5753325"/>
              <a:gd name="connsiteX50" fmla="*/ 5465154 w 6530408"/>
              <a:gd name="connsiteY50" fmla="*/ 3541065 h 5753325"/>
              <a:gd name="connsiteX51" fmla="*/ 5437889 w 6530408"/>
              <a:gd name="connsiteY51" fmla="*/ 3559927 h 5753325"/>
              <a:gd name="connsiteX52" fmla="*/ 5432770 w 6530408"/>
              <a:gd name="connsiteY52" fmla="*/ 3562948 h 5753325"/>
              <a:gd name="connsiteX53" fmla="*/ 5406795 w 6530408"/>
              <a:gd name="connsiteY53" fmla="*/ 3578594 h 5753325"/>
              <a:gd name="connsiteX54" fmla="*/ 5381495 w 6530408"/>
              <a:gd name="connsiteY54" fmla="*/ 3599883 h 5753325"/>
              <a:gd name="connsiteX55" fmla="*/ 5363689 w 6530408"/>
              <a:gd name="connsiteY55" fmla="*/ 3633299 h 5753325"/>
              <a:gd name="connsiteX56" fmla="*/ 5291870 w 6530408"/>
              <a:gd name="connsiteY56" fmla="*/ 3799039 h 5753325"/>
              <a:gd name="connsiteX57" fmla="*/ 5241600 w 6530408"/>
              <a:gd name="connsiteY57" fmla="*/ 3894238 h 5753325"/>
              <a:gd name="connsiteX58" fmla="*/ 5211041 w 6530408"/>
              <a:gd name="connsiteY58" fmla="*/ 3924184 h 5753325"/>
              <a:gd name="connsiteX59" fmla="*/ 5176073 w 6530408"/>
              <a:gd name="connsiteY59" fmla="*/ 3970179 h 5753325"/>
              <a:gd name="connsiteX60" fmla="*/ 5172826 w 6530408"/>
              <a:gd name="connsiteY60" fmla="*/ 3991773 h 5753325"/>
              <a:gd name="connsiteX61" fmla="*/ 5157053 w 6530408"/>
              <a:gd name="connsiteY61" fmla="*/ 3997708 h 5753325"/>
              <a:gd name="connsiteX62" fmla="*/ 5127922 w 6530408"/>
              <a:gd name="connsiteY62" fmla="*/ 4022660 h 5753325"/>
              <a:gd name="connsiteX63" fmla="*/ 5020872 w 6530408"/>
              <a:gd name="connsiteY63" fmla="*/ 4075951 h 5753325"/>
              <a:gd name="connsiteX64" fmla="*/ 4991410 w 6530408"/>
              <a:gd name="connsiteY64" fmla="*/ 4087598 h 5753325"/>
              <a:gd name="connsiteX65" fmla="*/ 4930112 w 6530408"/>
              <a:gd name="connsiteY65" fmla="*/ 4138459 h 5753325"/>
              <a:gd name="connsiteX66" fmla="*/ 4834224 w 6530408"/>
              <a:gd name="connsiteY66" fmla="*/ 4231643 h 5753325"/>
              <a:gd name="connsiteX67" fmla="*/ 4812599 w 6530408"/>
              <a:gd name="connsiteY67" fmla="*/ 4249449 h 5753325"/>
              <a:gd name="connsiteX68" fmla="*/ 4789188 w 6530408"/>
              <a:gd name="connsiteY68" fmla="*/ 4256678 h 5753325"/>
              <a:gd name="connsiteX69" fmla="*/ 4779554 w 6530408"/>
              <a:gd name="connsiteY69" fmla="*/ 4251313 h 5753325"/>
              <a:gd name="connsiteX70" fmla="*/ 4766885 w 6530408"/>
              <a:gd name="connsiteY70" fmla="*/ 4259812 h 5753325"/>
              <a:gd name="connsiteX71" fmla="*/ 4762510 w 6530408"/>
              <a:gd name="connsiteY71" fmla="*/ 4260383 h 5753325"/>
              <a:gd name="connsiteX72" fmla="*/ 4738416 w 6530408"/>
              <a:gd name="connsiteY72" fmla="*/ 4265355 h 5753325"/>
              <a:gd name="connsiteX73" fmla="*/ 4712007 w 6530408"/>
              <a:gd name="connsiteY73" fmla="*/ 4317892 h 5753325"/>
              <a:gd name="connsiteX74" fmla="*/ 4658930 w 6530408"/>
              <a:gd name="connsiteY74" fmla="*/ 4348041 h 5753325"/>
              <a:gd name="connsiteX75" fmla="*/ 4443526 w 6530408"/>
              <a:gd name="connsiteY75" fmla="*/ 4507851 h 5753325"/>
              <a:gd name="connsiteX76" fmla="*/ 4289766 w 6530408"/>
              <a:gd name="connsiteY76" fmla="*/ 4711450 h 5753325"/>
              <a:gd name="connsiteX77" fmla="*/ 4150870 w 6530408"/>
              <a:gd name="connsiteY77" fmla="*/ 4818480 h 5753325"/>
              <a:gd name="connsiteX78" fmla="*/ 4006639 w 6530408"/>
              <a:gd name="connsiteY78" fmla="*/ 4933815 h 5753325"/>
              <a:gd name="connsiteX79" fmla="*/ 3298210 w 6530408"/>
              <a:gd name="connsiteY79" fmla="*/ 5070790 h 5753325"/>
              <a:gd name="connsiteX80" fmla="*/ 2947678 w 6530408"/>
              <a:gd name="connsiteY80" fmla="*/ 5117869 h 5753325"/>
              <a:gd name="connsiteX81" fmla="*/ 2822169 w 6530408"/>
              <a:gd name="connsiteY81" fmla="*/ 5129396 h 5753325"/>
              <a:gd name="connsiteX82" fmla="*/ 2538773 w 6530408"/>
              <a:gd name="connsiteY82" fmla="*/ 5313397 h 5753325"/>
              <a:gd name="connsiteX83" fmla="*/ 2014500 w 6530408"/>
              <a:gd name="connsiteY83" fmla="*/ 5519744 h 5753325"/>
              <a:gd name="connsiteX84" fmla="*/ 1934391 w 6530408"/>
              <a:gd name="connsiteY84" fmla="*/ 5591335 h 5753325"/>
              <a:gd name="connsiteX85" fmla="*/ 1892550 w 6530408"/>
              <a:gd name="connsiteY85" fmla="*/ 5649708 h 5753325"/>
              <a:gd name="connsiteX86" fmla="*/ 1854769 w 6530408"/>
              <a:gd name="connsiteY86" fmla="*/ 5647691 h 5753325"/>
              <a:gd name="connsiteX87" fmla="*/ 1809461 w 6530408"/>
              <a:gd name="connsiteY87" fmla="*/ 5648628 h 5753325"/>
              <a:gd name="connsiteX88" fmla="*/ 1745150 w 6530408"/>
              <a:gd name="connsiteY88" fmla="*/ 5693879 h 5753325"/>
              <a:gd name="connsiteX89" fmla="*/ 1713375 w 6530408"/>
              <a:gd name="connsiteY89" fmla="*/ 5684672 h 5753325"/>
              <a:gd name="connsiteX90" fmla="*/ 1707808 w 6530408"/>
              <a:gd name="connsiteY90" fmla="*/ 5682611 h 5753325"/>
              <a:gd name="connsiteX91" fmla="*/ 1679313 w 6530408"/>
              <a:gd name="connsiteY91" fmla="*/ 5672360 h 5753325"/>
              <a:gd name="connsiteX92" fmla="*/ 1646933 w 6530408"/>
              <a:gd name="connsiteY92" fmla="*/ 5666227 h 5753325"/>
              <a:gd name="connsiteX93" fmla="*/ 1610055 w 6530408"/>
              <a:gd name="connsiteY93" fmla="*/ 5673643 h 5753325"/>
              <a:gd name="connsiteX94" fmla="*/ 1437641 w 6530408"/>
              <a:gd name="connsiteY94" fmla="*/ 5723266 h 5753325"/>
              <a:gd name="connsiteX95" fmla="*/ 1332869 w 6530408"/>
              <a:gd name="connsiteY95" fmla="*/ 5744752 h 5753325"/>
              <a:gd name="connsiteX96" fmla="*/ 1290525 w 6530408"/>
              <a:gd name="connsiteY96" fmla="*/ 5740036 h 5753325"/>
              <a:gd name="connsiteX97" fmla="*/ 1233107 w 6530408"/>
              <a:gd name="connsiteY97" fmla="*/ 5742106 h 5753325"/>
              <a:gd name="connsiteX98" fmla="*/ 1214532 w 6530408"/>
              <a:gd name="connsiteY98" fmla="*/ 5753325 h 5753325"/>
              <a:gd name="connsiteX99" fmla="*/ 1199955 w 6530408"/>
              <a:gd name="connsiteY99" fmla="*/ 5744831 h 5753325"/>
              <a:gd name="connsiteX100" fmla="*/ 1162337 w 6530408"/>
              <a:gd name="connsiteY100" fmla="*/ 5738048 h 5753325"/>
              <a:gd name="connsiteX101" fmla="*/ 1053457 w 6530408"/>
              <a:gd name="connsiteY101" fmla="*/ 5688676 h 5753325"/>
              <a:gd name="connsiteX102" fmla="*/ 1025798 w 6530408"/>
              <a:gd name="connsiteY102" fmla="*/ 5673166 h 5753325"/>
              <a:gd name="connsiteX103" fmla="*/ 947900 w 6530408"/>
              <a:gd name="connsiteY103" fmla="*/ 5657848 h 5753325"/>
              <a:gd name="connsiteX104" fmla="*/ 815627 w 6530408"/>
              <a:gd name="connsiteY104" fmla="*/ 5642557 h 5753325"/>
              <a:gd name="connsiteX105" fmla="*/ 788251 w 6530408"/>
              <a:gd name="connsiteY105" fmla="*/ 5637065 h 5753325"/>
              <a:gd name="connsiteX106" fmla="*/ 767822 w 6530408"/>
              <a:gd name="connsiteY106" fmla="*/ 5623450 h 5753325"/>
              <a:gd name="connsiteX107" fmla="*/ 765791 w 6530408"/>
              <a:gd name="connsiteY107" fmla="*/ 5612539 h 5753325"/>
              <a:gd name="connsiteX108" fmla="*/ 751230 w 6530408"/>
              <a:gd name="connsiteY108" fmla="*/ 5608092 h 5753325"/>
              <a:gd name="connsiteX109" fmla="*/ 748008 w 6530408"/>
              <a:gd name="connsiteY109" fmla="*/ 5605052 h 5753325"/>
              <a:gd name="connsiteX110" fmla="*/ 728871 w 6530408"/>
              <a:gd name="connsiteY110" fmla="*/ 5589469 h 5753325"/>
              <a:gd name="connsiteX111" fmla="*/ 671898 w 6530408"/>
              <a:gd name="connsiteY111" fmla="*/ 5602363 h 5753325"/>
              <a:gd name="connsiteX112" fmla="*/ 615065 w 6530408"/>
              <a:gd name="connsiteY112" fmla="*/ 5580257 h 5753325"/>
              <a:gd name="connsiteX113" fmla="*/ 355785 w 6530408"/>
              <a:gd name="connsiteY113" fmla="*/ 5514383 h 5753325"/>
              <a:gd name="connsiteX114" fmla="*/ 102269 w 6530408"/>
              <a:gd name="connsiteY114" fmla="*/ 5524347 h 5753325"/>
              <a:gd name="connsiteX115" fmla="*/ 13160 w 6530408"/>
              <a:gd name="connsiteY115" fmla="*/ 5514159 h 5753325"/>
              <a:gd name="connsiteX116" fmla="*/ 0 w 6530408"/>
              <a:gd name="connsiteY116" fmla="*/ 5511735 h 5753325"/>
              <a:gd name="connsiteX0" fmla="*/ 0 w 6530408"/>
              <a:gd name="connsiteY0" fmla="*/ 0 h 5753325"/>
              <a:gd name="connsiteX1" fmla="*/ 6438980 w 6530408"/>
              <a:gd name="connsiteY1" fmla="*/ 0 h 5753325"/>
              <a:gd name="connsiteX2" fmla="*/ 6439047 w 6530408"/>
              <a:gd name="connsiteY2" fmla="*/ 147 h 5753325"/>
              <a:gd name="connsiteX3" fmla="*/ 6443456 w 6530408"/>
              <a:gd name="connsiteY3" fmla="*/ 130105 h 5753325"/>
              <a:gd name="connsiteX4" fmla="*/ 6447632 w 6530408"/>
              <a:gd name="connsiteY4" fmla="*/ 170016 h 5753325"/>
              <a:gd name="connsiteX5" fmla="*/ 6465936 w 6530408"/>
              <a:gd name="connsiteY5" fmla="*/ 274847 h 5753325"/>
              <a:gd name="connsiteX6" fmla="*/ 6506836 w 6530408"/>
              <a:gd name="connsiteY6" fmla="*/ 331778 h 5753325"/>
              <a:gd name="connsiteX7" fmla="*/ 6530408 w 6530408"/>
              <a:gd name="connsiteY7" fmla="*/ 427517 h 5753325"/>
              <a:gd name="connsiteX8" fmla="*/ 6488360 w 6530408"/>
              <a:gd name="connsiteY8" fmla="*/ 535865 h 5753325"/>
              <a:gd name="connsiteX9" fmla="*/ 6492864 w 6530408"/>
              <a:gd name="connsiteY9" fmla="*/ 615799 h 5753325"/>
              <a:gd name="connsiteX10" fmla="*/ 6459988 w 6530408"/>
              <a:gd name="connsiteY10" fmla="*/ 707628 h 5753325"/>
              <a:gd name="connsiteX11" fmla="*/ 6453989 w 6530408"/>
              <a:gd name="connsiteY11" fmla="*/ 711876 h 5753325"/>
              <a:gd name="connsiteX12" fmla="*/ 6453209 w 6530408"/>
              <a:gd name="connsiteY12" fmla="*/ 719127 h 5753325"/>
              <a:gd name="connsiteX13" fmla="*/ 6457662 w 6530408"/>
              <a:gd name="connsiteY13" fmla="*/ 723331 h 5753325"/>
              <a:gd name="connsiteX14" fmla="*/ 6447445 w 6530408"/>
              <a:gd name="connsiteY14" fmla="*/ 780003 h 5753325"/>
              <a:gd name="connsiteX15" fmla="*/ 6426552 w 6530408"/>
              <a:gd name="connsiteY15" fmla="*/ 845805 h 5753325"/>
              <a:gd name="connsiteX16" fmla="*/ 6434072 w 6530408"/>
              <a:gd name="connsiteY16" fmla="*/ 910733 h 5753325"/>
              <a:gd name="connsiteX17" fmla="*/ 6432570 w 6530408"/>
              <a:gd name="connsiteY17" fmla="*/ 983394 h 5753325"/>
              <a:gd name="connsiteX18" fmla="*/ 6431878 w 6530408"/>
              <a:gd name="connsiteY18" fmla="*/ 1026728 h 5753325"/>
              <a:gd name="connsiteX19" fmla="*/ 6414269 w 6530408"/>
              <a:gd name="connsiteY19" fmla="*/ 1151111 h 5753325"/>
              <a:gd name="connsiteX20" fmla="*/ 6371722 w 6530408"/>
              <a:gd name="connsiteY20" fmla="*/ 1318080 h 5753325"/>
              <a:gd name="connsiteX21" fmla="*/ 6356023 w 6530408"/>
              <a:gd name="connsiteY21" fmla="*/ 1356227 h 5753325"/>
              <a:gd name="connsiteX22" fmla="*/ 6356157 w 6530408"/>
              <a:gd name="connsiteY22" fmla="*/ 1361967 h 5753325"/>
              <a:gd name="connsiteX23" fmla="*/ 6350613 w 6530408"/>
              <a:gd name="connsiteY23" fmla="*/ 1393569 h 5753325"/>
              <a:gd name="connsiteX24" fmla="*/ 6357062 w 6530408"/>
              <a:gd name="connsiteY24" fmla="*/ 1444071 h 5753325"/>
              <a:gd name="connsiteX25" fmla="*/ 6364832 w 6530408"/>
              <a:gd name="connsiteY25" fmla="*/ 1478763 h 5753325"/>
              <a:gd name="connsiteX26" fmla="*/ 6369745 w 6530408"/>
              <a:gd name="connsiteY26" fmla="*/ 1495680 h 5753325"/>
              <a:gd name="connsiteX27" fmla="*/ 6370898 w 6530408"/>
              <a:gd name="connsiteY27" fmla="*/ 1513331 h 5753325"/>
              <a:gd name="connsiteX28" fmla="*/ 6368801 w 6530408"/>
              <a:gd name="connsiteY28" fmla="*/ 1527414 h 5753325"/>
              <a:gd name="connsiteX29" fmla="*/ 6359177 w 6530408"/>
              <a:gd name="connsiteY29" fmla="*/ 1639513 h 5753325"/>
              <a:gd name="connsiteX30" fmla="*/ 6299489 w 6530408"/>
              <a:gd name="connsiteY30" fmla="*/ 1784860 h 5753325"/>
              <a:gd name="connsiteX31" fmla="*/ 6267878 w 6530408"/>
              <a:gd name="connsiteY31" fmla="*/ 1858572 h 5753325"/>
              <a:gd name="connsiteX32" fmla="*/ 6251146 w 6530408"/>
              <a:gd name="connsiteY32" fmla="*/ 1926167 h 5753325"/>
              <a:gd name="connsiteX33" fmla="*/ 6210686 w 6530408"/>
              <a:gd name="connsiteY33" fmla="*/ 2014834 h 5753325"/>
              <a:gd name="connsiteX34" fmla="*/ 6106652 w 6530408"/>
              <a:gd name="connsiteY34" fmla="*/ 2150572 h 5753325"/>
              <a:gd name="connsiteX35" fmla="*/ 6097813 w 6530408"/>
              <a:gd name="connsiteY35" fmla="*/ 2172208 h 5753325"/>
              <a:gd name="connsiteX36" fmla="*/ 6095990 w 6530408"/>
              <a:gd name="connsiteY36" fmla="*/ 2181185 h 5753325"/>
              <a:gd name="connsiteX37" fmla="*/ 6090126 w 6530408"/>
              <a:gd name="connsiteY37" fmla="*/ 2192533 h 5753325"/>
              <a:gd name="connsiteX38" fmla="*/ 6089503 w 6530408"/>
              <a:gd name="connsiteY38" fmla="*/ 2192543 h 5753325"/>
              <a:gd name="connsiteX39" fmla="*/ 6084946 w 6530408"/>
              <a:gd name="connsiteY39" fmla="*/ 2203694 h 5753325"/>
              <a:gd name="connsiteX40" fmla="*/ 5987861 w 6530408"/>
              <a:gd name="connsiteY40" fmla="*/ 2304868 h 5753325"/>
              <a:gd name="connsiteX41" fmla="*/ 5973439 w 6530408"/>
              <a:gd name="connsiteY41" fmla="*/ 2385635 h 5753325"/>
              <a:gd name="connsiteX42" fmla="*/ 5916727 w 6530408"/>
              <a:gd name="connsiteY42" fmla="*/ 2458777 h 5753325"/>
              <a:gd name="connsiteX43" fmla="*/ 5856524 w 6530408"/>
              <a:gd name="connsiteY43" fmla="*/ 2583281 h 5753325"/>
              <a:gd name="connsiteX44" fmla="*/ 5838091 w 6530408"/>
              <a:gd name="connsiteY44" fmla="*/ 2753474 h 5753325"/>
              <a:gd name="connsiteX45" fmla="*/ 5777471 w 6530408"/>
              <a:gd name="connsiteY45" fmla="*/ 2901570 h 5753325"/>
              <a:gd name="connsiteX46" fmla="*/ 5723992 w 6530408"/>
              <a:gd name="connsiteY46" fmla="*/ 2998752 h 5753325"/>
              <a:gd name="connsiteX47" fmla="*/ 5557886 w 6530408"/>
              <a:gd name="connsiteY47" fmla="*/ 3329735 h 5753325"/>
              <a:gd name="connsiteX48" fmla="*/ 5471501 w 6530408"/>
              <a:gd name="connsiteY48" fmla="*/ 3462221 h 5753325"/>
              <a:gd name="connsiteX49" fmla="*/ 5465154 w 6530408"/>
              <a:gd name="connsiteY49" fmla="*/ 3541065 h 5753325"/>
              <a:gd name="connsiteX50" fmla="*/ 5437889 w 6530408"/>
              <a:gd name="connsiteY50" fmla="*/ 3559927 h 5753325"/>
              <a:gd name="connsiteX51" fmla="*/ 5432770 w 6530408"/>
              <a:gd name="connsiteY51" fmla="*/ 3562948 h 5753325"/>
              <a:gd name="connsiteX52" fmla="*/ 5406795 w 6530408"/>
              <a:gd name="connsiteY52" fmla="*/ 3578594 h 5753325"/>
              <a:gd name="connsiteX53" fmla="*/ 5381495 w 6530408"/>
              <a:gd name="connsiteY53" fmla="*/ 3599883 h 5753325"/>
              <a:gd name="connsiteX54" fmla="*/ 5363689 w 6530408"/>
              <a:gd name="connsiteY54" fmla="*/ 3633299 h 5753325"/>
              <a:gd name="connsiteX55" fmla="*/ 5291870 w 6530408"/>
              <a:gd name="connsiteY55" fmla="*/ 3799039 h 5753325"/>
              <a:gd name="connsiteX56" fmla="*/ 5241600 w 6530408"/>
              <a:gd name="connsiteY56" fmla="*/ 3894238 h 5753325"/>
              <a:gd name="connsiteX57" fmla="*/ 5211041 w 6530408"/>
              <a:gd name="connsiteY57" fmla="*/ 3924184 h 5753325"/>
              <a:gd name="connsiteX58" fmla="*/ 5176073 w 6530408"/>
              <a:gd name="connsiteY58" fmla="*/ 3970179 h 5753325"/>
              <a:gd name="connsiteX59" fmla="*/ 5172826 w 6530408"/>
              <a:gd name="connsiteY59" fmla="*/ 3991773 h 5753325"/>
              <a:gd name="connsiteX60" fmla="*/ 5157053 w 6530408"/>
              <a:gd name="connsiteY60" fmla="*/ 3997708 h 5753325"/>
              <a:gd name="connsiteX61" fmla="*/ 5127922 w 6530408"/>
              <a:gd name="connsiteY61" fmla="*/ 4022660 h 5753325"/>
              <a:gd name="connsiteX62" fmla="*/ 5020872 w 6530408"/>
              <a:gd name="connsiteY62" fmla="*/ 4075951 h 5753325"/>
              <a:gd name="connsiteX63" fmla="*/ 4991410 w 6530408"/>
              <a:gd name="connsiteY63" fmla="*/ 4087598 h 5753325"/>
              <a:gd name="connsiteX64" fmla="*/ 4930112 w 6530408"/>
              <a:gd name="connsiteY64" fmla="*/ 4138459 h 5753325"/>
              <a:gd name="connsiteX65" fmla="*/ 4834224 w 6530408"/>
              <a:gd name="connsiteY65" fmla="*/ 4231643 h 5753325"/>
              <a:gd name="connsiteX66" fmla="*/ 4812599 w 6530408"/>
              <a:gd name="connsiteY66" fmla="*/ 4249449 h 5753325"/>
              <a:gd name="connsiteX67" fmla="*/ 4789188 w 6530408"/>
              <a:gd name="connsiteY67" fmla="*/ 4256678 h 5753325"/>
              <a:gd name="connsiteX68" fmla="*/ 4779554 w 6530408"/>
              <a:gd name="connsiteY68" fmla="*/ 4251313 h 5753325"/>
              <a:gd name="connsiteX69" fmla="*/ 4766885 w 6530408"/>
              <a:gd name="connsiteY69" fmla="*/ 4259812 h 5753325"/>
              <a:gd name="connsiteX70" fmla="*/ 4762510 w 6530408"/>
              <a:gd name="connsiteY70" fmla="*/ 4260383 h 5753325"/>
              <a:gd name="connsiteX71" fmla="*/ 4738416 w 6530408"/>
              <a:gd name="connsiteY71" fmla="*/ 4265355 h 5753325"/>
              <a:gd name="connsiteX72" fmla="*/ 4712007 w 6530408"/>
              <a:gd name="connsiteY72" fmla="*/ 4317892 h 5753325"/>
              <a:gd name="connsiteX73" fmla="*/ 4658930 w 6530408"/>
              <a:gd name="connsiteY73" fmla="*/ 4348041 h 5753325"/>
              <a:gd name="connsiteX74" fmla="*/ 4443526 w 6530408"/>
              <a:gd name="connsiteY74" fmla="*/ 4507851 h 5753325"/>
              <a:gd name="connsiteX75" fmla="*/ 4289766 w 6530408"/>
              <a:gd name="connsiteY75" fmla="*/ 4711450 h 5753325"/>
              <a:gd name="connsiteX76" fmla="*/ 4150870 w 6530408"/>
              <a:gd name="connsiteY76" fmla="*/ 4818480 h 5753325"/>
              <a:gd name="connsiteX77" fmla="*/ 4006639 w 6530408"/>
              <a:gd name="connsiteY77" fmla="*/ 4933815 h 5753325"/>
              <a:gd name="connsiteX78" fmla="*/ 3298210 w 6530408"/>
              <a:gd name="connsiteY78" fmla="*/ 5070790 h 5753325"/>
              <a:gd name="connsiteX79" fmla="*/ 2947678 w 6530408"/>
              <a:gd name="connsiteY79" fmla="*/ 5117869 h 5753325"/>
              <a:gd name="connsiteX80" fmla="*/ 2822169 w 6530408"/>
              <a:gd name="connsiteY80" fmla="*/ 5129396 h 5753325"/>
              <a:gd name="connsiteX81" fmla="*/ 2538773 w 6530408"/>
              <a:gd name="connsiteY81" fmla="*/ 5313397 h 5753325"/>
              <a:gd name="connsiteX82" fmla="*/ 2014500 w 6530408"/>
              <a:gd name="connsiteY82" fmla="*/ 5519744 h 5753325"/>
              <a:gd name="connsiteX83" fmla="*/ 1934391 w 6530408"/>
              <a:gd name="connsiteY83" fmla="*/ 5591335 h 5753325"/>
              <a:gd name="connsiteX84" fmla="*/ 1892550 w 6530408"/>
              <a:gd name="connsiteY84" fmla="*/ 5649708 h 5753325"/>
              <a:gd name="connsiteX85" fmla="*/ 1854769 w 6530408"/>
              <a:gd name="connsiteY85" fmla="*/ 5647691 h 5753325"/>
              <a:gd name="connsiteX86" fmla="*/ 1809461 w 6530408"/>
              <a:gd name="connsiteY86" fmla="*/ 5648628 h 5753325"/>
              <a:gd name="connsiteX87" fmla="*/ 1745150 w 6530408"/>
              <a:gd name="connsiteY87" fmla="*/ 5693879 h 5753325"/>
              <a:gd name="connsiteX88" fmla="*/ 1713375 w 6530408"/>
              <a:gd name="connsiteY88" fmla="*/ 5684672 h 5753325"/>
              <a:gd name="connsiteX89" fmla="*/ 1707808 w 6530408"/>
              <a:gd name="connsiteY89" fmla="*/ 5682611 h 5753325"/>
              <a:gd name="connsiteX90" fmla="*/ 1679313 w 6530408"/>
              <a:gd name="connsiteY90" fmla="*/ 5672360 h 5753325"/>
              <a:gd name="connsiteX91" fmla="*/ 1646933 w 6530408"/>
              <a:gd name="connsiteY91" fmla="*/ 5666227 h 5753325"/>
              <a:gd name="connsiteX92" fmla="*/ 1610055 w 6530408"/>
              <a:gd name="connsiteY92" fmla="*/ 5673643 h 5753325"/>
              <a:gd name="connsiteX93" fmla="*/ 1437641 w 6530408"/>
              <a:gd name="connsiteY93" fmla="*/ 5723266 h 5753325"/>
              <a:gd name="connsiteX94" fmla="*/ 1332869 w 6530408"/>
              <a:gd name="connsiteY94" fmla="*/ 5744752 h 5753325"/>
              <a:gd name="connsiteX95" fmla="*/ 1290525 w 6530408"/>
              <a:gd name="connsiteY95" fmla="*/ 5740036 h 5753325"/>
              <a:gd name="connsiteX96" fmla="*/ 1233107 w 6530408"/>
              <a:gd name="connsiteY96" fmla="*/ 5742106 h 5753325"/>
              <a:gd name="connsiteX97" fmla="*/ 1214532 w 6530408"/>
              <a:gd name="connsiteY97" fmla="*/ 5753325 h 5753325"/>
              <a:gd name="connsiteX98" fmla="*/ 1199955 w 6530408"/>
              <a:gd name="connsiteY98" fmla="*/ 5744831 h 5753325"/>
              <a:gd name="connsiteX99" fmla="*/ 1162337 w 6530408"/>
              <a:gd name="connsiteY99" fmla="*/ 5738048 h 5753325"/>
              <a:gd name="connsiteX100" fmla="*/ 1053457 w 6530408"/>
              <a:gd name="connsiteY100" fmla="*/ 5688676 h 5753325"/>
              <a:gd name="connsiteX101" fmla="*/ 1025798 w 6530408"/>
              <a:gd name="connsiteY101" fmla="*/ 5673166 h 5753325"/>
              <a:gd name="connsiteX102" fmla="*/ 947900 w 6530408"/>
              <a:gd name="connsiteY102" fmla="*/ 5657848 h 5753325"/>
              <a:gd name="connsiteX103" fmla="*/ 815627 w 6530408"/>
              <a:gd name="connsiteY103" fmla="*/ 5642557 h 5753325"/>
              <a:gd name="connsiteX104" fmla="*/ 788251 w 6530408"/>
              <a:gd name="connsiteY104" fmla="*/ 5637065 h 5753325"/>
              <a:gd name="connsiteX105" fmla="*/ 767822 w 6530408"/>
              <a:gd name="connsiteY105" fmla="*/ 5623450 h 5753325"/>
              <a:gd name="connsiteX106" fmla="*/ 765791 w 6530408"/>
              <a:gd name="connsiteY106" fmla="*/ 5612539 h 5753325"/>
              <a:gd name="connsiteX107" fmla="*/ 751230 w 6530408"/>
              <a:gd name="connsiteY107" fmla="*/ 5608092 h 5753325"/>
              <a:gd name="connsiteX108" fmla="*/ 748008 w 6530408"/>
              <a:gd name="connsiteY108" fmla="*/ 5605052 h 5753325"/>
              <a:gd name="connsiteX109" fmla="*/ 728871 w 6530408"/>
              <a:gd name="connsiteY109" fmla="*/ 5589469 h 5753325"/>
              <a:gd name="connsiteX110" fmla="*/ 671898 w 6530408"/>
              <a:gd name="connsiteY110" fmla="*/ 5602363 h 5753325"/>
              <a:gd name="connsiteX111" fmla="*/ 615065 w 6530408"/>
              <a:gd name="connsiteY111" fmla="*/ 5580257 h 5753325"/>
              <a:gd name="connsiteX112" fmla="*/ 355785 w 6530408"/>
              <a:gd name="connsiteY112" fmla="*/ 5514383 h 5753325"/>
              <a:gd name="connsiteX113" fmla="*/ 102269 w 6530408"/>
              <a:gd name="connsiteY113" fmla="*/ 5524347 h 5753325"/>
              <a:gd name="connsiteX114" fmla="*/ 13160 w 6530408"/>
              <a:gd name="connsiteY114" fmla="*/ 5514159 h 5753325"/>
              <a:gd name="connsiteX115" fmla="*/ 0 w 6530408"/>
              <a:gd name="connsiteY115" fmla="*/ 5511735 h 5753325"/>
              <a:gd name="connsiteX116" fmla="*/ 0 w 6530408"/>
              <a:gd name="connsiteY116" fmla="*/ 0 h 5753325"/>
              <a:gd name="connsiteX0" fmla="*/ 0 w 6506836"/>
              <a:gd name="connsiteY0" fmla="*/ 0 h 5753325"/>
              <a:gd name="connsiteX1" fmla="*/ 6438980 w 6506836"/>
              <a:gd name="connsiteY1" fmla="*/ 0 h 5753325"/>
              <a:gd name="connsiteX2" fmla="*/ 6439047 w 6506836"/>
              <a:gd name="connsiteY2" fmla="*/ 147 h 5753325"/>
              <a:gd name="connsiteX3" fmla="*/ 6443456 w 6506836"/>
              <a:gd name="connsiteY3" fmla="*/ 130105 h 5753325"/>
              <a:gd name="connsiteX4" fmla="*/ 6447632 w 6506836"/>
              <a:gd name="connsiteY4" fmla="*/ 170016 h 5753325"/>
              <a:gd name="connsiteX5" fmla="*/ 6465936 w 6506836"/>
              <a:gd name="connsiteY5" fmla="*/ 274847 h 5753325"/>
              <a:gd name="connsiteX6" fmla="*/ 6506836 w 6506836"/>
              <a:gd name="connsiteY6" fmla="*/ 331778 h 5753325"/>
              <a:gd name="connsiteX7" fmla="*/ 6488360 w 6506836"/>
              <a:gd name="connsiteY7" fmla="*/ 535865 h 5753325"/>
              <a:gd name="connsiteX8" fmla="*/ 6492864 w 6506836"/>
              <a:gd name="connsiteY8" fmla="*/ 615799 h 5753325"/>
              <a:gd name="connsiteX9" fmla="*/ 6459988 w 6506836"/>
              <a:gd name="connsiteY9" fmla="*/ 707628 h 5753325"/>
              <a:gd name="connsiteX10" fmla="*/ 6453989 w 6506836"/>
              <a:gd name="connsiteY10" fmla="*/ 711876 h 5753325"/>
              <a:gd name="connsiteX11" fmla="*/ 6453209 w 6506836"/>
              <a:gd name="connsiteY11" fmla="*/ 719127 h 5753325"/>
              <a:gd name="connsiteX12" fmla="*/ 6457662 w 6506836"/>
              <a:gd name="connsiteY12" fmla="*/ 723331 h 5753325"/>
              <a:gd name="connsiteX13" fmla="*/ 6447445 w 6506836"/>
              <a:gd name="connsiteY13" fmla="*/ 780003 h 5753325"/>
              <a:gd name="connsiteX14" fmla="*/ 6426552 w 6506836"/>
              <a:gd name="connsiteY14" fmla="*/ 845805 h 5753325"/>
              <a:gd name="connsiteX15" fmla="*/ 6434072 w 6506836"/>
              <a:gd name="connsiteY15" fmla="*/ 910733 h 5753325"/>
              <a:gd name="connsiteX16" fmla="*/ 6432570 w 6506836"/>
              <a:gd name="connsiteY16" fmla="*/ 983394 h 5753325"/>
              <a:gd name="connsiteX17" fmla="*/ 6431878 w 6506836"/>
              <a:gd name="connsiteY17" fmla="*/ 1026728 h 5753325"/>
              <a:gd name="connsiteX18" fmla="*/ 6414269 w 6506836"/>
              <a:gd name="connsiteY18" fmla="*/ 1151111 h 5753325"/>
              <a:gd name="connsiteX19" fmla="*/ 6371722 w 6506836"/>
              <a:gd name="connsiteY19" fmla="*/ 1318080 h 5753325"/>
              <a:gd name="connsiteX20" fmla="*/ 6356023 w 6506836"/>
              <a:gd name="connsiteY20" fmla="*/ 1356227 h 5753325"/>
              <a:gd name="connsiteX21" fmla="*/ 6356157 w 6506836"/>
              <a:gd name="connsiteY21" fmla="*/ 1361967 h 5753325"/>
              <a:gd name="connsiteX22" fmla="*/ 6350613 w 6506836"/>
              <a:gd name="connsiteY22" fmla="*/ 1393569 h 5753325"/>
              <a:gd name="connsiteX23" fmla="*/ 6357062 w 6506836"/>
              <a:gd name="connsiteY23" fmla="*/ 1444071 h 5753325"/>
              <a:gd name="connsiteX24" fmla="*/ 6364832 w 6506836"/>
              <a:gd name="connsiteY24" fmla="*/ 1478763 h 5753325"/>
              <a:gd name="connsiteX25" fmla="*/ 6369745 w 6506836"/>
              <a:gd name="connsiteY25" fmla="*/ 1495680 h 5753325"/>
              <a:gd name="connsiteX26" fmla="*/ 6370898 w 6506836"/>
              <a:gd name="connsiteY26" fmla="*/ 1513331 h 5753325"/>
              <a:gd name="connsiteX27" fmla="*/ 6368801 w 6506836"/>
              <a:gd name="connsiteY27" fmla="*/ 1527414 h 5753325"/>
              <a:gd name="connsiteX28" fmla="*/ 6359177 w 6506836"/>
              <a:gd name="connsiteY28" fmla="*/ 1639513 h 5753325"/>
              <a:gd name="connsiteX29" fmla="*/ 6299489 w 6506836"/>
              <a:gd name="connsiteY29" fmla="*/ 1784860 h 5753325"/>
              <a:gd name="connsiteX30" fmla="*/ 6267878 w 6506836"/>
              <a:gd name="connsiteY30" fmla="*/ 1858572 h 5753325"/>
              <a:gd name="connsiteX31" fmla="*/ 6251146 w 6506836"/>
              <a:gd name="connsiteY31" fmla="*/ 1926167 h 5753325"/>
              <a:gd name="connsiteX32" fmla="*/ 6210686 w 6506836"/>
              <a:gd name="connsiteY32" fmla="*/ 2014834 h 5753325"/>
              <a:gd name="connsiteX33" fmla="*/ 6106652 w 6506836"/>
              <a:gd name="connsiteY33" fmla="*/ 2150572 h 5753325"/>
              <a:gd name="connsiteX34" fmla="*/ 6097813 w 6506836"/>
              <a:gd name="connsiteY34" fmla="*/ 2172208 h 5753325"/>
              <a:gd name="connsiteX35" fmla="*/ 6095990 w 6506836"/>
              <a:gd name="connsiteY35" fmla="*/ 2181185 h 5753325"/>
              <a:gd name="connsiteX36" fmla="*/ 6090126 w 6506836"/>
              <a:gd name="connsiteY36" fmla="*/ 2192533 h 5753325"/>
              <a:gd name="connsiteX37" fmla="*/ 6089503 w 6506836"/>
              <a:gd name="connsiteY37" fmla="*/ 2192543 h 5753325"/>
              <a:gd name="connsiteX38" fmla="*/ 6084946 w 6506836"/>
              <a:gd name="connsiteY38" fmla="*/ 2203694 h 5753325"/>
              <a:gd name="connsiteX39" fmla="*/ 5987861 w 6506836"/>
              <a:gd name="connsiteY39" fmla="*/ 2304868 h 5753325"/>
              <a:gd name="connsiteX40" fmla="*/ 5973439 w 6506836"/>
              <a:gd name="connsiteY40" fmla="*/ 2385635 h 5753325"/>
              <a:gd name="connsiteX41" fmla="*/ 5916727 w 6506836"/>
              <a:gd name="connsiteY41" fmla="*/ 2458777 h 5753325"/>
              <a:gd name="connsiteX42" fmla="*/ 5856524 w 6506836"/>
              <a:gd name="connsiteY42" fmla="*/ 2583281 h 5753325"/>
              <a:gd name="connsiteX43" fmla="*/ 5838091 w 6506836"/>
              <a:gd name="connsiteY43" fmla="*/ 2753474 h 5753325"/>
              <a:gd name="connsiteX44" fmla="*/ 5777471 w 6506836"/>
              <a:gd name="connsiteY44" fmla="*/ 2901570 h 5753325"/>
              <a:gd name="connsiteX45" fmla="*/ 5723992 w 6506836"/>
              <a:gd name="connsiteY45" fmla="*/ 2998752 h 5753325"/>
              <a:gd name="connsiteX46" fmla="*/ 5557886 w 6506836"/>
              <a:gd name="connsiteY46" fmla="*/ 3329735 h 5753325"/>
              <a:gd name="connsiteX47" fmla="*/ 5471501 w 6506836"/>
              <a:gd name="connsiteY47" fmla="*/ 3462221 h 5753325"/>
              <a:gd name="connsiteX48" fmla="*/ 5465154 w 6506836"/>
              <a:gd name="connsiteY48" fmla="*/ 3541065 h 5753325"/>
              <a:gd name="connsiteX49" fmla="*/ 5437889 w 6506836"/>
              <a:gd name="connsiteY49" fmla="*/ 3559927 h 5753325"/>
              <a:gd name="connsiteX50" fmla="*/ 5432770 w 6506836"/>
              <a:gd name="connsiteY50" fmla="*/ 3562948 h 5753325"/>
              <a:gd name="connsiteX51" fmla="*/ 5406795 w 6506836"/>
              <a:gd name="connsiteY51" fmla="*/ 3578594 h 5753325"/>
              <a:gd name="connsiteX52" fmla="*/ 5381495 w 6506836"/>
              <a:gd name="connsiteY52" fmla="*/ 3599883 h 5753325"/>
              <a:gd name="connsiteX53" fmla="*/ 5363689 w 6506836"/>
              <a:gd name="connsiteY53" fmla="*/ 3633299 h 5753325"/>
              <a:gd name="connsiteX54" fmla="*/ 5291870 w 6506836"/>
              <a:gd name="connsiteY54" fmla="*/ 3799039 h 5753325"/>
              <a:gd name="connsiteX55" fmla="*/ 5241600 w 6506836"/>
              <a:gd name="connsiteY55" fmla="*/ 3894238 h 5753325"/>
              <a:gd name="connsiteX56" fmla="*/ 5211041 w 6506836"/>
              <a:gd name="connsiteY56" fmla="*/ 3924184 h 5753325"/>
              <a:gd name="connsiteX57" fmla="*/ 5176073 w 6506836"/>
              <a:gd name="connsiteY57" fmla="*/ 3970179 h 5753325"/>
              <a:gd name="connsiteX58" fmla="*/ 5172826 w 6506836"/>
              <a:gd name="connsiteY58" fmla="*/ 3991773 h 5753325"/>
              <a:gd name="connsiteX59" fmla="*/ 5157053 w 6506836"/>
              <a:gd name="connsiteY59" fmla="*/ 3997708 h 5753325"/>
              <a:gd name="connsiteX60" fmla="*/ 5127922 w 6506836"/>
              <a:gd name="connsiteY60" fmla="*/ 4022660 h 5753325"/>
              <a:gd name="connsiteX61" fmla="*/ 5020872 w 6506836"/>
              <a:gd name="connsiteY61" fmla="*/ 4075951 h 5753325"/>
              <a:gd name="connsiteX62" fmla="*/ 4991410 w 6506836"/>
              <a:gd name="connsiteY62" fmla="*/ 4087598 h 5753325"/>
              <a:gd name="connsiteX63" fmla="*/ 4930112 w 6506836"/>
              <a:gd name="connsiteY63" fmla="*/ 4138459 h 5753325"/>
              <a:gd name="connsiteX64" fmla="*/ 4834224 w 6506836"/>
              <a:gd name="connsiteY64" fmla="*/ 4231643 h 5753325"/>
              <a:gd name="connsiteX65" fmla="*/ 4812599 w 6506836"/>
              <a:gd name="connsiteY65" fmla="*/ 4249449 h 5753325"/>
              <a:gd name="connsiteX66" fmla="*/ 4789188 w 6506836"/>
              <a:gd name="connsiteY66" fmla="*/ 4256678 h 5753325"/>
              <a:gd name="connsiteX67" fmla="*/ 4779554 w 6506836"/>
              <a:gd name="connsiteY67" fmla="*/ 4251313 h 5753325"/>
              <a:gd name="connsiteX68" fmla="*/ 4766885 w 6506836"/>
              <a:gd name="connsiteY68" fmla="*/ 4259812 h 5753325"/>
              <a:gd name="connsiteX69" fmla="*/ 4762510 w 6506836"/>
              <a:gd name="connsiteY69" fmla="*/ 4260383 h 5753325"/>
              <a:gd name="connsiteX70" fmla="*/ 4738416 w 6506836"/>
              <a:gd name="connsiteY70" fmla="*/ 4265355 h 5753325"/>
              <a:gd name="connsiteX71" fmla="*/ 4712007 w 6506836"/>
              <a:gd name="connsiteY71" fmla="*/ 4317892 h 5753325"/>
              <a:gd name="connsiteX72" fmla="*/ 4658930 w 6506836"/>
              <a:gd name="connsiteY72" fmla="*/ 4348041 h 5753325"/>
              <a:gd name="connsiteX73" fmla="*/ 4443526 w 6506836"/>
              <a:gd name="connsiteY73" fmla="*/ 4507851 h 5753325"/>
              <a:gd name="connsiteX74" fmla="*/ 4289766 w 6506836"/>
              <a:gd name="connsiteY74" fmla="*/ 4711450 h 5753325"/>
              <a:gd name="connsiteX75" fmla="*/ 4150870 w 6506836"/>
              <a:gd name="connsiteY75" fmla="*/ 4818480 h 5753325"/>
              <a:gd name="connsiteX76" fmla="*/ 4006639 w 6506836"/>
              <a:gd name="connsiteY76" fmla="*/ 4933815 h 5753325"/>
              <a:gd name="connsiteX77" fmla="*/ 3298210 w 6506836"/>
              <a:gd name="connsiteY77" fmla="*/ 5070790 h 5753325"/>
              <a:gd name="connsiteX78" fmla="*/ 2947678 w 6506836"/>
              <a:gd name="connsiteY78" fmla="*/ 5117869 h 5753325"/>
              <a:gd name="connsiteX79" fmla="*/ 2822169 w 6506836"/>
              <a:gd name="connsiteY79" fmla="*/ 5129396 h 5753325"/>
              <a:gd name="connsiteX80" fmla="*/ 2538773 w 6506836"/>
              <a:gd name="connsiteY80" fmla="*/ 5313397 h 5753325"/>
              <a:gd name="connsiteX81" fmla="*/ 2014500 w 6506836"/>
              <a:gd name="connsiteY81" fmla="*/ 5519744 h 5753325"/>
              <a:gd name="connsiteX82" fmla="*/ 1934391 w 6506836"/>
              <a:gd name="connsiteY82" fmla="*/ 5591335 h 5753325"/>
              <a:gd name="connsiteX83" fmla="*/ 1892550 w 6506836"/>
              <a:gd name="connsiteY83" fmla="*/ 5649708 h 5753325"/>
              <a:gd name="connsiteX84" fmla="*/ 1854769 w 6506836"/>
              <a:gd name="connsiteY84" fmla="*/ 5647691 h 5753325"/>
              <a:gd name="connsiteX85" fmla="*/ 1809461 w 6506836"/>
              <a:gd name="connsiteY85" fmla="*/ 5648628 h 5753325"/>
              <a:gd name="connsiteX86" fmla="*/ 1745150 w 6506836"/>
              <a:gd name="connsiteY86" fmla="*/ 5693879 h 5753325"/>
              <a:gd name="connsiteX87" fmla="*/ 1713375 w 6506836"/>
              <a:gd name="connsiteY87" fmla="*/ 5684672 h 5753325"/>
              <a:gd name="connsiteX88" fmla="*/ 1707808 w 6506836"/>
              <a:gd name="connsiteY88" fmla="*/ 5682611 h 5753325"/>
              <a:gd name="connsiteX89" fmla="*/ 1679313 w 6506836"/>
              <a:gd name="connsiteY89" fmla="*/ 5672360 h 5753325"/>
              <a:gd name="connsiteX90" fmla="*/ 1646933 w 6506836"/>
              <a:gd name="connsiteY90" fmla="*/ 5666227 h 5753325"/>
              <a:gd name="connsiteX91" fmla="*/ 1610055 w 6506836"/>
              <a:gd name="connsiteY91" fmla="*/ 5673643 h 5753325"/>
              <a:gd name="connsiteX92" fmla="*/ 1437641 w 6506836"/>
              <a:gd name="connsiteY92" fmla="*/ 5723266 h 5753325"/>
              <a:gd name="connsiteX93" fmla="*/ 1332869 w 6506836"/>
              <a:gd name="connsiteY93" fmla="*/ 5744752 h 5753325"/>
              <a:gd name="connsiteX94" fmla="*/ 1290525 w 6506836"/>
              <a:gd name="connsiteY94" fmla="*/ 5740036 h 5753325"/>
              <a:gd name="connsiteX95" fmla="*/ 1233107 w 6506836"/>
              <a:gd name="connsiteY95" fmla="*/ 5742106 h 5753325"/>
              <a:gd name="connsiteX96" fmla="*/ 1214532 w 6506836"/>
              <a:gd name="connsiteY96" fmla="*/ 5753325 h 5753325"/>
              <a:gd name="connsiteX97" fmla="*/ 1199955 w 6506836"/>
              <a:gd name="connsiteY97" fmla="*/ 5744831 h 5753325"/>
              <a:gd name="connsiteX98" fmla="*/ 1162337 w 6506836"/>
              <a:gd name="connsiteY98" fmla="*/ 5738048 h 5753325"/>
              <a:gd name="connsiteX99" fmla="*/ 1053457 w 6506836"/>
              <a:gd name="connsiteY99" fmla="*/ 5688676 h 5753325"/>
              <a:gd name="connsiteX100" fmla="*/ 1025798 w 6506836"/>
              <a:gd name="connsiteY100" fmla="*/ 5673166 h 5753325"/>
              <a:gd name="connsiteX101" fmla="*/ 947900 w 6506836"/>
              <a:gd name="connsiteY101" fmla="*/ 5657848 h 5753325"/>
              <a:gd name="connsiteX102" fmla="*/ 815627 w 6506836"/>
              <a:gd name="connsiteY102" fmla="*/ 5642557 h 5753325"/>
              <a:gd name="connsiteX103" fmla="*/ 788251 w 6506836"/>
              <a:gd name="connsiteY103" fmla="*/ 5637065 h 5753325"/>
              <a:gd name="connsiteX104" fmla="*/ 767822 w 6506836"/>
              <a:gd name="connsiteY104" fmla="*/ 5623450 h 5753325"/>
              <a:gd name="connsiteX105" fmla="*/ 765791 w 6506836"/>
              <a:gd name="connsiteY105" fmla="*/ 5612539 h 5753325"/>
              <a:gd name="connsiteX106" fmla="*/ 751230 w 6506836"/>
              <a:gd name="connsiteY106" fmla="*/ 5608092 h 5753325"/>
              <a:gd name="connsiteX107" fmla="*/ 748008 w 6506836"/>
              <a:gd name="connsiteY107" fmla="*/ 5605052 h 5753325"/>
              <a:gd name="connsiteX108" fmla="*/ 728871 w 6506836"/>
              <a:gd name="connsiteY108" fmla="*/ 5589469 h 5753325"/>
              <a:gd name="connsiteX109" fmla="*/ 671898 w 6506836"/>
              <a:gd name="connsiteY109" fmla="*/ 5602363 h 5753325"/>
              <a:gd name="connsiteX110" fmla="*/ 615065 w 6506836"/>
              <a:gd name="connsiteY110" fmla="*/ 5580257 h 5753325"/>
              <a:gd name="connsiteX111" fmla="*/ 355785 w 6506836"/>
              <a:gd name="connsiteY111" fmla="*/ 5514383 h 5753325"/>
              <a:gd name="connsiteX112" fmla="*/ 102269 w 6506836"/>
              <a:gd name="connsiteY112" fmla="*/ 5524347 h 5753325"/>
              <a:gd name="connsiteX113" fmla="*/ 13160 w 6506836"/>
              <a:gd name="connsiteY113" fmla="*/ 5514159 h 5753325"/>
              <a:gd name="connsiteX114" fmla="*/ 0 w 6506836"/>
              <a:gd name="connsiteY114" fmla="*/ 5511735 h 5753325"/>
              <a:gd name="connsiteX115" fmla="*/ 0 w 6506836"/>
              <a:gd name="connsiteY115"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465936 w 6492864"/>
              <a:gd name="connsiteY5" fmla="*/ 274847 h 5753325"/>
              <a:gd name="connsiteX6" fmla="*/ 6488360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396598 w 6492864"/>
              <a:gd name="connsiteY5" fmla="*/ 274847 h 5753325"/>
              <a:gd name="connsiteX6" fmla="*/ 6488360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396598 w 6492864"/>
              <a:gd name="connsiteY5" fmla="*/ 274847 h 5753325"/>
              <a:gd name="connsiteX6" fmla="*/ 6375685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62955"/>
              <a:gd name="connsiteY0" fmla="*/ 0 h 5753325"/>
              <a:gd name="connsiteX1" fmla="*/ 6438980 w 6462955"/>
              <a:gd name="connsiteY1" fmla="*/ 0 h 5753325"/>
              <a:gd name="connsiteX2" fmla="*/ 6439047 w 6462955"/>
              <a:gd name="connsiteY2" fmla="*/ 147 h 5753325"/>
              <a:gd name="connsiteX3" fmla="*/ 6443456 w 6462955"/>
              <a:gd name="connsiteY3" fmla="*/ 130105 h 5753325"/>
              <a:gd name="connsiteX4" fmla="*/ 6447632 w 6462955"/>
              <a:gd name="connsiteY4" fmla="*/ 170016 h 5753325"/>
              <a:gd name="connsiteX5" fmla="*/ 6396598 w 6462955"/>
              <a:gd name="connsiteY5" fmla="*/ 274847 h 5753325"/>
              <a:gd name="connsiteX6" fmla="*/ 6375685 w 6462955"/>
              <a:gd name="connsiteY6" fmla="*/ 535865 h 5753325"/>
              <a:gd name="connsiteX7" fmla="*/ 6354187 w 6462955"/>
              <a:gd name="connsiteY7" fmla="*/ 615799 h 5753325"/>
              <a:gd name="connsiteX8" fmla="*/ 6459988 w 6462955"/>
              <a:gd name="connsiteY8" fmla="*/ 707628 h 5753325"/>
              <a:gd name="connsiteX9" fmla="*/ 6453989 w 6462955"/>
              <a:gd name="connsiteY9" fmla="*/ 711876 h 5753325"/>
              <a:gd name="connsiteX10" fmla="*/ 6453209 w 6462955"/>
              <a:gd name="connsiteY10" fmla="*/ 719127 h 5753325"/>
              <a:gd name="connsiteX11" fmla="*/ 6457662 w 6462955"/>
              <a:gd name="connsiteY11" fmla="*/ 723331 h 5753325"/>
              <a:gd name="connsiteX12" fmla="*/ 6447445 w 6462955"/>
              <a:gd name="connsiteY12" fmla="*/ 780003 h 5753325"/>
              <a:gd name="connsiteX13" fmla="*/ 6426552 w 6462955"/>
              <a:gd name="connsiteY13" fmla="*/ 845805 h 5753325"/>
              <a:gd name="connsiteX14" fmla="*/ 6434072 w 6462955"/>
              <a:gd name="connsiteY14" fmla="*/ 910733 h 5753325"/>
              <a:gd name="connsiteX15" fmla="*/ 6432570 w 6462955"/>
              <a:gd name="connsiteY15" fmla="*/ 983394 h 5753325"/>
              <a:gd name="connsiteX16" fmla="*/ 6431878 w 6462955"/>
              <a:gd name="connsiteY16" fmla="*/ 1026728 h 5753325"/>
              <a:gd name="connsiteX17" fmla="*/ 6414269 w 6462955"/>
              <a:gd name="connsiteY17" fmla="*/ 1151111 h 5753325"/>
              <a:gd name="connsiteX18" fmla="*/ 6371722 w 6462955"/>
              <a:gd name="connsiteY18" fmla="*/ 1318080 h 5753325"/>
              <a:gd name="connsiteX19" fmla="*/ 6356023 w 6462955"/>
              <a:gd name="connsiteY19" fmla="*/ 1356227 h 5753325"/>
              <a:gd name="connsiteX20" fmla="*/ 6356157 w 6462955"/>
              <a:gd name="connsiteY20" fmla="*/ 1361967 h 5753325"/>
              <a:gd name="connsiteX21" fmla="*/ 6350613 w 6462955"/>
              <a:gd name="connsiteY21" fmla="*/ 1393569 h 5753325"/>
              <a:gd name="connsiteX22" fmla="*/ 6357062 w 6462955"/>
              <a:gd name="connsiteY22" fmla="*/ 1444071 h 5753325"/>
              <a:gd name="connsiteX23" fmla="*/ 6364832 w 6462955"/>
              <a:gd name="connsiteY23" fmla="*/ 1478763 h 5753325"/>
              <a:gd name="connsiteX24" fmla="*/ 6369745 w 6462955"/>
              <a:gd name="connsiteY24" fmla="*/ 1495680 h 5753325"/>
              <a:gd name="connsiteX25" fmla="*/ 6370898 w 6462955"/>
              <a:gd name="connsiteY25" fmla="*/ 1513331 h 5753325"/>
              <a:gd name="connsiteX26" fmla="*/ 6368801 w 6462955"/>
              <a:gd name="connsiteY26" fmla="*/ 1527414 h 5753325"/>
              <a:gd name="connsiteX27" fmla="*/ 6359177 w 6462955"/>
              <a:gd name="connsiteY27" fmla="*/ 1639513 h 5753325"/>
              <a:gd name="connsiteX28" fmla="*/ 6299489 w 6462955"/>
              <a:gd name="connsiteY28" fmla="*/ 1784860 h 5753325"/>
              <a:gd name="connsiteX29" fmla="*/ 6267878 w 6462955"/>
              <a:gd name="connsiteY29" fmla="*/ 1858572 h 5753325"/>
              <a:gd name="connsiteX30" fmla="*/ 6251146 w 6462955"/>
              <a:gd name="connsiteY30" fmla="*/ 1926167 h 5753325"/>
              <a:gd name="connsiteX31" fmla="*/ 6210686 w 6462955"/>
              <a:gd name="connsiteY31" fmla="*/ 2014834 h 5753325"/>
              <a:gd name="connsiteX32" fmla="*/ 6106652 w 6462955"/>
              <a:gd name="connsiteY32" fmla="*/ 2150572 h 5753325"/>
              <a:gd name="connsiteX33" fmla="*/ 6097813 w 6462955"/>
              <a:gd name="connsiteY33" fmla="*/ 2172208 h 5753325"/>
              <a:gd name="connsiteX34" fmla="*/ 6095990 w 6462955"/>
              <a:gd name="connsiteY34" fmla="*/ 2181185 h 5753325"/>
              <a:gd name="connsiteX35" fmla="*/ 6090126 w 6462955"/>
              <a:gd name="connsiteY35" fmla="*/ 2192533 h 5753325"/>
              <a:gd name="connsiteX36" fmla="*/ 6089503 w 6462955"/>
              <a:gd name="connsiteY36" fmla="*/ 2192543 h 5753325"/>
              <a:gd name="connsiteX37" fmla="*/ 6084946 w 6462955"/>
              <a:gd name="connsiteY37" fmla="*/ 2203694 h 5753325"/>
              <a:gd name="connsiteX38" fmla="*/ 5987861 w 6462955"/>
              <a:gd name="connsiteY38" fmla="*/ 2304868 h 5753325"/>
              <a:gd name="connsiteX39" fmla="*/ 5973439 w 6462955"/>
              <a:gd name="connsiteY39" fmla="*/ 2385635 h 5753325"/>
              <a:gd name="connsiteX40" fmla="*/ 5916727 w 6462955"/>
              <a:gd name="connsiteY40" fmla="*/ 2458777 h 5753325"/>
              <a:gd name="connsiteX41" fmla="*/ 5856524 w 6462955"/>
              <a:gd name="connsiteY41" fmla="*/ 2583281 h 5753325"/>
              <a:gd name="connsiteX42" fmla="*/ 5838091 w 6462955"/>
              <a:gd name="connsiteY42" fmla="*/ 2753474 h 5753325"/>
              <a:gd name="connsiteX43" fmla="*/ 5777471 w 6462955"/>
              <a:gd name="connsiteY43" fmla="*/ 2901570 h 5753325"/>
              <a:gd name="connsiteX44" fmla="*/ 5723992 w 6462955"/>
              <a:gd name="connsiteY44" fmla="*/ 2998752 h 5753325"/>
              <a:gd name="connsiteX45" fmla="*/ 5557886 w 6462955"/>
              <a:gd name="connsiteY45" fmla="*/ 3329735 h 5753325"/>
              <a:gd name="connsiteX46" fmla="*/ 5471501 w 6462955"/>
              <a:gd name="connsiteY46" fmla="*/ 3462221 h 5753325"/>
              <a:gd name="connsiteX47" fmla="*/ 5465154 w 6462955"/>
              <a:gd name="connsiteY47" fmla="*/ 3541065 h 5753325"/>
              <a:gd name="connsiteX48" fmla="*/ 5437889 w 6462955"/>
              <a:gd name="connsiteY48" fmla="*/ 3559927 h 5753325"/>
              <a:gd name="connsiteX49" fmla="*/ 5432770 w 6462955"/>
              <a:gd name="connsiteY49" fmla="*/ 3562948 h 5753325"/>
              <a:gd name="connsiteX50" fmla="*/ 5406795 w 6462955"/>
              <a:gd name="connsiteY50" fmla="*/ 3578594 h 5753325"/>
              <a:gd name="connsiteX51" fmla="*/ 5381495 w 6462955"/>
              <a:gd name="connsiteY51" fmla="*/ 3599883 h 5753325"/>
              <a:gd name="connsiteX52" fmla="*/ 5363689 w 6462955"/>
              <a:gd name="connsiteY52" fmla="*/ 3633299 h 5753325"/>
              <a:gd name="connsiteX53" fmla="*/ 5291870 w 6462955"/>
              <a:gd name="connsiteY53" fmla="*/ 3799039 h 5753325"/>
              <a:gd name="connsiteX54" fmla="*/ 5241600 w 6462955"/>
              <a:gd name="connsiteY54" fmla="*/ 3894238 h 5753325"/>
              <a:gd name="connsiteX55" fmla="*/ 5211041 w 6462955"/>
              <a:gd name="connsiteY55" fmla="*/ 3924184 h 5753325"/>
              <a:gd name="connsiteX56" fmla="*/ 5176073 w 6462955"/>
              <a:gd name="connsiteY56" fmla="*/ 3970179 h 5753325"/>
              <a:gd name="connsiteX57" fmla="*/ 5172826 w 6462955"/>
              <a:gd name="connsiteY57" fmla="*/ 3991773 h 5753325"/>
              <a:gd name="connsiteX58" fmla="*/ 5157053 w 6462955"/>
              <a:gd name="connsiteY58" fmla="*/ 3997708 h 5753325"/>
              <a:gd name="connsiteX59" fmla="*/ 5127922 w 6462955"/>
              <a:gd name="connsiteY59" fmla="*/ 4022660 h 5753325"/>
              <a:gd name="connsiteX60" fmla="*/ 5020872 w 6462955"/>
              <a:gd name="connsiteY60" fmla="*/ 4075951 h 5753325"/>
              <a:gd name="connsiteX61" fmla="*/ 4991410 w 6462955"/>
              <a:gd name="connsiteY61" fmla="*/ 4087598 h 5753325"/>
              <a:gd name="connsiteX62" fmla="*/ 4930112 w 6462955"/>
              <a:gd name="connsiteY62" fmla="*/ 4138459 h 5753325"/>
              <a:gd name="connsiteX63" fmla="*/ 4834224 w 6462955"/>
              <a:gd name="connsiteY63" fmla="*/ 4231643 h 5753325"/>
              <a:gd name="connsiteX64" fmla="*/ 4812599 w 6462955"/>
              <a:gd name="connsiteY64" fmla="*/ 4249449 h 5753325"/>
              <a:gd name="connsiteX65" fmla="*/ 4789188 w 6462955"/>
              <a:gd name="connsiteY65" fmla="*/ 4256678 h 5753325"/>
              <a:gd name="connsiteX66" fmla="*/ 4779554 w 6462955"/>
              <a:gd name="connsiteY66" fmla="*/ 4251313 h 5753325"/>
              <a:gd name="connsiteX67" fmla="*/ 4766885 w 6462955"/>
              <a:gd name="connsiteY67" fmla="*/ 4259812 h 5753325"/>
              <a:gd name="connsiteX68" fmla="*/ 4762510 w 6462955"/>
              <a:gd name="connsiteY68" fmla="*/ 4260383 h 5753325"/>
              <a:gd name="connsiteX69" fmla="*/ 4738416 w 6462955"/>
              <a:gd name="connsiteY69" fmla="*/ 4265355 h 5753325"/>
              <a:gd name="connsiteX70" fmla="*/ 4712007 w 6462955"/>
              <a:gd name="connsiteY70" fmla="*/ 4317892 h 5753325"/>
              <a:gd name="connsiteX71" fmla="*/ 4658930 w 6462955"/>
              <a:gd name="connsiteY71" fmla="*/ 4348041 h 5753325"/>
              <a:gd name="connsiteX72" fmla="*/ 4443526 w 6462955"/>
              <a:gd name="connsiteY72" fmla="*/ 4507851 h 5753325"/>
              <a:gd name="connsiteX73" fmla="*/ 4289766 w 6462955"/>
              <a:gd name="connsiteY73" fmla="*/ 4711450 h 5753325"/>
              <a:gd name="connsiteX74" fmla="*/ 4150870 w 6462955"/>
              <a:gd name="connsiteY74" fmla="*/ 4818480 h 5753325"/>
              <a:gd name="connsiteX75" fmla="*/ 4006639 w 6462955"/>
              <a:gd name="connsiteY75" fmla="*/ 4933815 h 5753325"/>
              <a:gd name="connsiteX76" fmla="*/ 3298210 w 6462955"/>
              <a:gd name="connsiteY76" fmla="*/ 5070790 h 5753325"/>
              <a:gd name="connsiteX77" fmla="*/ 2947678 w 6462955"/>
              <a:gd name="connsiteY77" fmla="*/ 5117869 h 5753325"/>
              <a:gd name="connsiteX78" fmla="*/ 2822169 w 6462955"/>
              <a:gd name="connsiteY78" fmla="*/ 5129396 h 5753325"/>
              <a:gd name="connsiteX79" fmla="*/ 2538773 w 6462955"/>
              <a:gd name="connsiteY79" fmla="*/ 5313397 h 5753325"/>
              <a:gd name="connsiteX80" fmla="*/ 2014500 w 6462955"/>
              <a:gd name="connsiteY80" fmla="*/ 5519744 h 5753325"/>
              <a:gd name="connsiteX81" fmla="*/ 1934391 w 6462955"/>
              <a:gd name="connsiteY81" fmla="*/ 5591335 h 5753325"/>
              <a:gd name="connsiteX82" fmla="*/ 1892550 w 6462955"/>
              <a:gd name="connsiteY82" fmla="*/ 5649708 h 5753325"/>
              <a:gd name="connsiteX83" fmla="*/ 1854769 w 6462955"/>
              <a:gd name="connsiteY83" fmla="*/ 5647691 h 5753325"/>
              <a:gd name="connsiteX84" fmla="*/ 1809461 w 6462955"/>
              <a:gd name="connsiteY84" fmla="*/ 5648628 h 5753325"/>
              <a:gd name="connsiteX85" fmla="*/ 1745150 w 6462955"/>
              <a:gd name="connsiteY85" fmla="*/ 5693879 h 5753325"/>
              <a:gd name="connsiteX86" fmla="*/ 1713375 w 6462955"/>
              <a:gd name="connsiteY86" fmla="*/ 5684672 h 5753325"/>
              <a:gd name="connsiteX87" fmla="*/ 1707808 w 6462955"/>
              <a:gd name="connsiteY87" fmla="*/ 5682611 h 5753325"/>
              <a:gd name="connsiteX88" fmla="*/ 1679313 w 6462955"/>
              <a:gd name="connsiteY88" fmla="*/ 5672360 h 5753325"/>
              <a:gd name="connsiteX89" fmla="*/ 1646933 w 6462955"/>
              <a:gd name="connsiteY89" fmla="*/ 5666227 h 5753325"/>
              <a:gd name="connsiteX90" fmla="*/ 1610055 w 6462955"/>
              <a:gd name="connsiteY90" fmla="*/ 5673643 h 5753325"/>
              <a:gd name="connsiteX91" fmla="*/ 1437641 w 6462955"/>
              <a:gd name="connsiteY91" fmla="*/ 5723266 h 5753325"/>
              <a:gd name="connsiteX92" fmla="*/ 1332869 w 6462955"/>
              <a:gd name="connsiteY92" fmla="*/ 5744752 h 5753325"/>
              <a:gd name="connsiteX93" fmla="*/ 1290525 w 6462955"/>
              <a:gd name="connsiteY93" fmla="*/ 5740036 h 5753325"/>
              <a:gd name="connsiteX94" fmla="*/ 1233107 w 6462955"/>
              <a:gd name="connsiteY94" fmla="*/ 5742106 h 5753325"/>
              <a:gd name="connsiteX95" fmla="*/ 1214532 w 6462955"/>
              <a:gd name="connsiteY95" fmla="*/ 5753325 h 5753325"/>
              <a:gd name="connsiteX96" fmla="*/ 1199955 w 6462955"/>
              <a:gd name="connsiteY96" fmla="*/ 5744831 h 5753325"/>
              <a:gd name="connsiteX97" fmla="*/ 1162337 w 6462955"/>
              <a:gd name="connsiteY97" fmla="*/ 5738048 h 5753325"/>
              <a:gd name="connsiteX98" fmla="*/ 1053457 w 6462955"/>
              <a:gd name="connsiteY98" fmla="*/ 5688676 h 5753325"/>
              <a:gd name="connsiteX99" fmla="*/ 1025798 w 6462955"/>
              <a:gd name="connsiteY99" fmla="*/ 5673166 h 5753325"/>
              <a:gd name="connsiteX100" fmla="*/ 947900 w 6462955"/>
              <a:gd name="connsiteY100" fmla="*/ 5657848 h 5753325"/>
              <a:gd name="connsiteX101" fmla="*/ 815627 w 6462955"/>
              <a:gd name="connsiteY101" fmla="*/ 5642557 h 5753325"/>
              <a:gd name="connsiteX102" fmla="*/ 788251 w 6462955"/>
              <a:gd name="connsiteY102" fmla="*/ 5637065 h 5753325"/>
              <a:gd name="connsiteX103" fmla="*/ 767822 w 6462955"/>
              <a:gd name="connsiteY103" fmla="*/ 5623450 h 5753325"/>
              <a:gd name="connsiteX104" fmla="*/ 765791 w 6462955"/>
              <a:gd name="connsiteY104" fmla="*/ 5612539 h 5753325"/>
              <a:gd name="connsiteX105" fmla="*/ 751230 w 6462955"/>
              <a:gd name="connsiteY105" fmla="*/ 5608092 h 5753325"/>
              <a:gd name="connsiteX106" fmla="*/ 748008 w 6462955"/>
              <a:gd name="connsiteY106" fmla="*/ 5605052 h 5753325"/>
              <a:gd name="connsiteX107" fmla="*/ 728871 w 6462955"/>
              <a:gd name="connsiteY107" fmla="*/ 5589469 h 5753325"/>
              <a:gd name="connsiteX108" fmla="*/ 671898 w 6462955"/>
              <a:gd name="connsiteY108" fmla="*/ 5602363 h 5753325"/>
              <a:gd name="connsiteX109" fmla="*/ 615065 w 6462955"/>
              <a:gd name="connsiteY109" fmla="*/ 5580257 h 5753325"/>
              <a:gd name="connsiteX110" fmla="*/ 355785 w 6462955"/>
              <a:gd name="connsiteY110" fmla="*/ 5514383 h 5753325"/>
              <a:gd name="connsiteX111" fmla="*/ 102269 w 6462955"/>
              <a:gd name="connsiteY111" fmla="*/ 5524347 h 5753325"/>
              <a:gd name="connsiteX112" fmla="*/ 13160 w 6462955"/>
              <a:gd name="connsiteY112" fmla="*/ 5514159 h 5753325"/>
              <a:gd name="connsiteX113" fmla="*/ 0 w 6462955"/>
              <a:gd name="connsiteY113" fmla="*/ 5511735 h 5753325"/>
              <a:gd name="connsiteX114" fmla="*/ 0 w 6462955"/>
              <a:gd name="connsiteY114"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453989 w 6459988"/>
              <a:gd name="connsiteY9" fmla="*/ 711876 h 5753325"/>
              <a:gd name="connsiteX10" fmla="*/ 6453209 w 6459988"/>
              <a:gd name="connsiteY10" fmla="*/ 719127 h 5753325"/>
              <a:gd name="connsiteX11" fmla="*/ 6344988 w 6459988"/>
              <a:gd name="connsiteY11" fmla="*/ 697330 h 5753325"/>
              <a:gd name="connsiteX12" fmla="*/ 6447445 w 6459988"/>
              <a:gd name="connsiteY12" fmla="*/ 780003 h 5753325"/>
              <a:gd name="connsiteX13" fmla="*/ 6426552 w 6459988"/>
              <a:gd name="connsiteY13" fmla="*/ 845805 h 5753325"/>
              <a:gd name="connsiteX14" fmla="*/ 6434072 w 6459988"/>
              <a:gd name="connsiteY14" fmla="*/ 910733 h 5753325"/>
              <a:gd name="connsiteX15" fmla="*/ 6432570 w 6459988"/>
              <a:gd name="connsiteY15" fmla="*/ 983394 h 5753325"/>
              <a:gd name="connsiteX16" fmla="*/ 6431878 w 6459988"/>
              <a:gd name="connsiteY16" fmla="*/ 1026728 h 5753325"/>
              <a:gd name="connsiteX17" fmla="*/ 6414269 w 6459988"/>
              <a:gd name="connsiteY17" fmla="*/ 1151111 h 5753325"/>
              <a:gd name="connsiteX18" fmla="*/ 6371722 w 6459988"/>
              <a:gd name="connsiteY18" fmla="*/ 1318080 h 5753325"/>
              <a:gd name="connsiteX19" fmla="*/ 6356023 w 6459988"/>
              <a:gd name="connsiteY19" fmla="*/ 1356227 h 5753325"/>
              <a:gd name="connsiteX20" fmla="*/ 6356157 w 6459988"/>
              <a:gd name="connsiteY20" fmla="*/ 1361967 h 5753325"/>
              <a:gd name="connsiteX21" fmla="*/ 6350613 w 6459988"/>
              <a:gd name="connsiteY21" fmla="*/ 1393569 h 5753325"/>
              <a:gd name="connsiteX22" fmla="*/ 6357062 w 6459988"/>
              <a:gd name="connsiteY22" fmla="*/ 1444071 h 5753325"/>
              <a:gd name="connsiteX23" fmla="*/ 6364832 w 6459988"/>
              <a:gd name="connsiteY23" fmla="*/ 1478763 h 5753325"/>
              <a:gd name="connsiteX24" fmla="*/ 6369745 w 6459988"/>
              <a:gd name="connsiteY24" fmla="*/ 1495680 h 5753325"/>
              <a:gd name="connsiteX25" fmla="*/ 6370898 w 6459988"/>
              <a:gd name="connsiteY25" fmla="*/ 1513331 h 5753325"/>
              <a:gd name="connsiteX26" fmla="*/ 6368801 w 6459988"/>
              <a:gd name="connsiteY26" fmla="*/ 1527414 h 5753325"/>
              <a:gd name="connsiteX27" fmla="*/ 6359177 w 6459988"/>
              <a:gd name="connsiteY27" fmla="*/ 1639513 h 5753325"/>
              <a:gd name="connsiteX28" fmla="*/ 6299489 w 6459988"/>
              <a:gd name="connsiteY28" fmla="*/ 1784860 h 5753325"/>
              <a:gd name="connsiteX29" fmla="*/ 6267878 w 6459988"/>
              <a:gd name="connsiteY29" fmla="*/ 1858572 h 5753325"/>
              <a:gd name="connsiteX30" fmla="*/ 6251146 w 6459988"/>
              <a:gd name="connsiteY30" fmla="*/ 1926167 h 5753325"/>
              <a:gd name="connsiteX31" fmla="*/ 6210686 w 6459988"/>
              <a:gd name="connsiteY31" fmla="*/ 2014834 h 5753325"/>
              <a:gd name="connsiteX32" fmla="*/ 6106652 w 6459988"/>
              <a:gd name="connsiteY32" fmla="*/ 2150572 h 5753325"/>
              <a:gd name="connsiteX33" fmla="*/ 6097813 w 6459988"/>
              <a:gd name="connsiteY33" fmla="*/ 2172208 h 5753325"/>
              <a:gd name="connsiteX34" fmla="*/ 6095990 w 6459988"/>
              <a:gd name="connsiteY34" fmla="*/ 2181185 h 5753325"/>
              <a:gd name="connsiteX35" fmla="*/ 6090126 w 6459988"/>
              <a:gd name="connsiteY35" fmla="*/ 2192533 h 5753325"/>
              <a:gd name="connsiteX36" fmla="*/ 6089503 w 6459988"/>
              <a:gd name="connsiteY36" fmla="*/ 2192543 h 5753325"/>
              <a:gd name="connsiteX37" fmla="*/ 6084946 w 6459988"/>
              <a:gd name="connsiteY37" fmla="*/ 2203694 h 5753325"/>
              <a:gd name="connsiteX38" fmla="*/ 5987861 w 6459988"/>
              <a:gd name="connsiteY38" fmla="*/ 2304868 h 5753325"/>
              <a:gd name="connsiteX39" fmla="*/ 5973439 w 6459988"/>
              <a:gd name="connsiteY39" fmla="*/ 2385635 h 5753325"/>
              <a:gd name="connsiteX40" fmla="*/ 5916727 w 6459988"/>
              <a:gd name="connsiteY40" fmla="*/ 2458777 h 5753325"/>
              <a:gd name="connsiteX41" fmla="*/ 5856524 w 6459988"/>
              <a:gd name="connsiteY41" fmla="*/ 2583281 h 5753325"/>
              <a:gd name="connsiteX42" fmla="*/ 5838091 w 6459988"/>
              <a:gd name="connsiteY42" fmla="*/ 2753474 h 5753325"/>
              <a:gd name="connsiteX43" fmla="*/ 5777471 w 6459988"/>
              <a:gd name="connsiteY43" fmla="*/ 2901570 h 5753325"/>
              <a:gd name="connsiteX44" fmla="*/ 5723992 w 6459988"/>
              <a:gd name="connsiteY44" fmla="*/ 2998752 h 5753325"/>
              <a:gd name="connsiteX45" fmla="*/ 5557886 w 6459988"/>
              <a:gd name="connsiteY45" fmla="*/ 3329735 h 5753325"/>
              <a:gd name="connsiteX46" fmla="*/ 5471501 w 6459988"/>
              <a:gd name="connsiteY46" fmla="*/ 3462221 h 5753325"/>
              <a:gd name="connsiteX47" fmla="*/ 5465154 w 6459988"/>
              <a:gd name="connsiteY47" fmla="*/ 3541065 h 5753325"/>
              <a:gd name="connsiteX48" fmla="*/ 5437889 w 6459988"/>
              <a:gd name="connsiteY48" fmla="*/ 3559927 h 5753325"/>
              <a:gd name="connsiteX49" fmla="*/ 5432770 w 6459988"/>
              <a:gd name="connsiteY49" fmla="*/ 3562948 h 5753325"/>
              <a:gd name="connsiteX50" fmla="*/ 5406795 w 6459988"/>
              <a:gd name="connsiteY50" fmla="*/ 3578594 h 5753325"/>
              <a:gd name="connsiteX51" fmla="*/ 5381495 w 6459988"/>
              <a:gd name="connsiteY51" fmla="*/ 3599883 h 5753325"/>
              <a:gd name="connsiteX52" fmla="*/ 5363689 w 6459988"/>
              <a:gd name="connsiteY52" fmla="*/ 3633299 h 5753325"/>
              <a:gd name="connsiteX53" fmla="*/ 5291870 w 6459988"/>
              <a:gd name="connsiteY53" fmla="*/ 3799039 h 5753325"/>
              <a:gd name="connsiteX54" fmla="*/ 5241600 w 6459988"/>
              <a:gd name="connsiteY54" fmla="*/ 3894238 h 5753325"/>
              <a:gd name="connsiteX55" fmla="*/ 5211041 w 6459988"/>
              <a:gd name="connsiteY55" fmla="*/ 3924184 h 5753325"/>
              <a:gd name="connsiteX56" fmla="*/ 5176073 w 6459988"/>
              <a:gd name="connsiteY56" fmla="*/ 3970179 h 5753325"/>
              <a:gd name="connsiteX57" fmla="*/ 5172826 w 6459988"/>
              <a:gd name="connsiteY57" fmla="*/ 3991773 h 5753325"/>
              <a:gd name="connsiteX58" fmla="*/ 5157053 w 6459988"/>
              <a:gd name="connsiteY58" fmla="*/ 3997708 h 5753325"/>
              <a:gd name="connsiteX59" fmla="*/ 5127922 w 6459988"/>
              <a:gd name="connsiteY59" fmla="*/ 4022660 h 5753325"/>
              <a:gd name="connsiteX60" fmla="*/ 5020872 w 6459988"/>
              <a:gd name="connsiteY60" fmla="*/ 4075951 h 5753325"/>
              <a:gd name="connsiteX61" fmla="*/ 4991410 w 6459988"/>
              <a:gd name="connsiteY61" fmla="*/ 4087598 h 5753325"/>
              <a:gd name="connsiteX62" fmla="*/ 4930112 w 6459988"/>
              <a:gd name="connsiteY62" fmla="*/ 4138459 h 5753325"/>
              <a:gd name="connsiteX63" fmla="*/ 4834224 w 6459988"/>
              <a:gd name="connsiteY63" fmla="*/ 4231643 h 5753325"/>
              <a:gd name="connsiteX64" fmla="*/ 4812599 w 6459988"/>
              <a:gd name="connsiteY64" fmla="*/ 4249449 h 5753325"/>
              <a:gd name="connsiteX65" fmla="*/ 4789188 w 6459988"/>
              <a:gd name="connsiteY65" fmla="*/ 4256678 h 5753325"/>
              <a:gd name="connsiteX66" fmla="*/ 4779554 w 6459988"/>
              <a:gd name="connsiteY66" fmla="*/ 4251313 h 5753325"/>
              <a:gd name="connsiteX67" fmla="*/ 4766885 w 6459988"/>
              <a:gd name="connsiteY67" fmla="*/ 4259812 h 5753325"/>
              <a:gd name="connsiteX68" fmla="*/ 4762510 w 6459988"/>
              <a:gd name="connsiteY68" fmla="*/ 4260383 h 5753325"/>
              <a:gd name="connsiteX69" fmla="*/ 4738416 w 6459988"/>
              <a:gd name="connsiteY69" fmla="*/ 4265355 h 5753325"/>
              <a:gd name="connsiteX70" fmla="*/ 4712007 w 6459988"/>
              <a:gd name="connsiteY70" fmla="*/ 4317892 h 5753325"/>
              <a:gd name="connsiteX71" fmla="*/ 4658930 w 6459988"/>
              <a:gd name="connsiteY71" fmla="*/ 4348041 h 5753325"/>
              <a:gd name="connsiteX72" fmla="*/ 4443526 w 6459988"/>
              <a:gd name="connsiteY72" fmla="*/ 4507851 h 5753325"/>
              <a:gd name="connsiteX73" fmla="*/ 4289766 w 6459988"/>
              <a:gd name="connsiteY73" fmla="*/ 4711450 h 5753325"/>
              <a:gd name="connsiteX74" fmla="*/ 4150870 w 6459988"/>
              <a:gd name="connsiteY74" fmla="*/ 4818480 h 5753325"/>
              <a:gd name="connsiteX75" fmla="*/ 4006639 w 6459988"/>
              <a:gd name="connsiteY75" fmla="*/ 4933815 h 5753325"/>
              <a:gd name="connsiteX76" fmla="*/ 3298210 w 6459988"/>
              <a:gd name="connsiteY76" fmla="*/ 5070790 h 5753325"/>
              <a:gd name="connsiteX77" fmla="*/ 2947678 w 6459988"/>
              <a:gd name="connsiteY77" fmla="*/ 5117869 h 5753325"/>
              <a:gd name="connsiteX78" fmla="*/ 2822169 w 6459988"/>
              <a:gd name="connsiteY78" fmla="*/ 5129396 h 5753325"/>
              <a:gd name="connsiteX79" fmla="*/ 2538773 w 6459988"/>
              <a:gd name="connsiteY79" fmla="*/ 5313397 h 5753325"/>
              <a:gd name="connsiteX80" fmla="*/ 2014500 w 6459988"/>
              <a:gd name="connsiteY80" fmla="*/ 5519744 h 5753325"/>
              <a:gd name="connsiteX81" fmla="*/ 1934391 w 6459988"/>
              <a:gd name="connsiteY81" fmla="*/ 5591335 h 5753325"/>
              <a:gd name="connsiteX82" fmla="*/ 1892550 w 6459988"/>
              <a:gd name="connsiteY82" fmla="*/ 5649708 h 5753325"/>
              <a:gd name="connsiteX83" fmla="*/ 1854769 w 6459988"/>
              <a:gd name="connsiteY83" fmla="*/ 5647691 h 5753325"/>
              <a:gd name="connsiteX84" fmla="*/ 1809461 w 6459988"/>
              <a:gd name="connsiteY84" fmla="*/ 5648628 h 5753325"/>
              <a:gd name="connsiteX85" fmla="*/ 1745150 w 6459988"/>
              <a:gd name="connsiteY85" fmla="*/ 5693879 h 5753325"/>
              <a:gd name="connsiteX86" fmla="*/ 1713375 w 6459988"/>
              <a:gd name="connsiteY86" fmla="*/ 5684672 h 5753325"/>
              <a:gd name="connsiteX87" fmla="*/ 1707808 w 6459988"/>
              <a:gd name="connsiteY87" fmla="*/ 5682611 h 5753325"/>
              <a:gd name="connsiteX88" fmla="*/ 1679313 w 6459988"/>
              <a:gd name="connsiteY88" fmla="*/ 5672360 h 5753325"/>
              <a:gd name="connsiteX89" fmla="*/ 1646933 w 6459988"/>
              <a:gd name="connsiteY89" fmla="*/ 5666227 h 5753325"/>
              <a:gd name="connsiteX90" fmla="*/ 1610055 w 6459988"/>
              <a:gd name="connsiteY90" fmla="*/ 5673643 h 5753325"/>
              <a:gd name="connsiteX91" fmla="*/ 1437641 w 6459988"/>
              <a:gd name="connsiteY91" fmla="*/ 5723266 h 5753325"/>
              <a:gd name="connsiteX92" fmla="*/ 1332869 w 6459988"/>
              <a:gd name="connsiteY92" fmla="*/ 5744752 h 5753325"/>
              <a:gd name="connsiteX93" fmla="*/ 1290525 w 6459988"/>
              <a:gd name="connsiteY93" fmla="*/ 5740036 h 5753325"/>
              <a:gd name="connsiteX94" fmla="*/ 1233107 w 6459988"/>
              <a:gd name="connsiteY94" fmla="*/ 5742106 h 5753325"/>
              <a:gd name="connsiteX95" fmla="*/ 1214532 w 6459988"/>
              <a:gd name="connsiteY95" fmla="*/ 5753325 h 5753325"/>
              <a:gd name="connsiteX96" fmla="*/ 1199955 w 6459988"/>
              <a:gd name="connsiteY96" fmla="*/ 5744831 h 5753325"/>
              <a:gd name="connsiteX97" fmla="*/ 1162337 w 6459988"/>
              <a:gd name="connsiteY97" fmla="*/ 5738048 h 5753325"/>
              <a:gd name="connsiteX98" fmla="*/ 1053457 w 6459988"/>
              <a:gd name="connsiteY98" fmla="*/ 5688676 h 5753325"/>
              <a:gd name="connsiteX99" fmla="*/ 1025798 w 6459988"/>
              <a:gd name="connsiteY99" fmla="*/ 5673166 h 5753325"/>
              <a:gd name="connsiteX100" fmla="*/ 947900 w 6459988"/>
              <a:gd name="connsiteY100" fmla="*/ 5657848 h 5753325"/>
              <a:gd name="connsiteX101" fmla="*/ 815627 w 6459988"/>
              <a:gd name="connsiteY101" fmla="*/ 5642557 h 5753325"/>
              <a:gd name="connsiteX102" fmla="*/ 788251 w 6459988"/>
              <a:gd name="connsiteY102" fmla="*/ 5637065 h 5753325"/>
              <a:gd name="connsiteX103" fmla="*/ 767822 w 6459988"/>
              <a:gd name="connsiteY103" fmla="*/ 5623450 h 5753325"/>
              <a:gd name="connsiteX104" fmla="*/ 765791 w 6459988"/>
              <a:gd name="connsiteY104" fmla="*/ 5612539 h 5753325"/>
              <a:gd name="connsiteX105" fmla="*/ 751230 w 6459988"/>
              <a:gd name="connsiteY105" fmla="*/ 5608092 h 5753325"/>
              <a:gd name="connsiteX106" fmla="*/ 748008 w 6459988"/>
              <a:gd name="connsiteY106" fmla="*/ 5605052 h 5753325"/>
              <a:gd name="connsiteX107" fmla="*/ 728871 w 6459988"/>
              <a:gd name="connsiteY107" fmla="*/ 5589469 h 5753325"/>
              <a:gd name="connsiteX108" fmla="*/ 671898 w 6459988"/>
              <a:gd name="connsiteY108" fmla="*/ 5602363 h 5753325"/>
              <a:gd name="connsiteX109" fmla="*/ 615065 w 6459988"/>
              <a:gd name="connsiteY109" fmla="*/ 5580257 h 5753325"/>
              <a:gd name="connsiteX110" fmla="*/ 355785 w 6459988"/>
              <a:gd name="connsiteY110" fmla="*/ 5514383 h 5753325"/>
              <a:gd name="connsiteX111" fmla="*/ 102269 w 6459988"/>
              <a:gd name="connsiteY111" fmla="*/ 5524347 h 5753325"/>
              <a:gd name="connsiteX112" fmla="*/ 13160 w 6459988"/>
              <a:gd name="connsiteY112" fmla="*/ 5514159 h 5753325"/>
              <a:gd name="connsiteX113" fmla="*/ 0 w 6459988"/>
              <a:gd name="connsiteY113" fmla="*/ 5511735 h 5753325"/>
              <a:gd name="connsiteX114" fmla="*/ 0 w 6459988"/>
              <a:gd name="connsiteY114"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453989 w 6459988"/>
              <a:gd name="connsiteY9" fmla="*/ 711876 h 5753325"/>
              <a:gd name="connsiteX10" fmla="*/ 6344988 w 6459988"/>
              <a:gd name="connsiteY10" fmla="*/ 697330 h 5753325"/>
              <a:gd name="connsiteX11" fmla="*/ 6447445 w 6459988"/>
              <a:gd name="connsiteY11" fmla="*/ 780003 h 5753325"/>
              <a:gd name="connsiteX12" fmla="*/ 6426552 w 6459988"/>
              <a:gd name="connsiteY12" fmla="*/ 845805 h 5753325"/>
              <a:gd name="connsiteX13" fmla="*/ 6434072 w 6459988"/>
              <a:gd name="connsiteY13" fmla="*/ 910733 h 5753325"/>
              <a:gd name="connsiteX14" fmla="*/ 6432570 w 6459988"/>
              <a:gd name="connsiteY14" fmla="*/ 983394 h 5753325"/>
              <a:gd name="connsiteX15" fmla="*/ 6431878 w 6459988"/>
              <a:gd name="connsiteY15" fmla="*/ 1026728 h 5753325"/>
              <a:gd name="connsiteX16" fmla="*/ 6414269 w 6459988"/>
              <a:gd name="connsiteY16" fmla="*/ 1151111 h 5753325"/>
              <a:gd name="connsiteX17" fmla="*/ 6371722 w 6459988"/>
              <a:gd name="connsiteY17" fmla="*/ 1318080 h 5753325"/>
              <a:gd name="connsiteX18" fmla="*/ 6356023 w 6459988"/>
              <a:gd name="connsiteY18" fmla="*/ 1356227 h 5753325"/>
              <a:gd name="connsiteX19" fmla="*/ 6356157 w 6459988"/>
              <a:gd name="connsiteY19" fmla="*/ 1361967 h 5753325"/>
              <a:gd name="connsiteX20" fmla="*/ 6350613 w 6459988"/>
              <a:gd name="connsiteY20" fmla="*/ 1393569 h 5753325"/>
              <a:gd name="connsiteX21" fmla="*/ 6357062 w 6459988"/>
              <a:gd name="connsiteY21" fmla="*/ 1444071 h 5753325"/>
              <a:gd name="connsiteX22" fmla="*/ 6364832 w 6459988"/>
              <a:gd name="connsiteY22" fmla="*/ 1478763 h 5753325"/>
              <a:gd name="connsiteX23" fmla="*/ 6369745 w 6459988"/>
              <a:gd name="connsiteY23" fmla="*/ 1495680 h 5753325"/>
              <a:gd name="connsiteX24" fmla="*/ 6370898 w 6459988"/>
              <a:gd name="connsiteY24" fmla="*/ 1513331 h 5753325"/>
              <a:gd name="connsiteX25" fmla="*/ 6368801 w 6459988"/>
              <a:gd name="connsiteY25" fmla="*/ 1527414 h 5753325"/>
              <a:gd name="connsiteX26" fmla="*/ 6359177 w 6459988"/>
              <a:gd name="connsiteY26" fmla="*/ 1639513 h 5753325"/>
              <a:gd name="connsiteX27" fmla="*/ 6299489 w 6459988"/>
              <a:gd name="connsiteY27" fmla="*/ 1784860 h 5753325"/>
              <a:gd name="connsiteX28" fmla="*/ 6267878 w 6459988"/>
              <a:gd name="connsiteY28" fmla="*/ 1858572 h 5753325"/>
              <a:gd name="connsiteX29" fmla="*/ 6251146 w 6459988"/>
              <a:gd name="connsiteY29" fmla="*/ 1926167 h 5753325"/>
              <a:gd name="connsiteX30" fmla="*/ 6210686 w 6459988"/>
              <a:gd name="connsiteY30" fmla="*/ 2014834 h 5753325"/>
              <a:gd name="connsiteX31" fmla="*/ 6106652 w 6459988"/>
              <a:gd name="connsiteY31" fmla="*/ 2150572 h 5753325"/>
              <a:gd name="connsiteX32" fmla="*/ 6097813 w 6459988"/>
              <a:gd name="connsiteY32" fmla="*/ 2172208 h 5753325"/>
              <a:gd name="connsiteX33" fmla="*/ 6095990 w 6459988"/>
              <a:gd name="connsiteY33" fmla="*/ 2181185 h 5753325"/>
              <a:gd name="connsiteX34" fmla="*/ 6090126 w 6459988"/>
              <a:gd name="connsiteY34" fmla="*/ 2192533 h 5753325"/>
              <a:gd name="connsiteX35" fmla="*/ 6089503 w 6459988"/>
              <a:gd name="connsiteY35" fmla="*/ 2192543 h 5753325"/>
              <a:gd name="connsiteX36" fmla="*/ 6084946 w 6459988"/>
              <a:gd name="connsiteY36" fmla="*/ 2203694 h 5753325"/>
              <a:gd name="connsiteX37" fmla="*/ 5987861 w 6459988"/>
              <a:gd name="connsiteY37" fmla="*/ 2304868 h 5753325"/>
              <a:gd name="connsiteX38" fmla="*/ 5973439 w 6459988"/>
              <a:gd name="connsiteY38" fmla="*/ 2385635 h 5753325"/>
              <a:gd name="connsiteX39" fmla="*/ 5916727 w 6459988"/>
              <a:gd name="connsiteY39" fmla="*/ 2458777 h 5753325"/>
              <a:gd name="connsiteX40" fmla="*/ 5856524 w 6459988"/>
              <a:gd name="connsiteY40" fmla="*/ 2583281 h 5753325"/>
              <a:gd name="connsiteX41" fmla="*/ 5838091 w 6459988"/>
              <a:gd name="connsiteY41" fmla="*/ 2753474 h 5753325"/>
              <a:gd name="connsiteX42" fmla="*/ 5777471 w 6459988"/>
              <a:gd name="connsiteY42" fmla="*/ 2901570 h 5753325"/>
              <a:gd name="connsiteX43" fmla="*/ 5723992 w 6459988"/>
              <a:gd name="connsiteY43" fmla="*/ 2998752 h 5753325"/>
              <a:gd name="connsiteX44" fmla="*/ 5557886 w 6459988"/>
              <a:gd name="connsiteY44" fmla="*/ 3329735 h 5753325"/>
              <a:gd name="connsiteX45" fmla="*/ 5471501 w 6459988"/>
              <a:gd name="connsiteY45" fmla="*/ 3462221 h 5753325"/>
              <a:gd name="connsiteX46" fmla="*/ 5465154 w 6459988"/>
              <a:gd name="connsiteY46" fmla="*/ 3541065 h 5753325"/>
              <a:gd name="connsiteX47" fmla="*/ 5437889 w 6459988"/>
              <a:gd name="connsiteY47" fmla="*/ 3559927 h 5753325"/>
              <a:gd name="connsiteX48" fmla="*/ 5432770 w 6459988"/>
              <a:gd name="connsiteY48" fmla="*/ 3562948 h 5753325"/>
              <a:gd name="connsiteX49" fmla="*/ 5406795 w 6459988"/>
              <a:gd name="connsiteY49" fmla="*/ 3578594 h 5753325"/>
              <a:gd name="connsiteX50" fmla="*/ 5381495 w 6459988"/>
              <a:gd name="connsiteY50" fmla="*/ 3599883 h 5753325"/>
              <a:gd name="connsiteX51" fmla="*/ 5363689 w 6459988"/>
              <a:gd name="connsiteY51" fmla="*/ 3633299 h 5753325"/>
              <a:gd name="connsiteX52" fmla="*/ 5291870 w 6459988"/>
              <a:gd name="connsiteY52" fmla="*/ 3799039 h 5753325"/>
              <a:gd name="connsiteX53" fmla="*/ 5241600 w 6459988"/>
              <a:gd name="connsiteY53" fmla="*/ 3894238 h 5753325"/>
              <a:gd name="connsiteX54" fmla="*/ 5211041 w 6459988"/>
              <a:gd name="connsiteY54" fmla="*/ 3924184 h 5753325"/>
              <a:gd name="connsiteX55" fmla="*/ 5176073 w 6459988"/>
              <a:gd name="connsiteY55" fmla="*/ 3970179 h 5753325"/>
              <a:gd name="connsiteX56" fmla="*/ 5172826 w 6459988"/>
              <a:gd name="connsiteY56" fmla="*/ 3991773 h 5753325"/>
              <a:gd name="connsiteX57" fmla="*/ 5157053 w 6459988"/>
              <a:gd name="connsiteY57" fmla="*/ 3997708 h 5753325"/>
              <a:gd name="connsiteX58" fmla="*/ 5127922 w 6459988"/>
              <a:gd name="connsiteY58" fmla="*/ 4022660 h 5753325"/>
              <a:gd name="connsiteX59" fmla="*/ 5020872 w 6459988"/>
              <a:gd name="connsiteY59" fmla="*/ 4075951 h 5753325"/>
              <a:gd name="connsiteX60" fmla="*/ 4991410 w 6459988"/>
              <a:gd name="connsiteY60" fmla="*/ 4087598 h 5753325"/>
              <a:gd name="connsiteX61" fmla="*/ 4930112 w 6459988"/>
              <a:gd name="connsiteY61" fmla="*/ 4138459 h 5753325"/>
              <a:gd name="connsiteX62" fmla="*/ 4834224 w 6459988"/>
              <a:gd name="connsiteY62" fmla="*/ 4231643 h 5753325"/>
              <a:gd name="connsiteX63" fmla="*/ 4812599 w 6459988"/>
              <a:gd name="connsiteY63" fmla="*/ 4249449 h 5753325"/>
              <a:gd name="connsiteX64" fmla="*/ 4789188 w 6459988"/>
              <a:gd name="connsiteY64" fmla="*/ 4256678 h 5753325"/>
              <a:gd name="connsiteX65" fmla="*/ 4779554 w 6459988"/>
              <a:gd name="connsiteY65" fmla="*/ 4251313 h 5753325"/>
              <a:gd name="connsiteX66" fmla="*/ 4766885 w 6459988"/>
              <a:gd name="connsiteY66" fmla="*/ 4259812 h 5753325"/>
              <a:gd name="connsiteX67" fmla="*/ 4762510 w 6459988"/>
              <a:gd name="connsiteY67" fmla="*/ 4260383 h 5753325"/>
              <a:gd name="connsiteX68" fmla="*/ 4738416 w 6459988"/>
              <a:gd name="connsiteY68" fmla="*/ 4265355 h 5753325"/>
              <a:gd name="connsiteX69" fmla="*/ 4712007 w 6459988"/>
              <a:gd name="connsiteY69" fmla="*/ 4317892 h 5753325"/>
              <a:gd name="connsiteX70" fmla="*/ 4658930 w 6459988"/>
              <a:gd name="connsiteY70" fmla="*/ 4348041 h 5753325"/>
              <a:gd name="connsiteX71" fmla="*/ 4443526 w 6459988"/>
              <a:gd name="connsiteY71" fmla="*/ 4507851 h 5753325"/>
              <a:gd name="connsiteX72" fmla="*/ 4289766 w 6459988"/>
              <a:gd name="connsiteY72" fmla="*/ 4711450 h 5753325"/>
              <a:gd name="connsiteX73" fmla="*/ 4150870 w 6459988"/>
              <a:gd name="connsiteY73" fmla="*/ 4818480 h 5753325"/>
              <a:gd name="connsiteX74" fmla="*/ 4006639 w 6459988"/>
              <a:gd name="connsiteY74" fmla="*/ 4933815 h 5753325"/>
              <a:gd name="connsiteX75" fmla="*/ 3298210 w 6459988"/>
              <a:gd name="connsiteY75" fmla="*/ 5070790 h 5753325"/>
              <a:gd name="connsiteX76" fmla="*/ 2947678 w 6459988"/>
              <a:gd name="connsiteY76" fmla="*/ 5117869 h 5753325"/>
              <a:gd name="connsiteX77" fmla="*/ 2822169 w 6459988"/>
              <a:gd name="connsiteY77" fmla="*/ 5129396 h 5753325"/>
              <a:gd name="connsiteX78" fmla="*/ 2538773 w 6459988"/>
              <a:gd name="connsiteY78" fmla="*/ 5313397 h 5753325"/>
              <a:gd name="connsiteX79" fmla="*/ 2014500 w 6459988"/>
              <a:gd name="connsiteY79" fmla="*/ 5519744 h 5753325"/>
              <a:gd name="connsiteX80" fmla="*/ 1934391 w 6459988"/>
              <a:gd name="connsiteY80" fmla="*/ 5591335 h 5753325"/>
              <a:gd name="connsiteX81" fmla="*/ 1892550 w 6459988"/>
              <a:gd name="connsiteY81" fmla="*/ 5649708 h 5753325"/>
              <a:gd name="connsiteX82" fmla="*/ 1854769 w 6459988"/>
              <a:gd name="connsiteY82" fmla="*/ 5647691 h 5753325"/>
              <a:gd name="connsiteX83" fmla="*/ 1809461 w 6459988"/>
              <a:gd name="connsiteY83" fmla="*/ 5648628 h 5753325"/>
              <a:gd name="connsiteX84" fmla="*/ 1745150 w 6459988"/>
              <a:gd name="connsiteY84" fmla="*/ 5693879 h 5753325"/>
              <a:gd name="connsiteX85" fmla="*/ 1713375 w 6459988"/>
              <a:gd name="connsiteY85" fmla="*/ 5684672 h 5753325"/>
              <a:gd name="connsiteX86" fmla="*/ 1707808 w 6459988"/>
              <a:gd name="connsiteY86" fmla="*/ 5682611 h 5753325"/>
              <a:gd name="connsiteX87" fmla="*/ 1679313 w 6459988"/>
              <a:gd name="connsiteY87" fmla="*/ 5672360 h 5753325"/>
              <a:gd name="connsiteX88" fmla="*/ 1646933 w 6459988"/>
              <a:gd name="connsiteY88" fmla="*/ 5666227 h 5753325"/>
              <a:gd name="connsiteX89" fmla="*/ 1610055 w 6459988"/>
              <a:gd name="connsiteY89" fmla="*/ 5673643 h 5753325"/>
              <a:gd name="connsiteX90" fmla="*/ 1437641 w 6459988"/>
              <a:gd name="connsiteY90" fmla="*/ 5723266 h 5753325"/>
              <a:gd name="connsiteX91" fmla="*/ 1332869 w 6459988"/>
              <a:gd name="connsiteY91" fmla="*/ 5744752 h 5753325"/>
              <a:gd name="connsiteX92" fmla="*/ 1290525 w 6459988"/>
              <a:gd name="connsiteY92" fmla="*/ 5740036 h 5753325"/>
              <a:gd name="connsiteX93" fmla="*/ 1233107 w 6459988"/>
              <a:gd name="connsiteY93" fmla="*/ 5742106 h 5753325"/>
              <a:gd name="connsiteX94" fmla="*/ 1214532 w 6459988"/>
              <a:gd name="connsiteY94" fmla="*/ 5753325 h 5753325"/>
              <a:gd name="connsiteX95" fmla="*/ 1199955 w 6459988"/>
              <a:gd name="connsiteY95" fmla="*/ 5744831 h 5753325"/>
              <a:gd name="connsiteX96" fmla="*/ 1162337 w 6459988"/>
              <a:gd name="connsiteY96" fmla="*/ 5738048 h 5753325"/>
              <a:gd name="connsiteX97" fmla="*/ 1053457 w 6459988"/>
              <a:gd name="connsiteY97" fmla="*/ 5688676 h 5753325"/>
              <a:gd name="connsiteX98" fmla="*/ 1025798 w 6459988"/>
              <a:gd name="connsiteY98" fmla="*/ 5673166 h 5753325"/>
              <a:gd name="connsiteX99" fmla="*/ 947900 w 6459988"/>
              <a:gd name="connsiteY99" fmla="*/ 5657848 h 5753325"/>
              <a:gd name="connsiteX100" fmla="*/ 815627 w 6459988"/>
              <a:gd name="connsiteY100" fmla="*/ 5642557 h 5753325"/>
              <a:gd name="connsiteX101" fmla="*/ 788251 w 6459988"/>
              <a:gd name="connsiteY101" fmla="*/ 5637065 h 5753325"/>
              <a:gd name="connsiteX102" fmla="*/ 767822 w 6459988"/>
              <a:gd name="connsiteY102" fmla="*/ 5623450 h 5753325"/>
              <a:gd name="connsiteX103" fmla="*/ 765791 w 6459988"/>
              <a:gd name="connsiteY103" fmla="*/ 5612539 h 5753325"/>
              <a:gd name="connsiteX104" fmla="*/ 751230 w 6459988"/>
              <a:gd name="connsiteY104" fmla="*/ 5608092 h 5753325"/>
              <a:gd name="connsiteX105" fmla="*/ 748008 w 6459988"/>
              <a:gd name="connsiteY105" fmla="*/ 5605052 h 5753325"/>
              <a:gd name="connsiteX106" fmla="*/ 728871 w 6459988"/>
              <a:gd name="connsiteY106" fmla="*/ 5589469 h 5753325"/>
              <a:gd name="connsiteX107" fmla="*/ 671898 w 6459988"/>
              <a:gd name="connsiteY107" fmla="*/ 5602363 h 5753325"/>
              <a:gd name="connsiteX108" fmla="*/ 615065 w 6459988"/>
              <a:gd name="connsiteY108" fmla="*/ 5580257 h 5753325"/>
              <a:gd name="connsiteX109" fmla="*/ 355785 w 6459988"/>
              <a:gd name="connsiteY109" fmla="*/ 5514383 h 5753325"/>
              <a:gd name="connsiteX110" fmla="*/ 102269 w 6459988"/>
              <a:gd name="connsiteY110" fmla="*/ 5524347 h 5753325"/>
              <a:gd name="connsiteX111" fmla="*/ 13160 w 6459988"/>
              <a:gd name="connsiteY111" fmla="*/ 5514159 h 5753325"/>
              <a:gd name="connsiteX112" fmla="*/ 0 w 6459988"/>
              <a:gd name="connsiteY112" fmla="*/ 5511735 h 5753325"/>
              <a:gd name="connsiteX113" fmla="*/ 0 w 6459988"/>
              <a:gd name="connsiteY113"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344988 w 6459988"/>
              <a:gd name="connsiteY9" fmla="*/ 697330 h 5753325"/>
              <a:gd name="connsiteX10" fmla="*/ 6447445 w 6459988"/>
              <a:gd name="connsiteY10" fmla="*/ 780003 h 5753325"/>
              <a:gd name="connsiteX11" fmla="*/ 6426552 w 6459988"/>
              <a:gd name="connsiteY11" fmla="*/ 845805 h 5753325"/>
              <a:gd name="connsiteX12" fmla="*/ 6434072 w 6459988"/>
              <a:gd name="connsiteY12" fmla="*/ 910733 h 5753325"/>
              <a:gd name="connsiteX13" fmla="*/ 6432570 w 6459988"/>
              <a:gd name="connsiteY13" fmla="*/ 983394 h 5753325"/>
              <a:gd name="connsiteX14" fmla="*/ 6431878 w 6459988"/>
              <a:gd name="connsiteY14" fmla="*/ 1026728 h 5753325"/>
              <a:gd name="connsiteX15" fmla="*/ 6414269 w 6459988"/>
              <a:gd name="connsiteY15" fmla="*/ 1151111 h 5753325"/>
              <a:gd name="connsiteX16" fmla="*/ 6371722 w 6459988"/>
              <a:gd name="connsiteY16" fmla="*/ 1318080 h 5753325"/>
              <a:gd name="connsiteX17" fmla="*/ 6356023 w 6459988"/>
              <a:gd name="connsiteY17" fmla="*/ 1356227 h 5753325"/>
              <a:gd name="connsiteX18" fmla="*/ 6356157 w 6459988"/>
              <a:gd name="connsiteY18" fmla="*/ 1361967 h 5753325"/>
              <a:gd name="connsiteX19" fmla="*/ 6350613 w 6459988"/>
              <a:gd name="connsiteY19" fmla="*/ 1393569 h 5753325"/>
              <a:gd name="connsiteX20" fmla="*/ 6357062 w 6459988"/>
              <a:gd name="connsiteY20" fmla="*/ 1444071 h 5753325"/>
              <a:gd name="connsiteX21" fmla="*/ 6364832 w 6459988"/>
              <a:gd name="connsiteY21" fmla="*/ 1478763 h 5753325"/>
              <a:gd name="connsiteX22" fmla="*/ 6369745 w 6459988"/>
              <a:gd name="connsiteY22" fmla="*/ 1495680 h 5753325"/>
              <a:gd name="connsiteX23" fmla="*/ 6370898 w 6459988"/>
              <a:gd name="connsiteY23" fmla="*/ 1513331 h 5753325"/>
              <a:gd name="connsiteX24" fmla="*/ 6368801 w 6459988"/>
              <a:gd name="connsiteY24" fmla="*/ 1527414 h 5753325"/>
              <a:gd name="connsiteX25" fmla="*/ 6359177 w 6459988"/>
              <a:gd name="connsiteY25" fmla="*/ 1639513 h 5753325"/>
              <a:gd name="connsiteX26" fmla="*/ 6299489 w 6459988"/>
              <a:gd name="connsiteY26" fmla="*/ 1784860 h 5753325"/>
              <a:gd name="connsiteX27" fmla="*/ 6267878 w 6459988"/>
              <a:gd name="connsiteY27" fmla="*/ 1858572 h 5753325"/>
              <a:gd name="connsiteX28" fmla="*/ 6251146 w 6459988"/>
              <a:gd name="connsiteY28" fmla="*/ 1926167 h 5753325"/>
              <a:gd name="connsiteX29" fmla="*/ 6210686 w 6459988"/>
              <a:gd name="connsiteY29" fmla="*/ 2014834 h 5753325"/>
              <a:gd name="connsiteX30" fmla="*/ 6106652 w 6459988"/>
              <a:gd name="connsiteY30" fmla="*/ 2150572 h 5753325"/>
              <a:gd name="connsiteX31" fmla="*/ 6097813 w 6459988"/>
              <a:gd name="connsiteY31" fmla="*/ 2172208 h 5753325"/>
              <a:gd name="connsiteX32" fmla="*/ 6095990 w 6459988"/>
              <a:gd name="connsiteY32" fmla="*/ 2181185 h 5753325"/>
              <a:gd name="connsiteX33" fmla="*/ 6090126 w 6459988"/>
              <a:gd name="connsiteY33" fmla="*/ 2192533 h 5753325"/>
              <a:gd name="connsiteX34" fmla="*/ 6089503 w 6459988"/>
              <a:gd name="connsiteY34" fmla="*/ 2192543 h 5753325"/>
              <a:gd name="connsiteX35" fmla="*/ 6084946 w 6459988"/>
              <a:gd name="connsiteY35" fmla="*/ 2203694 h 5753325"/>
              <a:gd name="connsiteX36" fmla="*/ 5987861 w 6459988"/>
              <a:gd name="connsiteY36" fmla="*/ 2304868 h 5753325"/>
              <a:gd name="connsiteX37" fmla="*/ 5973439 w 6459988"/>
              <a:gd name="connsiteY37" fmla="*/ 2385635 h 5753325"/>
              <a:gd name="connsiteX38" fmla="*/ 5916727 w 6459988"/>
              <a:gd name="connsiteY38" fmla="*/ 2458777 h 5753325"/>
              <a:gd name="connsiteX39" fmla="*/ 5856524 w 6459988"/>
              <a:gd name="connsiteY39" fmla="*/ 2583281 h 5753325"/>
              <a:gd name="connsiteX40" fmla="*/ 5838091 w 6459988"/>
              <a:gd name="connsiteY40" fmla="*/ 2753474 h 5753325"/>
              <a:gd name="connsiteX41" fmla="*/ 5777471 w 6459988"/>
              <a:gd name="connsiteY41" fmla="*/ 2901570 h 5753325"/>
              <a:gd name="connsiteX42" fmla="*/ 5723992 w 6459988"/>
              <a:gd name="connsiteY42" fmla="*/ 2998752 h 5753325"/>
              <a:gd name="connsiteX43" fmla="*/ 5557886 w 6459988"/>
              <a:gd name="connsiteY43" fmla="*/ 3329735 h 5753325"/>
              <a:gd name="connsiteX44" fmla="*/ 5471501 w 6459988"/>
              <a:gd name="connsiteY44" fmla="*/ 3462221 h 5753325"/>
              <a:gd name="connsiteX45" fmla="*/ 5465154 w 6459988"/>
              <a:gd name="connsiteY45" fmla="*/ 3541065 h 5753325"/>
              <a:gd name="connsiteX46" fmla="*/ 5437889 w 6459988"/>
              <a:gd name="connsiteY46" fmla="*/ 3559927 h 5753325"/>
              <a:gd name="connsiteX47" fmla="*/ 5432770 w 6459988"/>
              <a:gd name="connsiteY47" fmla="*/ 3562948 h 5753325"/>
              <a:gd name="connsiteX48" fmla="*/ 5406795 w 6459988"/>
              <a:gd name="connsiteY48" fmla="*/ 3578594 h 5753325"/>
              <a:gd name="connsiteX49" fmla="*/ 5381495 w 6459988"/>
              <a:gd name="connsiteY49" fmla="*/ 3599883 h 5753325"/>
              <a:gd name="connsiteX50" fmla="*/ 5363689 w 6459988"/>
              <a:gd name="connsiteY50" fmla="*/ 3633299 h 5753325"/>
              <a:gd name="connsiteX51" fmla="*/ 5291870 w 6459988"/>
              <a:gd name="connsiteY51" fmla="*/ 3799039 h 5753325"/>
              <a:gd name="connsiteX52" fmla="*/ 5241600 w 6459988"/>
              <a:gd name="connsiteY52" fmla="*/ 3894238 h 5753325"/>
              <a:gd name="connsiteX53" fmla="*/ 5211041 w 6459988"/>
              <a:gd name="connsiteY53" fmla="*/ 3924184 h 5753325"/>
              <a:gd name="connsiteX54" fmla="*/ 5176073 w 6459988"/>
              <a:gd name="connsiteY54" fmla="*/ 3970179 h 5753325"/>
              <a:gd name="connsiteX55" fmla="*/ 5172826 w 6459988"/>
              <a:gd name="connsiteY55" fmla="*/ 3991773 h 5753325"/>
              <a:gd name="connsiteX56" fmla="*/ 5157053 w 6459988"/>
              <a:gd name="connsiteY56" fmla="*/ 3997708 h 5753325"/>
              <a:gd name="connsiteX57" fmla="*/ 5127922 w 6459988"/>
              <a:gd name="connsiteY57" fmla="*/ 4022660 h 5753325"/>
              <a:gd name="connsiteX58" fmla="*/ 5020872 w 6459988"/>
              <a:gd name="connsiteY58" fmla="*/ 4075951 h 5753325"/>
              <a:gd name="connsiteX59" fmla="*/ 4991410 w 6459988"/>
              <a:gd name="connsiteY59" fmla="*/ 4087598 h 5753325"/>
              <a:gd name="connsiteX60" fmla="*/ 4930112 w 6459988"/>
              <a:gd name="connsiteY60" fmla="*/ 4138459 h 5753325"/>
              <a:gd name="connsiteX61" fmla="*/ 4834224 w 6459988"/>
              <a:gd name="connsiteY61" fmla="*/ 4231643 h 5753325"/>
              <a:gd name="connsiteX62" fmla="*/ 4812599 w 6459988"/>
              <a:gd name="connsiteY62" fmla="*/ 4249449 h 5753325"/>
              <a:gd name="connsiteX63" fmla="*/ 4789188 w 6459988"/>
              <a:gd name="connsiteY63" fmla="*/ 4256678 h 5753325"/>
              <a:gd name="connsiteX64" fmla="*/ 4779554 w 6459988"/>
              <a:gd name="connsiteY64" fmla="*/ 4251313 h 5753325"/>
              <a:gd name="connsiteX65" fmla="*/ 4766885 w 6459988"/>
              <a:gd name="connsiteY65" fmla="*/ 4259812 h 5753325"/>
              <a:gd name="connsiteX66" fmla="*/ 4762510 w 6459988"/>
              <a:gd name="connsiteY66" fmla="*/ 4260383 h 5753325"/>
              <a:gd name="connsiteX67" fmla="*/ 4738416 w 6459988"/>
              <a:gd name="connsiteY67" fmla="*/ 4265355 h 5753325"/>
              <a:gd name="connsiteX68" fmla="*/ 4712007 w 6459988"/>
              <a:gd name="connsiteY68" fmla="*/ 4317892 h 5753325"/>
              <a:gd name="connsiteX69" fmla="*/ 4658930 w 6459988"/>
              <a:gd name="connsiteY69" fmla="*/ 4348041 h 5753325"/>
              <a:gd name="connsiteX70" fmla="*/ 4443526 w 6459988"/>
              <a:gd name="connsiteY70" fmla="*/ 4507851 h 5753325"/>
              <a:gd name="connsiteX71" fmla="*/ 4289766 w 6459988"/>
              <a:gd name="connsiteY71" fmla="*/ 4711450 h 5753325"/>
              <a:gd name="connsiteX72" fmla="*/ 4150870 w 6459988"/>
              <a:gd name="connsiteY72" fmla="*/ 4818480 h 5753325"/>
              <a:gd name="connsiteX73" fmla="*/ 4006639 w 6459988"/>
              <a:gd name="connsiteY73" fmla="*/ 4933815 h 5753325"/>
              <a:gd name="connsiteX74" fmla="*/ 3298210 w 6459988"/>
              <a:gd name="connsiteY74" fmla="*/ 5070790 h 5753325"/>
              <a:gd name="connsiteX75" fmla="*/ 2947678 w 6459988"/>
              <a:gd name="connsiteY75" fmla="*/ 5117869 h 5753325"/>
              <a:gd name="connsiteX76" fmla="*/ 2822169 w 6459988"/>
              <a:gd name="connsiteY76" fmla="*/ 5129396 h 5753325"/>
              <a:gd name="connsiteX77" fmla="*/ 2538773 w 6459988"/>
              <a:gd name="connsiteY77" fmla="*/ 5313397 h 5753325"/>
              <a:gd name="connsiteX78" fmla="*/ 2014500 w 6459988"/>
              <a:gd name="connsiteY78" fmla="*/ 5519744 h 5753325"/>
              <a:gd name="connsiteX79" fmla="*/ 1934391 w 6459988"/>
              <a:gd name="connsiteY79" fmla="*/ 5591335 h 5753325"/>
              <a:gd name="connsiteX80" fmla="*/ 1892550 w 6459988"/>
              <a:gd name="connsiteY80" fmla="*/ 5649708 h 5753325"/>
              <a:gd name="connsiteX81" fmla="*/ 1854769 w 6459988"/>
              <a:gd name="connsiteY81" fmla="*/ 5647691 h 5753325"/>
              <a:gd name="connsiteX82" fmla="*/ 1809461 w 6459988"/>
              <a:gd name="connsiteY82" fmla="*/ 5648628 h 5753325"/>
              <a:gd name="connsiteX83" fmla="*/ 1745150 w 6459988"/>
              <a:gd name="connsiteY83" fmla="*/ 5693879 h 5753325"/>
              <a:gd name="connsiteX84" fmla="*/ 1713375 w 6459988"/>
              <a:gd name="connsiteY84" fmla="*/ 5684672 h 5753325"/>
              <a:gd name="connsiteX85" fmla="*/ 1707808 w 6459988"/>
              <a:gd name="connsiteY85" fmla="*/ 5682611 h 5753325"/>
              <a:gd name="connsiteX86" fmla="*/ 1679313 w 6459988"/>
              <a:gd name="connsiteY86" fmla="*/ 5672360 h 5753325"/>
              <a:gd name="connsiteX87" fmla="*/ 1646933 w 6459988"/>
              <a:gd name="connsiteY87" fmla="*/ 5666227 h 5753325"/>
              <a:gd name="connsiteX88" fmla="*/ 1610055 w 6459988"/>
              <a:gd name="connsiteY88" fmla="*/ 5673643 h 5753325"/>
              <a:gd name="connsiteX89" fmla="*/ 1437641 w 6459988"/>
              <a:gd name="connsiteY89" fmla="*/ 5723266 h 5753325"/>
              <a:gd name="connsiteX90" fmla="*/ 1332869 w 6459988"/>
              <a:gd name="connsiteY90" fmla="*/ 5744752 h 5753325"/>
              <a:gd name="connsiteX91" fmla="*/ 1290525 w 6459988"/>
              <a:gd name="connsiteY91" fmla="*/ 5740036 h 5753325"/>
              <a:gd name="connsiteX92" fmla="*/ 1233107 w 6459988"/>
              <a:gd name="connsiteY92" fmla="*/ 5742106 h 5753325"/>
              <a:gd name="connsiteX93" fmla="*/ 1214532 w 6459988"/>
              <a:gd name="connsiteY93" fmla="*/ 5753325 h 5753325"/>
              <a:gd name="connsiteX94" fmla="*/ 1199955 w 6459988"/>
              <a:gd name="connsiteY94" fmla="*/ 5744831 h 5753325"/>
              <a:gd name="connsiteX95" fmla="*/ 1162337 w 6459988"/>
              <a:gd name="connsiteY95" fmla="*/ 5738048 h 5753325"/>
              <a:gd name="connsiteX96" fmla="*/ 1053457 w 6459988"/>
              <a:gd name="connsiteY96" fmla="*/ 5688676 h 5753325"/>
              <a:gd name="connsiteX97" fmla="*/ 1025798 w 6459988"/>
              <a:gd name="connsiteY97" fmla="*/ 5673166 h 5753325"/>
              <a:gd name="connsiteX98" fmla="*/ 947900 w 6459988"/>
              <a:gd name="connsiteY98" fmla="*/ 5657848 h 5753325"/>
              <a:gd name="connsiteX99" fmla="*/ 815627 w 6459988"/>
              <a:gd name="connsiteY99" fmla="*/ 5642557 h 5753325"/>
              <a:gd name="connsiteX100" fmla="*/ 788251 w 6459988"/>
              <a:gd name="connsiteY100" fmla="*/ 5637065 h 5753325"/>
              <a:gd name="connsiteX101" fmla="*/ 767822 w 6459988"/>
              <a:gd name="connsiteY101" fmla="*/ 5623450 h 5753325"/>
              <a:gd name="connsiteX102" fmla="*/ 765791 w 6459988"/>
              <a:gd name="connsiteY102" fmla="*/ 5612539 h 5753325"/>
              <a:gd name="connsiteX103" fmla="*/ 751230 w 6459988"/>
              <a:gd name="connsiteY103" fmla="*/ 5608092 h 5753325"/>
              <a:gd name="connsiteX104" fmla="*/ 748008 w 6459988"/>
              <a:gd name="connsiteY104" fmla="*/ 5605052 h 5753325"/>
              <a:gd name="connsiteX105" fmla="*/ 728871 w 6459988"/>
              <a:gd name="connsiteY105" fmla="*/ 5589469 h 5753325"/>
              <a:gd name="connsiteX106" fmla="*/ 671898 w 6459988"/>
              <a:gd name="connsiteY106" fmla="*/ 5602363 h 5753325"/>
              <a:gd name="connsiteX107" fmla="*/ 615065 w 6459988"/>
              <a:gd name="connsiteY107" fmla="*/ 5580257 h 5753325"/>
              <a:gd name="connsiteX108" fmla="*/ 355785 w 6459988"/>
              <a:gd name="connsiteY108" fmla="*/ 5514383 h 5753325"/>
              <a:gd name="connsiteX109" fmla="*/ 102269 w 6459988"/>
              <a:gd name="connsiteY109" fmla="*/ 5524347 h 5753325"/>
              <a:gd name="connsiteX110" fmla="*/ 13160 w 6459988"/>
              <a:gd name="connsiteY110" fmla="*/ 5514159 h 5753325"/>
              <a:gd name="connsiteX111" fmla="*/ 0 w 6459988"/>
              <a:gd name="connsiteY111" fmla="*/ 5511735 h 5753325"/>
              <a:gd name="connsiteX112" fmla="*/ 0 w 6459988"/>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75685 w 6447632"/>
              <a:gd name="connsiteY6" fmla="*/ 535865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447445 w 6447632"/>
              <a:gd name="connsiteY10" fmla="*/ 780003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75685 w 6447632"/>
              <a:gd name="connsiteY6" fmla="*/ 535865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362266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05877 w 6447632"/>
              <a:gd name="connsiteY14" fmla="*/ 1026728 h 5753325"/>
              <a:gd name="connsiteX15" fmla="*/ 6362266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05877 w 6447632"/>
              <a:gd name="connsiteY13" fmla="*/ 1026728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405877 w 6447632"/>
              <a:gd name="connsiteY13" fmla="*/ 1026728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04423 w 6447632"/>
              <a:gd name="connsiteY7" fmla="*/ 582623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20797 w 6447632"/>
              <a:gd name="connsiteY14" fmla="*/ 1146964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09888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20797 w 6447632"/>
              <a:gd name="connsiteY14" fmla="*/ 1146964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3456"/>
              <a:gd name="connsiteY0" fmla="*/ 0 h 5753325"/>
              <a:gd name="connsiteX1" fmla="*/ 6438980 w 6443456"/>
              <a:gd name="connsiteY1" fmla="*/ 0 h 5753325"/>
              <a:gd name="connsiteX2" fmla="*/ 6439047 w 6443456"/>
              <a:gd name="connsiteY2" fmla="*/ 147 h 5753325"/>
              <a:gd name="connsiteX3" fmla="*/ 6443456 w 6443456"/>
              <a:gd name="connsiteY3" fmla="*/ 130105 h 5753325"/>
              <a:gd name="connsiteX4" fmla="*/ 6422751 w 6443456"/>
              <a:gd name="connsiteY4" fmla="*/ 174163 h 5753325"/>
              <a:gd name="connsiteX5" fmla="*/ 6396598 w 6443456"/>
              <a:gd name="connsiteY5" fmla="*/ 274847 h 5753325"/>
              <a:gd name="connsiteX6" fmla="*/ 6337615 w 6443456"/>
              <a:gd name="connsiteY6" fmla="*/ 471794 h 5753325"/>
              <a:gd name="connsiteX7" fmla="*/ 6304423 w 6443456"/>
              <a:gd name="connsiteY7" fmla="*/ 582623 h 5753325"/>
              <a:gd name="connsiteX8" fmla="*/ 6303977 w 6443456"/>
              <a:gd name="connsiteY8" fmla="*/ 664291 h 5753325"/>
              <a:gd name="connsiteX9" fmla="*/ 6299372 w 6443456"/>
              <a:gd name="connsiteY9" fmla="*/ 697330 h 5753325"/>
              <a:gd name="connsiteX10" fmla="*/ 6309888 w 6443456"/>
              <a:gd name="connsiteY10" fmla="*/ 754001 h 5753325"/>
              <a:gd name="connsiteX11" fmla="*/ 6339879 w 6443456"/>
              <a:gd name="connsiteY11" fmla="*/ 811136 h 5753325"/>
              <a:gd name="connsiteX12" fmla="*/ 6330065 w 6443456"/>
              <a:gd name="connsiteY12" fmla="*/ 893399 h 5753325"/>
              <a:gd name="connsiteX13" fmla="*/ 6328618 w 6443456"/>
              <a:gd name="connsiteY13" fmla="*/ 1009766 h 5753325"/>
              <a:gd name="connsiteX14" fmla="*/ 6320797 w 6443456"/>
              <a:gd name="connsiteY14" fmla="*/ 1146964 h 5753325"/>
              <a:gd name="connsiteX15" fmla="*/ 6334400 w 6443456"/>
              <a:gd name="connsiteY15" fmla="*/ 1280757 h 5753325"/>
              <a:gd name="connsiteX16" fmla="*/ 6356023 w 6443456"/>
              <a:gd name="connsiteY16" fmla="*/ 1356227 h 5753325"/>
              <a:gd name="connsiteX17" fmla="*/ 6356157 w 6443456"/>
              <a:gd name="connsiteY17" fmla="*/ 1361967 h 5753325"/>
              <a:gd name="connsiteX18" fmla="*/ 6350613 w 6443456"/>
              <a:gd name="connsiteY18" fmla="*/ 1393569 h 5753325"/>
              <a:gd name="connsiteX19" fmla="*/ 6357062 w 6443456"/>
              <a:gd name="connsiteY19" fmla="*/ 1444071 h 5753325"/>
              <a:gd name="connsiteX20" fmla="*/ 6364832 w 6443456"/>
              <a:gd name="connsiteY20" fmla="*/ 1478763 h 5753325"/>
              <a:gd name="connsiteX21" fmla="*/ 6369745 w 6443456"/>
              <a:gd name="connsiteY21" fmla="*/ 1495680 h 5753325"/>
              <a:gd name="connsiteX22" fmla="*/ 6370898 w 6443456"/>
              <a:gd name="connsiteY22" fmla="*/ 1513331 h 5753325"/>
              <a:gd name="connsiteX23" fmla="*/ 6339773 w 6443456"/>
              <a:gd name="connsiteY23" fmla="*/ 1527414 h 5753325"/>
              <a:gd name="connsiteX24" fmla="*/ 6321854 w 6443456"/>
              <a:gd name="connsiteY24" fmla="*/ 1635366 h 5753325"/>
              <a:gd name="connsiteX25" fmla="*/ 6299489 w 6443456"/>
              <a:gd name="connsiteY25" fmla="*/ 1784860 h 5753325"/>
              <a:gd name="connsiteX26" fmla="*/ 6267878 w 6443456"/>
              <a:gd name="connsiteY26" fmla="*/ 1858572 h 5753325"/>
              <a:gd name="connsiteX27" fmla="*/ 6251146 w 6443456"/>
              <a:gd name="connsiteY27" fmla="*/ 1926167 h 5753325"/>
              <a:gd name="connsiteX28" fmla="*/ 6210686 w 6443456"/>
              <a:gd name="connsiteY28" fmla="*/ 2014834 h 5753325"/>
              <a:gd name="connsiteX29" fmla="*/ 6106652 w 6443456"/>
              <a:gd name="connsiteY29" fmla="*/ 2150572 h 5753325"/>
              <a:gd name="connsiteX30" fmla="*/ 6097813 w 6443456"/>
              <a:gd name="connsiteY30" fmla="*/ 2172208 h 5753325"/>
              <a:gd name="connsiteX31" fmla="*/ 6095990 w 6443456"/>
              <a:gd name="connsiteY31" fmla="*/ 2181185 h 5753325"/>
              <a:gd name="connsiteX32" fmla="*/ 6090126 w 6443456"/>
              <a:gd name="connsiteY32" fmla="*/ 2192533 h 5753325"/>
              <a:gd name="connsiteX33" fmla="*/ 6089503 w 6443456"/>
              <a:gd name="connsiteY33" fmla="*/ 2192543 h 5753325"/>
              <a:gd name="connsiteX34" fmla="*/ 6084946 w 6443456"/>
              <a:gd name="connsiteY34" fmla="*/ 2203694 h 5753325"/>
              <a:gd name="connsiteX35" fmla="*/ 5987861 w 6443456"/>
              <a:gd name="connsiteY35" fmla="*/ 2304868 h 5753325"/>
              <a:gd name="connsiteX36" fmla="*/ 5973439 w 6443456"/>
              <a:gd name="connsiteY36" fmla="*/ 2385635 h 5753325"/>
              <a:gd name="connsiteX37" fmla="*/ 5916727 w 6443456"/>
              <a:gd name="connsiteY37" fmla="*/ 2458777 h 5753325"/>
              <a:gd name="connsiteX38" fmla="*/ 5856524 w 6443456"/>
              <a:gd name="connsiteY38" fmla="*/ 2583281 h 5753325"/>
              <a:gd name="connsiteX39" fmla="*/ 5838091 w 6443456"/>
              <a:gd name="connsiteY39" fmla="*/ 2753474 h 5753325"/>
              <a:gd name="connsiteX40" fmla="*/ 5744296 w 6443456"/>
              <a:gd name="connsiteY40" fmla="*/ 2893276 h 5753325"/>
              <a:gd name="connsiteX41" fmla="*/ 5682522 w 6443456"/>
              <a:gd name="connsiteY41" fmla="*/ 3044368 h 5753325"/>
              <a:gd name="connsiteX42" fmla="*/ 5557886 w 6443456"/>
              <a:gd name="connsiteY42" fmla="*/ 3304853 h 5753325"/>
              <a:gd name="connsiteX43" fmla="*/ 5483942 w 6443456"/>
              <a:gd name="connsiteY43" fmla="*/ 3416604 h 5753325"/>
              <a:gd name="connsiteX44" fmla="*/ 5461007 w 6443456"/>
              <a:gd name="connsiteY44" fmla="*/ 3503742 h 5753325"/>
              <a:gd name="connsiteX45" fmla="*/ 5437889 w 6443456"/>
              <a:gd name="connsiteY45" fmla="*/ 3559927 h 5753325"/>
              <a:gd name="connsiteX46" fmla="*/ 5432770 w 6443456"/>
              <a:gd name="connsiteY46" fmla="*/ 3562948 h 5753325"/>
              <a:gd name="connsiteX47" fmla="*/ 5406795 w 6443456"/>
              <a:gd name="connsiteY47" fmla="*/ 3578594 h 5753325"/>
              <a:gd name="connsiteX48" fmla="*/ 5381495 w 6443456"/>
              <a:gd name="connsiteY48" fmla="*/ 3599883 h 5753325"/>
              <a:gd name="connsiteX49" fmla="*/ 5363689 w 6443456"/>
              <a:gd name="connsiteY49" fmla="*/ 3633299 h 5753325"/>
              <a:gd name="connsiteX50" fmla="*/ 5291870 w 6443456"/>
              <a:gd name="connsiteY50" fmla="*/ 3799039 h 5753325"/>
              <a:gd name="connsiteX51" fmla="*/ 5241600 w 6443456"/>
              <a:gd name="connsiteY51" fmla="*/ 3894238 h 5753325"/>
              <a:gd name="connsiteX52" fmla="*/ 5211041 w 6443456"/>
              <a:gd name="connsiteY52" fmla="*/ 3924184 h 5753325"/>
              <a:gd name="connsiteX53" fmla="*/ 5176073 w 6443456"/>
              <a:gd name="connsiteY53" fmla="*/ 3970179 h 5753325"/>
              <a:gd name="connsiteX54" fmla="*/ 5172826 w 6443456"/>
              <a:gd name="connsiteY54" fmla="*/ 3991773 h 5753325"/>
              <a:gd name="connsiteX55" fmla="*/ 5157053 w 6443456"/>
              <a:gd name="connsiteY55" fmla="*/ 3997708 h 5753325"/>
              <a:gd name="connsiteX56" fmla="*/ 5127922 w 6443456"/>
              <a:gd name="connsiteY56" fmla="*/ 4022660 h 5753325"/>
              <a:gd name="connsiteX57" fmla="*/ 5020872 w 6443456"/>
              <a:gd name="connsiteY57" fmla="*/ 4075951 h 5753325"/>
              <a:gd name="connsiteX58" fmla="*/ 4991410 w 6443456"/>
              <a:gd name="connsiteY58" fmla="*/ 4087598 h 5753325"/>
              <a:gd name="connsiteX59" fmla="*/ 4930112 w 6443456"/>
              <a:gd name="connsiteY59" fmla="*/ 4138459 h 5753325"/>
              <a:gd name="connsiteX60" fmla="*/ 4834224 w 6443456"/>
              <a:gd name="connsiteY60" fmla="*/ 4231643 h 5753325"/>
              <a:gd name="connsiteX61" fmla="*/ 4812599 w 6443456"/>
              <a:gd name="connsiteY61" fmla="*/ 4249449 h 5753325"/>
              <a:gd name="connsiteX62" fmla="*/ 4789188 w 6443456"/>
              <a:gd name="connsiteY62" fmla="*/ 4256678 h 5753325"/>
              <a:gd name="connsiteX63" fmla="*/ 4779554 w 6443456"/>
              <a:gd name="connsiteY63" fmla="*/ 4251313 h 5753325"/>
              <a:gd name="connsiteX64" fmla="*/ 4766885 w 6443456"/>
              <a:gd name="connsiteY64" fmla="*/ 4259812 h 5753325"/>
              <a:gd name="connsiteX65" fmla="*/ 4762510 w 6443456"/>
              <a:gd name="connsiteY65" fmla="*/ 4260383 h 5753325"/>
              <a:gd name="connsiteX66" fmla="*/ 4738416 w 6443456"/>
              <a:gd name="connsiteY66" fmla="*/ 4265355 h 5753325"/>
              <a:gd name="connsiteX67" fmla="*/ 4712007 w 6443456"/>
              <a:gd name="connsiteY67" fmla="*/ 4317892 h 5753325"/>
              <a:gd name="connsiteX68" fmla="*/ 4658930 w 6443456"/>
              <a:gd name="connsiteY68" fmla="*/ 4348041 h 5753325"/>
              <a:gd name="connsiteX69" fmla="*/ 4443526 w 6443456"/>
              <a:gd name="connsiteY69" fmla="*/ 4507851 h 5753325"/>
              <a:gd name="connsiteX70" fmla="*/ 4289766 w 6443456"/>
              <a:gd name="connsiteY70" fmla="*/ 4711450 h 5753325"/>
              <a:gd name="connsiteX71" fmla="*/ 4150870 w 6443456"/>
              <a:gd name="connsiteY71" fmla="*/ 4818480 h 5753325"/>
              <a:gd name="connsiteX72" fmla="*/ 4006639 w 6443456"/>
              <a:gd name="connsiteY72" fmla="*/ 4933815 h 5753325"/>
              <a:gd name="connsiteX73" fmla="*/ 3298210 w 6443456"/>
              <a:gd name="connsiteY73" fmla="*/ 5070790 h 5753325"/>
              <a:gd name="connsiteX74" fmla="*/ 2947678 w 6443456"/>
              <a:gd name="connsiteY74" fmla="*/ 5117869 h 5753325"/>
              <a:gd name="connsiteX75" fmla="*/ 2822169 w 6443456"/>
              <a:gd name="connsiteY75" fmla="*/ 5129396 h 5753325"/>
              <a:gd name="connsiteX76" fmla="*/ 2538773 w 6443456"/>
              <a:gd name="connsiteY76" fmla="*/ 5313397 h 5753325"/>
              <a:gd name="connsiteX77" fmla="*/ 2014500 w 6443456"/>
              <a:gd name="connsiteY77" fmla="*/ 5519744 h 5753325"/>
              <a:gd name="connsiteX78" fmla="*/ 1934391 w 6443456"/>
              <a:gd name="connsiteY78" fmla="*/ 5591335 h 5753325"/>
              <a:gd name="connsiteX79" fmla="*/ 1892550 w 6443456"/>
              <a:gd name="connsiteY79" fmla="*/ 5649708 h 5753325"/>
              <a:gd name="connsiteX80" fmla="*/ 1854769 w 6443456"/>
              <a:gd name="connsiteY80" fmla="*/ 5647691 h 5753325"/>
              <a:gd name="connsiteX81" fmla="*/ 1809461 w 6443456"/>
              <a:gd name="connsiteY81" fmla="*/ 5648628 h 5753325"/>
              <a:gd name="connsiteX82" fmla="*/ 1745150 w 6443456"/>
              <a:gd name="connsiteY82" fmla="*/ 5693879 h 5753325"/>
              <a:gd name="connsiteX83" fmla="*/ 1713375 w 6443456"/>
              <a:gd name="connsiteY83" fmla="*/ 5684672 h 5753325"/>
              <a:gd name="connsiteX84" fmla="*/ 1707808 w 6443456"/>
              <a:gd name="connsiteY84" fmla="*/ 5682611 h 5753325"/>
              <a:gd name="connsiteX85" fmla="*/ 1679313 w 6443456"/>
              <a:gd name="connsiteY85" fmla="*/ 5672360 h 5753325"/>
              <a:gd name="connsiteX86" fmla="*/ 1646933 w 6443456"/>
              <a:gd name="connsiteY86" fmla="*/ 5666227 h 5753325"/>
              <a:gd name="connsiteX87" fmla="*/ 1610055 w 6443456"/>
              <a:gd name="connsiteY87" fmla="*/ 5673643 h 5753325"/>
              <a:gd name="connsiteX88" fmla="*/ 1437641 w 6443456"/>
              <a:gd name="connsiteY88" fmla="*/ 5723266 h 5753325"/>
              <a:gd name="connsiteX89" fmla="*/ 1332869 w 6443456"/>
              <a:gd name="connsiteY89" fmla="*/ 5744752 h 5753325"/>
              <a:gd name="connsiteX90" fmla="*/ 1290525 w 6443456"/>
              <a:gd name="connsiteY90" fmla="*/ 5740036 h 5753325"/>
              <a:gd name="connsiteX91" fmla="*/ 1233107 w 6443456"/>
              <a:gd name="connsiteY91" fmla="*/ 5742106 h 5753325"/>
              <a:gd name="connsiteX92" fmla="*/ 1214532 w 6443456"/>
              <a:gd name="connsiteY92" fmla="*/ 5753325 h 5753325"/>
              <a:gd name="connsiteX93" fmla="*/ 1199955 w 6443456"/>
              <a:gd name="connsiteY93" fmla="*/ 5744831 h 5753325"/>
              <a:gd name="connsiteX94" fmla="*/ 1162337 w 6443456"/>
              <a:gd name="connsiteY94" fmla="*/ 5738048 h 5753325"/>
              <a:gd name="connsiteX95" fmla="*/ 1053457 w 6443456"/>
              <a:gd name="connsiteY95" fmla="*/ 5688676 h 5753325"/>
              <a:gd name="connsiteX96" fmla="*/ 1025798 w 6443456"/>
              <a:gd name="connsiteY96" fmla="*/ 5673166 h 5753325"/>
              <a:gd name="connsiteX97" fmla="*/ 947900 w 6443456"/>
              <a:gd name="connsiteY97" fmla="*/ 5657848 h 5753325"/>
              <a:gd name="connsiteX98" fmla="*/ 815627 w 6443456"/>
              <a:gd name="connsiteY98" fmla="*/ 5642557 h 5753325"/>
              <a:gd name="connsiteX99" fmla="*/ 788251 w 6443456"/>
              <a:gd name="connsiteY99" fmla="*/ 5637065 h 5753325"/>
              <a:gd name="connsiteX100" fmla="*/ 767822 w 6443456"/>
              <a:gd name="connsiteY100" fmla="*/ 5623450 h 5753325"/>
              <a:gd name="connsiteX101" fmla="*/ 765791 w 6443456"/>
              <a:gd name="connsiteY101" fmla="*/ 5612539 h 5753325"/>
              <a:gd name="connsiteX102" fmla="*/ 751230 w 6443456"/>
              <a:gd name="connsiteY102" fmla="*/ 5608092 h 5753325"/>
              <a:gd name="connsiteX103" fmla="*/ 748008 w 6443456"/>
              <a:gd name="connsiteY103" fmla="*/ 5605052 h 5753325"/>
              <a:gd name="connsiteX104" fmla="*/ 728871 w 6443456"/>
              <a:gd name="connsiteY104" fmla="*/ 5589469 h 5753325"/>
              <a:gd name="connsiteX105" fmla="*/ 671898 w 6443456"/>
              <a:gd name="connsiteY105" fmla="*/ 5602363 h 5753325"/>
              <a:gd name="connsiteX106" fmla="*/ 615065 w 6443456"/>
              <a:gd name="connsiteY106" fmla="*/ 5580257 h 5753325"/>
              <a:gd name="connsiteX107" fmla="*/ 355785 w 6443456"/>
              <a:gd name="connsiteY107" fmla="*/ 5514383 h 5753325"/>
              <a:gd name="connsiteX108" fmla="*/ 102269 w 6443456"/>
              <a:gd name="connsiteY108" fmla="*/ 5524347 h 5753325"/>
              <a:gd name="connsiteX109" fmla="*/ 13160 w 6443456"/>
              <a:gd name="connsiteY109" fmla="*/ 5514159 h 5753325"/>
              <a:gd name="connsiteX110" fmla="*/ 0 w 6443456"/>
              <a:gd name="connsiteY110" fmla="*/ 5511735 h 5753325"/>
              <a:gd name="connsiteX111" fmla="*/ 0 w 6443456"/>
              <a:gd name="connsiteY111" fmla="*/ 0 h 5753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6443456" h="5753325">
                <a:moveTo>
                  <a:pt x="0" y="0"/>
                </a:moveTo>
                <a:lnTo>
                  <a:pt x="6438980" y="0"/>
                </a:lnTo>
                <a:cubicBezTo>
                  <a:pt x="6439002" y="49"/>
                  <a:pt x="6439025" y="98"/>
                  <a:pt x="6439047" y="147"/>
                </a:cubicBezTo>
                <a:lnTo>
                  <a:pt x="6443456" y="130105"/>
                </a:lnTo>
                <a:cubicBezTo>
                  <a:pt x="6430828" y="154008"/>
                  <a:pt x="6411458" y="168030"/>
                  <a:pt x="6422751" y="174163"/>
                </a:cubicBezTo>
                <a:cubicBezTo>
                  <a:pt x="6418487" y="214830"/>
                  <a:pt x="6390727" y="235497"/>
                  <a:pt x="6396598" y="274847"/>
                </a:cubicBezTo>
                <a:cubicBezTo>
                  <a:pt x="6403386" y="335822"/>
                  <a:pt x="6333127" y="414969"/>
                  <a:pt x="6337615" y="471794"/>
                </a:cubicBezTo>
                <a:cubicBezTo>
                  <a:pt x="6324407" y="534783"/>
                  <a:pt x="6296331" y="556933"/>
                  <a:pt x="6304423" y="582623"/>
                </a:cubicBezTo>
                <a:cubicBezTo>
                  <a:pt x="6293676" y="611941"/>
                  <a:pt x="6296956" y="631352"/>
                  <a:pt x="6303977" y="664291"/>
                </a:cubicBezTo>
                <a:cubicBezTo>
                  <a:pt x="6302444" y="677879"/>
                  <a:pt x="6301462" y="685268"/>
                  <a:pt x="6299372" y="697330"/>
                </a:cubicBezTo>
                <a:cubicBezTo>
                  <a:pt x="6314387" y="714913"/>
                  <a:pt x="6313827" y="721408"/>
                  <a:pt x="6309888" y="754001"/>
                </a:cubicBezTo>
                <a:cubicBezTo>
                  <a:pt x="6306930" y="769492"/>
                  <a:pt x="6343751" y="814234"/>
                  <a:pt x="6339879" y="811136"/>
                </a:cubicBezTo>
                <a:lnTo>
                  <a:pt x="6330065" y="893399"/>
                </a:lnTo>
                <a:cubicBezTo>
                  <a:pt x="6341065" y="929331"/>
                  <a:pt x="6340586" y="969703"/>
                  <a:pt x="6328618" y="1009766"/>
                </a:cubicBezTo>
                <a:cubicBezTo>
                  <a:pt x="6286987" y="1110847"/>
                  <a:pt x="6336677" y="1067927"/>
                  <a:pt x="6320797" y="1146964"/>
                </a:cubicBezTo>
                <a:cubicBezTo>
                  <a:pt x="6308238" y="1199586"/>
                  <a:pt x="6355190" y="1221191"/>
                  <a:pt x="6334400" y="1280757"/>
                </a:cubicBezTo>
                <a:lnTo>
                  <a:pt x="6356023" y="1356227"/>
                </a:lnTo>
                <a:cubicBezTo>
                  <a:pt x="6356068" y="1358140"/>
                  <a:pt x="6356112" y="1360054"/>
                  <a:pt x="6356157" y="1361967"/>
                </a:cubicBezTo>
                <a:cubicBezTo>
                  <a:pt x="6355533" y="1373512"/>
                  <a:pt x="6353847" y="1384370"/>
                  <a:pt x="6350613" y="1393569"/>
                </a:cubicBezTo>
                <a:cubicBezTo>
                  <a:pt x="6364468" y="1383914"/>
                  <a:pt x="6345614" y="1435855"/>
                  <a:pt x="6357062" y="1444071"/>
                </a:cubicBezTo>
                <a:cubicBezTo>
                  <a:pt x="6366618" y="1448518"/>
                  <a:pt x="6363125" y="1465312"/>
                  <a:pt x="6364832" y="1478763"/>
                </a:cubicBezTo>
                <a:cubicBezTo>
                  <a:pt x="6367033" y="1481449"/>
                  <a:pt x="6368644" y="1487606"/>
                  <a:pt x="6369745" y="1495680"/>
                </a:cubicBezTo>
                <a:cubicBezTo>
                  <a:pt x="6370129" y="1501564"/>
                  <a:pt x="6370514" y="1507447"/>
                  <a:pt x="6370898" y="1513331"/>
                </a:cubicBezTo>
                <a:lnTo>
                  <a:pt x="6339773" y="1527414"/>
                </a:lnTo>
                <a:cubicBezTo>
                  <a:pt x="6334226" y="1566662"/>
                  <a:pt x="6321052" y="1604564"/>
                  <a:pt x="6321854" y="1635366"/>
                </a:cubicBezTo>
                <a:cubicBezTo>
                  <a:pt x="6320655" y="1701187"/>
                  <a:pt x="6292278" y="1721205"/>
                  <a:pt x="6299489" y="1784860"/>
                </a:cubicBezTo>
                <a:cubicBezTo>
                  <a:pt x="6294212" y="1831400"/>
                  <a:pt x="6277478" y="1829559"/>
                  <a:pt x="6267878" y="1858572"/>
                </a:cubicBezTo>
                <a:lnTo>
                  <a:pt x="6251146" y="1926167"/>
                </a:lnTo>
                <a:lnTo>
                  <a:pt x="6210686" y="2014834"/>
                </a:lnTo>
                <a:lnTo>
                  <a:pt x="6106652" y="2150572"/>
                </a:lnTo>
                <a:lnTo>
                  <a:pt x="6097813" y="2172208"/>
                </a:lnTo>
                <a:lnTo>
                  <a:pt x="6095990" y="2181185"/>
                </a:lnTo>
                <a:cubicBezTo>
                  <a:pt x="6094176" y="2187056"/>
                  <a:pt x="6092249" y="2190556"/>
                  <a:pt x="6090126" y="2192533"/>
                </a:cubicBezTo>
                <a:lnTo>
                  <a:pt x="6089503" y="2192543"/>
                </a:lnTo>
                <a:lnTo>
                  <a:pt x="6084946" y="2203694"/>
                </a:lnTo>
                <a:cubicBezTo>
                  <a:pt x="6068006" y="2222414"/>
                  <a:pt x="6006445" y="2274546"/>
                  <a:pt x="5987861" y="2304868"/>
                </a:cubicBezTo>
                <a:lnTo>
                  <a:pt x="5973439" y="2385635"/>
                </a:lnTo>
                <a:lnTo>
                  <a:pt x="5916727" y="2458777"/>
                </a:lnTo>
                <a:cubicBezTo>
                  <a:pt x="5897241" y="2491718"/>
                  <a:pt x="5869630" y="2534165"/>
                  <a:pt x="5856524" y="2583281"/>
                </a:cubicBezTo>
                <a:cubicBezTo>
                  <a:pt x="5857506" y="2592319"/>
                  <a:pt x="5833326" y="2744711"/>
                  <a:pt x="5838091" y="2753474"/>
                </a:cubicBezTo>
                <a:cubicBezTo>
                  <a:pt x="5785248" y="2871502"/>
                  <a:pt x="5778642" y="2803565"/>
                  <a:pt x="5744296" y="2893276"/>
                </a:cubicBezTo>
                <a:cubicBezTo>
                  <a:pt x="5695297" y="2988328"/>
                  <a:pt x="5724634" y="2958553"/>
                  <a:pt x="5682522" y="3044368"/>
                </a:cubicBezTo>
                <a:cubicBezTo>
                  <a:pt x="5632185" y="3125072"/>
                  <a:pt x="5597317" y="3217236"/>
                  <a:pt x="5557886" y="3304853"/>
                </a:cubicBezTo>
                <a:cubicBezTo>
                  <a:pt x="5482395" y="3325072"/>
                  <a:pt x="5519234" y="3371478"/>
                  <a:pt x="5483942" y="3416604"/>
                </a:cubicBezTo>
                <a:cubicBezTo>
                  <a:pt x="5462927" y="3437263"/>
                  <a:pt x="5484515" y="3475608"/>
                  <a:pt x="5461007" y="3503742"/>
                </a:cubicBezTo>
                <a:cubicBezTo>
                  <a:pt x="5452964" y="3510933"/>
                  <a:pt x="5447709" y="3554203"/>
                  <a:pt x="5437889" y="3559927"/>
                </a:cubicBezTo>
                <a:lnTo>
                  <a:pt x="5432770" y="3562948"/>
                </a:lnTo>
                <a:lnTo>
                  <a:pt x="5406795" y="3578594"/>
                </a:lnTo>
                <a:lnTo>
                  <a:pt x="5381495" y="3599883"/>
                </a:lnTo>
                <a:cubicBezTo>
                  <a:pt x="5373777" y="3608845"/>
                  <a:pt x="5367528" y="3619642"/>
                  <a:pt x="5363689" y="3633299"/>
                </a:cubicBezTo>
                <a:cubicBezTo>
                  <a:pt x="5370837" y="3689178"/>
                  <a:pt x="5280250" y="3728687"/>
                  <a:pt x="5291870" y="3799039"/>
                </a:cubicBezTo>
                <a:cubicBezTo>
                  <a:pt x="5291660" y="3823262"/>
                  <a:pt x="5263601" y="3888134"/>
                  <a:pt x="5241600" y="3894238"/>
                </a:cubicBezTo>
                <a:cubicBezTo>
                  <a:pt x="5232312" y="3906493"/>
                  <a:pt x="5231731" y="3924583"/>
                  <a:pt x="5211041" y="3924184"/>
                </a:cubicBezTo>
                <a:cubicBezTo>
                  <a:pt x="5184976" y="3926521"/>
                  <a:pt x="5198956" y="3986438"/>
                  <a:pt x="5176073" y="3970179"/>
                </a:cubicBezTo>
                <a:lnTo>
                  <a:pt x="5172826" y="3991773"/>
                </a:lnTo>
                <a:lnTo>
                  <a:pt x="5157053" y="3997708"/>
                </a:lnTo>
                <a:cubicBezTo>
                  <a:pt x="5140589" y="4003541"/>
                  <a:pt x="5128715" y="4008828"/>
                  <a:pt x="5127922" y="4022660"/>
                </a:cubicBezTo>
                <a:cubicBezTo>
                  <a:pt x="5105225" y="4035701"/>
                  <a:pt x="5043623" y="4065128"/>
                  <a:pt x="5020872" y="4075951"/>
                </a:cubicBezTo>
                <a:cubicBezTo>
                  <a:pt x="5006705" y="4069570"/>
                  <a:pt x="5001251" y="4081880"/>
                  <a:pt x="4991410" y="4087598"/>
                </a:cubicBezTo>
                <a:cubicBezTo>
                  <a:pt x="4974522" y="4085320"/>
                  <a:pt x="4937025" y="4121806"/>
                  <a:pt x="4930112" y="4138459"/>
                </a:cubicBezTo>
                <a:cubicBezTo>
                  <a:pt x="4918473" y="4190437"/>
                  <a:pt x="4844909" y="4190974"/>
                  <a:pt x="4834224" y="4231643"/>
                </a:cubicBezTo>
                <a:cubicBezTo>
                  <a:pt x="4827758" y="4239937"/>
                  <a:pt x="4820427" y="4245543"/>
                  <a:pt x="4812599" y="4249449"/>
                </a:cubicBezTo>
                <a:lnTo>
                  <a:pt x="4789188" y="4256678"/>
                </a:lnTo>
                <a:lnTo>
                  <a:pt x="4779554" y="4251313"/>
                </a:lnTo>
                <a:lnTo>
                  <a:pt x="4766885" y="4259812"/>
                </a:lnTo>
                <a:lnTo>
                  <a:pt x="4762510" y="4260383"/>
                </a:lnTo>
                <a:cubicBezTo>
                  <a:pt x="4754131" y="4261437"/>
                  <a:pt x="4745977" y="4262766"/>
                  <a:pt x="4738416" y="4265355"/>
                </a:cubicBezTo>
                <a:cubicBezTo>
                  <a:pt x="4764694" y="4302719"/>
                  <a:pt x="4678447" y="4293536"/>
                  <a:pt x="4712007" y="4317892"/>
                </a:cubicBezTo>
                <a:cubicBezTo>
                  <a:pt x="4675039" y="4338619"/>
                  <a:pt x="4716682" y="4356361"/>
                  <a:pt x="4658930" y="4348041"/>
                </a:cubicBezTo>
                <a:cubicBezTo>
                  <a:pt x="4614182" y="4379702"/>
                  <a:pt x="4505053" y="4447283"/>
                  <a:pt x="4443526" y="4507851"/>
                </a:cubicBezTo>
                <a:cubicBezTo>
                  <a:pt x="4410144" y="4540439"/>
                  <a:pt x="4338540" y="4659677"/>
                  <a:pt x="4289766" y="4711450"/>
                </a:cubicBezTo>
                <a:cubicBezTo>
                  <a:pt x="4238344" y="4747694"/>
                  <a:pt x="4215457" y="4807131"/>
                  <a:pt x="4150870" y="4818480"/>
                </a:cubicBezTo>
                <a:cubicBezTo>
                  <a:pt x="4103683" y="4855538"/>
                  <a:pt x="4148748" y="4891762"/>
                  <a:pt x="4006639" y="4933815"/>
                </a:cubicBezTo>
                <a:cubicBezTo>
                  <a:pt x="3736045" y="4990755"/>
                  <a:pt x="3474704" y="5040115"/>
                  <a:pt x="3298210" y="5070790"/>
                </a:cubicBezTo>
                <a:cubicBezTo>
                  <a:pt x="3121717" y="5101466"/>
                  <a:pt x="3041810" y="5115566"/>
                  <a:pt x="2947678" y="5117869"/>
                </a:cubicBezTo>
                <a:cubicBezTo>
                  <a:pt x="2853544" y="5120174"/>
                  <a:pt x="2858560" y="5135060"/>
                  <a:pt x="2822169" y="5129396"/>
                </a:cubicBezTo>
                <a:lnTo>
                  <a:pt x="2538773" y="5313397"/>
                </a:lnTo>
                <a:cubicBezTo>
                  <a:pt x="2405817" y="5334661"/>
                  <a:pt x="2144167" y="5431620"/>
                  <a:pt x="2014500" y="5519744"/>
                </a:cubicBezTo>
                <a:cubicBezTo>
                  <a:pt x="1982084" y="5541774"/>
                  <a:pt x="1956346" y="5565847"/>
                  <a:pt x="1934391" y="5591335"/>
                </a:cubicBezTo>
                <a:lnTo>
                  <a:pt x="1892550" y="5649708"/>
                </a:lnTo>
                <a:lnTo>
                  <a:pt x="1854769" y="5647691"/>
                </a:lnTo>
                <a:cubicBezTo>
                  <a:pt x="1838936" y="5647705"/>
                  <a:pt x="1823701" y="5648312"/>
                  <a:pt x="1809461" y="5648628"/>
                </a:cubicBezTo>
                <a:cubicBezTo>
                  <a:pt x="1834147" y="5698228"/>
                  <a:pt x="1737274" y="5633540"/>
                  <a:pt x="1745150" y="5693879"/>
                </a:cubicBezTo>
                <a:cubicBezTo>
                  <a:pt x="1734532" y="5692199"/>
                  <a:pt x="1724002" y="5688669"/>
                  <a:pt x="1713375" y="5684672"/>
                </a:cubicBezTo>
                <a:lnTo>
                  <a:pt x="1707808" y="5682611"/>
                </a:lnTo>
                <a:lnTo>
                  <a:pt x="1679313" y="5672360"/>
                </a:lnTo>
                <a:lnTo>
                  <a:pt x="1646933" y="5666227"/>
                </a:lnTo>
                <a:cubicBezTo>
                  <a:pt x="1635170" y="5665926"/>
                  <a:pt x="1622939" y="5667937"/>
                  <a:pt x="1610055" y="5673643"/>
                </a:cubicBezTo>
                <a:cubicBezTo>
                  <a:pt x="1571890" y="5714775"/>
                  <a:pt x="1484024" y="5669440"/>
                  <a:pt x="1437641" y="5723266"/>
                </a:cubicBezTo>
                <a:cubicBezTo>
                  <a:pt x="1418992" y="5738521"/>
                  <a:pt x="1351540" y="5757985"/>
                  <a:pt x="1332869" y="5744752"/>
                </a:cubicBezTo>
                <a:cubicBezTo>
                  <a:pt x="1317589" y="5745326"/>
                  <a:pt x="1303391" y="5756388"/>
                  <a:pt x="1290525" y="5740036"/>
                </a:cubicBezTo>
                <a:cubicBezTo>
                  <a:pt x="1272146" y="5721242"/>
                  <a:pt x="1235243" y="5770261"/>
                  <a:pt x="1233107" y="5742106"/>
                </a:cubicBezTo>
                <a:lnTo>
                  <a:pt x="1214532" y="5753325"/>
                </a:lnTo>
                <a:lnTo>
                  <a:pt x="1199955" y="5744831"/>
                </a:lnTo>
                <a:cubicBezTo>
                  <a:pt x="1185016" y="5735734"/>
                  <a:pt x="1173414" y="5729861"/>
                  <a:pt x="1162337" y="5738048"/>
                </a:cubicBezTo>
                <a:cubicBezTo>
                  <a:pt x="1137920" y="5728689"/>
                  <a:pt x="1076212" y="5699490"/>
                  <a:pt x="1053457" y="5688676"/>
                </a:cubicBezTo>
                <a:cubicBezTo>
                  <a:pt x="1049315" y="5673592"/>
                  <a:pt x="1036434" y="5677184"/>
                  <a:pt x="1025798" y="5673166"/>
                </a:cubicBezTo>
                <a:cubicBezTo>
                  <a:pt x="1016787" y="5658576"/>
                  <a:pt x="965030" y="5652626"/>
                  <a:pt x="947900" y="5657848"/>
                </a:cubicBezTo>
                <a:cubicBezTo>
                  <a:pt x="900757" y="5681878"/>
                  <a:pt x="853518" y="5624981"/>
                  <a:pt x="815627" y="5642557"/>
                </a:cubicBezTo>
                <a:cubicBezTo>
                  <a:pt x="805172" y="5642805"/>
                  <a:pt x="796221" y="5640669"/>
                  <a:pt x="788251" y="5637065"/>
                </a:cubicBezTo>
                <a:lnTo>
                  <a:pt x="767822" y="5623450"/>
                </a:lnTo>
                <a:lnTo>
                  <a:pt x="765791" y="5612539"/>
                </a:lnTo>
                <a:lnTo>
                  <a:pt x="751230" y="5608092"/>
                </a:lnTo>
                <a:lnTo>
                  <a:pt x="748008" y="5605052"/>
                </a:lnTo>
                <a:cubicBezTo>
                  <a:pt x="741868" y="5599203"/>
                  <a:pt x="735661" y="5593704"/>
                  <a:pt x="728871" y="5589469"/>
                </a:cubicBezTo>
                <a:cubicBezTo>
                  <a:pt x="717035" y="5633700"/>
                  <a:pt x="669153" y="5560747"/>
                  <a:pt x="671898" y="5602363"/>
                </a:cubicBezTo>
                <a:cubicBezTo>
                  <a:pt x="632522" y="5586794"/>
                  <a:pt x="645467" y="5630489"/>
                  <a:pt x="615065" y="5580257"/>
                </a:cubicBezTo>
                <a:cubicBezTo>
                  <a:pt x="562379" y="5565593"/>
                  <a:pt x="441250" y="5523701"/>
                  <a:pt x="355785" y="5514383"/>
                </a:cubicBezTo>
                <a:cubicBezTo>
                  <a:pt x="309622" y="5509152"/>
                  <a:pt x="172894" y="5529342"/>
                  <a:pt x="102269" y="5524347"/>
                </a:cubicBezTo>
                <a:cubicBezTo>
                  <a:pt x="72050" y="5515878"/>
                  <a:pt x="41939" y="5516649"/>
                  <a:pt x="13160" y="5514159"/>
                </a:cubicBezTo>
                <a:lnTo>
                  <a:pt x="0" y="551173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A05BA49-B64C-6A1E-9040-033EDA5DA0E8}"/>
              </a:ext>
            </a:extLst>
          </p:cNvPr>
          <p:cNvSpPr>
            <a:spLocks noGrp="1"/>
          </p:cNvSpPr>
          <p:nvPr>
            <p:ph type="title"/>
          </p:nvPr>
        </p:nvSpPr>
        <p:spPr>
          <a:xfrm>
            <a:off x="838199" y="1068891"/>
            <a:ext cx="4259731" cy="1985085"/>
          </a:xfrm>
        </p:spPr>
        <p:txBody>
          <a:bodyPr anchor="b">
            <a:normAutofit/>
          </a:bodyPr>
          <a:lstStyle/>
          <a:p>
            <a:pPr algn="ctr"/>
            <a:r>
              <a:rPr lang="en-GB" dirty="0"/>
              <a:t>Introduction</a:t>
            </a:r>
            <a:endParaRPr lang="en-GB"/>
          </a:p>
        </p:txBody>
      </p:sp>
      <p:sp>
        <p:nvSpPr>
          <p:cNvPr id="21" name="Freeform: Shape 20">
            <a:extLst>
              <a:ext uri="{FF2B5EF4-FFF2-40B4-BE49-F238E27FC236}">
                <a16:creationId xmlns:a16="http://schemas.microsoft.com/office/drawing/2014/main" id="{CF93DC6C-1BFD-4414-BF23-471C8831C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664" y="3440576"/>
            <a:ext cx="4114800" cy="2675059"/>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2F2F2"/>
          </a:solidFill>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2" name="Picture 11">
            <a:extLst>
              <a:ext uri="{FF2B5EF4-FFF2-40B4-BE49-F238E27FC236}">
                <a16:creationId xmlns:a16="http://schemas.microsoft.com/office/drawing/2014/main" id="{262A9C8F-3D70-A135-7298-C0256C08BDFB}"/>
              </a:ext>
            </a:extLst>
          </p:cNvPr>
          <p:cNvPicPr>
            <a:picLocks noChangeAspect="1"/>
          </p:cNvPicPr>
          <p:nvPr/>
        </p:nvPicPr>
        <p:blipFill>
          <a:blip r:embed="rId3"/>
          <a:srcRect r="1375" b="3"/>
          <a:stretch>
            <a:fillRect/>
          </a:stretch>
        </p:blipFill>
        <p:spPr>
          <a:xfrm>
            <a:off x="1049617" y="3555468"/>
            <a:ext cx="3836894" cy="2450885"/>
          </a:xfrm>
          <a:prstGeom prst="rect">
            <a:avLst/>
          </a:prstGeom>
        </p:spPr>
      </p:pic>
      <p:sp>
        <p:nvSpPr>
          <p:cNvPr id="23" name="Rectangle 6">
            <a:extLst>
              <a:ext uri="{FF2B5EF4-FFF2-40B4-BE49-F238E27FC236}">
                <a16:creationId xmlns:a16="http://schemas.microsoft.com/office/drawing/2014/main" id="{001928A5-13A8-4372-8A77-BCAAE5553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4189" y="5904203"/>
            <a:ext cx="1201506" cy="365125"/>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FCE781C-5FC7-0E85-CC0C-606F37B93F3D}"/>
              </a:ext>
            </a:extLst>
          </p:cNvPr>
          <p:cNvSpPr>
            <a:spLocks noGrp="1"/>
          </p:cNvSpPr>
          <p:nvPr>
            <p:ph idx="1"/>
          </p:nvPr>
        </p:nvSpPr>
        <p:spPr>
          <a:xfrm>
            <a:off x="5638800" y="723153"/>
            <a:ext cx="5503397" cy="4880778"/>
          </a:xfrm>
        </p:spPr>
        <p:txBody>
          <a:bodyPr numCol="2" anchor="ctr">
            <a:normAutofit/>
          </a:bodyPr>
          <a:lstStyle/>
          <a:p>
            <a:pPr>
              <a:buNone/>
            </a:pPr>
            <a:r>
              <a:rPr lang="en-GB" sz="1900" b="1" dirty="0">
                <a:latin typeface="+mj-lt"/>
              </a:rPr>
              <a:t>Research Context</a:t>
            </a:r>
          </a:p>
          <a:p>
            <a:pPr>
              <a:buNone/>
            </a:pPr>
            <a:r>
              <a:rPr lang="en-GB" sz="1900" dirty="0">
                <a:latin typeface="+mj-lt"/>
              </a:rPr>
              <a:t>Remote and hybrid working have significantly changed modern</a:t>
            </a:r>
          </a:p>
          <a:p>
            <a:pPr>
              <a:buNone/>
            </a:pPr>
            <a:r>
              <a:rPr lang="en-GB" sz="1900" dirty="0">
                <a:latin typeface="+mj-lt"/>
              </a:rPr>
              <a:t>employment.</a:t>
            </a:r>
          </a:p>
          <a:p>
            <a:pPr>
              <a:buNone/>
            </a:pPr>
            <a:r>
              <a:rPr lang="en-GB" sz="1900" b="1" dirty="0"/>
              <a:t>Potential Benefits</a:t>
            </a:r>
          </a:p>
          <a:p>
            <a:pPr>
              <a:buFont typeface="Wingdings" panose="05000000000000000000" pitchFamily="2" charset="2"/>
              <a:buChar char="Ø"/>
            </a:pPr>
            <a:r>
              <a:rPr lang="en-GB" sz="1900" dirty="0">
                <a:latin typeface="+mj-lt"/>
              </a:rPr>
              <a:t>Greater employee flexibility </a:t>
            </a:r>
          </a:p>
          <a:p>
            <a:pPr>
              <a:buFont typeface="Wingdings" panose="05000000000000000000" pitchFamily="2" charset="2"/>
              <a:buChar char="Ø"/>
            </a:pPr>
            <a:r>
              <a:rPr lang="en-GB" sz="1900" dirty="0">
                <a:latin typeface="+mj-lt"/>
              </a:rPr>
              <a:t>Reduced commuting </a:t>
            </a:r>
          </a:p>
          <a:p>
            <a:pPr>
              <a:buFont typeface="Wingdings" panose="05000000000000000000" pitchFamily="2" charset="2"/>
              <a:buChar char="Ø"/>
            </a:pPr>
            <a:r>
              <a:rPr lang="en-GB" sz="1900" dirty="0">
                <a:latin typeface="+mj-lt"/>
              </a:rPr>
              <a:t>Improved work-life balance </a:t>
            </a:r>
          </a:p>
          <a:p>
            <a:pPr>
              <a:buFont typeface="Wingdings" panose="05000000000000000000" pitchFamily="2" charset="2"/>
              <a:buChar char="Ø"/>
            </a:pPr>
            <a:r>
              <a:rPr lang="en-GB" sz="1900" dirty="0">
                <a:latin typeface="+mj-lt"/>
              </a:rPr>
              <a:t>Increased autonomy </a:t>
            </a:r>
          </a:p>
          <a:p>
            <a:pPr>
              <a:buFont typeface="Wingdings" panose="05000000000000000000" pitchFamily="2" charset="2"/>
              <a:buChar char="Ø"/>
            </a:pPr>
            <a:r>
              <a:rPr lang="en-GB" sz="1900" dirty="0">
                <a:latin typeface="+mj-lt"/>
              </a:rPr>
              <a:t>Potential improvement in job satisfaction</a:t>
            </a:r>
          </a:p>
          <a:p>
            <a:pPr>
              <a:buNone/>
            </a:pPr>
            <a:r>
              <a:rPr lang="en-GB" sz="1900" b="1" dirty="0">
                <a:latin typeface="+mj-lt"/>
              </a:rPr>
              <a:t>Potential Challenges</a:t>
            </a:r>
          </a:p>
          <a:p>
            <a:pPr lvl="0">
              <a:buFont typeface="Wingdings" panose="05000000000000000000" pitchFamily="2" charset="2"/>
              <a:buChar char="Ø"/>
            </a:pPr>
            <a:r>
              <a:rPr lang="en-GB" sz="1900" dirty="0">
                <a:latin typeface="+mj-lt"/>
              </a:rPr>
              <a:t>Communication difficulties </a:t>
            </a:r>
          </a:p>
          <a:p>
            <a:pPr lvl="0">
              <a:buFont typeface="Wingdings" panose="05000000000000000000" pitchFamily="2" charset="2"/>
              <a:buChar char="Ø"/>
            </a:pPr>
            <a:r>
              <a:rPr lang="en-GB" sz="1900" dirty="0">
                <a:latin typeface="+mj-lt"/>
              </a:rPr>
              <a:t>Employee isolation </a:t>
            </a:r>
          </a:p>
          <a:p>
            <a:pPr lvl="0">
              <a:buFont typeface="Wingdings" panose="05000000000000000000" pitchFamily="2" charset="2"/>
              <a:buChar char="Ø"/>
            </a:pPr>
            <a:r>
              <a:rPr lang="en-GB" sz="1900" dirty="0">
                <a:latin typeface="+mj-lt"/>
              </a:rPr>
              <a:t>Performance monitoring </a:t>
            </a:r>
          </a:p>
          <a:p>
            <a:pPr lvl="0">
              <a:buFont typeface="Wingdings" panose="05000000000000000000" pitchFamily="2" charset="2"/>
              <a:buChar char="Ø"/>
            </a:pPr>
            <a:r>
              <a:rPr lang="en-GB" sz="1900" dirty="0">
                <a:latin typeface="+mj-lt"/>
              </a:rPr>
              <a:t>Digital infrastructure </a:t>
            </a:r>
          </a:p>
          <a:p>
            <a:pPr lvl="0">
              <a:buFont typeface="Wingdings" panose="05000000000000000000" pitchFamily="2" charset="2"/>
              <a:buChar char="Ø"/>
            </a:pPr>
            <a:r>
              <a:rPr lang="en-GB" sz="1900" dirty="0">
                <a:latin typeface="+mj-lt"/>
              </a:rPr>
              <a:t>Maintaining organisational culture</a:t>
            </a:r>
          </a:p>
          <a:p>
            <a:pPr>
              <a:buNone/>
            </a:pPr>
            <a:endParaRPr lang="en-GB" sz="1900" dirty="0">
              <a:latin typeface="+mj-lt"/>
            </a:endParaRPr>
          </a:p>
          <a:p>
            <a:pPr marL="0" indent="0">
              <a:buNone/>
            </a:pPr>
            <a:endParaRPr lang="en-GB" sz="1900" dirty="0">
              <a:latin typeface="+mj-lt"/>
            </a:endParaRPr>
          </a:p>
        </p:txBody>
      </p:sp>
      <p:sp>
        <p:nvSpPr>
          <p:cNvPr id="6" name="TextBox 5">
            <a:extLst>
              <a:ext uri="{FF2B5EF4-FFF2-40B4-BE49-F238E27FC236}">
                <a16:creationId xmlns:a16="http://schemas.microsoft.com/office/drawing/2014/main" id="{44C76C9D-D6B3-C802-DC7A-E8299DD91D5C}"/>
              </a:ext>
            </a:extLst>
          </p:cNvPr>
          <p:cNvSpPr txBox="1"/>
          <p:nvPr/>
        </p:nvSpPr>
        <p:spPr>
          <a:xfrm>
            <a:off x="5828307" y="5603932"/>
            <a:ext cx="6096000" cy="1061829"/>
          </a:xfrm>
          <a:prstGeom prst="rect">
            <a:avLst/>
          </a:prstGeom>
          <a:noFill/>
        </p:spPr>
        <p:txBody>
          <a:bodyPr wrap="square">
            <a:spAutoFit/>
          </a:bodyPr>
          <a:lstStyle/>
          <a:p>
            <a:pPr>
              <a:spcAft>
                <a:spcPts val="600"/>
              </a:spcAft>
              <a:buNone/>
            </a:pPr>
            <a:r>
              <a:rPr lang="en-GB" sz="1600" b="1" dirty="0">
                <a:latin typeface="+mj-lt"/>
              </a:rPr>
              <a:t>Research Aim</a:t>
            </a:r>
          </a:p>
          <a:p>
            <a:pPr>
              <a:spcAft>
                <a:spcPts val="600"/>
              </a:spcAft>
              <a:buNone/>
            </a:pPr>
            <a:r>
              <a:rPr lang="en-GB" sz="1400" dirty="0">
                <a:latin typeface="+mj-lt"/>
              </a:rPr>
              <a:t>To examine the effects of remote and hybrid working on employee productivity and job satisfaction in SMEs and identify management strategies that facilitate effective flexible working.</a:t>
            </a:r>
          </a:p>
        </p:txBody>
      </p:sp>
    </p:spTree>
    <p:extLst>
      <p:ext uri="{BB962C8B-B14F-4D97-AF65-F5344CB8AC3E}">
        <p14:creationId xmlns:p14="http://schemas.microsoft.com/office/powerpoint/2010/main" val="2415099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 name="Rectangle 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649E0D-5C10-851B-9A99-3B37A85CB0EC}"/>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Alignment with Business Practices</a:t>
            </a:r>
          </a:p>
        </p:txBody>
      </p:sp>
      <p:sp>
        <p:nvSpPr>
          <p:cNvPr id="3" name="Content Placeholder 2">
            <a:extLst>
              <a:ext uri="{FF2B5EF4-FFF2-40B4-BE49-F238E27FC236}">
                <a16:creationId xmlns:a16="http://schemas.microsoft.com/office/drawing/2014/main" id="{D7BFAA11-6A02-B9E2-3696-C02759429DF1}"/>
              </a:ext>
            </a:extLst>
          </p:cNvPr>
          <p:cNvSpPr>
            <a:spLocks noGrp="1"/>
          </p:cNvSpPr>
          <p:nvPr>
            <p:ph idx="1"/>
          </p:nvPr>
        </p:nvSpPr>
        <p:spPr>
          <a:xfrm>
            <a:off x="4810259" y="649480"/>
            <a:ext cx="6555347" cy="5546047"/>
          </a:xfrm>
        </p:spPr>
        <p:txBody>
          <a:bodyPr anchor="ctr">
            <a:normAutofit/>
          </a:bodyPr>
          <a:lstStyle/>
          <a:p>
            <a:pPr marL="0" indent="0">
              <a:buNone/>
            </a:pPr>
            <a:r>
              <a:rPr lang="en-GB" sz="1400" b="1">
                <a:latin typeface="+mj-lt"/>
              </a:rPr>
              <a:t>Question 1</a:t>
            </a:r>
          </a:p>
          <a:p>
            <a:pPr marL="0" indent="0">
              <a:buNone/>
            </a:pPr>
            <a:r>
              <a:rPr lang="en-GB" sz="1400">
                <a:latin typeface="+mj-lt"/>
              </a:rPr>
              <a:t>How does your research proposal align with current trends or innovations in the business world?</a:t>
            </a:r>
          </a:p>
          <a:p>
            <a:pPr marL="0" indent="0">
              <a:buNone/>
            </a:pPr>
            <a:r>
              <a:rPr lang="en-GB" sz="1400" b="1">
                <a:latin typeface="+mj-lt"/>
              </a:rPr>
              <a:t>Answer</a:t>
            </a:r>
          </a:p>
          <a:p>
            <a:pPr marL="0" indent="0">
              <a:buNone/>
            </a:pPr>
            <a:r>
              <a:rPr lang="en-GB" sz="1400">
                <a:latin typeface="+mj-lt"/>
              </a:rPr>
              <a:t>My research aligns with several important developments in modern business:</a:t>
            </a:r>
          </a:p>
          <a:p>
            <a:r>
              <a:rPr lang="en-GB" sz="1400" b="1" dirty="0">
                <a:latin typeface="+mj-lt"/>
              </a:rPr>
              <a:t>Flexible Working</a:t>
            </a:r>
            <a:br>
              <a:rPr lang="en-GB" sz="1400" dirty="0">
                <a:latin typeface="+mj-lt"/>
              </a:rPr>
            </a:br>
            <a:r>
              <a:rPr lang="en-GB" sz="1400" dirty="0">
                <a:latin typeface="+mj-lt"/>
              </a:rPr>
              <a:t>Remote and hybrid models are now important workforce-management practices.</a:t>
            </a:r>
          </a:p>
          <a:p>
            <a:r>
              <a:rPr lang="en-GB" sz="1400" b="1" dirty="0">
                <a:latin typeface="+mj-lt"/>
              </a:rPr>
              <a:t>Digitalisation</a:t>
            </a:r>
            <a:br>
              <a:rPr lang="en-GB" sz="1400" dirty="0">
                <a:latin typeface="+mj-lt"/>
              </a:rPr>
            </a:br>
            <a:r>
              <a:rPr lang="en-GB" sz="1400" dirty="0">
                <a:latin typeface="+mj-lt"/>
              </a:rPr>
              <a:t>Teams increasingly depend on digital communication and collaboration technologies.</a:t>
            </a:r>
          </a:p>
          <a:p>
            <a:r>
              <a:rPr lang="en-GB" sz="1400" b="1" dirty="0">
                <a:latin typeface="+mj-lt"/>
              </a:rPr>
              <a:t>Employee-Centred Management</a:t>
            </a:r>
            <a:br>
              <a:rPr lang="en-GB" sz="1400" dirty="0">
                <a:latin typeface="+mj-lt"/>
              </a:rPr>
            </a:br>
            <a:r>
              <a:rPr lang="en-GB" sz="1400" dirty="0">
                <a:latin typeface="+mj-lt"/>
              </a:rPr>
              <a:t>Businesses are placing greater emphasis on flexibility, autonomy and work-life balance.</a:t>
            </a:r>
          </a:p>
          <a:p>
            <a:r>
              <a:rPr lang="en-GB" sz="1400" b="1" dirty="0">
                <a:latin typeface="+mj-lt"/>
              </a:rPr>
              <a:t>Outcome-Based Performance</a:t>
            </a:r>
            <a:br>
              <a:rPr lang="en-GB" sz="1400" dirty="0">
                <a:latin typeface="+mj-lt"/>
              </a:rPr>
            </a:br>
            <a:r>
              <a:rPr lang="en-GB" sz="1400" dirty="0">
                <a:latin typeface="+mj-lt"/>
              </a:rPr>
              <a:t>Managers can focus more on employee outputs rather than physical presence.</a:t>
            </a:r>
          </a:p>
          <a:p>
            <a:r>
              <a:rPr lang="en-GB" sz="1400" b="1" dirty="0">
                <a:latin typeface="+mj-lt"/>
              </a:rPr>
              <a:t>Employee Retention</a:t>
            </a:r>
            <a:br>
              <a:rPr lang="en-GB" sz="1400" dirty="0">
                <a:latin typeface="+mj-lt"/>
              </a:rPr>
            </a:br>
            <a:r>
              <a:rPr lang="en-GB" sz="1400" dirty="0">
                <a:latin typeface="+mj-lt"/>
              </a:rPr>
              <a:t>Flexible working can form part of an organisation's strategy for attracting and retaining employees.</a:t>
            </a:r>
          </a:p>
          <a:p>
            <a:pPr marL="0" indent="0">
              <a:buNone/>
            </a:pPr>
            <a:endParaRPr lang="en-GB" sz="1400">
              <a:latin typeface="+mj-lt"/>
            </a:endParaRPr>
          </a:p>
          <a:p>
            <a:pPr marL="0" indent="0">
              <a:buNone/>
            </a:pPr>
            <a:r>
              <a:rPr lang="en-GB" sz="1400">
                <a:latin typeface="+mj-lt"/>
              </a:rPr>
              <a:t>🏠 Flexibility → 💻 Digitalisation → 👥 Employees → 📊 Performance → 🎯 Retention</a:t>
            </a:r>
          </a:p>
        </p:txBody>
      </p:sp>
    </p:spTree>
    <p:extLst>
      <p:ext uri="{BB962C8B-B14F-4D97-AF65-F5344CB8AC3E}">
        <p14:creationId xmlns:p14="http://schemas.microsoft.com/office/powerpoint/2010/main" val="20063419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A33C93-6255-D25A-F024-308D627EC5C9}"/>
              </a:ext>
            </a:extLst>
          </p:cNvPr>
          <p:cNvSpPr>
            <a:spLocks noGrp="1"/>
          </p:cNvSpPr>
          <p:nvPr>
            <p:ph type="title"/>
          </p:nvPr>
        </p:nvSpPr>
        <p:spPr>
          <a:xfrm>
            <a:off x="1136397" y="502020"/>
            <a:ext cx="5323715" cy="1642970"/>
          </a:xfrm>
        </p:spPr>
        <p:txBody>
          <a:bodyPr anchor="b">
            <a:normAutofit/>
          </a:bodyPr>
          <a:lstStyle/>
          <a:p>
            <a:r>
              <a:rPr lang="en-GB" sz="4000"/>
              <a:t>Problem Statement</a:t>
            </a:r>
          </a:p>
        </p:txBody>
      </p:sp>
      <p:sp>
        <p:nvSpPr>
          <p:cNvPr id="3" name="Content Placeholder 2">
            <a:extLst>
              <a:ext uri="{FF2B5EF4-FFF2-40B4-BE49-F238E27FC236}">
                <a16:creationId xmlns:a16="http://schemas.microsoft.com/office/drawing/2014/main" id="{BB043ECB-7110-4FA3-B0FE-8510C6E9D851}"/>
              </a:ext>
            </a:extLst>
          </p:cNvPr>
          <p:cNvSpPr>
            <a:spLocks noGrp="1"/>
          </p:cNvSpPr>
          <p:nvPr>
            <p:ph idx="1"/>
          </p:nvPr>
        </p:nvSpPr>
        <p:spPr>
          <a:xfrm>
            <a:off x="1144923" y="2405894"/>
            <a:ext cx="5315189" cy="3535083"/>
          </a:xfrm>
        </p:spPr>
        <p:txBody>
          <a:bodyPr anchor="t">
            <a:normAutofit/>
          </a:bodyPr>
          <a:lstStyle/>
          <a:p>
            <a:pPr>
              <a:buNone/>
            </a:pPr>
            <a:r>
              <a:rPr lang="en-GB" sz="1100" b="1">
                <a:latin typeface="+mj-lt"/>
              </a:rPr>
              <a:t>Question 2</a:t>
            </a:r>
          </a:p>
          <a:p>
            <a:pPr>
              <a:buNone/>
            </a:pPr>
            <a:r>
              <a:rPr lang="en-GB" sz="1100">
                <a:latin typeface="+mj-lt"/>
              </a:rPr>
              <a:t>How did you determine the relevance of your selected business issue in today's industry?</a:t>
            </a:r>
          </a:p>
          <a:p>
            <a:pPr>
              <a:buNone/>
            </a:pPr>
            <a:r>
              <a:rPr lang="en-GB" sz="1100" b="1">
                <a:latin typeface="+mj-lt"/>
              </a:rPr>
              <a:t>Answer</a:t>
            </a:r>
          </a:p>
          <a:p>
            <a:pPr marL="0" indent="0">
              <a:buNone/>
            </a:pPr>
            <a:r>
              <a:rPr lang="en-GB" sz="1100">
                <a:latin typeface="+mj-lt"/>
              </a:rPr>
              <a:t>I thot the issue was important because:</a:t>
            </a:r>
          </a:p>
          <a:p>
            <a:pPr>
              <a:buFont typeface="Wingdings" panose="05000000000000000000" pitchFamily="2" charset="2"/>
              <a:buChar char="Ø"/>
            </a:pPr>
            <a:r>
              <a:rPr lang="en-GB" sz="1100">
                <a:latin typeface="+mj-lt"/>
              </a:rPr>
              <a:t>Remote and hybrid working continue to be prominent job trends.</a:t>
            </a:r>
          </a:p>
          <a:p>
            <a:pPr>
              <a:buFont typeface="Wingdings" panose="05000000000000000000" pitchFamily="2" charset="2"/>
              <a:buChar char="Ø"/>
            </a:pPr>
            <a:r>
              <a:rPr lang="en-GB" sz="1100">
                <a:latin typeface="+mj-lt"/>
              </a:rPr>
              <a:t>Flexibility of employees or organisational performance? SMEs’ dilemma</a:t>
            </a:r>
          </a:p>
          <a:p>
            <a:pPr>
              <a:buFont typeface="Wingdings" panose="05000000000000000000" pitchFamily="2" charset="2"/>
              <a:buChar char="Ø"/>
            </a:pPr>
            <a:r>
              <a:rPr lang="en-GB" sz="1100">
                <a:latin typeface="+mj-lt"/>
              </a:rPr>
              <a:t>How people organise to work can affect productivity, enjoyment and retention.</a:t>
            </a:r>
          </a:p>
          <a:p>
            <a:pPr>
              <a:buFont typeface="Wingdings" panose="05000000000000000000" pitchFamily="2" charset="2"/>
              <a:buChar char="Ø"/>
            </a:pPr>
            <a:r>
              <a:rPr lang="en-GB" sz="1100">
                <a:latin typeface="+mj-lt"/>
              </a:rPr>
              <a:t>Managers have problems with communication, teamwork and performance tracking.</a:t>
            </a:r>
          </a:p>
          <a:p>
            <a:pPr>
              <a:buFont typeface="Wingdings" panose="05000000000000000000" pitchFamily="2" charset="2"/>
              <a:buChar char="Ø"/>
            </a:pPr>
            <a:r>
              <a:rPr lang="en-GB" sz="1100">
                <a:latin typeface="+mj-lt"/>
              </a:rPr>
              <a:t>SMEs might not have the same technical, financial and HR resources as bigger organisations.</a:t>
            </a:r>
          </a:p>
          <a:p>
            <a:pPr>
              <a:buFont typeface="Wingdings" panose="05000000000000000000" pitchFamily="2" charset="2"/>
              <a:buChar char="Ø"/>
            </a:pPr>
            <a:r>
              <a:rPr lang="en-GB" sz="1100">
                <a:latin typeface="+mj-lt"/>
              </a:rPr>
              <a:t>Existing research indicates the necessity for more SME-specific investigations</a:t>
            </a:r>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1A7903BE-B86D-1959-6805-3BB5E38E7458}"/>
              </a:ext>
            </a:extLst>
          </p:cNvPr>
          <p:cNvPicPr>
            <a:picLocks noChangeAspect="1"/>
          </p:cNvPicPr>
          <p:nvPr/>
        </p:nvPicPr>
        <p:blipFill>
          <a:blip r:embed="rId3"/>
          <a:stretch>
            <a:fillRect/>
          </a:stretch>
        </p:blipFill>
        <p:spPr>
          <a:xfrm>
            <a:off x="7075967" y="1776735"/>
            <a:ext cx="4170530" cy="3336423"/>
          </a:xfrm>
          <a:prstGeom prst="rect">
            <a:avLst/>
          </a:prstGeom>
        </p:spPr>
      </p:pic>
    </p:spTree>
    <p:extLst>
      <p:ext uri="{BB962C8B-B14F-4D97-AF65-F5344CB8AC3E}">
        <p14:creationId xmlns:p14="http://schemas.microsoft.com/office/powerpoint/2010/main" val="34400780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9CE0A68D-28EF-49D9-B84B-5DAB38714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E409FC-FDEF-18A7-FF78-24888AF90F73}"/>
              </a:ext>
            </a:extLst>
          </p:cNvPr>
          <p:cNvSpPr>
            <a:spLocks noGrp="1"/>
          </p:cNvSpPr>
          <p:nvPr>
            <p:ph type="title"/>
          </p:nvPr>
        </p:nvSpPr>
        <p:spPr>
          <a:xfrm>
            <a:off x="1309862" y="4465674"/>
            <a:ext cx="4786138" cy="1663995"/>
          </a:xfrm>
        </p:spPr>
        <p:txBody>
          <a:bodyPr anchor="t">
            <a:normAutofit/>
          </a:bodyPr>
          <a:lstStyle/>
          <a:p>
            <a:pPr algn="ctr"/>
            <a:r>
              <a:rPr lang="en-GB" sz="3200">
                <a:solidFill>
                  <a:schemeClr val="tx1">
                    <a:lumMod val="65000"/>
                    <a:lumOff val="35000"/>
                  </a:schemeClr>
                </a:solidFill>
              </a:rPr>
              <a:t>Problem Statement</a:t>
            </a:r>
          </a:p>
        </p:txBody>
      </p:sp>
      <p:pic>
        <p:nvPicPr>
          <p:cNvPr id="7" name="Picture 6">
            <a:extLst>
              <a:ext uri="{FF2B5EF4-FFF2-40B4-BE49-F238E27FC236}">
                <a16:creationId xmlns:a16="http://schemas.microsoft.com/office/drawing/2014/main" id="{28B508DC-38C3-12A1-1E4B-3215DED27D96}"/>
              </a:ext>
            </a:extLst>
          </p:cNvPr>
          <p:cNvPicPr>
            <a:picLocks noChangeAspect="1"/>
          </p:cNvPicPr>
          <p:nvPr/>
        </p:nvPicPr>
        <p:blipFill>
          <a:blip r:embed="rId3"/>
          <a:srcRect t="14322" r="-1" b="-1"/>
          <a:stretch>
            <a:fillRect/>
          </a:stretch>
        </p:blipFill>
        <p:spPr>
          <a:xfrm>
            <a:off x="1320209" y="1418163"/>
            <a:ext cx="4775791" cy="2727874"/>
          </a:xfrm>
          <a:prstGeom prst="rect">
            <a:avLst/>
          </a:prstGeom>
        </p:spPr>
      </p:pic>
      <p:sp>
        <p:nvSpPr>
          <p:cNvPr id="28" name="Rectangle 27">
            <a:extLst>
              <a:ext uri="{FF2B5EF4-FFF2-40B4-BE49-F238E27FC236}">
                <a16:creationId xmlns:a16="http://schemas.microsoft.com/office/drawing/2014/main" id="{1FA0C3DC-24DE-44E3-9D41-CAA5F3B207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16208" y="0"/>
            <a:ext cx="4775791"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06CDA71-B70D-CD86-31F6-D902CE54D713}"/>
              </a:ext>
            </a:extLst>
          </p:cNvPr>
          <p:cNvSpPr>
            <a:spLocks noGrp="1"/>
          </p:cNvSpPr>
          <p:nvPr>
            <p:ph idx="1"/>
          </p:nvPr>
        </p:nvSpPr>
        <p:spPr>
          <a:xfrm>
            <a:off x="8266814" y="818707"/>
            <a:ext cx="3131288" cy="5310963"/>
          </a:xfrm>
        </p:spPr>
        <p:txBody>
          <a:bodyPr anchor="ctr">
            <a:normAutofit lnSpcReduction="10000"/>
          </a:bodyPr>
          <a:lstStyle/>
          <a:p>
            <a:pPr marL="0" indent="0">
              <a:buNone/>
            </a:pPr>
            <a:r>
              <a:rPr lang="en-GB" sz="1400" b="1" dirty="0">
                <a:solidFill>
                  <a:srgbClr val="595959"/>
                </a:solidFill>
                <a:latin typeface="+mj-lt"/>
              </a:rPr>
              <a:t>Question 2</a:t>
            </a:r>
          </a:p>
          <a:p>
            <a:pPr marL="0" indent="0">
              <a:buNone/>
            </a:pPr>
            <a:r>
              <a:rPr lang="en-GB" sz="1400" dirty="0">
                <a:solidFill>
                  <a:srgbClr val="595959"/>
                </a:solidFill>
                <a:latin typeface="+mj-lt"/>
              </a:rPr>
              <a:t>In what ways does your problem statement address broader societal or economic implications?</a:t>
            </a:r>
          </a:p>
          <a:p>
            <a:pPr marL="0" indent="0">
              <a:buNone/>
            </a:pPr>
            <a:r>
              <a:rPr lang="en-GB" sz="1400" b="1" dirty="0">
                <a:solidFill>
                  <a:srgbClr val="595959"/>
                </a:solidFill>
                <a:latin typeface="+mj-lt"/>
              </a:rPr>
              <a:t>Answer</a:t>
            </a:r>
          </a:p>
          <a:p>
            <a:pPr>
              <a:buNone/>
            </a:pPr>
            <a:r>
              <a:rPr lang="en-GB" sz="1400" b="1" dirty="0">
                <a:solidFill>
                  <a:srgbClr val="595959"/>
                </a:solidFill>
                <a:latin typeface="+mj-lt"/>
              </a:rPr>
              <a:t>👥 Societal Implications</a:t>
            </a:r>
          </a:p>
          <a:p>
            <a:pPr lvl="0">
              <a:buFont typeface="Wingdings" panose="05000000000000000000" pitchFamily="2" charset="2"/>
              <a:buChar char="Ø"/>
            </a:pPr>
            <a:r>
              <a:rPr lang="en-GB" sz="1400" dirty="0">
                <a:solidFill>
                  <a:srgbClr val="595959"/>
                </a:solidFill>
                <a:latin typeface="+mj-lt"/>
              </a:rPr>
              <a:t>Better work-life balance </a:t>
            </a:r>
          </a:p>
          <a:p>
            <a:pPr lvl="0">
              <a:buFont typeface="Wingdings" panose="05000000000000000000" pitchFamily="2" charset="2"/>
              <a:buChar char="Ø"/>
            </a:pPr>
            <a:r>
              <a:rPr lang="en-GB" sz="1400" dirty="0">
                <a:solidFill>
                  <a:srgbClr val="595959"/>
                </a:solidFill>
                <a:latin typeface="+mj-lt"/>
              </a:rPr>
              <a:t>Reduced commuting </a:t>
            </a:r>
          </a:p>
          <a:p>
            <a:pPr lvl="0">
              <a:buFont typeface="Wingdings" panose="05000000000000000000" pitchFamily="2" charset="2"/>
              <a:buChar char="Ø"/>
            </a:pPr>
            <a:r>
              <a:rPr lang="en-GB" sz="1400" dirty="0">
                <a:solidFill>
                  <a:srgbClr val="595959"/>
                </a:solidFill>
                <a:latin typeface="+mj-lt"/>
              </a:rPr>
              <a:t>Greater employee flexibility </a:t>
            </a:r>
          </a:p>
          <a:p>
            <a:pPr lvl="0">
              <a:buFont typeface="Wingdings" panose="05000000000000000000" pitchFamily="2" charset="2"/>
              <a:buChar char="Ø"/>
            </a:pPr>
            <a:r>
              <a:rPr lang="en-GB" sz="1400" dirty="0">
                <a:solidFill>
                  <a:srgbClr val="595959"/>
                </a:solidFill>
                <a:latin typeface="+mj-lt"/>
              </a:rPr>
              <a:t>Potential improvement in wellbeing </a:t>
            </a:r>
          </a:p>
          <a:p>
            <a:pPr lvl="0">
              <a:buFont typeface="Wingdings" panose="05000000000000000000" pitchFamily="2" charset="2"/>
              <a:buChar char="Ø"/>
            </a:pPr>
            <a:r>
              <a:rPr lang="en-GB" sz="1400" dirty="0">
                <a:solidFill>
                  <a:srgbClr val="595959"/>
                </a:solidFill>
                <a:latin typeface="+mj-lt"/>
              </a:rPr>
              <a:t>Support for different personal responsibilities </a:t>
            </a:r>
          </a:p>
          <a:p>
            <a:pPr>
              <a:buNone/>
            </a:pPr>
            <a:r>
              <a:rPr lang="en-GB" sz="1400" b="1" dirty="0">
                <a:solidFill>
                  <a:srgbClr val="595959"/>
                </a:solidFill>
                <a:latin typeface="+mj-lt"/>
              </a:rPr>
              <a:t>📈 Economic Implications</a:t>
            </a:r>
          </a:p>
          <a:p>
            <a:pPr lvl="0">
              <a:buFont typeface="Wingdings" panose="05000000000000000000" pitchFamily="2" charset="2"/>
              <a:buChar char="Ø"/>
            </a:pPr>
            <a:r>
              <a:rPr lang="en-GB" sz="1400" dirty="0">
                <a:solidFill>
                  <a:srgbClr val="595959"/>
                </a:solidFill>
                <a:latin typeface="+mj-lt"/>
              </a:rPr>
              <a:t>Employee productivity </a:t>
            </a:r>
          </a:p>
          <a:p>
            <a:pPr lvl="0">
              <a:buFont typeface="Wingdings" panose="05000000000000000000" pitchFamily="2" charset="2"/>
              <a:buChar char="Ø"/>
            </a:pPr>
            <a:r>
              <a:rPr lang="en-GB" sz="1400" dirty="0">
                <a:solidFill>
                  <a:srgbClr val="595959"/>
                </a:solidFill>
                <a:latin typeface="+mj-lt"/>
              </a:rPr>
              <a:t>Staff retention </a:t>
            </a:r>
          </a:p>
          <a:p>
            <a:pPr lvl="0">
              <a:buFont typeface="Wingdings" panose="05000000000000000000" pitchFamily="2" charset="2"/>
              <a:buChar char="Ø"/>
            </a:pPr>
            <a:r>
              <a:rPr lang="en-GB" sz="1400" dirty="0">
                <a:solidFill>
                  <a:srgbClr val="595959"/>
                </a:solidFill>
                <a:latin typeface="+mj-lt"/>
              </a:rPr>
              <a:t>Recruitment opportunities </a:t>
            </a:r>
          </a:p>
          <a:p>
            <a:pPr lvl="0">
              <a:buFont typeface="Wingdings" panose="05000000000000000000" pitchFamily="2" charset="2"/>
              <a:buChar char="Ø"/>
            </a:pPr>
            <a:r>
              <a:rPr lang="en-GB" sz="1400" dirty="0">
                <a:solidFill>
                  <a:srgbClr val="595959"/>
                </a:solidFill>
                <a:latin typeface="+mj-lt"/>
              </a:rPr>
              <a:t>Potential office-cost savings </a:t>
            </a:r>
          </a:p>
          <a:p>
            <a:pPr lvl="0">
              <a:buFont typeface="Wingdings" panose="05000000000000000000" pitchFamily="2" charset="2"/>
              <a:buChar char="Ø"/>
            </a:pPr>
            <a:r>
              <a:rPr lang="en-GB" sz="1400" dirty="0">
                <a:solidFill>
                  <a:srgbClr val="595959"/>
                </a:solidFill>
                <a:latin typeface="+mj-lt"/>
              </a:rPr>
              <a:t>Digital investment </a:t>
            </a:r>
          </a:p>
          <a:p>
            <a:pPr lvl="0">
              <a:buFont typeface="Wingdings" panose="05000000000000000000" pitchFamily="2" charset="2"/>
              <a:buChar char="Ø"/>
            </a:pPr>
            <a:r>
              <a:rPr lang="en-GB" sz="1400" dirty="0">
                <a:solidFill>
                  <a:srgbClr val="595959"/>
                </a:solidFill>
                <a:latin typeface="+mj-lt"/>
              </a:rPr>
              <a:t>SME competitiveness</a:t>
            </a:r>
          </a:p>
          <a:p>
            <a:pPr marL="0" indent="0">
              <a:buNone/>
            </a:pPr>
            <a:endParaRPr lang="en-GB" sz="1100" b="1" dirty="0">
              <a:solidFill>
                <a:srgbClr val="595959"/>
              </a:solidFill>
            </a:endParaRPr>
          </a:p>
        </p:txBody>
      </p:sp>
      <p:sp>
        <p:nvSpPr>
          <p:cNvPr id="5" name="TextBox 4">
            <a:extLst>
              <a:ext uri="{FF2B5EF4-FFF2-40B4-BE49-F238E27FC236}">
                <a16:creationId xmlns:a16="http://schemas.microsoft.com/office/drawing/2014/main" id="{C4C58CED-5EDA-257F-49CF-709D9CAD49C3}"/>
              </a:ext>
            </a:extLst>
          </p:cNvPr>
          <p:cNvSpPr txBox="1"/>
          <p:nvPr/>
        </p:nvSpPr>
        <p:spPr>
          <a:xfrm>
            <a:off x="793898" y="5297671"/>
            <a:ext cx="6096000" cy="1400383"/>
          </a:xfrm>
          <a:prstGeom prst="rect">
            <a:avLst/>
          </a:prstGeom>
          <a:noFill/>
        </p:spPr>
        <p:txBody>
          <a:bodyPr wrap="square">
            <a:spAutoFit/>
          </a:bodyPr>
          <a:lstStyle/>
          <a:p>
            <a:pPr>
              <a:spcAft>
                <a:spcPts val="600"/>
              </a:spcAft>
              <a:buNone/>
            </a:pPr>
            <a:r>
              <a:rPr lang="en-GB" sz="1400" b="1" dirty="0">
                <a:latin typeface="+mj-lt"/>
              </a:rPr>
              <a:t>Wider Impact</a:t>
            </a:r>
          </a:p>
          <a:p>
            <a:pPr>
              <a:spcAft>
                <a:spcPts val="600"/>
              </a:spcAft>
              <a:buNone/>
            </a:pPr>
            <a:r>
              <a:rPr lang="en-GB" sz="1400" b="1" dirty="0">
                <a:latin typeface="+mj-lt"/>
              </a:rPr>
              <a:t>Flexible Working → Employees → Business Performance → Wider Economy</a:t>
            </a:r>
            <a:endParaRPr lang="en-GB" sz="1400" dirty="0">
              <a:latin typeface="+mj-lt"/>
            </a:endParaRPr>
          </a:p>
          <a:p>
            <a:pPr>
              <a:spcAft>
                <a:spcPts val="600"/>
              </a:spcAft>
              <a:buNone/>
            </a:pPr>
            <a:r>
              <a:rPr lang="en-GB" sz="1400" dirty="0">
                <a:latin typeface="+mj-lt"/>
              </a:rPr>
              <a:t>Flexible working therefore has implications beyond individual employees because it can influence how organisations attract, retain and manage their workforce.</a:t>
            </a:r>
          </a:p>
          <a:p>
            <a:pPr>
              <a:spcAft>
                <a:spcPts val="600"/>
              </a:spcAft>
              <a:buNone/>
            </a:pPr>
            <a:r>
              <a:rPr lang="en-GB" sz="1400" dirty="0">
                <a:latin typeface="+mj-lt"/>
              </a:rPr>
              <a:t>(Bloom, Han and Liang, 2024)</a:t>
            </a:r>
          </a:p>
        </p:txBody>
      </p:sp>
    </p:spTree>
    <p:extLst>
      <p:ext uri="{BB962C8B-B14F-4D97-AF65-F5344CB8AC3E}">
        <p14:creationId xmlns:p14="http://schemas.microsoft.com/office/powerpoint/2010/main" val="3402578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6674508-81D3-48CF-96BF-7FC60EAA5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B1DE372-6F24-74DE-74A9-F7F9B0D4D90C}"/>
              </a:ext>
            </a:extLst>
          </p:cNvPr>
          <p:cNvSpPr>
            <a:spLocks noGrp="1"/>
          </p:cNvSpPr>
          <p:nvPr>
            <p:ph type="title"/>
          </p:nvPr>
        </p:nvSpPr>
        <p:spPr>
          <a:xfrm>
            <a:off x="1137034" y="609600"/>
            <a:ext cx="4784796" cy="1330840"/>
          </a:xfrm>
        </p:spPr>
        <p:txBody>
          <a:bodyPr>
            <a:normAutofit/>
          </a:bodyPr>
          <a:lstStyle/>
          <a:p>
            <a:r>
              <a:rPr lang="en-GB" dirty="0"/>
              <a:t>Problem Statement</a:t>
            </a:r>
          </a:p>
        </p:txBody>
      </p:sp>
      <p:sp>
        <p:nvSpPr>
          <p:cNvPr id="3" name="Content Placeholder 2">
            <a:extLst>
              <a:ext uri="{FF2B5EF4-FFF2-40B4-BE49-F238E27FC236}">
                <a16:creationId xmlns:a16="http://schemas.microsoft.com/office/drawing/2014/main" id="{1F071FAF-894D-7FF4-D26C-B6AB21FC36B7}"/>
              </a:ext>
            </a:extLst>
          </p:cNvPr>
          <p:cNvSpPr>
            <a:spLocks noGrp="1"/>
          </p:cNvSpPr>
          <p:nvPr>
            <p:ph idx="1"/>
          </p:nvPr>
        </p:nvSpPr>
        <p:spPr>
          <a:xfrm>
            <a:off x="1137034" y="2194102"/>
            <a:ext cx="4438036" cy="3908585"/>
          </a:xfrm>
        </p:spPr>
        <p:txBody>
          <a:bodyPr>
            <a:normAutofit/>
          </a:bodyPr>
          <a:lstStyle/>
          <a:p>
            <a:pPr>
              <a:buNone/>
            </a:pPr>
            <a:r>
              <a:rPr lang="en-GB" sz="1000" b="1">
                <a:latin typeface="+mj-lt"/>
              </a:rPr>
              <a:t>Question 3</a:t>
            </a:r>
          </a:p>
          <a:p>
            <a:pPr>
              <a:buNone/>
            </a:pPr>
            <a:r>
              <a:rPr lang="en-GB" sz="1000">
                <a:latin typeface="+mj-lt"/>
              </a:rPr>
              <a:t>How does your identified business issue align with current industry challenges, and what is its significance in</a:t>
            </a:r>
          </a:p>
          <a:p>
            <a:pPr>
              <a:buNone/>
            </a:pPr>
            <a:r>
              <a:rPr lang="en-GB" sz="1000">
                <a:latin typeface="+mj-lt"/>
              </a:rPr>
              <a:t>the broader business context?</a:t>
            </a:r>
          </a:p>
          <a:p>
            <a:pPr>
              <a:buNone/>
            </a:pPr>
            <a:r>
              <a:rPr lang="en-GB" sz="1000" b="1">
                <a:latin typeface="+mj-lt"/>
              </a:rPr>
              <a:t>Answer</a:t>
            </a:r>
          </a:p>
          <a:p>
            <a:pPr>
              <a:buNone/>
            </a:pPr>
            <a:r>
              <a:rPr lang="en-GB" sz="1000" b="1">
                <a:latin typeface="+mj-lt"/>
              </a:rPr>
              <a:t>Current Industry Challenges</a:t>
            </a:r>
          </a:p>
          <a:p>
            <a:pPr>
              <a:buFont typeface="Wingdings" panose="05000000000000000000" pitchFamily="2" charset="2"/>
              <a:buChar char="Ø"/>
            </a:pPr>
            <a:r>
              <a:rPr lang="en-GB" sz="1000" b="1">
                <a:latin typeface="+mj-lt"/>
              </a:rPr>
              <a:t>Communication</a:t>
            </a:r>
            <a:br>
              <a:rPr lang="en-GB" sz="1000">
                <a:latin typeface="+mj-lt"/>
              </a:rPr>
            </a:br>
            <a:r>
              <a:rPr lang="en-GB" sz="1000">
                <a:latin typeface="+mj-lt"/>
              </a:rPr>
              <a:t>Maintaining effective communication between remote and office employees.</a:t>
            </a:r>
          </a:p>
          <a:p>
            <a:pPr>
              <a:buFont typeface="Wingdings" panose="05000000000000000000" pitchFamily="2" charset="2"/>
              <a:buChar char="Ø"/>
            </a:pPr>
            <a:r>
              <a:rPr lang="en-GB" sz="1000" b="1">
                <a:latin typeface="+mj-lt"/>
              </a:rPr>
              <a:t>Collaboration</a:t>
            </a:r>
            <a:br>
              <a:rPr lang="en-GB" sz="1000">
                <a:latin typeface="+mj-lt"/>
              </a:rPr>
            </a:br>
            <a:r>
              <a:rPr lang="en-GB" sz="1000">
                <a:latin typeface="+mj-lt"/>
              </a:rPr>
              <a:t>Supporting teamwork when employees work in different locations.</a:t>
            </a:r>
          </a:p>
          <a:p>
            <a:pPr>
              <a:buFont typeface="Wingdings" panose="05000000000000000000" pitchFamily="2" charset="2"/>
              <a:buChar char="Ø"/>
            </a:pPr>
            <a:r>
              <a:rPr lang="en-GB" sz="1000" b="1">
                <a:latin typeface="+mj-lt"/>
              </a:rPr>
              <a:t>Productivity</a:t>
            </a:r>
            <a:br>
              <a:rPr lang="en-GB" sz="1000">
                <a:latin typeface="+mj-lt"/>
              </a:rPr>
            </a:br>
            <a:r>
              <a:rPr lang="en-GB" sz="1000">
                <a:latin typeface="+mj-lt"/>
              </a:rPr>
              <a:t>Measuring performance without relying on physical presence.</a:t>
            </a:r>
          </a:p>
          <a:p>
            <a:pPr>
              <a:buFont typeface="Wingdings" panose="05000000000000000000" pitchFamily="2" charset="2"/>
              <a:buChar char="Ø"/>
            </a:pPr>
            <a:r>
              <a:rPr lang="en-GB" sz="1000" b="1">
                <a:latin typeface="+mj-lt"/>
              </a:rPr>
              <a:t>Technology</a:t>
            </a:r>
            <a:br>
              <a:rPr lang="en-GB" sz="1000">
                <a:latin typeface="+mj-lt"/>
              </a:rPr>
            </a:br>
            <a:r>
              <a:rPr lang="en-GB" sz="1000">
                <a:latin typeface="+mj-lt"/>
              </a:rPr>
              <a:t>Providing suitable digital infrastructure and cybersecurity.</a:t>
            </a:r>
          </a:p>
          <a:p>
            <a:pPr>
              <a:buFont typeface="Wingdings" panose="05000000000000000000" pitchFamily="2" charset="2"/>
              <a:buChar char="Ø"/>
            </a:pPr>
            <a:r>
              <a:rPr lang="en-GB" sz="1000" b="1">
                <a:latin typeface="+mj-lt"/>
              </a:rPr>
              <a:t>Employee Experience</a:t>
            </a:r>
            <a:br>
              <a:rPr lang="en-GB" sz="1000">
                <a:latin typeface="+mj-lt"/>
              </a:rPr>
            </a:br>
            <a:r>
              <a:rPr lang="en-GB" sz="1000">
                <a:latin typeface="+mj-lt"/>
              </a:rPr>
              <a:t>Preventing isolation while maintaining flexibility and work-life balance.</a:t>
            </a:r>
          </a:p>
          <a:p>
            <a:pPr>
              <a:buFont typeface="Wingdings" panose="05000000000000000000" pitchFamily="2" charset="2"/>
              <a:buChar char="Ø"/>
            </a:pPr>
            <a:r>
              <a:rPr lang="en-GB" sz="1000" b="1">
                <a:latin typeface="+mj-lt"/>
              </a:rPr>
              <a:t>Organisational Culture</a:t>
            </a:r>
            <a:br>
              <a:rPr lang="en-GB" sz="1000">
                <a:latin typeface="+mj-lt"/>
              </a:rPr>
            </a:br>
            <a:r>
              <a:rPr lang="en-GB" sz="1000">
                <a:latin typeface="+mj-lt"/>
              </a:rPr>
              <a:t>Maintaining relationships and a sense of belonging.</a:t>
            </a:r>
          </a:p>
          <a:p>
            <a:pPr>
              <a:buNone/>
            </a:pPr>
            <a:endParaRPr lang="en-GB" sz="1000" b="1"/>
          </a:p>
          <a:p>
            <a:pPr marL="0" indent="0">
              <a:buNone/>
            </a:pPr>
            <a:endParaRPr lang="en-GB" sz="1000"/>
          </a:p>
        </p:txBody>
      </p:sp>
      <p:pic>
        <p:nvPicPr>
          <p:cNvPr id="9" name="Picture 8">
            <a:extLst>
              <a:ext uri="{FF2B5EF4-FFF2-40B4-BE49-F238E27FC236}">
                <a16:creationId xmlns:a16="http://schemas.microsoft.com/office/drawing/2014/main" id="{E4236F01-B16A-A81F-9B31-9CD53437F9EB}"/>
              </a:ext>
            </a:extLst>
          </p:cNvPr>
          <p:cNvPicPr>
            <a:picLocks noChangeAspect="1"/>
          </p:cNvPicPr>
          <p:nvPr/>
        </p:nvPicPr>
        <p:blipFill>
          <a:blip r:embed="rId3"/>
          <a:stretch>
            <a:fillRect/>
          </a:stretch>
        </p:blipFill>
        <p:spPr>
          <a:xfrm>
            <a:off x="6972986" y="986013"/>
            <a:ext cx="4737650" cy="3162381"/>
          </a:xfrm>
          <a:prstGeom prst="rect">
            <a:avLst/>
          </a:prstGeom>
        </p:spPr>
      </p:pic>
      <p:sp>
        <p:nvSpPr>
          <p:cNvPr id="5" name="TextBox 4">
            <a:extLst>
              <a:ext uri="{FF2B5EF4-FFF2-40B4-BE49-F238E27FC236}">
                <a16:creationId xmlns:a16="http://schemas.microsoft.com/office/drawing/2014/main" id="{9CE2831B-04F0-CE5C-C891-3F60228B8CD0}"/>
              </a:ext>
            </a:extLst>
          </p:cNvPr>
          <p:cNvSpPr txBox="1"/>
          <p:nvPr/>
        </p:nvSpPr>
        <p:spPr>
          <a:xfrm>
            <a:off x="5845628" y="4742880"/>
            <a:ext cx="6096000" cy="1692771"/>
          </a:xfrm>
          <a:prstGeom prst="rect">
            <a:avLst/>
          </a:prstGeom>
          <a:noFill/>
        </p:spPr>
        <p:txBody>
          <a:bodyPr wrap="square">
            <a:spAutoFit/>
          </a:bodyPr>
          <a:lstStyle/>
          <a:p>
            <a:pPr>
              <a:spcAft>
                <a:spcPts val="600"/>
              </a:spcAft>
              <a:buNone/>
            </a:pPr>
            <a:r>
              <a:rPr lang="en-GB" sz="1400" b="1" dirty="0">
                <a:latin typeface="+mj-lt"/>
              </a:rPr>
              <a:t>Why is it significant?</a:t>
            </a:r>
            <a:endParaRPr lang="en-GB" sz="1400" b="1">
              <a:latin typeface="+mj-lt"/>
            </a:endParaRPr>
          </a:p>
          <a:p>
            <a:pPr>
              <a:spcAft>
                <a:spcPts val="600"/>
              </a:spcAft>
              <a:buNone/>
            </a:pPr>
            <a:r>
              <a:rPr lang="en-GB" sz="1400" dirty="0">
                <a:latin typeface="+mj-lt"/>
              </a:rPr>
              <a:t>Successfully managed hybrid working may contribute to:</a:t>
            </a:r>
            <a:endParaRPr lang="en-GB" sz="1400">
              <a:latin typeface="+mj-lt"/>
            </a:endParaRPr>
          </a:p>
          <a:p>
            <a:pPr>
              <a:spcAft>
                <a:spcPts val="600"/>
              </a:spcAft>
              <a:buNone/>
            </a:pPr>
            <a:r>
              <a:rPr lang="en-GB" sz="1400" b="1" dirty="0">
                <a:latin typeface="+mj-lt"/>
              </a:rPr>
              <a:t>Productivity + Satisfaction + Retention + Competitiveness</a:t>
            </a:r>
            <a:endParaRPr lang="en-GB" sz="1400">
              <a:latin typeface="+mj-lt"/>
            </a:endParaRPr>
          </a:p>
          <a:p>
            <a:pPr>
              <a:spcAft>
                <a:spcPts val="600"/>
              </a:spcAft>
              <a:buNone/>
            </a:pPr>
            <a:r>
              <a:rPr lang="en-GB" sz="1400" dirty="0">
                <a:latin typeface="+mj-lt"/>
              </a:rPr>
              <a:t>Poor management may instead contribute to:</a:t>
            </a:r>
            <a:endParaRPr lang="en-GB" sz="1400">
              <a:latin typeface="+mj-lt"/>
            </a:endParaRPr>
          </a:p>
          <a:p>
            <a:pPr>
              <a:spcAft>
                <a:spcPts val="600"/>
              </a:spcAft>
              <a:buNone/>
            </a:pPr>
            <a:r>
              <a:rPr lang="en-GB" sz="1400" b="1" dirty="0">
                <a:latin typeface="+mj-lt"/>
              </a:rPr>
              <a:t>Isolation + Communication Problems + Dissatisfaction + Reduced Performance</a:t>
            </a:r>
            <a:endParaRPr lang="en-GB" sz="1400">
              <a:latin typeface="+mj-lt"/>
            </a:endParaRPr>
          </a:p>
        </p:txBody>
      </p:sp>
    </p:spTree>
    <p:extLst>
      <p:ext uri="{BB962C8B-B14F-4D97-AF65-F5344CB8AC3E}">
        <p14:creationId xmlns:p14="http://schemas.microsoft.com/office/powerpoint/2010/main" val="1316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6897DEB4-4A88-4293-A935-9B25506C15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FBE42BC3-6707-4CBF-9386-048B994A4F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3886" y="0"/>
            <a:ext cx="7538114" cy="6858000"/>
          </a:xfrm>
          <a:custGeom>
            <a:avLst/>
            <a:gdLst>
              <a:gd name="connsiteX0" fmla="*/ 366246 w 7538114"/>
              <a:gd name="connsiteY0" fmla="*/ 0 h 6858000"/>
              <a:gd name="connsiteX1" fmla="*/ 2830292 w 7538114"/>
              <a:gd name="connsiteY1" fmla="*/ 0 h 6858000"/>
              <a:gd name="connsiteX2" fmla="*/ 3903260 w 7538114"/>
              <a:gd name="connsiteY2" fmla="*/ 0 h 6858000"/>
              <a:gd name="connsiteX3" fmla="*/ 4597266 w 7538114"/>
              <a:gd name="connsiteY3" fmla="*/ 0 h 6858000"/>
              <a:gd name="connsiteX4" fmla="*/ 7192370 w 7538114"/>
              <a:gd name="connsiteY4" fmla="*/ 0 h 6858000"/>
              <a:gd name="connsiteX5" fmla="*/ 7538114 w 7538114"/>
              <a:gd name="connsiteY5" fmla="*/ 0 h 6858000"/>
              <a:gd name="connsiteX6" fmla="*/ 7538114 w 7538114"/>
              <a:gd name="connsiteY6" fmla="*/ 6858000 h 6858000"/>
              <a:gd name="connsiteX7" fmla="*/ 7192370 w 7538114"/>
              <a:gd name="connsiteY7" fmla="*/ 6858000 h 6858000"/>
              <a:gd name="connsiteX8" fmla="*/ 4597266 w 7538114"/>
              <a:gd name="connsiteY8" fmla="*/ 6858000 h 6858000"/>
              <a:gd name="connsiteX9" fmla="*/ 3903260 w 7538114"/>
              <a:gd name="connsiteY9" fmla="*/ 6858000 h 6858000"/>
              <a:gd name="connsiteX10" fmla="*/ 2830292 w 7538114"/>
              <a:gd name="connsiteY10" fmla="*/ 6858000 h 6858000"/>
              <a:gd name="connsiteX11" fmla="*/ 170314 w 7538114"/>
              <a:gd name="connsiteY11" fmla="*/ 6858000 h 6858000"/>
              <a:gd name="connsiteX12" fmla="*/ 170341 w 7538114"/>
              <a:gd name="connsiteY12" fmla="*/ 6857759 h 6858000"/>
              <a:gd name="connsiteX13" fmla="*/ 173485 w 7538114"/>
              <a:gd name="connsiteY13" fmla="*/ 6852129 h 6858000"/>
              <a:gd name="connsiteX14" fmla="*/ 167544 w 7538114"/>
              <a:gd name="connsiteY14" fmla="*/ 6830335 h 6858000"/>
              <a:gd name="connsiteX15" fmla="*/ 163472 w 7538114"/>
              <a:gd name="connsiteY15" fmla="*/ 6796707 h 6858000"/>
              <a:gd name="connsiteX16" fmla="*/ 160535 w 7538114"/>
              <a:gd name="connsiteY16" fmla="*/ 6780725 h 6858000"/>
              <a:gd name="connsiteX17" fmla="*/ 162318 w 7538114"/>
              <a:gd name="connsiteY17" fmla="*/ 6767829 h 6858000"/>
              <a:gd name="connsiteX18" fmla="*/ 162771 w 7538114"/>
              <a:gd name="connsiteY18" fmla="*/ 6694444 h 6858000"/>
              <a:gd name="connsiteX19" fmla="*/ 165604 w 7538114"/>
              <a:gd name="connsiteY19" fmla="*/ 6677569 h 6858000"/>
              <a:gd name="connsiteX20" fmla="*/ 171255 w 7538114"/>
              <a:gd name="connsiteY20" fmla="*/ 6669571 h 6858000"/>
              <a:gd name="connsiteX21" fmla="*/ 169240 w 7538114"/>
              <a:gd name="connsiteY21" fmla="*/ 6663304 h 6858000"/>
              <a:gd name="connsiteX22" fmla="*/ 169039 w 7538114"/>
              <a:gd name="connsiteY22" fmla="*/ 6618916 h 6858000"/>
              <a:gd name="connsiteX23" fmla="*/ 168392 w 7538114"/>
              <a:gd name="connsiteY23" fmla="*/ 6589960 h 6858000"/>
              <a:gd name="connsiteX24" fmla="*/ 160636 w 7538114"/>
              <a:gd name="connsiteY24" fmla="*/ 6588200 h 6858000"/>
              <a:gd name="connsiteX25" fmla="*/ 157872 w 7538114"/>
              <a:gd name="connsiteY25" fmla="*/ 6562416 h 6858000"/>
              <a:gd name="connsiteX26" fmla="*/ 162851 w 7538114"/>
              <a:gd name="connsiteY26" fmla="*/ 6534939 h 6858000"/>
              <a:gd name="connsiteX27" fmla="*/ 162153 w 7538114"/>
              <a:gd name="connsiteY27" fmla="*/ 6502552 h 6858000"/>
              <a:gd name="connsiteX28" fmla="*/ 161821 w 7538114"/>
              <a:gd name="connsiteY28" fmla="*/ 6483172 h 6858000"/>
              <a:gd name="connsiteX29" fmla="*/ 154586 w 7538114"/>
              <a:gd name="connsiteY29" fmla="*/ 6432309 h 6858000"/>
              <a:gd name="connsiteX30" fmla="*/ 127078 w 7538114"/>
              <a:gd name="connsiteY30" fmla="*/ 6349783 h 6858000"/>
              <a:gd name="connsiteX31" fmla="*/ 123181 w 7538114"/>
              <a:gd name="connsiteY31" fmla="*/ 6323872 h 6858000"/>
              <a:gd name="connsiteX32" fmla="*/ 124767 w 7538114"/>
              <a:gd name="connsiteY32" fmla="*/ 6319343 h 6858000"/>
              <a:gd name="connsiteX33" fmla="*/ 108246 w 7538114"/>
              <a:gd name="connsiteY33" fmla="*/ 6190348 h 6858000"/>
              <a:gd name="connsiteX34" fmla="*/ 107279 w 7538114"/>
              <a:gd name="connsiteY34" fmla="*/ 6167269 h 6858000"/>
              <a:gd name="connsiteX35" fmla="*/ 107883 w 7538114"/>
              <a:gd name="connsiteY35" fmla="*/ 6149986 h 6858000"/>
              <a:gd name="connsiteX36" fmla="*/ 102380 w 7538114"/>
              <a:gd name="connsiteY36" fmla="*/ 6108622 h 6858000"/>
              <a:gd name="connsiteX37" fmla="*/ 90314 w 7538114"/>
              <a:gd name="connsiteY37" fmla="*/ 6041155 h 6858000"/>
              <a:gd name="connsiteX38" fmla="*/ 88409 w 7538114"/>
              <a:gd name="connsiteY38" fmla="*/ 6026587 h 6858000"/>
              <a:gd name="connsiteX39" fmla="*/ 89403 w 7538114"/>
              <a:gd name="connsiteY39" fmla="*/ 6013265 h 6858000"/>
              <a:gd name="connsiteX40" fmla="*/ 91927 w 7538114"/>
              <a:gd name="connsiteY40" fmla="*/ 6009478 h 6858000"/>
              <a:gd name="connsiteX41" fmla="*/ 91302 w 7538114"/>
              <a:gd name="connsiteY41" fmla="*/ 6001336 h 6858000"/>
              <a:gd name="connsiteX42" fmla="*/ 91687 w 7538114"/>
              <a:gd name="connsiteY42" fmla="*/ 5999003 h 6858000"/>
              <a:gd name="connsiteX43" fmla="*/ 93336 w 7538114"/>
              <a:gd name="connsiteY43" fmla="*/ 5985795 h 6858000"/>
              <a:gd name="connsiteX44" fmla="*/ 83190 w 7538114"/>
              <a:gd name="connsiteY44" fmla="*/ 5961758 h 6858000"/>
              <a:gd name="connsiteX45" fmla="*/ 81952 w 7538114"/>
              <a:gd name="connsiteY45" fmla="*/ 5928761 h 6858000"/>
              <a:gd name="connsiteX46" fmla="*/ 67420 w 7538114"/>
              <a:gd name="connsiteY46" fmla="*/ 5787247 h 6858000"/>
              <a:gd name="connsiteX47" fmla="*/ 50760 w 7538114"/>
              <a:gd name="connsiteY47" fmla="*/ 5710700 h 6858000"/>
              <a:gd name="connsiteX48" fmla="*/ 42956 w 7538114"/>
              <a:gd name="connsiteY48" fmla="*/ 5641754 h 6858000"/>
              <a:gd name="connsiteX49" fmla="*/ 29695 w 7538114"/>
              <a:gd name="connsiteY49" fmla="*/ 5602326 h 6858000"/>
              <a:gd name="connsiteX50" fmla="*/ 18841 w 7538114"/>
              <a:gd name="connsiteY50" fmla="*/ 5570885 h 6858000"/>
              <a:gd name="connsiteX51" fmla="*/ 9977 w 7538114"/>
              <a:gd name="connsiteY51" fmla="*/ 5543492 h 6858000"/>
              <a:gd name="connsiteX52" fmla="*/ 5255 w 7538114"/>
              <a:gd name="connsiteY52" fmla="*/ 5531024 h 6858000"/>
              <a:gd name="connsiteX53" fmla="*/ 5447 w 7538114"/>
              <a:gd name="connsiteY53" fmla="*/ 5527845 h 6858000"/>
              <a:gd name="connsiteX54" fmla="*/ 0 w 7538114"/>
              <a:gd name="connsiteY54" fmla="*/ 5507724 h 6858000"/>
              <a:gd name="connsiteX55" fmla="*/ 435 w 7538114"/>
              <a:gd name="connsiteY55" fmla="*/ 5507045 h 6858000"/>
              <a:gd name="connsiteX56" fmla="*/ 1128 w 7538114"/>
              <a:gd name="connsiteY56" fmla="*/ 5499619 h 6858000"/>
              <a:gd name="connsiteX57" fmla="*/ 1291 w 7538114"/>
              <a:gd name="connsiteY57" fmla="*/ 5486342 h 6858000"/>
              <a:gd name="connsiteX58" fmla="*/ 7976 w 7538114"/>
              <a:gd name="connsiteY58" fmla="*/ 5450755 h 6858000"/>
              <a:gd name="connsiteX59" fmla="*/ 2355 w 7538114"/>
              <a:gd name="connsiteY59" fmla="*/ 5429732 h 6858000"/>
              <a:gd name="connsiteX60" fmla="*/ 1499 w 7538114"/>
              <a:gd name="connsiteY60" fmla="*/ 5370432 h 6858000"/>
              <a:gd name="connsiteX61" fmla="*/ 11483 w 7538114"/>
              <a:gd name="connsiteY61" fmla="*/ 5308330 h 6858000"/>
              <a:gd name="connsiteX62" fmla="*/ 12793 w 7538114"/>
              <a:gd name="connsiteY62" fmla="*/ 5246026 h 6858000"/>
              <a:gd name="connsiteX63" fmla="*/ 12525 w 7538114"/>
              <a:gd name="connsiteY63" fmla="*/ 5223468 h 6858000"/>
              <a:gd name="connsiteX64" fmla="*/ 15322 w 7538114"/>
              <a:gd name="connsiteY64" fmla="*/ 5183258 h 6858000"/>
              <a:gd name="connsiteX65" fmla="*/ 18633 w 7538114"/>
              <a:gd name="connsiteY65" fmla="*/ 5164842 h 6858000"/>
              <a:gd name="connsiteX66" fmla="*/ 18428 w 7538114"/>
              <a:gd name="connsiteY66" fmla="*/ 5164034 h 6858000"/>
              <a:gd name="connsiteX67" fmla="*/ 19854 w 7538114"/>
              <a:gd name="connsiteY67" fmla="*/ 5162388 h 6858000"/>
              <a:gd name="connsiteX68" fmla="*/ 20514 w 7538114"/>
              <a:gd name="connsiteY68" fmla="*/ 5158981 h 6858000"/>
              <a:gd name="connsiteX69" fmla="*/ 20089 w 7538114"/>
              <a:gd name="connsiteY69" fmla="*/ 5149681 h 6858000"/>
              <a:gd name="connsiteX70" fmla="*/ 19561 w 7538114"/>
              <a:gd name="connsiteY70" fmla="*/ 5146183 h 6858000"/>
              <a:gd name="connsiteX71" fmla="*/ 19571 w 7538114"/>
              <a:gd name="connsiteY71" fmla="*/ 5141065 h 6858000"/>
              <a:gd name="connsiteX72" fmla="*/ 19690 w 7538114"/>
              <a:gd name="connsiteY72" fmla="*/ 5140937 h 6858000"/>
              <a:gd name="connsiteX73" fmla="*/ 19471 w 7538114"/>
              <a:gd name="connsiteY73" fmla="*/ 5136144 h 6858000"/>
              <a:gd name="connsiteX74" fmla="*/ 16918 w 7538114"/>
              <a:gd name="connsiteY74" fmla="*/ 5112689 h 6858000"/>
              <a:gd name="connsiteX75" fmla="*/ 28071 w 7538114"/>
              <a:gd name="connsiteY75" fmla="*/ 5081696 h 6858000"/>
              <a:gd name="connsiteX76" fmla="*/ 30005 w 7538114"/>
              <a:gd name="connsiteY76" fmla="*/ 5068879 h 6858000"/>
              <a:gd name="connsiteX77" fmla="*/ 31661 w 7538114"/>
              <a:gd name="connsiteY77" fmla="*/ 5062033 h 6858000"/>
              <a:gd name="connsiteX78" fmla="*/ 32169 w 7538114"/>
              <a:gd name="connsiteY78" fmla="*/ 5061608 h 6858000"/>
              <a:gd name="connsiteX79" fmla="*/ 27436 w 7538114"/>
              <a:gd name="connsiteY79" fmla="*/ 5021480 h 6858000"/>
              <a:gd name="connsiteX80" fmla="*/ 26614 w 7538114"/>
              <a:gd name="connsiteY80" fmla="*/ 5013906 h 6858000"/>
              <a:gd name="connsiteX81" fmla="*/ 25056 w 7538114"/>
              <a:gd name="connsiteY81" fmla="*/ 5011767 h 6858000"/>
              <a:gd name="connsiteX82" fmla="*/ 24513 w 7538114"/>
              <a:gd name="connsiteY82" fmla="*/ 5000592 h 6858000"/>
              <a:gd name="connsiteX83" fmla="*/ 24951 w 7538114"/>
              <a:gd name="connsiteY83" fmla="*/ 4999307 h 6858000"/>
              <a:gd name="connsiteX84" fmla="*/ 22644 w 7538114"/>
              <a:gd name="connsiteY84" fmla="*/ 4990090 h 6858000"/>
              <a:gd name="connsiteX85" fmla="*/ 18465 w 7538114"/>
              <a:gd name="connsiteY85" fmla="*/ 4982366 h 6858000"/>
              <a:gd name="connsiteX86" fmla="*/ 20888 w 7538114"/>
              <a:gd name="connsiteY86" fmla="*/ 4887310 h 6858000"/>
              <a:gd name="connsiteX87" fmla="*/ 15781 w 7538114"/>
              <a:gd name="connsiteY87" fmla="*/ 4807298 h 6858000"/>
              <a:gd name="connsiteX88" fmla="*/ 19649 w 7538114"/>
              <a:gd name="connsiteY88" fmla="*/ 4779990 h 6858000"/>
              <a:gd name="connsiteX89" fmla="*/ 21858 w 7538114"/>
              <a:gd name="connsiteY89" fmla="*/ 4664237 h 6858000"/>
              <a:gd name="connsiteX90" fmla="*/ 13583 w 7538114"/>
              <a:gd name="connsiteY90" fmla="*/ 4598607 h 6858000"/>
              <a:gd name="connsiteX91" fmla="*/ 7118 w 7538114"/>
              <a:gd name="connsiteY91" fmla="*/ 4546768 h 6858000"/>
              <a:gd name="connsiteX92" fmla="*/ 14555 w 7538114"/>
              <a:gd name="connsiteY92" fmla="*/ 4522182 h 6858000"/>
              <a:gd name="connsiteX93" fmla="*/ 17290 w 7538114"/>
              <a:gd name="connsiteY93" fmla="*/ 4509768 h 6858000"/>
              <a:gd name="connsiteX94" fmla="*/ 17421 w 7538114"/>
              <a:gd name="connsiteY94" fmla="*/ 4494586 h 6858000"/>
              <a:gd name="connsiteX95" fmla="*/ 18193 w 7538114"/>
              <a:gd name="connsiteY95" fmla="*/ 4440649 h 6858000"/>
              <a:gd name="connsiteX96" fmla="*/ 16616 w 7538114"/>
              <a:gd name="connsiteY96" fmla="*/ 4431853 h 6858000"/>
              <a:gd name="connsiteX97" fmla="*/ 19246 w 7538114"/>
              <a:gd name="connsiteY97" fmla="*/ 4403141 h 6858000"/>
              <a:gd name="connsiteX98" fmla="*/ 19623 w 7538114"/>
              <a:gd name="connsiteY98" fmla="*/ 4356631 h 6858000"/>
              <a:gd name="connsiteX99" fmla="*/ 20293 w 7538114"/>
              <a:gd name="connsiteY99" fmla="*/ 4339937 h 6858000"/>
              <a:gd name="connsiteX100" fmla="*/ 18752 w 7538114"/>
              <a:gd name="connsiteY100" fmla="*/ 4331435 h 6858000"/>
              <a:gd name="connsiteX101" fmla="*/ 24901 w 7538114"/>
              <a:gd name="connsiteY101" fmla="*/ 4320990 h 6858000"/>
              <a:gd name="connsiteX102" fmla="*/ 23734 w 7538114"/>
              <a:gd name="connsiteY102" fmla="*/ 4309111 h 6858000"/>
              <a:gd name="connsiteX103" fmla="*/ 29040 w 7538114"/>
              <a:gd name="connsiteY103" fmla="*/ 4263489 h 6858000"/>
              <a:gd name="connsiteX104" fmla="*/ 29429 w 7538114"/>
              <a:gd name="connsiteY104" fmla="*/ 4258775 h 6858000"/>
              <a:gd name="connsiteX105" fmla="*/ 33702 w 7538114"/>
              <a:gd name="connsiteY105" fmla="*/ 4248512 h 6858000"/>
              <a:gd name="connsiteX106" fmla="*/ 37356 w 7538114"/>
              <a:gd name="connsiteY106" fmla="*/ 4228644 h 6858000"/>
              <a:gd name="connsiteX107" fmla="*/ 50107 w 7538114"/>
              <a:gd name="connsiteY107" fmla="*/ 4193665 h 6858000"/>
              <a:gd name="connsiteX108" fmla="*/ 56192 w 7538114"/>
              <a:gd name="connsiteY108" fmla="*/ 4173105 h 6858000"/>
              <a:gd name="connsiteX109" fmla="*/ 61800 w 7538114"/>
              <a:gd name="connsiteY109" fmla="*/ 4159194 h 6858000"/>
              <a:gd name="connsiteX110" fmla="*/ 69720 w 7538114"/>
              <a:gd name="connsiteY110" fmla="*/ 4118135 h 6858000"/>
              <a:gd name="connsiteX111" fmla="*/ 80190 w 7538114"/>
              <a:gd name="connsiteY111" fmla="*/ 4047713 h 6858000"/>
              <a:gd name="connsiteX112" fmla="*/ 96666 w 7538114"/>
              <a:gd name="connsiteY112" fmla="*/ 3980780 h 6858000"/>
              <a:gd name="connsiteX113" fmla="*/ 107651 w 7538114"/>
              <a:gd name="connsiteY113" fmla="*/ 3941872 h 6858000"/>
              <a:gd name="connsiteX114" fmla="*/ 118444 w 7538114"/>
              <a:gd name="connsiteY114" fmla="*/ 3897465 h 6858000"/>
              <a:gd name="connsiteX115" fmla="*/ 134545 w 7538114"/>
              <a:gd name="connsiteY115" fmla="*/ 3811132 h 6858000"/>
              <a:gd name="connsiteX116" fmla="*/ 145381 w 7538114"/>
              <a:gd name="connsiteY116" fmla="*/ 3746540 h 6858000"/>
              <a:gd name="connsiteX117" fmla="*/ 146587 w 7538114"/>
              <a:gd name="connsiteY117" fmla="*/ 3670275 h 6858000"/>
              <a:gd name="connsiteX118" fmla="*/ 165690 w 7538114"/>
              <a:gd name="connsiteY118" fmla="*/ 3580981 h 6858000"/>
              <a:gd name="connsiteX119" fmla="*/ 163175 w 7538114"/>
              <a:gd name="connsiteY119" fmla="*/ 3570960 h 6858000"/>
              <a:gd name="connsiteX120" fmla="*/ 162665 w 7538114"/>
              <a:gd name="connsiteY120" fmla="*/ 3560693 h 6858000"/>
              <a:gd name="connsiteX121" fmla="*/ 163299 w 7538114"/>
              <a:gd name="connsiteY121" fmla="*/ 3559743 h 6858000"/>
              <a:gd name="connsiteX122" fmla="*/ 164777 w 7538114"/>
              <a:gd name="connsiteY122" fmla="*/ 3548721 h 6858000"/>
              <a:gd name="connsiteX123" fmla="*/ 163708 w 7538114"/>
              <a:gd name="connsiteY123" fmla="*/ 3545693 h 6858000"/>
              <a:gd name="connsiteX124" fmla="*/ 164286 w 7538114"/>
              <a:gd name="connsiteY124" fmla="*/ 3537938 h 6858000"/>
              <a:gd name="connsiteX125" fmla="*/ 164247 w 7538114"/>
              <a:gd name="connsiteY125" fmla="*/ 3522141 h 6858000"/>
              <a:gd name="connsiteX126" fmla="*/ 165343 w 7538114"/>
              <a:gd name="connsiteY126" fmla="*/ 3519672 h 6858000"/>
              <a:gd name="connsiteX127" fmla="*/ 167001 w 7538114"/>
              <a:gd name="connsiteY127" fmla="*/ 3496604 h 6858000"/>
              <a:gd name="connsiteX128" fmla="*/ 167547 w 7538114"/>
              <a:gd name="connsiteY128" fmla="*/ 3496517 h 6858000"/>
              <a:gd name="connsiteX129" fmla="*/ 170301 w 7538114"/>
              <a:gd name="connsiteY129" fmla="*/ 3491023 h 6858000"/>
              <a:gd name="connsiteX130" fmla="*/ 174371 w 7538114"/>
              <a:gd name="connsiteY130" fmla="*/ 3479998 h 6858000"/>
              <a:gd name="connsiteX131" fmla="*/ 190228 w 7538114"/>
              <a:gd name="connsiteY131" fmla="*/ 3457434 h 6858000"/>
              <a:gd name="connsiteX132" fmla="*/ 192016 w 7538114"/>
              <a:gd name="connsiteY132" fmla="*/ 3433411 h 6858000"/>
              <a:gd name="connsiteX133" fmla="*/ 192663 w 7538114"/>
              <a:gd name="connsiteY133" fmla="*/ 3428691 h 6858000"/>
              <a:gd name="connsiteX134" fmla="*/ 192793 w 7538114"/>
              <a:gd name="connsiteY134" fmla="*/ 3428643 h 6858000"/>
              <a:gd name="connsiteX135" fmla="*/ 193710 w 7538114"/>
              <a:gd name="connsiteY135" fmla="*/ 3423760 h 6858000"/>
              <a:gd name="connsiteX136" fmla="*/ 193839 w 7538114"/>
              <a:gd name="connsiteY136" fmla="*/ 3420085 h 6858000"/>
              <a:gd name="connsiteX137" fmla="*/ 195094 w 7538114"/>
              <a:gd name="connsiteY137" fmla="*/ 3410930 h 6858000"/>
              <a:gd name="connsiteX138" fmla="*/ 196311 w 7538114"/>
              <a:gd name="connsiteY138" fmla="*/ 3408092 h 6858000"/>
              <a:gd name="connsiteX139" fmla="*/ 197928 w 7538114"/>
              <a:gd name="connsiteY139" fmla="*/ 3407419 h 6858000"/>
              <a:gd name="connsiteX140" fmla="*/ 197881 w 7538114"/>
              <a:gd name="connsiteY140" fmla="*/ 3406520 h 6858000"/>
              <a:gd name="connsiteX141" fmla="*/ 204222 w 7538114"/>
              <a:gd name="connsiteY141" fmla="*/ 3391015 h 6858000"/>
              <a:gd name="connsiteX142" fmla="*/ 213950 w 7538114"/>
              <a:gd name="connsiteY142" fmla="*/ 3354361 h 6858000"/>
              <a:gd name="connsiteX143" fmla="*/ 217699 w 7538114"/>
              <a:gd name="connsiteY143" fmla="*/ 3332639 h 6858000"/>
              <a:gd name="connsiteX144" fmla="*/ 229963 w 7538114"/>
              <a:gd name="connsiteY144" fmla="*/ 3273935 h 6858000"/>
              <a:gd name="connsiteX145" fmla="*/ 243785 w 7538114"/>
              <a:gd name="connsiteY145" fmla="*/ 3215621 h 6858000"/>
              <a:gd name="connsiteX146" fmla="*/ 259175 w 7538114"/>
              <a:gd name="connsiteY146" fmla="*/ 3189909 h 6858000"/>
              <a:gd name="connsiteX147" fmla="*/ 259988 w 7538114"/>
              <a:gd name="connsiteY147" fmla="*/ 3186579 h 6858000"/>
              <a:gd name="connsiteX148" fmla="*/ 259980 w 7538114"/>
              <a:gd name="connsiteY148" fmla="*/ 3177264 h 6858000"/>
              <a:gd name="connsiteX149" fmla="*/ 259609 w 7538114"/>
              <a:gd name="connsiteY149" fmla="*/ 3173723 h 6858000"/>
              <a:gd name="connsiteX150" fmla="*/ 259848 w 7538114"/>
              <a:gd name="connsiteY150" fmla="*/ 3168622 h 6858000"/>
              <a:gd name="connsiteX151" fmla="*/ 259971 w 7538114"/>
              <a:gd name="connsiteY151" fmla="*/ 3168508 h 6858000"/>
              <a:gd name="connsiteX152" fmla="*/ 259966 w 7538114"/>
              <a:gd name="connsiteY152" fmla="*/ 3163706 h 6858000"/>
              <a:gd name="connsiteX153" fmla="*/ 258467 w 7538114"/>
              <a:gd name="connsiteY153" fmla="*/ 3140064 h 6858000"/>
              <a:gd name="connsiteX154" fmla="*/ 270990 w 7538114"/>
              <a:gd name="connsiteY154" fmla="*/ 3110288 h 6858000"/>
              <a:gd name="connsiteX155" fmla="*/ 273494 w 7538114"/>
              <a:gd name="connsiteY155" fmla="*/ 3097704 h 6858000"/>
              <a:gd name="connsiteX156" fmla="*/ 275456 w 7538114"/>
              <a:gd name="connsiteY156" fmla="*/ 3091047 h 6858000"/>
              <a:gd name="connsiteX157" fmla="*/ 275980 w 7538114"/>
              <a:gd name="connsiteY157" fmla="*/ 3090672 h 6858000"/>
              <a:gd name="connsiteX158" fmla="*/ 274486 w 7538114"/>
              <a:gd name="connsiteY158" fmla="*/ 3068004 h 6858000"/>
              <a:gd name="connsiteX159" fmla="*/ 275226 w 7538114"/>
              <a:gd name="connsiteY159" fmla="*/ 3065087 h 6858000"/>
              <a:gd name="connsiteX160" fmla="*/ 273050 w 7538114"/>
              <a:gd name="connsiteY160" fmla="*/ 3050191 h 6858000"/>
              <a:gd name="connsiteX161" fmla="*/ 272566 w 7538114"/>
              <a:gd name="connsiteY161" fmla="*/ 3042559 h 6858000"/>
              <a:gd name="connsiteX162" fmla="*/ 271107 w 7538114"/>
              <a:gd name="connsiteY162" fmla="*/ 3040271 h 6858000"/>
              <a:gd name="connsiteX163" fmla="*/ 271065 w 7538114"/>
              <a:gd name="connsiteY163" fmla="*/ 3029072 h 6858000"/>
              <a:gd name="connsiteX164" fmla="*/ 271558 w 7538114"/>
              <a:gd name="connsiteY164" fmla="*/ 3027835 h 6858000"/>
              <a:gd name="connsiteX165" fmla="*/ 268717 w 7538114"/>
              <a:gd name="connsiteY165" fmla="*/ 2964245 h 6858000"/>
              <a:gd name="connsiteX166" fmla="*/ 272511 w 7538114"/>
              <a:gd name="connsiteY166" fmla="*/ 2915772 h 6858000"/>
              <a:gd name="connsiteX167" fmla="*/ 270356 w 7538114"/>
              <a:gd name="connsiteY167" fmla="*/ 2825842 h 6858000"/>
              <a:gd name="connsiteX168" fmla="*/ 273897 w 7538114"/>
              <a:gd name="connsiteY168" fmla="*/ 2734957 h 6858000"/>
              <a:gd name="connsiteX169" fmla="*/ 274458 w 7538114"/>
              <a:gd name="connsiteY169" fmla="*/ 2636572 h 6858000"/>
              <a:gd name="connsiteX170" fmla="*/ 279157 w 7538114"/>
              <a:gd name="connsiteY170" fmla="*/ 2604260 h 6858000"/>
              <a:gd name="connsiteX171" fmla="*/ 288131 w 7538114"/>
              <a:gd name="connsiteY171" fmla="*/ 2582747 h 6858000"/>
              <a:gd name="connsiteX172" fmla="*/ 282516 w 7538114"/>
              <a:gd name="connsiteY172" fmla="*/ 2478755 h 6858000"/>
              <a:gd name="connsiteX173" fmla="*/ 287359 w 7538114"/>
              <a:gd name="connsiteY173" fmla="*/ 2451804 h 6858000"/>
              <a:gd name="connsiteX174" fmla="*/ 289577 w 7538114"/>
              <a:gd name="connsiteY174" fmla="*/ 2408801 h 6858000"/>
              <a:gd name="connsiteX175" fmla="*/ 293203 w 7538114"/>
              <a:gd name="connsiteY175" fmla="*/ 2392670 h 6858000"/>
              <a:gd name="connsiteX176" fmla="*/ 304183 w 7538114"/>
              <a:gd name="connsiteY176" fmla="*/ 2330165 h 6858000"/>
              <a:gd name="connsiteX177" fmla="*/ 310900 w 7538114"/>
              <a:gd name="connsiteY177" fmla="*/ 2276363 h 6858000"/>
              <a:gd name="connsiteX178" fmla="*/ 303909 w 7538114"/>
              <a:gd name="connsiteY178" fmla="*/ 2236310 h 6858000"/>
              <a:gd name="connsiteX179" fmla="*/ 306187 w 7538114"/>
              <a:gd name="connsiteY179" fmla="*/ 2232984 h 6858000"/>
              <a:gd name="connsiteX180" fmla="*/ 307158 w 7538114"/>
              <a:gd name="connsiteY180" fmla="*/ 2205763 h 6858000"/>
              <a:gd name="connsiteX181" fmla="*/ 304860 w 7538114"/>
              <a:gd name="connsiteY181" fmla="*/ 2145703 h 6858000"/>
              <a:gd name="connsiteX182" fmla="*/ 304273 w 7538114"/>
              <a:gd name="connsiteY182" fmla="*/ 2092533 h 6858000"/>
              <a:gd name="connsiteX183" fmla="*/ 301642 w 7538114"/>
              <a:gd name="connsiteY183" fmla="*/ 2057359 h 6858000"/>
              <a:gd name="connsiteX184" fmla="*/ 306736 w 7538114"/>
              <a:gd name="connsiteY184" fmla="*/ 2016105 h 6858000"/>
              <a:gd name="connsiteX185" fmla="*/ 316234 w 7538114"/>
              <a:gd name="connsiteY185" fmla="*/ 1983129 h 6858000"/>
              <a:gd name="connsiteX186" fmla="*/ 318238 w 7538114"/>
              <a:gd name="connsiteY186" fmla="*/ 1956745 h 6858000"/>
              <a:gd name="connsiteX187" fmla="*/ 311341 w 7538114"/>
              <a:gd name="connsiteY187" fmla="*/ 1950160 h 6858000"/>
              <a:gd name="connsiteX188" fmla="*/ 323556 w 7538114"/>
              <a:gd name="connsiteY188" fmla="*/ 1879546 h 6858000"/>
              <a:gd name="connsiteX189" fmla="*/ 326085 w 7538114"/>
              <a:gd name="connsiteY189" fmla="*/ 1854893 h 6858000"/>
              <a:gd name="connsiteX190" fmla="*/ 335058 w 7538114"/>
              <a:gd name="connsiteY190" fmla="*/ 1787684 h 6858000"/>
              <a:gd name="connsiteX191" fmla="*/ 345620 w 7538114"/>
              <a:gd name="connsiteY191" fmla="*/ 1720464 h 6858000"/>
              <a:gd name="connsiteX192" fmla="*/ 360760 w 7538114"/>
              <a:gd name="connsiteY192" fmla="*/ 1681196 h 6858000"/>
              <a:gd name="connsiteX193" fmla="*/ 368483 w 7538114"/>
              <a:gd name="connsiteY193" fmla="*/ 1625881 h 6858000"/>
              <a:gd name="connsiteX194" fmla="*/ 371077 w 7538114"/>
              <a:gd name="connsiteY194" fmla="*/ 1616704 h 6858000"/>
              <a:gd name="connsiteX195" fmla="*/ 383008 w 7538114"/>
              <a:gd name="connsiteY195" fmla="*/ 1551493 h 6858000"/>
              <a:gd name="connsiteX196" fmla="*/ 384834 w 7538114"/>
              <a:gd name="connsiteY196" fmla="*/ 1475233 h 6858000"/>
              <a:gd name="connsiteX197" fmla="*/ 418371 w 7538114"/>
              <a:gd name="connsiteY197" fmla="*/ 1380155 h 6858000"/>
              <a:gd name="connsiteX198" fmla="*/ 469641 w 7538114"/>
              <a:gd name="connsiteY198" fmla="*/ 1210871 h 6858000"/>
              <a:gd name="connsiteX199" fmla="*/ 489701 w 7538114"/>
              <a:gd name="connsiteY199" fmla="*/ 1028427 h 6858000"/>
              <a:gd name="connsiteX200" fmla="*/ 486354 w 7538114"/>
              <a:gd name="connsiteY200" fmla="*/ 980383 h 6858000"/>
              <a:gd name="connsiteX201" fmla="*/ 479762 w 7538114"/>
              <a:gd name="connsiteY201" fmla="*/ 839699 h 6858000"/>
              <a:gd name="connsiteX202" fmla="*/ 445664 w 7538114"/>
              <a:gd name="connsiteY202" fmla="*/ 696545 h 6858000"/>
              <a:gd name="connsiteX203" fmla="*/ 440047 w 7538114"/>
              <a:gd name="connsiteY203" fmla="*/ 606615 h 6858000"/>
              <a:gd name="connsiteX204" fmla="*/ 431225 w 7538114"/>
              <a:gd name="connsiteY204" fmla="*/ 563889 h 6858000"/>
              <a:gd name="connsiteX205" fmla="*/ 430803 w 7538114"/>
              <a:gd name="connsiteY205" fmla="*/ 534294 h 6858000"/>
              <a:gd name="connsiteX206" fmla="*/ 429777 w 7538114"/>
              <a:gd name="connsiteY206" fmla="*/ 516548 h 6858000"/>
              <a:gd name="connsiteX207" fmla="*/ 415090 w 7538114"/>
              <a:gd name="connsiteY207" fmla="*/ 485808 h 6858000"/>
              <a:gd name="connsiteX208" fmla="*/ 410499 w 7538114"/>
              <a:gd name="connsiteY208" fmla="*/ 369873 h 6858000"/>
              <a:gd name="connsiteX209" fmla="*/ 425314 w 7538114"/>
              <a:gd name="connsiteY209" fmla="*/ 259180 h 6858000"/>
              <a:gd name="connsiteX210" fmla="*/ 383240 w 7538114"/>
              <a:gd name="connsiteY210" fmla="*/ 94173 h 6858000"/>
              <a:gd name="connsiteX211" fmla="*/ 379938 w 7538114"/>
              <a:gd name="connsiteY211" fmla="*/ 77267 h 6858000"/>
              <a:gd name="connsiteX212" fmla="*/ 373430 w 7538114"/>
              <a:gd name="connsiteY212" fmla="*/ 3885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Lst>
            <a:rect l="l" t="t" r="r" b="b"/>
            <a:pathLst>
              <a:path w="7538114" h="6858000">
                <a:moveTo>
                  <a:pt x="366246" y="0"/>
                </a:moveTo>
                <a:lnTo>
                  <a:pt x="2830292" y="0"/>
                </a:lnTo>
                <a:lnTo>
                  <a:pt x="3903260" y="0"/>
                </a:lnTo>
                <a:lnTo>
                  <a:pt x="4597266" y="0"/>
                </a:lnTo>
                <a:lnTo>
                  <a:pt x="7192370" y="0"/>
                </a:lnTo>
                <a:lnTo>
                  <a:pt x="7538114" y="0"/>
                </a:lnTo>
                <a:lnTo>
                  <a:pt x="7538114" y="6858000"/>
                </a:lnTo>
                <a:lnTo>
                  <a:pt x="7192370" y="6858000"/>
                </a:lnTo>
                <a:lnTo>
                  <a:pt x="4597266" y="6858000"/>
                </a:lnTo>
                <a:lnTo>
                  <a:pt x="3903260" y="6858000"/>
                </a:lnTo>
                <a:lnTo>
                  <a:pt x="2830292" y="6858000"/>
                </a:lnTo>
                <a:lnTo>
                  <a:pt x="170314" y="6858000"/>
                </a:lnTo>
                <a:cubicBezTo>
                  <a:pt x="170323" y="6857920"/>
                  <a:pt x="170332" y="6857839"/>
                  <a:pt x="170341" y="6857759"/>
                </a:cubicBezTo>
                <a:lnTo>
                  <a:pt x="173485" y="6852129"/>
                </a:lnTo>
                <a:lnTo>
                  <a:pt x="167544" y="6830335"/>
                </a:lnTo>
                <a:cubicBezTo>
                  <a:pt x="165474" y="6819600"/>
                  <a:pt x="164100" y="6808301"/>
                  <a:pt x="163472" y="6796707"/>
                </a:cubicBezTo>
                <a:cubicBezTo>
                  <a:pt x="167658" y="6794106"/>
                  <a:pt x="161711" y="6785006"/>
                  <a:pt x="160535" y="6780725"/>
                </a:cubicBezTo>
                <a:cubicBezTo>
                  <a:pt x="163268" y="6780680"/>
                  <a:pt x="164578" y="6771195"/>
                  <a:pt x="162318" y="6767829"/>
                </a:cubicBezTo>
                <a:cubicBezTo>
                  <a:pt x="152545" y="6697090"/>
                  <a:pt x="178083" y="6736894"/>
                  <a:pt x="162771" y="6694444"/>
                </a:cubicBezTo>
                <a:cubicBezTo>
                  <a:pt x="161971" y="6687342"/>
                  <a:pt x="163342" y="6682014"/>
                  <a:pt x="165604" y="6677569"/>
                </a:cubicBezTo>
                <a:lnTo>
                  <a:pt x="171255" y="6669571"/>
                </a:lnTo>
                <a:lnTo>
                  <a:pt x="169240" y="6663304"/>
                </a:lnTo>
                <a:cubicBezTo>
                  <a:pt x="169082" y="6639651"/>
                  <a:pt x="174873" y="6632678"/>
                  <a:pt x="169039" y="6618916"/>
                </a:cubicBezTo>
                <a:cubicBezTo>
                  <a:pt x="181164" y="6598580"/>
                  <a:pt x="170248" y="6605428"/>
                  <a:pt x="168392" y="6589960"/>
                </a:cubicBezTo>
                <a:cubicBezTo>
                  <a:pt x="165975" y="6577758"/>
                  <a:pt x="161323" y="6600160"/>
                  <a:pt x="160636" y="6588200"/>
                </a:cubicBezTo>
                <a:cubicBezTo>
                  <a:pt x="163766" y="6575263"/>
                  <a:pt x="154044" y="6575871"/>
                  <a:pt x="157872" y="6562416"/>
                </a:cubicBezTo>
                <a:cubicBezTo>
                  <a:pt x="165196" y="6565685"/>
                  <a:pt x="156453" y="6535866"/>
                  <a:pt x="162851" y="6534939"/>
                </a:cubicBezTo>
                <a:cubicBezTo>
                  <a:pt x="153702" y="6523511"/>
                  <a:pt x="164973" y="6517769"/>
                  <a:pt x="162153" y="6502552"/>
                </a:cubicBezTo>
                <a:cubicBezTo>
                  <a:pt x="158692" y="6495386"/>
                  <a:pt x="158098" y="6490216"/>
                  <a:pt x="161821" y="6483172"/>
                </a:cubicBezTo>
                <a:cubicBezTo>
                  <a:pt x="144969" y="6450162"/>
                  <a:pt x="161066" y="6463202"/>
                  <a:pt x="154586" y="6432309"/>
                </a:cubicBezTo>
                <a:cubicBezTo>
                  <a:pt x="147771" y="6405695"/>
                  <a:pt x="143349" y="6375524"/>
                  <a:pt x="127078" y="6349783"/>
                </a:cubicBezTo>
                <a:cubicBezTo>
                  <a:pt x="122468" y="6345058"/>
                  <a:pt x="120723" y="6333456"/>
                  <a:pt x="123181" y="6323872"/>
                </a:cubicBezTo>
                <a:cubicBezTo>
                  <a:pt x="123604" y="6322225"/>
                  <a:pt x="124138" y="6320698"/>
                  <a:pt x="124767" y="6319343"/>
                </a:cubicBezTo>
                <a:cubicBezTo>
                  <a:pt x="122278" y="6297089"/>
                  <a:pt x="111161" y="6215694"/>
                  <a:pt x="108246" y="6190348"/>
                </a:cubicBezTo>
                <a:cubicBezTo>
                  <a:pt x="114169" y="6188296"/>
                  <a:pt x="103482" y="6175479"/>
                  <a:pt x="107279" y="6167269"/>
                </a:cubicBezTo>
                <a:cubicBezTo>
                  <a:pt x="110610" y="6161389"/>
                  <a:pt x="108145" y="6156128"/>
                  <a:pt x="107883" y="6149986"/>
                </a:cubicBezTo>
                <a:cubicBezTo>
                  <a:pt x="110502" y="6141894"/>
                  <a:pt x="105773" y="6115502"/>
                  <a:pt x="102380" y="6108622"/>
                </a:cubicBezTo>
                <a:cubicBezTo>
                  <a:pt x="90593" y="6092179"/>
                  <a:pt x="99346" y="6054816"/>
                  <a:pt x="90314" y="6041155"/>
                </a:cubicBezTo>
                <a:cubicBezTo>
                  <a:pt x="88990" y="6036198"/>
                  <a:pt x="88454" y="6031348"/>
                  <a:pt x="88409" y="6026587"/>
                </a:cubicBezTo>
                <a:lnTo>
                  <a:pt x="89403" y="6013265"/>
                </a:lnTo>
                <a:lnTo>
                  <a:pt x="91927" y="6009478"/>
                </a:lnTo>
                <a:lnTo>
                  <a:pt x="91302" y="6001336"/>
                </a:lnTo>
                <a:cubicBezTo>
                  <a:pt x="91431" y="6000558"/>
                  <a:pt x="91559" y="5999781"/>
                  <a:pt x="91687" y="5999003"/>
                </a:cubicBezTo>
                <a:cubicBezTo>
                  <a:pt x="92431" y="5994547"/>
                  <a:pt x="93080" y="5990148"/>
                  <a:pt x="93336" y="5985795"/>
                </a:cubicBezTo>
                <a:cubicBezTo>
                  <a:pt x="80676" y="5991520"/>
                  <a:pt x="93430" y="5949705"/>
                  <a:pt x="83190" y="5961758"/>
                </a:cubicBezTo>
                <a:cubicBezTo>
                  <a:pt x="82399" y="5938832"/>
                  <a:pt x="72862" y="5956319"/>
                  <a:pt x="81952" y="5928761"/>
                </a:cubicBezTo>
                <a:cubicBezTo>
                  <a:pt x="79324" y="5899676"/>
                  <a:pt x="72619" y="5823590"/>
                  <a:pt x="67420" y="5787247"/>
                </a:cubicBezTo>
                <a:cubicBezTo>
                  <a:pt x="53530" y="5750058"/>
                  <a:pt x="57730" y="5736292"/>
                  <a:pt x="50760" y="5710700"/>
                </a:cubicBezTo>
                <a:cubicBezTo>
                  <a:pt x="47368" y="5660911"/>
                  <a:pt x="30723" y="5663675"/>
                  <a:pt x="42956" y="5641754"/>
                </a:cubicBezTo>
                <a:cubicBezTo>
                  <a:pt x="39970" y="5608358"/>
                  <a:pt x="24769" y="5637338"/>
                  <a:pt x="29695" y="5602326"/>
                </a:cubicBezTo>
                <a:cubicBezTo>
                  <a:pt x="27700" y="5601239"/>
                  <a:pt x="20274" y="5573144"/>
                  <a:pt x="18841" y="5570885"/>
                </a:cubicBezTo>
                <a:lnTo>
                  <a:pt x="9977" y="5543492"/>
                </a:lnTo>
                <a:lnTo>
                  <a:pt x="5255" y="5531024"/>
                </a:lnTo>
                <a:lnTo>
                  <a:pt x="5447" y="5527845"/>
                </a:lnTo>
                <a:lnTo>
                  <a:pt x="0" y="5507724"/>
                </a:lnTo>
                <a:lnTo>
                  <a:pt x="435" y="5507045"/>
                </a:lnTo>
                <a:cubicBezTo>
                  <a:pt x="1286" y="5505065"/>
                  <a:pt x="1681" y="5502734"/>
                  <a:pt x="1128" y="5499619"/>
                </a:cubicBezTo>
                <a:cubicBezTo>
                  <a:pt x="9450" y="5498516"/>
                  <a:pt x="3652" y="5495435"/>
                  <a:pt x="1291" y="5486342"/>
                </a:cubicBezTo>
                <a:cubicBezTo>
                  <a:pt x="13688" y="5482600"/>
                  <a:pt x="2464" y="5460320"/>
                  <a:pt x="7976" y="5450755"/>
                </a:cubicBezTo>
                <a:cubicBezTo>
                  <a:pt x="5962" y="5444157"/>
                  <a:pt x="4058" y="5437113"/>
                  <a:pt x="2355" y="5429732"/>
                </a:cubicBezTo>
                <a:lnTo>
                  <a:pt x="1499" y="5370432"/>
                </a:lnTo>
                <a:lnTo>
                  <a:pt x="11483" y="5308330"/>
                </a:lnTo>
                <a:cubicBezTo>
                  <a:pt x="11701" y="5285359"/>
                  <a:pt x="15408" y="5265468"/>
                  <a:pt x="12793" y="5246026"/>
                </a:cubicBezTo>
                <a:cubicBezTo>
                  <a:pt x="15678" y="5238129"/>
                  <a:pt x="16842" y="5230685"/>
                  <a:pt x="12525" y="5223468"/>
                </a:cubicBezTo>
                <a:cubicBezTo>
                  <a:pt x="13966" y="5202031"/>
                  <a:pt x="20131" y="5196842"/>
                  <a:pt x="15322" y="5183258"/>
                </a:cubicBezTo>
                <a:cubicBezTo>
                  <a:pt x="25294" y="5171214"/>
                  <a:pt x="21488" y="5170502"/>
                  <a:pt x="18633" y="5164842"/>
                </a:cubicBezTo>
                <a:cubicBezTo>
                  <a:pt x="18565" y="5164573"/>
                  <a:pt x="18496" y="5164303"/>
                  <a:pt x="18428" y="5164034"/>
                </a:cubicBezTo>
                <a:lnTo>
                  <a:pt x="19854" y="5162388"/>
                </a:lnTo>
                <a:lnTo>
                  <a:pt x="20514" y="5158981"/>
                </a:lnTo>
                <a:lnTo>
                  <a:pt x="20089" y="5149681"/>
                </a:lnTo>
                <a:lnTo>
                  <a:pt x="19561" y="5146183"/>
                </a:lnTo>
                <a:cubicBezTo>
                  <a:pt x="19336" y="5143774"/>
                  <a:pt x="19361" y="5142173"/>
                  <a:pt x="19571" y="5141065"/>
                </a:cubicBezTo>
                <a:lnTo>
                  <a:pt x="19690" y="5140937"/>
                </a:lnTo>
                <a:cubicBezTo>
                  <a:pt x="19617" y="5139339"/>
                  <a:pt x="19544" y="5137742"/>
                  <a:pt x="19471" y="5136144"/>
                </a:cubicBezTo>
                <a:cubicBezTo>
                  <a:pt x="18832" y="5128055"/>
                  <a:pt x="17958" y="5120182"/>
                  <a:pt x="16918" y="5112689"/>
                </a:cubicBezTo>
                <a:cubicBezTo>
                  <a:pt x="23464" y="5106353"/>
                  <a:pt x="15733" y="5078666"/>
                  <a:pt x="28071" y="5081696"/>
                </a:cubicBezTo>
                <a:cubicBezTo>
                  <a:pt x="27036" y="5071588"/>
                  <a:pt x="21912" y="5065475"/>
                  <a:pt x="30005" y="5068879"/>
                </a:cubicBezTo>
                <a:cubicBezTo>
                  <a:pt x="29897" y="5065551"/>
                  <a:pt x="30585" y="5063501"/>
                  <a:pt x="31661" y="5062033"/>
                </a:cubicBezTo>
                <a:lnTo>
                  <a:pt x="32169" y="5061608"/>
                </a:lnTo>
                <a:lnTo>
                  <a:pt x="27436" y="5021480"/>
                </a:lnTo>
                <a:lnTo>
                  <a:pt x="26614" y="5013906"/>
                </a:lnTo>
                <a:lnTo>
                  <a:pt x="25056" y="5011767"/>
                </a:lnTo>
                <a:cubicBezTo>
                  <a:pt x="24110" y="5009457"/>
                  <a:pt x="23701" y="5006147"/>
                  <a:pt x="24513" y="5000592"/>
                </a:cubicBezTo>
                <a:lnTo>
                  <a:pt x="24951" y="4999307"/>
                </a:lnTo>
                <a:lnTo>
                  <a:pt x="22644" y="4990090"/>
                </a:lnTo>
                <a:cubicBezTo>
                  <a:pt x="21579" y="4987122"/>
                  <a:pt x="20222" y="4984494"/>
                  <a:pt x="18465" y="4982366"/>
                </a:cubicBezTo>
                <a:cubicBezTo>
                  <a:pt x="27858" y="4950984"/>
                  <a:pt x="19264" y="4921373"/>
                  <a:pt x="20888" y="4887310"/>
                </a:cubicBezTo>
                <a:cubicBezTo>
                  <a:pt x="17563" y="4848813"/>
                  <a:pt x="18386" y="4829570"/>
                  <a:pt x="15781" y="4807298"/>
                </a:cubicBezTo>
                <a:cubicBezTo>
                  <a:pt x="15634" y="4803627"/>
                  <a:pt x="14440" y="4773874"/>
                  <a:pt x="19649" y="4779990"/>
                </a:cubicBezTo>
                <a:cubicBezTo>
                  <a:pt x="18744" y="4746827"/>
                  <a:pt x="22869" y="4698305"/>
                  <a:pt x="21858" y="4664237"/>
                </a:cubicBezTo>
                <a:cubicBezTo>
                  <a:pt x="34232" y="4642340"/>
                  <a:pt x="11268" y="4621318"/>
                  <a:pt x="13583" y="4598607"/>
                </a:cubicBezTo>
                <a:cubicBezTo>
                  <a:pt x="2193" y="4604819"/>
                  <a:pt x="19974" y="4548010"/>
                  <a:pt x="7118" y="4546768"/>
                </a:cubicBezTo>
                <a:lnTo>
                  <a:pt x="14555" y="4522182"/>
                </a:lnTo>
                <a:lnTo>
                  <a:pt x="17290" y="4509768"/>
                </a:lnTo>
                <a:cubicBezTo>
                  <a:pt x="17884" y="4505118"/>
                  <a:pt x="18021" y="4500115"/>
                  <a:pt x="17421" y="4494586"/>
                </a:cubicBezTo>
                <a:cubicBezTo>
                  <a:pt x="12327" y="4480984"/>
                  <a:pt x="18571" y="4459805"/>
                  <a:pt x="18193" y="4440649"/>
                </a:cubicBezTo>
                <a:lnTo>
                  <a:pt x="16616" y="4431853"/>
                </a:lnTo>
                <a:lnTo>
                  <a:pt x="19246" y="4403141"/>
                </a:lnTo>
                <a:cubicBezTo>
                  <a:pt x="19372" y="4387638"/>
                  <a:pt x="19497" y="4372134"/>
                  <a:pt x="19623" y="4356631"/>
                </a:cubicBezTo>
                <a:cubicBezTo>
                  <a:pt x="19508" y="4349062"/>
                  <a:pt x="15847" y="4339045"/>
                  <a:pt x="20293" y="4339937"/>
                </a:cubicBezTo>
                <a:lnTo>
                  <a:pt x="18752" y="4331435"/>
                </a:lnTo>
                <a:cubicBezTo>
                  <a:pt x="19520" y="4328277"/>
                  <a:pt x="24070" y="4324711"/>
                  <a:pt x="24901" y="4320990"/>
                </a:cubicBezTo>
                <a:lnTo>
                  <a:pt x="23734" y="4309111"/>
                </a:lnTo>
                <a:cubicBezTo>
                  <a:pt x="24423" y="4299527"/>
                  <a:pt x="28090" y="4271878"/>
                  <a:pt x="29040" y="4263489"/>
                </a:cubicBezTo>
                <a:cubicBezTo>
                  <a:pt x="29169" y="4261918"/>
                  <a:pt x="29300" y="4260346"/>
                  <a:pt x="29429" y="4258775"/>
                </a:cubicBezTo>
                <a:lnTo>
                  <a:pt x="33702" y="4248512"/>
                </a:lnTo>
                <a:cubicBezTo>
                  <a:pt x="36933" y="4241044"/>
                  <a:pt x="39109" y="4235167"/>
                  <a:pt x="37356" y="4228644"/>
                </a:cubicBezTo>
                <a:cubicBezTo>
                  <a:pt x="41530" y="4217526"/>
                  <a:pt x="53227" y="4209759"/>
                  <a:pt x="50107" y="4193665"/>
                </a:cubicBezTo>
                <a:cubicBezTo>
                  <a:pt x="55406" y="4198550"/>
                  <a:pt x="50749" y="4175793"/>
                  <a:pt x="56192" y="4173105"/>
                </a:cubicBezTo>
                <a:cubicBezTo>
                  <a:pt x="60575" y="4171863"/>
                  <a:pt x="60184" y="4164671"/>
                  <a:pt x="61800" y="4159194"/>
                </a:cubicBezTo>
                <a:cubicBezTo>
                  <a:pt x="66276" y="4155290"/>
                  <a:pt x="70363" y="4127730"/>
                  <a:pt x="69720" y="4118135"/>
                </a:cubicBezTo>
                <a:cubicBezTo>
                  <a:pt x="65265" y="4091091"/>
                  <a:pt x="83289" y="4069336"/>
                  <a:pt x="80190" y="4047713"/>
                </a:cubicBezTo>
                <a:cubicBezTo>
                  <a:pt x="84682" y="4020435"/>
                  <a:pt x="92089" y="3998420"/>
                  <a:pt x="96666" y="3980780"/>
                </a:cubicBezTo>
                <a:cubicBezTo>
                  <a:pt x="98580" y="3977851"/>
                  <a:pt x="106155" y="3945259"/>
                  <a:pt x="107651" y="3941872"/>
                </a:cubicBezTo>
                <a:cubicBezTo>
                  <a:pt x="111761" y="3922504"/>
                  <a:pt x="112043" y="3930219"/>
                  <a:pt x="118444" y="3897465"/>
                </a:cubicBezTo>
                <a:cubicBezTo>
                  <a:pt x="124996" y="3869981"/>
                  <a:pt x="127657" y="3841768"/>
                  <a:pt x="134545" y="3811132"/>
                </a:cubicBezTo>
                <a:cubicBezTo>
                  <a:pt x="143817" y="3778601"/>
                  <a:pt x="141464" y="3759343"/>
                  <a:pt x="145381" y="3746540"/>
                </a:cubicBezTo>
                <a:cubicBezTo>
                  <a:pt x="156739" y="3719637"/>
                  <a:pt x="147664" y="3711291"/>
                  <a:pt x="146587" y="3670275"/>
                </a:cubicBezTo>
                <a:cubicBezTo>
                  <a:pt x="154134" y="3638754"/>
                  <a:pt x="151397" y="3605028"/>
                  <a:pt x="165690" y="3580981"/>
                </a:cubicBezTo>
                <a:cubicBezTo>
                  <a:pt x="164433" y="3577837"/>
                  <a:pt x="163639" y="3574469"/>
                  <a:pt x="163175" y="3570960"/>
                </a:cubicBezTo>
                <a:lnTo>
                  <a:pt x="162665" y="3560693"/>
                </a:lnTo>
                <a:lnTo>
                  <a:pt x="163299" y="3559743"/>
                </a:lnTo>
                <a:cubicBezTo>
                  <a:pt x="165039" y="3554949"/>
                  <a:pt x="165246" y="3551528"/>
                  <a:pt x="164777" y="3548721"/>
                </a:cubicBezTo>
                <a:lnTo>
                  <a:pt x="163708" y="3545693"/>
                </a:lnTo>
                <a:lnTo>
                  <a:pt x="164286" y="3537938"/>
                </a:lnTo>
                <a:cubicBezTo>
                  <a:pt x="164273" y="3532672"/>
                  <a:pt x="164261" y="3527407"/>
                  <a:pt x="164247" y="3522141"/>
                </a:cubicBezTo>
                <a:lnTo>
                  <a:pt x="165343" y="3519672"/>
                </a:lnTo>
                <a:lnTo>
                  <a:pt x="167001" y="3496604"/>
                </a:lnTo>
                <a:lnTo>
                  <a:pt x="167547" y="3496517"/>
                </a:lnTo>
                <a:cubicBezTo>
                  <a:pt x="168811" y="3495796"/>
                  <a:pt x="169814" y="3494272"/>
                  <a:pt x="170301" y="3491023"/>
                </a:cubicBezTo>
                <a:cubicBezTo>
                  <a:pt x="177219" y="3499391"/>
                  <a:pt x="173541" y="3490314"/>
                  <a:pt x="174371" y="3479998"/>
                </a:cubicBezTo>
                <a:cubicBezTo>
                  <a:pt x="185299" y="3490692"/>
                  <a:pt x="183023" y="3459350"/>
                  <a:pt x="190228" y="3457434"/>
                </a:cubicBezTo>
                <a:cubicBezTo>
                  <a:pt x="190591" y="3449617"/>
                  <a:pt x="191174" y="3441542"/>
                  <a:pt x="192016" y="3433411"/>
                </a:cubicBezTo>
                <a:lnTo>
                  <a:pt x="192663" y="3428691"/>
                </a:lnTo>
                <a:cubicBezTo>
                  <a:pt x="192706" y="3428676"/>
                  <a:pt x="192750" y="3428659"/>
                  <a:pt x="192793" y="3428643"/>
                </a:cubicBezTo>
                <a:cubicBezTo>
                  <a:pt x="193186" y="3427720"/>
                  <a:pt x="193494" y="3426206"/>
                  <a:pt x="193710" y="3423760"/>
                </a:cubicBezTo>
                <a:cubicBezTo>
                  <a:pt x="193753" y="3422535"/>
                  <a:pt x="193797" y="3421310"/>
                  <a:pt x="193839" y="3420085"/>
                </a:cubicBezTo>
                <a:lnTo>
                  <a:pt x="195094" y="3410930"/>
                </a:lnTo>
                <a:lnTo>
                  <a:pt x="196311" y="3408092"/>
                </a:lnTo>
                <a:lnTo>
                  <a:pt x="197928" y="3407419"/>
                </a:lnTo>
                <a:cubicBezTo>
                  <a:pt x="197912" y="3407119"/>
                  <a:pt x="197897" y="3406820"/>
                  <a:pt x="197881" y="3406520"/>
                </a:cubicBezTo>
                <a:cubicBezTo>
                  <a:pt x="196231" y="3399306"/>
                  <a:pt x="192821" y="3396220"/>
                  <a:pt x="204222" y="3391015"/>
                </a:cubicBezTo>
                <a:cubicBezTo>
                  <a:pt x="202162" y="3374996"/>
                  <a:pt x="208811" y="3373934"/>
                  <a:pt x="213950" y="3354361"/>
                </a:cubicBezTo>
                <a:cubicBezTo>
                  <a:pt x="211218" y="3344737"/>
                  <a:pt x="213619" y="3338360"/>
                  <a:pt x="217699" y="3332639"/>
                </a:cubicBezTo>
                <a:cubicBezTo>
                  <a:pt x="218717" y="3312409"/>
                  <a:pt x="225688" y="3295747"/>
                  <a:pt x="229963" y="3273935"/>
                </a:cubicBezTo>
                <a:cubicBezTo>
                  <a:pt x="228293" y="3248488"/>
                  <a:pt x="239257" y="3238943"/>
                  <a:pt x="243785" y="3215621"/>
                </a:cubicBezTo>
                <a:cubicBezTo>
                  <a:pt x="237893" y="3192522"/>
                  <a:pt x="253940" y="3201000"/>
                  <a:pt x="259175" y="3189909"/>
                </a:cubicBezTo>
                <a:lnTo>
                  <a:pt x="259988" y="3186579"/>
                </a:lnTo>
                <a:lnTo>
                  <a:pt x="259980" y="3177264"/>
                </a:lnTo>
                <a:lnTo>
                  <a:pt x="259609" y="3173723"/>
                </a:lnTo>
                <a:cubicBezTo>
                  <a:pt x="259490" y="3171299"/>
                  <a:pt x="259588" y="3169704"/>
                  <a:pt x="259848" y="3168622"/>
                </a:cubicBezTo>
                <a:lnTo>
                  <a:pt x="259971" y="3168508"/>
                </a:lnTo>
                <a:cubicBezTo>
                  <a:pt x="259969" y="3166907"/>
                  <a:pt x="259968" y="3165307"/>
                  <a:pt x="259966" y="3163706"/>
                </a:cubicBezTo>
                <a:cubicBezTo>
                  <a:pt x="259691" y="3155577"/>
                  <a:pt x="259171" y="3147642"/>
                  <a:pt x="258467" y="3140064"/>
                </a:cubicBezTo>
                <a:cubicBezTo>
                  <a:pt x="265286" y="3134408"/>
                  <a:pt x="258805" y="3106027"/>
                  <a:pt x="270990" y="3110288"/>
                </a:cubicBezTo>
                <a:cubicBezTo>
                  <a:pt x="270407" y="3100106"/>
                  <a:pt x="265565" y="3093497"/>
                  <a:pt x="273494" y="3097704"/>
                </a:cubicBezTo>
                <a:cubicBezTo>
                  <a:pt x="273534" y="3094376"/>
                  <a:pt x="274313" y="3092401"/>
                  <a:pt x="275456" y="3091047"/>
                </a:cubicBezTo>
                <a:lnTo>
                  <a:pt x="275980" y="3090672"/>
                </a:lnTo>
                <a:lnTo>
                  <a:pt x="274486" y="3068004"/>
                </a:lnTo>
                <a:lnTo>
                  <a:pt x="275226" y="3065087"/>
                </a:lnTo>
                <a:lnTo>
                  <a:pt x="273050" y="3050191"/>
                </a:lnTo>
                <a:cubicBezTo>
                  <a:pt x="272889" y="3047647"/>
                  <a:pt x="272728" y="3045103"/>
                  <a:pt x="272566" y="3042559"/>
                </a:cubicBezTo>
                <a:lnTo>
                  <a:pt x="271107" y="3040271"/>
                </a:lnTo>
                <a:cubicBezTo>
                  <a:pt x="270265" y="3037872"/>
                  <a:pt x="270006" y="3034528"/>
                  <a:pt x="271065" y="3029072"/>
                </a:cubicBezTo>
                <a:lnTo>
                  <a:pt x="271558" y="3027835"/>
                </a:lnTo>
                <a:cubicBezTo>
                  <a:pt x="270688" y="3024705"/>
                  <a:pt x="268559" y="2982922"/>
                  <a:pt x="268717" y="2964245"/>
                </a:cubicBezTo>
                <a:cubicBezTo>
                  <a:pt x="279502" y="2933904"/>
                  <a:pt x="269365" y="2949568"/>
                  <a:pt x="272511" y="2915772"/>
                </a:cubicBezTo>
                <a:cubicBezTo>
                  <a:pt x="272017" y="2877552"/>
                  <a:pt x="270125" y="2850992"/>
                  <a:pt x="270356" y="2825842"/>
                </a:cubicBezTo>
                <a:cubicBezTo>
                  <a:pt x="269433" y="2814032"/>
                  <a:pt x="268938" y="2727859"/>
                  <a:pt x="273897" y="2734957"/>
                </a:cubicBezTo>
                <a:cubicBezTo>
                  <a:pt x="264242" y="2698391"/>
                  <a:pt x="277769" y="2677127"/>
                  <a:pt x="274458" y="2636572"/>
                </a:cubicBezTo>
                <a:cubicBezTo>
                  <a:pt x="287792" y="2615986"/>
                  <a:pt x="275829" y="2626668"/>
                  <a:pt x="279157" y="2604260"/>
                </a:cubicBezTo>
                <a:cubicBezTo>
                  <a:pt x="279270" y="2587221"/>
                  <a:pt x="288019" y="2599786"/>
                  <a:pt x="288131" y="2582747"/>
                </a:cubicBezTo>
                <a:cubicBezTo>
                  <a:pt x="260352" y="2545890"/>
                  <a:pt x="290145" y="2525479"/>
                  <a:pt x="282516" y="2478755"/>
                </a:cubicBezTo>
                <a:lnTo>
                  <a:pt x="287359" y="2451804"/>
                </a:lnTo>
                <a:cubicBezTo>
                  <a:pt x="285426" y="2443087"/>
                  <a:pt x="285710" y="2414879"/>
                  <a:pt x="289577" y="2408801"/>
                </a:cubicBezTo>
                <a:cubicBezTo>
                  <a:pt x="290424" y="2402768"/>
                  <a:pt x="289064" y="2396183"/>
                  <a:pt x="293203" y="2392670"/>
                </a:cubicBezTo>
                <a:cubicBezTo>
                  <a:pt x="295637" y="2379564"/>
                  <a:pt x="301233" y="2349549"/>
                  <a:pt x="304183" y="2330165"/>
                </a:cubicBezTo>
                <a:cubicBezTo>
                  <a:pt x="298973" y="2319718"/>
                  <a:pt x="309550" y="2303314"/>
                  <a:pt x="310900" y="2276363"/>
                </a:cubicBezTo>
                <a:cubicBezTo>
                  <a:pt x="304874" y="2264930"/>
                  <a:pt x="311891" y="2258198"/>
                  <a:pt x="303909" y="2236310"/>
                </a:cubicBezTo>
                <a:cubicBezTo>
                  <a:pt x="304734" y="2235412"/>
                  <a:pt x="305502" y="2234293"/>
                  <a:pt x="306187" y="2232984"/>
                </a:cubicBezTo>
                <a:cubicBezTo>
                  <a:pt x="310170" y="2225381"/>
                  <a:pt x="310605" y="2213194"/>
                  <a:pt x="307158" y="2205763"/>
                </a:cubicBezTo>
                <a:cubicBezTo>
                  <a:pt x="296601" y="2170883"/>
                  <a:pt x="306474" y="2175442"/>
                  <a:pt x="304860" y="2145703"/>
                </a:cubicBezTo>
                <a:cubicBezTo>
                  <a:pt x="304314" y="2112090"/>
                  <a:pt x="314083" y="2134724"/>
                  <a:pt x="304273" y="2092533"/>
                </a:cubicBezTo>
                <a:cubicBezTo>
                  <a:pt x="308983" y="2088154"/>
                  <a:pt x="303590" y="2066396"/>
                  <a:pt x="301642" y="2057359"/>
                </a:cubicBezTo>
                <a:cubicBezTo>
                  <a:pt x="301720" y="2041038"/>
                  <a:pt x="313213" y="2032807"/>
                  <a:pt x="306736" y="2016105"/>
                </a:cubicBezTo>
                <a:cubicBezTo>
                  <a:pt x="312847" y="2019262"/>
                  <a:pt x="310007" y="1975377"/>
                  <a:pt x="316234" y="1983129"/>
                </a:cubicBezTo>
                <a:cubicBezTo>
                  <a:pt x="322177" y="1972692"/>
                  <a:pt x="313034" y="1967129"/>
                  <a:pt x="318238" y="1956745"/>
                </a:cubicBezTo>
                <a:cubicBezTo>
                  <a:pt x="319718" y="1944884"/>
                  <a:pt x="311423" y="1963350"/>
                  <a:pt x="311341" y="1950160"/>
                </a:cubicBezTo>
                <a:lnTo>
                  <a:pt x="323556" y="1879546"/>
                </a:lnTo>
                <a:cubicBezTo>
                  <a:pt x="320263" y="1869846"/>
                  <a:pt x="322312" y="1862247"/>
                  <a:pt x="326085" y="1854893"/>
                </a:cubicBezTo>
                <a:cubicBezTo>
                  <a:pt x="325955" y="1832625"/>
                  <a:pt x="332007" y="1812578"/>
                  <a:pt x="335058" y="1787684"/>
                </a:cubicBezTo>
                <a:cubicBezTo>
                  <a:pt x="331933" y="1760490"/>
                  <a:pt x="342400" y="1747069"/>
                  <a:pt x="345620" y="1720464"/>
                </a:cubicBezTo>
                <a:cubicBezTo>
                  <a:pt x="337355" y="1693643"/>
                  <a:pt x="360215" y="1703686"/>
                  <a:pt x="360760" y="1681196"/>
                </a:cubicBezTo>
                <a:cubicBezTo>
                  <a:pt x="353923" y="1644243"/>
                  <a:pt x="368449" y="1682451"/>
                  <a:pt x="368483" y="1625881"/>
                </a:cubicBezTo>
                <a:cubicBezTo>
                  <a:pt x="367181" y="1622619"/>
                  <a:pt x="369088" y="1615868"/>
                  <a:pt x="371077" y="1616704"/>
                </a:cubicBezTo>
                <a:cubicBezTo>
                  <a:pt x="371005" y="1604306"/>
                  <a:pt x="384453" y="1569256"/>
                  <a:pt x="383008" y="1551493"/>
                </a:cubicBezTo>
                <a:cubicBezTo>
                  <a:pt x="390598" y="1517303"/>
                  <a:pt x="381821" y="1500132"/>
                  <a:pt x="384834" y="1475233"/>
                </a:cubicBezTo>
                <a:cubicBezTo>
                  <a:pt x="393221" y="1446677"/>
                  <a:pt x="400498" y="1430031"/>
                  <a:pt x="418371" y="1380155"/>
                </a:cubicBezTo>
                <a:lnTo>
                  <a:pt x="469641" y="1210871"/>
                </a:lnTo>
                <a:cubicBezTo>
                  <a:pt x="507460" y="1148093"/>
                  <a:pt x="486915" y="1066841"/>
                  <a:pt x="489701" y="1028427"/>
                </a:cubicBezTo>
                <a:cubicBezTo>
                  <a:pt x="478454" y="1012506"/>
                  <a:pt x="490925" y="999600"/>
                  <a:pt x="486354" y="980383"/>
                </a:cubicBezTo>
                <a:cubicBezTo>
                  <a:pt x="483880" y="937629"/>
                  <a:pt x="471099" y="895192"/>
                  <a:pt x="479762" y="839699"/>
                </a:cubicBezTo>
                <a:cubicBezTo>
                  <a:pt x="444550" y="814685"/>
                  <a:pt x="465776" y="749644"/>
                  <a:pt x="445664" y="696545"/>
                </a:cubicBezTo>
                <a:cubicBezTo>
                  <a:pt x="441558" y="665722"/>
                  <a:pt x="459046" y="617297"/>
                  <a:pt x="440047" y="606615"/>
                </a:cubicBezTo>
                <a:cubicBezTo>
                  <a:pt x="451675" y="592509"/>
                  <a:pt x="432892" y="579307"/>
                  <a:pt x="431225" y="563889"/>
                </a:cubicBezTo>
                <a:cubicBezTo>
                  <a:pt x="438618" y="551582"/>
                  <a:pt x="432225" y="545475"/>
                  <a:pt x="430803" y="534294"/>
                </a:cubicBezTo>
                <a:cubicBezTo>
                  <a:pt x="435364" y="529230"/>
                  <a:pt x="435126" y="519767"/>
                  <a:pt x="429777" y="516548"/>
                </a:cubicBezTo>
                <a:cubicBezTo>
                  <a:pt x="417444" y="521116"/>
                  <a:pt x="423596" y="488251"/>
                  <a:pt x="415090" y="485808"/>
                </a:cubicBezTo>
                <a:cubicBezTo>
                  <a:pt x="413316" y="466733"/>
                  <a:pt x="424116" y="383903"/>
                  <a:pt x="410499" y="369873"/>
                </a:cubicBezTo>
                <a:cubicBezTo>
                  <a:pt x="404034" y="331308"/>
                  <a:pt x="425696" y="275570"/>
                  <a:pt x="425314" y="259180"/>
                </a:cubicBezTo>
                <a:cubicBezTo>
                  <a:pt x="450188" y="242918"/>
                  <a:pt x="384634" y="163766"/>
                  <a:pt x="383240" y="94173"/>
                </a:cubicBezTo>
                <a:cubicBezTo>
                  <a:pt x="385641" y="84795"/>
                  <a:pt x="385609" y="79782"/>
                  <a:pt x="379938" y="77267"/>
                </a:cubicBezTo>
                <a:cubicBezTo>
                  <a:pt x="378301" y="68220"/>
                  <a:pt x="376144" y="54774"/>
                  <a:pt x="373430" y="38856"/>
                </a:cubicBez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77C2D30-AF60-A0F1-174E-CC74988074C5}"/>
              </a:ext>
            </a:extLst>
          </p:cNvPr>
          <p:cNvSpPr>
            <a:spLocks noGrp="1"/>
          </p:cNvSpPr>
          <p:nvPr>
            <p:ph type="title"/>
          </p:nvPr>
        </p:nvSpPr>
        <p:spPr>
          <a:xfrm>
            <a:off x="5867400" y="609600"/>
            <a:ext cx="5310116" cy="1322887"/>
          </a:xfrm>
        </p:spPr>
        <p:txBody>
          <a:bodyPr>
            <a:normAutofit/>
          </a:bodyPr>
          <a:lstStyle/>
          <a:p>
            <a:r>
              <a:rPr lang="en-GB"/>
              <a:t>Adaptability and Feasibility</a:t>
            </a:r>
            <a:endParaRPr lang="en-GB" dirty="0"/>
          </a:p>
        </p:txBody>
      </p:sp>
      <p:pic>
        <p:nvPicPr>
          <p:cNvPr id="5" name="Picture 4">
            <a:extLst>
              <a:ext uri="{FF2B5EF4-FFF2-40B4-BE49-F238E27FC236}">
                <a16:creationId xmlns:a16="http://schemas.microsoft.com/office/drawing/2014/main" id="{B61AEED6-3697-7494-8A4D-034E3B36B63B}"/>
              </a:ext>
            </a:extLst>
          </p:cNvPr>
          <p:cNvPicPr>
            <a:picLocks noChangeAspect="1"/>
          </p:cNvPicPr>
          <p:nvPr/>
        </p:nvPicPr>
        <p:blipFill>
          <a:blip r:embed="rId3"/>
          <a:stretch>
            <a:fillRect/>
          </a:stretch>
        </p:blipFill>
        <p:spPr>
          <a:xfrm>
            <a:off x="693215" y="675564"/>
            <a:ext cx="3682575" cy="5516967"/>
          </a:xfrm>
          <a:prstGeom prst="rect">
            <a:avLst/>
          </a:prstGeom>
        </p:spPr>
      </p:pic>
      <p:sp>
        <p:nvSpPr>
          <p:cNvPr id="3" name="Content Placeholder 2">
            <a:extLst>
              <a:ext uri="{FF2B5EF4-FFF2-40B4-BE49-F238E27FC236}">
                <a16:creationId xmlns:a16="http://schemas.microsoft.com/office/drawing/2014/main" id="{D8BE1FB8-EA99-212E-90D2-52B780BE7FEC}"/>
              </a:ext>
            </a:extLst>
          </p:cNvPr>
          <p:cNvSpPr>
            <a:spLocks noGrp="1"/>
          </p:cNvSpPr>
          <p:nvPr>
            <p:ph idx="1"/>
          </p:nvPr>
        </p:nvSpPr>
        <p:spPr>
          <a:xfrm>
            <a:off x="5867400" y="2194102"/>
            <a:ext cx="5310116" cy="3908585"/>
          </a:xfrm>
        </p:spPr>
        <p:txBody>
          <a:bodyPr>
            <a:normAutofit/>
          </a:bodyPr>
          <a:lstStyle/>
          <a:p>
            <a:pPr>
              <a:buNone/>
            </a:pPr>
            <a:r>
              <a:rPr lang="en-GB" sz="1400" b="1">
                <a:latin typeface="+mj-lt"/>
              </a:rPr>
              <a:t>Question 1</a:t>
            </a:r>
          </a:p>
          <a:p>
            <a:pPr>
              <a:buNone/>
            </a:pPr>
            <a:r>
              <a:rPr lang="en-GB" sz="1400">
                <a:latin typeface="+mj-lt"/>
              </a:rPr>
              <a:t>If your chosen methodology faces unforeseen challenges, what</a:t>
            </a:r>
          </a:p>
          <a:p>
            <a:pPr>
              <a:buNone/>
            </a:pPr>
            <a:r>
              <a:rPr lang="en-GB" sz="1400">
                <a:latin typeface="+mj-lt"/>
              </a:rPr>
              <a:t>alternative approaches could you adopt to ensure your</a:t>
            </a:r>
          </a:p>
          <a:p>
            <a:pPr>
              <a:buNone/>
            </a:pPr>
            <a:r>
              <a:rPr lang="en-GB" sz="1400">
                <a:latin typeface="+mj-lt"/>
              </a:rPr>
              <a:t>research objectives are achieved?</a:t>
            </a:r>
          </a:p>
          <a:p>
            <a:pPr>
              <a:buNone/>
            </a:pPr>
            <a:r>
              <a:rPr lang="en-GB" sz="1400" b="1">
                <a:latin typeface="+mj-lt"/>
              </a:rPr>
              <a:t>Answer</a:t>
            </a:r>
          </a:p>
          <a:p>
            <a:pPr>
              <a:buNone/>
            </a:pPr>
            <a:r>
              <a:rPr lang="en-GB" sz="1400">
                <a:latin typeface="+mj-lt"/>
              </a:rPr>
              <a:t>My research uses </a:t>
            </a:r>
            <a:r>
              <a:rPr lang="en-GB" sz="1400" b="1">
                <a:latin typeface="+mj-lt"/>
              </a:rPr>
              <a:t>mixed methods: surveys and interviews</a:t>
            </a:r>
            <a:r>
              <a:rPr lang="en-GB" sz="1400">
                <a:latin typeface="+mj-lt"/>
              </a:rPr>
              <a:t>. </a:t>
            </a:r>
          </a:p>
          <a:p>
            <a:pPr>
              <a:buNone/>
            </a:pPr>
            <a:r>
              <a:rPr lang="en-GB" sz="1400">
                <a:latin typeface="+mj-lt"/>
              </a:rPr>
              <a:t>If challenges occur, I could:</a:t>
            </a:r>
          </a:p>
          <a:p>
            <a:pPr lvl="0">
              <a:buFont typeface="Wingdings" panose="05000000000000000000" pitchFamily="2" charset="2"/>
              <a:buChar char="Ø"/>
            </a:pPr>
            <a:r>
              <a:rPr lang="en-GB" sz="1400" b="1">
                <a:latin typeface="+mj-lt"/>
              </a:rPr>
              <a:t>Low survey responses</a:t>
            </a:r>
            <a:r>
              <a:rPr lang="en-GB" sz="1400">
                <a:latin typeface="+mj-lt"/>
              </a:rPr>
              <a:t> → Recruit more participants </a:t>
            </a:r>
          </a:p>
          <a:p>
            <a:pPr lvl="0">
              <a:buFont typeface="Wingdings" panose="05000000000000000000" pitchFamily="2" charset="2"/>
              <a:buChar char="Ø"/>
            </a:pPr>
            <a:r>
              <a:rPr lang="en-GB" sz="1400" b="1">
                <a:latin typeface="+mj-lt"/>
              </a:rPr>
              <a:t>Interview difficulties</a:t>
            </a:r>
            <a:r>
              <a:rPr lang="en-GB" sz="1400">
                <a:latin typeface="+mj-lt"/>
              </a:rPr>
              <a:t> → Use online interviews </a:t>
            </a:r>
          </a:p>
          <a:p>
            <a:pPr lvl="0">
              <a:buFont typeface="Wingdings" panose="05000000000000000000" pitchFamily="2" charset="2"/>
              <a:buChar char="Ø"/>
            </a:pPr>
            <a:r>
              <a:rPr lang="en-GB" sz="1400" b="1">
                <a:latin typeface="+mj-lt"/>
              </a:rPr>
              <a:t>Limited time</a:t>
            </a:r>
            <a:r>
              <a:rPr lang="en-GB" sz="1400">
                <a:latin typeface="+mj-lt"/>
              </a:rPr>
              <a:t> → Reduce the number of interviews </a:t>
            </a:r>
          </a:p>
          <a:p>
            <a:pPr lvl="0">
              <a:buFont typeface="Wingdings" panose="05000000000000000000" pitchFamily="2" charset="2"/>
              <a:buChar char="Ø"/>
            </a:pPr>
            <a:r>
              <a:rPr lang="en-GB" sz="1400" b="1">
                <a:latin typeface="+mj-lt"/>
              </a:rPr>
              <a:t>Limited access to SMEs</a:t>
            </a:r>
            <a:r>
              <a:rPr lang="en-GB" sz="1400">
                <a:latin typeface="+mj-lt"/>
              </a:rPr>
              <a:t> → Include SMEs from different sectors </a:t>
            </a:r>
          </a:p>
          <a:p>
            <a:pPr lvl="0">
              <a:buFont typeface="Wingdings" panose="05000000000000000000" pitchFamily="2" charset="2"/>
              <a:buChar char="Ø"/>
            </a:pPr>
            <a:r>
              <a:rPr lang="en-GB" sz="1400" b="1">
                <a:latin typeface="+mj-lt"/>
              </a:rPr>
              <a:t>Low interview participation</a:t>
            </a:r>
            <a:r>
              <a:rPr lang="en-GB" sz="1400">
                <a:latin typeface="+mj-lt"/>
              </a:rPr>
              <a:t> → Add open-ended survey questions</a:t>
            </a:r>
          </a:p>
          <a:p>
            <a:pPr>
              <a:buNone/>
            </a:pPr>
            <a:endParaRPr lang="en-GB" sz="1400">
              <a:latin typeface="+mj-lt"/>
            </a:endParaRPr>
          </a:p>
          <a:p>
            <a:pPr marL="0" indent="0">
              <a:buNone/>
            </a:pPr>
            <a:endParaRPr lang="en-GB" sz="1400"/>
          </a:p>
        </p:txBody>
      </p:sp>
    </p:spTree>
    <p:extLst>
      <p:ext uri="{BB962C8B-B14F-4D97-AF65-F5344CB8AC3E}">
        <p14:creationId xmlns:p14="http://schemas.microsoft.com/office/powerpoint/2010/main" val="536073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D5C0E0-AAE5-D769-6F4A-645D52CAFC14}"/>
              </a:ext>
            </a:extLst>
          </p:cNvPr>
          <p:cNvSpPr>
            <a:spLocks noGrp="1"/>
          </p:cNvSpPr>
          <p:nvPr>
            <p:ph type="title"/>
          </p:nvPr>
        </p:nvSpPr>
        <p:spPr>
          <a:xfrm>
            <a:off x="1137033" y="670559"/>
            <a:ext cx="4683321" cy="2148841"/>
          </a:xfrm>
        </p:spPr>
        <p:txBody>
          <a:bodyPr anchor="t">
            <a:normAutofit/>
          </a:bodyPr>
          <a:lstStyle/>
          <a:p>
            <a:r>
              <a:rPr lang="en-GB" dirty="0"/>
              <a:t>Conclusion</a:t>
            </a:r>
          </a:p>
        </p:txBody>
      </p:sp>
      <p:pic>
        <p:nvPicPr>
          <p:cNvPr id="5" name="Picture 4">
            <a:extLst>
              <a:ext uri="{FF2B5EF4-FFF2-40B4-BE49-F238E27FC236}">
                <a16:creationId xmlns:a16="http://schemas.microsoft.com/office/drawing/2014/main" id="{B0C09624-6849-4B6B-0243-5381FE9B9A32}"/>
              </a:ext>
            </a:extLst>
          </p:cNvPr>
          <p:cNvPicPr>
            <a:picLocks noChangeAspect="1"/>
          </p:cNvPicPr>
          <p:nvPr/>
        </p:nvPicPr>
        <p:blipFill>
          <a:blip r:embed="rId3"/>
          <a:srcRect l="3640" r="138" b="1"/>
          <a:stretch>
            <a:fillRect/>
          </a:stretch>
        </p:blipFill>
        <p:spPr>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Content Placeholder 2">
            <a:extLst>
              <a:ext uri="{FF2B5EF4-FFF2-40B4-BE49-F238E27FC236}">
                <a16:creationId xmlns:a16="http://schemas.microsoft.com/office/drawing/2014/main" id="{8A127914-294A-9091-1AD2-443E49F6A298}"/>
              </a:ext>
            </a:extLst>
          </p:cNvPr>
          <p:cNvSpPr>
            <a:spLocks noGrp="1"/>
          </p:cNvSpPr>
          <p:nvPr>
            <p:ph idx="1"/>
          </p:nvPr>
        </p:nvSpPr>
        <p:spPr>
          <a:xfrm>
            <a:off x="6797004" y="670559"/>
            <a:ext cx="4555782" cy="5445076"/>
          </a:xfrm>
        </p:spPr>
        <p:txBody>
          <a:bodyPr anchor="t">
            <a:normAutofit/>
          </a:bodyPr>
          <a:lstStyle/>
          <a:p>
            <a:pPr>
              <a:buNone/>
            </a:pPr>
            <a:r>
              <a:rPr lang="en-GB" sz="1700" b="1">
                <a:latin typeface="+mj-lt"/>
              </a:rPr>
              <a:t>The Research Addresses a Current Business Issue</a:t>
            </a:r>
          </a:p>
          <a:p>
            <a:pPr>
              <a:buNone/>
            </a:pPr>
            <a:r>
              <a:rPr lang="en-GB" sz="1700">
                <a:latin typeface="+mj-lt"/>
              </a:rPr>
              <a:t>Remote and hybrid working influence:</a:t>
            </a:r>
          </a:p>
          <a:p>
            <a:pPr>
              <a:buFont typeface="Wingdings" panose="05000000000000000000" pitchFamily="2" charset="2"/>
              <a:buChar char="Ø"/>
            </a:pPr>
            <a:r>
              <a:rPr lang="en-GB" sz="1700" b="1">
                <a:latin typeface="+mj-lt"/>
              </a:rPr>
              <a:t>Employee Productivity</a:t>
            </a:r>
            <a:endParaRPr lang="en-GB" sz="1700">
              <a:latin typeface="+mj-lt"/>
            </a:endParaRPr>
          </a:p>
          <a:p>
            <a:pPr>
              <a:buFont typeface="Wingdings" panose="05000000000000000000" pitchFamily="2" charset="2"/>
              <a:buChar char="Ø"/>
            </a:pPr>
            <a:r>
              <a:rPr lang="en-GB" sz="1700" b="1">
                <a:latin typeface="+mj-lt"/>
              </a:rPr>
              <a:t>Job Satisfaction</a:t>
            </a:r>
            <a:endParaRPr lang="en-GB" sz="1700">
              <a:latin typeface="+mj-lt"/>
            </a:endParaRPr>
          </a:p>
          <a:p>
            <a:pPr>
              <a:buFont typeface="Wingdings" panose="05000000000000000000" pitchFamily="2" charset="2"/>
              <a:buChar char="Ø"/>
            </a:pPr>
            <a:r>
              <a:rPr lang="en-GB" sz="1700" b="1">
                <a:latin typeface="+mj-lt"/>
              </a:rPr>
              <a:t>Work-Life Balance</a:t>
            </a:r>
            <a:endParaRPr lang="en-GB" sz="1700">
              <a:latin typeface="+mj-lt"/>
            </a:endParaRPr>
          </a:p>
          <a:p>
            <a:pPr>
              <a:buFont typeface="Wingdings" panose="05000000000000000000" pitchFamily="2" charset="2"/>
              <a:buChar char="Ø"/>
            </a:pPr>
            <a:r>
              <a:rPr lang="en-GB" sz="1700" b="1">
                <a:latin typeface="+mj-lt"/>
              </a:rPr>
              <a:t>Organisational Performance</a:t>
            </a:r>
            <a:endParaRPr lang="en-GB" sz="1700">
              <a:latin typeface="+mj-lt"/>
            </a:endParaRPr>
          </a:p>
          <a:p>
            <a:pPr>
              <a:buNone/>
            </a:pPr>
            <a:r>
              <a:rPr lang="en-GB" sz="1700" b="1">
                <a:latin typeface="+mj-lt"/>
              </a:rPr>
              <a:t>Key Argument</a:t>
            </a:r>
          </a:p>
          <a:p>
            <a:pPr>
              <a:buNone/>
            </a:pPr>
            <a:r>
              <a:rPr lang="en-GB" sz="1700">
                <a:latin typeface="+mj-lt"/>
              </a:rPr>
              <a:t>Successful flexible working requires:</a:t>
            </a:r>
          </a:p>
          <a:p>
            <a:pPr lvl="0">
              <a:buFont typeface="Wingdings" panose="05000000000000000000" pitchFamily="2" charset="2"/>
              <a:buChar char="Ø"/>
            </a:pPr>
            <a:r>
              <a:rPr lang="en-GB" sz="1700">
                <a:latin typeface="+mj-lt"/>
              </a:rPr>
              <a:t>Effective communication </a:t>
            </a:r>
          </a:p>
          <a:p>
            <a:pPr lvl="0">
              <a:buFont typeface="Wingdings" panose="05000000000000000000" pitchFamily="2" charset="2"/>
              <a:buChar char="Ø"/>
            </a:pPr>
            <a:r>
              <a:rPr lang="en-GB" sz="1700">
                <a:latin typeface="+mj-lt"/>
              </a:rPr>
              <a:t>Appropriate technology </a:t>
            </a:r>
          </a:p>
          <a:p>
            <a:pPr lvl="0">
              <a:buFont typeface="Wingdings" panose="05000000000000000000" pitchFamily="2" charset="2"/>
              <a:buChar char="Ø"/>
            </a:pPr>
            <a:r>
              <a:rPr lang="en-GB" sz="1700">
                <a:latin typeface="+mj-lt"/>
              </a:rPr>
              <a:t>Employee autonomy </a:t>
            </a:r>
          </a:p>
          <a:p>
            <a:pPr lvl="0">
              <a:buFont typeface="Wingdings" panose="05000000000000000000" pitchFamily="2" charset="2"/>
              <a:buChar char="Ø"/>
            </a:pPr>
            <a:r>
              <a:rPr lang="en-GB" sz="1700">
                <a:latin typeface="+mj-lt"/>
              </a:rPr>
              <a:t>Management support </a:t>
            </a:r>
          </a:p>
          <a:p>
            <a:pPr lvl="0">
              <a:buFont typeface="Wingdings" panose="05000000000000000000" pitchFamily="2" charset="2"/>
              <a:buChar char="Ø"/>
            </a:pPr>
            <a:r>
              <a:rPr lang="en-GB" sz="1700">
                <a:latin typeface="+mj-lt"/>
              </a:rPr>
              <a:t>Clear performance expectations </a:t>
            </a:r>
          </a:p>
          <a:p>
            <a:pPr lvl="0">
              <a:buFont typeface="Wingdings" panose="05000000000000000000" pitchFamily="2" charset="2"/>
              <a:buChar char="Ø"/>
            </a:pPr>
            <a:r>
              <a:rPr lang="en-GB" sz="1700">
                <a:latin typeface="+mj-lt"/>
              </a:rPr>
              <a:t>Regular evaluation</a:t>
            </a:r>
          </a:p>
          <a:p>
            <a:pPr marL="0" indent="0">
              <a:buNone/>
            </a:pPr>
            <a:endParaRPr lang="en-GB" sz="1700"/>
          </a:p>
        </p:txBody>
      </p:sp>
    </p:spTree>
    <p:extLst>
      <p:ext uri="{BB962C8B-B14F-4D97-AF65-F5344CB8AC3E}">
        <p14:creationId xmlns:p14="http://schemas.microsoft.com/office/powerpoint/2010/main" val="115357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AD577E-54EE-69EE-2643-B4FCA02F482E}"/>
              </a:ext>
            </a:extLst>
          </p:cNvPr>
          <p:cNvSpPr>
            <a:spLocks noGrp="1"/>
          </p:cNvSpPr>
          <p:nvPr>
            <p:ph type="title"/>
          </p:nvPr>
        </p:nvSpPr>
        <p:spPr>
          <a:xfrm>
            <a:off x="643468" y="643467"/>
            <a:ext cx="4620584" cy="4567137"/>
          </a:xfrm>
        </p:spPr>
        <p:txBody>
          <a:bodyPr vert="horz" lIns="91440" tIns="45720" rIns="91440" bIns="45720" rtlCol="0" anchor="b">
            <a:normAutofit/>
          </a:bodyPr>
          <a:lstStyle/>
          <a:p>
            <a:r>
              <a:rPr lang="en-US" sz="3700"/>
              <a:t>The success of remote and hybrid working depends not simply on where employees work, but on how flexible working is designed and managed</a:t>
            </a:r>
          </a:p>
        </p:txBody>
      </p:sp>
      <p:pic>
        <p:nvPicPr>
          <p:cNvPr id="4" name="Picture 3" descr="Sunlit desk">
            <a:extLst>
              <a:ext uri="{FF2B5EF4-FFF2-40B4-BE49-F238E27FC236}">
                <a16:creationId xmlns:a16="http://schemas.microsoft.com/office/drawing/2014/main" id="{C3C2DF3D-E6DA-81AE-4538-1D92E058A460}"/>
              </a:ext>
            </a:extLst>
          </p:cNvPr>
          <p:cNvPicPr>
            <a:picLocks noChangeAspect="1"/>
          </p:cNvPicPr>
          <p:nvPr/>
        </p:nvPicPr>
        <p:blipFill>
          <a:blip r:embed="rId2"/>
          <a:srcRect l="16859" r="25103"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762265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BA0AD15-54C9-AF0E-5AF3-72B96786E31F}"/>
              </a:ext>
            </a:extLst>
          </p:cNvPr>
          <p:cNvSpPr>
            <a:spLocks noGrp="1"/>
          </p:cNvSpPr>
          <p:nvPr>
            <p:ph type="title"/>
          </p:nvPr>
        </p:nvSpPr>
        <p:spPr>
          <a:xfrm>
            <a:off x="1137036" y="548640"/>
            <a:ext cx="9543405" cy="1188720"/>
          </a:xfrm>
        </p:spPr>
        <p:txBody>
          <a:bodyPr>
            <a:normAutofit/>
          </a:bodyPr>
          <a:lstStyle/>
          <a:p>
            <a:r>
              <a:rPr lang="en-GB">
                <a:solidFill>
                  <a:schemeClr val="tx1">
                    <a:lumMod val="85000"/>
                    <a:lumOff val="15000"/>
                  </a:schemeClr>
                </a:solidFill>
              </a:rPr>
              <a:t>References</a:t>
            </a:r>
          </a:p>
        </p:txBody>
      </p:sp>
      <p:sp>
        <p:nvSpPr>
          <p:cNvPr id="3" name="Content Placeholder 2">
            <a:extLst>
              <a:ext uri="{FF2B5EF4-FFF2-40B4-BE49-F238E27FC236}">
                <a16:creationId xmlns:a16="http://schemas.microsoft.com/office/drawing/2014/main" id="{2B847D36-8EC0-5DF8-69B7-244B60A48629}"/>
              </a:ext>
            </a:extLst>
          </p:cNvPr>
          <p:cNvSpPr>
            <a:spLocks noGrp="1"/>
          </p:cNvSpPr>
          <p:nvPr>
            <p:ph idx="1"/>
          </p:nvPr>
        </p:nvSpPr>
        <p:spPr>
          <a:xfrm>
            <a:off x="1957987" y="2431765"/>
            <a:ext cx="8276026" cy="3320031"/>
          </a:xfrm>
        </p:spPr>
        <p:txBody>
          <a:bodyPr anchor="ctr">
            <a:normAutofit/>
          </a:bodyPr>
          <a:lstStyle/>
          <a:p>
            <a:pPr>
              <a:buFont typeface="Wingdings" panose="05000000000000000000" pitchFamily="2" charset="2"/>
              <a:buChar char="Ø"/>
            </a:pPr>
            <a:r>
              <a:rPr lang="en-GB" sz="1900">
                <a:solidFill>
                  <a:schemeClr val="tx1">
                    <a:lumMod val="85000"/>
                    <a:lumOff val="15000"/>
                  </a:schemeClr>
                </a:solidFill>
              </a:rPr>
              <a:t>Aprilina, R. and Martdianty, F. (2023) ‘The role of hybrid-working in improving employees’ satisfaction, perceived productivity, and organizations’ capabilities’, </a:t>
            </a:r>
            <a:r>
              <a:rPr lang="en-GB" sz="1900" i="1">
                <a:solidFill>
                  <a:schemeClr val="tx1">
                    <a:lumMod val="85000"/>
                    <a:lumOff val="15000"/>
                  </a:schemeClr>
                </a:solidFill>
              </a:rPr>
              <a:t>Jurnal Manajemen Teori dan Terapan</a:t>
            </a:r>
            <a:r>
              <a:rPr lang="en-GB" sz="1900">
                <a:solidFill>
                  <a:schemeClr val="tx1">
                    <a:lumMod val="85000"/>
                    <a:lumOff val="15000"/>
                  </a:schemeClr>
                </a:solidFill>
              </a:rPr>
              <a:t>, 16(2), pp. 206–222.</a:t>
            </a:r>
          </a:p>
          <a:p>
            <a:pPr>
              <a:buFont typeface="Wingdings" panose="05000000000000000000" pitchFamily="2" charset="2"/>
              <a:buChar char="Ø"/>
            </a:pPr>
            <a:r>
              <a:rPr lang="en-GB" sz="1900">
                <a:solidFill>
                  <a:schemeClr val="tx1">
                    <a:lumMod val="85000"/>
                    <a:lumOff val="15000"/>
                  </a:schemeClr>
                </a:solidFill>
              </a:rPr>
              <a:t>Bakker, A.B. and Demerouti, E. (2007) ‘The Job Demands-Resources model: State of the art’, </a:t>
            </a:r>
            <a:r>
              <a:rPr lang="en-GB" sz="1900" i="1">
                <a:solidFill>
                  <a:schemeClr val="tx1">
                    <a:lumMod val="85000"/>
                    <a:lumOff val="15000"/>
                  </a:schemeClr>
                </a:solidFill>
              </a:rPr>
              <a:t>Journal of Managerial Psychology</a:t>
            </a:r>
            <a:r>
              <a:rPr lang="en-GB" sz="1900">
                <a:solidFill>
                  <a:schemeClr val="tx1">
                    <a:lumMod val="85000"/>
                    <a:lumOff val="15000"/>
                  </a:schemeClr>
                </a:solidFill>
              </a:rPr>
              <a:t>, 22(3), pp. 309–328.</a:t>
            </a:r>
          </a:p>
          <a:p>
            <a:pPr>
              <a:buFont typeface="Wingdings" panose="05000000000000000000" pitchFamily="2" charset="2"/>
              <a:buChar char="Ø"/>
            </a:pPr>
            <a:r>
              <a:rPr lang="en-GB" sz="1900">
                <a:solidFill>
                  <a:schemeClr val="tx1">
                    <a:lumMod val="85000"/>
                    <a:lumOff val="15000"/>
                  </a:schemeClr>
                </a:solidFill>
              </a:rPr>
              <a:t>Bloom, N., Han, R. and Liang, J. (2024) ‘Hybrid working from home improves retention without damaging performance’, </a:t>
            </a:r>
            <a:r>
              <a:rPr lang="en-GB" sz="1900" i="1">
                <a:solidFill>
                  <a:schemeClr val="tx1">
                    <a:lumMod val="85000"/>
                    <a:lumOff val="15000"/>
                  </a:schemeClr>
                </a:solidFill>
              </a:rPr>
              <a:t>Nature</a:t>
            </a:r>
            <a:r>
              <a:rPr lang="en-GB" sz="1900">
                <a:solidFill>
                  <a:schemeClr val="tx1">
                    <a:lumMod val="85000"/>
                    <a:lumOff val="15000"/>
                  </a:schemeClr>
                </a:solidFill>
              </a:rPr>
              <a:t>, 630, pp. 920–925.</a:t>
            </a:r>
          </a:p>
          <a:p>
            <a:pPr>
              <a:buFont typeface="Wingdings" panose="05000000000000000000" pitchFamily="2" charset="2"/>
              <a:buChar char="Ø"/>
            </a:pPr>
            <a:r>
              <a:rPr lang="en-GB" sz="1900">
                <a:solidFill>
                  <a:schemeClr val="tx1">
                    <a:lumMod val="85000"/>
                    <a:lumOff val="15000"/>
                  </a:schemeClr>
                </a:solidFill>
              </a:rPr>
              <a:t>Braun, V. and Clarke, V. (2006) ‘Using thematic analysis in psychology’, </a:t>
            </a:r>
            <a:r>
              <a:rPr lang="en-GB" sz="1900" i="1">
                <a:solidFill>
                  <a:schemeClr val="tx1">
                    <a:lumMod val="85000"/>
                    <a:lumOff val="15000"/>
                  </a:schemeClr>
                </a:solidFill>
              </a:rPr>
              <a:t>Qualitative Research in Psychology</a:t>
            </a:r>
            <a:r>
              <a:rPr lang="en-GB" sz="1900">
                <a:solidFill>
                  <a:schemeClr val="tx1">
                    <a:lumMod val="85000"/>
                    <a:lumOff val="15000"/>
                  </a:schemeClr>
                </a:solidFill>
              </a:rPr>
              <a:t>, 3(2), pp. 77–101.</a:t>
            </a:r>
          </a:p>
          <a:p>
            <a:pPr marL="0" indent="0">
              <a:buNone/>
            </a:pPr>
            <a:endParaRPr lang="en-GB" sz="1900">
              <a:solidFill>
                <a:schemeClr val="tx1">
                  <a:lumMod val="85000"/>
                  <a:lumOff val="15000"/>
                </a:schemeClr>
              </a:solidFill>
            </a:endParaRP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6781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320351-9FA2-4A26-885B-BB8F3E490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68CD2EFB-78C2-4C6E-A6B9-4ED12FAD5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Yellow question mark">
            <a:extLst>
              <a:ext uri="{FF2B5EF4-FFF2-40B4-BE49-F238E27FC236}">
                <a16:creationId xmlns:a16="http://schemas.microsoft.com/office/drawing/2014/main" id="{A2BCFD13-AA48-B06A-8DAB-6734FECD91FB}"/>
              </a:ext>
            </a:extLst>
          </p:cNvPr>
          <p:cNvPicPr>
            <a:picLocks noChangeAspect="1"/>
          </p:cNvPicPr>
          <p:nvPr/>
        </p:nvPicPr>
        <p:blipFill>
          <a:blip r:embed="rId2">
            <a:alphaModFix amt="60000"/>
          </a:blip>
          <a:srcRect b="6250"/>
          <a:stretch>
            <a:fill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121C5C94-ED31-8436-5C70-737F097F37AE}"/>
              </a:ext>
            </a:extLst>
          </p:cNvPr>
          <p:cNvSpPr>
            <a:spLocks noGrp="1"/>
          </p:cNvSpPr>
          <p:nvPr>
            <p:ph type="title"/>
          </p:nvPr>
        </p:nvSpPr>
        <p:spPr>
          <a:xfrm>
            <a:off x="841248" y="600427"/>
            <a:ext cx="9875520" cy="3299902"/>
          </a:xfrm>
        </p:spPr>
        <p:txBody>
          <a:bodyPr vert="horz" lIns="91440" tIns="45720" rIns="91440" bIns="45720" rtlCol="0" anchor="b">
            <a:normAutofit/>
          </a:bodyPr>
          <a:lstStyle/>
          <a:p>
            <a:r>
              <a:rPr lang="en-US" sz="8200">
                <a:solidFill>
                  <a:srgbClr val="FFFFFF"/>
                </a:solidFill>
              </a:rPr>
              <a:t>Questions?</a:t>
            </a:r>
          </a:p>
        </p:txBody>
      </p:sp>
    </p:spTree>
    <p:extLst>
      <p:ext uri="{BB962C8B-B14F-4D97-AF65-F5344CB8AC3E}">
        <p14:creationId xmlns:p14="http://schemas.microsoft.com/office/powerpoint/2010/main" val="22611967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521</TotalTime>
  <Words>1179</Words>
  <Application>Microsoft Macintosh PowerPoint</Application>
  <PresentationFormat>Widescreen</PresentationFormat>
  <Paragraphs>135</Paragraphs>
  <Slides>11</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Aptos Display</vt:lpstr>
      <vt:lpstr>Arial</vt:lpstr>
      <vt:lpstr>Calibri</vt:lpstr>
      <vt:lpstr>Wingdings</vt:lpstr>
      <vt:lpstr>Office Theme</vt:lpstr>
      <vt:lpstr>The Impact of Remote and Hybrid Working on Employee Productivity and Job Satisfaction in SMEs</vt:lpstr>
      <vt:lpstr>Introduction</vt:lpstr>
      <vt:lpstr>Alignment with Business Practices</vt:lpstr>
      <vt:lpstr>Problem Statement</vt:lpstr>
      <vt:lpstr>Problem Statement</vt:lpstr>
      <vt:lpstr>Problem Statement</vt:lpstr>
      <vt:lpstr>Adaptability and Feasibility</vt:lpstr>
      <vt:lpstr>Conclusion</vt:lpstr>
      <vt:lpstr>The success of remote and hybrid working depends not simply on where employees work, but on how flexible working is designed and managed</vt:lpstr>
      <vt:lpstr>References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Iasmine-Georgiana Tompos</dc:creator>
  <cp:lastModifiedBy>Teya Todorova Ceneva (2325754)</cp:lastModifiedBy>
  <cp:revision>3</cp:revision>
  <dcterms:created xsi:type="dcterms:W3CDTF">2026-08-11T20:12:25Z</dcterms:created>
  <dcterms:modified xsi:type="dcterms:W3CDTF">2026-08-14T10:54:59Z</dcterms:modified>
</cp:coreProperties>
</file>