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7/9/2020</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3149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7/9/2020</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8794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7/9/2020</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9086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7/9/2020</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3233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7/9/2020</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1214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7/9/2020</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015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7/9/2020</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3700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7/9/2020</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4567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7/9/2020</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933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7/9/2020</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2985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7/9/2020</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7104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7/9/2020</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92081426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15DFE7-43AB-4A28-AC60-EB0F3A7105E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416"/>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1EF86BFA-9133-4F6B-98BE-1CBB87EB6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3666683"/>
            <a:ext cx="12188952" cy="3191317"/>
          </a:xfrm>
          <a:prstGeom prst="rect">
            <a:avLst/>
          </a:prstGeom>
          <a:gradFill>
            <a:gsLst>
              <a:gs pos="42000">
                <a:schemeClr val="bg1">
                  <a:alpha val="23000"/>
                </a:schemeClr>
              </a:gs>
              <a:gs pos="0">
                <a:schemeClr val="bg1">
                  <a:alpha val="0"/>
                </a:schemeClr>
              </a:gs>
              <a:gs pos="100000">
                <a:schemeClr val="bg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BCDC2-ACB0-4F62-A869-C7FCA673FEFF}"/>
              </a:ext>
            </a:extLst>
          </p:cNvPr>
          <p:cNvSpPr>
            <a:spLocks noGrp="1"/>
          </p:cNvSpPr>
          <p:nvPr>
            <p:ph type="ctrTitle"/>
          </p:nvPr>
        </p:nvSpPr>
        <p:spPr>
          <a:xfrm>
            <a:off x="843630" y="3826292"/>
            <a:ext cx="5257800" cy="1701570"/>
          </a:xfrm>
        </p:spPr>
        <p:txBody>
          <a:bodyPr anchor="b">
            <a:normAutofit/>
          </a:bodyPr>
          <a:lstStyle/>
          <a:p>
            <a:pPr algn="l"/>
            <a:r>
              <a:rPr lang="en-GB" sz="4400" dirty="0"/>
              <a:t>Gatsby Grange</a:t>
            </a:r>
          </a:p>
        </p:txBody>
      </p:sp>
      <p:sp>
        <p:nvSpPr>
          <p:cNvPr id="3" name="Subtitle 2">
            <a:extLst>
              <a:ext uri="{FF2B5EF4-FFF2-40B4-BE49-F238E27FC236}">
                <a16:creationId xmlns:a16="http://schemas.microsoft.com/office/drawing/2014/main" id="{EFD0BAE5-F755-400B-B5DD-CDEFE4ABAA60}"/>
              </a:ext>
            </a:extLst>
          </p:cNvPr>
          <p:cNvSpPr>
            <a:spLocks noGrp="1"/>
          </p:cNvSpPr>
          <p:nvPr>
            <p:ph type="subTitle" idx="1"/>
          </p:nvPr>
        </p:nvSpPr>
        <p:spPr>
          <a:xfrm>
            <a:off x="843631" y="5584617"/>
            <a:ext cx="5147960" cy="646785"/>
          </a:xfrm>
        </p:spPr>
        <p:txBody>
          <a:bodyPr>
            <a:normAutofit fontScale="85000" lnSpcReduction="10000"/>
          </a:bodyPr>
          <a:lstStyle/>
          <a:p>
            <a:pPr algn="l"/>
            <a:r>
              <a:rPr lang="en-GB" sz="2000" dirty="0"/>
              <a:t>Financial Management for the Hotel </a:t>
            </a:r>
            <a:r>
              <a:rPr lang="en-GB" sz="2000"/>
              <a:t>Industry (Marian </a:t>
            </a:r>
            <a:r>
              <a:rPr lang="en-GB" sz="2000" dirty="0"/>
              <a:t>Dumbrava, </a:t>
            </a:r>
            <a:r>
              <a:rPr lang="en-GB" sz="2000"/>
              <a:t>Student number: 1815435) </a:t>
            </a:r>
            <a:endParaRPr lang="en-GB" sz="2000" dirty="0"/>
          </a:p>
        </p:txBody>
      </p:sp>
    </p:spTree>
    <p:extLst>
      <p:ext uri="{BB962C8B-B14F-4D97-AF65-F5344CB8AC3E}">
        <p14:creationId xmlns:p14="http://schemas.microsoft.com/office/powerpoint/2010/main" val="31929196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D719F-C72B-446F-966E-FB83535C3429}"/>
              </a:ext>
            </a:extLst>
          </p:cNvPr>
          <p:cNvSpPr>
            <a:spLocks noGrp="1"/>
          </p:cNvSpPr>
          <p:nvPr>
            <p:ph type="title"/>
          </p:nvPr>
        </p:nvSpPr>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966F5612-DC85-4389-A6BC-BEF432BB54E1}"/>
              </a:ext>
            </a:extLst>
          </p:cNvPr>
          <p:cNvSpPr>
            <a:spLocks noGrp="1"/>
          </p:cNvSpPr>
          <p:nvPr>
            <p:ph idx="1"/>
          </p:nvPr>
        </p:nvSpPr>
        <p:spPr/>
        <p:txBody>
          <a:bodyPr>
            <a:normAutofit lnSpcReduction="10000"/>
          </a:bodyPr>
          <a:lstStyle/>
          <a:p>
            <a:r>
              <a:rPr lang="en-GB" dirty="0"/>
              <a:t>In the following analysis, we will be focusing on the accountancy aspect of the company between the years 2018 and 2019. The following report is a critical analysis of the Gatsby Grange, a small chain of Boutique from Northern Ireland. Furthermore, I am aiming to evaluate the financial date for a critical understanding of the financial performance using the appropriate methods and criteria. A healthy financial analysis requires looking at the financial statements and not only. Through this analysis we can determine if a business is healthy and profitable.</a:t>
            </a:r>
          </a:p>
        </p:txBody>
      </p:sp>
    </p:spTree>
    <p:extLst>
      <p:ext uri="{BB962C8B-B14F-4D97-AF65-F5344CB8AC3E}">
        <p14:creationId xmlns:p14="http://schemas.microsoft.com/office/powerpoint/2010/main" val="2865423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B5402-BCF4-4FB1-AF18-D91598AC34E8}"/>
              </a:ext>
            </a:extLst>
          </p:cNvPr>
          <p:cNvSpPr>
            <a:spLocks noGrp="1"/>
          </p:cNvSpPr>
          <p:nvPr>
            <p:ph type="title"/>
          </p:nvPr>
        </p:nvSpPr>
        <p:spPr/>
        <p:txBody>
          <a:bodyPr/>
          <a:lstStyle/>
          <a:p>
            <a:r>
              <a:rPr lang="en-GB" dirty="0"/>
              <a:t>ROCE</a:t>
            </a:r>
          </a:p>
        </p:txBody>
      </p:sp>
      <p:sp>
        <p:nvSpPr>
          <p:cNvPr id="3" name="Content Placeholder 2">
            <a:extLst>
              <a:ext uri="{FF2B5EF4-FFF2-40B4-BE49-F238E27FC236}">
                <a16:creationId xmlns:a16="http://schemas.microsoft.com/office/drawing/2014/main" id="{4775E0D8-BA35-46EC-BB6C-A2E6AAF8B7C1}"/>
              </a:ext>
            </a:extLst>
          </p:cNvPr>
          <p:cNvSpPr>
            <a:spLocks noGrp="1"/>
          </p:cNvSpPr>
          <p:nvPr>
            <p:ph idx="1"/>
          </p:nvPr>
        </p:nvSpPr>
        <p:spPr/>
        <p:txBody>
          <a:bodyPr/>
          <a:lstStyle/>
          <a:p>
            <a:r>
              <a:rPr lang="en-GB" dirty="0"/>
              <a:t>Regarding ROCE return on capital employed, we can see a slight improvement in operating profit from 4008 in 2018 to 4073 in 2019. Also, we can see an improvement in capital employed from 6226 in 2018 to 6274 in 2019 which means ROCE was better in 2019, 64.91% comparing to 2018, 64.37%.</a:t>
            </a:r>
          </a:p>
        </p:txBody>
      </p:sp>
    </p:spTree>
    <p:extLst>
      <p:ext uri="{BB962C8B-B14F-4D97-AF65-F5344CB8AC3E}">
        <p14:creationId xmlns:p14="http://schemas.microsoft.com/office/powerpoint/2010/main" val="2121028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0D14-5D5C-4B03-967D-678010A986D6}"/>
              </a:ext>
            </a:extLst>
          </p:cNvPr>
          <p:cNvSpPr>
            <a:spLocks noGrp="1"/>
          </p:cNvSpPr>
          <p:nvPr>
            <p:ph type="title"/>
          </p:nvPr>
        </p:nvSpPr>
        <p:spPr/>
        <p:txBody>
          <a:bodyPr/>
          <a:lstStyle/>
          <a:p>
            <a:r>
              <a:rPr lang="en-GB" dirty="0"/>
              <a:t>Asset Turnover </a:t>
            </a:r>
          </a:p>
        </p:txBody>
      </p:sp>
      <p:sp>
        <p:nvSpPr>
          <p:cNvPr id="3" name="Content Placeholder 2">
            <a:extLst>
              <a:ext uri="{FF2B5EF4-FFF2-40B4-BE49-F238E27FC236}">
                <a16:creationId xmlns:a16="http://schemas.microsoft.com/office/drawing/2014/main" id="{A39128EC-8368-4FA4-85EF-0027CC66F3CA}"/>
              </a:ext>
            </a:extLst>
          </p:cNvPr>
          <p:cNvSpPr>
            <a:spLocks noGrp="1"/>
          </p:cNvSpPr>
          <p:nvPr>
            <p:ph idx="1"/>
          </p:nvPr>
        </p:nvSpPr>
        <p:spPr/>
        <p:txBody>
          <a:bodyPr/>
          <a:lstStyle/>
          <a:p>
            <a:r>
              <a:rPr lang="en-GB" dirty="0"/>
              <a:t>The next analysis will be based on asset turnover. Asset turnover refers to the capability of the company in using their assets to generate sales revenue or sales income. Similar to return on capital employed, we can see an increase of sales 5500 in 2018 to 6000 in 2019 </a:t>
            </a:r>
          </a:p>
        </p:txBody>
      </p:sp>
    </p:spTree>
    <p:extLst>
      <p:ext uri="{BB962C8B-B14F-4D97-AF65-F5344CB8AC3E}">
        <p14:creationId xmlns:p14="http://schemas.microsoft.com/office/powerpoint/2010/main" val="1502593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525AE-0875-4339-B408-1CE282497959}"/>
              </a:ext>
            </a:extLst>
          </p:cNvPr>
          <p:cNvSpPr>
            <a:spLocks noGrp="1"/>
          </p:cNvSpPr>
          <p:nvPr>
            <p:ph type="title"/>
          </p:nvPr>
        </p:nvSpPr>
        <p:spPr/>
        <p:txBody>
          <a:bodyPr/>
          <a:lstStyle/>
          <a:p>
            <a:r>
              <a:rPr lang="en-GB" dirty="0"/>
              <a:t>Gross Profit Turnover </a:t>
            </a:r>
          </a:p>
        </p:txBody>
      </p:sp>
      <p:sp>
        <p:nvSpPr>
          <p:cNvPr id="3" name="Content Placeholder 2">
            <a:extLst>
              <a:ext uri="{FF2B5EF4-FFF2-40B4-BE49-F238E27FC236}">
                <a16:creationId xmlns:a16="http://schemas.microsoft.com/office/drawing/2014/main" id="{D2421383-7748-4DA2-905A-DCCAD2BEAAC2}"/>
              </a:ext>
            </a:extLst>
          </p:cNvPr>
          <p:cNvSpPr>
            <a:spLocks noGrp="1"/>
          </p:cNvSpPr>
          <p:nvPr>
            <p:ph idx="1"/>
          </p:nvPr>
        </p:nvSpPr>
        <p:spPr/>
        <p:txBody>
          <a:bodyPr/>
          <a:lstStyle/>
          <a:p>
            <a:r>
              <a:rPr lang="en-GB" dirty="0"/>
              <a:t>When we analyse gross profit turnover, data changes compared to the analyses above. Although the sales have risen in 2019 to 6000 from 5500 in 2018 and also gross profit has risen from 5050 in 2018 to 5150 in 2019, the digits for 2019 of gross profit turnover show us a decrease from 71.81% in 2018 to 67.88% in 2019.</a:t>
            </a:r>
          </a:p>
        </p:txBody>
      </p:sp>
    </p:spTree>
    <p:extLst>
      <p:ext uri="{BB962C8B-B14F-4D97-AF65-F5344CB8AC3E}">
        <p14:creationId xmlns:p14="http://schemas.microsoft.com/office/powerpoint/2010/main" val="912732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BC1EE-D968-4A05-AE0D-69BE6EC31621}"/>
              </a:ext>
            </a:extLst>
          </p:cNvPr>
          <p:cNvSpPr>
            <a:spLocks noGrp="1"/>
          </p:cNvSpPr>
          <p:nvPr>
            <p:ph type="title"/>
          </p:nvPr>
        </p:nvSpPr>
        <p:spPr/>
        <p:txBody>
          <a:bodyPr/>
          <a:lstStyle/>
          <a:p>
            <a:r>
              <a:rPr lang="en-GB" dirty="0"/>
              <a:t>Net Operating Profit Turnover</a:t>
            </a:r>
          </a:p>
        </p:txBody>
      </p:sp>
      <p:sp>
        <p:nvSpPr>
          <p:cNvPr id="3" name="Content Placeholder 2">
            <a:extLst>
              <a:ext uri="{FF2B5EF4-FFF2-40B4-BE49-F238E27FC236}">
                <a16:creationId xmlns:a16="http://schemas.microsoft.com/office/drawing/2014/main" id="{F43DAAC5-4992-4A90-9918-DAB9C7C76835}"/>
              </a:ext>
            </a:extLst>
          </p:cNvPr>
          <p:cNvSpPr>
            <a:spLocks noGrp="1"/>
          </p:cNvSpPr>
          <p:nvPr>
            <p:ph idx="1"/>
          </p:nvPr>
        </p:nvSpPr>
        <p:spPr/>
        <p:txBody>
          <a:bodyPr/>
          <a:lstStyle/>
          <a:p>
            <a:r>
              <a:rPr lang="en-GB" dirty="0"/>
              <a:t>Furthermore, we will now be analysing net operating profit turnover. To begin with, after a company us paying for variable costs of production (such as salaries, raw materials) the net operating profit turnover is measuring the amount of profit an enterprise creates on a pound. Similar to gross profit turnover, net operating profit turnover has a decreasing trend from 72.87% in 2018 to 67.88% in 2019. </a:t>
            </a:r>
          </a:p>
        </p:txBody>
      </p:sp>
    </p:spTree>
    <p:extLst>
      <p:ext uri="{BB962C8B-B14F-4D97-AF65-F5344CB8AC3E}">
        <p14:creationId xmlns:p14="http://schemas.microsoft.com/office/powerpoint/2010/main" val="2993634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9ABB9-26B9-4BDC-BCF7-D98A0C9CD6F2}"/>
              </a:ext>
            </a:extLst>
          </p:cNvPr>
          <p:cNvSpPr>
            <a:spLocks noGrp="1"/>
          </p:cNvSpPr>
          <p:nvPr>
            <p:ph type="title"/>
          </p:nvPr>
        </p:nvSpPr>
        <p:spPr/>
        <p:txBody>
          <a:bodyPr/>
          <a:lstStyle/>
          <a:p>
            <a:r>
              <a:rPr lang="en-GB" dirty="0"/>
              <a:t>Inventory Turnover</a:t>
            </a:r>
          </a:p>
        </p:txBody>
      </p:sp>
      <p:sp>
        <p:nvSpPr>
          <p:cNvPr id="3" name="Content Placeholder 2">
            <a:extLst>
              <a:ext uri="{FF2B5EF4-FFF2-40B4-BE49-F238E27FC236}">
                <a16:creationId xmlns:a16="http://schemas.microsoft.com/office/drawing/2014/main" id="{AD268278-799B-4942-BCCF-2F1366521EDD}"/>
              </a:ext>
            </a:extLst>
          </p:cNvPr>
          <p:cNvSpPr>
            <a:spLocks noGrp="1"/>
          </p:cNvSpPr>
          <p:nvPr>
            <p:ph idx="1"/>
          </p:nvPr>
        </p:nvSpPr>
        <p:spPr/>
        <p:txBody>
          <a:bodyPr>
            <a:normAutofit/>
          </a:bodyPr>
          <a:lstStyle/>
          <a:p>
            <a:r>
              <a:rPr lang="en-GB" dirty="0"/>
              <a:t>Next, we will be looking at inventory and analysing its effects. To begin with, inventory turnover is a ratio which displays the number of times an enterprise has replaced and sold inventory within a given period of time. Using this, a company is able to calculate the amount of time it takes for the current inventory to sell using the inventory turnover formula. If we take a look at  inventory turnover, we can observe a decrease in the number of days from 223 in 2018 to 187 in 2019. </a:t>
            </a:r>
          </a:p>
        </p:txBody>
      </p:sp>
    </p:spTree>
    <p:extLst>
      <p:ext uri="{BB962C8B-B14F-4D97-AF65-F5344CB8AC3E}">
        <p14:creationId xmlns:p14="http://schemas.microsoft.com/office/powerpoint/2010/main" val="1877876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7E695-2352-4E4D-B0C1-03A377569E5B}"/>
              </a:ext>
            </a:extLst>
          </p:cNvPr>
          <p:cNvSpPr>
            <a:spLocks noGrp="1"/>
          </p:cNvSpPr>
          <p:nvPr>
            <p:ph type="title"/>
          </p:nvPr>
        </p:nvSpPr>
        <p:spPr/>
        <p:txBody>
          <a:bodyPr/>
          <a:lstStyle/>
          <a:p>
            <a:r>
              <a:rPr lang="en-GB" dirty="0"/>
              <a:t>Current Ratio:</a:t>
            </a:r>
          </a:p>
        </p:txBody>
      </p:sp>
      <p:sp>
        <p:nvSpPr>
          <p:cNvPr id="3" name="Content Placeholder 2">
            <a:extLst>
              <a:ext uri="{FF2B5EF4-FFF2-40B4-BE49-F238E27FC236}">
                <a16:creationId xmlns:a16="http://schemas.microsoft.com/office/drawing/2014/main" id="{FABE816D-6A7C-42F9-AC71-C6175598D7DD}"/>
              </a:ext>
            </a:extLst>
          </p:cNvPr>
          <p:cNvSpPr>
            <a:spLocks noGrp="1"/>
          </p:cNvSpPr>
          <p:nvPr>
            <p:ph idx="1"/>
          </p:nvPr>
        </p:nvSpPr>
        <p:spPr/>
        <p:txBody>
          <a:bodyPr/>
          <a:lstStyle/>
          <a:p>
            <a:r>
              <a:rPr lang="en-GB" dirty="0"/>
              <a:t>The next analysis I will be making is current ratio. There is a decrease here also to 2 from 2.28 in 2018. Furthermore, current asset has an increase from 2065 in 2018 to 3240 in 2019; this rise comes from the debtors especially, so this is not a real increase which can be seen in the current ratio. Also, current liabilities have an increase of 1339 in 2018 to 1616 in 2019, however this raise is not real either coming from bank overdraft which has increased from 300 in 2018 to 500 in 2019.  </a:t>
            </a:r>
          </a:p>
        </p:txBody>
      </p:sp>
    </p:spTree>
    <p:extLst>
      <p:ext uri="{BB962C8B-B14F-4D97-AF65-F5344CB8AC3E}">
        <p14:creationId xmlns:p14="http://schemas.microsoft.com/office/powerpoint/2010/main" val="1507477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245C8-7E98-4069-8C4B-04B5CC2436F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D188895-0E1E-4F80-B778-9DBE6A565E95}"/>
              </a:ext>
            </a:extLst>
          </p:cNvPr>
          <p:cNvSpPr>
            <a:spLocks noGrp="1"/>
          </p:cNvSpPr>
          <p:nvPr>
            <p:ph idx="1"/>
          </p:nvPr>
        </p:nvSpPr>
        <p:spPr/>
        <p:txBody>
          <a:bodyPr/>
          <a:lstStyle/>
          <a:p>
            <a:r>
              <a:rPr lang="en-GB" dirty="0"/>
              <a:t>In conclusion, my recommendations are as following: </a:t>
            </a:r>
          </a:p>
          <a:p>
            <a:r>
              <a:rPr lang="en-GB" dirty="0"/>
              <a:t>Renting out public spaces in the hotel (halls, bars, etc)</a:t>
            </a:r>
          </a:p>
          <a:p>
            <a:r>
              <a:rPr lang="en-GB" dirty="0"/>
              <a:t>Efficient lightbulbs (activated by sensor, powered by solar panels)</a:t>
            </a:r>
          </a:p>
          <a:p>
            <a:r>
              <a:rPr lang="en-GB" dirty="0"/>
              <a:t>Investing more in advertising</a:t>
            </a:r>
          </a:p>
          <a:p>
            <a:r>
              <a:rPr lang="en-GB" dirty="0"/>
              <a:t>Decreasing the amount of </a:t>
            </a:r>
            <a:r>
              <a:rPr lang="en-GB"/>
              <a:t>bad debts.</a:t>
            </a:r>
          </a:p>
        </p:txBody>
      </p:sp>
    </p:spTree>
    <p:extLst>
      <p:ext uri="{BB962C8B-B14F-4D97-AF65-F5344CB8AC3E}">
        <p14:creationId xmlns:p14="http://schemas.microsoft.com/office/powerpoint/2010/main" val="272571399"/>
      </p:ext>
    </p:extLst>
  </p:cSld>
  <p:clrMapOvr>
    <a:masterClrMapping/>
  </p:clrMapOvr>
</p:sld>
</file>

<file path=ppt/theme/theme1.xml><?xml version="1.0" encoding="utf-8"?>
<a:theme xmlns:a="http://schemas.openxmlformats.org/drawingml/2006/main" name="ShapesVTI">
  <a:themeElements>
    <a:clrScheme name="AnalogousFromRegularSeedLeftStep">
      <a:dk1>
        <a:srgbClr val="000000"/>
      </a:dk1>
      <a:lt1>
        <a:srgbClr val="FFFFFF"/>
      </a:lt1>
      <a:dk2>
        <a:srgbClr val="413224"/>
      </a:dk2>
      <a:lt2>
        <a:srgbClr val="E3E2E8"/>
      </a:lt2>
      <a:accent1>
        <a:srgbClr val="92AA43"/>
      </a:accent1>
      <a:accent2>
        <a:srgbClr val="B19B3B"/>
      </a:accent2>
      <a:accent3>
        <a:srgbClr val="C37C4D"/>
      </a:accent3>
      <a:accent4>
        <a:srgbClr val="B13B3D"/>
      </a:accent4>
      <a:accent5>
        <a:srgbClr val="C34D80"/>
      </a:accent5>
      <a:accent6>
        <a:srgbClr val="B13BA0"/>
      </a:accent6>
      <a:hlink>
        <a:srgbClr val="846ECE"/>
      </a:hlink>
      <a:folHlink>
        <a:srgbClr val="7F7F7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77</TotalTime>
  <Words>631</Words>
  <Application>Microsoft Office PowerPoint</Application>
  <PresentationFormat>Widescreen</PresentationFormat>
  <Paragraphs>22</Paragraphs>
  <Slides>9</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Avenir Next LT Pro</vt:lpstr>
      <vt:lpstr>Calibri</vt:lpstr>
      <vt:lpstr>Tw Cen MT</vt:lpstr>
      <vt:lpstr>ShapesVTI</vt:lpstr>
      <vt:lpstr>Gatsby Grange</vt:lpstr>
      <vt:lpstr>Introduction</vt:lpstr>
      <vt:lpstr>ROCE</vt:lpstr>
      <vt:lpstr>Asset Turnover </vt:lpstr>
      <vt:lpstr>Gross Profit Turnover </vt:lpstr>
      <vt:lpstr>Net Operating Profit Turnover</vt:lpstr>
      <vt:lpstr>Inventory Turnover</vt:lpstr>
      <vt:lpstr>Current Ratio:</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Gatsby Grange</dc:title>
  <dc:creator>Adriana Dumbrava</dc:creator>
  <cp:lastModifiedBy>Adriana Dumbrava</cp:lastModifiedBy>
  <cp:revision>10</cp:revision>
  <dcterms:created xsi:type="dcterms:W3CDTF">2020-07-09T11:49:56Z</dcterms:created>
  <dcterms:modified xsi:type="dcterms:W3CDTF">2020-07-09T13:09:53Z</dcterms:modified>
</cp:coreProperties>
</file>