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101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06/30/2026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26805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06/30/2026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7252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60F5A1-D93F-4692-B3BE-F3A4627053E3}" type="datetimeFigureOut">
              <a:rPr lang="en-US" smtClean="0"/>
              <a:t>06/30/2026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573566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702590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F60F5A1-D93F-4692-B3BE-F3A4627053E3}" type="datetimeFigureOut">
              <a:rPr lang="en-US" smtClean="0"/>
              <a:t>06/30/2026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712973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F60F5A1-D93F-4692-B3BE-F3A4627053E3}" type="datetimeFigureOut">
              <a:rPr lang="en-US" smtClean="0"/>
              <a:t>06/30/2026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474620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7F60F5A1-D93F-4692-B3BE-F3A4627053E3}" type="datetimeFigureOut">
              <a:rPr lang="en-US" smtClean="0"/>
              <a:t>06/30/2026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130527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978072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278891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96894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4048059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47602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06/30/2026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4211574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7F60F5A1-D93F-4692-B3BE-F3A4627053E3}" type="datetimeFigureOut">
              <a:rPr lang="en-US" smtClean="0"/>
              <a:t>06/30/2026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9074632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7F60F5A1-D93F-4692-B3BE-F3A4627053E3}" type="datetimeFigureOut">
              <a:rPr lang="en-US" smtClean="0"/>
              <a:t>06/30/2026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295561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06/30/2026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322716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06/30/2026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17100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7F60F5A1-D93F-4692-B3BE-F3A4627053E3}" type="datetimeFigureOut">
              <a:rPr lang="en-US" smtClean="0"/>
              <a:t>06/30/2026</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93E036AC-13C0-4132-ACFF-2D55EC83EE54}" type="slidenum">
              <a:rPr lang="en-US" smtClean="0"/>
              <a:t>‹#›</a:t>
            </a:fld>
            <a:endParaRPr lang="en-US"/>
          </a:p>
        </p:txBody>
      </p:sp>
    </p:spTree>
    <p:extLst>
      <p:ext uri="{BB962C8B-B14F-4D97-AF65-F5344CB8AC3E}">
        <p14:creationId xmlns:p14="http://schemas.microsoft.com/office/powerpoint/2010/main" val="396429271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shisrrj.com/paper/SHISRRJ1818936.pdf" TargetMode="External"/><Relationship Id="rId13" Type="http://schemas.openxmlformats.org/officeDocument/2006/relationships/hyperlink" Target="https://ieeexplore.ieee.org/abstract/document/9146114/" TargetMode="External"/><Relationship Id="rId3" Type="http://schemas.openxmlformats.org/officeDocument/2006/relationships/hyperlink" Target="https://www.mdpi.com/2227-9032/13/9/1060" TargetMode="External"/><Relationship Id="rId7" Type="http://schemas.openxmlformats.org/officeDocument/2006/relationships/hyperlink" Target="https://www.mdpi.com/1660-4601/20/5/4542" TargetMode="External"/><Relationship Id="rId12" Type="http://schemas.openxmlformats.org/officeDocument/2006/relationships/hyperlink" Target="https://www.researchgate.net/profile/Krishna-Jayanth-Rolla/publication/377555515_Trends_and_Futuristic_Applications_of_Big_Data_and_Electronic_Health_Record_Data_in_Empowering_Constructive_Clinical_Decision_Support_Systems_Bio/links/65abe4aba59bf45fc9ea00b1/Trends-and-Futuristic-Applications-of-Big-Data-and-Electronic-Health-Record-Data-in-Empowering-Constructive-Clinical-Decision-Support-Systems-Bio.pdf" TargetMode="External"/><Relationship Id="rId2" Type="http://schemas.openxmlformats.org/officeDocument/2006/relationships/hyperlink" Target="https://pdfs.semanticscholar.org/0756/c5c036d2c60de383189f7b3d5aab7098ac23.pdf" TargetMode="External"/><Relationship Id="rId1" Type="http://schemas.openxmlformats.org/officeDocument/2006/relationships/slideLayout" Target="../slideLayouts/slideLayout7.xml"/><Relationship Id="rId6" Type="http://schemas.openxmlformats.org/officeDocument/2006/relationships/hyperlink" Target="https://www.mdpi.com/2227-9032/13/3/329" TargetMode="External"/><Relationship Id="rId11" Type="http://schemas.openxmlformats.org/officeDocument/2006/relationships/hyperlink" Target="https://www.asianinstituteofresearch.org/_files/ugd/ed8b62_c2e9cd7678f64214a088e71f850a61ec.pdf#page=53" TargetMode="External"/><Relationship Id="rId5" Type="http://schemas.openxmlformats.org/officeDocument/2006/relationships/hyperlink" Target="https://www.jmir.org/2020/8/e13598/XSL" TargetMode="External"/><Relationship Id="rId10" Type="http://schemas.openxmlformats.org/officeDocument/2006/relationships/hyperlink" Target="https://jhcdc.com.my/archives/1jhcdc2024/1jhcdc2024-31-38.pdf" TargetMode="External"/><Relationship Id="rId4" Type="http://schemas.openxmlformats.org/officeDocument/2006/relationships/hyperlink" Target="https://humanfactors.jmir.org/2021/4/e33364" TargetMode="External"/><Relationship Id="rId9" Type="http://schemas.openxmlformats.org/officeDocument/2006/relationships/hyperlink" Target="https://www.academia.edu/download/113663598/EHR.pdf" TargetMode="External"/><Relationship Id="rId14" Type="http://schemas.openxmlformats.org/officeDocument/2006/relationships/hyperlink" Target="https://www.mdpi.com/1660-4601/20/4/34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57950" y="1027744"/>
            <a:ext cx="7164590" cy="95410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cap="none" spc="0" dirty="0" smtClean="0">
                <a:ln/>
                <a:solidFill>
                  <a:srgbClr val="00B0F0"/>
                </a:solidFill>
                <a:effectLst/>
                <a:latin typeface="Times New Roman" panose="02020603050405020304" pitchFamily="18" charset="0"/>
                <a:ea typeface="Times New Roman" panose="02020603050405020304" pitchFamily="18" charset="0"/>
              </a:rPr>
              <a:t>Electronic Health Records (EHRs): </a:t>
            </a:r>
          </a:p>
          <a:p>
            <a:pPr algn="ctr"/>
            <a:r>
              <a:rPr lang="en-US" sz="2800" b="1" cap="none" spc="0" dirty="0" smtClean="0">
                <a:ln/>
                <a:solidFill>
                  <a:srgbClr val="00B0F0"/>
                </a:solidFill>
                <a:effectLst/>
                <a:latin typeface="Times New Roman" panose="02020603050405020304" pitchFamily="18" charset="0"/>
                <a:ea typeface="Times New Roman" panose="02020603050405020304" pitchFamily="18" charset="0"/>
              </a:rPr>
              <a:t>Driving Digital Transformation in Healthcare</a:t>
            </a:r>
            <a:endParaRPr lang="en-US" sz="2800" b="1" cap="none" spc="0" dirty="0">
              <a:ln/>
              <a:solidFill>
                <a:srgbClr val="00B0F0"/>
              </a:solidFill>
              <a:effectLst/>
            </a:endParaRPr>
          </a:p>
        </p:txBody>
      </p:sp>
      <p:sp>
        <p:nvSpPr>
          <p:cNvPr id="6" name="Rectangle 5"/>
          <p:cNvSpPr/>
          <p:nvPr/>
        </p:nvSpPr>
        <p:spPr>
          <a:xfrm>
            <a:off x="1854200" y="2224661"/>
            <a:ext cx="6172199" cy="2170787"/>
          </a:xfrm>
          <a:prstGeom prst="rect">
            <a:avLst/>
          </a:prstGeom>
          <a:solidFill>
            <a:srgbClr val="00B0F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2400" b="1" dirty="0" smtClea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LO1: Evaluate contemporary digital transformations in health and social care.</a:t>
            </a:r>
            <a:endParaRPr lang="en-US" sz="2000" b="1"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2400" b="1" dirty="0" smtClea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LO2: Investigate innovative digital technologies and their impact on communities and populations.</a:t>
            </a:r>
            <a:endParaRPr lang="en-U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2095500" y="4714860"/>
            <a:ext cx="2237279" cy="5232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dirty="0" smtClean="0">
                <a:ln/>
                <a:solidFill>
                  <a:srgbClr val="00B0F0"/>
                </a:solidFill>
              </a:rPr>
              <a:t>Presented By:</a:t>
            </a:r>
            <a:endParaRPr lang="en-US" sz="2800" b="1" cap="none" spc="0" dirty="0">
              <a:ln/>
              <a:solidFill>
                <a:srgbClr val="00B0F0"/>
              </a:solidFill>
              <a:effectLst/>
            </a:endParaRPr>
          </a:p>
        </p:txBody>
      </p:sp>
      <p:sp>
        <p:nvSpPr>
          <p:cNvPr id="8" name="Rectangle 7"/>
          <p:cNvSpPr/>
          <p:nvPr/>
        </p:nvSpPr>
        <p:spPr>
          <a:xfrm>
            <a:off x="4523642" y="4453250"/>
            <a:ext cx="2924198" cy="1569660"/>
          </a:xfrm>
          <a:prstGeom prst="rect">
            <a:avLst/>
          </a:prstGeom>
          <a:solidFill>
            <a:srgbClr val="00B0F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sp3d extrusionH="57150" prstMaterial="matte">
              <a:bevelT w="63500" h="12700" prst="angle"/>
              <a:contourClr>
                <a:schemeClr val="bg1">
                  <a:lumMod val="65000"/>
                </a:schemeClr>
              </a:contourClr>
            </a:sp3d>
          </a:bodyPr>
          <a:lstStyle/>
          <a:p>
            <a:pPr algn="ctr"/>
            <a:r>
              <a:rPr lang="en-US" sz="3200" b="1" dirty="0" smtClean="0">
                <a:ln/>
                <a:solidFill>
                  <a:schemeClr val="bg1"/>
                </a:solidFill>
              </a:rPr>
              <a:t>Student Name</a:t>
            </a:r>
          </a:p>
          <a:p>
            <a:pPr algn="ctr"/>
            <a:r>
              <a:rPr lang="en-US" sz="3200" b="1" cap="none" spc="0" dirty="0" smtClean="0">
                <a:ln/>
                <a:solidFill>
                  <a:schemeClr val="bg1"/>
                </a:solidFill>
                <a:effectLst/>
              </a:rPr>
              <a:t>Student Number</a:t>
            </a:r>
          </a:p>
          <a:p>
            <a:pPr algn="ctr"/>
            <a:r>
              <a:rPr lang="en-US" sz="3200" b="1" dirty="0" smtClean="0">
                <a:ln/>
                <a:solidFill>
                  <a:schemeClr val="bg1"/>
                </a:solidFill>
              </a:rPr>
              <a:t>Date</a:t>
            </a:r>
            <a:endParaRPr lang="en-US" sz="3200" b="1" cap="none" spc="0" dirty="0">
              <a:ln/>
              <a:solidFill>
                <a:schemeClr val="bg1"/>
              </a:solidFill>
              <a:effectLst/>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270646" y="2811891"/>
            <a:ext cx="2170786" cy="9963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049265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10181" y="211436"/>
            <a:ext cx="2844240"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dirty="0">
                <a:ln/>
                <a:solidFill>
                  <a:schemeClr val="accent4"/>
                </a:solidFill>
              </a:rPr>
              <a:t>Introduction</a:t>
            </a:r>
          </a:p>
        </p:txBody>
      </p:sp>
      <p:sp>
        <p:nvSpPr>
          <p:cNvPr id="3" name="Rectangle 2"/>
          <p:cNvSpPr/>
          <p:nvPr/>
        </p:nvSpPr>
        <p:spPr>
          <a:xfrm>
            <a:off x="571500" y="777677"/>
            <a:ext cx="7962900" cy="5283498"/>
          </a:xfrm>
          <a:prstGeom prst="rect">
            <a:avLst/>
          </a:prstGeom>
        </p:spPr>
        <p:txBody>
          <a:bodyPr wrap="square">
            <a:spAutoFit/>
          </a:bodyPr>
          <a:lstStyle/>
          <a:p>
            <a:pPr marL="285750" indent="-285750" algn="just">
              <a:lnSpc>
                <a:spcPct val="200000"/>
              </a:lnSpc>
              <a:spcAft>
                <a:spcPts val="800"/>
              </a:spcAft>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Healthcare systems experiences various challenges, such as the </a:t>
            </a:r>
            <a:r>
              <a:rPr lang="en-US" b="1" dirty="0" smtClean="0">
                <a:effectLst/>
                <a:latin typeface="Times New Roman" panose="02020603050405020304" pitchFamily="18" charset="0"/>
                <a:ea typeface="Times New Roman" panose="02020603050405020304" pitchFamily="18" charset="0"/>
                <a:cs typeface="Times New Roman" panose="02020603050405020304" pitchFamily="18" charset="0"/>
              </a:rPr>
              <a:t>ageing population</a:t>
            </a: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 increasing numbers of people living with </a:t>
            </a:r>
            <a:r>
              <a:rPr lang="en-US" b="1" dirty="0" smtClean="0">
                <a:effectLst/>
                <a:latin typeface="Times New Roman" panose="02020603050405020304" pitchFamily="18" charset="0"/>
                <a:ea typeface="Times New Roman" panose="02020603050405020304" pitchFamily="18" charset="0"/>
                <a:cs typeface="Times New Roman" panose="02020603050405020304" pitchFamily="18" charset="0"/>
              </a:rPr>
              <a:t>chronic diseases</a:t>
            </a: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 and growing </a:t>
            </a:r>
            <a:r>
              <a:rPr lang="en-US" b="1" dirty="0" smtClean="0">
                <a:effectLst/>
                <a:latin typeface="Times New Roman" panose="02020603050405020304" pitchFamily="18" charset="0"/>
                <a:ea typeface="Times New Roman" panose="02020603050405020304" pitchFamily="18" charset="0"/>
                <a:cs typeface="Times New Roman" panose="02020603050405020304" pitchFamily="18" charset="0"/>
              </a:rPr>
              <a:t>demand for healthcare services</a:t>
            </a: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lnSpc>
                <a:spcPct val="200000"/>
              </a:lnSpc>
              <a:spcAft>
                <a:spcPts val="800"/>
              </a:spcAft>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In different organizations, patient information is still stored in paper records or separate systems, making it difficult to access complete and accurate information. This leads to delays, communication problems, and medical mistakes.</a:t>
            </a:r>
            <a:endParaRPr lang="en-US" sz="1600" dirty="0" smtClean="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Digital transformation enables health sector address these challenges by introducing technologies that improve the quality, safety, and efficiency of healthcare (</a:t>
            </a:r>
            <a:r>
              <a:rPr lang="en-US" dirty="0" err="1" smtClean="0">
                <a:effectLst/>
                <a:latin typeface="Times New Roman" panose="02020603050405020304" pitchFamily="18" charset="0"/>
                <a:ea typeface="Times New Roman" panose="02020603050405020304" pitchFamily="18" charset="0"/>
                <a:cs typeface="Times New Roman" panose="02020603050405020304" pitchFamily="18" charset="0"/>
              </a:rPr>
              <a:t>Stoumpos</a:t>
            </a:r>
            <a:r>
              <a:rPr lang="en-US" dirty="0" smtClean="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09717" y="1905000"/>
            <a:ext cx="1627297" cy="913140"/>
          </a:xfrm>
          <a:prstGeom prst="rect">
            <a:avLst/>
          </a:prstGeom>
          <a:ln>
            <a:noFill/>
          </a:ln>
          <a:effectLst>
            <a:softEdge rad="112500"/>
          </a:effectLst>
        </p:spPr>
      </p:pic>
    </p:spTree>
    <p:extLst>
      <p:ext uri="{BB962C8B-B14F-4D97-AF65-F5344CB8AC3E}">
        <p14:creationId xmlns:p14="http://schemas.microsoft.com/office/powerpoint/2010/main" val="27353288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4044" y="376535"/>
            <a:ext cx="7115922"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dirty="0" smtClean="0">
                <a:ln/>
                <a:solidFill>
                  <a:schemeClr val="accent4"/>
                </a:solidFill>
              </a:rPr>
              <a:t>Electronic Health Records (EHRs)</a:t>
            </a:r>
            <a:endParaRPr lang="en-US" sz="4000" b="1" cap="none" spc="0" dirty="0">
              <a:ln/>
              <a:solidFill>
                <a:schemeClr val="accent4"/>
              </a:solidFill>
              <a:effectLst/>
            </a:endParaRPr>
          </a:p>
        </p:txBody>
      </p:sp>
      <p:sp>
        <p:nvSpPr>
          <p:cNvPr id="3" name="Rectangle 2"/>
          <p:cNvSpPr/>
          <p:nvPr/>
        </p:nvSpPr>
        <p:spPr>
          <a:xfrm>
            <a:off x="698500" y="1084421"/>
            <a:ext cx="8039100" cy="5078313"/>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Electronic Health Records (EHRs) are digital systems that store a patient's health information (</a:t>
            </a:r>
            <a:r>
              <a:rPr lang="en-US" dirty="0" err="1" smtClean="0">
                <a:effectLst/>
                <a:latin typeface="Times New Roman" panose="02020603050405020304" pitchFamily="18" charset="0"/>
                <a:ea typeface="Times New Roman" panose="02020603050405020304" pitchFamily="18" charset="0"/>
              </a:rPr>
              <a:t>Adeniyi</a:t>
            </a:r>
            <a:r>
              <a:rPr lang="en-US" dirty="0" smtClean="0">
                <a:effectLst/>
                <a:latin typeface="Times New Roman" panose="02020603050405020304" pitchFamily="18" charset="0"/>
                <a:ea typeface="Times New Roman" panose="02020603050405020304" pitchFamily="18" charset="0"/>
              </a:rPr>
              <a:t>, 2024).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These systems can be accessed by authorized healthcare professionals to support safe and effective patient care.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Contrary to paper records, EHRs allow information to be updated and shared quickly across different healthcare departments.</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An EHR contains important patient information including </a:t>
            </a:r>
            <a:r>
              <a:rPr lang="en-US" b="1" i="1" dirty="0" smtClean="0">
                <a:effectLst/>
                <a:latin typeface="Times New Roman" panose="02020603050405020304" pitchFamily="18" charset="0"/>
                <a:ea typeface="Times New Roman" panose="02020603050405020304" pitchFamily="18" charset="0"/>
              </a:rPr>
              <a:t>medical history</a:t>
            </a:r>
            <a:r>
              <a:rPr lang="en-US" dirty="0" smtClean="0">
                <a:effectLst/>
                <a:latin typeface="Times New Roman" panose="02020603050405020304" pitchFamily="18" charset="0"/>
                <a:ea typeface="Times New Roman" panose="02020603050405020304" pitchFamily="18" charset="0"/>
              </a:rPr>
              <a:t>, </a:t>
            </a:r>
            <a:r>
              <a:rPr lang="en-US" b="1" i="1" dirty="0" smtClean="0">
                <a:effectLst/>
                <a:latin typeface="Times New Roman" panose="02020603050405020304" pitchFamily="18" charset="0"/>
                <a:ea typeface="Times New Roman" panose="02020603050405020304" pitchFamily="18" charset="0"/>
              </a:rPr>
              <a:t>diagnoses</a:t>
            </a:r>
            <a:r>
              <a:rPr lang="en-US" dirty="0" smtClean="0">
                <a:effectLst/>
                <a:latin typeface="Times New Roman" panose="02020603050405020304" pitchFamily="18" charset="0"/>
                <a:ea typeface="Times New Roman" panose="02020603050405020304" pitchFamily="18" charset="0"/>
              </a:rPr>
              <a:t>, </a:t>
            </a:r>
            <a:r>
              <a:rPr lang="en-US" b="1" i="1" dirty="0" smtClean="0">
                <a:effectLst/>
                <a:latin typeface="Times New Roman" panose="02020603050405020304" pitchFamily="18" charset="0"/>
                <a:ea typeface="Times New Roman" panose="02020603050405020304" pitchFamily="18" charset="0"/>
              </a:rPr>
              <a:t>medications</a:t>
            </a:r>
            <a:r>
              <a:rPr lang="en-US" dirty="0" smtClean="0">
                <a:effectLst/>
                <a:latin typeface="Times New Roman" panose="02020603050405020304" pitchFamily="18" charset="0"/>
                <a:ea typeface="Times New Roman" panose="02020603050405020304" pitchFamily="18" charset="0"/>
              </a:rPr>
              <a:t>, </a:t>
            </a:r>
            <a:r>
              <a:rPr lang="en-US" b="1" i="1" dirty="0" smtClean="0">
                <a:effectLst/>
                <a:latin typeface="Times New Roman" panose="02020603050405020304" pitchFamily="18" charset="0"/>
                <a:ea typeface="Times New Roman" panose="02020603050405020304" pitchFamily="18" charset="0"/>
              </a:rPr>
              <a:t>allergies</a:t>
            </a:r>
            <a:r>
              <a:rPr lang="en-US" dirty="0" smtClean="0">
                <a:effectLst/>
                <a:latin typeface="Times New Roman" panose="02020603050405020304" pitchFamily="18" charset="0"/>
                <a:ea typeface="Times New Roman" panose="02020603050405020304" pitchFamily="18" charset="0"/>
              </a:rPr>
              <a:t>, </a:t>
            </a:r>
            <a:r>
              <a:rPr lang="en-US" b="1" i="1" dirty="0" smtClean="0">
                <a:effectLst/>
                <a:latin typeface="Times New Roman" panose="02020603050405020304" pitchFamily="18" charset="0"/>
                <a:ea typeface="Times New Roman" panose="02020603050405020304" pitchFamily="18" charset="0"/>
              </a:rPr>
              <a:t>laboratory results</a:t>
            </a:r>
            <a:r>
              <a:rPr lang="en-US" dirty="0" smtClean="0">
                <a:effectLst/>
                <a:latin typeface="Times New Roman" panose="02020603050405020304" pitchFamily="18" charset="0"/>
                <a:ea typeface="Times New Roman" panose="02020603050405020304" pitchFamily="18" charset="0"/>
              </a:rPr>
              <a:t>, </a:t>
            </a:r>
            <a:r>
              <a:rPr lang="en-US" b="1" i="1" dirty="0" smtClean="0">
                <a:effectLst/>
                <a:latin typeface="Times New Roman" panose="02020603050405020304" pitchFamily="18" charset="0"/>
                <a:ea typeface="Times New Roman" panose="02020603050405020304" pitchFamily="18" charset="0"/>
              </a:rPr>
              <a:t>imaging reports</a:t>
            </a:r>
            <a:r>
              <a:rPr lang="en-US" dirty="0" smtClean="0">
                <a:effectLst/>
                <a:latin typeface="Times New Roman" panose="02020603050405020304" pitchFamily="18" charset="0"/>
                <a:ea typeface="Times New Roman" panose="02020603050405020304" pitchFamily="18" charset="0"/>
              </a:rPr>
              <a:t>, and </a:t>
            </a:r>
            <a:r>
              <a:rPr lang="en-US" b="1" i="1" dirty="0" smtClean="0">
                <a:effectLst/>
                <a:latin typeface="Times New Roman" panose="02020603050405020304" pitchFamily="18" charset="0"/>
                <a:ea typeface="Times New Roman" panose="02020603050405020304" pitchFamily="18" charset="0"/>
              </a:rPr>
              <a:t>treatment plans</a:t>
            </a:r>
            <a:r>
              <a:rPr lang="en-US" dirty="0" smtClean="0">
                <a:effectLst/>
                <a:latin typeface="Times New Roman" panose="02020603050405020304" pitchFamily="18" charset="0"/>
                <a:ea typeface="Times New Roman" panose="02020603050405020304" pitchFamily="18" charset="0"/>
              </a:rPr>
              <a: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3600" y="1642377"/>
            <a:ext cx="1244600" cy="703470"/>
          </a:xfrm>
          <a:prstGeom prst="rect">
            <a:avLst/>
          </a:prstGeom>
          <a:ln>
            <a:noFill/>
          </a:ln>
          <a:effectLst>
            <a:softEdge rad="112500"/>
          </a:effectLst>
        </p:spPr>
      </p:pic>
    </p:spTree>
    <p:extLst>
      <p:ext uri="{BB962C8B-B14F-4D97-AF65-F5344CB8AC3E}">
        <p14:creationId xmlns:p14="http://schemas.microsoft.com/office/powerpoint/2010/main" val="42403684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8914" y="158234"/>
            <a:ext cx="6386172" cy="646331"/>
          </a:xfrm>
          <a:prstGeom prst="rect">
            <a:avLst/>
          </a:prstGeom>
        </p:spPr>
        <p:txBody>
          <a:bodyPr wrap="none">
            <a:spAutoFit/>
          </a:bodyPr>
          <a:lstStyle/>
          <a:p>
            <a:pPr algn="ctr"/>
            <a:r>
              <a:rPr lang="en-US" sz="3600" b="1" dirty="0" smtClean="0">
                <a:ln/>
                <a:solidFill>
                  <a:schemeClr val="accent4"/>
                </a:solidFill>
              </a:rPr>
              <a:t>Importance in Digital Innovation</a:t>
            </a:r>
            <a:endParaRPr lang="en-US" sz="3600" b="1" cap="none" spc="0" dirty="0">
              <a:ln/>
              <a:solidFill>
                <a:schemeClr val="accent4"/>
              </a:solidFill>
              <a:effectLst/>
            </a:endParaRPr>
          </a:p>
        </p:txBody>
      </p:sp>
      <p:sp>
        <p:nvSpPr>
          <p:cNvPr id="5" name="Rectangle 4"/>
          <p:cNvSpPr/>
          <p:nvPr/>
        </p:nvSpPr>
        <p:spPr>
          <a:xfrm>
            <a:off x="673100" y="804565"/>
            <a:ext cx="7988300" cy="5509200"/>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Electronic Health Records (EHRs) are important in digital healthcare since they support the safe sharing of patient information across different healthcare organizations (Shah, 2020).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The innovation helps healthcare professionals access real-time patient data, make informed clinical decisions, improve patient safety, and support integrated care.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This innovation also provide valuable data that can be used to improve population health and healthcare planning.</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EHRs use modern digital technologies such as cloud computing, secure databases, artificial intelligence, and clinical decision support systems (Rolla, 2023).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These technologies improve the storage, security, and analysis of patient information.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As a result, EHRs provide the foundation for many future healthcare innovations, including AI-powered decision support, telemedicine, and advanced healthcare analytics.</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640480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64722" y="109835"/>
            <a:ext cx="6411371"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rPr>
              <a:t>Impact on Healthcare Workforce</a:t>
            </a:r>
            <a:endParaRPr lang="en-US" sz="3600" b="1" cap="none" spc="0" dirty="0">
              <a:ln/>
              <a:solidFill>
                <a:schemeClr val="accent4"/>
              </a:solidFill>
              <a:effectLst/>
            </a:endParaRPr>
          </a:p>
        </p:txBody>
      </p:sp>
      <p:sp>
        <p:nvSpPr>
          <p:cNvPr id="4" name="Rectangle 3"/>
          <p:cNvSpPr/>
          <p:nvPr/>
        </p:nvSpPr>
        <p:spPr>
          <a:xfrm>
            <a:off x="673100" y="647700"/>
            <a:ext cx="8001000" cy="5509200"/>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smtClean="0">
                <a:effectLst/>
                <a:latin typeface="Times New Roman" panose="02020603050405020304" pitchFamily="18" charset="0"/>
                <a:ea typeface="Times New Roman" panose="02020603050405020304" pitchFamily="18" charset="0"/>
              </a:rPr>
              <a:t>Electronic Health Records (EHRs) revolutionized the way healthcare professionals work (Nelson, 2024). </a:t>
            </a:r>
          </a:p>
          <a:p>
            <a:pPr marL="285750" indent="-285750" algn="just">
              <a:lnSpc>
                <a:spcPct val="200000"/>
              </a:lnSpc>
              <a:buFont typeface="Arial" panose="020B0604020202020204" pitchFamily="34" charset="0"/>
              <a:buChar char="•"/>
            </a:pPr>
            <a:r>
              <a:rPr lang="en-US" sz="1600" dirty="0" smtClean="0">
                <a:effectLst/>
                <a:latin typeface="Times New Roman" panose="02020603050405020304" pitchFamily="18" charset="0"/>
                <a:ea typeface="Times New Roman" panose="02020603050405020304" pitchFamily="18" charset="0"/>
              </a:rPr>
              <a:t>The technology makes it easier to record patient information, communicate with other healthcare providers, and access accurate patient records.</a:t>
            </a:r>
          </a:p>
          <a:p>
            <a:pPr marL="285750" indent="-285750" algn="just">
              <a:lnSpc>
                <a:spcPct val="200000"/>
              </a:lnSpc>
              <a:buFont typeface="Arial" panose="020B0604020202020204" pitchFamily="34" charset="0"/>
              <a:buChar char="•"/>
            </a:pPr>
            <a:r>
              <a:rPr lang="en-US" sz="1600" dirty="0" smtClean="0">
                <a:effectLst/>
                <a:latin typeface="Times New Roman" panose="02020603050405020304" pitchFamily="18" charset="0"/>
                <a:ea typeface="Times New Roman" panose="02020603050405020304" pitchFamily="18" charset="0"/>
              </a:rPr>
              <a:t>This helps healthcare professionals make better clinical decisions, reduces duplicate work, and improves the efficiency of patient care.</a:t>
            </a:r>
          </a:p>
          <a:p>
            <a:pPr marL="285750" indent="-285750" algn="just">
              <a:lnSpc>
                <a:spcPct val="200000"/>
              </a:lnSpc>
              <a:buFont typeface="Arial" panose="020B0604020202020204" pitchFamily="34" charset="0"/>
              <a:buChar char="•"/>
            </a:pPr>
            <a:r>
              <a:rPr lang="en-US" sz="1600" dirty="0" smtClean="0">
                <a:effectLst/>
                <a:latin typeface="Times New Roman" panose="02020603050405020304" pitchFamily="18" charset="0"/>
                <a:ea typeface="Times New Roman" panose="02020603050405020304" pitchFamily="18" charset="0"/>
              </a:rPr>
              <a:t>Unfortunately, introducing EHRs comes with challenges. Healthcare workforce need training to use the systems effectively, and some healthcare professionals may resist the change from paper records to digital systems (Ferreira, 2025). </a:t>
            </a:r>
          </a:p>
          <a:p>
            <a:pPr marL="285750" indent="-285750" algn="just">
              <a:lnSpc>
                <a:spcPct val="200000"/>
              </a:lnSpc>
              <a:buFont typeface="Arial" panose="020B0604020202020204" pitchFamily="34" charset="0"/>
              <a:buChar char="•"/>
            </a:pPr>
            <a:r>
              <a:rPr lang="en-US" sz="1600" dirty="0" smtClean="0">
                <a:effectLst/>
                <a:latin typeface="Times New Roman" panose="02020603050405020304" pitchFamily="18" charset="0"/>
                <a:ea typeface="Times New Roman" panose="02020603050405020304" pitchFamily="18" charset="0"/>
              </a:rPr>
              <a:t>During implementation, staff may spend more time using computers, and normal workflows can be temporarily disrupted. </a:t>
            </a:r>
            <a:endParaRPr lang="en-US" dirty="0">
              <a:effectLst/>
              <a:latin typeface="Times New Roman" panose="02020603050405020304" pitchFamily="18" charset="0"/>
              <a:ea typeface="Times New Roman" panose="02020603050405020304" pitchFamily="18"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8100" y="1114735"/>
            <a:ext cx="1193800" cy="795867"/>
          </a:xfrm>
          <a:prstGeom prst="rect">
            <a:avLst/>
          </a:prstGeom>
          <a:ln>
            <a:noFill/>
          </a:ln>
          <a:effectLst>
            <a:softEdge rad="112500"/>
          </a:effectLst>
        </p:spPr>
      </p:pic>
    </p:spTree>
    <p:extLst>
      <p:ext uri="{BB962C8B-B14F-4D97-AF65-F5344CB8AC3E}">
        <p14:creationId xmlns:p14="http://schemas.microsoft.com/office/powerpoint/2010/main" val="25730721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8313" y="165100"/>
            <a:ext cx="632737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smtClean="0">
                <a:ln/>
                <a:solidFill>
                  <a:schemeClr val="accent4"/>
                </a:solidFill>
                <a:effectLst/>
                <a:latin typeface="Times New Roman" panose="02020603050405020304" pitchFamily="18" charset="0"/>
                <a:ea typeface="Times New Roman" panose="02020603050405020304" pitchFamily="18" charset="0"/>
              </a:rPr>
              <a:t>Impacts on Service Delivery</a:t>
            </a:r>
            <a:endParaRPr lang="en-US" sz="4000" b="1" cap="none" spc="0" dirty="0">
              <a:ln/>
              <a:solidFill>
                <a:schemeClr val="accent4"/>
              </a:solidFill>
              <a:effectLst/>
            </a:endParaRPr>
          </a:p>
        </p:txBody>
      </p:sp>
      <p:sp>
        <p:nvSpPr>
          <p:cNvPr id="4" name="Rectangle 3"/>
          <p:cNvSpPr/>
          <p:nvPr/>
        </p:nvSpPr>
        <p:spPr>
          <a:xfrm>
            <a:off x="635000" y="872986"/>
            <a:ext cx="8128000" cy="5016758"/>
          </a:xfrm>
          <a:prstGeom prst="rect">
            <a:avLst/>
          </a:prstGeom>
        </p:spPr>
        <p:txBody>
          <a:bodyPr wrap="square">
            <a:spAutoFit/>
          </a:bodyPr>
          <a:lstStyle/>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Electronic Health Records (EHRs) improve healthcare service delivery by providing healthcare professionals with faster access to accurate patient information (</a:t>
            </a:r>
            <a:r>
              <a:rPr lang="en-US" sz="1600" dirty="0" err="1" smtClean="0">
                <a:effectLst/>
                <a:latin typeface="Times New Roman" panose="02020603050405020304" pitchFamily="18" charset="0"/>
                <a:ea typeface="Times New Roman" panose="02020603050405020304" pitchFamily="18" charset="0"/>
              </a:rPr>
              <a:t>Olukemi</a:t>
            </a:r>
            <a:r>
              <a:rPr lang="en-US" sz="1600" dirty="0" smtClean="0">
                <a:effectLst/>
                <a:latin typeface="Times New Roman" panose="02020603050405020304" pitchFamily="18" charset="0"/>
                <a:ea typeface="Times New Roman" panose="02020603050405020304" pitchFamily="18" charset="0"/>
              </a:rPr>
              <a:t>, 2024). </a:t>
            </a:r>
          </a:p>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This helps reduce medical mistakes, improves communication and coordination between departments, supports continuity of care, and reduces unnecessary duplicate tests. </a:t>
            </a:r>
          </a:p>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As a result, patients receive safer, more efficient, and well coordinated healthcare.</a:t>
            </a:r>
          </a:p>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Despite these benefits, there are also challenges around this technology. </a:t>
            </a:r>
          </a:p>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Implementing EHR systems can be expensive, and technical problems such as system can disrupt healthcare services (</a:t>
            </a:r>
            <a:r>
              <a:rPr lang="en-US" sz="1600" dirty="0" err="1" smtClean="0">
                <a:effectLst/>
                <a:latin typeface="Times New Roman" panose="02020603050405020304" pitchFamily="18" charset="0"/>
                <a:ea typeface="Times New Roman" panose="02020603050405020304" pitchFamily="18" charset="0"/>
              </a:rPr>
              <a:t>Richemond</a:t>
            </a:r>
            <a:r>
              <a:rPr lang="en-US" sz="1600" dirty="0" smtClean="0">
                <a:effectLst/>
                <a:latin typeface="Times New Roman" panose="02020603050405020304" pitchFamily="18" charset="0"/>
                <a:ea typeface="Times New Roman" panose="02020603050405020304" pitchFamily="18" charset="0"/>
              </a:rPr>
              <a:t>, 2023). </a:t>
            </a:r>
          </a:p>
          <a:p>
            <a:pPr marL="285750" indent="-285750" algn="just">
              <a:lnSpc>
                <a:spcPct val="200000"/>
              </a:lnSpc>
              <a:buFont typeface="Wingdings" panose="05000000000000000000" pitchFamily="2" charset="2"/>
              <a:buChar char="v"/>
            </a:pPr>
            <a:r>
              <a:rPr lang="en-US" sz="1600" dirty="0" smtClean="0">
                <a:effectLst/>
                <a:latin typeface="Times New Roman" panose="02020603050405020304" pitchFamily="18" charset="0"/>
                <a:ea typeface="Times New Roman" panose="02020603050405020304" pitchFamily="18" charset="0"/>
              </a:rPr>
              <a:t>There are also concerns about </a:t>
            </a:r>
            <a:r>
              <a:rPr lang="en-US" sz="1600" dirty="0" err="1" smtClean="0">
                <a:effectLst/>
                <a:latin typeface="Times New Roman" panose="02020603050405020304" pitchFamily="18" charset="0"/>
                <a:ea typeface="Times New Roman" panose="02020603050405020304" pitchFamily="18" charset="0"/>
              </a:rPr>
              <a:t>cybersecurity</a:t>
            </a:r>
            <a:r>
              <a:rPr lang="en-US" sz="1600" dirty="0" smtClean="0">
                <a:effectLst/>
                <a:latin typeface="Times New Roman" panose="02020603050405020304" pitchFamily="18" charset="0"/>
                <a:ea typeface="Times New Roman" panose="02020603050405020304" pitchFamily="18" charset="0"/>
              </a:rPr>
              <a:t> and the ability of different systems to share information effectively. </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186008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7451" y="193814"/>
            <a:ext cx="7247497"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Impact on Patients and Service Users</a:t>
            </a:r>
            <a:endParaRPr lang="en-US" sz="3600" b="1" cap="none" spc="0" dirty="0">
              <a:ln/>
              <a:solidFill>
                <a:schemeClr val="accent4"/>
              </a:solidFill>
              <a:effectLst/>
            </a:endParaRPr>
          </a:p>
        </p:txBody>
      </p:sp>
      <p:sp>
        <p:nvSpPr>
          <p:cNvPr id="4" name="Rectangle 3"/>
          <p:cNvSpPr/>
          <p:nvPr/>
        </p:nvSpPr>
        <p:spPr>
          <a:xfrm>
            <a:off x="1028700" y="1028700"/>
            <a:ext cx="6985000" cy="5016758"/>
          </a:xfrm>
          <a:prstGeom prst="rect">
            <a:avLst/>
          </a:prstGeom>
        </p:spPr>
        <p:txBody>
          <a:bodyPr wrap="square">
            <a:spAutoFit/>
          </a:bodyPr>
          <a:lstStyle/>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Electronic Health Records (EHRs) improve the patient experience by making healthcare safer, faster, and more coordinated (</a:t>
            </a:r>
            <a:r>
              <a:rPr lang="en-US" sz="1600" dirty="0" err="1" smtClean="0">
                <a:effectLst/>
                <a:latin typeface="Times New Roman" panose="02020603050405020304" pitchFamily="18" charset="0"/>
                <a:ea typeface="Times New Roman" panose="02020603050405020304" pitchFamily="18" charset="0"/>
              </a:rPr>
              <a:t>Dubovitskaya</a:t>
            </a:r>
            <a:r>
              <a:rPr lang="en-US" sz="1600" dirty="0" smtClean="0">
                <a:effectLst/>
                <a:latin typeface="Times New Roman" panose="02020603050405020304" pitchFamily="18" charset="0"/>
                <a:ea typeface="Times New Roman" panose="02020603050405020304" pitchFamily="18" charset="0"/>
              </a:rPr>
              <a:t>, 2020).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Patients benefit from reduced waiting times, fewer repeated tests, and better communication between healthcare professionals.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EHRs also help patients become more involved in their own care by improving access to information and supporting shared decision-making.</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On the other hand, Some patients may face digital exclusion due to limited access to technology or low digital skills (</a:t>
            </a:r>
            <a:r>
              <a:rPr lang="en-US" sz="1600" dirty="0" err="1" smtClean="0">
                <a:effectLst/>
                <a:latin typeface="Times New Roman" panose="02020603050405020304" pitchFamily="18" charset="0"/>
                <a:ea typeface="Times New Roman" panose="02020603050405020304" pitchFamily="18" charset="0"/>
              </a:rPr>
              <a:t>Alkureishi</a:t>
            </a:r>
            <a:r>
              <a:rPr lang="en-US" sz="1600" dirty="0" smtClean="0">
                <a:effectLst/>
                <a:latin typeface="Times New Roman" panose="02020603050405020304" pitchFamily="18" charset="0"/>
                <a:ea typeface="Times New Roman" panose="02020603050405020304" pitchFamily="18" charset="0"/>
              </a:rPr>
              <a:t>, 2021).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Others may have concerns about privacy and the security of their personal health information. </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344753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42595" y="165100"/>
            <a:ext cx="5490606"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smtClean="0">
                <a:ln/>
                <a:solidFill>
                  <a:schemeClr val="accent4"/>
                </a:solidFill>
                <a:effectLst/>
                <a:latin typeface="Times New Roman" panose="02020603050405020304" pitchFamily="18" charset="0"/>
                <a:ea typeface="Times New Roman" panose="02020603050405020304" pitchFamily="18" charset="0"/>
              </a:rPr>
              <a:t>Impact on Communities</a:t>
            </a:r>
            <a:endParaRPr lang="en-US" sz="4000" b="1" cap="none" spc="0" dirty="0">
              <a:ln/>
              <a:solidFill>
                <a:schemeClr val="accent4"/>
              </a:solidFill>
              <a:effectLst/>
            </a:endParaRPr>
          </a:p>
        </p:txBody>
      </p:sp>
      <p:sp>
        <p:nvSpPr>
          <p:cNvPr id="4" name="Rectangle 3"/>
          <p:cNvSpPr/>
          <p:nvPr/>
        </p:nvSpPr>
        <p:spPr>
          <a:xfrm>
            <a:off x="901700" y="682159"/>
            <a:ext cx="7556500" cy="5509200"/>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Digital health records help health organizations monitor disease patterns, improve vaccination monitoring and identify health inequalities across different groups (Ahmed, 2025).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EHR data therefore, supports healthcare research and helps improve long-term healthcare planning and decision-making.</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At a community level, EHRs improve healthcare resource allocation and support faster emergency responses (</a:t>
            </a:r>
            <a:r>
              <a:rPr lang="en-US" sz="1600" dirty="0" err="1" smtClean="0">
                <a:effectLst/>
                <a:latin typeface="Times New Roman" panose="02020603050405020304" pitchFamily="18" charset="0"/>
                <a:ea typeface="Times New Roman" panose="02020603050405020304" pitchFamily="18" charset="0"/>
              </a:rPr>
              <a:t>Lokmic</a:t>
            </a:r>
            <a:r>
              <a:rPr lang="en-US" sz="1600" dirty="0" smtClean="0">
                <a:effectLst/>
                <a:latin typeface="Times New Roman" panose="02020603050405020304" pitchFamily="18" charset="0"/>
                <a:ea typeface="Times New Roman" panose="02020603050405020304" pitchFamily="18" charset="0"/>
              </a:rPr>
              <a:t>-Tomkins, 2023). </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This innovation also help manage long-term conditions including diabetes and heart disease more effectively by identifying patients who need ongoing care and support.</a:t>
            </a:r>
          </a:p>
          <a:p>
            <a:pPr marL="285750" indent="-285750" algn="just">
              <a:lnSpc>
                <a:spcPct val="200000"/>
              </a:lnSpc>
              <a:buFont typeface="Wingdings" panose="05000000000000000000" pitchFamily="2" charset="2"/>
              <a:buChar char="q"/>
            </a:pPr>
            <a:r>
              <a:rPr lang="en-US" sz="1600" dirty="0" smtClean="0">
                <a:effectLst/>
                <a:latin typeface="Times New Roman" panose="02020603050405020304" pitchFamily="18" charset="0"/>
                <a:ea typeface="Times New Roman" panose="02020603050405020304" pitchFamily="18" charset="0"/>
              </a:rPr>
              <a:t>Although EHRs provide valuable population health insights, they require strong data governance and ethical oversight (</a:t>
            </a:r>
            <a:r>
              <a:rPr lang="en-US" sz="1600" dirty="0" err="1" smtClean="0">
                <a:effectLst/>
                <a:latin typeface="Times New Roman" panose="02020603050405020304" pitchFamily="18" charset="0"/>
                <a:ea typeface="Times New Roman" panose="02020603050405020304" pitchFamily="18" charset="0"/>
              </a:rPr>
              <a:t>Merotiwon</a:t>
            </a:r>
            <a:r>
              <a:rPr lang="en-US" sz="1600" dirty="0" smtClean="0">
                <a:effectLst/>
                <a:latin typeface="Times New Roman" panose="02020603050405020304" pitchFamily="18" charset="0"/>
                <a:ea typeface="Times New Roman" panose="02020603050405020304" pitchFamily="18" charset="0"/>
              </a:rPr>
              <a:t>, 2022). </a:t>
            </a: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924316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39279" y="427335"/>
            <a:ext cx="5189241"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smtClean="0">
                <a:ln/>
                <a:solidFill>
                  <a:schemeClr val="accent4"/>
                </a:solidFill>
                <a:effectLst/>
                <a:latin typeface="Times New Roman" panose="02020603050405020304" pitchFamily="18" charset="0"/>
                <a:ea typeface="Times New Roman" panose="02020603050405020304" pitchFamily="18" charset="0"/>
              </a:rPr>
              <a:t>Benefits </a:t>
            </a:r>
            <a:r>
              <a:rPr lang="en-US" sz="4000" b="1" cap="none" spc="0" dirty="0" err="1" smtClean="0">
                <a:ln/>
                <a:solidFill>
                  <a:schemeClr val="accent4"/>
                </a:solidFill>
                <a:effectLst/>
                <a:latin typeface="Times New Roman" panose="02020603050405020304" pitchFamily="18" charset="0"/>
                <a:ea typeface="Times New Roman" panose="02020603050405020304" pitchFamily="18" charset="0"/>
              </a:rPr>
              <a:t>vs</a:t>
            </a:r>
            <a:r>
              <a:rPr lang="en-US" sz="4000" b="1" cap="none" spc="0" dirty="0" smtClean="0">
                <a:ln/>
                <a:solidFill>
                  <a:schemeClr val="accent4"/>
                </a:solidFill>
                <a:effectLst/>
                <a:latin typeface="Times New Roman" panose="02020603050405020304" pitchFamily="18" charset="0"/>
                <a:ea typeface="Times New Roman" panose="02020603050405020304" pitchFamily="18" charset="0"/>
              </a:rPr>
              <a:t> Challenges </a:t>
            </a:r>
            <a:endParaRPr lang="en-US" sz="4000" b="1" cap="none" spc="0" dirty="0">
              <a:ln/>
              <a:solidFill>
                <a:schemeClr val="accent4"/>
              </a:solidFill>
              <a:effectLst/>
            </a:endParaRPr>
          </a:p>
        </p:txBody>
      </p:sp>
      <p:graphicFrame>
        <p:nvGraphicFramePr>
          <p:cNvPr id="5" name="Table 4"/>
          <p:cNvGraphicFramePr>
            <a:graphicFrameLocks noGrp="1"/>
          </p:cNvGraphicFramePr>
          <p:nvPr>
            <p:extLst>
              <p:ext uri="{D42A27DB-BD31-4B8C-83A1-F6EECF244321}">
                <p14:modId xmlns:p14="http://schemas.microsoft.com/office/powerpoint/2010/main" val="1115734027"/>
              </p:ext>
            </p:extLst>
          </p:nvPr>
        </p:nvGraphicFramePr>
        <p:xfrm>
          <a:off x="1041400" y="1277619"/>
          <a:ext cx="6794500" cy="3032760"/>
        </p:xfrm>
        <a:graphic>
          <a:graphicData uri="http://schemas.openxmlformats.org/drawingml/2006/table">
            <a:tbl>
              <a:tblPr firstRow="1" bandRow="1">
                <a:tableStyleId>{5C22544A-7EE6-4342-B048-85BDC9FD1C3A}</a:tableStyleId>
              </a:tblPr>
              <a:tblGrid>
                <a:gridCol w="3397250"/>
                <a:gridCol w="3397250"/>
              </a:tblGrid>
              <a:tr h="370840">
                <a:tc>
                  <a:txBody>
                    <a:bodyPr/>
                    <a:lstStyle/>
                    <a:p>
                      <a:r>
                        <a:rPr lang="en-US" dirty="0" smtClean="0"/>
                        <a:t>BENEFITS</a:t>
                      </a:r>
                      <a:endParaRPr lang="en-US" dirty="0"/>
                    </a:p>
                  </a:txBody>
                  <a:tcPr/>
                </a:tc>
                <a:tc>
                  <a:txBody>
                    <a:bodyPr/>
                    <a:lstStyle/>
                    <a:p>
                      <a:r>
                        <a:rPr lang="en-US" dirty="0" smtClean="0"/>
                        <a:t>CHALLENGES</a:t>
                      </a:r>
                      <a:endParaRPr lang="en-US" dirty="0"/>
                    </a:p>
                  </a:txBody>
                  <a:tcPr/>
                </a:tc>
              </a:tr>
              <a:tr h="370840">
                <a:tc>
                  <a:txBody>
                    <a:bodyPr/>
                    <a:lstStyle/>
                    <a:p>
                      <a:r>
                        <a:rPr lang="en-US" dirty="0" smtClean="0">
                          <a:effectLst/>
                          <a:latin typeface="Times New Roman" panose="02020603050405020304" pitchFamily="18" charset="0"/>
                          <a:ea typeface="Times New Roman" panose="02020603050405020304" pitchFamily="18" charset="0"/>
                        </a:rPr>
                        <a:t>Improves patient safety</a:t>
                      </a:r>
                      <a:endParaRPr lang="en-US" dirty="0"/>
                    </a:p>
                  </a:txBody>
                  <a:tcPr/>
                </a:tc>
                <a:tc>
                  <a:txBody>
                    <a:bodyPr/>
                    <a:lstStyle/>
                    <a:p>
                      <a:r>
                        <a:rPr lang="en-US" dirty="0" smtClean="0"/>
                        <a:t>Possible </a:t>
                      </a:r>
                      <a:r>
                        <a:rPr lang="en-US" dirty="0" err="1" smtClean="0"/>
                        <a:t>Cybersecurity</a:t>
                      </a:r>
                      <a:r>
                        <a:rPr lang="en-US" dirty="0" smtClean="0"/>
                        <a:t> risks</a:t>
                      </a:r>
                      <a:endParaRPr lang="en-US" dirty="0"/>
                    </a:p>
                  </a:txBody>
                  <a:tcPr/>
                </a:tc>
              </a:tr>
              <a:tr h="370840">
                <a:tc>
                  <a:txBody>
                    <a:bodyPr/>
                    <a:lstStyle/>
                    <a:p>
                      <a:r>
                        <a:rPr lang="en-US" dirty="0" smtClean="0">
                          <a:effectLst/>
                          <a:latin typeface="Times New Roman" panose="02020603050405020304" pitchFamily="18" charset="0"/>
                          <a:ea typeface="Times New Roman" panose="02020603050405020304" pitchFamily="18" charset="0"/>
                        </a:rPr>
                        <a:t>Support better clinical decisions</a:t>
                      </a:r>
                      <a:endParaRPr lang="en-US" dirty="0"/>
                    </a:p>
                  </a:txBody>
                  <a:tcPr/>
                </a:tc>
                <a:tc>
                  <a:txBody>
                    <a:bodyPr/>
                    <a:lstStyle/>
                    <a:p>
                      <a:r>
                        <a:rPr lang="en-US" sz="1800" kern="1200" dirty="0" smtClean="0">
                          <a:solidFill>
                            <a:schemeClr val="dk1"/>
                          </a:solidFill>
                          <a:effectLst/>
                          <a:latin typeface="+mn-lt"/>
                          <a:ea typeface="+mn-ea"/>
                          <a:cs typeface="+mn-cs"/>
                        </a:rPr>
                        <a:t>High costs of system installations</a:t>
                      </a:r>
                      <a:endParaRPr lang="en-US" dirty="0"/>
                    </a:p>
                  </a:txBody>
                  <a:tcPr/>
                </a:tc>
              </a:tr>
              <a:tr h="370840">
                <a:tc>
                  <a:txBody>
                    <a:bodyPr/>
                    <a:lstStyle/>
                    <a:p>
                      <a:r>
                        <a:rPr lang="en-US" dirty="0" smtClean="0">
                          <a:effectLst/>
                          <a:latin typeface="Times New Roman" panose="02020603050405020304" pitchFamily="18" charset="0"/>
                          <a:ea typeface="Times New Roman" panose="02020603050405020304" pitchFamily="18" charset="0"/>
                        </a:rPr>
                        <a:t>Makes healthcare delivery more efficient </a:t>
                      </a:r>
                      <a:endParaRPr lang="en-US" dirty="0"/>
                    </a:p>
                  </a:txBody>
                  <a:tcPr/>
                </a:tc>
                <a:tc>
                  <a:txBody>
                    <a:bodyPr/>
                    <a:lstStyle/>
                    <a:p>
                      <a:r>
                        <a:rPr lang="en-US" sz="1800" kern="1200" dirty="0" smtClean="0">
                          <a:solidFill>
                            <a:schemeClr val="dk1"/>
                          </a:solidFill>
                          <a:effectLst/>
                          <a:latin typeface="+mn-lt"/>
                          <a:ea typeface="+mn-ea"/>
                          <a:cs typeface="+mn-cs"/>
                        </a:rPr>
                        <a:t>Resistance from staff</a:t>
                      </a:r>
                      <a:endParaRPr lang="en-US" dirty="0"/>
                    </a:p>
                  </a:txBody>
                  <a:tcPr/>
                </a:tc>
              </a:tr>
              <a:tr h="370840">
                <a:tc>
                  <a:txBody>
                    <a:bodyPr/>
                    <a:lstStyle/>
                    <a:p>
                      <a:r>
                        <a:rPr lang="en-US" dirty="0" smtClean="0">
                          <a:effectLst/>
                          <a:latin typeface="Times New Roman" panose="02020603050405020304" pitchFamily="18" charset="0"/>
                          <a:ea typeface="Times New Roman" panose="02020603050405020304" pitchFamily="18" charset="0"/>
                        </a:rPr>
                        <a:t>Improves communication between healthcare professionals</a:t>
                      </a:r>
                      <a:endParaRPr lang="en-US" dirty="0"/>
                    </a:p>
                  </a:txBody>
                  <a:tcPr/>
                </a:tc>
                <a:tc>
                  <a:txBody>
                    <a:bodyPr/>
                    <a:lstStyle/>
                    <a:p>
                      <a:r>
                        <a:rPr lang="en-US" sz="1800" kern="1200" dirty="0" smtClean="0">
                          <a:solidFill>
                            <a:schemeClr val="dk1"/>
                          </a:solidFill>
                          <a:effectLst/>
                          <a:latin typeface="+mn-lt"/>
                          <a:ea typeface="+mn-ea"/>
                          <a:cs typeface="+mn-cs"/>
                        </a:rPr>
                        <a:t>Difficulties in integrating different systems to work together</a:t>
                      </a:r>
                      <a:endParaRPr lang="en-US" dirty="0"/>
                    </a:p>
                  </a:txBody>
                  <a:tcPr/>
                </a:tc>
              </a:tr>
              <a:tr h="370840">
                <a:tc>
                  <a:txBody>
                    <a:bodyPr/>
                    <a:lstStyle/>
                    <a:p>
                      <a:r>
                        <a:rPr lang="en-US" dirty="0" smtClean="0">
                          <a:effectLst/>
                          <a:latin typeface="Times New Roman" panose="02020603050405020304" pitchFamily="18" charset="0"/>
                          <a:ea typeface="Times New Roman" panose="02020603050405020304" pitchFamily="18" charset="0"/>
                        </a:rPr>
                        <a:t>Supports modern technologies such as artificial intelligence</a:t>
                      </a:r>
                      <a:endParaRPr lang="en-US" dirty="0"/>
                    </a:p>
                  </a:txBody>
                  <a:tcPr/>
                </a:tc>
                <a:tc>
                  <a:txBody>
                    <a:bodyPr/>
                    <a:lstStyle/>
                    <a:p>
                      <a:r>
                        <a:rPr lang="en-US" sz="1800" kern="1200" dirty="0" smtClean="0">
                          <a:solidFill>
                            <a:schemeClr val="dk1"/>
                          </a:solidFill>
                          <a:effectLst/>
                          <a:latin typeface="+mn-lt"/>
                          <a:ea typeface="+mn-ea"/>
                          <a:cs typeface="+mn-cs"/>
                        </a:rPr>
                        <a:t>Concerns</a:t>
                      </a:r>
                      <a:r>
                        <a:rPr lang="en-US" sz="1800" kern="1200" baseline="0" dirty="0" smtClean="0">
                          <a:solidFill>
                            <a:schemeClr val="dk1"/>
                          </a:solidFill>
                          <a:effectLst/>
                          <a:latin typeface="+mn-lt"/>
                          <a:ea typeface="+mn-ea"/>
                          <a:cs typeface="+mn-cs"/>
                        </a:rPr>
                        <a:t> with</a:t>
                      </a:r>
                      <a:r>
                        <a:rPr lang="en-US" sz="1800" kern="1200" dirty="0" smtClean="0">
                          <a:solidFill>
                            <a:schemeClr val="dk1"/>
                          </a:solidFill>
                          <a:effectLst/>
                          <a:latin typeface="+mn-lt"/>
                          <a:ea typeface="+mn-ea"/>
                          <a:cs typeface="+mn-cs"/>
                        </a:rPr>
                        <a:t> patient privacy</a:t>
                      </a:r>
                      <a:endParaRPr lang="en-US" dirty="0"/>
                    </a:p>
                  </a:txBody>
                  <a:tcPr/>
                </a:tc>
              </a:tr>
            </a:tbl>
          </a:graphicData>
        </a:graphic>
      </p:graphicFrame>
      <p:sp>
        <p:nvSpPr>
          <p:cNvPr id="7" name="Rectangle 6"/>
          <p:cNvSpPr/>
          <p:nvPr/>
        </p:nvSpPr>
        <p:spPr>
          <a:xfrm>
            <a:off x="1054099" y="4811236"/>
            <a:ext cx="6959600" cy="923330"/>
          </a:xfrm>
          <a:prstGeom prst="rect">
            <a:avLst/>
          </a:prstGeom>
        </p:spPr>
        <p:txBody>
          <a:bodyPr wrap="square">
            <a:spAutoFit/>
          </a:bodyPr>
          <a:lstStyle/>
          <a:p>
            <a:pPr marL="285750" indent="-285750" algn="just">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The long-term benefits of EHRs are greater than the challenges when healthcare organizations invest properly in technology, provide strong leadership, and ensure good data management.</a:t>
            </a:r>
            <a:endParaRPr lang="en-US" dirty="0"/>
          </a:p>
        </p:txBody>
      </p:sp>
    </p:spTree>
    <p:extLst>
      <p:ext uri="{BB962C8B-B14F-4D97-AF65-F5344CB8AC3E}">
        <p14:creationId xmlns:p14="http://schemas.microsoft.com/office/powerpoint/2010/main" val="6419826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93729" y="290397"/>
            <a:ext cx="6968574" cy="5232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cap="none" spc="0" dirty="0" smtClean="0">
                <a:ln/>
                <a:solidFill>
                  <a:schemeClr val="accent4"/>
                </a:solidFill>
                <a:effectLst/>
                <a:latin typeface="Times New Roman" panose="02020603050405020304" pitchFamily="18" charset="0"/>
                <a:ea typeface="Times New Roman" panose="02020603050405020304" pitchFamily="18" charset="0"/>
              </a:rPr>
              <a:t>Alignment with Module Learning Outcomes</a:t>
            </a:r>
            <a:endParaRPr lang="en-US" sz="2800" b="1" cap="none" spc="0" dirty="0">
              <a:ln/>
              <a:solidFill>
                <a:schemeClr val="accent4"/>
              </a:solidFill>
              <a:effectLst/>
            </a:endParaRPr>
          </a:p>
        </p:txBody>
      </p:sp>
      <p:sp>
        <p:nvSpPr>
          <p:cNvPr id="4" name="Rectangle 3"/>
          <p:cNvSpPr/>
          <p:nvPr/>
        </p:nvSpPr>
        <p:spPr>
          <a:xfrm>
            <a:off x="755373" y="813617"/>
            <a:ext cx="7845286" cy="5078313"/>
          </a:xfrm>
          <a:prstGeom prst="rect">
            <a:avLst/>
          </a:prstGeom>
        </p:spPr>
        <p:txBody>
          <a:bodyPr wrap="square">
            <a:spAutoFit/>
          </a:bodyPr>
          <a:lstStyle/>
          <a:p>
            <a:pPr>
              <a:lnSpc>
                <a:spcPct val="200000"/>
              </a:lnSpc>
            </a:pPr>
            <a:r>
              <a:rPr lang="en-US" b="1" dirty="0" smtClean="0">
                <a:latin typeface="Times New Roman" panose="02020603050405020304" pitchFamily="18" charset="0"/>
                <a:ea typeface="Times New Roman" panose="02020603050405020304" pitchFamily="18" charset="0"/>
              </a:rPr>
              <a:t>	LO1</a:t>
            </a:r>
            <a:r>
              <a:rPr lang="en-US" dirty="0" smtClean="0">
                <a:effectLst/>
                <a:latin typeface="Times New Roman" panose="02020603050405020304" pitchFamily="18" charset="0"/>
                <a:ea typeface="Times New Roman" panose="02020603050405020304" pitchFamily="18" charset="0"/>
              </a:rPr>
              <a:t>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EHRs help demonstrate digital transformation in practice. They show how healthcare organizations change from paper-based systems to digital systems.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This aspect also involves organizational change, staff adapting to new work environments, and general improvements in healthcare delivery.</a:t>
            </a:r>
          </a:p>
          <a:p>
            <a:pPr>
              <a:lnSpc>
                <a:spcPct val="200000"/>
              </a:lnSpc>
            </a:pPr>
            <a:r>
              <a:rPr lang="en-US" b="1" dirty="0" smtClean="0">
                <a:effectLst/>
                <a:latin typeface="Times New Roman" panose="02020603050405020304" pitchFamily="18" charset="0"/>
                <a:ea typeface="Times New Roman" panose="02020603050405020304" pitchFamily="18" charset="0"/>
              </a:rPr>
              <a:t>	LO2</a:t>
            </a:r>
            <a:r>
              <a:rPr lang="en-US" dirty="0" smtClean="0">
                <a:effectLst/>
                <a:latin typeface="Times New Roman" panose="02020603050405020304" pitchFamily="18" charset="0"/>
                <a:ea typeface="Times New Roman" panose="02020603050405020304" pitchFamily="18" charset="0"/>
              </a:rPr>
              <a:t>,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EHRs support the use of innovative digital technologies in healthcare. The innovation contribute to better community health, improved population health management and support healthcare research and innovation.</a:t>
            </a: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991245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87734" y="139700"/>
            <a:ext cx="3768531"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Recommendations</a:t>
            </a:r>
            <a:endParaRPr lang="en-US" sz="3600" b="1" cap="none" spc="0" dirty="0">
              <a:ln/>
              <a:solidFill>
                <a:schemeClr val="accent4"/>
              </a:solidFill>
              <a:effectLst/>
            </a:endParaRPr>
          </a:p>
        </p:txBody>
      </p:sp>
      <p:sp>
        <p:nvSpPr>
          <p:cNvPr id="4" name="Rectangle 3"/>
          <p:cNvSpPr/>
          <p:nvPr/>
        </p:nvSpPr>
        <p:spPr>
          <a:xfrm>
            <a:off x="711199" y="676493"/>
            <a:ext cx="7721600" cy="6001643"/>
          </a:xfrm>
          <a:prstGeom prst="rect">
            <a:avLst/>
          </a:prstGeom>
        </p:spPr>
        <p:txBody>
          <a:bodyPr wrap="square">
            <a:spAutoFit/>
          </a:bodyPr>
          <a:lstStyle/>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To make Electronic Health Records (EHRs) more successful, healthcare organizations should invest in training staff so they can use digital systems confidently.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Moreover, it is important to improve how different systems connect and share information. Strong </a:t>
            </a:r>
            <a:r>
              <a:rPr lang="en-US" sz="1600" dirty="0" err="1" smtClean="0">
                <a:effectLst/>
                <a:latin typeface="Times New Roman" panose="02020603050405020304" pitchFamily="18" charset="0"/>
                <a:ea typeface="Times New Roman" panose="02020603050405020304" pitchFamily="18" charset="0"/>
              </a:rPr>
              <a:t>cybersecurity</a:t>
            </a:r>
            <a:r>
              <a:rPr lang="en-US" sz="1600" dirty="0" smtClean="0">
                <a:effectLst/>
                <a:latin typeface="Times New Roman" panose="02020603050405020304" pitchFamily="18" charset="0"/>
                <a:ea typeface="Times New Roman" panose="02020603050405020304" pitchFamily="18" charset="0"/>
              </a:rPr>
              <a:t> measures could necessarily protect patient data, and patients should be supported to improve their digital skills.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Healthcare organizations should also continue to monitor and evaluate how EHRs are performing using healthcare data.</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Looking ahead, EHRs can support many future improvements in healthcare. These include the use of artificial intelligence to support decision-making, predictive analytics to identify health risks earlier, and personalized medicine tailored to individual patients. </a:t>
            </a:r>
          </a:p>
          <a:p>
            <a:pPr marL="285750" indent="-285750" algn="just">
              <a:lnSpc>
                <a:spcPct val="200000"/>
              </a:lnSpc>
              <a:buFont typeface="Wingdings" panose="05000000000000000000" pitchFamily="2" charset="2"/>
              <a:buChar char="§"/>
            </a:pPr>
            <a:r>
              <a:rPr lang="en-US" sz="1600" dirty="0" smtClean="0">
                <a:effectLst/>
                <a:latin typeface="Times New Roman" panose="02020603050405020304" pitchFamily="18" charset="0"/>
                <a:ea typeface="Times New Roman" panose="02020603050405020304" pitchFamily="18" charset="0"/>
              </a:rPr>
              <a:t>EHRs can also be integrated with remote monitoring tools to support patients outside of hospitals.</a:t>
            </a: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954105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300" y="122535"/>
            <a:ext cx="2390398"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smtClean="0">
                <a:ln/>
                <a:solidFill>
                  <a:schemeClr val="accent4"/>
                </a:solidFill>
                <a:effectLst/>
                <a:latin typeface="Times New Roman" panose="02020603050405020304" pitchFamily="18" charset="0"/>
                <a:ea typeface="Times New Roman" panose="02020603050405020304" pitchFamily="18" charset="0"/>
              </a:rPr>
              <a:t>Conclusion</a:t>
            </a:r>
            <a:endParaRPr lang="en-US" sz="3600" b="1" cap="none" spc="0" dirty="0">
              <a:ln/>
              <a:solidFill>
                <a:schemeClr val="accent4"/>
              </a:solidFill>
              <a:effectLst/>
            </a:endParaRPr>
          </a:p>
        </p:txBody>
      </p:sp>
      <p:sp>
        <p:nvSpPr>
          <p:cNvPr id="4" name="Rectangle 3"/>
          <p:cNvSpPr/>
          <p:nvPr/>
        </p:nvSpPr>
        <p:spPr>
          <a:xfrm>
            <a:off x="635000" y="768866"/>
            <a:ext cx="8000999" cy="5632311"/>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Electronic Health Records (EHRs) have positive impacts on healthcare.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These innovations improve the quality of care, make services more efficient, and increase patient safety.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The innovations also support better communication between healthcare professionals, improve coordination of care, and help with public health planning.</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Generally, EHRs are one of the most important digital changes in modern healthcare. </a:t>
            </a:r>
          </a:p>
          <a:p>
            <a:pPr marL="285750" indent="-285750" algn="just">
              <a:lnSpc>
                <a:spcPct val="200000"/>
              </a:lnSpc>
              <a:buFont typeface="Wingdings" panose="05000000000000000000" pitchFamily="2" charset="2"/>
              <a:buChar char="q"/>
            </a:pPr>
            <a:r>
              <a:rPr lang="en-US" dirty="0" smtClean="0">
                <a:effectLst/>
                <a:latin typeface="Times New Roman" panose="02020603050405020304" pitchFamily="18" charset="0"/>
                <a:ea typeface="Times New Roman" panose="02020603050405020304" pitchFamily="18" charset="0"/>
              </a:rPr>
              <a:t>While there are challenges such as cost, technical issues, and changes in how organizations work, the benefits are much greater when systems are implemented properly and well supported.</a:t>
            </a: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924474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482600" y="331595"/>
            <a:ext cx="8013700" cy="6117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US" sz="2000" b="0" i="0" u="none" strike="noStrike" cap="none" normalizeH="0" baseline="0" dirty="0" smtClean="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Adeniyi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A.O.,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Arowoogun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J.O.,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Chidi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Okolo</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C.A.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Babawarun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2024. The impact of electronic health records on patient care and outcomes: A comprehensive review. World Journal of Advanced Research and Reviews,.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https://pdfs.semanticscholar.org/0756/c5c036d2c60de383189f7b3d5aab7098ac23.pdf</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Ahmed, M.M.,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Okesanya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O.J.,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Olaleke</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N.O., Adigun, O.A., Adebayo, U.O.,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Oso</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T.A.,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Eshun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and Lucero-</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Prisno</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III, D.E.,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2025. Integrating digital health innovations to achieve universal health coverage: promoting health outcomes and quality through global public health equity. In Healthcare.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https://www.mdpi.com/2227-9032/13/9/1060</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Alkureishi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Choo</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Z.Y., Rahman, A., Ho, K., Benning-</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Shorb</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Lenti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Vel</a:t>
            </a:r>
            <a:r>
              <a:rPr kumimoji="0" lang="en-US" sz="1050" b="0" i="0" u="none" strike="noStrike" cap="none" normalizeH="0" baseline="0" dirty="0" smtClean="0">
                <a:ln>
                  <a:noFill/>
                </a:ln>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á</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zquez S</a:t>
            </a:r>
            <a:r>
              <a:rPr kumimoji="0" lang="en-US" sz="1050" b="0" i="0" u="none" strike="noStrike" cap="none" normalizeH="0" baseline="0" dirty="0" smtClean="0">
                <a:ln>
                  <a:noFill/>
                </a:ln>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á</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nchez, I., Zhu, M., Shah, S.D. and Lee, W.W.,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2021. Digitally disconnected: qualitative study of patient perspectives on the digital divide and potential solutions..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https://humanfactors.jmir.org/2021/4/e33364</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Dubovitskaya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Baig</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Xu</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 Shukla, R.,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Zambani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Swaminathan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Jahangir, M.M.,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Chowdhry</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Lachhani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Idnani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and Schumacher, M.,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2020. ACTION-EHR: Patient-centric </a:t>
            </a:r>
            <a:r>
              <a:rPr kumimoji="0" lang="en-US" sz="105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blockchain</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-based electronic health record data management for cancer care. Journal of medical Internet research,.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https://www.jmir.org/2020/8/e13598/XSL</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Ferreira, J.C.,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Elvas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L.B.,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Correia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Mascarenhas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2025. Empowering health professionals with digital skills to improve patient care and daily workflows. In Healthcare.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https://www.mdpi.com/2227-9032/13/3/329</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Lokmic</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-Tomkins, Z., Bhandari, D., Bain, C.,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Borda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Kariotis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T.C.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Reser</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 Lessons learned from natural disasters around digital health technologies and delivering quality healthcare. International journal of environmental research and public health,.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https://www.mdpi.com/1660-4601/20/5/4542</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Merotiwon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D.O.,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Akintimehin</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O.O.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Akomolafe</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O.O.,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2022. Modeling the Role of Health Information Managers in Regulatory Compliance for Patient Data Governance. </a:t>
            </a:r>
            <a:r>
              <a:rPr kumimoji="0" lang="en-US" sz="105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Shodhshauryam</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International Scientific Refereed Research Journal,.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https://shisrrj.com/paper/SHISRRJ1818936.pdf</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Nelson, S.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Saranya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2024. Revolutionizing health records: The </a:t>
            </a:r>
            <a:r>
              <a:rPr kumimoji="0" lang="en-US" sz="105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ai</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way. International Journal of Science and Research..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https://www.academia.edu/download/113663598/EHR.pdf</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Olukemi</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Oyindamola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Oluwadamilola</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2024. Electronic health records (EHR) and staff competencies for quality service delivery in Nigeria. JOURNAL OF HEALTHCARE IN DEVELOPING COUNTRIES.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https://jhcdc.com.my/archives/1jhcdc2024/1jhcdc2024-31-38.pdf</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Richemond</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2023. The impact of health information systems on patient outcomes. Engineering and Technology Quarterly,.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https://www.asianinstituteofresearch.org/_files/ugd/ed8b62_c2e9cd7678f64214a088e71f850a61ec.pdf#page=53</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Rolla, K., 2023. Trends and Futuristic Applications of Big Data and Electronic Health Record Data in Empowering Constructive Clinical Decision Support Systems..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researchgate.net/profile/Krishna-Jayanth-Rolla/publication/377555515_Trends_and_Futuristic_Applications_of_Big_Data_and_Electronic_Health_Record_Data_in_Empowering_Constructive_Clinical_Decision_Support_Systems_Bio/links/65abe4aba59bf45fc9ea00b1/Trends-and-Futuristic-Applications-of-Big-Data-and-Electronic-Health-Record-Data-in-Empowering-Constructive-Clinical-Decision-Support-Systems-Bio.pdf</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Shah, S.M. and Khan, R.A.,</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 Secondary use of electronic health record: Opportunities and challenges..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https://ieeexplore.ieee.org/abstract/document/9146114/</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Stoumpos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A.I.,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Kitsios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and </a:t>
            </a:r>
            <a:r>
              <a:rPr kumimoji="0" lang="en-US" sz="1050" b="0" i="0" u="none" strike="noStrike" cap="none" normalizeH="0" baseline="0" dirty="0" err="1"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Talias</a:t>
            </a:r>
            <a:r>
              <a:rPr kumimoji="0" lang="en-US" sz="1050" b="0" i="0" u="none" strike="noStrike" cap="none" normalizeH="0" baseline="0" dirty="0" smtClean="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 Digital transformation in healthcare: technology acceptance and its applications.. </a:t>
            </a:r>
            <a:r>
              <a:rPr kumimoji="0" lang="en-US" sz="1050" b="0" i="1"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050" b="0" i="0" u="none" strike="noStrike" cap="none" normalizeH="0" baseline="0" dirty="0" smtClean="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https://www.mdpi.com/1660-4601/20/4/3407</a:t>
            </a:r>
            <a:endParaRPr kumimoji="0" lang="en-US" sz="7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0404910"/>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350</TotalTime>
  <Words>1717</Words>
  <Application>Microsoft Office PowerPoint</Application>
  <PresentationFormat>On-screen Show (4:3)</PresentationFormat>
  <Paragraphs>95</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Symbol</vt:lpstr>
      <vt:lpstr>Times New Roman</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rg-adguard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33</cp:revision>
  <dcterms:created xsi:type="dcterms:W3CDTF">2026-06-30T14:40:23Z</dcterms:created>
  <dcterms:modified xsi:type="dcterms:W3CDTF">2026-06-30T20:30:55Z</dcterms:modified>
</cp:coreProperties>
</file>