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95" r:id="rId2"/>
    <p:sldId id="303" r:id="rId3"/>
    <p:sldId id="296" r:id="rId4"/>
    <p:sldId id="299" r:id="rId5"/>
    <p:sldId id="297" r:id="rId6"/>
    <p:sldId id="300" r:id="rId7"/>
    <p:sldId id="304" r:id="rId8"/>
    <p:sldId id="298" r:id="rId9"/>
    <p:sldId id="302" r:id="rId1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3CEFF"/>
    <a:srgbClr val="FF5357"/>
    <a:srgbClr val="FF7C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2" d="100"/>
          <a:sy n="72" d="100"/>
        </p:scale>
        <p:origin x="130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2" name="Rectangle 11"/>
          <p:cNvSpPr>
            <a:spLocks noChangeArrowheads="1"/>
          </p:cNvSpPr>
          <p:nvPr/>
        </p:nvSpPr>
        <p:spPr bwMode="auto">
          <a:xfrm>
            <a:off x="146304" y="6391658"/>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AAA3B5D9-4C75-4C21-8654-B5654430129E}" type="datetimeFigureOut">
              <a:rPr lang="en-GB" smtClean="0"/>
              <a:pPr/>
              <a:t>25/09/2022</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sz="1800"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29" name="Slide Number Placeholder 28"/>
          <p:cNvSpPr>
            <a:spLocks noGrp="1"/>
          </p:cNvSpPr>
          <p:nvPr>
            <p:ph type="sldNum" sz="quarter" idx="12"/>
          </p:nvPr>
        </p:nvSpPr>
        <p:spPr>
          <a:xfrm>
            <a:off x="4343400" y="2199452"/>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extLst>
      <p:ext uri="{BB962C8B-B14F-4D97-AF65-F5344CB8AC3E}">
        <p14:creationId xmlns:p14="http://schemas.microsoft.com/office/powerpoint/2010/main" val="313314352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AAA3B5D9-4C75-4C21-8654-B5654430129E}" type="datetimeFigureOut">
              <a:rPr lang="en-GB" smtClean="0"/>
              <a:pPr/>
              <a:t>25/09/2022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4"/>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353580016"/>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8"/>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sz="1800"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AAA3B5D9-4C75-4C21-8654-B5654430129E}" type="datetimeFigureOut">
              <a:rPr lang="en-GB" smtClean="0"/>
              <a:pPr/>
              <a:t>25/09/2022</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6" name="Slide Number Placeholder 5"/>
          <p:cNvSpPr>
            <a:spLocks noGrp="1"/>
          </p:cNvSpPr>
          <p:nvPr>
            <p:ph type="sldNum" sz="quarter" idx="12"/>
          </p:nvPr>
        </p:nvSpPr>
        <p:spPr>
          <a:xfrm>
            <a:off x="4343400" y="2199452"/>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extLst>
      <p:ext uri="{BB962C8B-B14F-4D97-AF65-F5344CB8AC3E}">
        <p14:creationId xmlns:p14="http://schemas.microsoft.com/office/powerpoint/2010/main" val="1287523783"/>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25/09/2022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Straight Connector 7"/>
          <p:cNvSpPr>
            <a:spLocks noChangeShapeType="1"/>
          </p:cNvSpPr>
          <p:nvPr/>
        </p:nvSpPr>
        <p:spPr bwMode="auto">
          <a:xfrm flipV="1">
            <a:off x="4563081" y="1575654"/>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4035355903"/>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1"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25/09/2022</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sz="1800"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9" name="Slide Number Placeholder 8"/>
          <p:cNvSpPr>
            <a:spLocks noGrp="1"/>
          </p:cNvSpPr>
          <p:nvPr>
            <p:ph type="sldNum" sz="quarter" idx="12"/>
          </p:nvPr>
        </p:nvSpPr>
        <p:spPr>
          <a:xfrm>
            <a:off x="4343400" y="1042418"/>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a:t>Click to edit Master title style</a:t>
            </a:r>
          </a:p>
        </p:txBody>
      </p:sp>
    </p:spTree>
    <p:extLst>
      <p:ext uri="{BB962C8B-B14F-4D97-AF65-F5344CB8AC3E}">
        <p14:creationId xmlns:p14="http://schemas.microsoft.com/office/powerpoint/2010/main" val="3440595974"/>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AA3B5D9-4C75-4C21-8654-B5654430129E}" type="datetimeFigureOut">
              <a:rPr lang="en-GB" smtClean="0"/>
              <a:pPr/>
              <a:t>25/09/2022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2"/>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1913633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5" name="Rectangle 4"/>
          <p:cNvSpPr>
            <a:spLocks noChangeArrowheads="1"/>
          </p:cNvSpPr>
          <p:nvPr/>
        </p:nvSpPr>
        <p:spPr bwMode="auto">
          <a:xfrm>
            <a:off x="146304" y="6391658"/>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sz="1800"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25/09/2022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a:p>
        </p:txBody>
      </p:sp>
    </p:spTree>
    <p:extLst>
      <p:ext uri="{BB962C8B-B14F-4D97-AF65-F5344CB8AC3E}">
        <p14:creationId xmlns:p14="http://schemas.microsoft.com/office/powerpoint/2010/main" val="1077152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2"/>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sz="1800"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7" name="Slide Number Placeholder 6"/>
          <p:cNvSpPr>
            <a:spLocks noGrp="1"/>
          </p:cNvSpPr>
          <p:nvPr>
            <p:ph type="sldNum" sz="quarter" idx="12"/>
          </p:nvPr>
        </p:nvSpPr>
        <p:spPr>
          <a:xfrm>
            <a:off x="1371600" y="31274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1" name="Rectangle 20"/>
          <p:cNvSpPr>
            <a:spLocks noChangeArrowheads="1"/>
          </p:cNvSpPr>
          <p:nvPr/>
        </p:nvSpPr>
        <p:spPr bwMode="auto">
          <a:xfrm>
            <a:off x="149352" y="6388387"/>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25/09/2022</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2487032736"/>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sz="1800"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7" name="Slide Number Placeholder 6"/>
          <p:cNvSpPr>
            <a:spLocks noGrp="1"/>
          </p:cNvSpPr>
          <p:nvPr>
            <p:ph type="sldNum" sz="quarter" idx="12"/>
          </p:nvPr>
        </p:nvSpPr>
        <p:spPr>
          <a:xfrm>
            <a:off x="1371600" y="312740"/>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7"/>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25/09/2022</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17160650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25/09/2022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1593587534"/>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1" name="Rectangle 10"/>
          <p:cNvSpPr>
            <a:spLocks noChangeArrowheads="1"/>
          </p:cNvSpPr>
          <p:nvPr/>
        </p:nvSpPr>
        <p:spPr bwMode="auto">
          <a:xfrm>
            <a:off x="146304" y="6391658"/>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sz="1800"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6" name="Slide Number Placeholder 5"/>
          <p:cNvSpPr>
            <a:spLocks noGrp="1"/>
          </p:cNvSpPr>
          <p:nvPr>
            <p:ph type="sldNum" sz="quarter" idx="12"/>
          </p:nvPr>
        </p:nvSpPr>
        <p:spPr>
          <a:xfrm>
            <a:off x="6915912" y="3009903"/>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25/09/2022</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3"/>
            <a:ext cx="1447800" cy="5851525"/>
          </a:xfrm>
        </p:spPr>
        <p:txBody>
          <a:bodyPr vert="eaVert"/>
          <a:lstStyle/>
          <a:p>
            <a:r>
              <a:rPr kumimoji="0" lang="en-US"/>
              <a:t>Click to edit Master title style</a:t>
            </a:r>
          </a:p>
        </p:txBody>
      </p:sp>
    </p:spTree>
    <p:extLst>
      <p:ext uri="{BB962C8B-B14F-4D97-AF65-F5344CB8AC3E}">
        <p14:creationId xmlns:p14="http://schemas.microsoft.com/office/powerpoint/2010/main" val="3857514802"/>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6" name="Rectangle 15"/>
          <p:cNvSpPr>
            <a:spLocks noChangeArrowheads="1"/>
          </p:cNvSpPr>
          <p:nvPr/>
        </p:nvSpPr>
        <p:spPr bwMode="white">
          <a:xfrm>
            <a:off x="0" y="2"/>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9" name="Rectangle 8"/>
          <p:cNvSpPr>
            <a:spLocks noChangeArrowheads="1"/>
          </p:cNvSpPr>
          <p:nvPr/>
        </p:nvSpPr>
        <p:spPr bwMode="auto">
          <a:xfrm>
            <a:off x="149352" y="6388387"/>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25/09/2022</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sz="1800"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sz="1800">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23" name="Slide Number Placeholder 22"/>
          <p:cNvSpPr>
            <a:spLocks noGrp="1"/>
          </p:cNvSpPr>
          <p:nvPr>
            <p:ph type="sldNum" sz="quarter" idx="4"/>
          </p:nvPr>
        </p:nvSpPr>
        <p:spPr>
          <a:xfrm>
            <a:off x="4343400" y="1040176"/>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extLst>
      <p:ext uri="{BB962C8B-B14F-4D97-AF65-F5344CB8AC3E}">
        <p14:creationId xmlns:p14="http://schemas.microsoft.com/office/powerpoint/2010/main" val="134240558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85801" y="2819400"/>
            <a:ext cx="7687935" cy="1752600"/>
          </a:xfrm>
        </p:spPr>
        <p:txBody>
          <a:bodyPr/>
          <a:lstStyle/>
          <a:p>
            <a:r>
              <a:rPr lang="en-GB" dirty="0"/>
              <a:t>HPhp4018 </a:t>
            </a:r>
          </a:p>
          <a:p>
            <a:r>
              <a:rPr lang="en-GB" dirty="0"/>
              <a:t>Workshop: doing a gobbet analysis</a:t>
            </a:r>
          </a:p>
        </p:txBody>
      </p:sp>
      <p:sp>
        <p:nvSpPr>
          <p:cNvPr id="2" name="Title 1"/>
          <p:cNvSpPr>
            <a:spLocks noGrp="1"/>
          </p:cNvSpPr>
          <p:nvPr>
            <p:ph type="ctrTitle"/>
          </p:nvPr>
        </p:nvSpPr>
        <p:spPr>
          <a:xfrm>
            <a:off x="685800" y="548680"/>
            <a:ext cx="7772400" cy="1535832"/>
          </a:xfrm>
        </p:spPr>
        <p:txBody>
          <a:bodyPr>
            <a:normAutofit/>
          </a:bodyPr>
          <a:lstStyle/>
          <a:p>
            <a:r>
              <a:rPr lang="en-GB" dirty="0"/>
              <a:t>Exploring the Humanities (Group A)</a:t>
            </a:r>
          </a:p>
        </p:txBody>
      </p:sp>
      <p:pic>
        <p:nvPicPr>
          <p:cNvPr id="4" name="Picture 3">
            <a:extLst>
              <a:ext uri="{FF2B5EF4-FFF2-40B4-BE49-F238E27FC236}">
                <a16:creationId xmlns:a16="http://schemas.microsoft.com/office/drawing/2014/main" id="{57482C05-FCFC-40F3-B483-5F5345DE53E7}"/>
              </a:ext>
            </a:extLst>
          </p:cNvPr>
          <p:cNvPicPr>
            <a:picLocks noChangeAspect="1"/>
          </p:cNvPicPr>
          <p:nvPr/>
        </p:nvPicPr>
        <p:blipFill>
          <a:blip r:embed="rId2"/>
          <a:stretch>
            <a:fillRect/>
          </a:stretch>
        </p:blipFill>
        <p:spPr>
          <a:xfrm>
            <a:off x="3200748" y="3494814"/>
            <a:ext cx="2454447" cy="2814506"/>
          </a:xfrm>
          <a:prstGeom prst="rect">
            <a:avLst/>
          </a:prstGeom>
        </p:spPr>
      </p:pic>
    </p:spTree>
    <p:extLst>
      <p:ext uri="{BB962C8B-B14F-4D97-AF65-F5344CB8AC3E}">
        <p14:creationId xmlns:p14="http://schemas.microsoft.com/office/powerpoint/2010/main" val="12069791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0C338-0D4C-48A5-B1CD-4867FF09A59E}"/>
              </a:ext>
            </a:extLst>
          </p:cNvPr>
          <p:cNvSpPr>
            <a:spLocks noGrp="1"/>
          </p:cNvSpPr>
          <p:nvPr>
            <p:ph type="title"/>
          </p:nvPr>
        </p:nvSpPr>
        <p:spPr/>
        <p:txBody>
          <a:bodyPr/>
          <a:lstStyle/>
          <a:p>
            <a:r>
              <a:rPr lang="en-GB" dirty="0"/>
              <a:t>Assignment 2</a:t>
            </a:r>
          </a:p>
        </p:txBody>
      </p:sp>
      <p:sp>
        <p:nvSpPr>
          <p:cNvPr id="3" name="Content Placeholder 2">
            <a:extLst>
              <a:ext uri="{FF2B5EF4-FFF2-40B4-BE49-F238E27FC236}">
                <a16:creationId xmlns:a16="http://schemas.microsoft.com/office/drawing/2014/main" id="{970FAE2E-2CF4-4DD7-9609-A5B717663958}"/>
              </a:ext>
            </a:extLst>
          </p:cNvPr>
          <p:cNvSpPr>
            <a:spLocks noGrp="1"/>
          </p:cNvSpPr>
          <p:nvPr>
            <p:ph sz="quarter" idx="1"/>
          </p:nvPr>
        </p:nvSpPr>
        <p:spPr>
          <a:xfrm>
            <a:off x="301752" y="1527049"/>
            <a:ext cx="8624134" cy="4680805"/>
          </a:xfrm>
        </p:spPr>
        <p:txBody>
          <a:bodyPr>
            <a:normAutofit fontScale="92500" lnSpcReduction="10000"/>
          </a:bodyPr>
          <a:lstStyle/>
          <a:p>
            <a:r>
              <a:rPr lang="en-GB" dirty="0"/>
              <a:t>Task: Gobbet image analysis – 1,000 words – 25% </a:t>
            </a:r>
          </a:p>
          <a:p>
            <a:endParaRPr lang="en-GB" dirty="0"/>
          </a:p>
          <a:p>
            <a:r>
              <a:rPr lang="en-GB" dirty="0"/>
              <a:t>Deadline: 12 noon 3rd of October, 2022</a:t>
            </a:r>
          </a:p>
          <a:p>
            <a:endParaRPr lang="en-GB" dirty="0"/>
          </a:p>
          <a:p>
            <a:r>
              <a:rPr lang="en-GB" dirty="0"/>
              <a:t>Descriptor: </a:t>
            </a:r>
          </a:p>
          <a:p>
            <a:pPr lvl="1"/>
            <a:r>
              <a:rPr lang="en-GB" dirty="0"/>
              <a:t>Select an ancient text or an image (of an object, statue, statuette, etc.) and then critically analyse it. This will involve considering the passage/image/object’s context, content, and wider historical or socio-cultural significance. You do not need to try and be exhaustive and cover every conceivable theme of significance. Rather be selective, drawing upon themes or issues that you think are particularly interesting or of wider historical relevance. The focus of the discussion should be on the passage/image/object itself, but you can also bring in pertinent comparative evidence.</a:t>
            </a:r>
          </a:p>
        </p:txBody>
      </p:sp>
    </p:spTree>
    <p:extLst>
      <p:ext uri="{BB962C8B-B14F-4D97-AF65-F5344CB8AC3E}">
        <p14:creationId xmlns:p14="http://schemas.microsoft.com/office/powerpoint/2010/main" val="456710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D1C9E-A6F0-4BEA-B1A8-788365C26D2B}"/>
              </a:ext>
            </a:extLst>
          </p:cNvPr>
          <p:cNvSpPr>
            <a:spLocks noGrp="1"/>
          </p:cNvSpPr>
          <p:nvPr>
            <p:ph type="title"/>
          </p:nvPr>
        </p:nvSpPr>
        <p:spPr/>
        <p:txBody>
          <a:bodyPr/>
          <a:lstStyle/>
          <a:p>
            <a:r>
              <a:rPr lang="en-GB" dirty="0"/>
              <a:t>What is the image? What does it represent?</a:t>
            </a:r>
          </a:p>
        </p:txBody>
      </p:sp>
      <p:pic>
        <p:nvPicPr>
          <p:cNvPr id="4" name="Content Placeholder 3">
            <a:extLst>
              <a:ext uri="{FF2B5EF4-FFF2-40B4-BE49-F238E27FC236}">
                <a16:creationId xmlns:a16="http://schemas.microsoft.com/office/drawing/2014/main" id="{EF28E862-EAE0-4C81-8420-01A243BDCD33}"/>
              </a:ext>
            </a:extLst>
          </p:cNvPr>
          <p:cNvPicPr>
            <a:picLocks noGrp="1" noChangeAspect="1"/>
          </p:cNvPicPr>
          <p:nvPr>
            <p:ph sz="quarter" idx="1"/>
          </p:nvPr>
        </p:nvPicPr>
        <p:blipFill>
          <a:blip r:embed="rId2"/>
          <a:stretch>
            <a:fillRect/>
          </a:stretch>
        </p:blipFill>
        <p:spPr>
          <a:xfrm>
            <a:off x="2575401" y="1678177"/>
            <a:ext cx="3987105" cy="4572000"/>
          </a:xfrm>
          <a:prstGeom prst="rect">
            <a:avLst/>
          </a:prstGeom>
        </p:spPr>
      </p:pic>
      <p:sp>
        <p:nvSpPr>
          <p:cNvPr id="6" name="TextBox 5">
            <a:extLst>
              <a:ext uri="{FF2B5EF4-FFF2-40B4-BE49-F238E27FC236}">
                <a16:creationId xmlns:a16="http://schemas.microsoft.com/office/drawing/2014/main" id="{61E8EB71-804F-4DEB-AA3E-7FA56771B790}"/>
              </a:ext>
            </a:extLst>
          </p:cNvPr>
          <p:cNvSpPr txBox="1"/>
          <p:nvPr/>
        </p:nvSpPr>
        <p:spPr>
          <a:xfrm>
            <a:off x="301752" y="1496571"/>
            <a:ext cx="2139444" cy="1138773"/>
          </a:xfrm>
          <a:prstGeom prst="rect">
            <a:avLst/>
          </a:prstGeom>
          <a:solidFill>
            <a:srgbClr val="FFFF00"/>
          </a:solidFill>
        </p:spPr>
        <p:txBody>
          <a:bodyPr wrap="square" rtlCol="0">
            <a:spAutoFit/>
          </a:bodyPr>
          <a:lstStyle/>
          <a:p>
            <a:r>
              <a:rPr lang="en-GB" sz="1700" b="1" dirty="0"/>
              <a:t>Claudius in the centre, in heroic nudity – with an oak wreath </a:t>
            </a:r>
          </a:p>
        </p:txBody>
      </p:sp>
      <p:cxnSp>
        <p:nvCxnSpPr>
          <p:cNvPr id="8" name="Straight Arrow Connector 7">
            <a:extLst>
              <a:ext uri="{FF2B5EF4-FFF2-40B4-BE49-F238E27FC236}">
                <a16:creationId xmlns:a16="http://schemas.microsoft.com/office/drawing/2014/main" id="{33E3A0F8-D858-48E8-9AB1-DB71BAF6849F}"/>
              </a:ext>
            </a:extLst>
          </p:cNvPr>
          <p:cNvCxnSpPr>
            <a:cxnSpLocks/>
          </p:cNvCxnSpPr>
          <p:nvPr/>
        </p:nvCxnSpPr>
        <p:spPr>
          <a:xfrm>
            <a:off x="2323750" y="1678179"/>
            <a:ext cx="1979802" cy="435849"/>
          </a:xfrm>
          <a:prstGeom prst="straightConnector1">
            <a:avLst/>
          </a:prstGeom>
          <a:ln w="44450">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683871C4-A625-4AC2-9041-C7FC96925739}"/>
              </a:ext>
            </a:extLst>
          </p:cNvPr>
          <p:cNvSpPr txBox="1"/>
          <p:nvPr/>
        </p:nvSpPr>
        <p:spPr>
          <a:xfrm>
            <a:off x="167781" y="2731538"/>
            <a:ext cx="2650920" cy="1661993"/>
          </a:xfrm>
          <a:prstGeom prst="rect">
            <a:avLst/>
          </a:prstGeom>
          <a:solidFill>
            <a:schemeClr val="accent6">
              <a:lumMod val="40000"/>
              <a:lumOff val="60000"/>
            </a:schemeClr>
          </a:solidFill>
        </p:spPr>
        <p:txBody>
          <a:bodyPr wrap="square">
            <a:spAutoFit/>
          </a:bodyPr>
          <a:lstStyle/>
          <a:p>
            <a:r>
              <a:rPr lang="en-GB" sz="1700" i="1" dirty="0"/>
              <a:t>corona </a:t>
            </a:r>
            <a:r>
              <a:rPr lang="en-GB" sz="1700" i="1" dirty="0" err="1"/>
              <a:t>civica</a:t>
            </a:r>
            <a:r>
              <a:rPr lang="en-GB" sz="1700" i="1" dirty="0"/>
              <a:t> </a:t>
            </a:r>
            <a:r>
              <a:rPr lang="en-GB" sz="1700" dirty="0"/>
              <a:t>– oak wreath crown – awarded for saving a citizens life (</a:t>
            </a:r>
            <a:r>
              <a:rPr lang="en-GB" sz="1700" i="1" dirty="0" err="1"/>
              <a:t>ob</a:t>
            </a:r>
            <a:r>
              <a:rPr lang="en-GB" sz="1700" i="1" dirty="0"/>
              <a:t> </a:t>
            </a:r>
            <a:r>
              <a:rPr lang="en-GB" sz="1700" i="1" dirty="0" err="1"/>
              <a:t>cives</a:t>
            </a:r>
            <a:r>
              <a:rPr lang="en-GB" sz="1700" i="1" dirty="0"/>
              <a:t> </a:t>
            </a:r>
            <a:r>
              <a:rPr lang="en-GB" sz="1700" i="1" dirty="0" err="1"/>
              <a:t>servatos</a:t>
            </a:r>
            <a:r>
              <a:rPr lang="en-GB" sz="1700" dirty="0"/>
              <a:t>) –</a:t>
            </a:r>
          </a:p>
          <a:p>
            <a:r>
              <a:rPr lang="en-GB" sz="1700" dirty="0"/>
              <a:t>from Augustus onwards a symbol of the </a:t>
            </a:r>
            <a:r>
              <a:rPr lang="en-GB" sz="1700" i="1" dirty="0"/>
              <a:t>princeps</a:t>
            </a:r>
            <a:r>
              <a:rPr lang="en-GB" sz="1700" dirty="0"/>
              <a:t>. </a:t>
            </a:r>
          </a:p>
        </p:txBody>
      </p:sp>
      <p:sp>
        <p:nvSpPr>
          <p:cNvPr id="12" name="TextBox 11">
            <a:extLst>
              <a:ext uri="{FF2B5EF4-FFF2-40B4-BE49-F238E27FC236}">
                <a16:creationId xmlns:a16="http://schemas.microsoft.com/office/drawing/2014/main" id="{D631F45F-1088-4707-8017-FB04CD790414}"/>
              </a:ext>
            </a:extLst>
          </p:cNvPr>
          <p:cNvSpPr txBox="1"/>
          <p:nvPr/>
        </p:nvSpPr>
        <p:spPr>
          <a:xfrm>
            <a:off x="301752" y="4661241"/>
            <a:ext cx="2139444" cy="1400383"/>
          </a:xfrm>
          <a:prstGeom prst="rect">
            <a:avLst/>
          </a:prstGeom>
          <a:solidFill>
            <a:srgbClr val="00B050"/>
          </a:solidFill>
        </p:spPr>
        <p:txBody>
          <a:bodyPr wrap="square" rtlCol="0">
            <a:spAutoFit/>
          </a:bodyPr>
          <a:lstStyle/>
          <a:p>
            <a:r>
              <a:rPr lang="en-GB" sz="1700" b="1" dirty="0"/>
              <a:t>Agrippina – handshake with Claudius and holding ears of wheat.</a:t>
            </a:r>
          </a:p>
        </p:txBody>
      </p:sp>
      <p:cxnSp>
        <p:nvCxnSpPr>
          <p:cNvPr id="13" name="Straight Arrow Connector 12">
            <a:extLst>
              <a:ext uri="{FF2B5EF4-FFF2-40B4-BE49-F238E27FC236}">
                <a16:creationId xmlns:a16="http://schemas.microsoft.com/office/drawing/2014/main" id="{B6FD4DA2-C6CB-48D8-B5AA-801D0361DA0B}"/>
              </a:ext>
            </a:extLst>
          </p:cNvPr>
          <p:cNvCxnSpPr>
            <a:cxnSpLocks/>
          </p:cNvCxnSpPr>
          <p:nvPr/>
        </p:nvCxnSpPr>
        <p:spPr>
          <a:xfrm flipV="1">
            <a:off x="2323750" y="3516439"/>
            <a:ext cx="964734" cy="1584069"/>
          </a:xfrm>
          <a:prstGeom prst="straightConnector1">
            <a:avLst/>
          </a:prstGeom>
          <a:ln w="44450">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875E8B74-2EEB-43AA-AB5F-D2E2B0CFEB6C}"/>
              </a:ext>
            </a:extLst>
          </p:cNvPr>
          <p:cNvSpPr txBox="1"/>
          <p:nvPr/>
        </p:nvSpPr>
        <p:spPr>
          <a:xfrm>
            <a:off x="167782" y="6108701"/>
            <a:ext cx="6526635" cy="646331"/>
          </a:xfrm>
          <a:prstGeom prst="rect">
            <a:avLst/>
          </a:prstGeom>
          <a:solidFill>
            <a:schemeClr val="accent2">
              <a:lumMod val="20000"/>
              <a:lumOff val="80000"/>
            </a:schemeClr>
          </a:solidFill>
        </p:spPr>
        <p:txBody>
          <a:bodyPr wrap="square" rtlCol="0">
            <a:spAutoFit/>
          </a:bodyPr>
          <a:lstStyle/>
          <a:p>
            <a:r>
              <a:rPr lang="en-GB" dirty="0"/>
              <a:t>In this case the handshake likely represents marital </a:t>
            </a:r>
            <a:r>
              <a:rPr lang="en-GB" i="1" dirty="0" err="1"/>
              <a:t>concordia</a:t>
            </a:r>
            <a:r>
              <a:rPr lang="en-GB" dirty="0"/>
              <a:t>; the ears of wheat, fertility / association with Ceres </a:t>
            </a:r>
          </a:p>
        </p:txBody>
      </p:sp>
      <p:sp>
        <p:nvSpPr>
          <p:cNvPr id="20" name="TextBox 19">
            <a:extLst>
              <a:ext uri="{FF2B5EF4-FFF2-40B4-BE49-F238E27FC236}">
                <a16:creationId xmlns:a16="http://schemas.microsoft.com/office/drawing/2014/main" id="{64F85043-9AC8-46A1-A24C-1123C709D574}"/>
              </a:ext>
            </a:extLst>
          </p:cNvPr>
          <p:cNvSpPr txBox="1"/>
          <p:nvPr/>
        </p:nvSpPr>
        <p:spPr>
          <a:xfrm>
            <a:off x="6694415" y="1531209"/>
            <a:ext cx="2275708" cy="877163"/>
          </a:xfrm>
          <a:prstGeom prst="rect">
            <a:avLst/>
          </a:prstGeom>
          <a:solidFill>
            <a:srgbClr val="FF7C80"/>
          </a:solidFill>
        </p:spPr>
        <p:txBody>
          <a:bodyPr wrap="square" rtlCol="0">
            <a:spAutoFit/>
          </a:bodyPr>
          <a:lstStyle/>
          <a:p>
            <a:r>
              <a:rPr lang="en-GB" sz="1700" b="1" dirty="0"/>
              <a:t>A togated figure. A specific person or a personification? </a:t>
            </a:r>
          </a:p>
        </p:txBody>
      </p:sp>
      <p:cxnSp>
        <p:nvCxnSpPr>
          <p:cNvPr id="22" name="Straight Arrow Connector 21">
            <a:extLst>
              <a:ext uri="{FF2B5EF4-FFF2-40B4-BE49-F238E27FC236}">
                <a16:creationId xmlns:a16="http://schemas.microsoft.com/office/drawing/2014/main" id="{F16A5A67-809F-4292-AB2F-84250D199168}"/>
              </a:ext>
            </a:extLst>
          </p:cNvPr>
          <p:cNvCxnSpPr>
            <a:cxnSpLocks/>
          </p:cNvCxnSpPr>
          <p:nvPr/>
        </p:nvCxnSpPr>
        <p:spPr>
          <a:xfrm flipH="1">
            <a:off x="6006773" y="2387935"/>
            <a:ext cx="880588" cy="554130"/>
          </a:xfrm>
          <a:prstGeom prst="straightConnector1">
            <a:avLst/>
          </a:prstGeom>
          <a:ln w="44450">
            <a:tailEnd type="triangle"/>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6EF35ABF-0051-45B6-BACC-5F5D45A84CD4}"/>
              </a:ext>
            </a:extLst>
          </p:cNvPr>
          <p:cNvSpPr txBox="1"/>
          <p:nvPr/>
        </p:nvSpPr>
        <p:spPr>
          <a:xfrm>
            <a:off x="6814155" y="2551837"/>
            <a:ext cx="2021999" cy="2970044"/>
          </a:xfrm>
          <a:prstGeom prst="rect">
            <a:avLst/>
          </a:prstGeom>
          <a:solidFill>
            <a:srgbClr val="FF5357"/>
          </a:solidFill>
        </p:spPr>
        <p:txBody>
          <a:bodyPr wrap="square" rtlCol="0">
            <a:spAutoFit/>
          </a:bodyPr>
          <a:lstStyle/>
          <a:p>
            <a:r>
              <a:rPr lang="en-GB" sz="1700" dirty="0"/>
              <a:t>A representation of the Senate and People of Rome (or to use Greek terminology the Demos). Symbolism of granting prestige / power to Claudius through the act of crowning.</a:t>
            </a:r>
          </a:p>
        </p:txBody>
      </p:sp>
    </p:spTree>
    <p:extLst>
      <p:ext uri="{BB962C8B-B14F-4D97-AF65-F5344CB8AC3E}">
        <p14:creationId xmlns:p14="http://schemas.microsoft.com/office/powerpoint/2010/main" val="3755883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circle(in)">
                                      <p:cBhvr>
                                        <p:cTn id="10" dur="20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1000"/>
                                        <p:tgtEl>
                                          <p:spTgt spid="11"/>
                                        </p:tgtEl>
                                      </p:cBhvr>
                                    </p:animEffect>
                                    <p:anim calcmode="lin" valueType="num">
                                      <p:cBhvr>
                                        <p:cTn id="16" dur="1000" fill="hold"/>
                                        <p:tgtEl>
                                          <p:spTgt spid="11"/>
                                        </p:tgtEl>
                                        <p:attrNameLst>
                                          <p:attrName>ppt_x</p:attrName>
                                        </p:attrNameLst>
                                      </p:cBhvr>
                                      <p:tavLst>
                                        <p:tav tm="0">
                                          <p:val>
                                            <p:strVal val="#ppt_x"/>
                                          </p:val>
                                        </p:tav>
                                        <p:tav tm="100000">
                                          <p:val>
                                            <p:strVal val="#ppt_x"/>
                                          </p:val>
                                        </p:tav>
                                      </p:tavLst>
                                    </p:anim>
                                    <p:anim calcmode="lin" valueType="num">
                                      <p:cBhvr>
                                        <p:cTn id="17"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barn(inVertical)">
                                      <p:cBhvr>
                                        <p:cTn id="22" dur="500"/>
                                        <p:tgtEl>
                                          <p:spTgt spid="13"/>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barn(inVertical)">
                                      <p:cBhvr>
                                        <p:cTn id="25" dur="500"/>
                                        <p:tgtEl>
                                          <p:spTgt spid="12"/>
                                        </p:tgtEl>
                                      </p:cBhvr>
                                    </p:animEffect>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5"/>
                                        </p:tgtEl>
                                        <p:attrNameLst>
                                          <p:attrName>style.visibility</p:attrName>
                                        </p:attrNameLst>
                                      </p:cBhvr>
                                      <p:to>
                                        <p:strVal val="visible"/>
                                      </p:to>
                                    </p:set>
                                    <p:anim calcmode="lin" valueType="num">
                                      <p:cBhvr additive="base">
                                        <p:cTn id="30" dur="500" fill="hold"/>
                                        <p:tgtEl>
                                          <p:spTgt spid="15"/>
                                        </p:tgtEl>
                                        <p:attrNameLst>
                                          <p:attrName>ppt_x</p:attrName>
                                        </p:attrNameLst>
                                      </p:cBhvr>
                                      <p:tavLst>
                                        <p:tav tm="0">
                                          <p:val>
                                            <p:strVal val="#ppt_x"/>
                                          </p:val>
                                        </p:tav>
                                        <p:tav tm="100000">
                                          <p:val>
                                            <p:strVal val="#ppt_x"/>
                                          </p:val>
                                        </p:tav>
                                      </p:tavLst>
                                    </p:anim>
                                    <p:anim calcmode="lin" valueType="num">
                                      <p:cBhvr additive="base">
                                        <p:cTn id="31"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1" presetClass="entr" presetSubtype="1" fill="hold" grpId="0" nodeType="clickEffect">
                                  <p:stCondLst>
                                    <p:cond delay="0"/>
                                  </p:stCondLst>
                                  <p:childTnLst>
                                    <p:set>
                                      <p:cBhvr>
                                        <p:cTn id="35" dur="1" fill="hold">
                                          <p:stCondLst>
                                            <p:cond delay="0"/>
                                          </p:stCondLst>
                                        </p:cTn>
                                        <p:tgtEl>
                                          <p:spTgt spid="20"/>
                                        </p:tgtEl>
                                        <p:attrNameLst>
                                          <p:attrName>style.visibility</p:attrName>
                                        </p:attrNameLst>
                                      </p:cBhvr>
                                      <p:to>
                                        <p:strVal val="visible"/>
                                      </p:to>
                                    </p:set>
                                    <p:animEffect transition="in" filter="wheel(1)">
                                      <p:cBhvr>
                                        <p:cTn id="36" dur="2000"/>
                                        <p:tgtEl>
                                          <p:spTgt spid="20"/>
                                        </p:tgtEl>
                                      </p:cBhvr>
                                    </p:animEffect>
                                  </p:childTnLst>
                                </p:cTn>
                              </p:par>
                              <p:par>
                                <p:cTn id="37" presetID="21" presetClass="entr" presetSubtype="1" fill="hold" nodeType="withEffect">
                                  <p:stCondLst>
                                    <p:cond delay="0"/>
                                  </p:stCondLst>
                                  <p:childTnLst>
                                    <p:set>
                                      <p:cBhvr>
                                        <p:cTn id="38" dur="1" fill="hold">
                                          <p:stCondLst>
                                            <p:cond delay="0"/>
                                          </p:stCondLst>
                                        </p:cTn>
                                        <p:tgtEl>
                                          <p:spTgt spid="22"/>
                                        </p:tgtEl>
                                        <p:attrNameLst>
                                          <p:attrName>style.visibility</p:attrName>
                                        </p:attrNameLst>
                                      </p:cBhvr>
                                      <p:to>
                                        <p:strVal val="visible"/>
                                      </p:to>
                                    </p:set>
                                    <p:animEffect transition="in" filter="wheel(1)">
                                      <p:cBhvr>
                                        <p:cTn id="39" dur="2000"/>
                                        <p:tgtEl>
                                          <p:spTgt spid="22"/>
                                        </p:tgtEl>
                                      </p:cBhvr>
                                    </p:animEffect>
                                  </p:childTnLst>
                                </p:cTn>
                              </p:par>
                            </p:childTnLst>
                          </p:cTn>
                        </p:par>
                      </p:childTnLst>
                    </p:cTn>
                  </p:par>
                  <p:par>
                    <p:cTn id="40" fill="hold">
                      <p:stCondLst>
                        <p:cond delay="indefinite"/>
                      </p:stCondLst>
                      <p:childTnLst>
                        <p:par>
                          <p:cTn id="41" fill="hold">
                            <p:stCondLst>
                              <p:cond delay="0"/>
                            </p:stCondLst>
                            <p:childTnLst>
                              <p:par>
                                <p:cTn id="42" presetID="14" presetClass="entr" presetSubtype="10" fill="hold" grpId="0" nodeType="clickEffect">
                                  <p:stCondLst>
                                    <p:cond delay="0"/>
                                  </p:stCondLst>
                                  <p:childTnLst>
                                    <p:set>
                                      <p:cBhvr>
                                        <p:cTn id="43" dur="1" fill="hold">
                                          <p:stCondLst>
                                            <p:cond delay="0"/>
                                          </p:stCondLst>
                                        </p:cTn>
                                        <p:tgtEl>
                                          <p:spTgt spid="28"/>
                                        </p:tgtEl>
                                        <p:attrNameLst>
                                          <p:attrName>style.visibility</p:attrName>
                                        </p:attrNameLst>
                                      </p:cBhvr>
                                      <p:to>
                                        <p:strVal val="visible"/>
                                      </p:to>
                                    </p:set>
                                    <p:animEffect transition="in" filter="randombar(horizontal)">
                                      <p:cBhvr>
                                        <p:cTn id="44"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1" grpId="0" animBg="1"/>
      <p:bldP spid="12" grpId="0" animBg="1"/>
      <p:bldP spid="15" grpId="0" animBg="1"/>
      <p:bldP spid="20" grpId="0" animBg="1"/>
      <p:bldP spid="2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C86EE-2F81-4EE5-A63E-FB383935625D}"/>
              </a:ext>
            </a:extLst>
          </p:cNvPr>
          <p:cNvSpPr>
            <a:spLocks noGrp="1"/>
          </p:cNvSpPr>
          <p:nvPr>
            <p:ph type="title"/>
          </p:nvPr>
        </p:nvSpPr>
        <p:spPr/>
        <p:txBody>
          <a:bodyPr/>
          <a:lstStyle/>
          <a:p>
            <a:r>
              <a:rPr lang="en-GB" dirty="0"/>
              <a:t>Context</a:t>
            </a:r>
          </a:p>
        </p:txBody>
      </p:sp>
      <p:sp>
        <p:nvSpPr>
          <p:cNvPr id="3" name="Content Placeholder 2">
            <a:extLst>
              <a:ext uri="{FF2B5EF4-FFF2-40B4-BE49-F238E27FC236}">
                <a16:creationId xmlns:a16="http://schemas.microsoft.com/office/drawing/2014/main" id="{76D84F53-943A-49FF-8FAA-C59155839114}"/>
              </a:ext>
            </a:extLst>
          </p:cNvPr>
          <p:cNvSpPr>
            <a:spLocks noGrp="1"/>
          </p:cNvSpPr>
          <p:nvPr>
            <p:ph sz="quarter" idx="1"/>
          </p:nvPr>
        </p:nvSpPr>
        <p:spPr>
          <a:xfrm>
            <a:off x="301752" y="1552217"/>
            <a:ext cx="8503920" cy="645701"/>
          </a:xfrm>
          <a:solidFill>
            <a:srgbClr val="00B0F0"/>
          </a:solidFill>
        </p:spPr>
        <p:txBody>
          <a:bodyPr/>
          <a:lstStyle/>
          <a:p>
            <a:r>
              <a:rPr lang="en-GB" b="1" dirty="0"/>
              <a:t>Surround images / their location</a:t>
            </a:r>
          </a:p>
          <a:p>
            <a:endParaRPr lang="en-GB" b="1" dirty="0"/>
          </a:p>
        </p:txBody>
      </p:sp>
      <p:pic>
        <p:nvPicPr>
          <p:cNvPr id="4" name="Picture 3">
            <a:extLst>
              <a:ext uri="{FF2B5EF4-FFF2-40B4-BE49-F238E27FC236}">
                <a16:creationId xmlns:a16="http://schemas.microsoft.com/office/drawing/2014/main" id="{9DF92D29-3BA9-4B26-8E5B-385BB4A13BF3}"/>
              </a:ext>
            </a:extLst>
          </p:cNvPr>
          <p:cNvPicPr>
            <a:picLocks noChangeAspect="1"/>
          </p:cNvPicPr>
          <p:nvPr/>
        </p:nvPicPr>
        <p:blipFill>
          <a:blip r:embed="rId2"/>
          <a:stretch>
            <a:fillRect/>
          </a:stretch>
        </p:blipFill>
        <p:spPr>
          <a:xfrm>
            <a:off x="6217048" y="2483142"/>
            <a:ext cx="2588624" cy="3640822"/>
          </a:xfrm>
          <a:prstGeom prst="rect">
            <a:avLst/>
          </a:prstGeom>
        </p:spPr>
      </p:pic>
      <p:pic>
        <p:nvPicPr>
          <p:cNvPr id="5" name="Picture 4">
            <a:extLst>
              <a:ext uri="{FF2B5EF4-FFF2-40B4-BE49-F238E27FC236}">
                <a16:creationId xmlns:a16="http://schemas.microsoft.com/office/drawing/2014/main" id="{A1C0E64F-6061-46B6-A78D-7AE3D06104B4}"/>
              </a:ext>
            </a:extLst>
          </p:cNvPr>
          <p:cNvPicPr>
            <a:picLocks noChangeAspect="1"/>
          </p:cNvPicPr>
          <p:nvPr/>
        </p:nvPicPr>
        <p:blipFill>
          <a:blip r:embed="rId3"/>
          <a:stretch>
            <a:fillRect/>
          </a:stretch>
        </p:blipFill>
        <p:spPr>
          <a:xfrm>
            <a:off x="338330" y="2416281"/>
            <a:ext cx="2480373" cy="3718744"/>
          </a:xfrm>
          <a:prstGeom prst="rect">
            <a:avLst/>
          </a:prstGeom>
        </p:spPr>
      </p:pic>
      <p:sp>
        <p:nvSpPr>
          <p:cNvPr id="8" name="TextBox 7">
            <a:extLst>
              <a:ext uri="{FF2B5EF4-FFF2-40B4-BE49-F238E27FC236}">
                <a16:creationId xmlns:a16="http://schemas.microsoft.com/office/drawing/2014/main" id="{341D4773-F18C-43A7-A4A5-CFB742CB2B36}"/>
              </a:ext>
            </a:extLst>
          </p:cNvPr>
          <p:cNvSpPr txBox="1"/>
          <p:nvPr/>
        </p:nvSpPr>
        <p:spPr>
          <a:xfrm>
            <a:off x="3087955" y="2407894"/>
            <a:ext cx="2852256" cy="1200329"/>
          </a:xfrm>
          <a:prstGeom prst="rect">
            <a:avLst/>
          </a:prstGeom>
          <a:solidFill>
            <a:schemeClr val="accent2">
              <a:lumMod val="20000"/>
              <a:lumOff val="80000"/>
            </a:schemeClr>
          </a:solidFill>
        </p:spPr>
        <p:txBody>
          <a:bodyPr wrap="square" rtlCol="0">
            <a:spAutoFit/>
          </a:bodyPr>
          <a:lstStyle/>
          <a:p>
            <a:r>
              <a:rPr lang="en-GB" dirty="0"/>
              <a:t>Who do you think are these two figures with horses, that flanked the central image?</a:t>
            </a:r>
          </a:p>
        </p:txBody>
      </p:sp>
      <p:cxnSp>
        <p:nvCxnSpPr>
          <p:cNvPr id="10" name="Straight Arrow Connector 9">
            <a:extLst>
              <a:ext uri="{FF2B5EF4-FFF2-40B4-BE49-F238E27FC236}">
                <a16:creationId xmlns:a16="http://schemas.microsoft.com/office/drawing/2014/main" id="{B13BC513-9CA2-45C1-963B-91B25A4622CA}"/>
              </a:ext>
            </a:extLst>
          </p:cNvPr>
          <p:cNvCxnSpPr>
            <a:cxnSpLocks/>
          </p:cNvCxnSpPr>
          <p:nvPr/>
        </p:nvCxnSpPr>
        <p:spPr>
          <a:xfrm>
            <a:off x="5780015" y="3274975"/>
            <a:ext cx="914400" cy="341475"/>
          </a:xfrm>
          <a:prstGeom prst="straightConnector1">
            <a:avLst/>
          </a:prstGeom>
          <a:ln w="44450">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7367FB92-5E1A-48AA-A3E8-0D6BC7B2ABF4}"/>
              </a:ext>
            </a:extLst>
          </p:cNvPr>
          <p:cNvCxnSpPr>
            <a:cxnSpLocks/>
          </p:cNvCxnSpPr>
          <p:nvPr/>
        </p:nvCxnSpPr>
        <p:spPr>
          <a:xfrm flipH="1">
            <a:off x="2197916" y="3274975"/>
            <a:ext cx="980220" cy="341475"/>
          </a:xfrm>
          <a:prstGeom prst="straightConnector1">
            <a:avLst/>
          </a:prstGeom>
          <a:ln w="44450">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6A6D972F-47AC-4A6B-B6D1-4F2AAAA39021}"/>
              </a:ext>
            </a:extLst>
          </p:cNvPr>
          <p:cNvSpPr txBox="1"/>
          <p:nvPr/>
        </p:nvSpPr>
        <p:spPr>
          <a:xfrm>
            <a:off x="2983497" y="3703390"/>
            <a:ext cx="3061175" cy="1200329"/>
          </a:xfrm>
          <a:prstGeom prst="rect">
            <a:avLst/>
          </a:prstGeom>
          <a:solidFill>
            <a:srgbClr val="92D050"/>
          </a:solidFill>
        </p:spPr>
        <p:txBody>
          <a:bodyPr wrap="square" rtlCol="0">
            <a:spAutoFit/>
          </a:bodyPr>
          <a:lstStyle/>
          <a:p>
            <a:r>
              <a:rPr lang="en-GB" b="1" dirty="0"/>
              <a:t>They likely depict both Nero and Britannicus in the guise of Castor and Pollux (the Dioscuri)</a:t>
            </a:r>
          </a:p>
        </p:txBody>
      </p:sp>
      <p:sp>
        <p:nvSpPr>
          <p:cNvPr id="16" name="TextBox 15">
            <a:extLst>
              <a:ext uri="{FF2B5EF4-FFF2-40B4-BE49-F238E27FC236}">
                <a16:creationId xmlns:a16="http://schemas.microsoft.com/office/drawing/2014/main" id="{0ECFAE0B-866C-4F7B-8B67-9AF6707DE0D1}"/>
              </a:ext>
            </a:extLst>
          </p:cNvPr>
          <p:cNvSpPr txBox="1"/>
          <p:nvPr/>
        </p:nvSpPr>
        <p:spPr>
          <a:xfrm>
            <a:off x="301753" y="1534970"/>
            <a:ext cx="8503919" cy="646331"/>
          </a:xfrm>
          <a:prstGeom prst="rect">
            <a:avLst/>
          </a:prstGeom>
          <a:solidFill>
            <a:srgbClr val="43CEFF"/>
          </a:solidFill>
        </p:spPr>
        <p:txBody>
          <a:bodyPr wrap="square" rtlCol="0">
            <a:spAutoFit/>
          </a:bodyPr>
          <a:lstStyle/>
          <a:p>
            <a:r>
              <a:rPr lang="en-GB" sz="3600" b="1" dirty="0"/>
              <a:t>Building / Location</a:t>
            </a:r>
          </a:p>
        </p:txBody>
      </p:sp>
      <p:pic>
        <p:nvPicPr>
          <p:cNvPr id="1026" name="Picture 2" descr="Sebasteion plan">
            <a:extLst>
              <a:ext uri="{FF2B5EF4-FFF2-40B4-BE49-F238E27FC236}">
                <a16:creationId xmlns:a16="http://schemas.microsoft.com/office/drawing/2014/main" id="{087D666D-E4FB-410F-83DC-15E19021FCE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7568" y="2278836"/>
            <a:ext cx="4272967" cy="4272967"/>
          </a:xfrm>
          <a:prstGeom prst="rect">
            <a:avLst/>
          </a:prstGeom>
          <a:noFill/>
          <a:extLst>
            <a:ext uri="{909E8E84-426E-40DD-AFC4-6F175D3DCCD1}">
              <a14:hiddenFill xmlns:a14="http://schemas.microsoft.com/office/drawing/2010/main">
                <a:solidFill>
                  <a:srgbClr val="FFFFFF"/>
                </a:solidFill>
              </a14:hiddenFill>
            </a:ext>
          </a:extLst>
        </p:spPr>
      </p:pic>
      <p:sp>
        <p:nvSpPr>
          <p:cNvPr id="18" name="Content Placeholder 3">
            <a:extLst>
              <a:ext uri="{FF2B5EF4-FFF2-40B4-BE49-F238E27FC236}">
                <a16:creationId xmlns:a16="http://schemas.microsoft.com/office/drawing/2014/main" id="{7FCE3DCE-6792-49F0-937E-E25421001208}"/>
              </a:ext>
            </a:extLst>
          </p:cNvPr>
          <p:cNvSpPr txBox="1">
            <a:spLocks/>
          </p:cNvSpPr>
          <p:nvPr/>
        </p:nvSpPr>
        <p:spPr>
          <a:xfrm>
            <a:off x="4520535" y="2262219"/>
            <a:ext cx="4554391" cy="4290405"/>
          </a:xfrm>
          <a:prstGeom prst="rect">
            <a:avLst/>
          </a:prstGeom>
          <a:solidFill>
            <a:schemeClr val="accent3">
              <a:lumMod val="40000"/>
              <a:lumOff val="60000"/>
            </a:schemeClr>
          </a:solidFill>
        </p:spPr>
        <p:txBody>
          <a:bodyPr vert="horz" wrap="square">
            <a:sp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defTabSz="914400"/>
            <a:r>
              <a:rPr lang="en-GB" sz="2000" dirty="0"/>
              <a:t>The main fragments were found in front of Room 1, but may originally have formed the centre piece of Room 2 in the </a:t>
            </a:r>
            <a:r>
              <a:rPr lang="en-GB" sz="2000" dirty="0" err="1"/>
              <a:t>Sebasteion</a:t>
            </a:r>
            <a:r>
              <a:rPr lang="en-GB" sz="2000" dirty="0"/>
              <a:t>. </a:t>
            </a:r>
          </a:p>
          <a:p>
            <a:pPr defTabSz="914400"/>
            <a:endParaRPr lang="en-GB" sz="300" dirty="0"/>
          </a:p>
          <a:p>
            <a:pPr defTabSz="914400"/>
            <a:r>
              <a:rPr lang="en-GB" sz="2000" dirty="0"/>
              <a:t>The temple was dedicated to temple complex dedicated to Aphrodite and the Julio-Claudian emperors. </a:t>
            </a:r>
          </a:p>
          <a:p>
            <a:pPr lvl="1" defTabSz="914400"/>
            <a:r>
              <a:rPr lang="en-GB" sz="1800" dirty="0"/>
              <a:t>a Corinthian temple and a narrow processional avenue (90 x 14 m) flanked by two portico-like buildings.</a:t>
            </a:r>
          </a:p>
          <a:p>
            <a:pPr defTabSz="914400"/>
            <a:endParaRPr lang="en-GB" sz="300" dirty="0"/>
          </a:p>
          <a:p>
            <a:pPr defTabSz="914400"/>
            <a:r>
              <a:rPr lang="en-GB" sz="2000" dirty="0"/>
              <a:t>Its construction was sponsored by two local families from around AD 20-60.</a:t>
            </a:r>
          </a:p>
        </p:txBody>
      </p:sp>
      <p:pic>
        <p:nvPicPr>
          <p:cNvPr id="17" name="Picture 16">
            <a:extLst>
              <a:ext uri="{FF2B5EF4-FFF2-40B4-BE49-F238E27FC236}">
                <a16:creationId xmlns:a16="http://schemas.microsoft.com/office/drawing/2014/main" id="{D98D7026-C0DD-4357-8E9E-CDF250A93390}"/>
              </a:ext>
            </a:extLst>
          </p:cNvPr>
          <p:cNvPicPr>
            <a:picLocks noChangeAspect="1"/>
          </p:cNvPicPr>
          <p:nvPr/>
        </p:nvPicPr>
        <p:blipFill>
          <a:blip r:embed="rId5"/>
          <a:stretch>
            <a:fillRect/>
          </a:stretch>
        </p:blipFill>
        <p:spPr>
          <a:xfrm>
            <a:off x="5460567" y="20439"/>
            <a:ext cx="3614359" cy="2255922"/>
          </a:xfrm>
          <a:prstGeom prst="rect">
            <a:avLst/>
          </a:prstGeom>
        </p:spPr>
      </p:pic>
    </p:spTree>
    <p:extLst>
      <p:ext uri="{BB962C8B-B14F-4D97-AF65-F5344CB8AC3E}">
        <p14:creationId xmlns:p14="http://schemas.microsoft.com/office/powerpoint/2010/main" val="4207208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par>
                                <p:cTn id="11" presetID="31" presetClass="entr" presetSubtype="0" fill="hold" nodeType="with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p:cTn id="13" dur="1000" fill="hold"/>
                                        <p:tgtEl>
                                          <p:spTgt spid="12"/>
                                        </p:tgtEl>
                                        <p:attrNameLst>
                                          <p:attrName>ppt_w</p:attrName>
                                        </p:attrNameLst>
                                      </p:cBhvr>
                                      <p:tavLst>
                                        <p:tav tm="0">
                                          <p:val>
                                            <p:fltVal val="0"/>
                                          </p:val>
                                        </p:tav>
                                        <p:tav tm="100000">
                                          <p:val>
                                            <p:strVal val="#ppt_w"/>
                                          </p:val>
                                        </p:tav>
                                      </p:tavLst>
                                    </p:anim>
                                    <p:anim calcmode="lin" valueType="num">
                                      <p:cBhvr>
                                        <p:cTn id="14" dur="1000" fill="hold"/>
                                        <p:tgtEl>
                                          <p:spTgt spid="12"/>
                                        </p:tgtEl>
                                        <p:attrNameLst>
                                          <p:attrName>ppt_h</p:attrName>
                                        </p:attrNameLst>
                                      </p:cBhvr>
                                      <p:tavLst>
                                        <p:tav tm="0">
                                          <p:val>
                                            <p:fltVal val="0"/>
                                          </p:val>
                                        </p:tav>
                                        <p:tav tm="100000">
                                          <p:val>
                                            <p:strVal val="#ppt_h"/>
                                          </p:val>
                                        </p:tav>
                                      </p:tavLst>
                                    </p:anim>
                                    <p:anim calcmode="lin" valueType="num">
                                      <p:cBhvr>
                                        <p:cTn id="15" dur="1000" fill="hold"/>
                                        <p:tgtEl>
                                          <p:spTgt spid="12"/>
                                        </p:tgtEl>
                                        <p:attrNameLst>
                                          <p:attrName>style.rotation</p:attrName>
                                        </p:attrNameLst>
                                      </p:cBhvr>
                                      <p:tavLst>
                                        <p:tav tm="0">
                                          <p:val>
                                            <p:fltVal val="90"/>
                                          </p:val>
                                        </p:tav>
                                        <p:tav tm="100000">
                                          <p:val>
                                            <p:fltVal val="0"/>
                                          </p:val>
                                        </p:tav>
                                      </p:tavLst>
                                    </p:anim>
                                    <p:animEffect transition="in" filter="fade">
                                      <p:cBhvr>
                                        <p:cTn id="16" dur="1000"/>
                                        <p:tgtEl>
                                          <p:spTgt spid="12"/>
                                        </p:tgtEl>
                                      </p:cBhvr>
                                    </p:animEffect>
                                  </p:childTnLst>
                                </p:cTn>
                              </p:par>
                              <p:par>
                                <p:cTn id="17" presetID="31" presetClass="entr" presetSubtype="0" fill="hold" nodeType="with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p:cTn id="19" dur="1000" fill="hold"/>
                                        <p:tgtEl>
                                          <p:spTgt spid="10"/>
                                        </p:tgtEl>
                                        <p:attrNameLst>
                                          <p:attrName>ppt_w</p:attrName>
                                        </p:attrNameLst>
                                      </p:cBhvr>
                                      <p:tavLst>
                                        <p:tav tm="0">
                                          <p:val>
                                            <p:fltVal val="0"/>
                                          </p:val>
                                        </p:tav>
                                        <p:tav tm="100000">
                                          <p:val>
                                            <p:strVal val="#ppt_w"/>
                                          </p:val>
                                        </p:tav>
                                      </p:tavLst>
                                    </p:anim>
                                    <p:anim calcmode="lin" valueType="num">
                                      <p:cBhvr>
                                        <p:cTn id="20" dur="1000" fill="hold"/>
                                        <p:tgtEl>
                                          <p:spTgt spid="10"/>
                                        </p:tgtEl>
                                        <p:attrNameLst>
                                          <p:attrName>ppt_h</p:attrName>
                                        </p:attrNameLst>
                                      </p:cBhvr>
                                      <p:tavLst>
                                        <p:tav tm="0">
                                          <p:val>
                                            <p:fltVal val="0"/>
                                          </p:val>
                                        </p:tav>
                                        <p:tav tm="100000">
                                          <p:val>
                                            <p:strVal val="#ppt_h"/>
                                          </p:val>
                                        </p:tav>
                                      </p:tavLst>
                                    </p:anim>
                                    <p:anim calcmode="lin" valueType="num">
                                      <p:cBhvr>
                                        <p:cTn id="21" dur="1000" fill="hold"/>
                                        <p:tgtEl>
                                          <p:spTgt spid="10"/>
                                        </p:tgtEl>
                                        <p:attrNameLst>
                                          <p:attrName>style.rotation</p:attrName>
                                        </p:attrNameLst>
                                      </p:cBhvr>
                                      <p:tavLst>
                                        <p:tav tm="0">
                                          <p:val>
                                            <p:fltVal val="90"/>
                                          </p:val>
                                        </p:tav>
                                        <p:tav tm="100000">
                                          <p:val>
                                            <p:fltVal val="0"/>
                                          </p:val>
                                        </p:tav>
                                      </p:tavLst>
                                    </p:anim>
                                    <p:animEffect transition="in" filter="fade">
                                      <p:cBhvr>
                                        <p:cTn id="22" dur="10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anim calcmode="lin" valueType="num">
                                      <p:cBhvr additive="base">
                                        <p:cTn id="27" dur="500" fill="hold"/>
                                        <p:tgtEl>
                                          <p:spTgt spid="15"/>
                                        </p:tgtEl>
                                        <p:attrNameLst>
                                          <p:attrName>ppt_x</p:attrName>
                                        </p:attrNameLst>
                                      </p:cBhvr>
                                      <p:tavLst>
                                        <p:tav tm="0">
                                          <p:val>
                                            <p:strVal val="#ppt_x"/>
                                          </p:val>
                                        </p:tav>
                                        <p:tav tm="100000">
                                          <p:val>
                                            <p:strVal val="#ppt_x"/>
                                          </p:val>
                                        </p:tav>
                                      </p:tavLst>
                                    </p:anim>
                                    <p:anim calcmode="lin" valueType="num">
                                      <p:cBhvr additive="base">
                                        <p:cTn id="2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nodeType="clickEffect">
                                  <p:stCondLst>
                                    <p:cond delay="0"/>
                                  </p:stCondLst>
                                  <p:childTnLst>
                                    <p:set>
                                      <p:cBhvr>
                                        <p:cTn id="32" dur="1" fill="hold">
                                          <p:stCondLst>
                                            <p:cond delay="0"/>
                                          </p:stCondLst>
                                        </p:cTn>
                                        <p:tgtEl>
                                          <p:spTgt spid="17"/>
                                        </p:tgtEl>
                                        <p:attrNameLst>
                                          <p:attrName>style.visibility</p:attrName>
                                        </p:attrNameLst>
                                      </p:cBhvr>
                                      <p:to>
                                        <p:strVal val="visible"/>
                                      </p:to>
                                    </p:set>
                                    <p:animEffect transition="in" filter="barn(inVertical)">
                                      <p:cBhvr>
                                        <p:cTn id="33" dur="500"/>
                                        <p:tgtEl>
                                          <p:spTgt spid="17"/>
                                        </p:tgtEl>
                                      </p:cBhvr>
                                    </p:animEffect>
                                  </p:childTnLst>
                                </p:cTn>
                              </p:par>
                              <p:par>
                                <p:cTn id="34" presetID="16" presetClass="entr" presetSubtype="21" fill="hold" grpId="0" nodeType="withEffect">
                                  <p:stCondLst>
                                    <p:cond delay="0"/>
                                  </p:stCondLst>
                                  <p:childTnLst>
                                    <p:set>
                                      <p:cBhvr>
                                        <p:cTn id="35" dur="1" fill="hold">
                                          <p:stCondLst>
                                            <p:cond delay="0"/>
                                          </p:stCondLst>
                                        </p:cTn>
                                        <p:tgtEl>
                                          <p:spTgt spid="16"/>
                                        </p:tgtEl>
                                        <p:attrNameLst>
                                          <p:attrName>style.visibility</p:attrName>
                                        </p:attrNameLst>
                                      </p:cBhvr>
                                      <p:to>
                                        <p:strVal val="visible"/>
                                      </p:to>
                                    </p:set>
                                    <p:animEffect transition="in" filter="barn(inVertical)">
                                      <p:cBhvr>
                                        <p:cTn id="36" dur="500"/>
                                        <p:tgtEl>
                                          <p:spTgt spid="16"/>
                                        </p:tgtEl>
                                      </p:cBhvr>
                                    </p:animEffect>
                                  </p:childTnLst>
                                </p:cTn>
                              </p:par>
                              <p:par>
                                <p:cTn id="37" presetID="16" presetClass="entr" presetSubtype="21" fill="hold" nodeType="withEffect">
                                  <p:stCondLst>
                                    <p:cond delay="0"/>
                                  </p:stCondLst>
                                  <p:childTnLst>
                                    <p:set>
                                      <p:cBhvr>
                                        <p:cTn id="38" dur="1" fill="hold">
                                          <p:stCondLst>
                                            <p:cond delay="0"/>
                                          </p:stCondLst>
                                        </p:cTn>
                                        <p:tgtEl>
                                          <p:spTgt spid="1026"/>
                                        </p:tgtEl>
                                        <p:attrNameLst>
                                          <p:attrName>style.visibility</p:attrName>
                                        </p:attrNameLst>
                                      </p:cBhvr>
                                      <p:to>
                                        <p:strVal val="visible"/>
                                      </p:to>
                                    </p:set>
                                    <p:animEffect transition="in" filter="barn(inVertical)">
                                      <p:cBhvr>
                                        <p:cTn id="39" dur="500"/>
                                        <p:tgtEl>
                                          <p:spTgt spid="1026"/>
                                        </p:tgtEl>
                                      </p:cBhvr>
                                    </p:animEffect>
                                  </p:childTnLst>
                                </p:cTn>
                              </p:par>
                              <p:par>
                                <p:cTn id="40" presetID="16" presetClass="entr" presetSubtype="21" fill="hold" grpId="0" nodeType="withEffect">
                                  <p:stCondLst>
                                    <p:cond delay="0"/>
                                  </p:stCondLst>
                                  <p:childTnLst>
                                    <p:set>
                                      <p:cBhvr>
                                        <p:cTn id="41" dur="1" fill="hold">
                                          <p:stCondLst>
                                            <p:cond delay="0"/>
                                          </p:stCondLst>
                                        </p:cTn>
                                        <p:tgtEl>
                                          <p:spTgt spid="18"/>
                                        </p:tgtEl>
                                        <p:attrNameLst>
                                          <p:attrName>style.visibility</p:attrName>
                                        </p:attrNameLst>
                                      </p:cBhvr>
                                      <p:to>
                                        <p:strVal val="visible"/>
                                      </p:to>
                                    </p:set>
                                    <p:animEffect transition="in" filter="barn(inVertical)">
                                      <p:cBhvr>
                                        <p:cTn id="42"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5" grpId="0" animBg="1"/>
      <p:bldP spid="16" grpId="0" animBg="1"/>
      <p:bldP spid="1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9C97E-0865-4BFA-8AB5-7DC8A13DE388}"/>
              </a:ext>
            </a:extLst>
          </p:cNvPr>
          <p:cNvSpPr>
            <a:spLocks noGrp="1"/>
          </p:cNvSpPr>
          <p:nvPr>
            <p:ph type="title"/>
          </p:nvPr>
        </p:nvSpPr>
        <p:spPr/>
        <p:txBody>
          <a:bodyPr>
            <a:normAutofit fontScale="90000"/>
          </a:bodyPr>
          <a:lstStyle/>
          <a:p>
            <a:r>
              <a:rPr lang="en-GB" dirty="0"/>
              <a:t>Remember when picking out themes to discuss…</a:t>
            </a:r>
          </a:p>
        </p:txBody>
      </p:sp>
      <p:sp>
        <p:nvSpPr>
          <p:cNvPr id="3" name="Content Placeholder 2">
            <a:extLst>
              <a:ext uri="{FF2B5EF4-FFF2-40B4-BE49-F238E27FC236}">
                <a16:creationId xmlns:a16="http://schemas.microsoft.com/office/drawing/2014/main" id="{ACCFB4A4-895C-4CA1-A4C4-C143C6ED52BB}"/>
              </a:ext>
            </a:extLst>
          </p:cNvPr>
          <p:cNvSpPr>
            <a:spLocks noGrp="1"/>
          </p:cNvSpPr>
          <p:nvPr>
            <p:ph sz="quarter" idx="1"/>
          </p:nvPr>
        </p:nvSpPr>
        <p:spPr>
          <a:xfrm>
            <a:off x="301752" y="1527048"/>
            <a:ext cx="8503920" cy="4873752"/>
          </a:xfrm>
        </p:spPr>
        <p:txBody>
          <a:bodyPr/>
          <a:lstStyle/>
          <a:p>
            <a:r>
              <a:rPr lang="en-GB" dirty="0"/>
              <a:t>You do not need to try and be exhaustive (you only have 1,000 words) – pick those themes you think are interesting / you can best analyse. </a:t>
            </a:r>
          </a:p>
          <a:p>
            <a:endParaRPr lang="en-GB" sz="1200" dirty="0"/>
          </a:p>
          <a:p>
            <a:r>
              <a:rPr lang="en-GB" dirty="0"/>
              <a:t>Potentially relevant themes:</a:t>
            </a:r>
          </a:p>
          <a:p>
            <a:pPr lvl="1"/>
            <a:r>
              <a:rPr lang="en-GB" dirty="0"/>
              <a:t>Communication of Imperial power dynamics in the provinces </a:t>
            </a:r>
          </a:p>
          <a:p>
            <a:pPr lvl="1"/>
            <a:r>
              <a:rPr lang="en-GB" dirty="0"/>
              <a:t>Harmony and dynastic succession</a:t>
            </a:r>
          </a:p>
          <a:p>
            <a:pPr lvl="1"/>
            <a:r>
              <a:rPr lang="en-GB" dirty="0"/>
              <a:t>The significance of the Imperial cult (and historical context of the </a:t>
            </a:r>
            <a:r>
              <a:rPr lang="en-GB" dirty="0" err="1"/>
              <a:t>Sebasteion</a:t>
            </a:r>
            <a:r>
              <a:rPr lang="en-GB" dirty="0"/>
              <a:t> at </a:t>
            </a:r>
            <a:r>
              <a:rPr lang="en-GB" dirty="0" err="1"/>
              <a:t>Aphrodisias</a:t>
            </a:r>
            <a:r>
              <a:rPr lang="en-GB" dirty="0"/>
              <a:t>) </a:t>
            </a:r>
          </a:p>
          <a:p>
            <a:pPr lvl="1"/>
            <a:r>
              <a:rPr lang="en-GB" dirty="0"/>
              <a:t>The role of powerful women in the Julio-Claudian court</a:t>
            </a:r>
          </a:p>
          <a:p>
            <a:pPr lvl="1"/>
            <a:r>
              <a:rPr lang="en-GB" dirty="0"/>
              <a:t>How the artistic styles link in or differ with other images of Claudius or Agrippina.</a:t>
            </a:r>
          </a:p>
        </p:txBody>
      </p:sp>
    </p:spTree>
    <p:extLst>
      <p:ext uri="{BB962C8B-B14F-4D97-AF65-F5344CB8AC3E}">
        <p14:creationId xmlns:p14="http://schemas.microsoft.com/office/powerpoint/2010/main" val="3243615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470D0-1B13-4A22-937F-23B16E2032B7}"/>
              </a:ext>
            </a:extLst>
          </p:cNvPr>
          <p:cNvSpPr>
            <a:spLocks noGrp="1"/>
          </p:cNvSpPr>
          <p:nvPr>
            <p:ph type="title"/>
          </p:nvPr>
        </p:nvSpPr>
        <p:spPr/>
        <p:txBody>
          <a:bodyPr/>
          <a:lstStyle/>
          <a:p>
            <a:r>
              <a:rPr lang="en-GB" dirty="0"/>
              <a:t>Comparative Evidence</a:t>
            </a:r>
          </a:p>
        </p:txBody>
      </p:sp>
      <p:sp>
        <p:nvSpPr>
          <p:cNvPr id="3" name="Content Placeholder 2">
            <a:extLst>
              <a:ext uri="{FF2B5EF4-FFF2-40B4-BE49-F238E27FC236}">
                <a16:creationId xmlns:a16="http://schemas.microsoft.com/office/drawing/2014/main" id="{C85A2FD5-11CB-4DFF-9733-94C338C9D95F}"/>
              </a:ext>
            </a:extLst>
          </p:cNvPr>
          <p:cNvSpPr>
            <a:spLocks noGrp="1"/>
          </p:cNvSpPr>
          <p:nvPr>
            <p:ph sz="quarter" idx="1"/>
          </p:nvPr>
        </p:nvSpPr>
        <p:spPr>
          <a:xfrm>
            <a:off x="301752" y="1627464"/>
            <a:ext cx="8657690" cy="4899170"/>
          </a:xfrm>
        </p:spPr>
        <p:txBody>
          <a:bodyPr>
            <a:normAutofit fontScale="92500" lnSpcReduction="20000"/>
          </a:bodyPr>
          <a:lstStyle/>
          <a:p>
            <a:pPr marL="0" indent="0">
              <a:buNone/>
            </a:pPr>
            <a:r>
              <a:rPr lang="en-GB" dirty="0"/>
              <a:t>[public presentation of Claudius, Agrippina and Nero] “Claudius conceived the desire to exhibit a naval battle on a certain lake [</a:t>
            </a:r>
            <a:r>
              <a:rPr lang="en-GB" dirty="0" err="1"/>
              <a:t>Fucine</a:t>
            </a:r>
            <a:r>
              <a:rPr lang="en-GB" dirty="0"/>
              <a:t> Lake]; so, after building a wooden wall around it and erecting stands, he assembled an enormous multitude. </a:t>
            </a:r>
            <a:r>
              <a:rPr lang="en-GB" b="1" dirty="0"/>
              <a:t>Claudius and Nero were arrayed in military garb, while Agrippina wore a beautiful chlamys woven with threads of gold</a:t>
            </a:r>
            <a:r>
              <a:rPr lang="en-GB" dirty="0"/>
              <a:t>, and the rest of the spectators whatever pleased their fancy.” – </a:t>
            </a:r>
            <a:r>
              <a:rPr lang="en-GB" b="1" dirty="0"/>
              <a:t>Cassius </a:t>
            </a:r>
            <a:r>
              <a:rPr lang="en-GB" b="1" dirty="0" err="1"/>
              <a:t>Dio</a:t>
            </a:r>
            <a:r>
              <a:rPr lang="en-GB" b="1" dirty="0"/>
              <a:t> 60.33.3</a:t>
            </a:r>
            <a:r>
              <a:rPr lang="en-GB" dirty="0"/>
              <a:t>.</a:t>
            </a:r>
          </a:p>
          <a:p>
            <a:pPr marL="0" indent="0">
              <a:buNone/>
            </a:pPr>
            <a:endParaRPr lang="en-GB" sz="1200" dirty="0"/>
          </a:p>
          <a:p>
            <a:pPr marL="0" indent="0">
              <a:buNone/>
            </a:pPr>
            <a:r>
              <a:rPr lang="en-GB" dirty="0"/>
              <a:t>“Agrippina often attended the emperor in public, when he was transacting ordinary business or when he was giving an audience to ambassadors, though she sat upon a separate tribunal. This, too, was one of the most remarkable sights of the time.” (</a:t>
            </a:r>
            <a:r>
              <a:rPr lang="en-GB" b="1" dirty="0"/>
              <a:t>60.33.7</a:t>
            </a:r>
            <a:r>
              <a:rPr lang="en-GB" dirty="0"/>
              <a:t>)</a:t>
            </a:r>
          </a:p>
        </p:txBody>
      </p:sp>
      <p:sp>
        <p:nvSpPr>
          <p:cNvPr id="4" name="TextBox 3">
            <a:extLst>
              <a:ext uri="{FF2B5EF4-FFF2-40B4-BE49-F238E27FC236}">
                <a16:creationId xmlns:a16="http://schemas.microsoft.com/office/drawing/2014/main" id="{18344CBC-E118-4BA1-9EA3-F8A67DEC8818}"/>
              </a:ext>
            </a:extLst>
          </p:cNvPr>
          <p:cNvSpPr txBox="1"/>
          <p:nvPr/>
        </p:nvSpPr>
        <p:spPr>
          <a:xfrm>
            <a:off x="301752" y="338014"/>
            <a:ext cx="8534400" cy="646331"/>
          </a:xfrm>
          <a:prstGeom prst="rect">
            <a:avLst/>
          </a:prstGeom>
          <a:solidFill>
            <a:schemeClr val="accent5">
              <a:lumMod val="40000"/>
              <a:lumOff val="60000"/>
            </a:schemeClr>
          </a:solidFill>
        </p:spPr>
        <p:txBody>
          <a:bodyPr wrap="square" rtlCol="0">
            <a:spAutoFit/>
          </a:bodyPr>
          <a:lstStyle/>
          <a:p>
            <a:r>
              <a:rPr lang="en-GB" b="1" dirty="0"/>
              <a:t>Do not get lost in tangents – for example, do not ignore the image and, for example, write a general essay about Agrippina</a:t>
            </a:r>
          </a:p>
        </p:txBody>
      </p:sp>
    </p:spTree>
    <p:extLst>
      <p:ext uri="{BB962C8B-B14F-4D97-AF65-F5344CB8AC3E}">
        <p14:creationId xmlns:p14="http://schemas.microsoft.com/office/powerpoint/2010/main" val="2912657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91AC3-2E6B-4D1D-A888-71BD93D63534}"/>
              </a:ext>
            </a:extLst>
          </p:cNvPr>
          <p:cNvSpPr>
            <a:spLocks noGrp="1"/>
          </p:cNvSpPr>
          <p:nvPr>
            <p:ph type="title"/>
          </p:nvPr>
        </p:nvSpPr>
        <p:spPr/>
        <p:txBody>
          <a:bodyPr/>
          <a:lstStyle/>
          <a:p>
            <a:r>
              <a:rPr lang="en-GB" dirty="0"/>
              <a:t>Identifying potentially useful scholarship</a:t>
            </a:r>
          </a:p>
        </p:txBody>
      </p:sp>
      <p:sp>
        <p:nvSpPr>
          <p:cNvPr id="3" name="Content Placeholder 2">
            <a:extLst>
              <a:ext uri="{FF2B5EF4-FFF2-40B4-BE49-F238E27FC236}">
                <a16:creationId xmlns:a16="http://schemas.microsoft.com/office/drawing/2014/main" id="{C5655744-E955-4489-8D3B-400919CA6158}"/>
              </a:ext>
            </a:extLst>
          </p:cNvPr>
          <p:cNvSpPr>
            <a:spLocks noGrp="1"/>
          </p:cNvSpPr>
          <p:nvPr>
            <p:ph sz="quarter" idx="1"/>
          </p:nvPr>
        </p:nvSpPr>
        <p:spPr>
          <a:xfrm>
            <a:off x="192947" y="1610687"/>
            <a:ext cx="8774884" cy="5134063"/>
          </a:xfrm>
        </p:spPr>
        <p:txBody>
          <a:bodyPr>
            <a:normAutofit fontScale="85000" lnSpcReduction="10000"/>
          </a:bodyPr>
          <a:lstStyle/>
          <a:p>
            <a:r>
              <a:rPr lang="en-GB" dirty="0"/>
              <a:t>Thommen, G. 2012. </a:t>
            </a:r>
            <a:r>
              <a:rPr lang="en-GB" i="1" dirty="0"/>
              <a:t>The </a:t>
            </a:r>
            <a:r>
              <a:rPr lang="en-GB" i="1" dirty="0" err="1"/>
              <a:t>Sebasteion</a:t>
            </a:r>
            <a:r>
              <a:rPr lang="en-GB" i="1" dirty="0"/>
              <a:t> at </a:t>
            </a:r>
            <a:r>
              <a:rPr lang="en-GB" i="1" dirty="0" err="1"/>
              <a:t>Aphrodisias</a:t>
            </a:r>
            <a:r>
              <a:rPr lang="en-GB" i="1" dirty="0"/>
              <a:t>: An Imperial Cult to </a:t>
            </a:r>
            <a:r>
              <a:rPr lang="en-GB" i="1" dirty="0" err="1"/>
              <a:t>Honor</a:t>
            </a:r>
            <a:r>
              <a:rPr lang="en-GB" i="1" dirty="0"/>
              <a:t> Augustus and the Julio-Claudian Emperors</a:t>
            </a:r>
            <a:r>
              <a:rPr lang="en-GB" dirty="0"/>
              <a:t>. </a:t>
            </a:r>
            <a:r>
              <a:rPr lang="en-GB" dirty="0" err="1"/>
              <a:t>Chronika</a:t>
            </a:r>
            <a:r>
              <a:rPr lang="en-GB" dirty="0"/>
              <a:t>: </a:t>
            </a:r>
            <a:r>
              <a:rPr lang="en-GB" sz="1600" dirty="0"/>
              <a:t>http://www.chronikajournal.com/resources/Thommen%202012.pdf</a:t>
            </a:r>
          </a:p>
          <a:p>
            <a:endParaRPr lang="en-GB" sz="500" dirty="0"/>
          </a:p>
          <a:p>
            <a:r>
              <a:rPr lang="en-GB" dirty="0" err="1"/>
              <a:t>Ratte</a:t>
            </a:r>
            <a:r>
              <a:rPr lang="en-GB" dirty="0"/>
              <a:t>, C. and Smith, R. R. R. 2008. “Archaeological Research at </a:t>
            </a:r>
            <a:r>
              <a:rPr lang="en-GB" dirty="0" err="1"/>
              <a:t>Aphrodisias</a:t>
            </a:r>
            <a:r>
              <a:rPr lang="en-GB" dirty="0"/>
              <a:t> in Caria, 2002-2005.” </a:t>
            </a:r>
            <a:r>
              <a:rPr lang="en-GB" i="1" dirty="0"/>
              <a:t>American Journal of Archaeology</a:t>
            </a:r>
            <a:r>
              <a:rPr lang="en-GB" dirty="0"/>
              <a:t>, 112(4): 713–751.</a:t>
            </a:r>
          </a:p>
          <a:p>
            <a:endParaRPr lang="en-GB" sz="500" dirty="0"/>
          </a:p>
          <a:p>
            <a:r>
              <a:rPr lang="en-GB" dirty="0"/>
              <a:t>Smith, R. R. R. 1987. “The Imperial Reliefs from the </a:t>
            </a:r>
            <a:r>
              <a:rPr lang="en-GB" dirty="0" err="1"/>
              <a:t>Sebasteion</a:t>
            </a:r>
            <a:r>
              <a:rPr lang="en-GB" dirty="0"/>
              <a:t> at </a:t>
            </a:r>
            <a:r>
              <a:rPr lang="en-GB" dirty="0" err="1"/>
              <a:t>Aphrodisias</a:t>
            </a:r>
            <a:r>
              <a:rPr lang="en-GB" dirty="0"/>
              <a:t>.” </a:t>
            </a:r>
            <a:r>
              <a:rPr lang="en-GB" i="1" dirty="0"/>
              <a:t>The Journal of Roman Studies</a:t>
            </a:r>
            <a:r>
              <a:rPr lang="en-GB" dirty="0"/>
              <a:t> 77: 88–138.</a:t>
            </a:r>
          </a:p>
          <a:p>
            <a:endParaRPr lang="en-GB" sz="600" dirty="0"/>
          </a:p>
          <a:p>
            <a:r>
              <a:rPr lang="en-GB" dirty="0"/>
              <a:t>Excavations website: </a:t>
            </a:r>
            <a:r>
              <a:rPr lang="en-GB" sz="1600" dirty="0"/>
              <a:t>http://aphrodisias.classics.ox.ac.uk/index.html</a:t>
            </a:r>
          </a:p>
          <a:p>
            <a:endParaRPr lang="en-GB" sz="1200" dirty="0"/>
          </a:p>
          <a:p>
            <a:r>
              <a:rPr lang="en-GB" sz="1700" dirty="0"/>
              <a:t>Ginsburg, J. 2005. </a:t>
            </a:r>
            <a:r>
              <a:rPr lang="en-GB" sz="1700" i="1" dirty="0"/>
              <a:t>Representing Agrippina: Constructions of Female Power in the Early Roman Empire</a:t>
            </a:r>
            <a:r>
              <a:rPr lang="en-GB" sz="1700" dirty="0"/>
              <a:t>. Oxford University Press.</a:t>
            </a:r>
          </a:p>
          <a:p>
            <a:pPr lvl="1"/>
            <a:r>
              <a:rPr lang="en-GB" sz="1500" dirty="0"/>
              <a:t>Unfortunately our library does not currently have this.</a:t>
            </a:r>
          </a:p>
          <a:p>
            <a:r>
              <a:rPr lang="en-GB" sz="1700" dirty="0"/>
              <a:t>Smith, R.R.R. 2013. </a:t>
            </a:r>
            <a:r>
              <a:rPr lang="en-GB" sz="1700" i="1" dirty="0" err="1"/>
              <a:t>Aphrodisias</a:t>
            </a:r>
            <a:r>
              <a:rPr lang="en-GB" sz="1700" i="1" dirty="0"/>
              <a:t> VI. The marble reliefs from the Julio-Claudian </a:t>
            </a:r>
            <a:r>
              <a:rPr lang="en-GB" sz="1700" i="1" dirty="0" err="1"/>
              <a:t>Sebasteion</a:t>
            </a:r>
            <a:r>
              <a:rPr lang="en-GB" sz="1700" i="1" dirty="0"/>
              <a:t> at </a:t>
            </a:r>
            <a:r>
              <a:rPr lang="en-GB" sz="1700" i="1" dirty="0" err="1"/>
              <a:t>Aphrodisias</a:t>
            </a:r>
            <a:r>
              <a:rPr lang="en-GB" sz="1700" dirty="0"/>
              <a:t>. Darmstadt: von </a:t>
            </a:r>
            <a:r>
              <a:rPr lang="en-GB" sz="1700" dirty="0" err="1"/>
              <a:t>Zabern</a:t>
            </a:r>
            <a:r>
              <a:rPr lang="en-GB" sz="1700" dirty="0"/>
              <a:t>.</a:t>
            </a:r>
          </a:p>
          <a:p>
            <a:pPr lvl="1"/>
            <a:r>
              <a:rPr lang="en-GB" sz="1500" dirty="0"/>
              <a:t>Unfortunately our library does not currently have this.</a:t>
            </a:r>
          </a:p>
        </p:txBody>
      </p:sp>
    </p:spTree>
    <p:extLst>
      <p:ext uri="{BB962C8B-B14F-4D97-AF65-F5344CB8AC3E}">
        <p14:creationId xmlns:p14="http://schemas.microsoft.com/office/powerpoint/2010/main" val="29960752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EEDA0-7C20-4915-9914-B585BEAE1D53}"/>
              </a:ext>
            </a:extLst>
          </p:cNvPr>
          <p:cNvSpPr>
            <a:spLocks noGrp="1"/>
          </p:cNvSpPr>
          <p:nvPr>
            <p:ph type="title"/>
          </p:nvPr>
        </p:nvSpPr>
        <p:spPr/>
        <p:txBody>
          <a:bodyPr/>
          <a:lstStyle/>
          <a:p>
            <a:r>
              <a:rPr lang="en-GB" dirty="0"/>
              <a:t>Remember</a:t>
            </a:r>
          </a:p>
        </p:txBody>
      </p:sp>
      <p:sp>
        <p:nvSpPr>
          <p:cNvPr id="3" name="Content Placeholder 2">
            <a:extLst>
              <a:ext uri="{FF2B5EF4-FFF2-40B4-BE49-F238E27FC236}">
                <a16:creationId xmlns:a16="http://schemas.microsoft.com/office/drawing/2014/main" id="{D91554AA-EE7C-46B8-9814-560F85689B3E}"/>
              </a:ext>
            </a:extLst>
          </p:cNvPr>
          <p:cNvSpPr>
            <a:spLocks noGrp="1"/>
          </p:cNvSpPr>
          <p:nvPr>
            <p:ph sz="quarter" idx="1"/>
          </p:nvPr>
        </p:nvSpPr>
        <p:spPr>
          <a:xfrm>
            <a:off x="301752" y="1527049"/>
            <a:ext cx="8503920" cy="4982809"/>
          </a:xfrm>
        </p:spPr>
        <p:txBody>
          <a:bodyPr>
            <a:normAutofit lnSpcReduction="10000"/>
          </a:bodyPr>
          <a:lstStyle/>
          <a:p>
            <a:r>
              <a:rPr lang="en-GB" dirty="0"/>
              <a:t>Content</a:t>
            </a:r>
          </a:p>
          <a:p>
            <a:r>
              <a:rPr lang="en-GB" dirty="0"/>
              <a:t>Context</a:t>
            </a:r>
          </a:p>
          <a:p>
            <a:r>
              <a:rPr lang="en-GB" dirty="0"/>
              <a:t>Important themes (that you can analyse)</a:t>
            </a:r>
          </a:p>
          <a:p>
            <a:r>
              <a:rPr lang="en-GB" dirty="0"/>
              <a:t>Comparative evidence (that sheds light on the image / the themes related to it)</a:t>
            </a:r>
          </a:p>
          <a:p>
            <a:r>
              <a:rPr lang="en-GB" dirty="0"/>
              <a:t>Any significant scholarly interpretation you can engage with.</a:t>
            </a:r>
          </a:p>
          <a:p>
            <a:endParaRPr lang="en-GB" sz="1200" dirty="0"/>
          </a:p>
          <a:p>
            <a:r>
              <a:rPr lang="en-GB" dirty="0"/>
              <a:t>Like with an essay you are aiming to evaluate the evidence and critically engage with modern scholarship. </a:t>
            </a:r>
          </a:p>
          <a:p>
            <a:r>
              <a:rPr lang="en-GB" dirty="0"/>
              <a:t>Avoid being too descriptive. </a:t>
            </a:r>
          </a:p>
        </p:txBody>
      </p:sp>
    </p:spTree>
    <p:extLst>
      <p:ext uri="{BB962C8B-B14F-4D97-AF65-F5344CB8AC3E}">
        <p14:creationId xmlns:p14="http://schemas.microsoft.com/office/powerpoint/2010/main" val="36825870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CF002-BAC2-4360-910C-D7845470D65A}"/>
              </a:ext>
            </a:extLst>
          </p:cNvPr>
          <p:cNvSpPr txBox="1">
            <a:spLocks/>
          </p:cNvSpPr>
          <p:nvPr/>
        </p:nvSpPr>
        <p:spPr>
          <a:xfrm>
            <a:off x="301752" y="2449587"/>
            <a:ext cx="8534400" cy="2466363"/>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pPr defTabSz="914400"/>
            <a:r>
              <a:rPr lang="en-GB" sz="6000" b="1" dirty="0"/>
              <a:t>Any Questions</a:t>
            </a:r>
          </a:p>
        </p:txBody>
      </p:sp>
    </p:spTree>
    <p:extLst>
      <p:ext uri="{BB962C8B-B14F-4D97-AF65-F5344CB8AC3E}">
        <p14:creationId xmlns:p14="http://schemas.microsoft.com/office/powerpoint/2010/main" val="334834214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191</TotalTime>
  <Words>902</Words>
  <Application>Microsoft Office PowerPoint</Application>
  <PresentationFormat>On-screen Show (4:3)</PresentationFormat>
  <Paragraphs>66</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Georgia</vt:lpstr>
      <vt:lpstr>Wingdings</vt:lpstr>
      <vt:lpstr>Wingdings 2</vt:lpstr>
      <vt:lpstr>Civic</vt:lpstr>
      <vt:lpstr>Exploring the Humanities (Group A)</vt:lpstr>
      <vt:lpstr>Assignment 2</vt:lpstr>
      <vt:lpstr>What is the image? What does it represent?</vt:lpstr>
      <vt:lpstr>Context</vt:lpstr>
      <vt:lpstr>Remember when picking out themes to discuss…</vt:lpstr>
      <vt:lpstr>Comparative Evidence</vt:lpstr>
      <vt:lpstr>Identifying potentially useful scholarship</vt:lpstr>
      <vt:lpstr>Remember</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Murder, Mayhem and Megalomania: The Life and Times of the Emperor Nero</dc:title>
  <dc:creator>Matthew Cobb</dc:creator>
  <cp:lastModifiedBy>Matthew Cobb</cp:lastModifiedBy>
  <cp:revision>26</cp:revision>
  <dcterms:created xsi:type="dcterms:W3CDTF">2021-09-15T08:14:29Z</dcterms:created>
  <dcterms:modified xsi:type="dcterms:W3CDTF">2022-09-25T20:44:49Z</dcterms:modified>
</cp:coreProperties>
</file>