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s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21"/>
    <p:restoredTop sz="94608"/>
  </p:normalViewPr>
  <p:slideViewPr>
    <p:cSldViewPr snapToGrid="0" snapToObjects="1">
      <p:cViewPr>
        <p:scale>
          <a:sx n="100" d="100"/>
          <a:sy n="100" d="100"/>
        </p:scale>
        <p:origin x="144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8/1/22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565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590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223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423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714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544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70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8/1/22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06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7798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8/1/22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32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8/1/22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293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258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5" r:id="rId4"/>
    <p:sldLayoutId id="2147483676" r:id="rId5"/>
    <p:sldLayoutId id="2147483682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A4E083-5521-4D94-1BC9-3F73F2E3B5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1A730E1-948C-6343-1328-0F663C99B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pPr algn="l"/>
            <a:br>
              <a:rPr lang="es-ES" sz="2700" b="1" dirty="0"/>
            </a:br>
            <a:r>
              <a:rPr lang="es-ES" sz="2700" b="1" dirty="0" err="1"/>
              <a:t>Student</a:t>
            </a:r>
            <a:r>
              <a:rPr lang="es-ES" sz="2700" b="1" dirty="0"/>
              <a:t> </a:t>
            </a:r>
            <a:r>
              <a:rPr lang="es-ES" sz="2700" b="1" dirty="0" err="1"/>
              <a:t>name</a:t>
            </a:r>
            <a:r>
              <a:rPr lang="es-ES" sz="2700" b="1" dirty="0"/>
              <a:t>: </a:t>
            </a:r>
            <a:r>
              <a:rPr lang="es-ES" sz="2700" dirty="0" err="1"/>
              <a:t>Jhoselin</a:t>
            </a:r>
            <a:r>
              <a:rPr lang="es-ES" sz="2700" dirty="0"/>
              <a:t> Dayana </a:t>
            </a:r>
            <a:r>
              <a:rPr lang="es-ES" sz="2700" dirty="0" err="1"/>
              <a:t>Guaman</a:t>
            </a:r>
            <a:r>
              <a:rPr lang="es-ES" sz="2700" dirty="0"/>
              <a:t> Cuzco</a:t>
            </a:r>
            <a:br>
              <a:rPr lang="es-ES" sz="2700" dirty="0"/>
            </a:br>
            <a:r>
              <a:rPr lang="es-ES" sz="2700" b="1" dirty="0" err="1"/>
              <a:t>Student</a:t>
            </a:r>
            <a:r>
              <a:rPr lang="es-ES" sz="2700" b="1" dirty="0"/>
              <a:t> ID: </a:t>
            </a:r>
            <a:r>
              <a:rPr lang="es-ES" sz="2700" dirty="0"/>
              <a:t>2124305</a:t>
            </a:r>
            <a:br>
              <a:rPr lang="es-ES" sz="2700" dirty="0"/>
            </a:br>
            <a:r>
              <a:rPr lang="es-ES" sz="2700" b="1" dirty="0"/>
              <a:t>M</a:t>
            </a:r>
            <a:r>
              <a:rPr lang="es-GB" sz="2700" b="1" dirty="0"/>
              <a:t>odule: </a:t>
            </a:r>
            <a:r>
              <a:rPr lang="es-GB" sz="2700" dirty="0"/>
              <a:t>problem solving and decision making </a:t>
            </a:r>
            <a:br>
              <a:rPr lang="es-GB" sz="2700" dirty="0"/>
            </a:br>
            <a:r>
              <a:rPr lang="es-GB" sz="2700" b="1" dirty="0"/>
              <a:t>module code</a:t>
            </a:r>
            <a:r>
              <a:rPr lang="es-GB" sz="2700" dirty="0"/>
              <a:t>: BMSW4004</a:t>
            </a:r>
            <a:br>
              <a:rPr lang="es-GB" sz="2700" dirty="0"/>
            </a:br>
            <a:r>
              <a:rPr lang="es-GB" sz="2700" b="1" dirty="0"/>
              <a:t>title case stady: </a:t>
            </a:r>
            <a:r>
              <a:rPr lang="es-GB" sz="2700" dirty="0"/>
              <a:t>Underpaid</a:t>
            </a:r>
            <a:endParaRPr lang="es-GB" sz="2700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733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AB50BEC-041D-D1AB-2A27-17F492D87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0" y="731520"/>
            <a:ext cx="10058400" cy="384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s-GB" sz="3600"/>
              <a:t>Nature and impact of the complecity</a:t>
            </a:r>
            <a:endParaRPr lang="es-GB" sz="3600" dirty="0"/>
          </a:p>
        </p:txBody>
      </p:sp>
    </p:spTree>
    <p:extLst>
      <p:ext uri="{BB962C8B-B14F-4D97-AF65-F5344CB8AC3E}">
        <p14:creationId xmlns:p14="http://schemas.microsoft.com/office/powerpoint/2010/main" val="2530229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380CA76-FA8E-F79B-BC17-C951D626B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dirty="0"/>
              <a:t>O</a:t>
            </a:r>
            <a:r>
              <a:rPr lang="es-GB" dirty="0"/>
              <a:t>verall performance of the organisation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154D898-F689-C09B-16AC-72059F8E4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4013498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7D9D422-1BC5-5BC7-9A24-A82DB287E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/>
              <a:t>C</a:t>
            </a:r>
            <a:r>
              <a:rPr lang="es-GB" dirty="0"/>
              <a:t>ause and effect analysis (fishbone)</a:t>
            </a:r>
          </a:p>
        </p:txBody>
      </p:sp>
      <p:sp>
        <p:nvSpPr>
          <p:cNvPr id="17" name="Menos 16">
            <a:extLst>
              <a:ext uri="{FF2B5EF4-FFF2-40B4-BE49-F238E27FC236}">
                <a16:creationId xmlns:a16="http://schemas.microsoft.com/office/drawing/2014/main" id="{9F6480E5-DC74-2BD0-CCA6-B59A8B153B4D}"/>
              </a:ext>
            </a:extLst>
          </p:cNvPr>
          <p:cNvSpPr/>
          <p:nvPr/>
        </p:nvSpPr>
        <p:spPr>
          <a:xfrm>
            <a:off x="1460500" y="3297353"/>
            <a:ext cx="9004300" cy="1101493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18" name="Cheurón 17">
            <a:extLst>
              <a:ext uri="{FF2B5EF4-FFF2-40B4-BE49-F238E27FC236}">
                <a16:creationId xmlns:a16="http://schemas.microsoft.com/office/drawing/2014/main" id="{F9793561-1424-AF0A-BCC5-AD541B3D56A5}"/>
              </a:ext>
            </a:extLst>
          </p:cNvPr>
          <p:cNvSpPr/>
          <p:nvPr/>
        </p:nvSpPr>
        <p:spPr>
          <a:xfrm>
            <a:off x="1066799" y="3098800"/>
            <a:ext cx="1633979" cy="149860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>
              <a:solidFill>
                <a:schemeClr val="tx1"/>
              </a:solidFill>
            </a:endParaRPr>
          </a:p>
        </p:txBody>
      </p:sp>
      <p:sp>
        <p:nvSpPr>
          <p:cNvPr id="20" name="Triángulo 19">
            <a:extLst>
              <a:ext uri="{FF2B5EF4-FFF2-40B4-BE49-F238E27FC236}">
                <a16:creationId xmlns:a16="http://schemas.microsoft.com/office/drawing/2014/main" id="{8515B6A8-1A19-3CC1-CD15-595A2EFDE6D6}"/>
              </a:ext>
            </a:extLst>
          </p:cNvPr>
          <p:cNvSpPr/>
          <p:nvPr/>
        </p:nvSpPr>
        <p:spPr>
          <a:xfrm rot="5400000">
            <a:off x="9386465" y="2694559"/>
            <a:ext cx="1764059" cy="2169996"/>
          </a:xfrm>
          <a:prstGeom prst="triangle">
            <a:avLst>
              <a:gd name="adj" fmla="val 483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1" name="Menos 20">
            <a:extLst>
              <a:ext uri="{FF2B5EF4-FFF2-40B4-BE49-F238E27FC236}">
                <a16:creationId xmlns:a16="http://schemas.microsoft.com/office/drawing/2014/main" id="{C5BA0CE6-BEDD-1B51-14C0-0644730AE19B}"/>
              </a:ext>
            </a:extLst>
          </p:cNvPr>
          <p:cNvSpPr/>
          <p:nvPr/>
        </p:nvSpPr>
        <p:spPr>
          <a:xfrm rot="18684634">
            <a:off x="2438618" y="4192086"/>
            <a:ext cx="1524000" cy="47562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2" name="Menos 21">
            <a:extLst>
              <a:ext uri="{FF2B5EF4-FFF2-40B4-BE49-F238E27FC236}">
                <a16:creationId xmlns:a16="http://schemas.microsoft.com/office/drawing/2014/main" id="{840AFBDE-E0DC-5604-68EA-E0935C540277}"/>
              </a:ext>
            </a:extLst>
          </p:cNvPr>
          <p:cNvSpPr/>
          <p:nvPr/>
        </p:nvSpPr>
        <p:spPr>
          <a:xfrm rot="18654863">
            <a:off x="4132868" y="4226296"/>
            <a:ext cx="1549400" cy="49474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3" name="Menos 22">
            <a:extLst>
              <a:ext uri="{FF2B5EF4-FFF2-40B4-BE49-F238E27FC236}">
                <a16:creationId xmlns:a16="http://schemas.microsoft.com/office/drawing/2014/main" id="{F9710B6E-3AAE-F029-A21F-6051D10326EE}"/>
              </a:ext>
            </a:extLst>
          </p:cNvPr>
          <p:cNvSpPr/>
          <p:nvPr/>
        </p:nvSpPr>
        <p:spPr>
          <a:xfrm rot="18910594">
            <a:off x="5749862" y="4221371"/>
            <a:ext cx="1460500" cy="41706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5" name="Menos 24">
            <a:extLst>
              <a:ext uri="{FF2B5EF4-FFF2-40B4-BE49-F238E27FC236}">
                <a16:creationId xmlns:a16="http://schemas.microsoft.com/office/drawing/2014/main" id="{FBC66BF7-E7FA-2FE8-66AB-E3134223D23E}"/>
              </a:ext>
            </a:extLst>
          </p:cNvPr>
          <p:cNvSpPr/>
          <p:nvPr/>
        </p:nvSpPr>
        <p:spPr>
          <a:xfrm rot="18562996">
            <a:off x="7702103" y="4220384"/>
            <a:ext cx="1318197" cy="3556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6" name="Menos 25">
            <a:extLst>
              <a:ext uri="{FF2B5EF4-FFF2-40B4-BE49-F238E27FC236}">
                <a16:creationId xmlns:a16="http://schemas.microsoft.com/office/drawing/2014/main" id="{308904FD-3003-DF35-C17C-04AB8252D0CF}"/>
              </a:ext>
            </a:extLst>
          </p:cNvPr>
          <p:cNvSpPr/>
          <p:nvPr/>
        </p:nvSpPr>
        <p:spPr>
          <a:xfrm rot="2551067">
            <a:off x="2871989" y="3055577"/>
            <a:ext cx="1763882" cy="403753"/>
          </a:xfrm>
          <a:prstGeom prst="mathMinus">
            <a:avLst>
              <a:gd name="adj1" fmla="val 228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7" name="Menos 26">
            <a:extLst>
              <a:ext uri="{FF2B5EF4-FFF2-40B4-BE49-F238E27FC236}">
                <a16:creationId xmlns:a16="http://schemas.microsoft.com/office/drawing/2014/main" id="{10452BAB-A8A8-5174-C223-35F72B7F02F2}"/>
              </a:ext>
            </a:extLst>
          </p:cNvPr>
          <p:cNvSpPr/>
          <p:nvPr/>
        </p:nvSpPr>
        <p:spPr>
          <a:xfrm rot="3380182">
            <a:off x="5133818" y="3157966"/>
            <a:ext cx="1320800" cy="29138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  <p:sp>
        <p:nvSpPr>
          <p:cNvPr id="28" name="Menos 27">
            <a:extLst>
              <a:ext uri="{FF2B5EF4-FFF2-40B4-BE49-F238E27FC236}">
                <a16:creationId xmlns:a16="http://schemas.microsoft.com/office/drawing/2014/main" id="{7B755E77-2424-48C5-E572-9E403793AB42}"/>
              </a:ext>
            </a:extLst>
          </p:cNvPr>
          <p:cNvSpPr/>
          <p:nvPr/>
        </p:nvSpPr>
        <p:spPr>
          <a:xfrm rot="2118008">
            <a:off x="7145064" y="3297353"/>
            <a:ext cx="1478236" cy="29674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82184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ADED5D4-FE9F-BC48-24F0-D197FCBE1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GB" dirty="0"/>
              <a:t>PESTEL analysis</a:t>
            </a:r>
          </a:p>
        </p:txBody>
      </p:sp>
      <p:graphicFrame>
        <p:nvGraphicFramePr>
          <p:cNvPr id="4" name="Tabla 4">
            <a:extLst>
              <a:ext uri="{FF2B5EF4-FFF2-40B4-BE49-F238E27FC236}">
                <a16:creationId xmlns:a16="http://schemas.microsoft.com/office/drawing/2014/main" id="{77A2F5F1-8140-B92D-68CB-DDC5DDED34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3082430"/>
              </p:ext>
            </p:extLst>
          </p:nvPr>
        </p:nvGraphicFramePr>
        <p:xfrm>
          <a:off x="571500" y="2460413"/>
          <a:ext cx="10248900" cy="1261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1574">
                  <a:extLst>
                    <a:ext uri="{9D8B030D-6E8A-4147-A177-3AD203B41FA5}">
                      <a16:colId xmlns:a16="http://schemas.microsoft.com/office/drawing/2014/main" val="3065781007"/>
                    </a:ext>
                  </a:extLst>
                </a:gridCol>
                <a:gridCol w="1995262">
                  <a:extLst>
                    <a:ext uri="{9D8B030D-6E8A-4147-A177-3AD203B41FA5}">
                      <a16:colId xmlns:a16="http://schemas.microsoft.com/office/drawing/2014/main" val="954076892"/>
                    </a:ext>
                  </a:extLst>
                </a:gridCol>
                <a:gridCol w="1236500">
                  <a:extLst>
                    <a:ext uri="{9D8B030D-6E8A-4147-A177-3AD203B41FA5}">
                      <a16:colId xmlns:a16="http://schemas.microsoft.com/office/drawing/2014/main" val="1115382097"/>
                    </a:ext>
                  </a:extLst>
                </a:gridCol>
                <a:gridCol w="2436468">
                  <a:extLst>
                    <a:ext uri="{9D8B030D-6E8A-4147-A177-3AD203B41FA5}">
                      <a16:colId xmlns:a16="http://schemas.microsoft.com/office/drawing/2014/main" val="3261630967"/>
                    </a:ext>
                  </a:extLst>
                </a:gridCol>
                <a:gridCol w="2121996">
                  <a:extLst>
                    <a:ext uri="{9D8B030D-6E8A-4147-A177-3AD203B41FA5}">
                      <a16:colId xmlns:a16="http://schemas.microsoft.com/office/drawing/2014/main" val="3343351465"/>
                    </a:ext>
                  </a:extLst>
                </a:gridCol>
                <a:gridCol w="927100">
                  <a:extLst>
                    <a:ext uri="{9D8B030D-6E8A-4147-A177-3AD203B41FA5}">
                      <a16:colId xmlns:a16="http://schemas.microsoft.com/office/drawing/2014/main" val="71404590"/>
                    </a:ext>
                  </a:extLst>
                </a:gridCol>
              </a:tblGrid>
              <a:tr h="630767">
                <a:tc>
                  <a:txBody>
                    <a:bodyPr/>
                    <a:lstStyle/>
                    <a:p>
                      <a:r>
                        <a:rPr lang="es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508442"/>
                  </a:ext>
                </a:extLst>
              </a:tr>
              <a:tr h="630767">
                <a:tc>
                  <a:txBody>
                    <a:bodyPr/>
                    <a:lstStyle/>
                    <a:p>
                      <a:r>
                        <a:rPr lang="es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ENVIROMENTAL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GB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91089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2162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C9BD15-01F7-4747-25B0-CC4289EA6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GB" dirty="0"/>
              <a:t>REFERENCES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4B859BC-ADE5-B122-1AB1-DFC070810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562835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241B2F"/>
      </a:dk2>
      <a:lt2>
        <a:srgbClr val="F0F3F1"/>
      </a:lt2>
      <a:accent1>
        <a:srgbClr val="E729AF"/>
      </a:accent1>
      <a:accent2>
        <a:srgbClr val="BD17D5"/>
      </a:accent2>
      <a:accent3>
        <a:srgbClr val="8029E7"/>
      </a:accent3>
      <a:accent4>
        <a:srgbClr val="362FD9"/>
      </a:accent4>
      <a:accent5>
        <a:srgbClr val="2970E7"/>
      </a:accent5>
      <a:accent6>
        <a:srgbClr val="17ADD5"/>
      </a:accent6>
      <a:hlink>
        <a:srgbClr val="3F5ABF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68</Words>
  <Application>Microsoft Macintosh PowerPoint</Application>
  <PresentationFormat>Panorámica</PresentationFormat>
  <Paragraphs>18</Paragraphs>
  <Slides>6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6</vt:i4>
      </vt:variant>
    </vt:vector>
  </HeadingPairs>
  <TitlesOfParts>
    <vt:vector size="8" baseType="lpstr">
      <vt:lpstr>Garamond</vt:lpstr>
      <vt:lpstr>SavonVTI</vt:lpstr>
      <vt:lpstr> Student name: Jhoselin Dayana Guaman Cuzco Student ID: 2124305 Module: problem solving and decision making  module code: BMSW4004 title case stady: Underpaid</vt:lpstr>
      <vt:lpstr>Presentación de PowerPoint</vt:lpstr>
      <vt:lpstr>Overall performance of the organisation </vt:lpstr>
      <vt:lpstr>Cause and effect analysis (fishbone)</vt:lpstr>
      <vt:lpstr>PESTEL analysis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Student name: Jhoselin Dayana Guaman Cuzco Student ID: 2124305 Module: problem solving and decision making  module code: BMSW4004 title case stady: Underpaid</dc:title>
  <dc:creator>Jhoselin Dayana Guaman Cuzco (2124305)</dc:creator>
  <cp:lastModifiedBy>Jhoselin Dayana Guaman Cuzco (2124305)</cp:lastModifiedBy>
  <cp:revision>1</cp:revision>
  <dcterms:created xsi:type="dcterms:W3CDTF">2022-08-01T08:26:04Z</dcterms:created>
  <dcterms:modified xsi:type="dcterms:W3CDTF">2022-08-01T09:15:50Z</dcterms:modified>
</cp:coreProperties>
</file>