
<file path=[Content_Types].xml><?xml version="1.0" encoding="utf-8"?>
<Types xmlns="http://schemas.openxmlformats.org/package/2006/content-types">
  <Default Extension="gif" ContentType="image/gif"/>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8"/>
  </p:notesMasterIdLst>
  <p:sldIdLst>
    <p:sldId id="256" r:id="rId2"/>
    <p:sldId id="271" r:id="rId3"/>
    <p:sldId id="257" r:id="rId4"/>
    <p:sldId id="258" r:id="rId5"/>
    <p:sldId id="261" r:id="rId6"/>
    <p:sldId id="260" r:id="rId7"/>
    <p:sldId id="262" r:id="rId8"/>
    <p:sldId id="263" r:id="rId9"/>
    <p:sldId id="265" r:id="rId10"/>
    <p:sldId id="266" r:id="rId11"/>
    <p:sldId id="267" r:id="rId12"/>
    <p:sldId id="268" r:id="rId13"/>
    <p:sldId id="269" r:id="rId14"/>
    <p:sldId id="270" r:id="rId15"/>
    <p:sldId id="259" r:id="rId16"/>
    <p:sldId id="26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8C9B58-C9E2-41BD-A261-B95FFEE0A16A}" v="590" dt="2021-12-15T16:59:26.5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82" autoAdjust="0"/>
    <p:restoredTop sz="66605" autoAdjust="0"/>
  </p:normalViewPr>
  <p:slideViewPr>
    <p:cSldViewPr snapToGrid="0">
      <p:cViewPr varScale="1">
        <p:scale>
          <a:sx n="48" d="100"/>
          <a:sy n="48" d="100"/>
        </p:scale>
        <p:origin x="1440"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072E29-B519-4237-9D30-2DAD27A0F549}" type="datetimeFigureOut">
              <a:rPr lang="en-GB"/>
              <a:t>19/12/2021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CD3491-F74E-46B8-9956-5FF00560A804}" type="slidenum">
              <a:rPr lang="en-GB"/>
              <a:t>‹#›</a:t>
            </a:fld>
            <a:endParaRPr lang="en-GB"/>
          </a:p>
        </p:txBody>
      </p:sp>
    </p:spTree>
    <p:extLst>
      <p:ext uri="{BB962C8B-B14F-4D97-AF65-F5344CB8AC3E}">
        <p14:creationId xmlns:p14="http://schemas.microsoft.com/office/powerpoint/2010/main" val="723335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kern="1200" dirty="0">
                <a:latin typeface="+mn-lt"/>
                <a:ea typeface="+mn-ea"/>
                <a:cs typeface="+mn-cs"/>
              </a:rPr>
              <a:t>During this presentation I will be exploring digital business looking specifically into Airbnb</a:t>
            </a:r>
          </a:p>
          <a:p>
            <a:pPr marL="0" indent="0">
              <a:buNone/>
            </a:pPr>
            <a:r>
              <a:rPr lang="en-US" kern="1200" dirty="0">
                <a:latin typeface="+mn-lt"/>
                <a:ea typeface="+mn-ea"/>
                <a:cs typeface="+mn-cs"/>
              </a:rPr>
              <a:t> I will choose 3 chapters from the book peer to peer accommodation networks by Sara </a:t>
            </a:r>
            <a:r>
              <a:rPr lang="en-US" kern="1200" dirty="0" err="1">
                <a:latin typeface="+mn-lt"/>
                <a:ea typeface="+mn-ea"/>
                <a:cs typeface="+mn-cs"/>
              </a:rPr>
              <a:t>Dolnicar</a:t>
            </a:r>
            <a:r>
              <a:rPr lang="en-US" kern="1200" dirty="0">
                <a:latin typeface="+mn-lt"/>
                <a:ea typeface="+mn-ea"/>
                <a:cs typeface="+mn-cs"/>
              </a:rPr>
              <a:t>, the three chapters I have chosen to explore is chapter 2 shared economy, chapter 11 regulatory reactions all around the world, and chapter 21 helping when disaster hits. I have chosen these chapters as I feel they point out some of the main characteristics of a platform like Airbnb. for the 3 chosen chapters I will critically analyze Airbnb, through the shared economy,</a:t>
            </a:r>
            <a:r>
              <a:rPr lang="en-US" dirty="0">
                <a:latin typeface="+mn-lt"/>
                <a:ea typeface="+mn-ea"/>
                <a:cs typeface="+mn-cs"/>
              </a:rPr>
              <a:t> looking into business models and their business model canvas, how they have digitally disrupted the hospitality area, how they have become a global phenomenon what effects covid 19 has had on the platform and how they can help in natural disaster situations. </a:t>
            </a:r>
            <a:r>
              <a:rPr lang="en-US" kern="1200" dirty="0">
                <a:latin typeface="+mn-lt"/>
                <a:ea typeface="+mn-ea"/>
                <a:cs typeface="+mn-cs"/>
              </a:rPr>
              <a:t>I will also look at the risks and threats which could potentially effect Airbnb.</a:t>
            </a:r>
          </a:p>
          <a:p>
            <a:endParaRPr lang="en-GB" dirty="0"/>
          </a:p>
        </p:txBody>
      </p:sp>
      <p:sp>
        <p:nvSpPr>
          <p:cNvPr id="4" name="Slide Number Placeholder 3"/>
          <p:cNvSpPr>
            <a:spLocks noGrp="1"/>
          </p:cNvSpPr>
          <p:nvPr>
            <p:ph type="sldNum" sz="quarter" idx="5"/>
          </p:nvPr>
        </p:nvSpPr>
        <p:spPr/>
        <p:txBody>
          <a:bodyPr/>
          <a:lstStyle/>
          <a:p>
            <a:fld id="{5BCD3491-F74E-46B8-9956-5FF00560A804}" type="slidenum">
              <a:rPr lang="en-GB" smtClean="0"/>
              <a:t>3</a:t>
            </a:fld>
            <a:endParaRPr lang="en-GB"/>
          </a:p>
        </p:txBody>
      </p:sp>
    </p:spTree>
    <p:extLst>
      <p:ext uri="{BB962C8B-B14F-4D97-AF65-F5344CB8AC3E}">
        <p14:creationId xmlns:p14="http://schemas.microsoft.com/office/powerpoint/2010/main" val="23334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Airbnb is a website that connects people who wish to rent out their houses with people who are looking for lodging in the same area. It now includes over 100,000 cities in over 220 nations around the world. The company's name is derived from the phrase "air mattress B&amp;B. </a:t>
            </a:r>
            <a:r>
              <a:rPr lang="en-GB" dirty="0"/>
              <a:t>"Airbnb links people with places to stay and things to do all over the world," according to the company's website. The network is </a:t>
            </a:r>
            <a:r>
              <a:rPr lang="en-GB" dirty="0" err="1"/>
              <a:t>fueled</a:t>
            </a:r>
            <a:r>
              <a:rPr lang="en-GB" dirty="0"/>
              <a:t> by hosts who provide their guests the chance to "travel like a local." It's essentially a marketplace that links tourists and hosts via an app or website. That is, persons with surplus space or underutilised property can rent them out to make money. People in need of lodging, on the other hand, can rent these spaces directly from the owners, ensuring a lower price than hotels or real estate advertised through an agency, and they can sometimes engage with the owners, bringing them closer to the local culture. (D. pareira, 2021)</a:t>
            </a:r>
            <a:endParaRPr lang="en-US" dirty="0"/>
          </a:p>
        </p:txBody>
      </p:sp>
      <p:sp>
        <p:nvSpPr>
          <p:cNvPr id="4" name="Slide Number Placeholder 3"/>
          <p:cNvSpPr>
            <a:spLocks noGrp="1"/>
          </p:cNvSpPr>
          <p:nvPr>
            <p:ph type="sldNum" sz="quarter" idx="5"/>
          </p:nvPr>
        </p:nvSpPr>
        <p:spPr/>
        <p:txBody>
          <a:bodyPr/>
          <a:lstStyle/>
          <a:p>
            <a:fld id="{5BCD3491-F74E-46B8-9956-5FF00560A804}" type="slidenum">
              <a:rPr lang="en-GB"/>
              <a:t>4</a:t>
            </a:fld>
            <a:endParaRPr lang="en-GB"/>
          </a:p>
        </p:txBody>
      </p:sp>
    </p:spTree>
    <p:extLst>
      <p:ext uri="{BB962C8B-B14F-4D97-AF65-F5344CB8AC3E}">
        <p14:creationId xmlns:p14="http://schemas.microsoft.com/office/powerpoint/2010/main" val="763878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sharing economy is a great platform for individuals who are traveling to look into cultural experiences, Airbnb offers sofa surfing for tourists to share in the mix of the cultural society to gain a better feel this is at a lower cost individuals will share in households with families and gain experience. When we think of the idea its great for people to gain knowledge and understanding of culture yet it can be unsafe for the traveller or the host as neither of them know who they will be living with for the duration of the stay. Airbnb requires guests and hosts to write regular reviews about their experience to build a platform for the expectations of the booking, I believe this creates a safer environment for both parties.</a:t>
            </a:r>
          </a:p>
        </p:txBody>
      </p:sp>
      <p:sp>
        <p:nvSpPr>
          <p:cNvPr id="4" name="Slide Number Placeholder 3"/>
          <p:cNvSpPr>
            <a:spLocks noGrp="1"/>
          </p:cNvSpPr>
          <p:nvPr>
            <p:ph type="sldNum" sz="quarter" idx="5"/>
          </p:nvPr>
        </p:nvSpPr>
        <p:spPr/>
        <p:txBody>
          <a:bodyPr/>
          <a:lstStyle/>
          <a:p>
            <a:fld id="{5BCD3491-F74E-46B8-9956-5FF00560A804}" type="slidenum">
              <a:rPr lang="en-GB" smtClean="0"/>
              <a:t>5</a:t>
            </a:fld>
            <a:endParaRPr lang="en-GB"/>
          </a:p>
        </p:txBody>
      </p:sp>
    </p:spTree>
    <p:extLst>
      <p:ext uri="{BB962C8B-B14F-4D97-AF65-F5344CB8AC3E}">
        <p14:creationId xmlns:p14="http://schemas.microsoft.com/office/powerpoint/2010/main" val="2331772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business model consists of many segments, these segments help organisations see the business with a bigger picture broken down into categories, </a:t>
            </a:r>
            <a:r>
              <a:rPr lang="en-GB" dirty="0" err="1"/>
              <a:t>ie</a:t>
            </a:r>
            <a:r>
              <a:rPr lang="en-GB" dirty="0"/>
              <a:t> costs, target customers, products and services, and how they would market the business. It allows the managers to see how the organisation would work and what risks and disadvantages may confront the organisation in the future.</a:t>
            </a:r>
          </a:p>
          <a:p>
            <a:r>
              <a:rPr lang="en-GB" dirty="0"/>
              <a:t>0.</a:t>
            </a:r>
          </a:p>
          <a:p>
            <a:endParaRPr lang="en-GB" dirty="0"/>
          </a:p>
          <a:p>
            <a:r>
              <a:rPr lang="en-GB" dirty="0"/>
              <a:t>Managers and entrepreneurs can benefit from business models because they allow them to keep a broad picture view of their company and ensure that operational actions are in accordance with their overall plan. A business model, on the other hand, is not the same as a strategy. A strategy specifies an organization's scope, competitive advantage, and shareholder value. A business model, on the other hand, outlines how value is now created for customers, as well as how it is captured and disseminated to suppliers and other partners. As a result, a business model is a representation of a strategy that has been implemented. (S. Dolnicar, 2017)</a:t>
            </a:r>
          </a:p>
          <a:p>
            <a:r>
              <a:rPr lang="en-GB" dirty="0"/>
              <a:t>For their economic model to work, multi-sided platforms require a large enough pool of both buyers and sellers. When it comes to online comparison services for broadband plans, for example, including additional internet providers boosts the service's appeal to the buyer. (S. Dolnicar, 2017)</a:t>
            </a:r>
          </a:p>
          <a:p>
            <a:r>
              <a:rPr lang="en-GB" dirty="0"/>
              <a:t>The same principle apples for Airbnb they need so many hosts and so many travellers for their platform to work and encourage people to use their service.</a:t>
            </a:r>
          </a:p>
          <a:p>
            <a:endParaRPr lang="en-GB" dirty="0"/>
          </a:p>
        </p:txBody>
      </p:sp>
      <p:sp>
        <p:nvSpPr>
          <p:cNvPr id="4" name="Slide Number Placeholder 3"/>
          <p:cNvSpPr>
            <a:spLocks noGrp="1"/>
          </p:cNvSpPr>
          <p:nvPr>
            <p:ph type="sldNum" sz="quarter" idx="5"/>
          </p:nvPr>
        </p:nvSpPr>
        <p:spPr/>
        <p:txBody>
          <a:bodyPr/>
          <a:lstStyle/>
          <a:p>
            <a:fld id="{5BCD3491-F74E-46B8-9956-5FF00560A804}" type="slidenum">
              <a:rPr lang="en-GB" smtClean="0"/>
              <a:t>6</a:t>
            </a:fld>
            <a:endParaRPr lang="en-GB"/>
          </a:p>
        </p:txBody>
      </p:sp>
    </p:spTree>
    <p:extLst>
      <p:ext uri="{BB962C8B-B14F-4D97-AF65-F5344CB8AC3E}">
        <p14:creationId xmlns:p14="http://schemas.microsoft.com/office/powerpoint/2010/main" val="3537531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business model canvas is quite simple in how it works, they have 2 customer segments which are the hosts and the guests, within their strategy of their plan they have worked out they can gain a revenue stream from both parties more from the hosts than the guests which can be a negative as the hosts are looking to rent their properties for income but part of it would be deducted to Airbnb, although they do cover insurances for damages to the property so there is pros and cons on both parts. </a:t>
            </a:r>
          </a:p>
          <a:p>
            <a:r>
              <a:rPr lang="en-GB" dirty="0"/>
              <a:t>Its customer relationship relies on a self service platform, they do offer personalized recommendations and customer service support for help and advice. </a:t>
            </a:r>
          </a:p>
          <a:p>
            <a:r>
              <a:rPr lang="en-GB" dirty="0"/>
              <a:t>It seems they have a few key partners, but the more important ones seem to be the hosts, investors, insurance companies and photographer services, and then the experiences offered by some hosts corporate travel managers and professionals. </a:t>
            </a:r>
          </a:p>
          <a:p>
            <a:r>
              <a:rPr lang="en-GB" dirty="0"/>
              <a:t>For their business canvas model there is a lot of detail and thought gone into the strategy behind Airbnb, but I feel they could expand on their customer segments to develop a bigger platform, if they had sofa surfing offers as hosts and spare hotel rooms as a separate segment with un used holiday homes as rental hosts, they would see a wider picture of the platform.</a:t>
            </a:r>
          </a:p>
        </p:txBody>
      </p:sp>
      <p:sp>
        <p:nvSpPr>
          <p:cNvPr id="4" name="Slide Number Placeholder 3"/>
          <p:cNvSpPr>
            <a:spLocks noGrp="1"/>
          </p:cNvSpPr>
          <p:nvPr>
            <p:ph type="sldNum" sz="quarter" idx="5"/>
          </p:nvPr>
        </p:nvSpPr>
        <p:spPr/>
        <p:txBody>
          <a:bodyPr/>
          <a:lstStyle/>
          <a:p>
            <a:fld id="{5BCD3491-F74E-46B8-9956-5FF00560A804}" type="slidenum">
              <a:rPr lang="en-GB" smtClean="0"/>
              <a:t>7</a:t>
            </a:fld>
            <a:endParaRPr lang="en-GB"/>
          </a:p>
        </p:txBody>
      </p:sp>
    </p:spTree>
    <p:extLst>
      <p:ext uri="{BB962C8B-B14F-4D97-AF65-F5344CB8AC3E}">
        <p14:creationId xmlns:p14="http://schemas.microsoft.com/office/powerpoint/2010/main" val="42423173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process of sliding into the digital world stated as offering a product or service that has never been offered before is referred to as digital disruption. The competition has no credible alternative to what the disruptor is delivering as a result of this disruptive strategy, therefore rendering them unable to compete in any way.</a:t>
            </a:r>
          </a:p>
          <a:p>
            <a:r>
              <a:rPr lang="en-GB" dirty="0"/>
              <a:t>Airbnb essentially uses the real estate market to provide holiday accommodations of various sizes and forms, for any length of time, and according to a constantly changing pricing structure that is in step with demand and availability in every hospitality sector. Airbnb targets the same demographic as the hospitality industry. Furthermore, they both provide the same essential service: lodging. Their offering, on the other hand, is unique: it's modern, agile, mobile, social, and, quite literally, homey and comfy. Airbnb transformed that product into a brand through agile company growth tactics that embrace all things digital. (S. Cruickshank, 2017)</a:t>
            </a:r>
          </a:p>
          <a:p>
            <a:r>
              <a:rPr lang="en-GB" dirty="0"/>
              <a:t>Airbnb disrupts hospitality business as they bypass hotels and </a:t>
            </a:r>
            <a:r>
              <a:rPr lang="en-GB" dirty="0" err="1"/>
              <a:t>bnbs</a:t>
            </a:r>
            <a:r>
              <a:rPr lang="en-GB" dirty="0"/>
              <a:t> and other establishments, and choose to offer home rentals and cultural experiences, this makes it difficult for any competitors to compete and provide the same experience. This disruption may cause travel agents to go under and make all travel bookings on these online platforms, it could be a new way to travel.</a:t>
            </a:r>
          </a:p>
        </p:txBody>
      </p:sp>
      <p:sp>
        <p:nvSpPr>
          <p:cNvPr id="4" name="Slide Number Placeholder 3"/>
          <p:cNvSpPr>
            <a:spLocks noGrp="1"/>
          </p:cNvSpPr>
          <p:nvPr>
            <p:ph type="sldNum" sz="quarter" idx="5"/>
          </p:nvPr>
        </p:nvSpPr>
        <p:spPr/>
        <p:txBody>
          <a:bodyPr/>
          <a:lstStyle/>
          <a:p>
            <a:fld id="{5BCD3491-F74E-46B8-9956-5FF00560A804}" type="slidenum">
              <a:rPr lang="en-GB" smtClean="0"/>
              <a:t>8</a:t>
            </a:fld>
            <a:endParaRPr lang="en-GB"/>
          </a:p>
        </p:txBody>
      </p:sp>
    </p:spTree>
    <p:extLst>
      <p:ext uri="{BB962C8B-B14F-4D97-AF65-F5344CB8AC3E}">
        <p14:creationId xmlns:p14="http://schemas.microsoft.com/office/powerpoint/2010/main" val="2211065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Peer to peer networks are now classed as a global phenomenon, Airbnb has hosts all round the world giving the advantage to travellers to experience all cultures.</a:t>
            </a:r>
          </a:p>
          <a:p>
            <a:r>
              <a:rPr lang="en-GB" dirty="0"/>
              <a:t>Airbnb has boosted rentals of spare unused homes, flats, rooms, or even beds this allows the host to earn some extra pocket money but the use of hotels have dropped as travellers are finding cheaper ways to enjoy their holidays in a more homely setting.</a:t>
            </a:r>
          </a:p>
          <a:p>
            <a:r>
              <a:rPr lang="en-GB" dirty="0"/>
              <a:t>This new way of holiday letting has provided non working class with income, and created business opportunities to build online platforms like Airbnb </a:t>
            </a:r>
            <a:r>
              <a:rPr lang="en-GB" dirty="0" err="1"/>
              <a:t>aswell</a:t>
            </a:r>
            <a:r>
              <a:rPr lang="en-GB" dirty="0"/>
              <a:t> as provide holiday letting agents.</a:t>
            </a:r>
          </a:p>
          <a:p>
            <a:r>
              <a:rPr lang="en-GB" dirty="0"/>
              <a:t>Looking at these few points we can clearly see how this has become a phenomenon as it has created opportunities all over the world, but most opportunities come with risks and threats.</a:t>
            </a:r>
          </a:p>
          <a:p>
            <a:endParaRPr lang="en-GB" dirty="0"/>
          </a:p>
        </p:txBody>
      </p:sp>
      <p:sp>
        <p:nvSpPr>
          <p:cNvPr id="4" name="Slide Number Placeholder 3"/>
          <p:cNvSpPr>
            <a:spLocks noGrp="1"/>
          </p:cNvSpPr>
          <p:nvPr>
            <p:ph type="sldNum" sz="quarter" idx="5"/>
          </p:nvPr>
        </p:nvSpPr>
        <p:spPr/>
        <p:txBody>
          <a:bodyPr/>
          <a:lstStyle/>
          <a:p>
            <a:fld id="{5BCD3491-F74E-46B8-9956-5FF00560A804}" type="slidenum">
              <a:rPr lang="en-GB" smtClean="0"/>
              <a:t>9</a:t>
            </a:fld>
            <a:endParaRPr lang="en-GB"/>
          </a:p>
        </p:txBody>
      </p:sp>
    </p:spTree>
    <p:extLst>
      <p:ext uri="{BB962C8B-B14F-4D97-AF65-F5344CB8AC3E}">
        <p14:creationId xmlns:p14="http://schemas.microsoft.com/office/powerpoint/2010/main" val="145206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Short term lettings reduce long term lettings and reducing housing options in many areas, making it harder for families to find a rented home, and the spike in costs has also reduced the affordability for people to long term rent a home.</a:t>
            </a:r>
          </a:p>
          <a:p>
            <a:r>
              <a:rPr lang="en-GB" dirty="0"/>
              <a:t>Neighbour hoods don’t get to have the same connection with their neighbours as the continuous change in tenants can leave communities more isolated, With huge numbers of non-residents present in what used to be solely residential areas, the character of neighbourhoods is changing; inhabitants' quality of life can be badly impacted by disrespectful </a:t>
            </a:r>
            <a:r>
              <a:rPr lang="en-GB" dirty="0" err="1"/>
              <a:t>behaviour.The</a:t>
            </a:r>
            <a:r>
              <a:rPr lang="en-GB" dirty="0"/>
              <a:t> traditional commercial accommodation sector is under threat from short-term tourists. The safety of tourists may be jeopardised as a result of what it believes to be unfair competition, as accommodations posted on peer-to-peer networks are not required to meet certain standards, adhere to the same stringent safety standards as commercial providers. (S. Dolnicar, 2017)</a:t>
            </a:r>
          </a:p>
          <a:p>
            <a:r>
              <a:rPr lang="en-GB" dirty="0"/>
              <a:t>The unwanted hassle that peer to peer accommodation causes to communities has lead some areas to put legislations in place to protect the scarce housing, and pushes hosts to pay a fee to keep the property empty for short lettings, other countries have also implemented protection as communities and more important than cheaper tourist options.</a:t>
            </a:r>
          </a:p>
          <a:p>
            <a:r>
              <a:rPr lang="en-GB" dirty="0"/>
              <a:t>Some countries like France have added taxes for hosts or travellers to pay to cover the cost of reduced housing forcing some people out of their homes, with these extra costs people are facing for short term lettings, plus what damages need repairing on the properties, does Airbnb create enough to provide hosts with income after all the out goings.</a:t>
            </a:r>
          </a:p>
          <a:p>
            <a:endParaRPr lang="en-GB" dirty="0"/>
          </a:p>
        </p:txBody>
      </p:sp>
      <p:sp>
        <p:nvSpPr>
          <p:cNvPr id="4" name="Slide Number Placeholder 3"/>
          <p:cNvSpPr>
            <a:spLocks noGrp="1"/>
          </p:cNvSpPr>
          <p:nvPr>
            <p:ph type="sldNum" sz="quarter" idx="5"/>
          </p:nvPr>
        </p:nvSpPr>
        <p:spPr/>
        <p:txBody>
          <a:bodyPr/>
          <a:lstStyle/>
          <a:p>
            <a:fld id="{5BCD3491-F74E-46B8-9956-5FF00560A804}" type="slidenum">
              <a:rPr lang="en-GB" smtClean="0"/>
              <a:t>10</a:t>
            </a:fld>
            <a:endParaRPr lang="en-GB"/>
          </a:p>
        </p:txBody>
      </p:sp>
    </p:spTree>
    <p:extLst>
      <p:ext uri="{BB962C8B-B14F-4D97-AF65-F5344CB8AC3E}">
        <p14:creationId xmlns:p14="http://schemas.microsoft.com/office/powerpoint/2010/main" val="28822614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 has had a massive effect from the covid-19 pandemic, loss of rentals has caused hosts to be out of pocket longer than normal, forcing them to advertise their properties for long term rentals of at least 6 months to gain income.</a:t>
            </a:r>
          </a:p>
          <a:p>
            <a:r>
              <a:rPr lang="en-GB" dirty="0"/>
              <a:t>Airbnb revenue has been cut by half, as people are not using their platforms for bookings, this has caused an over all struggle for the platform as their main source of income is from their bookings. (L.lane, 2020)</a:t>
            </a:r>
          </a:p>
          <a:p>
            <a:r>
              <a:rPr lang="en-GB" dirty="0"/>
              <a:t>Natural disasters cause fear in travellers which makes people avoid it to be safe from unwanted harm, with the covid pandemic people have been scared to leave their homes let alone travel or let others in which can cause an unsafe environment for vulnerable and extended families.</a:t>
            </a:r>
          </a:p>
          <a:p>
            <a:r>
              <a:rPr lang="en-GB" dirty="0"/>
              <a:t>But looking at it from a different perspective peer to peer accommodation could actual help when it comes to disasters close to home. (S. dolnicar, 2017)</a:t>
            </a:r>
          </a:p>
          <a:p>
            <a:endParaRPr lang="en-GB" dirty="0"/>
          </a:p>
        </p:txBody>
      </p:sp>
      <p:sp>
        <p:nvSpPr>
          <p:cNvPr id="4" name="Slide Number Placeholder 3"/>
          <p:cNvSpPr>
            <a:spLocks noGrp="1"/>
          </p:cNvSpPr>
          <p:nvPr>
            <p:ph type="sldNum" sz="quarter" idx="5"/>
          </p:nvPr>
        </p:nvSpPr>
        <p:spPr/>
        <p:txBody>
          <a:bodyPr/>
          <a:lstStyle/>
          <a:p>
            <a:fld id="{5BCD3491-F74E-46B8-9956-5FF00560A804}" type="slidenum">
              <a:rPr lang="en-GB" smtClean="0"/>
              <a:t>11</a:t>
            </a:fld>
            <a:endParaRPr lang="en-GB"/>
          </a:p>
        </p:txBody>
      </p:sp>
    </p:spTree>
    <p:extLst>
      <p:ext uri="{BB962C8B-B14F-4D97-AF65-F5344CB8AC3E}">
        <p14:creationId xmlns:p14="http://schemas.microsoft.com/office/powerpoint/2010/main" val="1720813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Large-scale natural disasters and man-made crises, such as terrorist attacks, can result in significant declines in tourism demand, putting the local tourism economy at risk. If the tragedy has restricted the availability of lodging, demand may fall even further. Peer-to-peer networks that aid destinations in the event of an emergency and during the recovery process. When people were in need as a result of an unanticipated incident, Airbnb has made rooms accessible at no cost on several occasions. Even among locals who are not now members of a network, however, there is a significant readiness to help, indicating the possibility of a new – much more decentralised – approach to disaster recovery at vacation locations.</a:t>
            </a:r>
          </a:p>
          <a:p>
            <a:r>
              <a:rPr lang="en-GB" dirty="0"/>
              <a:t>Airbnb.org helps communities in disasters by providing hosts with the opportunity to offer their homes to people who may have to travel to help with the disaster, they could be fire men, police, nurses, doctors, or to help house people from local evacuated areas.</a:t>
            </a:r>
          </a:p>
          <a:p>
            <a:r>
              <a:rPr lang="en-GB" dirty="0"/>
              <a:t>I believe this is a great way of building </a:t>
            </a:r>
            <a:r>
              <a:rPr lang="en-GB" dirty="0" err="1"/>
              <a:t>repor</a:t>
            </a:r>
            <a:r>
              <a:rPr lang="en-GB" dirty="0"/>
              <a:t> to new customers who may be thinking of booking with a platform like Airbnb it builds trust, and shows there is a network behind the platform.</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BCD3491-F74E-46B8-9956-5FF00560A804}" type="slidenum">
              <a:rPr lang="en-GB" smtClean="0"/>
              <a:t>12</a:t>
            </a:fld>
            <a:endParaRPr lang="en-GB"/>
          </a:p>
        </p:txBody>
      </p:sp>
    </p:spTree>
    <p:extLst>
      <p:ext uri="{BB962C8B-B14F-4D97-AF65-F5344CB8AC3E}">
        <p14:creationId xmlns:p14="http://schemas.microsoft.com/office/powerpoint/2010/main" val="686941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Airbnb can be a great platform within the shared economy, creating homely cultural experiences and encouraging people to gain a better experience when travelling, bring people together can give a bigger network of cultural understanding this can also reduce racism in many ways too. Airbnb's business model is made simple with only 2 customer segments of hosts and guests the main aim of the network is to create a peer to peer platform </a:t>
            </a:r>
            <a:r>
              <a:rPr lang="en-GB" dirty="0" err="1"/>
              <a:t>providind</a:t>
            </a:r>
            <a:r>
              <a:rPr lang="en-GB" dirty="0"/>
              <a:t> a more private and exclusive way to travel. The platform has been labelled a global phenomenon emphasising and encouraging cultural experienced tourism creating a homely feel for travellers, but in the more recent times the covid 19 pandemic has effected Airbnb income due to the loss of tourists over the last 2 years it has also impacted hosts forcing them to rent out their properties for long term to provide them with some income. Airbnb is a platform which can help when natural disasters hit in communities they can help by providing free housing for evacuated residents in their community or provide a place for extra re-</a:t>
            </a:r>
            <a:r>
              <a:rPr lang="en-GB" dirty="0" err="1"/>
              <a:t>inforcments</a:t>
            </a:r>
            <a:r>
              <a:rPr lang="en-GB" dirty="0"/>
              <a:t> like police in the case of a terrorist attack, </a:t>
            </a:r>
            <a:r>
              <a:rPr lang="en-GB" dirty="0" err="1"/>
              <a:t>firmen</a:t>
            </a:r>
            <a:r>
              <a:rPr lang="en-GB" dirty="0"/>
              <a:t> in a bush fire, to be able to stay local.</a:t>
            </a:r>
          </a:p>
          <a:p>
            <a:r>
              <a:rPr lang="en-GB" dirty="0"/>
              <a:t>There are pros and cons to a platform like Airbnb in digital business, and something we may see more of in future digital business </a:t>
            </a:r>
          </a:p>
        </p:txBody>
      </p:sp>
      <p:sp>
        <p:nvSpPr>
          <p:cNvPr id="4" name="Slide Number Placeholder 3"/>
          <p:cNvSpPr>
            <a:spLocks noGrp="1"/>
          </p:cNvSpPr>
          <p:nvPr>
            <p:ph type="sldNum" sz="quarter" idx="5"/>
          </p:nvPr>
        </p:nvSpPr>
        <p:spPr/>
        <p:txBody>
          <a:bodyPr/>
          <a:lstStyle/>
          <a:p>
            <a:fld id="{5BCD3491-F74E-46B8-9956-5FF00560A804}" type="slidenum">
              <a:rPr lang="en-GB" smtClean="0"/>
              <a:t>13</a:t>
            </a:fld>
            <a:endParaRPr lang="en-GB"/>
          </a:p>
        </p:txBody>
      </p:sp>
    </p:spTree>
    <p:extLst>
      <p:ext uri="{BB962C8B-B14F-4D97-AF65-F5344CB8AC3E}">
        <p14:creationId xmlns:p14="http://schemas.microsoft.com/office/powerpoint/2010/main" val="2370789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CD3491-F74E-46B8-9956-5FF00560A804}" type="slidenum">
              <a:rPr lang="en-GB" smtClean="0"/>
              <a:t>15</a:t>
            </a:fld>
            <a:endParaRPr lang="en-GB"/>
          </a:p>
        </p:txBody>
      </p:sp>
    </p:spTree>
    <p:extLst>
      <p:ext uri="{BB962C8B-B14F-4D97-AF65-F5344CB8AC3E}">
        <p14:creationId xmlns:p14="http://schemas.microsoft.com/office/powerpoint/2010/main" val="26460546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29901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06575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64397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3733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19/12/2021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33664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15673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03850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00087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71217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59887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188261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918483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76680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19/12/2021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527487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19/12/2021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75951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122170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19/12/2021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28646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19/12/2021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85688028"/>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notesSlide" Target="../notesSlides/notesSlide4.xml"/><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1.jpeg"/><Relationship Id="rId10" Type="http://schemas.openxmlformats.org/officeDocument/2006/relationships/image" Target="../media/image9.png"/><Relationship Id="rId4" Type="http://schemas.openxmlformats.org/officeDocument/2006/relationships/notesSlide" Target="../notesSlides/notesSlide5.xml"/><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1.gif"/><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7.png"/><Relationship Id="rId5" Type="http://schemas.openxmlformats.org/officeDocument/2006/relationships/image" Target="../media/image12.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13.jpe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4.jpeg"/><Relationship Id="rId5" Type="http://schemas.openxmlformats.org/officeDocument/2006/relationships/image" Target="../media/image1.jpe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slideLayout" Target="../slideLayouts/slideLayout6.xml"/><Relationship Id="rId7" Type="http://schemas.openxmlformats.org/officeDocument/2006/relationships/image" Target="../media/image5.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hyperlink" Target="https://www.airbnb.co.uk/help/article/2503/what-is-airbnb-and-how-does-it-work" TargetMode="External"/><Relationship Id="rId7" Type="http://schemas.openxmlformats.org/officeDocument/2006/relationships/hyperlink" Target="https://th.bing.com/th/id/OIP.q_AkMzPYxDNzuBnHXFbg6AHaEK?w=310&amp;h=180&amp;c=7&amp;r=0&amp;o=5&amp;pid=1.7"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businessmodelanalyst.com/airbnb-business-model/" TargetMode="External"/><Relationship Id="rId5" Type="http://schemas.openxmlformats.org/officeDocument/2006/relationships/hyperlink" Target="https://bstrategyhub.com/wp-content/uploads/2019/06/Business-model-canvas-Airbnb.png" TargetMode="External"/><Relationship Id="rId4" Type="http://schemas.openxmlformats.org/officeDocument/2006/relationships/hyperlink" Target="https://www.investopedia.com/articles/personal-finance/032814/pros-and-cons-using-airbnb.asp"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th.bing.com/th/id/R.bf869cba7ae66e747144681f1fe97968?rik=jyADXH7YlOZrug&amp;riu=http%3a%2f%2fwww.austintexas.gov%2fsites%2fdefault%2ffiles%2fCOVID-19+(2)+(002).png&amp;ehk=0ug7mUQFupX09BL%2fPH4P3JlGtzHnf6NLvP0wgH1bO38%3d&amp;risl=&amp;pid=ImgRaw&amp;r=0" TargetMode="External"/><Relationship Id="rId3" Type="http://schemas.openxmlformats.org/officeDocument/2006/relationships/hyperlink" Target="https://i.pinimg.com/originals/80/a4/2d/80a42d23c269d5f3c7d8b9562f2bbabf.jpg" TargetMode="External"/><Relationship Id="rId7" Type="http://schemas.openxmlformats.org/officeDocument/2006/relationships/hyperlink" Target="https://static.vecteezy.com/system/resources/previews/000/673/270/non_2x/thankyou-typography-poster-with-floral-design-vector.jpg" TargetMode="External"/><Relationship Id="rId2" Type="http://schemas.openxmlformats.org/officeDocument/2006/relationships/hyperlink" Target="https://blog.stormid.com/is-airbnb-disrupting-the-hotel-industry/" TargetMode="External"/><Relationship Id="rId1" Type="http://schemas.openxmlformats.org/officeDocument/2006/relationships/slideLayout" Target="../slideLayouts/slideLayout2.xml"/><Relationship Id="rId6" Type="http://schemas.openxmlformats.org/officeDocument/2006/relationships/hyperlink" Target="https://library.oapen.org/bitstream/id/8c26ef66-8bbd-4aa2-ad44-e0e47d3bcc9e/640674.pdf" TargetMode="External"/><Relationship Id="rId5" Type="http://schemas.openxmlformats.org/officeDocument/2006/relationships/hyperlink" Target="https://www.airbnb.org/?locale=en-GB" TargetMode="External"/><Relationship Id="rId4" Type="http://schemas.openxmlformats.org/officeDocument/2006/relationships/hyperlink" Target="https://www.forbes.com/sites/lealane/2020/06/09/how-bad-are-covid-19-pandemic-effects-on-airbnb-guests-hosts/?sh=30c92ada74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3C9C442-D2B9-423F-8A74-C252ADF09B1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3047" y="10"/>
            <a:ext cx="12191999" cy="6857990"/>
          </a:xfrm>
          <a:prstGeom prst="rect">
            <a:avLst/>
          </a:prstGeom>
        </p:spPr>
      </p:pic>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cs typeface="Calibri Light"/>
              </a:rPr>
              <a:t>Digital business </a:t>
            </a:r>
            <a:endParaRPr lang="en-GB"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lnSpcReduction="10000"/>
          </a:bodyPr>
          <a:lstStyle/>
          <a:p>
            <a:r>
              <a:rPr lang="en-GB" sz="2200">
                <a:solidFill>
                  <a:srgbClr val="FFFFFF"/>
                </a:solidFill>
                <a:cs typeface="Calibri"/>
              </a:rPr>
              <a:t>By ebony goddard</a:t>
            </a:r>
          </a:p>
          <a:p>
            <a:r>
              <a:rPr lang="en-GB" sz="2200">
                <a:solidFill>
                  <a:srgbClr val="FFFFFF"/>
                </a:solidFill>
                <a:cs typeface="Calibri"/>
              </a:rPr>
              <a:t>Rosine mullings </a:t>
            </a:r>
          </a:p>
          <a:p>
            <a:r>
              <a:rPr lang="en-GB" sz="2200">
                <a:solidFill>
                  <a:srgbClr val="FFFFFF"/>
                </a:solidFill>
                <a:cs typeface="Calibri"/>
              </a:rPr>
              <a:t>bmsp6002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69666-509B-45C6-B156-33FDE9B2EF65}"/>
              </a:ext>
            </a:extLst>
          </p:cNvPr>
          <p:cNvSpPr>
            <a:spLocks noGrp="1"/>
          </p:cNvSpPr>
          <p:nvPr>
            <p:ph type="title"/>
          </p:nvPr>
        </p:nvSpPr>
        <p:spPr/>
        <p:txBody>
          <a:bodyPr/>
          <a:lstStyle/>
          <a:p>
            <a:r>
              <a:rPr lang="en-GB" dirty="0" err="1"/>
              <a:t>Contense</a:t>
            </a:r>
            <a:r>
              <a:rPr lang="en-GB" dirty="0"/>
              <a:t> </a:t>
            </a:r>
          </a:p>
        </p:txBody>
      </p:sp>
      <p:sp>
        <p:nvSpPr>
          <p:cNvPr id="3" name="Content Placeholder 2">
            <a:extLst>
              <a:ext uri="{FF2B5EF4-FFF2-40B4-BE49-F238E27FC236}">
                <a16:creationId xmlns:a16="http://schemas.microsoft.com/office/drawing/2014/main" id="{002EEA0D-CBFB-4B36-A435-0EAA6D97D75C}"/>
              </a:ext>
            </a:extLst>
          </p:cNvPr>
          <p:cNvSpPr>
            <a:spLocks noGrp="1"/>
          </p:cNvSpPr>
          <p:nvPr>
            <p:ph idx="1"/>
          </p:nvPr>
        </p:nvSpPr>
        <p:spPr/>
        <p:txBody>
          <a:bodyPr>
            <a:normAutofit fontScale="85000" lnSpcReduction="20000"/>
          </a:bodyPr>
          <a:lstStyle/>
          <a:p>
            <a:pPr marL="457200" indent="-457200">
              <a:buFont typeface="+mj-lt"/>
              <a:buAutoNum type="arabicPeriod"/>
            </a:pPr>
            <a:r>
              <a:rPr lang="en-GB" dirty="0"/>
              <a:t>Introduction</a:t>
            </a:r>
          </a:p>
          <a:p>
            <a:pPr marL="457200" indent="-457200">
              <a:buFont typeface="+mj-lt"/>
              <a:buAutoNum type="arabicPeriod"/>
            </a:pPr>
            <a:r>
              <a:rPr lang="en-GB" dirty="0"/>
              <a:t>About Airbnb</a:t>
            </a:r>
          </a:p>
          <a:p>
            <a:pPr marL="457200" indent="-457200">
              <a:buFont typeface="+mj-lt"/>
              <a:buAutoNum type="arabicPeriod"/>
            </a:pPr>
            <a:r>
              <a:rPr lang="en-GB" dirty="0"/>
              <a:t>Sharing economy</a:t>
            </a:r>
          </a:p>
          <a:p>
            <a:pPr marL="457200" indent="-457200">
              <a:buFont typeface="+mj-lt"/>
              <a:buAutoNum type="arabicPeriod"/>
            </a:pPr>
            <a:r>
              <a:rPr lang="en-GB" dirty="0"/>
              <a:t>Business model</a:t>
            </a:r>
          </a:p>
          <a:p>
            <a:pPr marL="457200" indent="-457200">
              <a:buFont typeface="+mj-lt"/>
              <a:buAutoNum type="arabicPeriod"/>
            </a:pPr>
            <a:r>
              <a:rPr lang="en-GB" dirty="0"/>
              <a:t>Airbnb business model canvas</a:t>
            </a:r>
          </a:p>
          <a:p>
            <a:pPr marL="457200" indent="-457200">
              <a:buFont typeface="+mj-lt"/>
              <a:buAutoNum type="arabicPeriod"/>
            </a:pPr>
            <a:r>
              <a:rPr lang="en-GB" dirty="0"/>
              <a:t>Digital disruption</a:t>
            </a:r>
          </a:p>
          <a:p>
            <a:pPr marL="457200" indent="-457200">
              <a:buFont typeface="+mj-lt"/>
              <a:buAutoNum type="arabicPeriod"/>
            </a:pPr>
            <a:r>
              <a:rPr lang="en-GB" dirty="0"/>
              <a:t>Global phenomenon</a:t>
            </a:r>
          </a:p>
          <a:p>
            <a:pPr marL="457200" indent="-457200">
              <a:buFont typeface="+mj-lt"/>
              <a:buAutoNum type="arabicPeriod"/>
            </a:pPr>
            <a:r>
              <a:rPr lang="en-GB" dirty="0"/>
              <a:t>Threats and risks of peer to peer accommodation</a:t>
            </a:r>
          </a:p>
          <a:p>
            <a:pPr marL="457200" indent="-457200">
              <a:buFont typeface="+mj-lt"/>
              <a:buAutoNum type="arabicPeriod"/>
            </a:pPr>
            <a:r>
              <a:rPr lang="en-GB" dirty="0"/>
              <a:t> natural disaster effects on Airbnb</a:t>
            </a:r>
          </a:p>
          <a:p>
            <a:pPr marL="457200" indent="-457200">
              <a:buFont typeface="+mj-lt"/>
              <a:buAutoNum type="arabicPeriod"/>
            </a:pPr>
            <a:r>
              <a:rPr lang="en-GB" dirty="0"/>
              <a:t>How Airbnb can help when disasters hit</a:t>
            </a:r>
          </a:p>
          <a:p>
            <a:pPr marL="457200" indent="-457200">
              <a:buFont typeface="+mj-lt"/>
              <a:buAutoNum type="arabicPeriod"/>
            </a:pPr>
            <a:r>
              <a:rPr lang="en-GB" dirty="0"/>
              <a:t>Conclusion</a:t>
            </a:r>
          </a:p>
          <a:p>
            <a:pPr marL="457200" indent="-457200">
              <a:buFont typeface="+mj-lt"/>
              <a:buAutoNum type="arabicPeriod"/>
            </a:pPr>
            <a:r>
              <a:rPr lang="en-GB" dirty="0"/>
              <a:t>references</a:t>
            </a:r>
          </a:p>
          <a:p>
            <a:pPr marL="457200" indent="-457200">
              <a:buFont typeface="+mj-lt"/>
              <a:buAutoNum type="arabicPeriod"/>
            </a:pPr>
            <a:endParaRPr lang="en-GB" dirty="0"/>
          </a:p>
          <a:p>
            <a:pPr marL="457200" indent="-457200">
              <a:buFont typeface="+mj-lt"/>
              <a:buAutoNum type="arabicPeriod"/>
            </a:pPr>
            <a:endParaRPr lang="en-GB" dirty="0"/>
          </a:p>
        </p:txBody>
      </p:sp>
    </p:spTree>
    <p:extLst>
      <p:ext uri="{BB962C8B-B14F-4D97-AF65-F5344CB8AC3E}">
        <p14:creationId xmlns:p14="http://schemas.microsoft.com/office/powerpoint/2010/main" val="4197289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9"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E3608F9-17DA-497D-B5F8-EB519D579318}"/>
              </a:ext>
            </a:extLst>
          </p:cNvPr>
          <p:cNvSpPr>
            <a:spLocks noGrp="1"/>
          </p:cNvSpPr>
          <p:nvPr>
            <p:ph type="title"/>
          </p:nvPr>
        </p:nvSpPr>
        <p:spPr>
          <a:xfrm>
            <a:off x="653143" y="1645920"/>
            <a:ext cx="3522879" cy="4470821"/>
          </a:xfrm>
        </p:spPr>
        <p:txBody>
          <a:bodyPr vert="horz" lIns="91440" tIns="45720" rIns="91440" bIns="45720" rtlCol="0">
            <a:normAutofit/>
          </a:bodyPr>
          <a:lstStyle/>
          <a:p>
            <a:pPr algn="r"/>
            <a:r>
              <a:rPr lang="en-US" kern="1200">
                <a:solidFill>
                  <a:srgbClr val="FFFFFF"/>
                </a:solidFill>
                <a:latin typeface="+mj-lt"/>
                <a:ea typeface="+mj-ea"/>
                <a:cs typeface="+mj-cs"/>
              </a:rPr>
              <a:t>Introduction </a:t>
            </a:r>
          </a:p>
        </p:txBody>
      </p:sp>
      <p:sp>
        <p:nvSpPr>
          <p:cNvPr id="3" name="Content Placeholder 2">
            <a:extLst>
              <a:ext uri="{FF2B5EF4-FFF2-40B4-BE49-F238E27FC236}">
                <a16:creationId xmlns:a16="http://schemas.microsoft.com/office/drawing/2014/main" id="{1AC2AB81-6DD2-450D-8DA2-2197EDA7D86C}"/>
              </a:ext>
            </a:extLst>
          </p:cNvPr>
          <p:cNvSpPr>
            <a:spLocks noGrp="1"/>
          </p:cNvSpPr>
          <p:nvPr>
            <p:ph idx="1"/>
          </p:nvPr>
        </p:nvSpPr>
        <p:spPr>
          <a:xfrm>
            <a:off x="5204109" y="1645920"/>
            <a:ext cx="5919503" cy="4470821"/>
          </a:xfrm>
        </p:spPr>
        <p:txBody>
          <a:bodyPr vert="horz" lIns="91440" tIns="45720" rIns="91440" bIns="45720" rtlCol="0">
            <a:normAutofit/>
          </a:bodyPr>
          <a:lstStyle/>
          <a:p>
            <a:pPr marL="0" indent="0">
              <a:buNone/>
            </a:pPr>
            <a:r>
              <a:rPr lang="en-US" kern="1200" dirty="0">
                <a:latin typeface="+mn-lt"/>
                <a:ea typeface="+mn-ea"/>
                <a:cs typeface="+mn-cs"/>
              </a:rPr>
              <a:t>During this presentation I will be exploring digital business looking specifically into Airbnb</a:t>
            </a:r>
          </a:p>
          <a:p>
            <a:pPr marL="0" indent="0">
              <a:buNone/>
            </a:pPr>
            <a:r>
              <a:rPr lang="en-US" kern="1200" dirty="0">
                <a:latin typeface="+mn-lt"/>
                <a:ea typeface="+mn-ea"/>
                <a:cs typeface="+mn-cs"/>
              </a:rPr>
              <a:t> I will choose 3 chapters from the book peer to peer accommodation networks by Sara Dolnicar, for the 3 chosen chapters I will critically analyze Airbnb, through the shared economy,</a:t>
            </a:r>
            <a:r>
              <a:rPr lang="en-US" dirty="0">
                <a:latin typeface="+mn-lt"/>
                <a:ea typeface="+mn-ea"/>
                <a:cs typeface="+mn-cs"/>
              </a:rPr>
              <a:t> looking into business models and their business model canvas, how they have digitally disrupted the hospitality area.</a:t>
            </a:r>
          </a:p>
          <a:p>
            <a:pPr marL="0" indent="0">
              <a:buNone/>
            </a:pPr>
            <a:r>
              <a:rPr lang="en-US" kern="1200" dirty="0">
                <a:latin typeface="+mn-lt"/>
                <a:ea typeface="+mn-ea"/>
                <a:cs typeface="+mn-cs"/>
              </a:rPr>
              <a:t>I will also look at risks and how this may affect other businesses also how natural disasters could affect a platform like Airbnb </a:t>
            </a:r>
          </a:p>
        </p:txBody>
      </p:sp>
      <p:pic>
        <p:nvPicPr>
          <p:cNvPr id="4" name="Recorded Sound">
            <a:hlinkClick r:id="" action="ppaction://media"/>
            <a:extLst>
              <a:ext uri="{FF2B5EF4-FFF2-40B4-BE49-F238E27FC236}">
                <a16:creationId xmlns:a16="http://schemas.microsoft.com/office/drawing/2014/main" id="{5843139D-66D5-4E59-9297-424F1F59AD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966648" y="3190419"/>
            <a:ext cx="609600" cy="609600"/>
          </a:xfrm>
          <a:prstGeom prst="rect">
            <a:avLst/>
          </a:prstGeom>
        </p:spPr>
      </p:pic>
    </p:spTree>
    <p:extLst>
      <p:ext uri="{BB962C8B-B14F-4D97-AF65-F5344CB8AC3E}">
        <p14:creationId xmlns:p14="http://schemas.microsoft.com/office/powerpoint/2010/main" val="41037832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853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7"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34E236B-7888-4A06-AD91-ECF2C809E54F}"/>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cs typeface="Calibri Light"/>
              </a:rPr>
              <a:t>About Airbnb </a:t>
            </a:r>
            <a:endParaRPr lang="en-GB">
              <a:solidFill>
                <a:srgbClr val="FFFFFF"/>
              </a:solidFill>
            </a:endParaRPr>
          </a:p>
        </p:txBody>
      </p:sp>
      <p:sp>
        <p:nvSpPr>
          <p:cNvPr id="3" name="Content Placeholder 2">
            <a:extLst>
              <a:ext uri="{FF2B5EF4-FFF2-40B4-BE49-F238E27FC236}">
                <a16:creationId xmlns:a16="http://schemas.microsoft.com/office/drawing/2014/main" id="{BF992D61-6C92-463B-BA85-E8161BAAE6A9}"/>
              </a:ext>
            </a:extLst>
          </p:cNvPr>
          <p:cNvSpPr>
            <a:spLocks noGrp="1"/>
          </p:cNvSpPr>
          <p:nvPr>
            <p:ph idx="1"/>
          </p:nvPr>
        </p:nvSpPr>
        <p:spPr>
          <a:xfrm>
            <a:off x="5204109" y="1645920"/>
            <a:ext cx="5919503" cy="4470821"/>
          </a:xfrm>
        </p:spPr>
        <p:txBody>
          <a:bodyPr vert="horz" lIns="91440" tIns="45720" rIns="91440" bIns="45720" rtlCol="0">
            <a:normAutofit/>
          </a:bodyPr>
          <a:lstStyle/>
          <a:p>
            <a:r>
              <a:rPr lang="en-GB">
                <a:cs typeface="Calibri"/>
              </a:rPr>
              <a:t>Airbnb allows people to share accommodations while traveling.</a:t>
            </a:r>
          </a:p>
          <a:p>
            <a:r>
              <a:rPr lang="en-GB">
                <a:cs typeface="Calibri"/>
              </a:rPr>
              <a:t>Hosts make a free account with Airbnb and advertise their available space.</a:t>
            </a:r>
          </a:p>
          <a:p>
            <a:r>
              <a:rPr lang="en-GB">
                <a:cs typeface="Calibri"/>
              </a:rPr>
              <a:t>Airbnb takes a percentage of any booking to allow efficient income.</a:t>
            </a:r>
          </a:p>
          <a:p>
            <a:r>
              <a:rPr lang="en-GB">
                <a:cs typeface="Calibri"/>
              </a:rPr>
              <a:t>It has changed how people experience holidays and different cultures by interacting with the shared community of Airbnb </a:t>
            </a:r>
          </a:p>
          <a:p>
            <a:endParaRPr lang="en-GB">
              <a:cs typeface="Calibri"/>
            </a:endParaRPr>
          </a:p>
        </p:txBody>
      </p:sp>
      <p:pic>
        <p:nvPicPr>
          <p:cNvPr id="4" name="Recorded Sound">
            <a:hlinkClick r:id="" action="ppaction://media"/>
            <a:extLst>
              <a:ext uri="{FF2B5EF4-FFF2-40B4-BE49-F238E27FC236}">
                <a16:creationId xmlns:a16="http://schemas.microsoft.com/office/drawing/2014/main" id="{229D8544-A95D-444C-B39E-5634DB26CA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368221" y="3476847"/>
            <a:ext cx="609600" cy="609600"/>
          </a:xfrm>
          <a:prstGeom prst="rect">
            <a:avLst/>
          </a:prstGeom>
        </p:spPr>
      </p:pic>
    </p:spTree>
    <p:extLst>
      <p:ext uri="{BB962C8B-B14F-4D97-AF65-F5344CB8AC3E}">
        <p14:creationId xmlns:p14="http://schemas.microsoft.com/office/powerpoint/2010/main" val="1966489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5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A2C4C-0850-4AF1-90FF-22C6773D2841}"/>
              </a:ext>
            </a:extLst>
          </p:cNvPr>
          <p:cNvSpPr>
            <a:spLocks noGrp="1"/>
          </p:cNvSpPr>
          <p:nvPr>
            <p:ph type="title"/>
          </p:nvPr>
        </p:nvSpPr>
        <p:spPr/>
        <p:txBody>
          <a:bodyPr/>
          <a:lstStyle/>
          <a:p>
            <a:r>
              <a:rPr lang="en-GB" dirty="0">
                <a:cs typeface="Calibri Light"/>
              </a:rPr>
              <a:t>Sharing economy </a:t>
            </a:r>
            <a:endParaRPr lang="en-GB" dirty="0"/>
          </a:p>
        </p:txBody>
      </p:sp>
      <p:sp>
        <p:nvSpPr>
          <p:cNvPr id="3" name="Content Placeholder 2">
            <a:extLst>
              <a:ext uri="{FF2B5EF4-FFF2-40B4-BE49-F238E27FC236}">
                <a16:creationId xmlns:a16="http://schemas.microsoft.com/office/drawing/2014/main" id="{7ECD29FF-5DD7-4AAB-9CB2-3C22BB0D7C01}"/>
              </a:ext>
            </a:extLst>
          </p:cNvPr>
          <p:cNvSpPr>
            <a:spLocks noGrp="1"/>
          </p:cNvSpPr>
          <p:nvPr>
            <p:ph idx="1"/>
          </p:nvPr>
        </p:nvSpPr>
        <p:spPr/>
        <p:txBody>
          <a:bodyPr vert="horz" lIns="91440" tIns="45720" rIns="91440" bIns="45720" rtlCol="0" anchor="t">
            <a:normAutofit/>
          </a:bodyPr>
          <a:lstStyle/>
          <a:p>
            <a:r>
              <a:rPr lang="en-GB" dirty="0">
                <a:cs typeface="Calibri"/>
              </a:rPr>
              <a:t>Sharing economy is a platform online which is in the form of an economical system shared between peers for a price or for free.</a:t>
            </a:r>
          </a:p>
          <a:p>
            <a:r>
              <a:rPr lang="en-GB" dirty="0">
                <a:cs typeface="Calibri"/>
              </a:rPr>
              <a:t>Airbnb comes under the category for a shared economy as their specific platform is used for hosts and travellers.</a:t>
            </a:r>
          </a:p>
          <a:p>
            <a:r>
              <a:rPr lang="en-GB" dirty="0">
                <a:cs typeface="Calibri"/>
              </a:rPr>
              <a:t>I think it is important to note that as a peer to peer network, Airbnb is not another travel agent, it is more unique and creates a network search for the travellers needs as well as the hosts and creates matches to what is required.</a:t>
            </a:r>
          </a:p>
          <a:p>
            <a:r>
              <a:rPr lang="en-GB" dirty="0">
                <a:cs typeface="Calibri"/>
              </a:rPr>
              <a:t>E-commerce platforms like amazon work in a similar way which makes these networks more appealing to the user. (</a:t>
            </a:r>
            <a:r>
              <a:rPr lang="en-GB" dirty="0" err="1">
                <a:cs typeface="Calibri"/>
              </a:rPr>
              <a:t>S.Dolnicar</a:t>
            </a:r>
            <a:r>
              <a:rPr lang="en-GB" dirty="0">
                <a:cs typeface="Calibri"/>
              </a:rPr>
              <a:t>, 2017)</a:t>
            </a:r>
          </a:p>
          <a:p>
            <a:endParaRPr lang="en-GB" dirty="0">
              <a:cs typeface="Calibri"/>
            </a:endParaRPr>
          </a:p>
        </p:txBody>
      </p:sp>
      <p:pic>
        <p:nvPicPr>
          <p:cNvPr id="4" name="Recorded Sound">
            <a:hlinkClick r:id="" action="ppaction://media"/>
            <a:extLst>
              <a:ext uri="{FF2B5EF4-FFF2-40B4-BE49-F238E27FC236}">
                <a16:creationId xmlns:a16="http://schemas.microsoft.com/office/drawing/2014/main" id="{B60EB63A-2458-48F8-8934-A7CB428AC9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86939" y="2486246"/>
            <a:ext cx="609600" cy="609600"/>
          </a:xfrm>
          <a:prstGeom prst="rect">
            <a:avLst/>
          </a:prstGeom>
        </p:spPr>
      </p:pic>
    </p:spTree>
    <p:extLst>
      <p:ext uri="{BB962C8B-B14F-4D97-AF65-F5344CB8AC3E}">
        <p14:creationId xmlns:p14="http://schemas.microsoft.com/office/powerpoint/2010/main" val="394536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5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BAAEC-9238-46AD-BC09-704952590263}"/>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5400" b="0" i="0" kern="1200">
                <a:solidFill>
                  <a:srgbClr val="EBEBEB"/>
                </a:solidFill>
                <a:latin typeface="+mj-lt"/>
                <a:ea typeface="+mj-ea"/>
                <a:cs typeface="+mj-cs"/>
              </a:rPr>
              <a:t>B</a:t>
            </a:r>
            <a:r>
              <a:rPr lang="en-US" sz="5400" b="0" i="0" kern="1200" dirty="0">
                <a:solidFill>
                  <a:srgbClr val="EBEBEB"/>
                </a:solidFill>
                <a:latin typeface="+mj-lt"/>
                <a:ea typeface="+mj-ea"/>
                <a:cs typeface="+mj-cs"/>
              </a:rPr>
              <a:t>usiness model </a:t>
            </a:r>
            <a:br>
              <a:rPr lang="en-US" sz="5400" b="0" i="0" kern="1200" dirty="0">
                <a:solidFill>
                  <a:srgbClr val="EBEBEB"/>
                </a:solidFill>
                <a:latin typeface="+mj-lt"/>
                <a:ea typeface="+mj-ea"/>
                <a:cs typeface="+mj-cs"/>
              </a:rPr>
            </a:br>
            <a:endParaRPr lang="en-US" sz="5400" b="0" i="0" kern="1200" dirty="0">
              <a:solidFill>
                <a:srgbClr val="EBEBEB"/>
              </a:solidFill>
              <a:latin typeface="+mj-lt"/>
              <a:ea typeface="+mj-ea"/>
              <a:cs typeface="+mj-cs"/>
            </a:endParaRPr>
          </a:p>
        </p:txBody>
      </p:sp>
      <p:sp>
        <p:nvSpPr>
          <p:cNvPr id="85"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Rectangle 88">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6" name="Picture 2" descr="See the source image">
            <a:extLst>
              <a:ext uri="{FF2B5EF4-FFF2-40B4-BE49-F238E27FC236}">
                <a16:creationId xmlns:a16="http://schemas.microsoft.com/office/drawing/2014/main" id="{BC63B568-2D1C-42B3-AFAF-C0A222787CA0}"/>
              </a:ext>
            </a:extLst>
          </p:cNvPr>
          <p:cNvPicPr>
            <a:picLocks noGrp="1" noChangeAspect="1" noChangeArrowheads="1"/>
          </p:cNvPicPr>
          <p:nvPr>
            <p:ph idx="1"/>
          </p:nvPr>
        </p:nvPicPr>
        <p:blipFill>
          <a:blip r:embed="rId9">
            <a:extLst>
              <a:ext uri="{28A0092B-C50C-407E-A947-70E740481C1C}">
                <a14:useLocalDpi xmlns:a14="http://schemas.microsoft.com/office/drawing/2010/main" val="0"/>
              </a:ext>
            </a:extLst>
          </a:blip>
          <a:stretch>
            <a:fillRect/>
          </a:stretch>
        </p:blipFill>
        <p:spPr bwMode="auto">
          <a:xfrm>
            <a:off x="998115" y="647698"/>
            <a:ext cx="5562139" cy="5562139"/>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6E7404D9-8EDA-4189-B6EE-A7D5C1C9947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166363" y="4075073"/>
            <a:ext cx="609600" cy="609600"/>
          </a:xfrm>
          <a:prstGeom prst="rect">
            <a:avLst/>
          </a:prstGeom>
        </p:spPr>
      </p:pic>
    </p:spTree>
    <p:extLst>
      <p:ext uri="{BB962C8B-B14F-4D97-AF65-F5344CB8AC3E}">
        <p14:creationId xmlns:p14="http://schemas.microsoft.com/office/powerpoint/2010/main" val="26487758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6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A picture containing text&#10;&#10;Description automatically generated">
            <a:extLst>
              <a:ext uri="{FF2B5EF4-FFF2-40B4-BE49-F238E27FC236}">
                <a16:creationId xmlns:a16="http://schemas.microsoft.com/office/drawing/2014/main" id="{E09DE496-5077-4328-8211-B42DCA082382}"/>
              </a:ext>
            </a:extLst>
          </p:cNvPr>
          <p:cNvPicPr>
            <a:picLocks noGrp="1" noChangeAspect="1"/>
          </p:cNvPicPr>
          <p:nvPr>
            <p:ph idx="1"/>
          </p:nvPr>
        </p:nvPicPr>
        <p:blipFill>
          <a:blip r:embed="rId10"/>
          <a:stretch>
            <a:fillRect/>
          </a:stretch>
        </p:blipFill>
        <p:spPr>
          <a:xfrm>
            <a:off x="477012" y="524934"/>
            <a:ext cx="10951400" cy="5571066"/>
          </a:xfrm>
          <a:prstGeom prst="rect">
            <a:avLst/>
          </a:prstGeom>
        </p:spPr>
      </p:pic>
      <p:sp>
        <p:nvSpPr>
          <p:cNvPr id="23" name="Rectangle 22">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 name="Recorded Sound">
            <a:hlinkClick r:id="" action="ppaction://media"/>
            <a:extLst>
              <a:ext uri="{FF2B5EF4-FFF2-40B4-BE49-F238E27FC236}">
                <a16:creationId xmlns:a16="http://schemas.microsoft.com/office/drawing/2014/main" id="{0C1D9FC2-99D2-4B90-B23D-CA7885EE18D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9828212" y="3465473"/>
            <a:ext cx="609600" cy="609600"/>
          </a:xfrm>
          <a:prstGeom prst="rect">
            <a:avLst/>
          </a:prstGeom>
        </p:spPr>
      </p:pic>
    </p:spTree>
    <p:extLst>
      <p:ext uri="{BB962C8B-B14F-4D97-AF65-F5344CB8AC3E}">
        <p14:creationId xmlns:p14="http://schemas.microsoft.com/office/powerpoint/2010/main" val="34203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2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E4688-4359-470B-89C2-57C61F80F776}"/>
              </a:ext>
            </a:extLst>
          </p:cNvPr>
          <p:cNvSpPr>
            <a:spLocks noGrp="1"/>
          </p:cNvSpPr>
          <p:nvPr>
            <p:ph type="title"/>
          </p:nvPr>
        </p:nvSpPr>
        <p:spPr>
          <a:xfrm>
            <a:off x="648931" y="629266"/>
            <a:ext cx="4166510" cy="1622321"/>
          </a:xfrm>
        </p:spPr>
        <p:txBody>
          <a:bodyPr>
            <a:normAutofit/>
          </a:bodyPr>
          <a:lstStyle/>
          <a:p>
            <a:r>
              <a:rPr lang="en-GB" sz="3900" dirty="0">
                <a:solidFill>
                  <a:srgbClr val="EBEBEB"/>
                </a:solidFill>
              </a:rPr>
              <a:t>Digital disruption from Airbnb</a:t>
            </a:r>
          </a:p>
        </p:txBody>
      </p:sp>
      <p:sp>
        <p:nvSpPr>
          <p:cNvPr id="139"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1" name="Freeform: Shape 140">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050" name="Picture 2" descr="See the source image">
            <a:extLst>
              <a:ext uri="{FF2B5EF4-FFF2-40B4-BE49-F238E27FC236}">
                <a16:creationId xmlns:a16="http://schemas.microsoft.com/office/drawing/2014/main" id="{8A5E169C-F381-4D9B-88F4-1311EABE0D70}"/>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513636" y="1252136"/>
            <a:ext cx="6309769" cy="4085407"/>
          </a:xfrm>
          <a:prstGeom prst="rect">
            <a:avLst/>
          </a:prstGeom>
          <a:noFill/>
          <a:effectLst/>
          <a:extLst>
            <a:ext uri="{909E8E84-426E-40DD-AFC4-6F175D3DCCD1}">
              <a14:hiddenFill xmlns:a14="http://schemas.microsoft.com/office/drawing/2010/main">
                <a:solidFill>
                  <a:srgbClr val="FFFFFF"/>
                </a:solidFill>
              </a14:hiddenFill>
            </a:ext>
          </a:extLst>
        </p:spPr>
      </p:pic>
      <p:sp>
        <p:nvSpPr>
          <p:cNvPr id="143" name="Rectangle 142">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8184E05-BB43-4589-917C-3649716D5BF0}"/>
              </a:ext>
            </a:extLst>
          </p:cNvPr>
          <p:cNvSpPr>
            <a:spLocks noGrp="1"/>
          </p:cNvSpPr>
          <p:nvPr>
            <p:ph idx="1"/>
          </p:nvPr>
        </p:nvSpPr>
        <p:spPr>
          <a:xfrm>
            <a:off x="648931" y="2438400"/>
            <a:ext cx="4166509" cy="3785419"/>
          </a:xfrm>
        </p:spPr>
        <p:txBody>
          <a:bodyPr>
            <a:normAutofit/>
          </a:bodyPr>
          <a:lstStyle/>
          <a:p>
            <a:r>
              <a:rPr lang="en-GB">
                <a:solidFill>
                  <a:srgbClr val="EBEBEB"/>
                </a:solidFill>
              </a:rPr>
              <a:t>Provides homely experience </a:t>
            </a:r>
          </a:p>
          <a:p>
            <a:r>
              <a:rPr lang="en-GB">
                <a:solidFill>
                  <a:srgbClr val="EBEBEB"/>
                </a:solidFill>
              </a:rPr>
              <a:t>Bypasses hotels and other establishments </a:t>
            </a:r>
          </a:p>
          <a:p>
            <a:r>
              <a:rPr lang="en-GB">
                <a:solidFill>
                  <a:srgbClr val="EBEBEB"/>
                </a:solidFill>
              </a:rPr>
              <a:t>Could put travel agents at risk </a:t>
            </a:r>
          </a:p>
          <a:p>
            <a:r>
              <a:rPr lang="en-GB">
                <a:solidFill>
                  <a:srgbClr val="EBEBEB"/>
                </a:solidFill>
              </a:rPr>
              <a:t>Provide cultural experiences </a:t>
            </a:r>
          </a:p>
        </p:txBody>
      </p:sp>
      <p:pic>
        <p:nvPicPr>
          <p:cNvPr id="4" name="Recorded Sound">
            <a:hlinkClick r:id="" action="ppaction://media"/>
            <a:extLst>
              <a:ext uri="{FF2B5EF4-FFF2-40B4-BE49-F238E27FC236}">
                <a16:creationId xmlns:a16="http://schemas.microsoft.com/office/drawing/2014/main" id="{8D3D6F31-64BF-467C-BEA4-CE553585BA7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390900" y="5032743"/>
            <a:ext cx="609600" cy="609600"/>
          </a:xfrm>
          <a:prstGeom prst="rect">
            <a:avLst/>
          </a:prstGeom>
        </p:spPr>
      </p:pic>
    </p:spTree>
    <p:extLst>
      <p:ext uri="{BB962C8B-B14F-4D97-AF65-F5344CB8AC3E}">
        <p14:creationId xmlns:p14="http://schemas.microsoft.com/office/powerpoint/2010/main" val="7386344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6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6F99D-F0B0-4054-9B42-21C67ED2FF5E}"/>
              </a:ext>
            </a:extLst>
          </p:cNvPr>
          <p:cNvSpPr>
            <a:spLocks noGrp="1"/>
          </p:cNvSpPr>
          <p:nvPr>
            <p:ph type="title"/>
          </p:nvPr>
        </p:nvSpPr>
        <p:spPr>
          <a:xfrm>
            <a:off x="648930" y="629266"/>
            <a:ext cx="6188190" cy="1622321"/>
          </a:xfrm>
        </p:spPr>
        <p:txBody>
          <a:bodyPr>
            <a:normAutofit/>
          </a:bodyPr>
          <a:lstStyle/>
          <a:p>
            <a:r>
              <a:rPr lang="en-GB">
                <a:solidFill>
                  <a:srgbClr val="EBEBEB"/>
                </a:solidFill>
              </a:rPr>
              <a:t>Global phenomenon </a:t>
            </a:r>
          </a:p>
        </p:txBody>
      </p:sp>
      <p:sp>
        <p:nvSpPr>
          <p:cNvPr id="3" name="Content Placeholder 2">
            <a:extLst>
              <a:ext uri="{FF2B5EF4-FFF2-40B4-BE49-F238E27FC236}">
                <a16:creationId xmlns:a16="http://schemas.microsoft.com/office/drawing/2014/main" id="{A0F6F499-6706-4238-9B9C-7D573CA2FAB0}"/>
              </a:ext>
            </a:extLst>
          </p:cNvPr>
          <p:cNvSpPr>
            <a:spLocks noGrp="1"/>
          </p:cNvSpPr>
          <p:nvPr>
            <p:ph idx="1"/>
          </p:nvPr>
        </p:nvSpPr>
        <p:spPr>
          <a:xfrm>
            <a:off x="648930" y="2438400"/>
            <a:ext cx="6188189" cy="3785419"/>
          </a:xfrm>
        </p:spPr>
        <p:txBody>
          <a:bodyPr>
            <a:normAutofit/>
          </a:bodyPr>
          <a:lstStyle/>
          <a:p>
            <a:pPr>
              <a:lnSpc>
                <a:spcPct val="90000"/>
              </a:lnSpc>
            </a:pPr>
            <a:r>
              <a:rPr lang="en-GB" sz="1900" dirty="0">
                <a:solidFill>
                  <a:srgbClr val="FFFFFF"/>
                </a:solidFill>
              </a:rPr>
              <a:t>Peer to peer networks are now classed as a global phenomenon, Airbnb has hosts all round the world giving the advantage to travellers to experience all cultures.</a:t>
            </a:r>
          </a:p>
          <a:p>
            <a:pPr>
              <a:lnSpc>
                <a:spcPct val="90000"/>
              </a:lnSpc>
            </a:pPr>
            <a:r>
              <a:rPr lang="en-GB" sz="1900" dirty="0">
                <a:solidFill>
                  <a:srgbClr val="FFFFFF"/>
                </a:solidFill>
              </a:rPr>
              <a:t>Airbnb has boosted rentals of spare unused homes, flats, rooms, or even beds this allows the host to earn some extra pocket money.</a:t>
            </a:r>
          </a:p>
          <a:p>
            <a:pPr>
              <a:lnSpc>
                <a:spcPct val="90000"/>
              </a:lnSpc>
            </a:pPr>
            <a:r>
              <a:rPr lang="en-GB" sz="1900" dirty="0">
                <a:solidFill>
                  <a:srgbClr val="FFFFFF"/>
                </a:solidFill>
              </a:rPr>
              <a:t>Provides income for people without work </a:t>
            </a:r>
          </a:p>
          <a:p>
            <a:pPr>
              <a:lnSpc>
                <a:spcPct val="90000"/>
              </a:lnSpc>
            </a:pPr>
            <a:r>
              <a:rPr lang="en-GB" sz="1900" dirty="0">
                <a:solidFill>
                  <a:srgbClr val="FFFFFF"/>
                </a:solidFill>
              </a:rPr>
              <a:t>Created business opportunities for entrepreneurs </a:t>
            </a:r>
          </a:p>
          <a:p>
            <a:pPr>
              <a:lnSpc>
                <a:spcPct val="90000"/>
              </a:lnSpc>
            </a:pPr>
            <a:endParaRPr lang="en-GB" sz="1900" dirty="0">
              <a:solidFill>
                <a:srgbClr val="FFFFFF"/>
              </a:solidFill>
            </a:endParaRPr>
          </a:p>
        </p:txBody>
      </p:sp>
      <p:sp>
        <p:nvSpPr>
          <p:cNvPr id="7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BC2F9B74-07AB-4C45-A03D-25280D4509F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8902" r="26538" b="1"/>
          <a:stretch/>
        </p:blipFill>
        <p:spPr bwMode="auto">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FDD8DDCA-EE26-4A6F-8BC3-9152877B86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478780" y="5113020"/>
            <a:ext cx="609600" cy="609600"/>
          </a:xfrm>
          <a:prstGeom prst="rect">
            <a:avLst/>
          </a:prstGeom>
        </p:spPr>
      </p:pic>
    </p:spTree>
    <p:extLst>
      <p:ext uri="{BB962C8B-B14F-4D97-AF65-F5344CB8AC3E}">
        <p14:creationId xmlns:p14="http://schemas.microsoft.com/office/powerpoint/2010/main" val="1233298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5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D118C-CBC6-4909-B7C6-3511E63D3F9D}"/>
              </a:ext>
            </a:extLst>
          </p:cNvPr>
          <p:cNvSpPr>
            <a:spLocks noGrp="1"/>
          </p:cNvSpPr>
          <p:nvPr>
            <p:ph type="title"/>
          </p:nvPr>
        </p:nvSpPr>
        <p:spPr>
          <a:xfrm>
            <a:off x="648931" y="629266"/>
            <a:ext cx="4166510" cy="1622321"/>
          </a:xfrm>
        </p:spPr>
        <p:txBody>
          <a:bodyPr>
            <a:normAutofit/>
          </a:bodyPr>
          <a:lstStyle/>
          <a:p>
            <a:pPr>
              <a:lnSpc>
                <a:spcPct val="90000"/>
              </a:lnSpc>
            </a:pPr>
            <a:r>
              <a:rPr lang="en-GB" sz="3600">
                <a:solidFill>
                  <a:srgbClr val="EBEBEB"/>
                </a:solidFill>
              </a:rPr>
              <a:t>Threats and risks of peer to peer accomidations </a:t>
            </a:r>
          </a:p>
        </p:txBody>
      </p:sp>
      <p:sp>
        <p:nvSpPr>
          <p:cNvPr id="7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75" name="Freeform: Shape 7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2050" name="Picture 2" descr="Image result for risks and threats">
            <a:extLst>
              <a:ext uri="{FF2B5EF4-FFF2-40B4-BE49-F238E27FC236}">
                <a16:creationId xmlns:a16="http://schemas.microsoft.com/office/drawing/2014/main" id="{FBB55AA5-1031-4E61-9A0E-182510C74787}"/>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093992" y="1535215"/>
            <a:ext cx="5449889" cy="3787567"/>
          </a:xfrm>
          <a:prstGeom prst="rect">
            <a:avLst/>
          </a:prstGeom>
          <a:noFill/>
          <a:effectLst/>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5010C81-FFEA-4BE5-8603-47A489BDB6B9}"/>
              </a:ext>
            </a:extLst>
          </p:cNvPr>
          <p:cNvSpPr>
            <a:spLocks noGrp="1"/>
          </p:cNvSpPr>
          <p:nvPr>
            <p:ph idx="1"/>
          </p:nvPr>
        </p:nvSpPr>
        <p:spPr>
          <a:xfrm>
            <a:off x="648931" y="2438400"/>
            <a:ext cx="4166509" cy="3785419"/>
          </a:xfrm>
        </p:spPr>
        <p:txBody>
          <a:bodyPr>
            <a:normAutofit/>
          </a:bodyPr>
          <a:lstStyle/>
          <a:p>
            <a:r>
              <a:rPr lang="en-GB">
                <a:solidFill>
                  <a:srgbClr val="EBEBEB"/>
                </a:solidFill>
              </a:rPr>
              <a:t>Short term lettings reduce long term lettings and housing in communities</a:t>
            </a:r>
          </a:p>
          <a:p>
            <a:r>
              <a:rPr lang="en-GB">
                <a:solidFill>
                  <a:srgbClr val="EBEBEB"/>
                </a:solidFill>
              </a:rPr>
              <a:t>Communities loose connections with neighbours </a:t>
            </a:r>
          </a:p>
          <a:p>
            <a:r>
              <a:rPr lang="en-GB">
                <a:solidFill>
                  <a:srgbClr val="EBEBEB"/>
                </a:solidFill>
              </a:rPr>
              <a:t>Noise disturbance from holiday makers</a:t>
            </a:r>
          </a:p>
          <a:p>
            <a:r>
              <a:rPr lang="en-GB">
                <a:solidFill>
                  <a:srgbClr val="EBEBEB"/>
                </a:solidFill>
              </a:rPr>
              <a:t>Threatening to communities</a:t>
            </a:r>
          </a:p>
          <a:p>
            <a:endParaRPr lang="en-GB">
              <a:solidFill>
                <a:srgbClr val="EBEBEB"/>
              </a:solidFill>
            </a:endParaRPr>
          </a:p>
        </p:txBody>
      </p:sp>
      <p:pic>
        <p:nvPicPr>
          <p:cNvPr id="6" name="Recorded Sound">
            <a:hlinkClick r:id="" action="ppaction://media"/>
            <a:extLst>
              <a:ext uri="{FF2B5EF4-FFF2-40B4-BE49-F238E27FC236}">
                <a16:creationId xmlns:a16="http://schemas.microsoft.com/office/drawing/2014/main" id="{29CE90C0-D1E8-4CF3-B7DB-EF8D46C02E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3347439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115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EDEA8ED-6BF2-408B-81A0-0A08935FB7D7}"/>
              </a:ext>
            </a:extLst>
          </p:cNvPr>
          <p:cNvSpPr>
            <a:spLocks noGrp="1"/>
          </p:cNvSpPr>
          <p:nvPr>
            <p:ph type="title"/>
          </p:nvPr>
        </p:nvSpPr>
        <p:spPr>
          <a:xfrm>
            <a:off x="648930" y="629267"/>
            <a:ext cx="9252154" cy="1016654"/>
          </a:xfrm>
        </p:spPr>
        <p:txBody>
          <a:bodyPr>
            <a:normAutofit/>
          </a:bodyPr>
          <a:lstStyle/>
          <a:p>
            <a:r>
              <a:rPr lang="en-GB">
                <a:solidFill>
                  <a:srgbClr val="EBEBEB"/>
                </a:solidFill>
              </a:rPr>
              <a:t>Natural disaster effects on airbnb</a:t>
            </a:r>
          </a:p>
        </p:txBody>
      </p:sp>
      <p:sp useBgFill="1">
        <p:nvSpPr>
          <p:cNvPr id="77" name="Freeform: Shape 7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5A85A1BA-DCED-4AD6-9ABA-A7375BBCCBC5}"/>
              </a:ext>
            </a:extLst>
          </p:cNvPr>
          <p:cNvSpPr>
            <a:spLocks noGrp="1"/>
          </p:cNvSpPr>
          <p:nvPr>
            <p:ph idx="1"/>
          </p:nvPr>
        </p:nvSpPr>
        <p:spPr>
          <a:xfrm>
            <a:off x="648931" y="2548281"/>
            <a:ext cx="5122606" cy="3658689"/>
          </a:xfrm>
        </p:spPr>
        <p:txBody>
          <a:bodyPr>
            <a:normAutofit/>
          </a:bodyPr>
          <a:lstStyle/>
          <a:p>
            <a:pPr>
              <a:lnSpc>
                <a:spcPct val="90000"/>
              </a:lnSpc>
            </a:pPr>
            <a:r>
              <a:rPr lang="en-GB" sz="1600"/>
              <a:t>Platforms like Airbnb can have significant travel effects when disasters happen, bookings get cancelled as people are afraid of what the consequences are if they were to travel in an unsafe situation  (L. lane, 2020)</a:t>
            </a:r>
          </a:p>
          <a:p>
            <a:pPr>
              <a:lnSpc>
                <a:spcPct val="90000"/>
              </a:lnSpc>
            </a:pPr>
            <a:r>
              <a:rPr lang="en-GB" sz="1600"/>
              <a:t>Disasters that disrupt travel are, bush fires, terrorism, pandemics, earthquakes, and floods.</a:t>
            </a:r>
          </a:p>
          <a:p>
            <a:pPr>
              <a:lnSpc>
                <a:spcPct val="90000"/>
              </a:lnSpc>
            </a:pPr>
            <a:r>
              <a:rPr lang="en-GB" sz="1600"/>
              <a:t>Recently the biggest effect on tourism has been the covid 19 pandemic </a:t>
            </a:r>
          </a:p>
          <a:p>
            <a:pPr>
              <a:lnSpc>
                <a:spcPct val="90000"/>
              </a:lnSpc>
            </a:pPr>
            <a:r>
              <a:rPr lang="en-GB" sz="1600"/>
              <a:t>It has cancelled billions of flights and many people have lost out on the costs of their holidays if they cancelled themselves.</a:t>
            </a:r>
          </a:p>
        </p:txBody>
      </p:sp>
      <p:pic>
        <p:nvPicPr>
          <p:cNvPr id="3074" name="Picture 2" descr="Image result for covid 19">
            <a:extLst>
              <a:ext uri="{FF2B5EF4-FFF2-40B4-BE49-F238E27FC236}">
                <a16:creationId xmlns:a16="http://schemas.microsoft.com/office/drawing/2014/main" id="{21F4CD83-8B0E-4987-8122-AA7726B1461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091916" y="2799762"/>
            <a:ext cx="5451627" cy="3159055"/>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BE32FB12-1C8A-44FB-9B2A-8F6AD06E43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08129" y="3136792"/>
            <a:ext cx="609600" cy="609600"/>
          </a:xfrm>
          <a:prstGeom prst="rect">
            <a:avLst/>
          </a:prstGeom>
        </p:spPr>
      </p:pic>
    </p:spTree>
    <p:extLst>
      <p:ext uri="{BB962C8B-B14F-4D97-AF65-F5344CB8AC3E}">
        <p14:creationId xmlns:p14="http://schemas.microsoft.com/office/powerpoint/2010/main" val="3309818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1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F7C27-219E-4F20-8184-456BEA6EE3B7}"/>
              </a:ext>
            </a:extLst>
          </p:cNvPr>
          <p:cNvSpPr>
            <a:spLocks noGrp="1"/>
          </p:cNvSpPr>
          <p:nvPr>
            <p:ph type="title"/>
          </p:nvPr>
        </p:nvSpPr>
        <p:spPr>
          <a:xfrm>
            <a:off x="648930" y="629266"/>
            <a:ext cx="4795482" cy="1641987"/>
          </a:xfrm>
        </p:spPr>
        <p:txBody>
          <a:bodyPr>
            <a:normAutofit/>
          </a:bodyPr>
          <a:lstStyle/>
          <a:p>
            <a:pPr>
              <a:lnSpc>
                <a:spcPct val="90000"/>
              </a:lnSpc>
            </a:pPr>
            <a:r>
              <a:rPr lang="en-GB" sz="2900"/>
              <a:t>How can platforms like Airbnb help when disasters hit communities?</a:t>
            </a:r>
          </a:p>
        </p:txBody>
      </p:sp>
      <p:pic>
        <p:nvPicPr>
          <p:cNvPr id="2050" name="Picture 2" descr="Image result for natural disaters">
            <a:extLst>
              <a:ext uri="{FF2B5EF4-FFF2-40B4-BE49-F238E27FC236}">
                <a16:creationId xmlns:a16="http://schemas.microsoft.com/office/drawing/2014/main" id="{573391A1-3244-478D-99BA-021CB7FFCAA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294" r="34587" b="1"/>
          <a:stretch/>
        </p:blipFill>
        <p:spPr bwMode="auto">
          <a:xfrm>
            <a:off x="6094410" y="609601"/>
            <a:ext cx="5449889" cy="563879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7734F15-AFDA-4A0E-865D-49F9E1920546}"/>
              </a:ext>
            </a:extLst>
          </p:cNvPr>
          <p:cNvSpPr>
            <a:spLocks noGrp="1"/>
          </p:cNvSpPr>
          <p:nvPr>
            <p:ph idx="1"/>
          </p:nvPr>
        </p:nvSpPr>
        <p:spPr>
          <a:xfrm>
            <a:off x="647701" y="2438401"/>
            <a:ext cx="4797256" cy="3809998"/>
          </a:xfrm>
        </p:spPr>
        <p:txBody>
          <a:bodyPr>
            <a:normAutofit/>
          </a:bodyPr>
          <a:lstStyle/>
          <a:p>
            <a:pPr>
              <a:lnSpc>
                <a:spcPct val="90000"/>
              </a:lnSpc>
            </a:pPr>
            <a:r>
              <a:rPr lang="en-GB" sz="1700"/>
              <a:t>Hosts can offer accommodations to people in the emergency's of families having their homes destroyed from bush fires or terrorists attacks or earth quakes.</a:t>
            </a:r>
          </a:p>
          <a:p>
            <a:pPr>
              <a:lnSpc>
                <a:spcPct val="90000"/>
              </a:lnSpc>
            </a:pPr>
            <a:r>
              <a:rPr lang="en-GB" sz="1700"/>
              <a:t>This can provide comfort to locals in a distressed circumstance </a:t>
            </a:r>
          </a:p>
          <a:p>
            <a:pPr>
              <a:lnSpc>
                <a:spcPct val="90000"/>
              </a:lnSpc>
            </a:pPr>
            <a:r>
              <a:rPr lang="en-GB" sz="1700"/>
              <a:t>Still provide hosts with income</a:t>
            </a:r>
          </a:p>
          <a:p>
            <a:pPr>
              <a:lnSpc>
                <a:spcPct val="90000"/>
              </a:lnSpc>
            </a:pPr>
            <a:r>
              <a:rPr lang="en-GB" sz="1700"/>
              <a:t>Reduction in travel due to disasters could harm economies but with peer to peer accommodation this could help with the repairs of local areas.</a:t>
            </a:r>
          </a:p>
        </p:txBody>
      </p:sp>
      <p:pic>
        <p:nvPicPr>
          <p:cNvPr id="4" name="Recorded Sound">
            <a:hlinkClick r:id="" action="ppaction://media"/>
            <a:extLst>
              <a:ext uri="{FF2B5EF4-FFF2-40B4-BE49-F238E27FC236}">
                <a16:creationId xmlns:a16="http://schemas.microsoft.com/office/drawing/2014/main" id="{A0007F17-B264-429B-B2FC-E32420C2637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444412" y="3733800"/>
            <a:ext cx="609600" cy="609600"/>
          </a:xfrm>
          <a:prstGeom prst="rect">
            <a:avLst/>
          </a:prstGeom>
        </p:spPr>
      </p:pic>
    </p:spTree>
    <p:extLst>
      <p:ext uri="{BB962C8B-B14F-4D97-AF65-F5344CB8AC3E}">
        <p14:creationId xmlns:p14="http://schemas.microsoft.com/office/powerpoint/2010/main" val="3613499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59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256E9100-6DFC-49ED-A865-27AC41AE0A6E}"/>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conclusion</a:t>
            </a:r>
          </a:p>
        </p:txBody>
      </p:sp>
      <p:sp>
        <p:nvSpPr>
          <p:cNvPr id="3" name="Content Placeholder 2">
            <a:extLst>
              <a:ext uri="{FF2B5EF4-FFF2-40B4-BE49-F238E27FC236}">
                <a16:creationId xmlns:a16="http://schemas.microsoft.com/office/drawing/2014/main" id="{CEBB1451-065D-402E-9DAE-CA141C98821A}"/>
              </a:ext>
            </a:extLst>
          </p:cNvPr>
          <p:cNvSpPr>
            <a:spLocks noGrp="1"/>
          </p:cNvSpPr>
          <p:nvPr>
            <p:ph idx="1"/>
          </p:nvPr>
        </p:nvSpPr>
        <p:spPr>
          <a:xfrm>
            <a:off x="1103312" y="1762067"/>
            <a:ext cx="8946541" cy="4643215"/>
          </a:xfrm>
        </p:spPr>
        <p:txBody>
          <a:bodyPr>
            <a:normAutofit/>
          </a:bodyPr>
          <a:lstStyle/>
          <a:p>
            <a:pPr marL="0" indent="0">
              <a:buNone/>
            </a:pPr>
            <a:r>
              <a:rPr lang="en-GB" dirty="0"/>
              <a:t>To conclude Airbnb can be a great platform to bring communities together, and influence cultural experiences bringing people together in a shared economy.</a:t>
            </a:r>
          </a:p>
          <a:p>
            <a:pPr marL="0" indent="0">
              <a:buNone/>
            </a:pPr>
            <a:r>
              <a:rPr lang="en-GB" dirty="0"/>
              <a:t>The platform is now a global phenomenon, emphasising and encouraging cultural tourism, creating a homely experience for travellers.</a:t>
            </a:r>
          </a:p>
          <a:p>
            <a:pPr marL="0" indent="0">
              <a:buNone/>
            </a:pPr>
            <a:r>
              <a:rPr lang="en-GB" dirty="0"/>
              <a:t>Airbnb has disrupted the digital area of hospitality, reducing hotel bookings and encouraging a cheaper way to travel under shared economy.</a:t>
            </a:r>
          </a:p>
          <a:p>
            <a:pPr marL="0" indent="0">
              <a:buNone/>
            </a:pPr>
            <a:r>
              <a:rPr lang="en-GB" dirty="0"/>
              <a:t>Covid 19 has had effect on Airbnb with a loss of travellers, hosts have missed out on income and Airbnb has had a significant reduction in income due to the loss of bookings.</a:t>
            </a:r>
          </a:p>
          <a:p>
            <a:pPr marL="0" indent="0">
              <a:buNone/>
            </a:pPr>
            <a:endParaRPr lang="en-GB" dirty="0"/>
          </a:p>
          <a:p>
            <a:pPr marL="0" indent="0">
              <a:buNone/>
            </a:pPr>
            <a:endParaRPr lang="en-GB" dirty="0"/>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7A687992-33D1-4585-8DD6-F841435D67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28212" y="2936141"/>
            <a:ext cx="609600" cy="609600"/>
          </a:xfrm>
          <a:prstGeom prst="rect">
            <a:avLst/>
          </a:prstGeom>
        </p:spPr>
      </p:pic>
    </p:spTree>
    <p:extLst>
      <p:ext uri="{BB962C8B-B14F-4D97-AF65-F5344CB8AC3E}">
        <p14:creationId xmlns:p14="http://schemas.microsoft.com/office/powerpoint/2010/main" val="137054097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0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E02B1B-2229-4532-815F-657CE32C1BBA}"/>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sz="5000" b="0" i="0" kern="1200">
                <a:solidFill>
                  <a:srgbClr val="EBEBEB"/>
                </a:solidFill>
                <a:latin typeface="+mj-lt"/>
                <a:ea typeface="+mj-ea"/>
                <a:cs typeface="+mj-cs"/>
              </a:rPr>
              <a:t>Thankyou </a:t>
            </a:r>
            <a:br>
              <a:rPr lang="en-US" sz="5000" b="0" i="0" kern="1200">
                <a:solidFill>
                  <a:srgbClr val="EBEBEB"/>
                </a:solidFill>
                <a:latin typeface="+mj-lt"/>
                <a:ea typeface="+mj-ea"/>
                <a:cs typeface="+mj-cs"/>
              </a:rPr>
            </a:br>
            <a:r>
              <a:rPr lang="en-US" sz="5000" b="0" i="0" kern="1200">
                <a:solidFill>
                  <a:srgbClr val="EBEBEB"/>
                </a:solidFill>
                <a:latin typeface="+mj-lt"/>
                <a:ea typeface="+mj-ea"/>
                <a:cs typeface="+mj-cs"/>
              </a:rPr>
              <a:t>for listening </a:t>
            </a:r>
          </a:p>
        </p:txBody>
      </p:sp>
      <p:sp>
        <p:nvSpPr>
          <p:cNvPr id="85"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Rectangle 88">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026" name="Picture 2" descr="See the source image">
            <a:extLst>
              <a:ext uri="{FF2B5EF4-FFF2-40B4-BE49-F238E27FC236}">
                <a16:creationId xmlns:a16="http://schemas.microsoft.com/office/drawing/2014/main" id="{2D143CB0-083A-4609-8947-499C31B028E3}"/>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998115" y="647698"/>
            <a:ext cx="5562139" cy="5562139"/>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94FBE5B6-F128-4AD5-B496-679E125E2F0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063743" y="4674220"/>
            <a:ext cx="609600" cy="609600"/>
          </a:xfrm>
          <a:prstGeom prst="rect">
            <a:avLst/>
          </a:prstGeom>
        </p:spPr>
      </p:pic>
    </p:spTree>
    <p:extLst>
      <p:ext uri="{BB962C8B-B14F-4D97-AF65-F5344CB8AC3E}">
        <p14:creationId xmlns:p14="http://schemas.microsoft.com/office/powerpoint/2010/main" val="23449030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7E081-268A-4B17-9B46-C0CB0B2ACB58}"/>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9051955B-C4DE-4AC4-AC00-3AD4EC4770A2}"/>
              </a:ext>
            </a:extLst>
          </p:cNvPr>
          <p:cNvSpPr>
            <a:spLocks noGrp="1"/>
          </p:cNvSpPr>
          <p:nvPr>
            <p:ph idx="1"/>
          </p:nvPr>
        </p:nvSpPr>
        <p:spPr>
          <a:xfrm>
            <a:off x="1103312" y="1318438"/>
            <a:ext cx="8946541" cy="4929962"/>
          </a:xfrm>
        </p:spPr>
        <p:txBody>
          <a:bodyPr vert="horz" lIns="91440" tIns="45720" rIns="91440" bIns="45720" rtlCol="0" anchor="t">
            <a:normAutofit/>
          </a:bodyPr>
          <a:lstStyle/>
          <a:p>
            <a:r>
              <a:rPr lang="en-GB" sz="1800" dirty="0">
                <a:ea typeface="+mn-lt"/>
                <a:cs typeface="+mn-lt"/>
                <a:hlinkClick r:id="rId3"/>
              </a:rPr>
              <a:t>What is Airbnb and how does it work? - Airbnb Help Centre</a:t>
            </a:r>
          </a:p>
          <a:p>
            <a:r>
              <a:rPr lang="en-GB" sz="1800" dirty="0">
                <a:cs typeface="Calibri"/>
              </a:rPr>
              <a:t>Investopedia, </a:t>
            </a:r>
            <a:r>
              <a:rPr lang="en-GB" sz="1800" dirty="0" err="1">
                <a:cs typeface="Calibri"/>
              </a:rPr>
              <a:t>jan</a:t>
            </a:r>
            <a:r>
              <a:rPr lang="en-GB" sz="1800" dirty="0">
                <a:cs typeface="Calibri"/>
              </a:rPr>
              <a:t> 2021 </a:t>
            </a:r>
            <a:r>
              <a:rPr lang="en-GB" sz="1800" dirty="0">
                <a:ea typeface="+mn-lt"/>
                <a:cs typeface="+mn-lt"/>
                <a:hlinkClick r:id="rId4"/>
              </a:rPr>
              <a:t>Airbnb: Advantages &amp; Disadvantages Explained (investopedia.com)</a:t>
            </a:r>
          </a:p>
          <a:p>
            <a:r>
              <a:rPr lang="en-GB" sz="1800" dirty="0">
                <a:cs typeface="Calibri"/>
              </a:rPr>
              <a:t>Business </a:t>
            </a:r>
            <a:r>
              <a:rPr lang="en-GB" sz="1800" dirty="0" err="1">
                <a:cs typeface="Calibri"/>
              </a:rPr>
              <a:t>stratergy</a:t>
            </a:r>
            <a:r>
              <a:rPr lang="en-GB" sz="1800" dirty="0">
                <a:cs typeface="Calibri"/>
              </a:rPr>
              <a:t> hub, 2019 </a:t>
            </a:r>
            <a:r>
              <a:rPr lang="en-GB" sz="1800" dirty="0">
                <a:ea typeface="+mn-lt"/>
                <a:cs typeface="+mn-lt"/>
                <a:hlinkClick r:id="rId5"/>
              </a:rPr>
              <a:t>Business-model-canvas-Airbnb.png (1921×987) (bstrategyhub.com)</a:t>
            </a:r>
          </a:p>
          <a:p>
            <a:r>
              <a:rPr lang="en-GB" sz="1800" dirty="0">
                <a:ea typeface="+mn-lt"/>
                <a:cs typeface="+mn-lt"/>
                <a:hlinkClick r:id="rId5"/>
              </a:rPr>
              <a:t>D, </a:t>
            </a:r>
            <a:r>
              <a:rPr lang="en-GB" sz="1800" dirty="0" err="1">
                <a:ea typeface="+mn-lt"/>
                <a:cs typeface="+mn-lt"/>
                <a:hlinkClick r:id="rId5"/>
              </a:rPr>
              <a:t>perira</a:t>
            </a:r>
            <a:r>
              <a:rPr lang="en-GB" sz="1800" dirty="0">
                <a:ea typeface="+mn-lt"/>
                <a:cs typeface="+mn-lt"/>
                <a:hlinkClick r:id="rId5"/>
              </a:rPr>
              <a:t> 2021 </a:t>
            </a:r>
            <a:r>
              <a:rPr lang="en-GB" sz="1800" dirty="0">
                <a:hlinkClick r:id="rId6"/>
              </a:rPr>
              <a:t>Airbnb Business Model Canvas (businessmodelanalyst.com)</a:t>
            </a:r>
            <a:endParaRPr lang="en-GB" sz="1800" dirty="0"/>
          </a:p>
          <a:p>
            <a:r>
              <a:rPr lang="en-GB" sz="1800" dirty="0">
                <a:ea typeface="+mn-lt"/>
                <a:cs typeface="+mn-lt"/>
                <a:hlinkClick r:id="rId5"/>
              </a:rPr>
              <a:t>https://alcorfund.com/wp-content/uploads/2020/08/Business-Model-pic-1024x1024.png</a:t>
            </a:r>
          </a:p>
          <a:p>
            <a:r>
              <a:rPr lang="en-GB" sz="1800" dirty="0">
                <a:ea typeface="+mn-lt"/>
                <a:cs typeface="+mn-lt"/>
                <a:hlinkClick r:id="rId5"/>
              </a:rPr>
              <a:t>https://th.bing.com/th/id/R.8bfa1a0bdd21911aba75c56c7accebbe?rik=l2365xCSFeL%2bfg&amp;pid=ImgRaw&amp;r=0</a:t>
            </a:r>
          </a:p>
          <a:p>
            <a:r>
              <a:rPr lang="en-GB" dirty="0">
                <a:cs typeface="Calibri"/>
                <a:hlinkClick r:id="rId7"/>
              </a:rPr>
              <a:t>https://th.bing.com/th/id/OIP.q_AkMzPYxDNzuBnHXFbg6AHaEK?w=310&amp;h=180&amp;c=7&amp;r=0&amp;o=5&amp;pid=1.7</a:t>
            </a:r>
            <a:endParaRPr lang="en-GB" dirty="0">
              <a:cs typeface="Calibri"/>
            </a:endParaRPr>
          </a:p>
          <a:p>
            <a:endParaRPr lang="en-GB" dirty="0">
              <a:cs typeface="Calibri"/>
            </a:endParaRPr>
          </a:p>
        </p:txBody>
      </p:sp>
    </p:spTree>
    <p:extLst>
      <p:ext uri="{BB962C8B-B14F-4D97-AF65-F5344CB8AC3E}">
        <p14:creationId xmlns:p14="http://schemas.microsoft.com/office/powerpoint/2010/main" val="2545434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FB501-6875-4F7C-8C02-5C5494070B05}"/>
              </a:ext>
            </a:extLst>
          </p:cNvPr>
          <p:cNvSpPr>
            <a:spLocks noGrp="1"/>
          </p:cNvSpPr>
          <p:nvPr>
            <p:ph type="title"/>
          </p:nvPr>
        </p:nvSpPr>
        <p:spPr>
          <a:xfrm>
            <a:off x="646111" y="452718"/>
            <a:ext cx="1990763" cy="206501"/>
          </a:xfrm>
        </p:spPr>
        <p:txBody>
          <a:bodyPr/>
          <a:lstStyle/>
          <a:p>
            <a:endParaRPr lang="en-GB" dirty="0"/>
          </a:p>
        </p:txBody>
      </p:sp>
      <p:sp>
        <p:nvSpPr>
          <p:cNvPr id="3" name="Content Placeholder 2">
            <a:extLst>
              <a:ext uri="{FF2B5EF4-FFF2-40B4-BE49-F238E27FC236}">
                <a16:creationId xmlns:a16="http://schemas.microsoft.com/office/drawing/2014/main" id="{7B5CE1D7-D5FC-476F-B1C3-409EDC7CD582}"/>
              </a:ext>
            </a:extLst>
          </p:cNvPr>
          <p:cNvSpPr>
            <a:spLocks noGrp="1"/>
          </p:cNvSpPr>
          <p:nvPr>
            <p:ph idx="1"/>
          </p:nvPr>
        </p:nvSpPr>
        <p:spPr>
          <a:xfrm>
            <a:off x="2445488" y="659219"/>
            <a:ext cx="9250326" cy="5746063"/>
          </a:xfrm>
        </p:spPr>
        <p:txBody>
          <a:bodyPr>
            <a:normAutofit/>
          </a:bodyPr>
          <a:lstStyle/>
          <a:p>
            <a:r>
              <a:rPr lang="en-GB" sz="1600" dirty="0"/>
              <a:t>Stuart Cruickshank, 2017 </a:t>
            </a:r>
            <a:r>
              <a:rPr lang="en-GB" sz="1600" dirty="0">
                <a:hlinkClick r:id="rId2"/>
              </a:rPr>
              <a:t>Is Airbnb Really Disrupting the Hotel Industry? (stormid.com)</a:t>
            </a:r>
            <a:endParaRPr lang="en-GB" sz="1600" dirty="0"/>
          </a:p>
          <a:p>
            <a:r>
              <a:rPr lang="en-GB" sz="1600" dirty="0"/>
              <a:t>https://th.bing.com/th/id/R.26e77ce7378181f8a16bf6bb430ec2e3?rik=y149AJBSNqrYdg&amp;pid=ImgRaw&amp;r=0</a:t>
            </a:r>
          </a:p>
          <a:p>
            <a:r>
              <a:rPr lang="en-GB" sz="1600" dirty="0"/>
              <a:t>https://th.bing.com/th/id/R.e7359bd625443bc436f255842a40777c?rik=5EVmCu8SLlw31A&amp;riu=http%3a%2f%2fwww.president.utoronto.ca%2fsecure-content%2fuploads%2f2013%2f10%2fCollaboration-Map-Large-2.gif&amp;ehk=w5tSNcFD6Kz%2blfQZCgb7lyakqTiOSz7yO9T0fDZhwtY%3d&amp;risl=&amp;pid=ImgRaw&amp;r=0</a:t>
            </a:r>
          </a:p>
          <a:p>
            <a:r>
              <a:rPr lang="en-GB" sz="1600" dirty="0">
                <a:hlinkClick r:id="rId3"/>
              </a:rPr>
              <a:t>https://i.pinimg.com/originals/80/a4/2d/80a42d23c269d5f3c7d8b9562f2bbabf.jpg</a:t>
            </a:r>
            <a:endParaRPr lang="en-GB" sz="1600" dirty="0"/>
          </a:p>
          <a:p>
            <a:r>
              <a:rPr lang="en-GB" sz="1600" dirty="0">
                <a:hlinkClick r:id="rId4"/>
              </a:rPr>
              <a:t>Lea lane, 2020 How Bad Are Covid-19 Pandemic Effects On Airbnb Guests, Hosts? (forbes.com)</a:t>
            </a:r>
            <a:endParaRPr lang="en-GB" sz="1600" dirty="0"/>
          </a:p>
          <a:p>
            <a:r>
              <a:rPr lang="en-GB" sz="1600" dirty="0">
                <a:hlinkClick r:id="rId5"/>
              </a:rPr>
              <a:t>Airbnb.org</a:t>
            </a:r>
            <a:endParaRPr lang="en-GB" sz="1600" dirty="0"/>
          </a:p>
          <a:p>
            <a:r>
              <a:rPr lang="en-GB" sz="1600" dirty="0">
                <a:hlinkClick r:id="rId6"/>
              </a:rPr>
              <a:t>Sara dolnicar, 2017, chapters 2, 11, 21  640674.pdf (oapen.org)</a:t>
            </a:r>
            <a:endParaRPr lang="en-GB" sz="1600" dirty="0"/>
          </a:p>
          <a:p>
            <a:r>
              <a:rPr lang="en-GB" sz="1600" dirty="0">
                <a:hlinkClick r:id="rId7"/>
              </a:rPr>
              <a:t>https://static.vecteezy.com/system/resources/previews/000/673/270/non_2x/thankyou-typography-poster-with-floral-design-vector.jpg</a:t>
            </a:r>
            <a:endParaRPr lang="en-GB" sz="1600" dirty="0"/>
          </a:p>
          <a:p>
            <a:r>
              <a:rPr lang="en-GB" sz="1600" dirty="0">
                <a:hlinkClick r:id="rId8"/>
              </a:rPr>
              <a:t>https://th.bing.com/th/id/R.bf869cba7ae66e747144681f1fe97968?rik=jyADXH7YlOZrug&amp;riu=http%3a%2f%2fwww.austintexas.gov%2fsites%2fdefault%2ffiles%2fCOVID-19+(2)+(002).png&amp;ehk=0ug7mUQFupX09BL%2fPH4P3JlGtzHnf6NLvP0wgH1bO38%3d&amp;risl=&amp;pid=ImgRaw&amp;r=0</a:t>
            </a:r>
            <a:endParaRPr lang="en-GB" sz="1600" dirty="0"/>
          </a:p>
          <a:p>
            <a:endParaRPr lang="en-GB" sz="1600" dirty="0"/>
          </a:p>
          <a:p>
            <a:endParaRPr lang="en-GB" dirty="0"/>
          </a:p>
          <a:p>
            <a:endParaRPr lang="en-GB" dirty="0"/>
          </a:p>
          <a:p>
            <a:endParaRPr lang="en-GB" dirty="0"/>
          </a:p>
        </p:txBody>
      </p:sp>
    </p:spTree>
    <p:extLst>
      <p:ext uri="{BB962C8B-B14F-4D97-AF65-F5344CB8AC3E}">
        <p14:creationId xmlns:p14="http://schemas.microsoft.com/office/powerpoint/2010/main" val="18458525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435</TotalTime>
  <Words>3419</Words>
  <Application>Microsoft Office PowerPoint</Application>
  <PresentationFormat>Widescreen</PresentationFormat>
  <Paragraphs>130</Paragraphs>
  <Slides>16</Slides>
  <Notes>12</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Wingdings 3</vt:lpstr>
      <vt:lpstr>Ion</vt:lpstr>
      <vt:lpstr>Digital business </vt:lpstr>
      <vt:lpstr>Contense </vt:lpstr>
      <vt:lpstr>Introduction </vt:lpstr>
      <vt:lpstr>About Airbnb </vt:lpstr>
      <vt:lpstr>Sharing economy </vt:lpstr>
      <vt:lpstr>Business model  </vt:lpstr>
      <vt:lpstr>PowerPoint Presentation</vt:lpstr>
      <vt:lpstr>Digital disruption from Airbnb</vt:lpstr>
      <vt:lpstr>Global phenomenon </vt:lpstr>
      <vt:lpstr>Threats and risks of peer to peer accomidations </vt:lpstr>
      <vt:lpstr>Natural disaster effects on airbnb</vt:lpstr>
      <vt:lpstr>How can platforms like Airbnb help when disasters hit communities?</vt:lpstr>
      <vt:lpstr>conclusion</vt:lpstr>
      <vt:lpstr>Thankyou  for listening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Ebony Jade Goddard (1910397)</cp:lastModifiedBy>
  <cp:revision>150</cp:revision>
  <dcterms:created xsi:type="dcterms:W3CDTF">2021-12-15T15:06:04Z</dcterms:created>
  <dcterms:modified xsi:type="dcterms:W3CDTF">2021-12-19T19:51:50Z</dcterms:modified>
</cp:coreProperties>
</file>