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2.jpeg" ContentType="image/jpeg"/>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b="def" i="def"/>
      <a:tcStyle>
        <a:tcBdr/>
        <a:fill>
          <a:solidFill>
            <a:srgbClr val="E6F2F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b="def" i="def"/>
      <a:tcStyle>
        <a:tcBdr/>
        <a:fill>
          <a:solidFill>
            <a:srgbClr val="E6F2F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8" name="Shape 118"/>
          <p:cNvSpPr/>
          <p:nvPr>
            <p:ph type="sldImg"/>
          </p:nvPr>
        </p:nvSpPr>
        <p:spPr>
          <a:xfrm>
            <a:off x="1143000" y="685800"/>
            <a:ext cx="4572000" cy="3429000"/>
          </a:xfrm>
          <a:prstGeom prst="rect">
            <a:avLst/>
          </a:prstGeom>
        </p:spPr>
        <p:txBody>
          <a:bodyPr/>
          <a:lstStyle/>
          <a:p>
            <a:pPr/>
          </a:p>
        </p:txBody>
      </p:sp>
      <p:sp>
        <p:nvSpPr>
          <p:cNvPr id="119" name="Shape 11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 Id="rId3" Type="http://schemas.openxmlformats.org/officeDocument/2006/relationships/hyperlink" Target="https://hwb.gov.wales/curriculum-for-wales-2008/assessment/how-to-develop-thinking-and-assessment-for-learning-in-the-classro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2" name="Shape 122"/>
          <p:cNvSpPr/>
          <p:nvPr>
            <p:ph type="sldImg"/>
          </p:nvPr>
        </p:nvSpPr>
        <p:spPr>
          <a:prstGeom prst="rect">
            <a:avLst/>
          </a:prstGeom>
        </p:spPr>
        <p:txBody>
          <a:bodyPr/>
          <a:lstStyle/>
          <a:p>
            <a:pPr/>
          </a:p>
        </p:txBody>
      </p:sp>
      <p:sp>
        <p:nvSpPr>
          <p:cNvPr id="123" name="Shape 123"/>
          <p:cNvSpPr/>
          <p:nvPr>
            <p:ph type="body" sz="quarter" idx="1"/>
          </p:nvPr>
        </p:nvSpPr>
        <p:spPr>
          <a:prstGeom prst="rect">
            <a:avLst/>
          </a:prstGeom>
        </p:spPr>
        <p:txBody>
          <a:bodyPr/>
          <a:lstStyle/>
          <a:p>
            <a:pPr/>
            <a:r>
              <a:t>Lluniwyd y cyflwyniad hwn i roi canllawiau pellach ar sut i fodloni manylebau asesu'r modiwl hwn.</a:t>
            </a:r>
          </a:p>
          <a:p>
            <a:pPr/>
          </a:p>
          <a:p>
            <a:pPr/>
            <a:r>
              <a:t>This presentation has been produced to provide further guidance on how to meet the assessment specifications for this module.</a:t>
            </a:r>
          </a:p>
          <a:p>
            <a:pPr/>
          </a:p>
          <a:p>
            <a:pPr/>
            <a:r>
              <a:t>Where there are Welsh and English slides the Welsh slides come first.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1" name="Shape 141"/>
          <p:cNvSpPr/>
          <p:nvPr>
            <p:ph type="sldImg"/>
          </p:nvPr>
        </p:nvSpPr>
        <p:spPr>
          <a:prstGeom prst="rect">
            <a:avLst/>
          </a:prstGeom>
        </p:spPr>
        <p:txBody>
          <a:bodyPr/>
          <a:lstStyle/>
          <a:p>
            <a:pPr/>
          </a:p>
        </p:txBody>
      </p:sp>
      <p:sp>
        <p:nvSpPr>
          <p:cNvPr id="142" name="Shape 142"/>
          <p:cNvSpPr/>
          <p:nvPr>
            <p:ph type="body" sz="quarter" idx="1"/>
          </p:nvPr>
        </p:nvSpPr>
        <p:spPr>
          <a:prstGeom prst="rect">
            <a:avLst/>
          </a:prstGeom>
        </p:spPr>
        <p:txBody>
          <a:bodyPr/>
          <a:lstStyle/>
          <a:p>
            <a:pPr/>
            <a:r>
              <a:t>As part of completing your PLP to fulfil Qualified Teacher Status (QTS), you will also be building up evidence for this assignment.</a:t>
            </a:r>
          </a:p>
          <a:p>
            <a:pPr/>
            <a:r>
              <a:t>In your PLP there should be evidence of you reflecting on assessment for learning strategies, how you have developed your subject knowledge, and evidence of 4 classroom experiences linked to your developing pedagogy.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5" name="Shape 155"/>
          <p:cNvSpPr/>
          <p:nvPr>
            <p:ph type="sldImg"/>
          </p:nvPr>
        </p:nvSpPr>
        <p:spPr>
          <a:prstGeom prst="rect">
            <a:avLst/>
          </a:prstGeom>
        </p:spPr>
        <p:txBody>
          <a:bodyPr/>
          <a:lstStyle/>
          <a:p>
            <a:pPr/>
          </a:p>
        </p:txBody>
      </p:sp>
      <p:sp>
        <p:nvSpPr>
          <p:cNvPr id="156" name="Shape 156"/>
          <p:cNvSpPr/>
          <p:nvPr>
            <p:ph type="body" sz="quarter" idx="1"/>
          </p:nvPr>
        </p:nvSpPr>
        <p:spPr>
          <a:prstGeom prst="rect">
            <a:avLst/>
          </a:prstGeom>
        </p:spPr>
        <p:txBody>
          <a:bodyPr/>
          <a:lstStyle/>
          <a:p>
            <a:pPr/>
            <a:r>
              <a:t>Part 2</a:t>
            </a:r>
          </a:p>
          <a:p>
            <a:pPr/>
          </a:p>
          <a:p>
            <a:pPr/>
            <a:r>
              <a:t>Part 2 should be presented as a written assignment.  In this written assignment you should identify a particular aspect of your practice that you wish to develop further. This aspect of your practice should be related to one (or more)  area discussed in part 1, and you should be able to justify how and why this aspect was chosen.</a:t>
            </a:r>
          </a:p>
          <a:p>
            <a:pPr/>
          </a:p>
          <a:p>
            <a:pPr/>
            <a:r>
              <a:t>In the written assignment you will need to explore, in relation to literature, how you might develop this aspect of your practice for future teaching.  You might consider benefits and limitations to particular approaches or different perspectives that may exist around the aspect you will be focussing on. You should identify and justify specific actions you will take forward in future teaching experiences.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2" name="Shape 162"/>
          <p:cNvSpPr/>
          <p:nvPr>
            <p:ph type="sldImg"/>
          </p:nvPr>
        </p:nvSpPr>
        <p:spPr>
          <a:prstGeom prst="rect">
            <a:avLst/>
          </a:prstGeom>
        </p:spPr>
        <p:txBody>
          <a:bodyPr/>
          <a:lstStyle/>
          <a:p>
            <a:pPr/>
          </a:p>
        </p:txBody>
      </p:sp>
      <p:sp>
        <p:nvSpPr>
          <p:cNvPr id="163" name="Shape 163"/>
          <p:cNvSpPr/>
          <p:nvPr>
            <p:ph type="body" sz="quarter" idx="1"/>
          </p:nvPr>
        </p:nvSpPr>
        <p:spPr>
          <a:prstGeom prst="rect">
            <a:avLst/>
          </a:prstGeom>
        </p:spPr>
        <p:txBody>
          <a:bodyPr/>
          <a:lstStyle/>
          <a:p>
            <a:pPr/>
            <a:r>
              <a:t>English slides from Slide 28</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Shape 175"/>
          <p:cNvSpPr/>
          <p:nvPr>
            <p:ph type="sldImg"/>
          </p:nvPr>
        </p:nvSpPr>
        <p:spPr>
          <a:prstGeom prst="rect">
            <a:avLst/>
          </a:prstGeom>
        </p:spPr>
        <p:txBody>
          <a:bodyPr/>
          <a:lstStyle/>
          <a:p>
            <a:pPr/>
          </a:p>
        </p:txBody>
      </p:sp>
      <p:sp>
        <p:nvSpPr>
          <p:cNvPr id="176" name="Shape 176"/>
          <p:cNvSpPr/>
          <p:nvPr>
            <p:ph type="body" sz="quarter" idx="1"/>
          </p:nvPr>
        </p:nvSpPr>
        <p:spPr>
          <a:prstGeom prst="rect">
            <a:avLst/>
          </a:prstGeom>
        </p:spPr>
        <p:txBody>
          <a:bodyPr/>
          <a:lstStyle/>
          <a:p>
            <a:pPr/>
            <a:r>
              <a:t>Mynd i sleid 33</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Shape 180"/>
          <p:cNvSpPr/>
          <p:nvPr>
            <p:ph type="sldImg"/>
          </p:nvPr>
        </p:nvSpPr>
        <p:spPr>
          <a:prstGeom prst="rect">
            <a:avLst/>
          </a:prstGeom>
        </p:spPr>
        <p:txBody>
          <a:bodyPr/>
          <a:lstStyle/>
          <a:p>
            <a:pPr/>
          </a:p>
        </p:txBody>
      </p:sp>
      <p:sp>
        <p:nvSpPr>
          <p:cNvPr id="181" name="Shape 181"/>
          <p:cNvSpPr/>
          <p:nvPr>
            <p:ph type="body" sz="quarter" idx="1"/>
          </p:nvPr>
        </p:nvSpPr>
        <p:spPr>
          <a:prstGeom prst="rect">
            <a:avLst/>
          </a:prstGeom>
        </p:spPr>
        <p:txBody>
          <a:bodyPr/>
          <a:lstStyle/>
          <a:p>
            <a:pPr>
              <a:defRPr u="sng">
                <a:solidFill>
                  <a:srgbClr val="0000FF"/>
                </a:solidFill>
                <a:uFill>
                  <a:solidFill>
                    <a:srgbClr val="0000FF"/>
                  </a:solidFill>
                </a:uFill>
              </a:defRPr>
            </a:pPr>
            <a:r>
              <a:rPr>
                <a:hlinkClick r:id="rId3" invalidUrl="" action="" tgtFrame="" tooltip="" history="1" highlightClick="0" endSnd="0"/>
              </a:rPr>
              <a:t>https://hwb.gov.wales/curriculum-for-wales-2008/assessment/how-to-develop-thinking-and-assessment-for-learning-in-the-classroom</a:t>
            </a:r>
          </a:p>
          <a:p>
            <a:pPr>
              <a:defRPr u="sng">
                <a:solidFill>
                  <a:srgbClr val="0000FF"/>
                </a:solidFill>
                <a:uFill>
                  <a:solidFill>
                    <a:srgbClr val="0000FF"/>
                  </a:solidFill>
                </a:uFill>
              </a:defRPr>
            </a:pPr>
          </a:p>
          <a:p>
            <a:pPr/>
            <a:r>
              <a:t>If you have not referenced these main texts then you are doing something wrong!</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Title Text"/>
          <p:cNvSpPr txBox="1"/>
          <p:nvPr>
            <p:ph type="title"/>
          </p:nvPr>
        </p:nvSpPr>
        <p:spPr>
          <a:xfrm>
            <a:off x="911424" y="1988841"/>
            <a:ext cx="10363201" cy="1470026"/>
          </a:xfrm>
          <a:prstGeom prst="rect">
            <a:avLst/>
          </a:prstGeom>
        </p:spPr>
        <p:txBody>
          <a:bodyPr/>
          <a:lstStyle/>
          <a:p>
            <a:pPr/>
            <a:r>
              <a:t>Title Text</a:t>
            </a:r>
          </a:p>
        </p:txBody>
      </p:sp>
      <p:sp>
        <p:nvSpPr>
          <p:cNvPr id="12" name="Body Level One…"/>
          <p:cNvSpPr txBox="1"/>
          <p:nvPr>
            <p:ph type="body" sz="quarter" idx="1"/>
          </p:nvPr>
        </p:nvSpPr>
        <p:spPr>
          <a:xfrm>
            <a:off x="1825824" y="3744614"/>
            <a:ext cx="8534401" cy="1752603"/>
          </a:xfrm>
          <a:prstGeom prst="rect">
            <a:avLst/>
          </a:prstGeom>
        </p:spPr>
        <p:txBody>
          <a:bodyPr/>
          <a:lstStyle>
            <a:lvl1pPr marL="0" indent="0" algn="ctr">
              <a:buSzTx/>
              <a:buFontTx/>
              <a:buNone/>
              <a:defRPr>
                <a:solidFill>
                  <a:srgbClr val="888888"/>
                </a:solidFill>
              </a:defRPr>
            </a:lvl1pPr>
            <a:lvl2pPr marL="0" indent="0" algn="ctr">
              <a:buSzTx/>
              <a:buFontTx/>
              <a:buNone/>
              <a:defRPr>
                <a:solidFill>
                  <a:srgbClr val="888888"/>
                </a:solidFill>
              </a:defRPr>
            </a:lvl2pPr>
            <a:lvl3pPr marL="0" indent="0" algn="ctr">
              <a:buSzTx/>
              <a:buFontTx/>
              <a:buNone/>
              <a:defRPr>
                <a:solidFill>
                  <a:srgbClr val="888888"/>
                </a:solidFill>
              </a:defRPr>
            </a:lvl3pPr>
            <a:lvl4pPr marL="0" indent="0" algn="ctr">
              <a:buSzTx/>
              <a:buFontTx/>
              <a:buNone/>
              <a:defRPr>
                <a:solidFill>
                  <a:srgbClr val="888888"/>
                </a:solidFill>
              </a:defRPr>
            </a:lvl4pPr>
            <a:lvl5pPr marL="0" indent="0" algn="ctr">
              <a:buSzTx/>
              <a:buFontTx/>
              <a:buNone/>
              <a:defRPr>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911424" y="3993084"/>
            <a:ext cx="10363201" cy="1362081"/>
          </a:xfrm>
          <a:prstGeom prst="rect">
            <a:avLst/>
          </a:prstGeom>
        </p:spPr>
        <p:txBody>
          <a:bodyPr anchor="t"/>
          <a:lstStyle>
            <a:lvl1pPr algn="l">
              <a:defRPr b="1" cap="all" sz="4000"/>
            </a:lvl1pPr>
          </a:lstStyle>
          <a:p>
            <a:pPr/>
            <a:r>
              <a:t>Title Text</a:t>
            </a:r>
          </a:p>
        </p:txBody>
      </p:sp>
      <p:sp>
        <p:nvSpPr>
          <p:cNvPr id="30" name="Body Level One…"/>
          <p:cNvSpPr txBox="1"/>
          <p:nvPr>
            <p:ph type="body" sz="quarter" idx="1"/>
          </p:nvPr>
        </p:nvSpPr>
        <p:spPr>
          <a:xfrm>
            <a:off x="911424" y="2492897"/>
            <a:ext cx="10363201" cy="1500193"/>
          </a:xfrm>
          <a:prstGeom prst="rect">
            <a:avLst/>
          </a:prstGeom>
        </p:spPr>
        <p:txBody>
          <a:bodyPr anchor="b"/>
          <a:lstStyle>
            <a:lvl1pPr marL="0" indent="0">
              <a:spcBef>
                <a:spcPts val="400"/>
              </a:spcBef>
              <a:buSzTx/>
              <a:buFontTx/>
              <a:buNone/>
              <a:defRPr sz="2000">
                <a:solidFill>
                  <a:srgbClr val="888888"/>
                </a:solidFill>
              </a:defRPr>
            </a:lvl1pPr>
            <a:lvl2pPr marL="0" indent="0">
              <a:spcBef>
                <a:spcPts val="400"/>
              </a:spcBef>
              <a:buSzTx/>
              <a:buFontTx/>
              <a:buNone/>
              <a:defRPr sz="2000">
                <a:solidFill>
                  <a:srgbClr val="888888"/>
                </a:solidFill>
              </a:defRPr>
            </a:lvl2pPr>
            <a:lvl3pPr marL="0" indent="0">
              <a:spcBef>
                <a:spcPts val="400"/>
              </a:spcBef>
              <a:buSzTx/>
              <a:buFontTx/>
              <a:buNone/>
              <a:defRPr sz="2000">
                <a:solidFill>
                  <a:srgbClr val="888888"/>
                </a:solidFill>
              </a:defRPr>
            </a:lvl3pPr>
            <a:lvl4pPr marL="0" indent="0">
              <a:spcBef>
                <a:spcPts val="400"/>
              </a:spcBef>
              <a:buSzTx/>
              <a:buFontTx/>
              <a:buNone/>
              <a:defRPr sz="2000">
                <a:solidFill>
                  <a:srgbClr val="888888"/>
                </a:solidFill>
              </a:defRPr>
            </a:lvl4pPr>
            <a:lvl5pPr marL="0" indent="0">
              <a:spcBef>
                <a:spcPts val="400"/>
              </a:spcBef>
              <a:buSzTx/>
              <a:buFontTx/>
              <a:buNone/>
              <a:defRPr sz="20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609600" y="1600200"/>
            <a:ext cx="5384800" cy="3989043"/>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prstGeom prst="rect">
            <a:avLst/>
          </a:prstGeom>
        </p:spPr>
        <p:txBody>
          <a:bodyPr/>
          <a:lstStyle/>
          <a:p>
            <a:pPr/>
            <a:r>
              <a:t>Title Text</a:t>
            </a:r>
          </a:p>
        </p:txBody>
      </p:sp>
      <p:sp>
        <p:nvSpPr>
          <p:cNvPr id="48" name="Body Level One…"/>
          <p:cNvSpPr txBox="1"/>
          <p:nvPr>
            <p:ph type="body" sz="quarter" idx="1"/>
          </p:nvPr>
        </p:nvSpPr>
        <p:spPr>
          <a:xfrm>
            <a:off x="609600" y="1535112"/>
            <a:ext cx="5386917" cy="639763"/>
          </a:xfrm>
          <a:prstGeom prst="rect">
            <a:avLst/>
          </a:prstGeom>
        </p:spPr>
        <p:txBody>
          <a:bodyPr anchor="b"/>
          <a:lstStyle>
            <a:lvl1pPr marL="0" indent="0">
              <a:spcBef>
                <a:spcPts val="500"/>
              </a:spcBef>
              <a:buSzTx/>
              <a:buFontTx/>
              <a:buNone/>
              <a:defRPr b="1" sz="2400"/>
            </a:lvl1pPr>
            <a:lvl2pPr marL="0" indent="0">
              <a:spcBef>
                <a:spcPts val="500"/>
              </a:spcBef>
              <a:buSzTx/>
              <a:buFontTx/>
              <a:buNone/>
              <a:defRPr b="1" sz="2400"/>
            </a:lvl2pPr>
            <a:lvl3pPr marL="0" indent="0">
              <a:spcBef>
                <a:spcPts val="500"/>
              </a:spcBef>
              <a:buSzTx/>
              <a:buFontTx/>
              <a:buNone/>
              <a:defRPr b="1" sz="2400"/>
            </a:lvl3pPr>
            <a:lvl4pPr marL="0" indent="0">
              <a:spcBef>
                <a:spcPts val="500"/>
              </a:spcBef>
              <a:buSzTx/>
              <a:buFontTx/>
              <a:buNone/>
              <a:defRPr b="1" sz="2400"/>
            </a:lvl4pPr>
            <a:lvl5pPr marL="0" indent="0">
              <a:spcBef>
                <a:spcPts val="500"/>
              </a:spcBef>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93366" y="1535111"/>
            <a:ext cx="5389041" cy="639769"/>
          </a:xfrm>
          <a:prstGeom prst="rect">
            <a:avLst/>
          </a:prstGeom>
        </p:spPr>
        <p:txBody>
          <a:bodyPr anchor="b"/>
          <a:lstStyle/>
          <a:p>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609601" y="273050"/>
            <a:ext cx="4011084" cy="1162050"/>
          </a:xfrm>
          <a:prstGeom prst="rect">
            <a:avLst/>
          </a:prstGeom>
        </p:spPr>
        <p:txBody>
          <a:bodyPr anchor="b"/>
          <a:lstStyle>
            <a:lvl1pPr algn="l">
              <a:defRPr b="1" sz="2000"/>
            </a:lvl1pPr>
          </a:lstStyle>
          <a:p>
            <a:pPr/>
            <a:r>
              <a:t>Title Text</a:t>
            </a:r>
          </a:p>
        </p:txBody>
      </p:sp>
      <p:sp>
        <p:nvSpPr>
          <p:cNvPr id="73" name="Body Level One…"/>
          <p:cNvSpPr txBox="1"/>
          <p:nvPr>
            <p:ph type="body" idx="1"/>
          </p:nvPr>
        </p:nvSpPr>
        <p:spPr>
          <a:xfrm>
            <a:off x="4766733" y="273050"/>
            <a:ext cx="6815667" cy="5172175"/>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609599" y="1435096"/>
            <a:ext cx="4011087" cy="4029899"/>
          </a:xfrm>
          <a:prstGeom prst="rect">
            <a:avLst/>
          </a:prstGeom>
        </p:spPr>
        <p:txBody>
          <a:bodyPr/>
          <a:lstStyle/>
          <a:p>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2389714" y="4509120"/>
            <a:ext cx="7315204" cy="566744"/>
          </a:xfrm>
          <a:prstGeom prst="rect">
            <a:avLst/>
          </a:prstGeom>
        </p:spPr>
        <p:txBody>
          <a:bodyPr anchor="b"/>
          <a:lstStyle>
            <a:lvl1pPr algn="l">
              <a:defRPr b="1" sz="2000"/>
            </a:lvl1pPr>
          </a:lstStyle>
          <a:p>
            <a:pPr/>
            <a:r>
              <a:t>Title Text</a:t>
            </a:r>
          </a:p>
        </p:txBody>
      </p:sp>
      <p:sp>
        <p:nvSpPr>
          <p:cNvPr id="83" name="Picture Placeholder 2"/>
          <p:cNvSpPr/>
          <p:nvPr>
            <p:ph type="pic" sz="half" idx="21"/>
          </p:nvPr>
        </p:nvSpPr>
        <p:spPr>
          <a:xfrm>
            <a:off x="2389714" y="612776"/>
            <a:ext cx="7315204" cy="3824338"/>
          </a:xfrm>
          <a:prstGeom prst="rect">
            <a:avLst/>
          </a:prstGeom>
        </p:spPr>
        <p:txBody>
          <a:bodyPr lIns="91439" tIns="45719" rIns="91439" bIns="45719">
            <a:noAutofit/>
          </a:bodyPr>
          <a:lstStyle/>
          <a:p>
            <a:pPr/>
          </a:p>
        </p:txBody>
      </p:sp>
      <p:sp>
        <p:nvSpPr>
          <p:cNvPr id="84" name="Body Level One…"/>
          <p:cNvSpPr txBox="1"/>
          <p:nvPr>
            <p:ph type="body" sz="quarter" idx="1"/>
          </p:nvPr>
        </p:nvSpPr>
        <p:spPr>
          <a:xfrm>
            <a:off x="2389714" y="5157192"/>
            <a:ext cx="7315204" cy="43205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92" name="Title Text"/>
          <p:cNvSpPr txBox="1"/>
          <p:nvPr>
            <p:ph type="title"/>
          </p:nvPr>
        </p:nvSpPr>
        <p:spPr>
          <a:prstGeom prst="rect">
            <a:avLst/>
          </a:prstGeom>
        </p:spPr>
        <p:txBody>
          <a:bodyPr/>
          <a:lstStyle/>
          <a:p>
            <a:pPr/>
            <a:r>
              <a:t>Title Text</a:t>
            </a:r>
          </a:p>
        </p:txBody>
      </p:sp>
      <p:sp>
        <p:nvSpPr>
          <p:cNvPr id="93"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xfrm>
            <a:off x="11308752" y="6416606"/>
            <a:ext cx="273652" cy="2692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01" name="Title Text"/>
          <p:cNvSpPr txBox="1"/>
          <p:nvPr>
            <p:ph type="title"/>
          </p:nvPr>
        </p:nvSpPr>
        <p:spPr>
          <a:xfrm>
            <a:off x="1981200" y="274638"/>
            <a:ext cx="8229600" cy="1143001"/>
          </a:xfrm>
          <a:prstGeom prst="rect">
            <a:avLst/>
          </a:prstGeom>
        </p:spPr>
        <p:txBody>
          <a:bodyPr/>
          <a:lstStyle/>
          <a:p>
            <a:pPr/>
            <a:r>
              <a:t>Title Text</a:t>
            </a:r>
          </a:p>
        </p:txBody>
      </p:sp>
      <p:sp>
        <p:nvSpPr>
          <p:cNvPr id="102" name="Body Level One…"/>
          <p:cNvSpPr txBox="1"/>
          <p:nvPr>
            <p:ph type="body" sz="half" idx="1"/>
          </p:nvPr>
        </p:nvSpPr>
        <p:spPr>
          <a:xfrm>
            <a:off x="1981200" y="1600200"/>
            <a:ext cx="8229600" cy="3917035"/>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3" name="Slide Number"/>
          <p:cNvSpPr txBox="1"/>
          <p:nvPr>
            <p:ph type="sldNum" sz="quarter" idx="2"/>
          </p:nvPr>
        </p:nvSpPr>
        <p:spPr>
          <a:xfrm>
            <a:off x="9937151" y="6416605"/>
            <a:ext cx="273653" cy="2692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10" name="Title Text"/>
          <p:cNvSpPr txBox="1"/>
          <p:nvPr>
            <p:ph type="title"/>
          </p:nvPr>
        </p:nvSpPr>
        <p:spPr>
          <a:prstGeom prst="rect">
            <a:avLst/>
          </a:prstGeom>
        </p:spPr>
        <p:txBody>
          <a:bodyPr/>
          <a:lstStyle/>
          <a:p>
            <a:pPr/>
            <a:r>
              <a:t>Title Text</a:t>
            </a:r>
          </a:p>
        </p:txBody>
      </p:sp>
      <p:sp>
        <p:nvSpPr>
          <p:cNvPr id="11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12" name="Slide Number"/>
          <p:cNvSpPr txBox="1"/>
          <p:nvPr>
            <p:ph type="sldNum" sz="quarter" idx="2"/>
          </p:nvPr>
        </p:nvSpPr>
        <p:spPr>
          <a:xfrm>
            <a:off x="11308753" y="6416606"/>
            <a:ext cx="273652" cy="2692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609600" y="274638"/>
            <a:ext cx="10972800" cy="114300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609600" y="1600200"/>
            <a:ext cx="10972800" cy="391703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308751" y="6416606"/>
            <a:ext cx="273653" cy="269237"/>
          </a:xfrm>
          <a:prstGeom prst="rect">
            <a:avLst/>
          </a:prstGeom>
          <a:ln w="12700">
            <a:miter lim="400000"/>
          </a:ln>
        </p:spPr>
        <p:txBody>
          <a:bodyPr wrap="none" lIns="45718" tIns="45718" rIns="45718" bIns="45718" anchor="ctr">
            <a:spAutoFit/>
          </a:bodyPr>
          <a:lstStyle>
            <a:lvl1pPr algn="r">
              <a:defRPr sz="1200">
                <a:solidFill>
                  <a:srgbClr val="888888"/>
                </a:solidFill>
                <a:latin typeface="Myriad Pro"/>
                <a:ea typeface="Myriad Pro"/>
                <a:cs typeface="Myriad Pro"/>
                <a:sym typeface="Myriad Pro"/>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2.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5.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6.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5.xml"/><Relationship Id="rId3" Type="http://schemas.openxmlformats.org/officeDocument/2006/relationships/image" Target="../media/image7.png"/><Relationship Id="rId4" Type="http://schemas.openxmlformats.org/officeDocument/2006/relationships/image" Target="../media/image8.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hyperlink" Target="https://hwb.gov.wales/curriculum-for-wales-2008/assessment/how-to-develop-thinking-and-assessment-for-learning-in-the-classroom" TargetMode="External"/><Relationship Id="rId4" Type="http://schemas.openxmlformats.org/officeDocument/2006/relationships/hyperlink" Target="https://www.teachertoolkit.co.uk/wp-content/uploads/2018/10/Principles-of-Insruction-Rosenshine.pdf" TargetMode="External"/><Relationship Id="rId5" Type="http://schemas.openxmlformats.org/officeDocument/2006/relationships/hyperlink" Target="https://assets.website-files.com/5ee28729f7b4a5fa99bef2b3/5ee9f507021911ae35ac6c4d_EBE_GTT_EVIDENCE%20REVIEW_DIGITAL.pdf" TargetMode="External"/><Relationship Id="rId6" Type="http://schemas.openxmlformats.org/officeDocument/2006/relationships/hyperlink" Target="http://www.ibe.unesco.org/fileadmin/user_upload/Publications/Educational_Practices/EdPractices_21.pdf" TargetMode="External"/><Relationship Id="rId7" Type="http://schemas.openxmlformats.org/officeDocument/2006/relationships/hyperlink" Target="https://gov.wales/sites/default/files/publications/2018-03/succesful-futures-a-summary-of-professor-graham-donaldsons-report.pdf" TargetMode="External"/><Relationship Id="rId8" Type="http://schemas.openxmlformats.org/officeDocument/2006/relationships/hyperlink" Target="https://whel-primo.hosted.exlibrisgroup.com/permalink/f/8jmhd5/44UWTSD_ALMA21162420840002421" TargetMode="External"/><Relationship Id="rId9" Type="http://schemas.openxmlformats.org/officeDocument/2006/relationships/hyperlink" Target="https://whel-primo.hosted.exlibrisgroup.com/permalink/f/14dj339/44UWTSD_ALMA21157751150002421"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1" name="ECAD6008 Astudiaethau Proffesiynol a Phedagogaidd: Arwain y Dysgu: beth, sut a pham ydw i'n addysgu?   Aseiniad"/>
          <p:cNvSpPr txBox="1"/>
          <p:nvPr>
            <p:ph type="ctrTitle"/>
          </p:nvPr>
        </p:nvSpPr>
        <p:spPr>
          <a:xfrm>
            <a:off x="2207567" y="1196749"/>
            <a:ext cx="8173967" cy="3528398"/>
          </a:xfrm>
          <a:prstGeom prst="rect">
            <a:avLst/>
          </a:prstGeom>
          <a:solidFill>
            <a:srgbClr val="BFBFBF">
              <a:alpha val="81000"/>
            </a:srgbClr>
          </a:solidFill>
        </p:spPr>
        <p:txBody>
          <a:bodyPr/>
          <a:lstStyle/>
          <a:p>
            <a:pPr>
              <a:defRPr b="1" sz="2800">
                <a:latin typeface="Abadi Extra Light"/>
                <a:ea typeface="Abadi Extra Light"/>
                <a:cs typeface="Abadi Extra Light"/>
                <a:sym typeface="Abadi Extra Light"/>
              </a:defRPr>
            </a:pPr>
            <a:r>
              <a:t>ECAD6008 Astudiaethau Proffesiynol a Phedagogaidd: Arwain y Dysgu: beth, sut a pham ydw i'n addysgu? </a:t>
            </a:r>
            <a:br/>
            <a:br/>
            <a:r>
              <a:t>Aseiniad</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5" name="Title 1"/>
          <p:cNvSpPr txBox="1"/>
          <p:nvPr>
            <p:ph type="title"/>
          </p:nvPr>
        </p:nvSpPr>
        <p:spPr>
          <a:xfrm>
            <a:off x="609600" y="274638"/>
            <a:ext cx="10972800" cy="1143001"/>
          </a:xfrm>
          <a:prstGeom prst="rect">
            <a:avLst/>
          </a:prstGeom>
        </p:spPr>
        <p:txBody>
          <a:bodyPr/>
          <a:lstStyle>
            <a:lvl1pPr algn="l" defTabSz="804672">
              <a:defRPr sz="3400"/>
            </a:lvl1pPr>
          </a:lstStyle>
          <a:p>
            <a:pPr/>
            <a:r>
              <a:t>ECAD 6008 - Arweinaid a chefnogaeth ar gyfer yr aseiniad </a:t>
            </a:r>
          </a:p>
        </p:txBody>
      </p:sp>
      <p:sp>
        <p:nvSpPr>
          <p:cNvPr id="126" name="Content Placeholder 2"/>
          <p:cNvSpPr txBox="1"/>
          <p:nvPr>
            <p:ph type="body" idx="1"/>
          </p:nvPr>
        </p:nvSpPr>
        <p:spPr>
          <a:xfrm>
            <a:off x="609600" y="1600196"/>
            <a:ext cx="10972800" cy="3917040"/>
          </a:xfrm>
          <a:prstGeom prst="rect">
            <a:avLst/>
          </a:prstGeom>
        </p:spPr>
        <p:txBody>
          <a:bodyPr/>
          <a:lstStyle/>
          <a:p>
            <a:pPr marL="280734" indent="-280734" defTabSz="457200">
              <a:spcBef>
                <a:spcPts val="0"/>
              </a:spcBef>
              <a:buFontTx/>
              <a:defRPr sz="2800">
                <a:solidFill>
                  <a:srgbClr val="202124"/>
                </a:solidFill>
                <a:latin typeface="Arial"/>
                <a:ea typeface="Arial"/>
                <a:cs typeface="Arial"/>
                <a:sym typeface="Arial"/>
              </a:defRPr>
            </a:pPr>
            <a:r>
              <a:t>Mae'r holl ddogfennau i’r aseiniad ar gael ar y deilsen Asesu ar ECAD 6008.</a:t>
            </a:r>
          </a:p>
          <a:p>
            <a:pPr marL="280734" indent="-280734" defTabSz="457200">
              <a:spcBef>
                <a:spcPts val="0"/>
              </a:spcBef>
              <a:buFontTx/>
              <a:defRPr sz="2800">
                <a:solidFill>
                  <a:srgbClr val="202124"/>
                </a:solidFill>
                <a:latin typeface="Arial"/>
                <a:ea typeface="Arial"/>
                <a:cs typeface="Arial"/>
                <a:sym typeface="Arial"/>
              </a:defRPr>
            </a:pPr>
            <a:r>
              <a:t>Bydd y deilsen C ac A ar Moodle yn fyw o 22/3/24. Cyfeiriwch bob ymholiad trwy hyn. </a:t>
            </a:r>
          </a:p>
          <a:p>
            <a:pPr marL="280734" indent="-280734" defTabSz="457200">
              <a:spcBef>
                <a:spcPts val="0"/>
              </a:spcBef>
              <a:buFontTx/>
              <a:defRPr sz="2800">
                <a:solidFill>
                  <a:srgbClr val="202124"/>
                </a:solidFill>
                <a:latin typeface="Arial"/>
                <a:ea typeface="Arial"/>
                <a:cs typeface="Arial"/>
                <a:sym typeface="Arial"/>
              </a:defRPr>
            </a:pPr>
            <a:r>
              <a:t>Sesiwn galw heibio.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8" name="Title 1"/>
          <p:cNvSpPr txBox="1"/>
          <p:nvPr>
            <p:ph type="title"/>
          </p:nvPr>
        </p:nvSpPr>
        <p:spPr>
          <a:xfrm>
            <a:off x="609600" y="274638"/>
            <a:ext cx="10972800" cy="1143001"/>
          </a:xfrm>
          <a:prstGeom prst="rect">
            <a:avLst/>
          </a:prstGeom>
        </p:spPr>
        <p:txBody>
          <a:bodyPr/>
          <a:lstStyle/>
          <a:p>
            <a:pPr defTabSz="804672">
              <a:defRPr sz="3400"/>
            </a:pPr>
            <a:r>
              <a:t>Teitl yr Aseiniad</a:t>
            </a:r>
            <a:br/>
          </a:p>
        </p:txBody>
      </p:sp>
      <p:sp>
        <p:nvSpPr>
          <p:cNvPr id="129" name="Content Placeholder 2"/>
          <p:cNvSpPr txBox="1"/>
          <p:nvPr>
            <p:ph type="body" idx="1"/>
          </p:nvPr>
        </p:nvSpPr>
        <p:spPr>
          <a:xfrm>
            <a:off x="609600" y="1600196"/>
            <a:ext cx="10972800" cy="3917040"/>
          </a:xfrm>
          <a:prstGeom prst="rect">
            <a:avLst/>
          </a:prstGeom>
        </p:spPr>
        <p:txBody>
          <a:bodyPr/>
          <a:lstStyle/>
          <a:p>
            <a:pPr marL="0" indent="0">
              <a:buSzTx/>
              <a:buNone/>
              <a:defRPr>
                <a:solidFill>
                  <a:schemeClr val="accent1"/>
                </a:solidFill>
              </a:defRPr>
            </a:pPr>
            <a:r>
              <a:t>Adfyfyriwch</a:t>
            </a:r>
            <a:r>
              <a:rPr>
                <a:solidFill>
                  <a:srgbClr val="000000"/>
                </a:solidFill>
              </a:rPr>
              <a:t> yn feirniadol ar eich cynnydd wrth gynllunio, paratoi ac addysgu gwersi sy’n ymgorffori egwyddorion pedagogaidd penodol. (Dylid cymryd y dystiolaeth hon o’ch Pasbort Dysgu Proffesiynol – PDP). </a:t>
            </a:r>
          </a:p>
          <a:p>
            <a:pPr marL="0" indent="0">
              <a:buSzTx/>
              <a:buNone/>
            </a:pPr>
            <a:r>
              <a:t>Dylid nodi hyd at 3 o’r egwyddorion pedagogaidd hyn fel maes ar gyfer datblygu a chyfiawnhau camau nesaf eich datblygiad.</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1" name="Title 1"/>
          <p:cNvSpPr txBox="1"/>
          <p:nvPr>
            <p:ph type="title"/>
          </p:nvPr>
        </p:nvSpPr>
        <p:spPr>
          <a:xfrm>
            <a:off x="609600" y="274637"/>
            <a:ext cx="10972800" cy="1143004"/>
          </a:xfrm>
          <a:prstGeom prst="rect">
            <a:avLst/>
          </a:prstGeom>
        </p:spPr>
        <p:txBody>
          <a:bodyPr/>
          <a:lstStyle>
            <a:lvl1pPr algn="l">
              <a:defRPr sz="2800"/>
            </a:lvl1pPr>
          </a:lstStyle>
          <a:p>
            <a:pPr/>
            <a:r>
              <a:t>Rhan 1 - Y 4 strategaeth addysgegol sydd i'w cynnwys yn yr aseiniad.</a:t>
            </a:r>
          </a:p>
        </p:txBody>
      </p:sp>
      <p:sp>
        <p:nvSpPr>
          <p:cNvPr id="132" name="Content Placeholder 2"/>
          <p:cNvSpPr txBox="1"/>
          <p:nvPr>
            <p:ph type="body" idx="1"/>
          </p:nvPr>
        </p:nvSpPr>
        <p:spPr>
          <a:xfrm>
            <a:off x="748144" y="1600196"/>
            <a:ext cx="10834255" cy="3917041"/>
          </a:xfrm>
          <a:prstGeom prst="rect">
            <a:avLst/>
          </a:prstGeom>
        </p:spPr>
        <p:txBody>
          <a:bodyPr/>
          <a:lstStyle/>
          <a:p>
            <a:pPr marL="0" indent="0">
              <a:lnSpc>
                <a:spcPct val="72000"/>
              </a:lnSpc>
              <a:spcBef>
                <a:spcPts val="500"/>
              </a:spcBef>
              <a:buSzTx/>
              <a:buNone/>
              <a:defRPr b="1" sz="2200">
                <a:latin typeface="Arial"/>
                <a:ea typeface="Arial"/>
                <a:cs typeface="Arial"/>
                <a:sym typeface="Arial"/>
              </a:defRPr>
            </a:pPr>
            <a:r>
              <a:t>1. Defnyddio repertoire eang o ddulliau addysgu</a:t>
            </a:r>
          </a:p>
          <a:p>
            <a:pPr marL="0" indent="0">
              <a:lnSpc>
                <a:spcPct val="72000"/>
              </a:lnSpc>
              <a:spcBef>
                <a:spcPts val="500"/>
              </a:spcBef>
              <a:buSzTx/>
              <a:buNone/>
              <a:defRPr i="1" sz="2200">
                <a:latin typeface="Arial"/>
                <a:ea typeface="Arial"/>
                <a:cs typeface="Arial"/>
                <a:sym typeface="Arial"/>
              </a:defRPr>
            </a:pPr>
            <a:r>
              <a:t>Safon SAC: Profiadau dysgu cyfunol  (ystod o strategaethau addysgu a ddefnyddir yn yr ystafell ddosbarth) / Ymelwa ar ddisgyblaethau pynciol mewn meysydd dysgu</a:t>
            </a:r>
          </a:p>
          <a:p>
            <a:pPr marL="0" indent="0">
              <a:lnSpc>
                <a:spcPct val="72000"/>
              </a:lnSpc>
              <a:spcBef>
                <a:spcPts val="500"/>
              </a:spcBef>
              <a:buSzTx/>
              <a:buNone/>
              <a:defRPr b="1" sz="2200">
                <a:latin typeface="Arial"/>
                <a:ea typeface="Arial"/>
                <a:cs typeface="Arial"/>
                <a:sym typeface="Arial"/>
              </a:defRPr>
            </a:pPr>
            <a:r>
              <a:t>2. Creu cyd-destunau dilys ar gyfer dysgu</a:t>
            </a:r>
            <a:endParaRPr i="1"/>
          </a:p>
          <a:p>
            <a:pPr marL="0" indent="0">
              <a:lnSpc>
                <a:spcPct val="72000"/>
              </a:lnSpc>
              <a:spcBef>
                <a:spcPts val="500"/>
              </a:spcBef>
              <a:buSzTx/>
              <a:buNone/>
              <a:defRPr i="1" sz="2200">
                <a:latin typeface="Arial"/>
                <a:ea typeface="Arial"/>
                <a:cs typeface="Arial"/>
                <a:sym typeface="Arial"/>
              </a:defRPr>
            </a:pPr>
            <a:r>
              <a:t>Safon SAC: Cyd-destunau bywyd go iawn, dilys / Ymelwa ar ddisgyblaethau pynciol mewn meysydd dysgu</a:t>
            </a:r>
          </a:p>
          <a:p>
            <a:pPr marL="0" indent="0">
              <a:lnSpc>
                <a:spcPct val="72000"/>
              </a:lnSpc>
              <a:spcBef>
                <a:spcPts val="500"/>
              </a:spcBef>
              <a:buSzTx/>
              <a:buNone/>
              <a:defRPr b="1" sz="2200">
                <a:latin typeface="Arial"/>
                <a:ea typeface="Arial"/>
                <a:cs typeface="Arial"/>
                <a:sym typeface="Arial"/>
              </a:defRPr>
            </a:pPr>
            <a:r>
              <a:t>3. Atgyfnerthu cyfrifoldebau trawsgwricwlaidd</a:t>
            </a:r>
            <a:endParaRPr i="1"/>
          </a:p>
          <a:p>
            <a:pPr marL="0" indent="0">
              <a:lnSpc>
                <a:spcPct val="72000"/>
              </a:lnSpc>
              <a:spcBef>
                <a:spcPts val="500"/>
              </a:spcBef>
              <a:buSzTx/>
              <a:buNone/>
              <a:defRPr i="1" sz="2200">
                <a:latin typeface="Arial"/>
                <a:ea typeface="Arial"/>
                <a:cs typeface="Arial"/>
                <a:sym typeface="Arial"/>
              </a:defRPr>
            </a:pPr>
            <a:r>
              <a:t>Safon SAC: Themâu trawsgwricwlaidd / Ymelwa ar ddisgyblaethau pynciol mewn meysydd dysgu</a:t>
            </a:r>
            <a:endParaRPr sz="2800"/>
          </a:p>
          <a:p>
            <a:pPr marL="235742" marR="758190" indent="-235742">
              <a:lnSpc>
                <a:spcPct val="108000"/>
              </a:lnSpc>
              <a:spcBef>
                <a:spcPts val="0"/>
              </a:spcBef>
              <a:defRPr b="1" sz="2200">
                <a:latin typeface="Arial"/>
                <a:ea typeface="Arial"/>
                <a:cs typeface="Arial"/>
                <a:sym typeface="Arial"/>
              </a:defRPr>
            </a:pPr>
            <a:r>
              <a:t>4. Defnyddio asesu ar gyfer dysgu i gyflymu cynnydd</a:t>
            </a:r>
          </a:p>
          <a:p>
            <a:pPr marL="235742" marR="758190" indent="-235742">
              <a:lnSpc>
                <a:spcPct val="108000"/>
              </a:lnSpc>
              <a:spcBef>
                <a:spcPts val="0"/>
              </a:spcBef>
              <a:defRPr i="1" sz="2200">
                <a:latin typeface="Arial"/>
                <a:ea typeface="Arial"/>
                <a:cs typeface="Arial"/>
                <a:sym typeface="Arial"/>
              </a:defRPr>
            </a:pPr>
            <a:r>
              <a:t>Safon SAC: Asesu</a:t>
            </a:r>
          </a:p>
          <a:p>
            <a:pPr marL="235742" marR="758190" indent="-235742">
              <a:lnSpc>
                <a:spcPct val="108000"/>
              </a:lnSpc>
              <a:spcBef>
                <a:spcPts val="0"/>
              </a:spcBef>
              <a:defRPr i="1" sz="2200">
                <a:solidFill>
                  <a:srgbClr val="FF0000"/>
                </a:solidFill>
                <a:latin typeface="Arial"/>
                <a:ea typeface="Arial"/>
                <a:cs typeface="Arial"/>
                <a:sym typeface="Arial"/>
              </a:defRPr>
            </a:pPr>
            <a:r>
              <a:t>APPROX 500 (+/-10%) words for each template</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4" name="Title 1"/>
          <p:cNvSpPr txBox="1"/>
          <p:nvPr>
            <p:ph type="title"/>
          </p:nvPr>
        </p:nvSpPr>
        <p:spPr>
          <a:xfrm>
            <a:off x="866269" y="259668"/>
            <a:ext cx="9298190" cy="1143004"/>
          </a:xfrm>
          <a:prstGeom prst="rect">
            <a:avLst/>
          </a:prstGeom>
        </p:spPr>
        <p:txBody>
          <a:bodyPr/>
          <a:lstStyle>
            <a:lvl1pPr algn="l">
              <a:defRPr b="1" sz="2400" u="sng"/>
            </a:lvl1pPr>
          </a:lstStyle>
          <a:p>
            <a:pPr/>
            <a:r>
              <a:t>Cyfanswm geiriau</a:t>
            </a:r>
          </a:p>
        </p:txBody>
      </p:sp>
      <p:sp>
        <p:nvSpPr>
          <p:cNvPr id="135" name="Content Placeholder 2"/>
          <p:cNvSpPr txBox="1"/>
          <p:nvPr>
            <p:ph type="body" idx="1"/>
          </p:nvPr>
        </p:nvSpPr>
        <p:spPr>
          <a:xfrm>
            <a:off x="790646" y="1600197"/>
            <a:ext cx="9193787" cy="3917040"/>
          </a:xfrm>
          <a:prstGeom prst="rect">
            <a:avLst/>
          </a:prstGeom>
        </p:spPr>
        <p:txBody>
          <a:bodyPr/>
          <a:lstStyle/>
          <a:p>
            <a:pPr>
              <a:lnSpc>
                <a:spcPct val="135000"/>
              </a:lnSpc>
              <a:spcBef>
                <a:spcPts val="600"/>
              </a:spcBef>
              <a:defRPr sz="2400">
                <a:latin typeface="Arial"/>
                <a:ea typeface="Arial"/>
                <a:cs typeface="Arial"/>
                <a:sym typeface="Arial"/>
              </a:defRPr>
            </a:pPr>
            <a:r>
              <a:t>Cyfateb i 5000 gair, yn cynnwys:</a:t>
            </a:r>
            <a:endParaRPr>
              <a:latin typeface="Times New Roman"/>
              <a:ea typeface="Times New Roman"/>
              <a:cs typeface="Times New Roman"/>
              <a:sym typeface="Times New Roman"/>
            </a:endParaRPr>
          </a:p>
          <a:p>
            <a:pPr lvl="1" marL="857250" indent="-400050">
              <a:lnSpc>
                <a:spcPct val="135000"/>
              </a:lnSpc>
              <a:spcBef>
                <a:spcPts val="600"/>
              </a:spcBef>
              <a:buFontTx/>
              <a:buAutoNum type="romanLcPeriod" startAt="1"/>
              <a:defRPr sz="2400">
                <a:latin typeface="Arial"/>
                <a:ea typeface="Arial"/>
                <a:cs typeface="Arial"/>
                <a:sym typeface="Arial"/>
              </a:defRPr>
            </a:pPr>
            <a:r>
              <a:t> Portffolio yn cyfateb i 2000 o eiriau  – 4 templed profiad. (+/-10%)</a:t>
            </a:r>
            <a:endParaRPr>
              <a:latin typeface="Times New Roman"/>
              <a:ea typeface="Times New Roman"/>
              <a:cs typeface="Times New Roman"/>
              <a:sym typeface="Times New Roman"/>
            </a:endParaRPr>
          </a:p>
          <a:p>
            <a:pPr lvl="1" marL="857250" indent="-400050">
              <a:lnSpc>
                <a:spcPct val="135000"/>
              </a:lnSpc>
              <a:spcBef>
                <a:spcPts val="600"/>
              </a:spcBef>
              <a:buFontTx/>
              <a:buAutoNum type="romanLcPeriod" startAt="1"/>
              <a:defRPr sz="2400">
                <a:latin typeface="Arial"/>
                <a:ea typeface="Arial"/>
                <a:cs typeface="Arial"/>
                <a:sym typeface="Arial"/>
              </a:defRPr>
            </a:pPr>
            <a:r>
              <a:t> (Adfyfyriad beirniadol 3000 gair (+ /-10%)</a:t>
            </a:r>
            <a:endParaRPr sz="2800"/>
          </a:p>
          <a:p>
            <a:pPr marL="0" indent="0">
              <a:lnSpc>
                <a:spcPct val="135000"/>
              </a:lnSpc>
              <a:spcBef>
                <a:spcPts val="600"/>
              </a:spcBef>
              <a:buSzTx/>
              <a:buNone/>
              <a:defRPr b="1" sz="2800">
                <a:latin typeface="Arial"/>
                <a:ea typeface="Arial"/>
                <a:cs typeface="Arial"/>
                <a:sym typeface="Arial"/>
              </a:defRPr>
            </a:pPr>
            <a:r>
              <a:t>Dyddiad Cyflwyno</a:t>
            </a:r>
            <a:r>
              <a:rPr sz="2400"/>
              <a:t>: </a:t>
            </a:r>
          </a:p>
          <a:p>
            <a:pPr marL="400050" indent="-400050">
              <a:lnSpc>
                <a:spcPct val="135000"/>
              </a:lnSpc>
              <a:spcBef>
                <a:spcPts val="600"/>
              </a:spcBef>
              <a:defRPr b="1" sz="2800">
                <a:latin typeface="Arial"/>
                <a:ea typeface="Arial"/>
                <a:cs typeface="Arial"/>
                <a:sym typeface="Arial"/>
              </a:defRPr>
            </a:pPr>
            <a:r>
              <a:t>15fed</a:t>
            </a:r>
            <a:r>
              <a:rPr sz="2400"/>
              <a:t> o Ebrill 2024</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Title 1"/>
          <p:cNvSpPr txBox="1"/>
          <p:nvPr>
            <p:ph type="title"/>
          </p:nvPr>
        </p:nvSpPr>
        <p:spPr>
          <a:xfrm>
            <a:off x="2063551" y="274638"/>
            <a:ext cx="8424938" cy="1143001"/>
          </a:xfrm>
          <a:prstGeom prst="rect">
            <a:avLst/>
          </a:prstGeom>
        </p:spPr>
        <p:txBody>
          <a:bodyPr/>
          <a:lstStyle>
            <a:lvl1pPr>
              <a:defRPr b="1" sz="2400"/>
            </a:lvl1pPr>
          </a:lstStyle>
          <a:p>
            <a:pPr/>
            <a:r>
              <a:t>Rhan 1</a:t>
            </a:r>
          </a:p>
        </p:txBody>
      </p:sp>
      <p:graphicFrame>
        <p:nvGraphicFramePr>
          <p:cNvPr id="138" name="Content Placeholder 3"/>
          <p:cNvGraphicFramePr/>
          <p:nvPr/>
        </p:nvGraphicFramePr>
        <p:xfrm>
          <a:off x="1292533" y="1340766"/>
          <a:ext cx="9865894" cy="2310191"/>
        </p:xfrm>
        <a:graphic xmlns:a="http://schemas.openxmlformats.org/drawingml/2006/main">
          <a:graphicData uri="http://schemas.openxmlformats.org/drawingml/2006/table">
            <a:tbl>
              <a:tblPr firstCol="1" firstRow="0" lastCol="0" lastRow="0" bandCol="0" bandRow="0" rtl="0">
                <a:tableStyleId>{4C3C2611-4C71-4FC5-86AE-919BDF0F9419}</a:tableStyleId>
              </a:tblPr>
              <a:tblGrid>
                <a:gridCol w="3190088"/>
                <a:gridCol w="3519715"/>
                <a:gridCol w="3156091"/>
              </a:tblGrid>
              <a:tr h="225941">
                <a:tc rowSpan="2">
                  <a:txBody>
                    <a:bodyPr/>
                    <a:lstStyle/>
                    <a:p>
                      <a:pPr algn="l">
                        <a:lnSpc>
                          <a:spcPct val="115000"/>
                        </a:lnSpc>
                        <a:defRPr sz="1600">
                          <a:sym typeface="Helvetica"/>
                        </a:defRPr>
                      </a:pPr>
                      <a:r>
                        <a:t>Required element/s</a:t>
                      </a:r>
                    </a:p>
                    <a:p>
                      <a:pPr algn="l">
                        <a:defRPr>
                          <a:latin typeface="Arial"/>
                          <a:ea typeface="Arial"/>
                          <a:cs typeface="Arial"/>
                          <a:sym typeface="Arial"/>
                        </a:defRPr>
                      </a:pPr>
                    </a:p>
                    <a:p>
                      <a:pPr algn="l">
                        <a:defRPr sz="1600">
                          <a:latin typeface="Arial"/>
                          <a:ea typeface="Arial"/>
                          <a:cs typeface="Arial"/>
                          <a:sym typeface="Arial"/>
                        </a:defRPr>
                      </a:pPr>
                      <a:r>
                        <a:t>Pedwar templed profiad proffesiynol yn ymwneud ag adran Addysgeg yn adran Safonau Proffesiynol y Pasbort Dysgu Proffesiynol (PDP)</a:t>
                      </a:r>
                    </a:p>
                  </a:txBody>
                  <a:tcPr marL="1771" marR="1771" marT="1771" marB="1771" anchor="t" anchorCtr="0" horzOverflow="overflow">
                    <a:lnB w="38100">
                      <a:solidFill>
                        <a:srgbClr val="FFFFFF"/>
                      </a:solidFill>
                    </a:lnB>
                  </a:tcPr>
                </a:tc>
                <a:tc>
                  <a:txBody>
                    <a:bodyPr/>
                    <a:lstStyle/>
                    <a:p>
                      <a:pPr algn="ctr">
                        <a:defRPr sz="1800"/>
                      </a:pPr>
                      <a:r>
                        <a:rPr b="1" sz="1200">
                          <a:solidFill>
                            <a:srgbClr val="FFFFFF"/>
                          </a:solidFill>
                          <a:sym typeface="Helvetica"/>
                        </a:rPr>
                        <a:t>Notes</a:t>
                      </a:r>
                    </a:p>
                  </a:txBody>
                  <a:tcPr marL="1771" marR="1771" marT="1771" marB="1771" anchor="t" anchorCtr="0" horzOverflow="overflow">
                    <a:lnB w="38100">
                      <a:solidFill>
                        <a:srgbClr val="FFFFFF"/>
                      </a:solidFill>
                    </a:lnB>
                    <a:solidFill>
                      <a:schemeClr val="accent1"/>
                    </a:solidFill>
                  </a:tcPr>
                </a:tc>
                <a:tc>
                  <a:txBody>
                    <a:bodyPr/>
                    <a:lstStyle/>
                    <a:p>
                      <a:pPr algn="ctr">
                        <a:defRPr sz="1800"/>
                      </a:pPr>
                      <a:r>
                        <a:rPr b="1" sz="1200">
                          <a:solidFill>
                            <a:srgbClr val="FFFFFF"/>
                          </a:solidFill>
                          <a:sym typeface="Helvetica"/>
                        </a:rPr>
                        <a:t>Where in PLP</a:t>
                      </a:r>
                    </a:p>
                  </a:txBody>
                  <a:tcPr marL="1771" marR="1771" marT="1771" marB="1771" anchor="t" anchorCtr="0" horzOverflow="overflow">
                    <a:lnB w="38100">
                      <a:solidFill>
                        <a:srgbClr val="FFFFFF"/>
                      </a:solidFill>
                    </a:lnB>
                    <a:solidFill>
                      <a:schemeClr val="accent1"/>
                    </a:solidFill>
                  </a:tcPr>
                </a:tc>
              </a:tr>
              <a:tr h="2084249">
                <a:tc vMerge="1">
                  <a:tcPr/>
                </a:tc>
                <a:tc>
                  <a:txBody>
                    <a:bodyPr/>
                    <a:lstStyle/>
                    <a:p>
                      <a:pPr algn="l">
                        <a:lnSpc>
                          <a:spcPct val="115000"/>
                        </a:lnSpc>
                        <a:defRPr sz="1600">
                          <a:sym typeface="Helvetica"/>
                        </a:defRPr>
                      </a:pPr>
                    </a:p>
                    <a:p>
                      <a:pPr algn="l">
                        <a:lnSpc>
                          <a:spcPct val="115000"/>
                        </a:lnSpc>
                        <a:defRPr sz="1600">
                          <a:sym typeface="Helvetica"/>
                        </a:defRPr>
                      </a:pPr>
                      <a:r>
                        <a:t>Cwblhewch </a:t>
                      </a:r>
                      <a:r>
                        <a:rPr b="1">
                          <a:latin typeface="Arial"/>
                          <a:ea typeface="Arial"/>
                          <a:cs typeface="Arial"/>
                          <a:sym typeface="Arial"/>
                        </a:rPr>
                        <a:t>bedwar</a:t>
                      </a:r>
                      <a:r>
                        <a:rPr sz="1000"/>
                        <a:t> </a:t>
                      </a:r>
                      <a:r>
                        <a:t>templed profiad proffesiynol sy'n ymwneud â safonau penodol yn adran addysgeg y PDP.</a:t>
                      </a:r>
                      <a:r>
                        <a:rPr sz="1000"/>
                        <a:t> </a:t>
                      </a:r>
                      <a:r>
                        <a:t> Portffolio yn cyfateb i 2000 o eiriau (+/-10%)</a:t>
                      </a:r>
                    </a:p>
                  </a:txBody>
                  <a:tcPr marL="1771" marR="1771" marT="1771" marB="1771" anchor="t" anchorCtr="0" horzOverflow="overflow">
                    <a:lnL w="38100">
                      <a:solidFill>
                        <a:srgbClr val="FFFFFF"/>
                      </a:solidFill>
                    </a:lnL>
                    <a:lnT w="38100">
                      <a:solidFill>
                        <a:srgbClr val="FFFFFF"/>
                      </a:solidFill>
                    </a:lnT>
                    <a:solidFill>
                      <a:srgbClr val="E6F2FC"/>
                    </a:solidFill>
                  </a:tcPr>
                </a:tc>
                <a:tc>
                  <a:txBody>
                    <a:bodyPr/>
                    <a:lstStyle/>
                    <a:p>
                      <a:pPr algn="l">
                        <a:lnSpc>
                          <a:spcPct val="115000"/>
                        </a:lnSpc>
                        <a:defRPr sz="1600">
                          <a:sym typeface="Helvetica"/>
                        </a:defRPr>
                      </a:pPr>
                    </a:p>
                    <a:p>
                      <a:pPr algn="l">
                        <a:defRPr sz="1600">
                          <a:latin typeface="Arial"/>
                          <a:ea typeface="Arial"/>
                          <a:cs typeface="Arial"/>
                          <a:sym typeface="Arial"/>
                        </a:defRPr>
                      </a:pPr>
                      <a:r>
                        <a:t>Tab 7: Safonau Proffesiynol</a:t>
                      </a:r>
                      <a:endParaRPr>
                        <a:latin typeface="Times New Roman"/>
                        <a:ea typeface="Times New Roman"/>
                        <a:cs typeface="Times New Roman"/>
                        <a:sym typeface="Times New Roman"/>
                      </a:endParaRPr>
                    </a:p>
                    <a:p>
                      <a:pPr algn="l">
                        <a:defRPr sz="1600">
                          <a:latin typeface="Arial"/>
                          <a:ea typeface="Arial"/>
                          <a:cs typeface="Arial"/>
                          <a:sym typeface="Arial"/>
                        </a:defRPr>
                      </a:pPr>
                      <a:r>
                        <a:t>Adran addysgeg - rhaid i bob templed profiad proffesiynol ymwneud â’r 4 strategaeth addysgegol.</a:t>
                      </a:r>
                      <a:endParaRPr>
                        <a:latin typeface="Times New Roman"/>
                        <a:ea typeface="Times New Roman"/>
                        <a:cs typeface="Times New Roman"/>
                        <a:sym typeface="Times New Roman"/>
                      </a:endParaRPr>
                    </a:p>
                    <a:p>
                      <a:pPr algn="l">
                        <a:defRPr>
                          <a:latin typeface="Arial"/>
                          <a:ea typeface="Arial"/>
                          <a:cs typeface="Arial"/>
                          <a:sym typeface="Arial"/>
                        </a:defRPr>
                      </a:pPr>
                      <a:r>
                        <a:t> </a:t>
                      </a:r>
                    </a:p>
                    <a:p>
                      <a:pPr algn="l">
                        <a:lnSpc>
                          <a:spcPct val="115000"/>
                        </a:lnSpc>
                        <a:defRPr sz="1600">
                          <a:sym typeface="Helvetica"/>
                        </a:defRPr>
                      </a:pPr>
                      <a:r>
                        <a:t> </a:t>
                      </a:r>
                    </a:p>
                  </a:txBody>
                  <a:tcPr marL="1771" marR="1771" marT="1771" marB="1771" anchor="t" anchorCtr="0" horzOverflow="overflow">
                    <a:lnT w="38100">
                      <a:solidFill>
                        <a:srgbClr val="FFFFFF"/>
                      </a:solidFill>
                    </a:lnT>
                    <a:solidFill>
                      <a:srgbClr val="E6F2FC"/>
                    </a:solidFill>
                  </a:tcPr>
                </a:tc>
              </a:tr>
            </a:tbl>
          </a:graphicData>
        </a:graphic>
      </p:graphicFrame>
      <p:pic>
        <p:nvPicPr>
          <p:cNvPr id="139" name="Picture 2" descr="Picture 2"/>
          <p:cNvPicPr>
            <a:picLocks noChangeAspect="1"/>
          </p:cNvPicPr>
          <p:nvPr/>
        </p:nvPicPr>
        <p:blipFill>
          <a:blip r:embed="rId3">
            <a:extLst/>
          </a:blip>
          <a:stretch>
            <a:fillRect/>
          </a:stretch>
        </p:blipFill>
        <p:spPr>
          <a:xfrm>
            <a:off x="1774793" y="4418357"/>
            <a:ext cx="8449790" cy="597466"/>
          </a:xfrm>
          <a:prstGeom prst="rect">
            <a:avLst/>
          </a:prstGeom>
          <a:ln w="12700">
            <a:miter lim="400000"/>
          </a:ln>
        </p:spPr>
      </p:pic>
      <p:pic>
        <p:nvPicPr>
          <p:cNvPr id="140" name="Picture 4" descr="Picture 4"/>
          <p:cNvPicPr>
            <a:picLocks noChangeAspect="1"/>
          </p:cNvPicPr>
          <p:nvPr/>
        </p:nvPicPr>
        <p:blipFill>
          <a:blip r:embed="rId4">
            <a:extLst/>
          </a:blip>
          <a:stretch>
            <a:fillRect/>
          </a:stretch>
        </p:blipFill>
        <p:spPr>
          <a:xfrm>
            <a:off x="9270017" y="5091124"/>
            <a:ext cx="609659" cy="512114"/>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 name="Title 1"/>
          <p:cNvSpPr txBox="1"/>
          <p:nvPr>
            <p:ph type="title"/>
          </p:nvPr>
        </p:nvSpPr>
        <p:spPr>
          <a:xfrm>
            <a:off x="609600" y="274637"/>
            <a:ext cx="10972800" cy="1143004"/>
          </a:xfrm>
          <a:prstGeom prst="rect">
            <a:avLst/>
          </a:prstGeom>
        </p:spPr>
        <p:txBody>
          <a:bodyPr/>
          <a:lstStyle/>
          <a:p>
            <a:pPr/>
            <a:r>
              <a:t> Rhan 1 - Pwyntiau allweddol </a:t>
            </a:r>
          </a:p>
        </p:txBody>
      </p:sp>
      <p:sp>
        <p:nvSpPr>
          <p:cNvPr id="145" name="Content Placeholder 2"/>
          <p:cNvSpPr txBox="1"/>
          <p:nvPr>
            <p:ph type="body" idx="1"/>
          </p:nvPr>
        </p:nvSpPr>
        <p:spPr>
          <a:xfrm>
            <a:off x="609600" y="1600196"/>
            <a:ext cx="10972800" cy="3917041"/>
          </a:xfrm>
          <a:prstGeom prst="rect">
            <a:avLst/>
          </a:prstGeom>
        </p:spPr>
        <p:txBody>
          <a:bodyPr/>
          <a:lstStyle/>
          <a:p>
            <a:pPr>
              <a:lnSpc>
                <a:spcPct val="72000"/>
              </a:lnSpc>
              <a:spcBef>
                <a:spcPts val="500"/>
              </a:spcBef>
              <a:defRPr sz="2900"/>
            </a:pPr>
            <a:r>
              <a:t>Dylai Rhan 1 gynnwys 2000 o eiriau, fodd bynnag NI roddir gradd am y rhan hon. Bydd gradd yn cael ei dyfarnu am Ran 2.</a:t>
            </a:r>
            <a:endParaRPr sz="2200"/>
          </a:p>
          <a:p>
            <a:pPr>
              <a:lnSpc>
                <a:spcPct val="72000"/>
              </a:lnSpc>
              <a:spcBef>
                <a:spcPts val="500"/>
              </a:spcBef>
              <a:defRPr sz="2900"/>
            </a:pPr>
            <a:r>
              <a:t>Fodd bynnag, disgwylir ymgysylltiad llawn yn Rhan 1 gan ei fod yn elfen sylweddol o’r aseiniad hwn. Rhoddir adborth ysgrifenedig yn rhan 1 i gynorthwyo gyda defnyddio’r PDP yn y dyfodol.</a:t>
            </a:r>
          </a:p>
          <a:p>
            <a:pPr>
              <a:lnSpc>
                <a:spcPct val="72000"/>
              </a:lnSpc>
              <a:spcBef>
                <a:spcPts val="500"/>
              </a:spcBef>
              <a:defRPr sz="2900"/>
            </a:pPr>
            <a:r>
              <a:t>Er bod y defnydd o lenyddiaeth yn y PDP yn arfer da, nid oes rhaid gwasgu llenyddiaeth i mewn i’r PDP / Rhan 1.</a:t>
            </a:r>
          </a:p>
          <a:p>
            <a:pPr>
              <a:lnSpc>
                <a:spcPct val="72000"/>
              </a:lnSpc>
              <a:spcBef>
                <a:spcPts val="500"/>
              </a:spcBef>
              <a:defRPr sz="2900"/>
            </a:pPr>
            <a:r>
              <a:t>Dim ond llenyddiaeth a ddefnyddir yn Rhan 2 sy'n ofynnol yn y rhestr gyfeirio.</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7" name="Title 1"/>
          <p:cNvSpPr txBox="1"/>
          <p:nvPr>
            <p:ph type="title"/>
          </p:nvPr>
        </p:nvSpPr>
        <p:spPr>
          <a:xfrm>
            <a:off x="609600" y="274637"/>
            <a:ext cx="10972800" cy="1143004"/>
          </a:xfrm>
          <a:prstGeom prst="rect">
            <a:avLst/>
          </a:prstGeom>
        </p:spPr>
        <p:txBody>
          <a:bodyPr/>
          <a:lstStyle/>
          <a:p>
            <a:pPr/>
            <a:r>
              <a:t>Rhan 1 - PDP  a’r Templed Profiad</a:t>
            </a:r>
          </a:p>
        </p:txBody>
      </p:sp>
      <p:sp>
        <p:nvSpPr>
          <p:cNvPr id="148" name="Content Placeholder 2"/>
          <p:cNvSpPr txBox="1"/>
          <p:nvPr>
            <p:ph type="body" idx="1"/>
          </p:nvPr>
        </p:nvSpPr>
        <p:spPr>
          <a:xfrm>
            <a:off x="609600" y="1600196"/>
            <a:ext cx="10972800" cy="3917041"/>
          </a:xfrm>
          <a:prstGeom prst="rect">
            <a:avLst/>
          </a:prstGeom>
        </p:spPr>
        <p:txBody>
          <a:bodyPr/>
          <a:lstStyle/>
          <a:p>
            <a:pPr>
              <a:lnSpc>
                <a:spcPct val="90000"/>
              </a:lnSpc>
            </a:pPr>
            <a:r>
              <a:t>Ar gyfer yr aseiniad, mae angen i chi ddewis y dystiolaeth sy’n dangos orau eich defnydd o'r 4 strategaeth addysgegol.</a:t>
            </a:r>
          </a:p>
          <a:p>
            <a:pPr marL="0" indent="0">
              <a:lnSpc>
                <a:spcPct val="90000"/>
              </a:lnSpc>
              <a:buSzTx/>
              <a:buNone/>
            </a:pPr>
            <a:r>
              <a:t> </a:t>
            </a:r>
          </a:p>
          <a:p>
            <a:pPr>
              <a:lnSpc>
                <a:spcPct val="90000"/>
              </a:lnSpc>
            </a:pPr>
            <a:r>
              <a:t>Bydd angen i chi ddewis o’r adfyfyrdodau a gofnodwyd ar bob gwers yn eich PDP. Bydd hyn yn cael ei drosglwyddo i'r Templedi Profiad. Mae'r templed ar gael ar Moodle</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0" name="Title 1"/>
          <p:cNvSpPr txBox="1"/>
          <p:nvPr>
            <p:ph type="title"/>
          </p:nvPr>
        </p:nvSpPr>
        <p:spPr>
          <a:xfrm>
            <a:off x="609600" y="274637"/>
            <a:ext cx="10972800" cy="1143004"/>
          </a:xfrm>
          <a:prstGeom prst="rect">
            <a:avLst/>
          </a:prstGeom>
        </p:spPr>
        <p:txBody>
          <a:bodyPr/>
          <a:lstStyle/>
          <a:p>
            <a:pPr/>
            <a:r>
              <a:t>Rhan 2 - Pwyntiau allweddol</a:t>
            </a:r>
          </a:p>
        </p:txBody>
      </p:sp>
      <p:sp>
        <p:nvSpPr>
          <p:cNvPr id="151" name="Content Placeholder 2"/>
          <p:cNvSpPr txBox="1"/>
          <p:nvPr>
            <p:ph type="body" idx="1"/>
          </p:nvPr>
        </p:nvSpPr>
        <p:spPr>
          <a:xfrm>
            <a:off x="609600" y="1600196"/>
            <a:ext cx="10972800" cy="3917041"/>
          </a:xfrm>
          <a:prstGeom prst="rect">
            <a:avLst/>
          </a:prstGeom>
        </p:spPr>
        <p:txBody>
          <a:bodyPr/>
          <a:lstStyle/>
          <a:p>
            <a:pPr marL="339470" indent="-339470" defTabSz="905255">
              <a:lnSpc>
                <a:spcPct val="80000"/>
              </a:lnSpc>
              <a:spcBef>
                <a:spcPts val="400"/>
              </a:spcBef>
              <a:defRPr sz="2300"/>
            </a:pPr>
            <a:r>
              <a:t>Yn yr aseiniad ysgrifenedig hwn dylech nodi hyd at 3 agwedd benodol ar eich arfer yr hoffech ei datblygu ymhellach. </a:t>
            </a:r>
          </a:p>
          <a:p>
            <a:pPr marL="339470" indent="-339470" defTabSz="905255">
              <a:lnSpc>
                <a:spcPct val="80000"/>
              </a:lnSpc>
              <a:spcBef>
                <a:spcPts val="400"/>
              </a:spcBef>
              <a:defRPr sz="2300"/>
            </a:pPr>
          </a:p>
          <a:p>
            <a:pPr marL="339470" indent="-339470" defTabSz="905255">
              <a:lnSpc>
                <a:spcPct val="80000"/>
              </a:lnSpc>
              <a:spcBef>
                <a:spcPts val="400"/>
              </a:spcBef>
              <a:defRPr sz="2300"/>
            </a:pPr>
            <a:r>
              <a:t>Yn yr aseiniad ysgrifenedig bydd angen i chi archwilio, mewn perthynas â llenyddiaeth, sut y gallech ddatblygu'r agwedd hon ar eich arfer ar gyfer addysgu yn y dyfodol.  </a:t>
            </a:r>
          </a:p>
          <a:p>
            <a:pPr marL="339470" indent="-339470" defTabSz="905255">
              <a:lnSpc>
                <a:spcPct val="80000"/>
              </a:lnSpc>
              <a:spcBef>
                <a:spcPts val="400"/>
              </a:spcBef>
              <a:defRPr sz="2300"/>
            </a:pPr>
          </a:p>
          <a:p>
            <a:pPr marL="339470" indent="-339470" defTabSz="905255">
              <a:lnSpc>
                <a:spcPct val="80000"/>
              </a:lnSpc>
              <a:spcBef>
                <a:spcPts val="400"/>
              </a:spcBef>
              <a:defRPr sz="2300"/>
            </a:pPr>
            <a:r>
              <a:t>Gallech ystyried manteision a chyfyngiadau dulliau penodol neu safbwyntiau gwahanol a allai fodoli o amgylch yr agwedd y byddwch yn canolbwyntio arni.</a:t>
            </a:r>
          </a:p>
          <a:p>
            <a:pPr marL="339470" indent="-339470" defTabSz="905255">
              <a:lnSpc>
                <a:spcPct val="80000"/>
              </a:lnSpc>
              <a:spcBef>
                <a:spcPts val="400"/>
              </a:spcBef>
              <a:defRPr sz="2300"/>
            </a:pPr>
          </a:p>
          <a:p>
            <a:pPr marL="339470" indent="-339470" defTabSz="905255">
              <a:lnSpc>
                <a:spcPct val="80000"/>
              </a:lnSpc>
              <a:spcBef>
                <a:spcPts val="400"/>
              </a:spcBef>
              <a:defRPr sz="2300"/>
            </a:pPr>
            <a:r>
              <a:t>Dylech nodi, a chyfiawnhau, camau penodol y byddwch yn eu cymryd mewn profiadau addysgu yn y dyfodol. </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3" name="Title 1"/>
          <p:cNvSpPr txBox="1"/>
          <p:nvPr>
            <p:ph type="title"/>
          </p:nvPr>
        </p:nvSpPr>
        <p:spPr>
          <a:xfrm>
            <a:off x="1058778" y="274638"/>
            <a:ext cx="9152023" cy="1143001"/>
          </a:xfrm>
          <a:prstGeom prst="rect">
            <a:avLst/>
          </a:prstGeom>
        </p:spPr>
        <p:txBody>
          <a:bodyPr/>
          <a:lstStyle>
            <a:lvl1pPr algn="l">
              <a:defRPr b="1"/>
            </a:lvl1pPr>
          </a:lstStyle>
          <a:p>
            <a:pPr/>
            <a:r>
              <a:t>Rhan 2 - Adfyfyrdod beirniadol</a:t>
            </a:r>
          </a:p>
        </p:txBody>
      </p:sp>
      <p:sp>
        <p:nvSpPr>
          <p:cNvPr id="154" name="Content Placeholder 2"/>
          <p:cNvSpPr txBox="1"/>
          <p:nvPr>
            <p:ph type="body" idx="1"/>
          </p:nvPr>
        </p:nvSpPr>
        <p:spPr>
          <a:xfrm>
            <a:off x="969401" y="1634574"/>
            <a:ext cx="9241399" cy="3917039"/>
          </a:xfrm>
          <a:prstGeom prst="rect">
            <a:avLst/>
          </a:prstGeom>
        </p:spPr>
        <p:txBody>
          <a:bodyPr/>
          <a:lstStyle/>
          <a:p>
            <a:pPr marL="0" indent="342900" defTabSz="342900">
              <a:spcBef>
                <a:spcPts val="0"/>
              </a:spcBef>
              <a:buSzTx/>
              <a:buNone/>
              <a:defRPr b="1" sz="1600" u="sng">
                <a:uFill>
                  <a:solidFill>
                    <a:srgbClr val="000000"/>
                  </a:solidFill>
                </a:uFill>
                <a:latin typeface="Arial"/>
                <a:ea typeface="Arial"/>
                <a:cs typeface="Arial"/>
                <a:sym typeface="Arial"/>
              </a:defRPr>
            </a:pPr>
            <a:r>
              <a:t>Cyflwyniad </a:t>
            </a:r>
          </a:p>
          <a:p>
            <a:pPr marL="0" indent="0" defTabSz="342900">
              <a:spcBef>
                <a:spcPts val="0"/>
              </a:spcBef>
              <a:buSzTx/>
              <a:buNone/>
              <a:defRPr sz="1600">
                <a:uFill>
                  <a:solidFill>
                    <a:srgbClr val="000000"/>
                  </a:solidFill>
                </a:uFill>
                <a:latin typeface="Arial"/>
                <a:ea typeface="Arial"/>
                <a:cs typeface="Arial"/>
                <a:sym typeface="Arial"/>
              </a:defRPr>
            </a:pPr>
            <a:r>
              <a:t>           </a:t>
            </a:r>
          </a:p>
          <a:p>
            <a:pPr marL="0" indent="0" defTabSz="342900">
              <a:spcBef>
                <a:spcPts val="0"/>
              </a:spcBef>
              <a:buSzTx/>
              <a:buNone/>
              <a:defRPr sz="1600">
                <a:uFill>
                  <a:solidFill>
                    <a:srgbClr val="000000"/>
                  </a:solidFill>
                </a:uFill>
                <a:latin typeface="Arial"/>
                <a:ea typeface="Arial"/>
                <a:cs typeface="Arial"/>
                <a:sym typeface="Arial"/>
              </a:defRPr>
            </a:pPr>
            <a:r>
              <a:t>           Cyfiawnhewch eich dewis agwedd ar ymarfer a sut y cafodd ei nodi.(hyd o tri)</a:t>
            </a:r>
          </a:p>
          <a:p>
            <a:pPr marL="0" indent="0" defTabSz="342900">
              <a:spcBef>
                <a:spcPts val="0"/>
              </a:spcBef>
              <a:buSzTx/>
              <a:buNone/>
              <a:defRPr sz="1600">
                <a:uFill>
                  <a:solidFill>
                    <a:srgbClr val="000000"/>
                  </a:solidFill>
                </a:uFill>
                <a:latin typeface="Arial"/>
                <a:ea typeface="Arial"/>
                <a:cs typeface="Arial"/>
                <a:sym typeface="Arial"/>
              </a:defRPr>
            </a:pPr>
          </a:p>
          <a:p>
            <a:pPr marL="0" indent="342900" defTabSz="342900">
              <a:spcBef>
                <a:spcPts val="0"/>
              </a:spcBef>
              <a:buSzTx/>
              <a:buNone/>
              <a:defRPr b="1" sz="1600" u="sng">
                <a:uFill>
                  <a:solidFill>
                    <a:srgbClr val="000000"/>
                  </a:solidFill>
                </a:uFill>
                <a:latin typeface="Arial"/>
                <a:ea typeface="Arial"/>
                <a:cs typeface="Arial"/>
                <a:sym typeface="Arial"/>
              </a:defRPr>
            </a:pPr>
            <a:r>
              <a:t>Trafodaeth feirniadol ar agwedd a ddewiswyd</a:t>
            </a:r>
          </a:p>
          <a:p>
            <a:pPr marL="0" indent="0" defTabSz="342900">
              <a:spcBef>
                <a:spcPts val="0"/>
              </a:spcBef>
              <a:buSzTx/>
              <a:buNone/>
              <a:defRPr sz="1600">
                <a:uFill>
                  <a:solidFill>
                    <a:srgbClr val="000000"/>
                  </a:solidFill>
                </a:uFill>
                <a:latin typeface="Arial"/>
                <a:ea typeface="Arial"/>
                <a:cs typeface="Arial"/>
                <a:sym typeface="Arial"/>
              </a:defRPr>
            </a:pPr>
            <a:r>
              <a:t> </a:t>
            </a:r>
          </a:p>
          <a:p>
            <a:pPr marL="0" indent="342900" defTabSz="342900">
              <a:spcBef>
                <a:spcPts val="0"/>
              </a:spcBef>
              <a:buSzTx/>
              <a:buNone/>
              <a:defRPr sz="1600">
                <a:uFill>
                  <a:solidFill>
                    <a:srgbClr val="000000"/>
                  </a:solidFill>
                </a:uFill>
                <a:latin typeface="Arial"/>
                <a:ea typeface="Arial"/>
                <a:cs typeface="Arial"/>
                <a:sym typeface="Arial"/>
              </a:defRPr>
            </a:pPr>
            <a:r>
              <a:t>Trafodwch wahanol safbwyntiau/dadleuon a all fodoli o ran dimensiwn yr agwedd a ddewiswyd. Dylech sicrhau eich bod yn ystyried ystod o ffynonellau i lywio</a:t>
            </a:r>
          </a:p>
          <a:p>
            <a:pPr marL="0" indent="0" defTabSz="342900">
              <a:lnSpc>
                <a:spcPct val="115000"/>
              </a:lnSpc>
              <a:spcBef>
                <a:spcPts val="0"/>
              </a:spcBef>
              <a:buSzTx/>
              <a:buNone/>
              <a:defRPr sz="1600">
                <a:uFill>
                  <a:solidFill>
                    <a:srgbClr val="000000"/>
                  </a:solidFill>
                </a:uFill>
                <a:latin typeface="Arial"/>
                <a:ea typeface="Arial"/>
                <a:cs typeface="Arial"/>
                <a:sym typeface="Arial"/>
              </a:defRPr>
            </a:pPr>
            <a:r>
              <a:t>           eich trafodaeth. </a:t>
            </a:r>
          </a:p>
          <a:p>
            <a:pPr marL="0" indent="0" defTabSz="342900">
              <a:lnSpc>
                <a:spcPct val="115000"/>
              </a:lnSpc>
              <a:spcBef>
                <a:spcPts val="0"/>
              </a:spcBef>
              <a:buSzTx/>
              <a:buNone/>
              <a:defRPr sz="1600">
                <a:uFill>
                  <a:solidFill>
                    <a:srgbClr val="000000"/>
                  </a:solidFill>
                </a:uFill>
                <a:latin typeface="Arial"/>
                <a:ea typeface="Arial"/>
                <a:cs typeface="Arial"/>
                <a:sym typeface="Arial"/>
              </a:defRPr>
            </a:pPr>
          </a:p>
          <a:p>
            <a:pPr marL="0" indent="0" defTabSz="342900">
              <a:lnSpc>
                <a:spcPct val="115000"/>
              </a:lnSpc>
              <a:spcBef>
                <a:spcPts val="0"/>
              </a:spcBef>
              <a:buSzTx/>
              <a:buNone/>
              <a:defRPr sz="1600">
                <a:uFill>
                  <a:solidFill>
                    <a:srgbClr val="000000"/>
                  </a:solidFill>
                </a:uFill>
                <a:latin typeface="Arial"/>
                <a:ea typeface="Arial"/>
                <a:cs typeface="Arial"/>
                <a:sym typeface="Arial"/>
              </a:defRPr>
            </a:pPr>
            <a:r>
              <a:t>         </a:t>
            </a:r>
            <a:r>
              <a:rPr b="1"/>
              <a:t>  </a:t>
            </a:r>
            <a:r>
              <a:rPr b="1" u="sng"/>
              <a:t>Casgliad</a:t>
            </a:r>
            <a:br>
              <a:rPr b="1" u="sng"/>
            </a:br>
            <a:endParaRPr u="sng"/>
          </a:p>
          <a:p>
            <a:pPr marL="0" indent="342900" defTabSz="342900">
              <a:spcBef>
                <a:spcPts val="0"/>
              </a:spcBef>
              <a:buSzTx/>
              <a:buNone/>
              <a:defRPr sz="1600">
                <a:uFill>
                  <a:solidFill>
                    <a:srgbClr val="000000"/>
                  </a:solidFill>
                </a:uFill>
                <a:latin typeface="Arial"/>
                <a:ea typeface="Arial"/>
                <a:cs typeface="Arial"/>
                <a:sym typeface="Arial"/>
              </a:defRPr>
            </a:pPr>
            <a:r>
              <a:t>Cyfiawnhewch gamau penodol y byddwch yn eu cymryd mewn profiadau addysgu yn y   dyfodol. Dylai</a:t>
            </a:r>
            <a:r>
              <a:rPr>
                <a:latin typeface="Times New Roman"/>
                <a:ea typeface="Times New Roman"/>
                <a:cs typeface="Times New Roman"/>
                <a:sym typeface="Times New Roman"/>
              </a:rPr>
              <a:t>’</a:t>
            </a:r>
            <a:r>
              <a:t>r rhain ddeillio o'r drafodaeth feirniadol. </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Title 1"/>
          <p:cNvSpPr txBox="1"/>
          <p:nvPr>
            <p:ph type="title"/>
          </p:nvPr>
        </p:nvSpPr>
        <p:spPr>
          <a:xfrm>
            <a:off x="609600" y="274638"/>
            <a:ext cx="10972800" cy="1143001"/>
          </a:xfrm>
          <a:prstGeom prst="rect">
            <a:avLst/>
          </a:prstGeom>
        </p:spPr>
        <p:txBody>
          <a:bodyPr/>
          <a:lstStyle>
            <a:lvl1pPr>
              <a:defRPr b="1"/>
            </a:lvl1pPr>
          </a:lstStyle>
          <a:p>
            <a:pPr/>
            <a:r>
              <a:t>Rhan 2 - Meini prawf yr asesiad</a:t>
            </a:r>
          </a:p>
        </p:txBody>
      </p:sp>
      <p:sp>
        <p:nvSpPr>
          <p:cNvPr id="159" name="Content Placeholder 2"/>
          <p:cNvSpPr txBox="1"/>
          <p:nvPr>
            <p:ph type="body" idx="1"/>
          </p:nvPr>
        </p:nvSpPr>
        <p:spPr>
          <a:xfrm>
            <a:off x="609600" y="1600196"/>
            <a:ext cx="10972800" cy="3917040"/>
          </a:xfrm>
          <a:prstGeom prst="rect">
            <a:avLst/>
          </a:prstGeom>
        </p:spPr>
        <p:txBody>
          <a:bodyPr/>
          <a:lstStyle/>
          <a:p>
            <a:pPr/>
            <a:r>
              <a:t>Edrychwch yn ofalus trwy’r meini prawf asesu a gynhwyswir yn rhan olaf y cyflwynaid hwn.</a:t>
            </a:r>
          </a:p>
          <a:p>
            <a:pPr/>
            <a:r>
              <a:t>Hefyd, cofiwch edrych yn ôl ar eich targedau eich hun o’ch adborth aseiniadau. Bydd angen i chi roi sylw iddynt yn Rhan 2 o’r aseiniad hwn.</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1" name="Picture 4" descr="Picture 4"/>
          <p:cNvPicPr>
            <a:picLocks noChangeAspect="1"/>
          </p:cNvPicPr>
          <p:nvPr/>
        </p:nvPicPr>
        <p:blipFill>
          <a:blip r:embed="rId3">
            <a:extLst/>
          </a:blip>
          <a:stretch>
            <a:fillRect/>
          </a:stretch>
        </p:blipFill>
        <p:spPr>
          <a:xfrm>
            <a:off x="2794000" y="116632"/>
            <a:ext cx="7416825" cy="5620073"/>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5" name="Content Placeholder 2"/>
          <p:cNvSpPr txBox="1"/>
          <p:nvPr>
            <p:ph type="body" sz="half" idx="1"/>
          </p:nvPr>
        </p:nvSpPr>
        <p:spPr>
          <a:xfrm>
            <a:off x="1981200" y="1600196"/>
            <a:ext cx="8229600" cy="3917040"/>
          </a:xfrm>
          <a:prstGeom prst="rect">
            <a:avLst/>
          </a:prstGeom>
        </p:spPr>
        <p:txBody>
          <a:bodyPr/>
          <a:lstStyle/>
          <a:p>
            <a:pPr/>
          </a:p>
        </p:txBody>
      </p:sp>
      <p:pic>
        <p:nvPicPr>
          <p:cNvPr id="166" name="Picture 4" descr="Picture 4"/>
          <p:cNvPicPr>
            <a:picLocks noChangeAspect="1"/>
          </p:cNvPicPr>
          <p:nvPr/>
        </p:nvPicPr>
        <p:blipFill>
          <a:blip r:embed="rId2">
            <a:extLst/>
          </a:blip>
          <a:stretch>
            <a:fillRect/>
          </a:stretch>
        </p:blipFill>
        <p:spPr>
          <a:xfrm>
            <a:off x="1804678" y="1527783"/>
            <a:ext cx="8582643" cy="3802435"/>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8" name="Picture 4" descr="Picture 4"/>
          <p:cNvPicPr>
            <a:picLocks noChangeAspect="1"/>
          </p:cNvPicPr>
          <p:nvPr/>
        </p:nvPicPr>
        <p:blipFill>
          <a:blip r:embed="rId2">
            <a:extLst/>
          </a:blip>
          <a:stretch>
            <a:fillRect/>
          </a:stretch>
        </p:blipFill>
        <p:spPr>
          <a:xfrm>
            <a:off x="2207566" y="1137641"/>
            <a:ext cx="8298282" cy="4451321"/>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0" name="Content Placeholder 2"/>
          <p:cNvSpPr txBox="1"/>
          <p:nvPr>
            <p:ph type="body" sz="half" idx="1"/>
          </p:nvPr>
        </p:nvSpPr>
        <p:spPr>
          <a:xfrm>
            <a:off x="1981200" y="1600196"/>
            <a:ext cx="8229600" cy="3917040"/>
          </a:xfrm>
          <a:prstGeom prst="rect">
            <a:avLst/>
          </a:prstGeom>
        </p:spPr>
        <p:txBody>
          <a:bodyPr/>
          <a:lstStyle/>
          <a:p>
            <a:pPr/>
          </a:p>
        </p:txBody>
      </p:sp>
      <p:pic>
        <p:nvPicPr>
          <p:cNvPr id="171" name="Picture 4" descr="Picture 4"/>
          <p:cNvPicPr>
            <a:picLocks noChangeAspect="1"/>
          </p:cNvPicPr>
          <p:nvPr/>
        </p:nvPicPr>
        <p:blipFill>
          <a:blip r:embed="rId2">
            <a:extLst/>
          </a:blip>
          <a:stretch>
            <a:fillRect/>
          </a:stretch>
        </p:blipFill>
        <p:spPr>
          <a:xfrm>
            <a:off x="1981200" y="1139624"/>
            <a:ext cx="8482595" cy="4378498"/>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3" name="Content Placeholder 6" descr="Content Placeholder 6"/>
          <p:cNvPicPr>
            <a:picLocks noChangeAspect="1"/>
          </p:cNvPicPr>
          <p:nvPr/>
        </p:nvPicPr>
        <p:blipFill>
          <a:blip r:embed="rId3">
            <a:extLst/>
          </a:blip>
          <a:stretch>
            <a:fillRect/>
          </a:stretch>
        </p:blipFill>
        <p:spPr>
          <a:xfrm>
            <a:off x="1767701" y="3760575"/>
            <a:ext cx="8900301" cy="1800206"/>
          </a:xfrm>
          <a:prstGeom prst="rect">
            <a:avLst/>
          </a:prstGeom>
          <a:ln w="12700">
            <a:miter lim="400000"/>
          </a:ln>
        </p:spPr>
      </p:pic>
      <p:pic>
        <p:nvPicPr>
          <p:cNvPr id="174" name="Picture 4" descr="Picture 4"/>
          <p:cNvPicPr>
            <a:picLocks noChangeAspect="1"/>
          </p:cNvPicPr>
          <p:nvPr/>
        </p:nvPicPr>
        <p:blipFill>
          <a:blip r:embed="rId4">
            <a:extLst/>
          </a:blip>
          <a:stretch>
            <a:fillRect/>
          </a:stretch>
        </p:blipFill>
        <p:spPr>
          <a:xfrm>
            <a:off x="1732608" y="1575242"/>
            <a:ext cx="8497739" cy="2160243"/>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8" name="Title 1"/>
          <p:cNvSpPr txBox="1"/>
          <p:nvPr>
            <p:ph type="title"/>
          </p:nvPr>
        </p:nvSpPr>
        <p:spPr>
          <a:xfrm>
            <a:off x="609600" y="274638"/>
            <a:ext cx="10972800" cy="1143001"/>
          </a:xfrm>
          <a:prstGeom prst="rect">
            <a:avLst/>
          </a:prstGeom>
        </p:spPr>
        <p:txBody>
          <a:bodyPr/>
          <a:lstStyle/>
          <a:p>
            <a:pPr/>
            <a:r>
              <a:t>Cyfeirnodau - References</a:t>
            </a:r>
          </a:p>
        </p:txBody>
      </p:sp>
      <p:sp>
        <p:nvSpPr>
          <p:cNvPr id="179" name="Content Placeholder 2"/>
          <p:cNvSpPr txBox="1"/>
          <p:nvPr>
            <p:ph type="body" sz="half" idx="1"/>
          </p:nvPr>
        </p:nvSpPr>
        <p:spPr>
          <a:xfrm>
            <a:off x="2381251" y="1700808"/>
            <a:ext cx="7404652" cy="3473719"/>
          </a:xfrm>
          <a:prstGeom prst="rect">
            <a:avLst/>
          </a:prstGeom>
        </p:spPr>
        <p:txBody>
          <a:bodyPr/>
          <a:lstStyle/>
          <a:p>
            <a:pPr>
              <a:lnSpc>
                <a:spcPct val="90000"/>
              </a:lnSpc>
              <a:spcBef>
                <a:spcPts val="200"/>
              </a:spcBef>
              <a:defRPr sz="1200" u="sng">
                <a:solidFill>
                  <a:srgbClr val="0000FF"/>
                </a:solidFill>
                <a:uFill>
                  <a:solidFill>
                    <a:srgbClr val="0000FF"/>
                  </a:solidFill>
                </a:uFill>
              </a:defRPr>
            </a:pPr>
            <a:r>
              <a:rPr>
                <a:hlinkClick r:id="rId3" invalidUrl="" action="" tgtFrame="" tooltip="" history="1" highlightClick="0" endSnd="0"/>
              </a:rPr>
              <a:t>Wales Government. (2010) How to develop thinking and assessment for learning https://hwb.gov.wales/curriculum-for-wales-2008/assessment/how-to-develop-thinking-and-assessment-for-learning-in-the-classroom</a:t>
            </a:r>
          </a:p>
          <a:p>
            <a:pPr>
              <a:lnSpc>
                <a:spcPct val="90000"/>
              </a:lnSpc>
              <a:spcBef>
                <a:spcPts val="200"/>
              </a:spcBef>
              <a:defRPr sz="1200" u="sng">
                <a:solidFill>
                  <a:srgbClr val="0000FF"/>
                </a:solidFill>
                <a:uFill>
                  <a:solidFill>
                    <a:srgbClr val="0000FF"/>
                  </a:solidFill>
                </a:uFill>
              </a:defRPr>
            </a:pPr>
            <a:r>
              <a:rPr>
                <a:hlinkClick r:id="rId4" invalidUrl="" action="" tgtFrame="" tooltip="" history="1" highlightClick="0" endSnd="0"/>
              </a:rPr>
              <a:t>Rosenshein B. (2012) Principles of Instruction https://www.teachertoolkit.co.uk/wp-content/uploads/2018/10/Principles-of-Insruction-Rosenshine.pdf</a:t>
            </a:r>
          </a:p>
          <a:p>
            <a:pPr>
              <a:lnSpc>
                <a:spcPct val="90000"/>
              </a:lnSpc>
              <a:spcBef>
                <a:spcPts val="200"/>
              </a:spcBef>
              <a:defRPr sz="1200" u="sng">
                <a:solidFill>
                  <a:srgbClr val="0000FF"/>
                </a:solidFill>
                <a:uFill>
                  <a:solidFill>
                    <a:srgbClr val="0000FF"/>
                  </a:solidFill>
                </a:uFill>
              </a:defRPr>
            </a:pPr>
            <a:r>
              <a:rPr>
                <a:hlinkClick r:id="rId5" invalidUrl="" action="" tgtFrame="" tooltip="" history="1" highlightClick="0" endSnd="0"/>
              </a:rPr>
              <a:t>Coe R., Rauch C.J., Kime S., Singleton D. Great Teaching Toolkit: Evidence Review (2020) https://assets.website-files.com/5ee28729f7b4a5fa99bef2b3/5ee9f507021911ae35ac6c4d_EBE_GTT_EVIDENCE%20REVIEW_DIGITAL.pdf</a:t>
            </a:r>
          </a:p>
          <a:p>
            <a:pPr>
              <a:lnSpc>
                <a:spcPct val="90000"/>
              </a:lnSpc>
              <a:spcBef>
                <a:spcPts val="200"/>
              </a:spcBef>
              <a:defRPr sz="1200" u="sng">
                <a:solidFill>
                  <a:srgbClr val="0000FF"/>
                </a:solidFill>
                <a:uFill>
                  <a:solidFill>
                    <a:srgbClr val="0000FF"/>
                  </a:solidFill>
                </a:uFill>
              </a:defRPr>
            </a:pPr>
            <a:r>
              <a:rPr>
                <a:hlinkClick r:id="rId6" invalidUrl="" action="" tgtFrame="" tooltip="" history="1" highlightClick="0" endSnd="0"/>
              </a:rPr>
              <a:t>Rosenshein B. (2010) Principles of Instruction http://www.ibe.unesco.org/fileadmin/user_upload/Publications/Educational_Practices/EdPractices_21.pdf</a:t>
            </a:r>
          </a:p>
          <a:p>
            <a:pPr>
              <a:lnSpc>
                <a:spcPct val="90000"/>
              </a:lnSpc>
              <a:spcBef>
                <a:spcPts val="200"/>
              </a:spcBef>
              <a:defRPr sz="1200" u="sng">
                <a:solidFill>
                  <a:srgbClr val="0000FF"/>
                </a:solidFill>
                <a:uFill>
                  <a:solidFill>
                    <a:srgbClr val="0000FF"/>
                  </a:solidFill>
                </a:uFill>
              </a:defRPr>
            </a:pPr>
            <a:r>
              <a:rPr>
                <a:hlinkClick r:id="rId7" invalidUrl="" action="" tgtFrame="" tooltip="" history="1" highlightClick="0" endSnd="0"/>
              </a:rPr>
              <a:t>Donaldson G. (2018) Successful futures: a summary https://gov.wales/sites/default/files/publications/2018-03/succesful-futures-a-summary-of-professor-graham-donaldsons-report.pdf</a:t>
            </a:r>
          </a:p>
          <a:p>
            <a:pPr>
              <a:lnSpc>
                <a:spcPct val="90000"/>
              </a:lnSpc>
              <a:spcBef>
                <a:spcPts val="200"/>
              </a:spcBef>
              <a:defRPr sz="1200" u="sng">
                <a:solidFill>
                  <a:srgbClr val="0000FF"/>
                </a:solidFill>
                <a:uFill>
                  <a:solidFill>
                    <a:srgbClr val="0000FF"/>
                  </a:solidFill>
                </a:uFill>
              </a:defRPr>
            </a:pPr>
            <a:r>
              <a:rPr>
                <a:hlinkClick r:id="rId8" invalidUrl="" action="" tgtFrame="" tooltip="" history="1" highlightClick="0" endSnd="0"/>
              </a:rPr>
              <a:t>Black, P., Wiliam, D. &amp; King's College London. Department of Education Professional Studies, 1998. Inside the black box : raising standards through classroom assessment, London: nferNelson.</a:t>
            </a:r>
          </a:p>
          <a:p>
            <a:pPr>
              <a:lnSpc>
                <a:spcPct val="90000"/>
              </a:lnSpc>
              <a:spcBef>
                <a:spcPts val="200"/>
              </a:spcBef>
              <a:defRPr sz="1200" u="sng">
                <a:solidFill>
                  <a:srgbClr val="0000FF"/>
                </a:solidFill>
                <a:uFill>
                  <a:solidFill>
                    <a:srgbClr val="0000FF"/>
                  </a:solidFill>
                </a:uFill>
              </a:defRPr>
            </a:pPr>
            <a:r>
              <a:rPr>
                <a:hlinkClick r:id="rId9" invalidUrl="" action="" tgtFrame="" tooltip="" history="1" highlightClick="0" endSnd="0"/>
              </a:rPr>
              <a:t>Hattie, J., 2012. Visible learning for teachers : maximizing impact on learning, London ; New York: Routledge.</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Calibri"/>
        <a:ea typeface="Calibri"/>
        <a:cs typeface="Calibri"/>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Calibri"/>
        <a:ea typeface="Calibri"/>
        <a:cs typeface="Calibri"/>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