
<file path=[Content_Types].xml><?xml version="1.0" encoding="utf-8"?>
<Types xmlns="http://schemas.openxmlformats.org/package/2006/content-types">
  <Default Extension="jpeg" ContentType="image/jpeg"/>
  <Default Extension="jp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xml" ContentType="application/vnd.openxmlformats-officedocument.presentationml.tags+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ags/tag3.xml" ContentType="application/vnd.openxmlformats-officedocument.presentationml.tags+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tags/tag4.xml" ContentType="application/vnd.openxmlformats-officedocument.presentationml.tags+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tags/tag5.xml" ContentType="application/vnd.openxmlformats-officedocument.presentationml.tags+xml"/>
  <Override PartName="/ppt/notesSlides/notesSlide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handoutMasterIdLst>
    <p:handoutMasterId r:id="rId15"/>
  </p:handoutMasterIdLst>
  <p:sldIdLst>
    <p:sldId id="256" r:id="rId2"/>
    <p:sldId id="263" r:id="rId3"/>
    <p:sldId id="266" r:id="rId4"/>
    <p:sldId id="259" r:id="rId5"/>
    <p:sldId id="258" r:id="rId6"/>
    <p:sldId id="264" r:id="rId7"/>
    <p:sldId id="257" r:id="rId8"/>
    <p:sldId id="260" r:id="rId9"/>
    <p:sldId id="261" r:id="rId10"/>
    <p:sldId id="262" r:id="rId11"/>
    <p:sldId id="265"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15:guide id="1" orient="horz" pos="2886"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0446BB-A385-4B4B-A470-4324C7EECC3F}" v="3030" dt="2022-02-25T13:47:14.6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75" autoAdjust="0"/>
    <p:restoredTop sz="95400" autoAdjust="0"/>
  </p:normalViewPr>
  <p:slideViewPr>
    <p:cSldViewPr snapToGrid="0">
      <p:cViewPr varScale="1">
        <p:scale>
          <a:sx n="105" d="100"/>
          <a:sy n="105" d="100"/>
        </p:scale>
        <p:origin x="810" y="114"/>
      </p:cViewPr>
      <p:guideLst/>
    </p:cSldViewPr>
  </p:slideViewPr>
  <p:outlineViewPr>
    <p:cViewPr>
      <p:scale>
        <a:sx n="33" d="100"/>
        <a:sy n="33" d="100"/>
      </p:scale>
      <p:origin x="0" y="-384"/>
    </p:cViewPr>
  </p:outlineViewPr>
  <p:notesTextViewPr>
    <p:cViewPr>
      <p:scale>
        <a:sx n="1" d="1"/>
        <a:sy n="1" d="1"/>
      </p:scale>
      <p:origin x="0" y="0"/>
    </p:cViewPr>
  </p:notesTextViewPr>
  <p:notesViewPr>
    <p:cSldViewPr snapToGrid="0" showGuides="1">
      <p:cViewPr varScale="1">
        <p:scale>
          <a:sx n="84" d="100"/>
          <a:sy n="84" d="100"/>
        </p:scale>
        <p:origin x="3912" y="96"/>
      </p:cViewPr>
      <p:guideLst>
        <p:guide orient="horz" pos="2886"/>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0EC036-4E0E-4F4C-8AEC-48CD26F3647D}"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E01FD7BF-9D00-4A11-A9FC-E76F3967660D}">
      <dgm:prSet/>
      <dgm:spPr>
        <a:solidFill>
          <a:schemeClr val="accent2">
            <a:hueOff val="0"/>
            <a:satOff val="0"/>
            <a:lumOff val="0"/>
          </a:schemeClr>
        </a:solidFill>
      </dgm:spPr>
      <dgm:t>
        <a:bodyPr/>
        <a:lstStyle/>
        <a:p>
          <a:r>
            <a:rPr lang="en-GB" dirty="0"/>
            <a:t>External environment is an external factor such a pandemic, inflation, that have an impact on a company's outcomes and performance.</a:t>
          </a:r>
          <a:endParaRPr lang="en-US" dirty="0"/>
        </a:p>
      </dgm:t>
    </dgm:pt>
    <dgm:pt modelId="{66D5605E-A0E9-4629-AE5D-6FA0093B0E02}" type="parTrans" cxnId="{DB7C31B8-79AE-403F-9956-B8D7E739199D}">
      <dgm:prSet/>
      <dgm:spPr/>
      <dgm:t>
        <a:bodyPr/>
        <a:lstStyle/>
        <a:p>
          <a:endParaRPr lang="en-US"/>
        </a:p>
      </dgm:t>
    </dgm:pt>
    <dgm:pt modelId="{5E2CB799-C661-4905-B1DA-7D68B6783944}" type="sibTrans" cxnId="{DB7C31B8-79AE-403F-9956-B8D7E739199D}">
      <dgm:prSet/>
      <dgm:spPr/>
      <dgm:t>
        <a:bodyPr/>
        <a:lstStyle/>
        <a:p>
          <a:endParaRPr lang="en-US"/>
        </a:p>
      </dgm:t>
    </dgm:pt>
    <dgm:pt modelId="{850B10DA-3B74-4C55-A11E-1F594296703B}">
      <dgm:prSet/>
      <dgm:spPr/>
      <dgm:t>
        <a:bodyPr/>
        <a:lstStyle/>
        <a:p>
          <a:r>
            <a:rPr lang="en-GB" dirty="0"/>
            <a:t>These elements are frequently present in the economic, political, and social environments in which the organisation works.</a:t>
          </a:r>
          <a:endParaRPr lang="en-US" dirty="0"/>
        </a:p>
      </dgm:t>
    </dgm:pt>
    <dgm:pt modelId="{CFF6B088-5E8D-41DF-B208-70F46EF34914}" type="parTrans" cxnId="{7F257DC2-2A27-479F-9D91-4DFC43E2A509}">
      <dgm:prSet/>
      <dgm:spPr/>
      <dgm:t>
        <a:bodyPr/>
        <a:lstStyle/>
        <a:p>
          <a:endParaRPr lang="en-US"/>
        </a:p>
      </dgm:t>
    </dgm:pt>
    <dgm:pt modelId="{2BA78662-D82C-45C9-B29C-6F7D730EB163}" type="sibTrans" cxnId="{7F257DC2-2A27-479F-9D91-4DFC43E2A509}">
      <dgm:prSet/>
      <dgm:spPr/>
      <dgm:t>
        <a:bodyPr/>
        <a:lstStyle/>
        <a:p>
          <a:endParaRPr lang="en-US"/>
        </a:p>
      </dgm:t>
    </dgm:pt>
    <dgm:pt modelId="{79C431E9-E8FB-49CB-A7B6-4571C5E7EA73}" type="pres">
      <dgm:prSet presAssocID="{7D0EC036-4E0E-4F4C-8AEC-48CD26F3647D}" presName="linear" presStyleCnt="0">
        <dgm:presLayoutVars>
          <dgm:animLvl val="lvl"/>
          <dgm:resizeHandles val="exact"/>
        </dgm:presLayoutVars>
      </dgm:prSet>
      <dgm:spPr/>
    </dgm:pt>
    <dgm:pt modelId="{A6021325-E05B-47D4-8E49-AA111CC311A7}" type="pres">
      <dgm:prSet presAssocID="{E01FD7BF-9D00-4A11-A9FC-E76F3967660D}" presName="parentText" presStyleLbl="node1" presStyleIdx="0" presStyleCnt="2">
        <dgm:presLayoutVars>
          <dgm:chMax val="0"/>
          <dgm:bulletEnabled val="1"/>
        </dgm:presLayoutVars>
      </dgm:prSet>
      <dgm:spPr/>
    </dgm:pt>
    <dgm:pt modelId="{ECE2410E-7540-4E38-98FA-E1E81362DC89}" type="pres">
      <dgm:prSet presAssocID="{5E2CB799-C661-4905-B1DA-7D68B6783944}" presName="spacer" presStyleCnt="0"/>
      <dgm:spPr/>
    </dgm:pt>
    <dgm:pt modelId="{A8CE0CD0-BC87-4499-AEA0-70104BE83359}" type="pres">
      <dgm:prSet presAssocID="{850B10DA-3B74-4C55-A11E-1F594296703B}" presName="parentText" presStyleLbl="node1" presStyleIdx="1" presStyleCnt="2">
        <dgm:presLayoutVars>
          <dgm:chMax val="0"/>
          <dgm:bulletEnabled val="1"/>
        </dgm:presLayoutVars>
      </dgm:prSet>
      <dgm:spPr/>
    </dgm:pt>
  </dgm:ptLst>
  <dgm:cxnLst>
    <dgm:cxn modelId="{B40A6017-F15E-4D0C-A618-3089DE6792C8}" type="presOf" srcId="{7D0EC036-4E0E-4F4C-8AEC-48CD26F3647D}" destId="{79C431E9-E8FB-49CB-A7B6-4571C5E7EA73}" srcOrd="0" destOrd="0" presId="urn:microsoft.com/office/officeart/2005/8/layout/vList2"/>
    <dgm:cxn modelId="{40952A79-2E97-4C42-880B-1B7C0A59F641}" type="presOf" srcId="{E01FD7BF-9D00-4A11-A9FC-E76F3967660D}" destId="{A6021325-E05B-47D4-8E49-AA111CC311A7}" srcOrd="0" destOrd="0" presId="urn:microsoft.com/office/officeart/2005/8/layout/vList2"/>
    <dgm:cxn modelId="{DB7C31B8-79AE-403F-9956-B8D7E739199D}" srcId="{7D0EC036-4E0E-4F4C-8AEC-48CD26F3647D}" destId="{E01FD7BF-9D00-4A11-A9FC-E76F3967660D}" srcOrd="0" destOrd="0" parTransId="{66D5605E-A0E9-4629-AE5D-6FA0093B0E02}" sibTransId="{5E2CB799-C661-4905-B1DA-7D68B6783944}"/>
    <dgm:cxn modelId="{7F257DC2-2A27-479F-9D91-4DFC43E2A509}" srcId="{7D0EC036-4E0E-4F4C-8AEC-48CD26F3647D}" destId="{850B10DA-3B74-4C55-A11E-1F594296703B}" srcOrd="1" destOrd="0" parTransId="{CFF6B088-5E8D-41DF-B208-70F46EF34914}" sibTransId="{2BA78662-D82C-45C9-B29C-6F7D730EB163}"/>
    <dgm:cxn modelId="{F2220FF4-E2FF-410A-857F-A179C5AADA2C}" type="presOf" srcId="{850B10DA-3B74-4C55-A11E-1F594296703B}" destId="{A8CE0CD0-BC87-4499-AEA0-70104BE83359}" srcOrd="0" destOrd="0" presId="urn:microsoft.com/office/officeart/2005/8/layout/vList2"/>
    <dgm:cxn modelId="{FB8EBFFB-21EC-443A-83CE-832C7BDDA8D6}" type="presParOf" srcId="{79C431E9-E8FB-49CB-A7B6-4571C5E7EA73}" destId="{A6021325-E05B-47D4-8E49-AA111CC311A7}" srcOrd="0" destOrd="0" presId="urn:microsoft.com/office/officeart/2005/8/layout/vList2"/>
    <dgm:cxn modelId="{6BEBE7C3-9772-41DE-9FF5-744A97C65D2F}" type="presParOf" srcId="{79C431E9-E8FB-49CB-A7B6-4571C5E7EA73}" destId="{ECE2410E-7540-4E38-98FA-E1E81362DC89}" srcOrd="1" destOrd="0" presId="urn:microsoft.com/office/officeart/2005/8/layout/vList2"/>
    <dgm:cxn modelId="{940084C3-CA01-4B9D-B12E-E698A83855EC}" type="presParOf" srcId="{79C431E9-E8FB-49CB-A7B6-4571C5E7EA73}" destId="{A8CE0CD0-BC87-4499-AEA0-70104BE83359}" srcOrd="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28532C-43B0-41C9-85AB-3A3A37912651}" type="doc">
      <dgm:prSet loTypeId="urn:diagrams.loki3.com/VaryingWidthList" loCatId="list" qsTypeId="urn:microsoft.com/office/officeart/2005/8/quickstyle/simple1" qsCatId="simple" csTypeId="urn:microsoft.com/office/officeart/2005/8/colors/colorful1" csCatId="colorful" phldr="1"/>
      <dgm:spPr/>
      <dgm:t>
        <a:bodyPr/>
        <a:lstStyle/>
        <a:p>
          <a:endParaRPr lang="en-US"/>
        </a:p>
      </dgm:t>
    </dgm:pt>
    <dgm:pt modelId="{741160A6-AC8A-44BA-B3A6-6FB8BED8985A}">
      <dgm:prSet/>
      <dgm:spPr>
        <a:gradFill flip="none" rotWithShape="1">
          <a:gsLst>
            <a:gs pos="100000">
              <a:schemeClr val="accent3">
                <a:lumMod val="75000"/>
              </a:schemeClr>
            </a:gs>
            <a:gs pos="0">
              <a:srgbClr val="FF0000"/>
            </a:gs>
            <a:gs pos="100000">
              <a:schemeClr val="accent1">
                <a:lumMod val="45000"/>
                <a:lumOff val="55000"/>
              </a:schemeClr>
            </a:gs>
            <a:gs pos="100000">
              <a:schemeClr val="accent3">
                <a:lumMod val="75000"/>
              </a:schemeClr>
            </a:gs>
            <a:gs pos="100000">
              <a:schemeClr val="accent1">
                <a:lumMod val="30000"/>
                <a:lumOff val="70000"/>
              </a:schemeClr>
            </a:gs>
          </a:gsLst>
          <a:path path="circle">
            <a:fillToRect l="100000" t="100000"/>
          </a:path>
          <a:tileRect r="-100000" b="-100000"/>
        </a:gradFill>
      </dgm:spPr>
      <dgm:t>
        <a:bodyPr/>
        <a:lstStyle/>
        <a:p>
          <a:pPr marL="0" marR="0" lvl="0" indent="0" defTabSz="914400" eaLnBrk="1" fontAlgn="auto" latinLnBrk="0" hangingPunct="1">
            <a:lnSpc>
              <a:spcPct val="100000"/>
            </a:lnSpc>
            <a:spcBef>
              <a:spcPts val="0"/>
            </a:spcBef>
            <a:spcAft>
              <a:spcPts val="0"/>
            </a:spcAft>
            <a:buClrTx/>
            <a:buSzTx/>
            <a:buFontTx/>
            <a:buNone/>
            <a:tabLst/>
            <a:defRPr/>
          </a:pPr>
          <a:endParaRPr lang="en-GB" dirty="0"/>
        </a:p>
        <a:p>
          <a:pPr marL="0" marR="0" lvl="0" indent="0" defTabSz="914400" eaLnBrk="1" fontAlgn="auto" latinLnBrk="0" hangingPunct="1">
            <a:lnSpc>
              <a:spcPct val="100000"/>
            </a:lnSpc>
            <a:spcBef>
              <a:spcPts val="0"/>
            </a:spcBef>
            <a:spcAft>
              <a:spcPts val="0"/>
            </a:spcAft>
            <a:buClrTx/>
            <a:buSzTx/>
            <a:buFontTx/>
            <a:buNone/>
            <a:tabLst/>
            <a:defRPr/>
          </a:pPr>
          <a:r>
            <a:rPr lang="en-GB" dirty="0"/>
            <a:t>EDGAR SCHEIN</a:t>
          </a:r>
        </a:p>
        <a:p>
          <a:endParaRPr lang="en-US" dirty="0"/>
        </a:p>
      </dgm:t>
    </dgm:pt>
    <dgm:pt modelId="{30629A43-B09C-4C69-BE8C-AA852287DFE4}" type="parTrans" cxnId="{E2C2AA39-46B4-48E8-89D9-B65F6C15F826}">
      <dgm:prSet/>
      <dgm:spPr/>
      <dgm:t>
        <a:bodyPr/>
        <a:lstStyle/>
        <a:p>
          <a:endParaRPr lang="en-US"/>
        </a:p>
      </dgm:t>
    </dgm:pt>
    <dgm:pt modelId="{A3623D62-1CE5-465D-95B1-F258C20DEDD3}" type="sibTrans" cxnId="{E2C2AA39-46B4-48E8-89D9-B65F6C15F826}">
      <dgm:prSet/>
      <dgm:spPr/>
      <dgm:t>
        <a:bodyPr/>
        <a:lstStyle/>
        <a:p>
          <a:endParaRPr lang="en-US"/>
        </a:p>
      </dgm:t>
    </dgm:pt>
    <dgm:pt modelId="{EA9EA8D5-AA58-4048-839F-EC1E25F029B0}">
      <dgm:prSet/>
      <dgm:spPr>
        <a:gradFill rotWithShape="0">
          <a:gsLst>
            <a:gs pos="100000">
              <a:schemeClr val="accent3">
                <a:lumMod val="75000"/>
              </a:schemeClr>
            </a:gs>
            <a:gs pos="0">
              <a:srgbClr val="FF0000"/>
            </a:gs>
            <a:gs pos="100000">
              <a:schemeClr val="accent1">
                <a:lumMod val="45000"/>
                <a:lumOff val="55000"/>
              </a:schemeClr>
            </a:gs>
            <a:gs pos="100000">
              <a:schemeClr val="accent3">
                <a:lumMod val="75000"/>
              </a:schemeClr>
            </a:gs>
            <a:gs pos="100000">
              <a:schemeClr val="accent1">
                <a:lumMod val="30000"/>
                <a:lumOff val="70000"/>
              </a:schemeClr>
            </a:gs>
          </a:gsLst>
          <a:path path="circle">
            <a:fillToRect l="100000" t="100000"/>
          </a:path>
        </a:gradFill>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dirty="0"/>
            <a:t>DEAL AND KENNEDY</a:t>
          </a:r>
        </a:p>
        <a:p>
          <a:endParaRPr lang="en-US" dirty="0"/>
        </a:p>
      </dgm:t>
    </dgm:pt>
    <dgm:pt modelId="{2289744F-F5E6-4299-B99F-942DC767A93C}" type="parTrans" cxnId="{A11CDCE0-06EB-4E7C-8D43-D45906CA382F}">
      <dgm:prSet/>
      <dgm:spPr/>
      <dgm:t>
        <a:bodyPr/>
        <a:lstStyle/>
        <a:p>
          <a:endParaRPr lang="en-US"/>
        </a:p>
      </dgm:t>
    </dgm:pt>
    <dgm:pt modelId="{7C758E9D-46BC-4196-915E-667FFB53BCAE}" type="sibTrans" cxnId="{A11CDCE0-06EB-4E7C-8D43-D45906CA382F}">
      <dgm:prSet/>
      <dgm:spPr/>
      <dgm:t>
        <a:bodyPr/>
        <a:lstStyle/>
        <a:p>
          <a:endParaRPr lang="en-US"/>
        </a:p>
      </dgm:t>
    </dgm:pt>
    <dgm:pt modelId="{15B556C8-DB4E-4BCE-96E8-5FD644E15600}">
      <dgm:prSet custT="1"/>
      <dgm:spPr>
        <a:gradFill rotWithShape="0">
          <a:gsLst>
            <a:gs pos="100000">
              <a:schemeClr val="accent3">
                <a:lumMod val="75000"/>
              </a:schemeClr>
            </a:gs>
            <a:gs pos="0">
              <a:srgbClr val="FF0000"/>
            </a:gs>
            <a:gs pos="100000">
              <a:schemeClr val="accent1">
                <a:lumMod val="45000"/>
                <a:lumOff val="55000"/>
              </a:schemeClr>
            </a:gs>
            <a:gs pos="100000">
              <a:schemeClr val="accent3">
                <a:lumMod val="75000"/>
              </a:schemeClr>
            </a:gs>
            <a:gs pos="100000">
              <a:schemeClr val="accent1">
                <a:lumMod val="30000"/>
                <a:lumOff val="70000"/>
              </a:schemeClr>
            </a:gs>
          </a:gsLst>
          <a:path path="circle">
            <a:fillToRect l="100000" t="100000"/>
          </a:path>
        </a:gradFill>
      </dgm:spPr>
      <dgm:t>
        <a:bodyPr/>
        <a:lstStyle/>
        <a:p>
          <a:pPr marL="0" marR="0" lvl="0" indent="0" defTabSz="1022350" eaLnBrk="1" fontAlgn="auto" latinLnBrk="0" hangingPunct="1">
            <a:lnSpc>
              <a:spcPct val="90000"/>
            </a:lnSpc>
            <a:spcBef>
              <a:spcPct val="0"/>
            </a:spcBef>
            <a:spcAft>
              <a:spcPct val="35000"/>
            </a:spcAft>
            <a:buClrTx/>
            <a:buSzTx/>
            <a:buFontTx/>
            <a:buNone/>
            <a:tabLst/>
            <a:defRPr/>
          </a:pPr>
          <a:r>
            <a:rPr lang="en-GB" sz="2400" dirty="0"/>
            <a:t>CULTURE WEB</a:t>
          </a:r>
        </a:p>
        <a:p>
          <a:pPr marL="0" lvl="0" defTabSz="1022350">
            <a:lnSpc>
              <a:spcPct val="90000"/>
            </a:lnSpc>
            <a:spcBef>
              <a:spcPct val="0"/>
            </a:spcBef>
            <a:spcAft>
              <a:spcPct val="35000"/>
            </a:spcAft>
            <a:buNone/>
          </a:pPr>
          <a:endParaRPr lang="en-US" sz="1400" dirty="0"/>
        </a:p>
      </dgm:t>
    </dgm:pt>
    <dgm:pt modelId="{2561053B-B7B3-4328-B38E-7E22EB9CB73B}" type="parTrans" cxnId="{85E0A9B2-FCAE-4EC3-8676-1048224177B7}">
      <dgm:prSet/>
      <dgm:spPr/>
      <dgm:t>
        <a:bodyPr/>
        <a:lstStyle/>
        <a:p>
          <a:endParaRPr lang="en-US"/>
        </a:p>
      </dgm:t>
    </dgm:pt>
    <dgm:pt modelId="{5C5F2221-15B5-45E8-9AC5-9B40F3557D5D}" type="sibTrans" cxnId="{85E0A9B2-FCAE-4EC3-8676-1048224177B7}">
      <dgm:prSet/>
      <dgm:spPr/>
      <dgm:t>
        <a:bodyPr/>
        <a:lstStyle/>
        <a:p>
          <a:endParaRPr lang="en-US"/>
        </a:p>
      </dgm:t>
    </dgm:pt>
    <dgm:pt modelId="{09DC3658-A4CF-4C85-88A0-75503751F255}">
      <dgm:prSet/>
      <dgm:spPr>
        <a:gradFill rotWithShape="0">
          <a:gsLst>
            <a:gs pos="93000">
              <a:srgbClr val="FF0000"/>
            </a:gs>
            <a:gs pos="100000">
              <a:schemeClr val="accent3">
                <a:lumMod val="75000"/>
              </a:schemeClr>
            </a:gs>
            <a:gs pos="0">
              <a:schemeClr val="accent3">
                <a:lumMod val="75000"/>
              </a:schemeClr>
            </a:gs>
            <a:gs pos="100000">
              <a:schemeClr val="accent1">
                <a:lumMod val="30000"/>
                <a:lumOff val="70000"/>
              </a:schemeClr>
            </a:gs>
          </a:gsLst>
          <a:lin ang="5400000" scaled="1"/>
        </a:grad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a:t>PESTLE</a:t>
          </a:r>
        </a:p>
        <a:p>
          <a:pPr marL="0" marR="0" lvl="0" indent="0" defTabSz="914400" eaLnBrk="1" fontAlgn="auto" latinLnBrk="0" hangingPunct="1">
            <a:lnSpc>
              <a:spcPct val="100000"/>
            </a:lnSpc>
            <a:spcBef>
              <a:spcPts val="0"/>
            </a:spcBef>
            <a:spcAft>
              <a:spcPts val="0"/>
            </a:spcAft>
            <a:buClrTx/>
            <a:buSzTx/>
            <a:buFontTx/>
            <a:buNone/>
            <a:tabLst/>
            <a:defRPr/>
          </a:pPr>
          <a:r>
            <a:rPr lang="en-US" sz="1800" dirty="0"/>
            <a:t>SMART </a:t>
          </a:r>
        </a:p>
        <a:p>
          <a:endParaRPr lang="en-US" dirty="0"/>
        </a:p>
      </dgm:t>
    </dgm:pt>
    <dgm:pt modelId="{465D0F68-9340-4169-AC2A-323EB9E2989A}" type="parTrans" cxnId="{02EEF193-2771-4507-9D87-334D96F94755}">
      <dgm:prSet/>
      <dgm:spPr/>
      <dgm:t>
        <a:bodyPr/>
        <a:lstStyle/>
        <a:p>
          <a:endParaRPr lang="en-US"/>
        </a:p>
      </dgm:t>
    </dgm:pt>
    <dgm:pt modelId="{7D37C0C9-7E5F-423A-83C8-6D3E09AC89D1}" type="sibTrans" cxnId="{02EEF193-2771-4507-9D87-334D96F94755}">
      <dgm:prSet/>
      <dgm:spPr/>
      <dgm:t>
        <a:bodyPr/>
        <a:lstStyle/>
        <a:p>
          <a:endParaRPr lang="en-US"/>
        </a:p>
      </dgm:t>
    </dgm:pt>
    <dgm:pt modelId="{C0E4BB4E-7FA9-4DBC-801E-AFEB56AEB47C}">
      <dgm:prSet/>
      <dgm:spPr>
        <a:gradFill rotWithShape="0">
          <a:gsLst>
            <a:gs pos="100000">
              <a:schemeClr val="accent3">
                <a:lumMod val="75000"/>
              </a:schemeClr>
            </a:gs>
            <a:gs pos="0">
              <a:srgbClr val="FF0000"/>
            </a:gs>
            <a:gs pos="100000">
              <a:schemeClr val="accent1">
                <a:lumMod val="45000"/>
                <a:lumOff val="55000"/>
              </a:schemeClr>
            </a:gs>
            <a:gs pos="100000">
              <a:schemeClr val="accent3">
                <a:lumMod val="75000"/>
              </a:schemeClr>
            </a:gs>
            <a:gs pos="100000">
              <a:schemeClr val="accent1">
                <a:lumMod val="30000"/>
                <a:lumOff val="70000"/>
              </a:schemeClr>
            </a:gs>
          </a:gsLst>
          <a:path path="circle">
            <a:fillToRect l="100000" t="100000"/>
          </a:path>
        </a:gradFill>
      </dgm:spPr>
      <dgm:t>
        <a:bodyPr/>
        <a:lstStyle/>
        <a:p>
          <a:r>
            <a:rPr lang="en-GB" dirty="0"/>
            <a:t>HANDY</a:t>
          </a:r>
        </a:p>
      </dgm:t>
    </dgm:pt>
    <dgm:pt modelId="{08A53AAE-3011-45DC-A528-F06618B7174D}" type="parTrans" cxnId="{36B674D6-EB00-4E42-874F-13517910CC46}">
      <dgm:prSet/>
      <dgm:spPr/>
      <dgm:t>
        <a:bodyPr/>
        <a:lstStyle/>
        <a:p>
          <a:endParaRPr lang="en-GB"/>
        </a:p>
      </dgm:t>
    </dgm:pt>
    <dgm:pt modelId="{F5E6D58E-855C-4848-84DB-6D2DF47E31D0}" type="sibTrans" cxnId="{36B674D6-EB00-4E42-874F-13517910CC46}">
      <dgm:prSet/>
      <dgm:spPr/>
      <dgm:t>
        <a:bodyPr/>
        <a:lstStyle/>
        <a:p>
          <a:endParaRPr lang="en-GB"/>
        </a:p>
      </dgm:t>
    </dgm:pt>
    <dgm:pt modelId="{A560E613-7C64-4A76-9601-598C90C64FEF}" type="pres">
      <dgm:prSet presAssocID="{2028532C-43B0-41C9-85AB-3A3A37912651}" presName="Name0" presStyleCnt="0">
        <dgm:presLayoutVars>
          <dgm:resizeHandles/>
        </dgm:presLayoutVars>
      </dgm:prSet>
      <dgm:spPr/>
    </dgm:pt>
    <dgm:pt modelId="{46F7CE19-296B-4358-82B1-B360448AF49C}" type="pres">
      <dgm:prSet presAssocID="{741160A6-AC8A-44BA-B3A6-6FB8BED8985A}" presName="text" presStyleLbl="node1" presStyleIdx="0" presStyleCnt="5" custScaleX="131772">
        <dgm:presLayoutVars>
          <dgm:bulletEnabled val="1"/>
        </dgm:presLayoutVars>
      </dgm:prSet>
      <dgm:spPr/>
    </dgm:pt>
    <dgm:pt modelId="{D305B27C-661F-4042-90E0-035FDF17DD3B}" type="pres">
      <dgm:prSet presAssocID="{A3623D62-1CE5-465D-95B1-F258C20DEDD3}" presName="space" presStyleCnt="0"/>
      <dgm:spPr/>
    </dgm:pt>
    <dgm:pt modelId="{EBB42A7A-B9CA-4A12-8EF6-9F17A76A846B}" type="pres">
      <dgm:prSet presAssocID="{EA9EA8D5-AA58-4048-839F-EC1E25F029B0}" presName="text" presStyleLbl="node1" presStyleIdx="1" presStyleCnt="5" custScaleX="188246">
        <dgm:presLayoutVars>
          <dgm:bulletEnabled val="1"/>
        </dgm:presLayoutVars>
      </dgm:prSet>
      <dgm:spPr/>
    </dgm:pt>
    <dgm:pt modelId="{9CAF5F43-40E9-4A75-82C6-701477C7E8C5}" type="pres">
      <dgm:prSet presAssocID="{7C758E9D-46BC-4196-915E-667FFB53BCAE}" presName="space" presStyleCnt="0"/>
      <dgm:spPr/>
    </dgm:pt>
    <dgm:pt modelId="{C5E60720-EFF2-4B6A-9C13-06DC31AEE536}" type="pres">
      <dgm:prSet presAssocID="{15B556C8-DB4E-4BCE-96E8-5FD644E15600}" presName="text" presStyleLbl="node1" presStyleIdx="2" presStyleCnt="5" custScaleX="205894" custLinFactY="-2916" custLinFactNeighborX="-23732" custLinFactNeighborY="-100000">
        <dgm:presLayoutVars>
          <dgm:bulletEnabled val="1"/>
        </dgm:presLayoutVars>
      </dgm:prSet>
      <dgm:spPr/>
    </dgm:pt>
    <dgm:pt modelId="{C5275A66-F56F-402D-B921-DD4D8F71493F}" type="pres">
      <dgm:prSet presAssocID="{5C5F2221-15B5-45E8-9AC5-9B40F3557D5D}" presName="space" presStyleCnt="0"/>
      <dgm:spPr/>
    </dgm:pt>
    <dgm:pt modelId="{AD19D806-F245-49E6-986C-4176D093494B}" type="pres">
      <dgm:prSet presAssocID="{C0E4BB4E-7FA9-4DBC-801E-AFEB56AEB47C}" presName="text" presStyleLbl="node1" presStyleIdx="3" presStyleCnt="5" custScaleX="411788" custLinFactY="-14565" custLinFactNeighborX="-1718" custLinFactNeighborY="-100000">
        <dgm:presLayoutVars>
          <dgm:bulletEnabled val="1"/>
        </dgm:presLayoutVars>
      </dgm:prSet>
      <dgm:spPr/>
    </dgm:pt>
    <dgm:pt modelId="{B4BE03EE-5160-4441-921B-966EA94D083B}" type="pres">
      <dgm:prSet presAssocID="{F5E6D58E-855C-4848-84DB-6D2DF47E31D0}" presName="space" presStyleCnt="0"/>
      <dgm:spPr/>
    </dgm:pt>
    <dgm:pt modelId="{E3A9D14A-E4D0-4D1A-A1B3-056BB1252358}" type="pres">
      <dgm:prSet presAssocID="{09DC3658-A4CF-4C85-88A0-75503751F255}" presName="text" presStyleLbl="node1" presStyleIdx="4" presStyleCnt="5" custScaleX="263544" custLinFactY="406" custLinFactNeighborX="-91859" custLinFactNeighborY="100000">
        <dgm:presLayoutVars>
          <dgm:bulletEnabled val="1"/>
        </dgm:presLayoutVars>
      </dgm:prSet>
      <dgm:spPr/>
    </dgm:pt>
  </dgm:ptLst>
  <dgm:cxnLst>
    <dgm:cxn modelId="{D12A4917-4BED-47EA-BF3B-0FD156EF7C44}" type="presOf" srcId="{C0E4BB4E-7FA9-4DBC-801E-AFEB56AEB47C}" destId="{AD19D806-F245-49E6-986C-4176D093494B}" srcOrd="0" destOrd="0" presId="urn:diagrams.loki3.com/VaryingWidthList"/>
    <dgm:cxn modelId="{E2C2AA39-46B4-48E8-89D9-B65F6C15F826}" srcId="{2028532C-43B0-41C9-85AB-3A3A37912651}" destId="{741160A6-AC8A-44BA-B3A6-6FB8BED8985A}" srcOrd="0" destOrd="0" parTransId="{30629A43-B09C-4C69-BE8C-AA852287DFE4}" sibTransId="{A3623D62-1CE5-465D-95B1-F258C20DEDD3}"/>
    <dgm:cxn modelId="{78F8BF47-ADF3-40B2-A2A4-99F4BB7A2251}" type="presOf" srcId="{EA9EA8D5-AA58-4048-839F-EC1E25F029B0}" destId="{EBB42A7A-B9CA-4A12-8EF6-9F17A76A846B}" srcOrd="0" destOrd="0" presId="urn:diagrams.loki3.com/VaryingWidthList"/>
    <dgm:cxn modelId="{77C4308E-9B41-4C99-9FE3-EAFE1791B665}" type="presOf" srcId="{741160A6-AC8A-44BA-B3A6-6FB8BED8985A}" destId="{46F7CE19-296B-4358-82B1-B360448AF49C}" srcOrd="0" destOrd="0" presId="urn:diagrams.loki3.com/VaryingWidthList"/>
    <dgm:cxn modelId="{02EEF193-2771-4507-9D87-334D96F94755}" srcId="{2028532C-43B0-41C9-85AB-3A3A37912651}" destId="{09DC3658-A4CF-4C85-88A0-75503751F255}" srcOrd="4" destOrd="0" parTransId="{465D0F68-9340-4169-AC2A-323EB9E2989A}" sibTransId="{7D37C0C9-7E5F-423A-83C8-6D3E09AC89D1}"/>
    <dgm:cxn modelId="{85E0A9B2-FCAE-4EC3-8676-1048224177B7}" srcId="{2028532C-43B0-41C9-85AB-3A3A37912651}" destId="{15B556C8-DB4E-4BCE-96E8-5FD644E15600}" srcOrd="2" destOrd="0" parTransId="{2561053B-B7B3-4328-B38E-7E22EB9CB73B}" sibTransId="{5C5F2221-15B5-45E8-9AC5-9B40F3557D5D}"/>
    <dgm:cxn modelId="{5A2AFFBE-FCEE-4868-9730-FA89F8772776}" type="presOf" srcId="{2028532C-43B0-41C9-85AB-3A3A37912651}" destId="{A560E613-7C64-4A76-9601-598C90C64FEF}" srcOrd="0" destOrd="0" presId="urn:diagrams.loki3.com/VaryingWidthList"/>
    <dgm:cxn modelId="{C7729CC3-A3AB-4BAF-9FFA-E81870896E20}" type="presOf" srcId="{09DC3658-A4CF-4C85-88A0-75503751F255}" destId="{E3A9D14A-E4D0-4D1A-A1B3-056BB1252358}" srcOrd="0" destOrd="0" presId="urn:diagrams.loki3.com/VaryingWidthList"/>
    <dgm:cxn modelId="{36B674D6-EB00-4E42-874F-13517910CC46}" srcId="{2028532C-43B0-41C9-85AB-3A3A37912651}" destId="{C0E4BB4E-7FA9-4DBC-801E-AFEB56AEB47C}" srcOrd="3" destOrd="0" parTransId="{08A53AAE-3011-45DC-A528-F06618B7174D}" sibTransId="{F5E6D58E-855C-4848-84DB-6D2DF47E31D0}"/>
    <dgm:cxn modelId="{A93C65DC-A6A0-449E-923A-9CD8D0E241CA}" type="presOf" srcId="{15B556C8-DB4E-4BCE-96E8-5FD644E15600}" destId="{C5E60720-EFF2-4B6A-9C13-06DC31AEE536}" srcOrd="0" destOrd="0" presId="urn:diagrams.loki3.com/VaryingWidthList"/>
    <dgm:cxn modelId="{A11CDCE0-06EB-4E7C-8D43-D45906CA382F}" srcId="{2028532C-43B0-41C9-85AB-3A3A37912651}" destId="{EA9EA8D5-AA58-4048-839F-EC1E25F029B0}" srcOrd="1" destOrd="0" parTransId="{2289744F-F5E6-4299-B99F-942DC767A93C}" sibTransId="{7C758E9D-46BC-4196-915E-667FFB53BCAE}"/>
    <dgm:cxn modelId="{0D052D0E-2FD7-4A05-95A3-E3D00975ED0C}" type="presParOf" srcId="{A560E613-7C64-4A76-9601-598C90C64FEF}" destId="{46F7CE19-296B-4358-82B1-B360448AF49C}" srcOrd="0" destOrd="0" presId="urn:diagrams.loki3.com/VaryingWidthList"/>
    <dgm:cxn modelId="{E9E56276-75AA-4C2B-B496-E7C66A5B836C}" type="presParOf" srcId="{A560E613-7C64-4A76-9601-598C90C64FEF}" destId="{D305B27C-661F-4042-90E0-035FDF17DD3B}" srcOrd="1" destOrd="0" presId="urn:diagrams.loki3.com/VaryingWidthList"/>
    <dgm:cxn modelId="{134C2052-66B9-4580-BA8B-0C54FF16BD0E}" type="presParOf" srcId="{A560E613-7C64-4A76-9601-598C90C64FEF}" destId="{EBB42A7A-B9CA-4A12-8EF6-9F17A76A846B}" srcOrd="2" destOrd="0" presId="urn:diagrams.loki3.com/VaryingWidthList"/>
    <dgm:cxn modelId="{FE029432-62D5-4906-BF1F-856FDE3FAC1D}" type="presParOf" srcId="{A560E613-7C64-4A76-9601-598C90C64FEF}" destId="{9CAF5F43-40E9-4A75-82C6-701477C7E8C5}" srcOrd="3" destOrd="0" presId="urn:diagrams.loki3.com/VaryingWidthList"/>
    <dgm:cxn modelId="{963708C0-DB99-40D5-8C76-8EC9484AF898}" type="presParOf" srcId="{A560E613-7C64-4A76-9601-598C90C64FEF}" destId="{C5E60720-EFF2-4B6A-9C13-06DC31AEE536}" srcOrd="4" destOrd="0" presId="urn:diagrams.loki3.com/VaryingWidthList"/>
    <dgm:cxn modelId="{BF820261-91DD-45C6-BDAF-5E43FFBBD9E7}" type="presParOf" srcId="{A560E613-7C64-4A76-9601-598C90C64FEF}" destId="{C5275A66-F56F-402D-B921-DD4D8F71493F}" srcOrd="5" destOrd="0" presId="urn:diagrams.loki3.com/VaryingWidthList"/>
    <dgm:cxn modelId="{D984BAD2-2977-4299-9134-783EB667D8F4}" type="presParOf" srcId="{A560E613-7C64-4A76-9601-598C90C64FEF}" destId="{AD19D806-F245-49E6-986C-4176D093494B}" srcOrd="6" destOrd="0" presId="urn:diagrams.loki3.com/VaryingWidthList"/>
    <dgm:cxn modelId="{73088217-E15B-4F0A-A37B-20F6D85B3829}" type="presParOf" srcId="{A560E613-7C64-4A76-9601-598C90C64FEF}" destId="{B4BE03EE-5160-4441-921B-966EA94D083B}" srcOrd="7" destOrd="0" presId="urn:diagrams.loki3.com/VaryingWidthList"/>
    <dgm:cxn modelId="{DBAC68BF-3E02-401C-BD9C-1C04DC50EE4C}" type="presParOf" srcId="{A560E613-7C64-4A76-9601-598C90C64FEF}" destId="{E3A9D14A-E4D0-4D1A-A1B3-056BB1252358}" srcOrd="8" destOrd="0" presId="urn:diagrams.loki3.com/VaryingWidth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54C7B3E-F7CA-4A9A-BF99-F277ED99D2AE}"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03DD51F3-0835-4725-AE7C-CE1AF94AD3B6}">
      <dgm:prSet/>
      <dgm:spPr>
        <a:gradFill rotWithShape="0">
          <a:gsLst>
            <a:gs pos="91143">
              <a:schemeClr val="accent4">
                <a:lumMod val="75000"/>
              </a:schemeClr>
            </a:gs>
            <a:gs pos="0">
              <a:schemeClr val="accent3">
                <a:lumMod val="75000"/>
              </a:schemeClr>
            </a:gs>
            <a:gs pos="57000">
              <a:srgbClr val="FF0000"/>
            </a:gs>
            <a:gs pos="100000">
              <a:schemeClr val="accent3">
                <a:lumMod val="75000"/>
              </a:schemeClr>
            </a:gs>
            <a:gs pos="100000">
              <a:schemeClr val="accent1">
                <a:lumMod val="30000"/>
                <a:lumOff val="70000"/>
              </a:schemeClr>
            </a:gs>
          </a:gsLst>
          <a:lin ang="5400000" scaled="1"/>
        </a:gradFill>
      </dgm:spPr>
      <dgm:t>
        <a:bodyPr/>
        <a:lstStyle/>
        <a:p>
          <a:r>
            <a:rPr lang="en-US" dirty="0"/>
            <a:t>Tools to analyze an organization culture</a:t>
          </a:r>
          <a:endParaRPr lang="en-GB" dirty="0"/>
        </a:p>
      </dgm:t>
    </dgm:pt>
    <dgm:pt modelId="{38096129-A40A-47FD-B377-A43ECEE4C9D6}" type="parTrans" cxnId="{EAD5F7FB-ACE6-4CCB-BA46-B04C345EB754}">
      <dgm:prSet/>
      <dgm:spPr/>
      <dgm:t>
        <a:bodyPr/>
        <a:lstStyle/>
        <a:p>
          <a:endParaRPr lang="en-GB"/>
        </a:p>
      </dgm:t>
    </dgm:pt>
    <dgm:pt modelId="{EC18E899-D13D-4D0D-B8D6-DA49C2CBDFA1}" type="sibTrans" cxnId="{EAD5F7FB-ACE6-4CCB-BA46-B04C345EB754}">
      <dgm:prSet/>
      <dgm:spPr/>
      <dgm:t>
        <a:bodyPr/>
        <a:lstStyle/>
        <a:p>
          <a:endParaRPr lang="en-GB"/>
        </a:p>
      </dgm:t>
    </dgm:pt>
    <dgm:pt modelId="{D51B4CB6-9929-4FB0-BB43-10F808AED029}" type="pres">
      <dgm:prSet presAssocID="{854C7B3E-F7CA-4A9A-BF99-F277ED99D2AE}" presName="Name0" presStyleCnt="0">
        <dgm:presLayoutVars>
          <dgm:dir/>
          <dgm:resizeHandles val="exact"/>
        </dgm:presLayoutVars>
      </dgm:prSet>
      <dgm:spPr/>
    </dgm:pt>
    <dgm:pt modelId="{736B1368-83C9-4305-994E-76B367AFE2BB}" type="pres">
      <dgm:prSet presAssocID="{03DD51F3-0835-4725-AE7C-CE1AF94AD3B6}" presName="node" presStyleLbl="node1" presStyleIdx="0" presStyleCnt="1" custLinFactNeighborX="11698" custLinFactNeighborY="11251">
        <dgm:presLayoutVars>
          <dgm:bulletEnabled val="1"/>
        </dgm:presLayoutVars>
      </dgm:prSet>
      <dgm:spPr/>
    </dgm:pt>
  </dgm:ptLst>
  <dgm:cxnLst>
    <dgm:cxn modelId="{4A1B6383-8E61-4A6A-BEE7-EFC9B4EAB807}" type="presOf" srcId="{03DD51F3-0835-4725-AE7C-CE1AF94AD3B6}" destId="{736B1368-83C9-4305-994E-76B367AFE2BB}" srcOrd="0" destOrd="0" presId="urn:microsoft.com/office/officeart/2005/8/layout/process1"/>
    <dgm:cxn modelId="{4D4B218D-9AF7-442F-8EDE-11B4981B86DC}" type="presOf" srcId="{854C7B3E-F7CA-4A9A-BF99-F277ED99D2AE}" destId="{D51B4CB6-9929-4FB0-BB43-10F808AED029}" srcOrd="0" destOrd="0" presId="urn:microsoft.com/office/officeart/2005/8/layout/process1"/>
    <dgm:cxn modelId="{EAD5F7FB-ACE6-4CCB-BA46-B04C345EB754}" srcId="{854C7B3E-F7CA-4A9A-BF99-F277ED99D2AE}" destId="{03DD51F3-0835-4725-AE7C-CE1AF94AD3B6}" srcOrd="0" destOrd="0" parTransId="{38096129-A40A-47FD-B377-A43ECEE4C9D6}" sibTransId="{EC18E899-D13D-4D0D-B8D6-DA49C2CBDFA1}"/>
    <dgm:cxn modelId="{E5A9AB07-7427-4244-9046-D64907A95F34}" type="presParOf" srcId="{D51B4CB6-9929-4FB0-BB43-10F808AED029}" destId="{736B1368-83C9-4305-994E-76B367AFE2BB}" srcOrd="0" destOrd="0" presId="urn:microsoft.com/office/officeart/2005/8/layout/process1"/>
  </dgm:cxnLst>
  <dgm:bg/>
  <dgm:whole/>
  <dgm:extLst>
    <a:ext uri="http://schemas.microsoft.com/office/drawing/2008/diagram">
      <dsp:dataModelExt xmlns:dsp="http://schemas.microsoft.com/office/drawing/2008/diagram" relId="rId15"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38FA16-1989-45B6-BD54-E49E8424AF57}"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5B36C1D2-62CB-48A7-871F-1CD2CDFDE953}">
      <dgm:prSet/>
      <dgm:spPr>
        <a:gradFill rotWithShape="0">
          <a:gsLst>
            <a:gs pos="91143">
              <a:schemeClr val="accent4">
                <a:lumMod val="75000"/>
              </a:schemeClr>
            </a:gs>
            <a:gs pos="0">
              <a:schemeClr val="accent3">
                <a:lumMod val="75000"/>
              </a:schemeClr>
            </a:gs>
            <a:gs pos="57000">
              <a:srgbClr val="FF0000"/>
            </a:gs>
            <a:gs pos="100000">
              <a:schemeClr val="accent3">
                <a:lumMod val="75000"/>
              </a:schemeClr>
            </a:gs>
            <a:gs pos="100000">
              <a:schemeClr val="accent1">
                <a:lumMod val="30000"/>
                <a:lumOff val="70000"/>
              </a:schemeClr>
            </a:gs>
          </a:gsLst>
          <a:lin ang="5400000" scaled="1"/>
        </a:gradFill>
      </dgm:spPr>
      <dgm:t>
        <a:bodyPr/>
        <a:lstStyle/>
        <a:p>
          <a:r>
            <a:rPr lang="en-GB" dirty="0"/>
            <a:t>Organisational culture models</a:t>
          </a:r>
        </a:p>
      </dgm:t>
    </dgm:pt>
    <dgm:pt modelId="{A4D1A346-74D1-4414-BD47-C82EF7D2B244}" type="parTrans" cxnId="{4C40230C-1A1D-400C-9DAD-EB738BFDA60C}">
      <dgm:prSet/>
      <dgm:spPr/>
      <dgm:t>
        <a:bodyPr/>
        <a:lstStyle/>
        <a:p>
          <a:endParaRPr lang="en-GB"/>
        </a:p>
      </dgm:t>
    </dgm:pt>
    <dgm:pt modelId="{0239A3A0-A6CD-45F9-BA5B-BB90698E041B}" type="sibTrans" cxnId="{4C40230C-1A1D-400C-9DAD-EB738BFDA60C}">
      <dgm:prSet/>
      <dgm:spPr/>
      <dgm:t>
        <a:bodyPr/>
        <a:lstStyle/>
        <a:p>
          <a:endParaRPr lang="en-GB"/>
        </a:p>
      </dgm:t>
    </dgm:pt>
    <dgm:pt modelId="{43C574AE-0302-4868-AEBE-2AA97492DEFD}" type="pres">
      <dgm:prSet presAssocID="{4838FA16-1989-45B6-BD54-E49E8424AF57}" presName="linear" presStyleCnt="0">
        <dgm:presLayoutVars>
          <dgm:animLvl val="lvl"/>
          <dgm:resizeHandles val="exact"/>
        </dgm:presLayoutVars>
      </dgm:prSet>
      <dgm:spPr/>
    </dgm:pt>
    <dgm:pt modelId="{09C02406-D9AC-4490-BA53-509BA4DCCDDB}" type="pres">
      <dgm:prSet presAssocID="{5B36C1D2-62CB-48A7-871F-1CD2CDFDE953}" presName="parentText" presStyleLbl="node1" presStyleIdx="0" presStyleCnt="1" custLinFactX="17053" custLinFactNeighborX="100000" custLinFactNeighborY="-28736">
        <dgm:presLayoutVars>
          <dgm:chMax val="0"/>
          <dgm:bulletEnabled val="1"/>
        </dgm:presLayoutVars>
      </dgm:prSet>
      <dgm:spPr/>
    </dgm:pt>
  </dgm:ptLst>
  <dgm:cxnLst>
    <dgm:cxn modelId="{4C40230C-1A1D-400C-9DAD-EB738BFDA60C}" srcId="{4838FA16-1989-45B6-BD54-E49E8424AF57}" destId="{5B36C1D2-62CB-48A7-871F-1CD2CDFDE953}" srcOrd="0" destOrd="0" parTransId="{A4D1A346-74D1-4414-BD47-C82EF7D2B244}" sibTransId="{0239A3A0-A6CD-45F9-BA5B-BB90698E041B}"/>
    <dgm:cxn modelId="{785FBC37-B8F4-4A3F-8365-1DD032F54A8C}" type="presOf" srcId="{5B36C1D2-62CB-48A7-871F-1CD2CDFDE953}" destId="{09C02406-D9AC-4490-BA53-509BA4DCCDDB}" srcOrd="0" destOrd="0" presId="urn:microsoft.com/office/officeart/2005/8/layout/vList2"/>
    <dgm:cxn modelId="{2A95B8A7-006F-47DC-B60E-856FB60627AE}" type="presOf" srcId="{4838FA16-1989-45B6-BD54-E49E8424AF57}" destId="{43C574AE-0302-4868-AEBE-2AA97492DEFD}" srcOrd="0" destOrd="0" presId="urn:microsoft.com/office/officeart/2005/8/layout/vList2"/>
    <dgm:cxn modelId="{3BC2D1A8-27E6-41BA-8F2D-D85DC5A5DDBB}" type="presParOf" srcId="{43C574AE-0302-4868-AEBE-2AA97492DEFD}" destId="{09C02406-D9AC-4490-BA53-509BA4DCCDDB}" srcOrd="0" destOrd="0" presId="urn:microsoft.com/office/officeart/2005/8/layout/vList2"/>
  </dgm:cxnLst>
  <dgm:bg/>
  <dgm:whole/>
  <dgm:extLst>
    <a:ext uri="http://schemas.microsoft.com/office/drawing/2008/diagram">
      <dsp:dataModelExt xmlns:dsp="http://schemas.microsoft.com/office/drawing/2008/diagram" relId="rId2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4BC9003-731C-4EA4-9D64-9FE72C35FB4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GB"/>
        </a:p>
      </dgm:t>
    </dgm:pt>
    <dgm:pt modelId="{AF0C858F-78BD-41B1-A73C-CA159E9A00A0}">
      <dgm:prSet/>
      <dgm:spPr>
        <a:noFill/>
      </dgm:spPr>
      <dgm:t>
        <a:bodyPr/>
        <a:lstStyle/>
        <a:p>
          <a:r>
            <a:rPr lang="en-GB" dirty="0"/>
            <a:t>According to Mullins (2007), is the set of traditions, values, policies, beliefs, and attitudes that serve as a widespread background for everything we do and think in a company. A company's culture is formed around the individuals who work there and gives them a sense of being in the right place.</a:t>
          </a:r>
        </a:p>
      </dgm:t>
    </dgm:pt>
    <dgm:pt modelId="{656CB5F6-41A1-4A7E-A43C-87F257E329A7}" type="parTrans" cxnId="{E6DF60A3-3CB6-4C79-ABFE-AAFBD8E93C16}">
      <dgm:prSet/>
      <dgm:spPr/>
      <dgm:t>
        <a:bodyPr/>
        <a:lstStyle/>
        <a:p>
          <a:endParaRPr lang="en-GB"/>
        </a:p>
      </dgm:t>
    </dgm:pt>
    <dgm:pt modelId="{FBB7C958-4FF1-47A7-AC4F-D1E9C8228675}" type="sibTrans" cxnId="{E6DF60A3-3CB6-4C79-ABFE-AAFBD8E93C16}">
      <dgm:prSet/>
      <dgm:spPr/>
      <dgm:t>
        <a:bodyPr/>
        <a:lstStyle/>
        <a:p>
          <a:endParaRPr lang="en-GB"/>
        </a:p>
      </dgm:t>
    </dgm:pt>
    <dgm:pt modelId="{D6CD3156-4150-47EB-AAEE-83318A6971E3}" type="pres">
      <dgm:prSet presAssocID="{D4BC9003-731C-4EA4-9D64-9FE72C35FB47}" presName="linear" presStyleCnt="0">
        <dgm:presLayoutVars>
          <dgm:animLvl val="lvl"/>
          <dgm:resizeHandles val="exact"/>
        </dgm:presLayoutVars>
      </dgm:prSet>
      <dgm:spPr/>
    </dgm:pt>
    <dgm:pt modelId="{40C43EFB-4E3D-45F6-96D6-EB219CAD58E4}" type="pres">
      <dgm:prSet presAssocID="{AF0C858F-78BD-41B1-A73C-CA159E9A00A0}" presName="parentText" presStyleLbl="node1" presStyleIdx="0" presStyleCnt="1">
        <dgm:presLayoutVars>
          <dgm:chMax val="0"/>
          <dgm:bulletEnabled val="1"/>
        </dgm:presLayoutVars>
      </dgm:prSet>
      <dgm:spPr/>
    </dgm:pt>
  </dgm:ptLst>
  <dgm:cxnLst>
    <dgm:cxn modelId="{BFAA0D8F-E527-4B8B-962E-DF892D6286C7}" type="presOf" srcId="{AF0C858F-78BD-41B1-A73C-CA159E9A00A0}" destId="{40C43EFB-4E3D-45F6-96D6-EB219CAD58E4}" srcOrd="0" destOrd="0" presId="urn:microsoft.com/office/officeart/2005/8/layout/vList2"/>
    <dgm:cxn modelId="{E6DF60A3-3CB6-4C79-ABFE-AAFBD8E93C16}" srcId="{D4BC9003-731C-4EA4-9D64-9FE72C35FB47}" destId="{AF0C858F-78BD-41B1-A73C-CA159E9A00A0}" srcOrd="0" destOrd="0" parTransId="{656CB5F6-41A1-4A7E-A43C-87F257E329A7}" sibTransId="{FBB7C958-4FF1-47A7-AC4F-D1E9C8228675}"/>
    <dgm:cxn modelId="{727418C9-0376-4B8F-A54A-49EAD01A34DA}" type="presOf" srcId="{D4BC9003-731C-4EA4-9D64-9FE72C35FB47}" destId="{D6CD3156-4150-47EB-AAEE-83318A6971E3}" srcOrd="0" destOrd="0" presId="urn:microsoft.com/office/officeart/2005/8/layout/vList2"/>
    <dgm:cxn modelId="{A85FFC8E-FF57-483E-84E9-BD0DAE1E6CC0}" type="presParOf" srcId="{D6CD3156-4150-47EB-AAEE-83318A6971E3}" destId="{40C43EFB-4E3D-45F6-96D6-EB219CAD58E4}" srcOrd="0" destOrd="0" presId="urn:microsoft.com/office/officeart/2005/8/layout/vList2"/>
  </dgm:cxnLst>
  <dgm:bg>
    <a:gradFill>
      <a:gsLst>
        <a:gs pos="91143">
          <a:schemeClr val="accent4">
            <a:lumMod val="75000"/>
          </a:schemeClr>
        </a:gs>
        <a:gs pos="0">
          <a:schemeClr val="accent3">
            <a:lumMod val="75000"/>
          </a:schemeClr>
        </a:gs>
        <a:gs pos="57000">
          <a:srgbClr val="FF0000"/>
        </a:gs>
        <a:gs pos="100000">
          <a:schemeClr val="accent3">
            <a:lumMod val="75000"/>
          </a:schemeClr>
        </a:gs>
        <a:gs pos="100000">
          <a:schemeClr val="accent1">
            <a:lumMod val="30000"/>
            <a:lumOff val="70000"/>
          </a:schemeClr>
        </a:gs>
      </a:gsLst>
      <a:lin ang="5400000" scaled="1"/>
    </a:gradFill>
  </dgm:bg>
  <dgm:whole/>
  <dgm:extLst>
    <a:ext uri="http://schemas.microsoft.com/office/drawing/2008/diagram">
      <dsp:dataModelExt xmlns:dsp="http://schemas.microsoft.com/office/drawing/2008/diagram" relId="rId2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A441A7C-662C-4B98-B2B8-009E417D735F}"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GB"/>
        </a:p>
      </dgm:t>
    </dgm:pt>
    <dgm:pt modelId="{35932205-3ED9-44D4-9224-F56B31DDE743}">
      <dgm:prSet/>
      <dgm:spPr/>
      <dgm:t>
        <a:bodyPr/>
        <a:lstStyle/>
        <a:p>
          <a:r>
            <a:rPr lang="en-GB" b="1"/>
            <a:t>Limitation of PESTLE</a:t>
          </a:r>
          <a:endParaRPr lang="en-GB" dirty="0"/>
        </a:p>
      </dgm:t>
    </dgm:pt>
    <dgm:pt modelId="{7D176DA8-08D3-43A9-9E5B-4048DFFD4999}" type="parTrans" cxnId="{CC021C81-2D1C-4637-A75D-8B3517E66B61}">
      <dgm:prSet/>
      <dgm:spPr/>
      <dgm:t>
        <a:bodyPr/>
        <a:lstStyle/>
        <a:p>
          <a:endParaRPr lang="en-GB"/>
        </a:p>
      </dgm:t>
    </dgm:pt>
    <dgm:pt modelId="{29739D20-4532-48B9-936F-38F35368892A}" type="sibTrans" cxnId="{CC021C81-2D1C-4637-A75D-8B3517E66B61}">
      <dgm:prSet/>
      <dgm:spPr/>
      <dgm:t>
        <a:bodyPr/>
        <a:lstStyle/>
        <a:p>
          <a:endParaRPr lang="en-GB"/>
        </a:p>
      </dgm:t>
    </dgm:pt>
    <dgm:pt modelId="{FF0480DC-0103-4C81-A489-990AFA063B5A}">
      <dgm:prSet/>
      <dgm:spPr/>
      <dgm:t>
        <a:bodyPr/>
        <a:lstStyle/>
        <a:p>
          <a:r>
            <a:rPr lang="en-GB"/>
            <a:t>Must be done periodically </a:t>
          </a:r>
        </a:p>
      </dgm:t>
    </dgm:pt>
    <dgm:pt modelId="{CFCD5D30-F0EB-4A24-AAFD-82DD23AC5E14}" type="parTrans" cxnId="{D4311335-8A75-42B2-96CA-9873D9B67402}">
      <dgm:prSet/>
      <dgm:spPr/>
      <dgm:t>
        <a:bodyPr/>
        <a:lstStyle/>
        <a:p>
          <a:endParaRPr lang="en-GB"/>
        </a:p>
      </dgm:t>
    </dgm:pt>
    <dgm:pt modelId="{6BFD6294-0DAD-4CFC-951C-DBCD4DCBF5A3}" type="sibTrans" cxnId="{D4311335-8A75-42B2-96CA-9873D9B67402}">
      <dgm:prSet/>
      <dgm:spPr/>
      <dgm:t>
        <a:bodyPr/>
        <a:lstStyle/>
        <a:p>
          <a:endParaRPr lang="en-GB"/>
        </a:p>
      </dgm:t>
    </dgm:pt>
    <dgm:pt modelId="{C296065F-4927-46D1-8875-F7B2969CAA14}">
      <dgm:prSet/>
      <dgm:spPr/>
      <dgm:t>
        <a:bodyPr/>
        <a:lstStyle/>
        <a:p>
          <a:r>
            <a:rPr lang="en-GB" dirty="0"/>
            <a:t>The faster changes creates difficulties to predict future changes that may put a risk an organisation. War</a:t>
          </a:r>
        </a:p>
      </dgm:t>
    </dgm:pt>
    <dgm:pt modelId="{8688212B-D002-40F4-8F01-CE6671FEF96B}" type="parTrans" cxnId="{0FB00262-DBEA-459C-9975-114311F7A89A}">
      <dgm:prSet/>
      <dgm:spPr/>
      <dgm:t>
        <a:bodyPr/>
        <a:lstStyle/>
        <a:p>
          <a:endParaRPr lang="en-GB"/>
        </a:p>
      </dgm:t>
    </dgm:pt>
    <dgm:pt modelId="{3EE49583-1E0F-4535-9BDF-8A9626AEE0BB}" type="sibTrans" cxnId="{0FB00262-DBEA-459C-9975-114311F7A89A}">
      <dgm:prSet/>
      <dgm:spPr/>
      <dgm:t>
        <a:bodyPr/>
        <a:lstStyle/>
        <a:p>
          <a:endParaRPr lang="en-GB"/>
        </a:p>
      </dgm:t>
    </dgm:pt>
    <dgm:pt modelId="{F23E452B-7366-4B45-B1ED-11810D1BE9C4}" type="pres">
      <dgm:prSet presAssocID="{5A441A7C-662C-4B98-B2B8-009E417D735F}" presName="Name0" presStyleCnt="0">
        <dgm:presLayoutVars>
          <dgm:dir/>
          <dgm:animLvl val="lvl"/>
          <dgm:resizeHandles val="exact"/>
        </dgm:presLayoutVars>
      </dgm:prSet>
      <dgm:spPr/>
    </dgm:pt>
    <dgm:pt modelId="{A51839F5-733E-46DE-930D-F7325C68275D}" type="pres">
      <dgm:prSet presAssocID="{C296065F-4927-46D1-8875-F7B2969CAA14}" presName="boxAndChildren" presStyleCnt="0"/>
      <dgm:spPr/>
    </dgm:pt>
    <dgm:pt modelId="{472F698A-9B71-4802-B9B0-916584FC31E0}" type="pres">
      <dgm:prSet presAssocID="{C296065F-4927-46D1-8875-F7B2969CAA14}" presName="parentTextBox" presStyleLbl="node1" presStyleIdx="0" presStyleCnt="3"/>
      <dgm:spPr/>
    </dgm:pt>
    <dgm:pt modelId="{C3639C31-8512-42AD-997C-97C8272FAE67}" type="pres">
      <dgm:prSet presAssocID="{6BFD6294-0DAD-4CFC-951C-DBCD4DCBF5A3}" presName="sp" presStyleCnt="0"/>
      <dgm:spPr/>
    </dgm:pt>
    <dgm:pt modelId="{91CA86F4-552C-462D-A89E-DEEB492E5565}" type="pres">
      <dgm:prSet presAssocID="{FF0480DC-0103-4C81-A489-990AFA063B5A}" presName="arrowAndChildren" presStyleCnt="0"/>
      <dgm:spPr/>
    </dgm:pt>
    <dgm:pt modelId="{A4C3238D-83A1-4881-A55A-C2B1BF965801}" type="pres">
      <dgm:prSet presAssocID="{FF0480DC-0103-4C81-A489-990AFA063B5A}" presName="parentTextArrow" presStyleLbl="node1" presStyleIdx="1" presStyleCnt="3" custScaleY="103505"/>
      <dgm:spPr/>
    </dgm:pt>
    <dgm:pt modelId="{D3177485-7602-49CF-8321-04F4EEE13764}" type="pres">
      <dgm:prSet presAssocID="{29739D20-4532-48B9-936F-38F35368892A}" presName="sp" presStyleCnt="0"/>
      <dgm:spPr/>
    </dgm:pt>
    <dgm:pt modelId="{88543E54-B59E-4D1C-A648-B9A3F2A94C19}" type="pres">
      <dgm:prSet presAssocID="{35932205-3ED9-44D4-9224-F56B31DDE743}" presName="arrowAndChildren" presStyleCnt="0"/>
      <dgm:spPr/>
    </dgm:pt>
    <dgm:pt modelId="{5AB5D775-E326-4AB4-85BC-C5495706979A}" type="pres">
      <dgm:prSet presAssocID="{35932205-3ED9-44D4-9224-F56B31DDE743}" presName="parentTextArrow" presStyleLbl="node1" presStyleIdx="2" presStyleCnt="3" custLinFactNeighborY="16898"/>
      <dgm:spPr/>
    </dgm:pt>
  </dgm:ptLst>
  <dgm:cxnLst>
    <dgm:cxn modelId="{C3A18612-BB13-4419-98B5-68F153053631}" type="presOf" srcId="{5A441A7C-662C-4B98-B2B8-009E417D735F}" destId="{F23E452B-7366-4B45-B1ED-11810D1BE9C4}" srcOrd="0" destOrd="0" presId="urn:microsoft.com/office/officeart/2005/8/layout/process4"/>
    <dgm:cxn modelId="{D4311335-8A75-42B2-96CA-9873D9B67402}" srcId="{5A441A7C-662C-4B98-B2B8-009E417D735F}" destId="{FF0480DC-0103-4C81-A489-990AFA063B5A}" srcOrd="1" destOrd="0" parTransId="{CFCD5D30-F0EB-4A24-AAFD-82DD23AC5E14}" sibTransId="{6BFD6294-0DAD-4CFC-951C-DBCD4DCBF5A3}"/>
    <dgm:cxn modelId="{05678C39-841B-441F-B367-B394E5FE4376}" type="presOf" srcId="{35932205-3ED9-44D4-9224-F56B31DDE743}" destId="{5AB5D775-E326-4AB4-85BC-C5495706979A}" srcOrd="0" destOrd="0" presId="urn:microsoft.com/office/officeart/2005/8/layout/process4"/>
    <dgm:cxn modelId="{0FB00262-DBEA-459C-9975-114311F7A89A}" srcId="{5A441A7C-662C-4B98-B2B8-009E417D735F}" destId="{C296065F-4927-46D1-8875-F7B2969CAA14}" srcOrd="2" destOrd="0" parTransId="{8688212B-D002-40F4-8F01-CE6671FEF96B}" sibTransId="{3EE49583-1E0F-4535-9BDF-8A9626AEE0BB}"/>
    <dgm:cxn modelId="{0121CA7F-80A6-410B-BB38-9132E2EB0A12}" type="presOf" srcId="{FF0480DC-0103-4C81-A489-990AFA063B5A}" destId="{A4C3238D-83A1-4881-A55A-C2B1BF965801}" srcOrd="0" destOrd="0" presId="urn:microsoft.com/office/officeart/2005/8/layout/process4"/>
    <dgm:cxn modelId="{CC021C81-2D1C-4637-A75D-8B3517E66B61}" srcId="{5A441A7C-662C-4B98-B2B8-009E417D735F}" destId="{35932205-3ED9-44D4-9224-F56B31DDE743}" srcOrd="0" destOrd="0" parTransId="{7D176DA8-08D3-43A9-9E5B-4048DFFD4999}" sibTransId="{29739D20-4532-48B9-936F-38F35368892A}"/>
    <dgm:cxn modelId="{2C175E8B-B3B7-44AE-B1ED-DD6A44283A67}" type="presOf" srcId="{C296065F-4927-46D1-8875-F7B2969CAA14}" destId="{472F698A-9B71-4802-B9B0-916584FC31E0}" srcOrd="0" destOrd="0" presId="urn:microsoft.com/office/officeart/2005/8/layout/process4"/>
    <dgm:cxn modelId="{BEF785E4-0E41-41EE-94FA-288CC779C506}" type="presParOf" srcId="{F23E452B-7366-4B45-B1ED-11810D1BE9C4}" destId="{A51839F5-733E-46DE-930D-F7325C68275D}" srcOrd="0" destOrd="0" presId="urn:microsoft.com/office/officeart/2005/8/layout/process4"/>
    <dgm:cxn modelId="{27CC13AA-D800-457D-BFFA-9AD4DBC3F06D}" type="presParOf" srcId="{A51839F5-733E-46DE-930D-F7325C68275D}" destId="{472F698A-9B71-4802-B9B0-916584FC31E0}" srcOrd="0" destOrd="0" presId="urn:microsoft.com/office/officeart/2005/8/layout/process4"/>
    <dgm:cxn modelId="{344234C0-D816-47AD-A942-D196832D7AF8}" type="presParOf" srcId="{F23E452B-7366-4B45-B1ED-11810D1BE9C4}" destId="{C3639C31-8512-42AD-997C-97C8272FAE67}" srcOrd="1" destOrd="0" presId="urn:microsoft.com/office/officeart/2005/8/layout/process4"/>
    <dgm:cxn modelId="{A3A8BA8E-04A1-4B0E-ADFB-18E90A157926}" type="presParOf" srcId="{F23E452B-7366-4B45-B1ED-11810D1BE9C4}" destId="{91CA86F4-552C-462D-A89E-DEEB492E5565}" srcOrd="2" destOrd="0" presId="urn:microsoft.com/office/officeart/2005/8/layout/process4"/>
    <dgm:cxn modelId="{5132559F-9403-4C36-A284-119549BED4E0}" type="presParOf" srcId="{91CA86F4-552C-462D-A89E-DEEB492E5565}" destId="{A4C3238D-83A1-4881-A55A-C2B1BF965801}" srcOrd="0" destOrd="0" presId="urn:microsoft.com/office/officeart/2005/8/layout/process4"/>
    <dgm:cxn modelId="{0255F384-3C3A-4EBD-8B02-2411AC850A37}" type="presParOf" srcId="{F23E452B-7366-4B45-B1ED-11810D1BE9C4}" destId="{D3177485-7602-49CF-8321-04F4EEE13764}" srcOrd="3" destOrd="0" presId="urn:microsoft.com/office/officeart/2005/8/layout/process4"/>
    <dgm:cxn modelId="{8CC07697-313F-4CFE-8673-B50DC088835A}" type="presParOf" srcId="{F23E452B-7366-4B45-B1ED-11810D1BE9C4}" destId="{88543E54-B59E-4D1C-A648-B9A3F2A94C19}" srcOrd="4" destOrd="0" presId="urn:microsoft.com/office/officeart/2005/8/layout/process4"/>
    <dgm:cxn modelId="{BD4B42A1-9264-416D-BB47-72624403E364}" type="presParOf" srcId="{88543E54-B59E-4D1C-A648-B9A3F2A94C19}" destId="{5AB5D775-E326-4AB4-85BC-C5495706979A}" srcOrd="0" destOrd="0" presId="urn:microsoft.com/office/officeart/2005/8/layout/process4"/>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57A150C-C227-4069-A34C-CE2F3E4C668F}" type="doc">
      <dgm:prSet loTypeId="urn:microsoft.com/office/officeart/2005/8/layout/default" loCatId="list" qsTypeId="urn:microsoft.com/office/officeart/2005/8/quickstyle/simple1" qsCatId="simple" csTypeId="urn:microsoft.com/office/officeart/2005/8/colors/colorful3" csCatId="colorful" phldr="1"/>
      <dgm:spPr/>
      <dgm:t>
        <a:bodyPr/>
        <a:lstStyle/>
        <a:p>
          <a:endParaRPr lang="en-US"/>
        </a:p>
      </dgm:t>
    </dgm:pt>
    <dgm:pt modelId="{07EDD7C8-EEDA-47BD-943E-76615E013B20}">
      <dgm:prSet/>
      <dgm:spPr/>
      <dgm:t>
        <a:bodyPr/>
        <a:lstStyle/>
        <a:p>
          <a:r>
            <a:rPr lang="en-GB" dirty="0"/>
            <a:t>Political –regulation and restrictions.</a:t>
          </a:r>
          <a:endParaRPr lang="en-US" dirty="0"/>
        </a:p>
      </dgm:t>
    </dgm:pt>
    <dgm:pt modelId="{7E907C68-1731-445A-8499-5E85622FD3B5}" type="parTrans" cxnId="{A7A9E849-CB1D-434A-B74D-90CDDA4E77B3}">
      <dgm:prSet/>
      <dgm:spPr/>
      <dgm:t>
        <a:bodyPr/>
        <a:lstStyle/>
        <a:p>
          <a:endParaRPr lang="en-US"/>
        </a:p>
      </dgm:t>
    </dgm:pt>
    <dgm:pt modelId="{92162659-9E94-4559-A0E5-B5E0501553D2}" type="sibTrans" cxnId="{A7A9E849-CB1D-434A-B74D-90CDDA4E77B3}">
      <dgm:prSet/>
      <dgm:spPr/>
      <dgm:t>
        <a:bodyPr/>
        <a:lstStyle/>
        <a:p>
          <a:endParaRPr lang="en-US"/>
        </a:p>
      </dgm:t>
    </dgm:pt>
    <dgm:pt modelId="{E4736D92-CEBA-4CB4-B94A-12280C67D124}">
      <dgm:prSet/>
      <dgm:spPr/>
      <dgm:t>
        <a:bodyPr/>
        <a:lstStyle/>
        <a:p>
          <a:r>
            <a:rPr lang="en-GB"/>
            <a:t>Economic- EasyJet competition, rising cost living, fuel increased.</a:t>
          </a:r>
          <a:endParaRPr lang="en-US"/>
        </a:p>
      </dgm:t>
    </dgm:pt>
    <dgm:pt modelId="{FA0558A4-4992-4560-B207-41FCB8A4D213}" type="parTrans" cxnId="{10268116-EC4B-4236-8D15-5D3495252D8D}">
      <dgm:prSet/>
      <dgm:spPr/>
      <dgm:t>
        <a:bodyPr/>
        <a:lstStyle/>
        <a:p>
          <a:endParaRPr lang="en-US"/>
        </a:p>
      </dgm:t>
    </dgm:pt>
    <dgm:pt modelId="{1385D80E-3A6B-4701-8DD2-D84A411CDE2C}" type="sibTrans" cxnId="{10268116-EC4B-4236-8D15-5D3495252D8D}">
      <dgm:prSet/>
      <dgm:spPr/>
      <dgm:t>
        <a:bodyPr/>
        <a:lstStyle/>
        <a:p>
          <a:endParaRPr lang="en-US"/>
        </a:p>
      </dgm:t>
    </dgm:pt>
    <dgm:pt modelId="{F5902ABB-A4B6-4BA6-858A-D7BDA2652C75}">
      <dgm:prSet/>
      <dgm:spPr/>
      <dgm:t>
        <a:bodyPr/>
        <a:lstStyle/>
        <a:p>
          <a:r>
            <a:rPr lang="en-GB" dirty="0"/>
            <a:t>Social-Cultural –  Coronavirus, had a big impact on BA. </a:t>
          </a:r>
          <a:endParaRPr lang="en-US" dirty="0"/>
        </a:p>
      </dgm:t>
    </dgm:pt>
    <dgm:pt modelId="{308F6776-922F-4CA3-BA83-7A9617DDB941}" type="parTrans" cxnId="{5EB4A260-2A06-400B-AC53-9DFDD45331E4}">
      <dgm:prSet/>
      <dgm:spPr/>
      <dgm:t>
        <a:bodyPr/>
        <a:lstStyle/>
        <a:p>
          <a:endParaRPr lang="en-US"/>
        </a:p>
      </dgm:t>
    </dgm:pt>
    <dgm:pt modelId="{CAAE1BB7-9026-4E07-85A9-E00B39EB9922}" type="sibTrans" cxnId="{5EB4A260-2A06-400B-AC53-9DFDD45331E4}">
      <dgm:prSet/>
      <dgm:spPr/>
      <dgm:t>
        <a:bodyPr/>
        <a:lstStyle/>
        <a:p>
          <a:endParaRPr lang="en-US"/>
        </a:p>
      </dgm:t>
    </dgm:pt>
    <dgm:pt modelId="{001442AD-0477-403E-827D-68DAAA5CFF0F}">
      <dgm:prSet/>
      <dgm:spPr/>
      <dgm:t>
        <a:bodyPr/>
        <a:lstStyle/>
        <a:p>
          <a:r>
            <a:rPr lang="en-GB"/>
            <a:t>Technological – Computing power and cost, robots through the airport. </a:t>
          </a:r>
          <a:endParaRPr lang="en-US"/>
        </a:p>
      </dgm:t>
    </dgm:pt>
    <dgm:pt modelId="{9FD14ED6-DD05-4363-8B83-FE6A661CF130}" type="parTrans" cxnId="{FB225DA1-98B7-4E32-9C30-DB3CC6DF1C94}">
      <dgm:prSet/>
      <dgm:spPr/>
      <dgm:t>
        <a:bodyPr/>
        <a:lstStyle/>
        <a:p>
          <a:endParaRPr lang="en-US"/>
        </a:p>
      </dgm:t>
    </dgm:pt>
    <dgm:pt modelId="{956C9B52-A079-4F2B-B540-0CBF9C57DF5C}" type="sibTrans" cxnId="{FB225DA1-98B7-4E32-9C30-DB3CC6DF1C94}">
      <dgm:prSet/>
      <dgm:spPr/>
      <dgm:t>
        <a:bodyPr/>
        <a:lstStyle/>
        <a:p>
          <a:endParaRPr lang="en-US"/>
        </a:p>
      </dgm:t>
    </dgm:pt>
    <dgm:pt modelId="{54C10605-2D06-4228-A5EE-06EA2E67ED4B}">
      <dgm:prSet/>
      <dgm:spPr/>
      <dgm:t>
        <a:bodyPr/>
        <a:lstStyle/>
        <a:p>
          <a:r>
            <a:rPr lang="en-GB" dirty="0"/>
            <a:t>Legal – Bureaucracy</a:t>
          </a:r>
        </a:p>
        <a:p>
          <a:endParaRPr lang="en-GB" dirty="0"/>
        </a:p>
        <a:p>
          <a:endParaRPr lang="en-US" dirty="0"/>
        </a:p>
      </dgm:t>
    </dgm:pt>
    <dgm:pt modelId="{6EE912FA-F346-48EC-8FB6-5B6B20A5A169}" type="parTrans" cxnId="{67CDAB71-70AE-4891-80C0-681DC2E7880C}">
      <dgm:prSet/>
      <dgm:spPr/>
      <dgm:t>
        <a:bodyPr/>
        <a:lstStyle/>
        <a:p>
          <a:endParaRPr lang="en-US"/>
        </a:p>
      </dgm:t>
    </dgm:pt>
    <dgm:pt modelId="{E6DA98D2-7298-4708-8DB6-8E0FBAB181D2}" type="sibTrans" cxnId="{67CDAB71-70AE-4891-80C0-681DC2E7880C}">
      <dgm:prSet/>
      <dgm:spPr/>
      <dgm:t>
        <a:bodyPr/>
        <a:lstStyle/>
        <a:p>
          <a:endParaRPr lang="en-US"/>
        </a:p>
      </dgm:t>
    </dgm:pt>
    <dgm:pt modelId="{CB6AE5C0-436A-4C1E-8AA1-C4AAFBB67384}">
      <dgm:prSet/>
      <dgm:spPr/>
      <dgm:t>
        <a:bodyPr/>
        <a:lstStyle/>
        <a:p>
          <a:r>
            <a:rPr lang="en-GB"/>
            <a:t>Environmental – Reducing toxic emissions. BA already bought new Airplanes to reduce the toxic emissions. </a:t>
          </a:r>
          <a:endParaRPr lang="en-US"/>
        </a:p>
      </dgm:t>
    </dgm:pt>
    <dgm:pt modelId="{B2C71589-1428-4BFA-95E3-E098579A2A83}" type="parTrans" cxnId="{4A00014D-0890-47D8-BFB0-B15C9B8089B2}">
      <dgm:prSet/>
      <dgm:spPr/>
      <dgm:t>
        <a:bodyPr/>
        <a:lstStyle/>
        <a:p>
          <a:endParaRPr lang="en-US"/>
        </a:p>
      </dgm:t>
    </dgm:pt>
    <dgm:pt modelId="{86592BE8-CFFF-45CB-86EE-67EDF61B1AF0}" type="sibTrans" cxnId="{4A00014D-0890-47D8-BFB0-B15C9B8089B2}">
      <dgm:prSet/>
      <dgm:spPr/>
      <dgm:t>
        <a:bodyPr/>
        <a:lstStyle/>
        <a:p>
          <a:endParaRPr lang="en-US"/>
        </a:p>
      </dgm:t>
    </dgm:pt>
    <dgm:pt modelId="{98CC7678-23DC-4113-B099-3F6F6AFB0748}" type="pres">
      <dgm:prSet presAssocID="{657A150C-C227-4069-A34C-CE2F3E4C668F}" presName="diagram" presStyleCnt="0">
        <dgm:presLayoutVars>
          <dgm:dir/>
          <dgm:resizeHandles val="exact"/>
        </dgm:presLayoutVars>
      </dgm:prSet>
      <dgm:spPr/>
    </dgm:pt>
    <dgm:pt modelId="{A4941836-A7D0-4615-B160-D6ED84482673}" type="pres">
      <dgm:prSet presAssocID="{07EDD7C8-EEDA-47BD-943E-76615E013B20}" presName="node" presStyleLbl="node1" presStyleIdx="0" presStyleCnt="6">
        <dgm:presLayoutVars>
          <dgm:bulletEnabled val="1"/>
        </dgm:presLayoutVars>
      </dgm:prSet>
      <dgm:spPr/>
    </dgm:pt>
    <dgm:pt modelId="{06F8F3BF-C5CB-42AD-B741-018B585E3393}" type="pres">
      <dgm:prSet presAssocID="{92162659-9E94-4559-A0E5-B5E0501553D2}" presName="sibTrans" presStyleCnt="0"/>
      <dgm:spPr/>
    </dgm:pt>
    <dgm:pt modelId="{43A1B22B-D385-427B-A3FA-9AF023EA40F2}" type="pres">
      <dgm:prSet presAssocID="{E4736D92-CEBA-4CB4-B94A-12280C67D124}" presName="node" presStyleLbl="node1" presStyleIdx="1" presStyleCnt="6">
        <dgm:presLayoutVars>
          <dgm:bulletEnabled val="1"/>
        </dgm:presLayoutVars>
      </dgm:prSet>
      <dgm:spPr/>
    </dgm:pt>
    <dgm:pt modelId="{D5568D19-C983-43A7-8DC5-585678DD6C9A}" type="pres">
      <dgm:prSet presAssocID="{1385D80E-3A6B-4701-8DD2-D84A411CDE2C}" presName="sibTrans" presStyleCnt="0"/>
      <dgm:spPr/>
    </dgm:pt>
    <dgm:pt modelId="{7364F50F-15D7-4017-B1E2-BE89E0641277}" type="pres">
      <dgm:prSet presAssocID="{F5902ABB-A4B6-4BA6-858A-D7BDA2652C75}" presName="node" presStyleLbl="node1" presStyleIdx="2" presStyleCnt="6">
        <dgm:presLayoutVars>
          <dgm:bulletEnabled val="1"/>
        </dgm:presLayoutVars>
      </dgm:prSet>
      <dgm:spPr/>
    </dgm:pt>
    <dgm:pt modelId="{C79713C4-A9C4-4FAE-A015-469DDBD57FD3}" type="pres">
      <dgm:prSet presAssocID="{CAAE1BB7-9026-4E07-85A9-E00B39EB9922}" presName="sibTrans" presStyleCnt="0"/>
      <dgm:spPr/>
    </dgm:pt>
    <dgm:pt modelId="{2C9311C7-EE11-4A3E-B35A-5FF64A738AA1}" type="pres">
      <dgm:prSet presAssocID="{001442AD-0477-403E-827D-68DAAA5CFF0F}" presName="node" presStyleLbl="node1" presStyleIdx="3" presStyleCnt="6">
        <dgm:presLayoutVars>
          <dgm:bulletEnabled val="1"/>
        </dgm:presLayoutVars>
      </dgm:prSet>
      <dgm:spPr/>
    </dgm:pt>
    <dgm:pt modelId="{9A001CEC-D64D-4391-8EE9-99116BFFF18D}" type="pres">
      <dgm:prSet presAssocID="{956C9B52-A079-4F2B-B540-0CBF9C57DF5C}" presName="sibTrans" presStyleCnt="0"/>
      <dgm:spPr/>
    </dgm:pt>
    <dgm:pt modelId="{C63EF330-2C74-43AB-A8B2-E7C7EF41A51A}" type="pres">
      <dgm:prSet presAssocID="{54C10605-2D06-4228-A5EE-06EA2E67ED4B}" presName="node" presStyleLbl="node1" presStyleIdx="4" presStyleCnt="6" custLinFactNeighborX="-129" custLinFactNeighborY="-1606">
        <dgm:presLayoutVars>
          <dgm:bulletEnabled val="1"/>
        </dgm:presLayoutVars>
      </dgm:prSet>
      <dgm:spPr/>
    </dgm:pt>
    <dgm:pt modelId="{5EB19C73-1F9C-471F-BE14-06113E61396E}" type="pres">
      <dgm:prSet presAssocID="{E6DA98D2-7298-4708-8DB6-8E0FBAB181D2}" presName="sibTrans" presStyleCnt="0"/>
      <dgm:spPr/>
    </dgm:pt>
    <dgm:pt modelId="{0C63859B-56A9-4475-B713-F4285D76D040}" type="pres">
      <dgm:prSet presAssocID="{CB6AE5C0-436A-4C1E-8AA1-C4AAFBB67384}" presName="node" presStyleLbl="node1" presStyleIdx="5" presStyleCnt="6">
        <dgm:presLayoutVars>
          <dgm:bulletEnabled val="1"/>
        </dgm:presLayoutVars>
      </dgm:prSet>
      <dgm:spPr/>
    </dgm:pt>
  </dgm:ptLst>
  <dgm:cxnLst>
    <dgm:cxn modelId="{10268116-EC4B-4236-8D15-5D3495252D8D}" srcId="{657A150C-C227-4069-A34C-CE2F3E4C668F}" destId="{E4736D92-CEBA-4CB4-B94A-12280C67D124}" srcOrd="1" destOrd="0" parTransId="{FA0558A4-4992-4560-B207-41FCB8A4D213}" sibTransId="{1385D80E-3A6B-4701-8DD2-D84A411CDE2C}"/>
    <dgm:cxn modelId="{5EB4A260-2A06-400B-AC53-9DFDD45331E4}" srcId="{657A150C-C227-4069-A34C-CE2F3E4C668F}" destId="{F5902ABB-A4B6-4BA6-858A-D7BDA2652C75}" srcOrd="2" destOrd="0" parTransId="{308F6776-922F-4CA3-BA83-7A9617DDB941}" sibTransId="{CAAE1BB7-9026-4E07-85A9-E00B39EB9922}"/>
    <dgm:cxn modelId="{6CB36443-6100-45B5-B069-BECD4C857A8C}" type="presOf" srcId="{657A150C-C227-4069-A34C-CE2F3E4C668F}" destId="{98CC7678-23DC-4113-B099-3F6F6AFB0748}" srcOrd="0" destOrd="0" presId="urn:microsoft.com/office/officeart/2005/8/layout/default"/>
    <dgm:cxn modelId="{A7A9E849-CB1D-434A-B74D-90CDDA4E77B3}" srcId="{657A150C-C227-4069-A34C-CE2F3E4C668F}" destId="{07EDD7C8-EEDA-47BD-943E-76615E013B20}" srcOrd="0" destOrd="0" parTransId="{7E907C68-1731-445A-8499-5E85622FD3B5}" sibTransId="{92162659-9E94-4559-A0E5-B5E0501553D2}"/>
    <dgm:cxn modelId="{4A00014D-0890-47D8-BFB0-B15C9B8089B2}" srcId="{657A150C-C227-4069-A34C-CE2F3E4C668F}" destId="{CB6AE5C0-436A-4C1E-8AA1-C4AAFBB67384}" srcOrd="5" destOrd="0" parTransId="{B2C71589-1428-4BFA-95E3-E098579A2A83}" sibTransId="{86592BE8-CFFF-45CB-86EE-67EDF61B1AF0}"/>
    <dgm:cxn modelId="{67CDAB71-70AE-4891-80C0-681DC2E7880C}" srcId="{657A150C-C227-4069-A34C-CE2F3E4C668F}" destId="{54C10605-2D06-4228-A5EE-06EA2E67ED4B}" srcOrd="4" destOrd="0" parTransId="{6EE912FA-F346-48EC-8FB6-5B6B20A5A169}" sibTransId="{E6DA98D2-7298-4708-8DB6-8E0FBAB181D2}"/>
    <dgm:cxn modelId="{6FFAB985-371B-4806-889E-8B89B738F2EB}" type="presOf" srcId="{54C10605-2D06-4228-A5EE-06EA2E67ED4B}" destId="{C63EF330-2C74-43AB-A8B2-E7C7EF41A51A}" srcOrd="0" destOrd="0" presId="urn:microsoft.com/office/officeart/2005/8/layout/default"/>
    <dgm:cxn modelId="{46231D94-2696-4B75-8047-9BE268C12976}" type="presOf" srcId="{E4736D92-CEBA-4CB4-B94A-12280C67D124}" destId="{43A1B22B-D385-427B-A3FA-9AF023EA40F2}" srcOrd="0" destOrd="0" presId="urn:microsoft.com/office/officeart/2005/8/layout/default"/>
    <dgm:cxn modelId="{FB225DA1-98B7-4E32-9C30-DB3CC6DF1C94}" srcId="{657A150C-C227-4069-A34C-CE2F3E4C668F}" destId="{001442AD-0477-403E-827D-68DAAA5CFF0F}" srcOrd="3" destOrd="0" parTransId="{9FD14ED6-DD05-4363-8B83-FE6A661CF130}" sibTransId="{956C9B52-A079-4F2B-B540-0CBF9C57DF5C}"/>
    <dgm:cxn modelId="{0A7E40B6-4929-4365-BC9D-CA9B2B77F26A}" type="presOf" srcId="{001442AD-0477-403E-827D-68DAAA5CFF0F}" destId="{2C9311C7-EE11-4A3E-B35A-5FF64A738AA1}" srcOrd="0" destOrd="0" presId="urn:microsoft.com/office/officeart/2005/8/layout/default"/>
    <dgm:cxn modelId="{EF3868C0-3046-4931-B531-12CF9D842405}" type="presOf" srcId="{CB6AE5C0-436A-4C1E-8AA1-C4AAFBB67384}" destId="{0C63859B-56A9-4475-B713-F4285D76D040}" srcOrd="0" destOrd="0" presId="urn:microsoft.com/office/officeart/2005/8/layout/default"/>
    <dgm:cxn modelId="{DCCEA9F2-57DF-4E66-B491-3DABAFA0A145}" type="presOf" srcId="{F5902ABB-A4B6-4BA6-858A-D7BDA2652C75}" destId="{7364F50F-15D7-4017-B1E2-BE89E0641277}" srcOrd="0" destOrd="0" presId="urn:microsoft.com/office/officeart/2005/8/layout/default"/>
    <dgm:cxn modelId="{6C2E68FD-8980-4FA6-8DBC-231B4492AD38}" type="presOf" srcId="{07EDD7C8-EEDA-47BD-943E-76615E013B20}" destId="{A4941836-A7D0-4615-B160-D6ED84482673}" srcOrd="0" destOrd="0" presId="urn:microsoft.com/office/officeart/2005/8/layout/default"/>
    <dgm:cxn modelId="{04101234-DA76-4CCD-AEB5-6D2E983D62DB}" type="presParOf" srcId="{98CC7678-23DC-4113-B099-3F6F6AFB0748}" destId="{A4941836-A7D0-4615-B160-D6ED84482673}" srcOrd="0" destOrd="0" presId="urn:microsoft.com/office/officeart/2005/8/layout/default"/>
    <dgm:cxn modelId="{A13210D6-A8E6-46B1-B0E9-00179878E839}" type="presParOf" srcId="{98CC7678-23DC-4113-B099-3F6F6AFB0748}" destId="{06F8F3BF-C5CB-42AD-B741-018B585E3393}" srcOrd="1" destOrd="0" presId="urn:microsoft.com/office/officeart/2005/8/layout/default"/>
    <dgm:cxn modelId="{19773D6C-C888-435D-AEA3-3FAC558C9453}" type="presParOf" srcId="{98CC7678-23DC-4113-B099-3F6F6AFB0748}" destId="{43A1B22B-D385-427B-A3FA-9AF023EA40F2}" srcOrd="2" destOrd="0" presId="urn:microsoft.com/office/officeart/2005/8/layout/default"/>
    <dgm:cxn modelId="{B3B7C1B3-104C-4894-895D-8BEA90F44F2E}" type="presParOf" srcId="{98CC7678-23DC-4113-B099-3F6F6AFB0748}" destId="{D5568D19-C983-43A7-8DC5-585678DD6C9A}" srcOrd="3" destOrd="0" presId="urn:microsoft.com/office/officeart/2005/8/layout/default"/>
    <dgm:cxn modelId="{95C0BEA3-C3B4-4E61-9557-676257B3B18B}" type="presParOf" srcId="{98CC7678-23DC-4113-B099-3F6F6AFB0748}" destId="{7364F50F-15D7-4017-B1E2-BE89E0641277}" srcOrd="4" destOrd="0" presId="urn:microsoft.com/office/officeart/2005/8/layout/default"/>
    <dgm:cxn modelId="{2E7815F2-C7FC-4D60-B327-B01A1697B024}" type="presParOf" srcId="{98CC7678-23DC-4113-B099-3F6F6AFB0748}" destId="{C79713C4-A9C4-4FAE-A015-469DDBD57FD3}" srcOrd="5" destOrd="0" presId="urn:microsoft.com/office/officeart/2005/8/layout/default"/>
    <dgm:cxn modelId="{639FF86C-0FFA-4788-BDCF-CE8BF08A5871}" type="presParOf" srcId="{98CC7678-23DC-4113-B099-3F6F6AFB0748}" destId="{2C9311C7-EE11-4A3E-B35A-5FF64A738AA1}" srcOrd="6" destOrd="0" presId="urn:microsoft.com/office/officeart/2005/8/layout/default"/>
    <dgm:cxn modelId="{FAE12401-A3D1-4D87-ACCE-AEB96D505740}" type="presParOf" srcId="{98CC7678-23DC-4113-B099-3F6F6AFB0748}" destId="{9A001CEC-D64D-4391-8EE9-99116BFFF18D}" srcOrd="7" destOrd="0" presId="urn:microsoft.com/office/officeart/2005/8/layout/default"/>
    <dgm:cxn modelId="{4997E60B-6DB4-4201-9482-FAFC411F0A7A}" type="presParOf" srcId="{98CC7678-23DC-4113-B099-3F6F6AFB0748}" destId="{C63EF330-2C74-43AB-A8B2-E7C7EF41A51A}" srcOrd="8" destOrd="0" presId="urn:microsoft.com/office/officeart/2005/8/layout/default"/>
    <dgm:cxn modelId="{FA713539-9490-4ACD-BAAE-78C5C5E6D5EF}" type="presParOf" srcId="{98CC7678-23DC-4113-B099-3F6F6AFB0748}" destId="{5EB19C73-1F9C-471F-BE14-06113E61396E}" srcOrd="9" destOrd="0" presId="urn:microsoft.com/office/officeart/2005/8/layout/default"/>
    <dgm:cxn modelId="{B75DBA58-3A55-479F-B973-FF0977C5A30D}" type="presParOf" srcId="{98CC7678-23DC-4113-B099-3F6F6AFB0748}" destId="{0C63859B-56A9-4475-B713-F4285D76D040}" srcOrd="10"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6C9A84C-BACC-462B-8554-8C482BA73E56}" type="doc">
      <dgm:prSet loTypeId="urn:microsoft.com/office/officeart/2005/8/layout/chevron2" loCatId="list" qsTypeId="urn:microsoft.com/office/officeart/2005/8/quickstyle/simple2" qsCatId="simple" csTypeId="urn:microsoft.com/office/officeart/2005/8/colors/accent3_3" csCatId="accent3" phldr="1"/>
      <dgm:spPr/>
      <dgm:t>
        <a:bodyPr/>
        <a:lstStyle/>
        <a:p>
          <a:endParaRPr lang="en-GB"/>
        </a:p>
      </dgm:t>
    </dgm:pt>
    <dgm:pt modelId="{763F9576-0D05-4D18-9158-BE77D9184ABD}">
      <dgm:prSet/>
      <dgm:spPr/>
      <dgm:t>
        <a:bodyPr/>
        <a:lstStyle/>
        <a:p>
          <a:r>
            <a:rPr lang="en-US" dirty="0"/>
            <a:t>Edgar Schein –British Airways </a:t>
          </a:r>
          <a:endParaRPr lang="en-GB" dirty="0"/>
        </a:p>
      </dgm:t>
    </dgm:pt>
    <dgm:pt modelId="{9AC962F8-1515-41AC-8B46-711977ADEF42}" type="parTrans" cxnId="{2DB44538-0EA2-464F-9641-81FF11B179EB}">
      <dgm:prSet/>
      <dgm:spPr/>
      <dgm:t>
        <a:bodyPr/>
        <a:lstStyle/>
        <a:p>
          <a:endParaRPr lang="en-GB"/>
        </a:p>
      </dgm:t>
    </dgm:pt>
    <dgm:pt modelId="{F0C37DAF-11CD-41AA-AB1C-33C1192EAD82}" type="sibTrans" cxnId="{2DB44538-0EA2-464F-9641-81FF11B179EB}">
      <dgm:prSet/>
      <dgm:spPr/>
      <dgm:t>
        <a:bodyPr/>
        <a:lstStyle/>
        <a:p>
          <a:endParaRPr lang="en-GB"/>
        </a:p>
      </dgm:t>
    </dgm:pt>
    <dgm:pt modelId="{ABEBE16F-F57B-424B-84F6-F775FA1818AC}">
      <dgm:prSet custT="1"/>
      <dgm:spPr>
        <a:gradFill rotWithShape="0">
          <a:gsLst>
            <a:gs pos="28354">
              <a:srgbClr val="FF0000"/>
            </a:gs>
            <a:gs pos="79646">
              <a:schemeClr val="accent3">
                <a:lumMod val="75000"/>
              </a:schemeClr>
            </a:gs>
            <a:gs pos="0">
              <a:schemeClr val="accent3">
                <a:lumMod val="75000"/>
              </a:schemeClr>
            </a:gs>
            <a:gs pos="0">
              <a:schemeClr val="bg1"/>
            </a:gs>
          </a:gsLst>
          <a:lin ang="5400000" scaled="1"/>
        </a:gradFill>
      </dgm:spPr>
      <dgm:t>
        <a:bodyPr anchor="ctr" anchorCtr="1"/>
        <a:lstStyle/>
        <a:p>
          <a:pPr marL="0" marR="0" lvl="0" indent="0" defTabSz="914400" eaLnBrk="1" fontAlgn="auto" latinLnBrk="0" hangingPunct="1">
            <a:lnSpc>
              <a:spcPct val="100000"/>
            </a:lnSpc>
            <a:spcBef>
              <a:spcPts val="0"/>
            </a:spcBef>
            <a:spcAft>
              <a:spcPts val="0"/>
            </a:spcAft>
            <a:buClrTx/>
            <a:buSzTx/>
            <a:buFontTx/>
            <a:buNone/>
            <a:tabLst/>
            <a:defRPr/>
          </a:pPr>
          <a:r>
            <a:rPr lang="en-GB" sz="1600" dirty="0">
              <a:solidFill>
                <a:schemeClr val="bg1"/>
              </a:solidFill>
              <a:latin typeface="+mn-lt"/>
            </a:rPr>
            <a:t>According to Edgar Schein; Organizations do not establish a culture in a single day,  rather, it is built through time as staff go through multiple changes, adjust to the external environment, as well as solve issues. Employees absorb everything they've learned from their previous experiences and put it into practise daily, therefore building the workplace culture. </a:t>
          </a:r>
        </a:p>
      </dgm:t>
    </dgm:pt>
    <dgm:pt modelId="{2E024861-B1F5-41DD-851D-347657861FC9}" type="parTrans" cxnId="{A83B0278-4F8D-412C-9E11-896E6AFE7D4E}">
      <dgm:prSet/>
      <dgm:spPr/>
      <dgm:t>
        <a:bodyPr/>
        <a:lstStyle/>
        <a:p>
          <a:endParaRPr lang="en-GB"/>
        </a:p>
      </dgm:t>
    </dgm:pt>
    <dgm:pt modelId="{795361D9-D4AB-4731-8E2B-F928B31BFB54}" type="sibTrans" cxnId="{A83B0278-4F8D-412C-9E11-896E6AFE7D4E}">
      <dgm:prSet/>
      <dgm:spPr/>
      <dgm:t>
        <a:bodyPr/>
        <a:lstStyle/>
        <a:p>
          <a:endParaRPr lang="en-GB"/>
        </a:p>
      </dgm:t>
    </dgm:pt>
    <dgm:pt modelId="{C9ABAAA0-B87C-481D-924E-F6826C6BC92E}">
      <dgm:prSet custT="1"/>
      <dgm:spPr>
        <a:gradFill rotWithShape="0">
          <a:gsLst>
            <a:gs pos="28354">
              <a:srgbClr val="FF0000"/>
            </a:gs>
            <a:gs pos="79646">
              <a:schemeClr val="accent3">
                <a:lumMod val="75000"/>
              </a:schemeClr>
            </a:gs>
            <a:gs pos="0">
              <a:schemeClr val="accent3">
                <a:lumMod val="75000"/>
              </a:schemeClr>
            </a:gs>
            <a:gs pos="0">
              <a:schemeClr val="bg1"/>
            </a:gs>
          </a:gsLst>
          <a:lin ang="5400000" scaled="1"/>
        </a:gradFill>
      </dgm:spPr>
      <dgm:t>
        <a:bodyPr anchor="ctr" anchorCtr="1"/>
        <a:lstStyle/>
        <a:p>
          <a:pPr marL="114300" lvl="1" indent="0" defTabSz="577850">
            <a:lnSpc>
              <a:spcPct val="90000"/>
            </a:lnSpc>
            <a:spcBef>
              <a:spcPct val="0"/>
            </a:spcBef>
            <a:spcAft>
              <a:spcPct val="15000"/>
            </a:spcAft>
          </a:pPr>
          <a:r>
            <a:rPr lang="en-GB" sz="1600" dirty="0">
              <a:solidFill>
                <a:schemeClr val="bg1"/>
              </a:solidFill>
              <a:latin typeface="+mn-lt"/>
            </a:rPr>
            <a:t> </a:t>
          </a:r>
          <a:r>
            <a:rPr lang="en-GB" sz="1600" b="1" dirty="0">
              <a:solidFill>
                <a:schemeClr val="bg1"/>
              </a:solidFill>
              <a:latin typeface="+mn-lt"/>
            </a:rPr>
            <a:t>Espoused values </a:t>
          </a:r>
          <a:r>
            <a:rPr lang="en-GB" sz="1600" dirty="0">
              <a:solidFill>
                <a:schemeClr val="bg1"/>
              </a:solidFill>
              <a:latin typeface="+mn-lt"/>
            </a:rPr>
            <a:t>– How employee interact and represent the organisation.</a:t>
          </a:r>
        </a:p>
      </dgm:t>
    </dgm:pt>
    <dgm:pt modelId="{F83F182F-A237-4D43-A5E1-D8B03EAC1214}" type="parTrans" cxnId="{3C419A96-5C5F-4DA5-916C-74908A2CF0F6}">
      <dgm:prSet/>
      <dgm:spPr/>
      <dgm:t>
        <a:bodyPr/>
        <a:lstStyle/>
        <a:p>
          <a:endParaRPr lang="en-GB"/>
        </a:p>
      </dgm:t>
    </dgm:pt>
    <dgm:pt modelId="{2291FCC2-764F-4209-A031-14BA3EEAA989}" type="sibTrans" cxnId="{3C419A96-5C5F-4DA5-916C-74908A2CF0F6}">
      <dgm:prSet/>
      <dgm:spPr/>
      <dgm:t>
        <a:bodyPr/>
        <a:lstStyle/>
        <a:p>
          <a:endParaRPr lang="en-GB"/>
        </a:p>
      </dgm:t>
    </dgm:pt>
    <dgm:pt modelId="{69BEEF2C-2395-4C02-8BEB-9B7E4A87837C}">
      <dgm:prSet custT="1"/>
      <dgm:spPr>
        <a:gradFill rotWithShape="0">
          <a:gsLst>
            <a:gs pos="28354">
              <a:srgbClr val="FF0000"/>
            </a:gs>
            <a:gs pos="79646">
              <a:schemeClr val="accent3">
                <a:lumMod val="75000"/>
              </a:schemeClr>
            </a:gs>
            <a:gs pos="0">
              <a:schemeClr val="accent3">
                <a:lumMod val="75000"/>
              </a:schemeClr>
            </a:gs>
            <a:gs pos="0">
              <a:schemeClr val="bg1"/>
            </a:gs>
          </a:gsLst>
          <a:lin ang="5400000" scaled="1"/>
        </a:gradFill>
      </dgm:spPr>
      <dgm:t>
        <a:bodyPr anchor="ctr" anchorCtr="1"/>
        <a:lstStyle/>
        <a:p>
          <a:pPr marL="114300" lvl="1" indent="0" defTabSz="577850">
            <a:lnSpc>
              <a:spcPct val="90000"/>
            </a:lnSpc>
            <a:spcBef>
              <a:spcPct val="0"/>
            </a:spcBef>
            <a:spcAft>
              <a:spcPct val="15000"/>
            </a:spcAft>
          </a:pPr>
          <a:r>
            <a:rPr lang="en-GB" sz="1600" dirty="0">
              <a:solidFill>
                <a:schemeClr val="bg1"/>
              </a:solidFill>
              <a:latin typeface="+mn-lt"/>
            </a:rPr>
            <a:t> </a:t>
          </a:r>
          <a:r>
            <a:rPr lang="en-GB" sz="1600" b="1" dirty="0">
              <a:solidFill>
                <a:schemeClr val="bg1"/>
              </a:solidFill>
              <a:latin typeface="+mn-lt"/>
            </a:rPr>
            <a:t>Undermine assumptions </a:t>
          </a:r>
          <a:r>
            <a:rPr lang="en-GB" sz="1600" dirty="0">
              <a:solidFill>
                <a:schemeClr val="bg1"/>
              </a:solidFill>
              <a:latin typeface="+mn-lt"/>
            </a:rPr>
            <a:t>– Loyalty, honest, and safety. </a:t>
          </a:r>
        </a:p>
      </dgm:t>
    </dgm:pt>
    <dgm:pt modelId="{F3824090-29EF-4DCB-8133-C3030B3A400B}" type="parTrans" cxnId="{F1683EFB-4215-4240-8341-B627925B2623}">
      <dgm:prSet/>
      <dgm:spPr/>
      <dgm:t>
        <a:bodyPr/>
        <a:lstStyle/>
        <a:p>
          <a:endParaRPr lang="en-GB"/>
        </a:p>
      </dgm:t>
    </dgm:pt>
    <dgm:pt modelId="{639F91B4-17A6-44EC-A32D-5D0EDA6C65BF}" type="sibTrans" cxnId="{F1683EFB-4215-4240-8341-B627925B2623}">
      <dgm:prSet/>
      <dgm:spPr/>
      <dgm:t>
        <a:bodyPr/>
        <a:lstStyle/>
        <a:p>
          <a:endParaRPr lang="en-GB"/>
        </a:p>
      </dgm:t>
    </dgm:pt>
    <dgm:pt modelId="{7DD756F4-1699-4B3E-9936-525ECCFB6098}">
      <dgm:prSet custT="1"/>
      <dgm:spPr>
        <a:gradFill rotWithShape="0">
          <a:gsLst>
            <a:gs pos="28354">
              <a:srgbClr val="FF0000"/>
            </a:gs>
            <a:gs pos="79646">
              <a:schemeClr val="accent3">
                <a:lumMod val="75000"/>
              </a:schemeClr>
            </a:gs>
            <a:gs pos="0">
              <a:schemeClr val="accent3">
                <a:lumMod val="75000"/>
              </a:schemeClr>
            </a:gs>
            <a:gs pos="0">
              <a:schemeClr val="bg1"/>
            </a:gs>
          </a:gsLst>
          <a:lin ang="5400000" scaled="1"/>
        </a:gradFill>
      </dgm:spPr>
      <dgm:t>
        <a:bodyPr anchor="ctr" anchorCtr="1"/>
        <a:lstStyle/>
        <a:p>
          <a:pPr marL="0" marR="0" lvl="0" indent="0" defTabSz="914400" eaLnBrk="1" fontAlgn="auto" latinLnBrk="0" hangingPunct="1">
            <a:lnSpc>
              <a:spcPct val="100000"/>
            </a:lnSpc>
            <a:spcBef>
              <a:spcPts val="0"/>
            </a:spcBef>
            <a:spcAft>
              <a:spcPts val="0"/>
            </a:spcAft>
            <a:buClrTx/>
            <a:buSzTx/>
            <a:buFontTx/>
            <a:buNone/>
            <a:tabLst/>
            <a:defRPr/>
          </a:pPr>
          <a:endParaRPr lang="en-GB" sz="1600" dirty="0">
            <a:solidFill>
              <a:schemeClr val="bg1"/>
            </a:solidFill>
            <a:latin typeface="+mn-lt"/>
          </a:endParaRPr>
        </a:p>
        <a:p>
          <a:pPr marL="114300" lvl="1" indent="0" defTabSz="577850">
            <a:lnSpc>
              <a:spcPct val="90000"/>
            </a:lnSpc>
            <a:spcBef>
              <a:spcPct val="0"/>
            </a:spcBef>
            <a:spcAft>
              <a:spcPct val="15000"/>
            </a:spcAft>
            <a:buFont typeface="Arial" panose="020B0604020202020204" pitchFamily="34" charset="0"/>
            <a:buChar char="•"/>
          </a:pPr>
          <a:r>
            <a:rPr lang="en-GB" sz="1600" dirty="0">
              <a:solidFill>
                <a:schemeClr val="bg1"/>
              </a:solidFill>
              <a:latin typeface="+mn-lt"/>
            </a:rPr>
            <a:t> </a:t>
          </a:r>
          <a:r>
            <a:rPr lang="en-GB" sz="1600" b="1" dirty="0">
              <a:solidFill>
                <a:schemeClr val="bg1"/>
              </a:solidFill>
              <a:latin typeface="+mn-lt"/>
            </a:rPr>
            <a:t>Artefacts </a:t>
          </a:r>
          <a:r>
            <a:rPr lang="en-GB" sz="1600" dirty="0">
              <a:solidFill>
                <a:schemeClr val="bg1"/>
              </a:solidFill>
              <a:latin typeface="+mn-lt"/>
            </a:rPr>
            <a:t>- The quality and attention to detail of the uniform, as well as the overall professional image of the collection, proudly proclaim the airline's British background and ideals. Its luxury reputation.</a:t>
          </a:r>
        </a:p>
      </dgm:t>
    </dgm:pt>
    <dgm:pt modelId="{8AEA1689-6362-4EFD-98BB-A663EC3DD1B2}" type="parTrans" cxnId="{37DE5870-B2F3-47B6-9363-2B6D7BE41E99}">
      <dgm:prSet/>
      <dgm:spPr/>
    </dgm:pt>
    <dgm:pt modelId="{6A10B4F0-52F7-4D00-AEB0-F81F8A3BCA0C}" type="sibTrans" cxnId="{37DE5870-B2F3-47B6-9363-2B6D7BE41E99}">
      <dgm:prSet/>
      <dgm:spPr/>
    </dgm:pt>
    <dgm:pt modelId="{9CA91500-2AF5-4378-840D-D8B096CDBAE4}" type="pres">
      <dgm:prSet presAssocID="{76C9A84C-BACC-462B-8554-8C482BA73E56}" presName="linearFlow" presStyleCnt="0">
        <dgm:presLayoutVars>
          <dgm:dir/>
          <dgm:animLvl val="lvl"/>
          <dgm:resizeHandles val="exact"/>
        </dgm:presLayoutVars>
      </dgm:prSet>
      <dgm:spPr/>
    </dgm:pt>
    <dgm:pt modelId="{0E0E735B-57EB-4892-95B1-ED12A2EB529D}" type="pres">
      <dgm:prSet presAssocID="{763F9576-0D05-4D18-9158-BE77D9184ABD}" presName="composite" presStyleCnt="0"/>
      <dgm:spPr/>
    </dgm:pt>
    <dgm:pt modelId="{8E6215F4-18D0-4F4B-ACF1-213750DDF7FB}" type="pres">
      <dgm:prSet presAssocID="{763F9576-0D05-4D18-9158-BE77D9184ABD}" presName="parentText" presStyleLbl="alignNode1" presStyleIdx="0" presStyleCnt="1" custScaleX="68324" custLinFactNeighborX="9395" custLinFactNeighborY="-11835">
        <dgm:presLayoutVars>
          <dgm:chMax val="1"/>
          <dgm:bulletEnabled val="1"/>
        </dgm:presLayoutVars>
      </dgm:prSet>
      <dgm:spPr/>
    </dgm:pt>
    <dgm:pt modelId="{796D9A50-CDAE-4F59-87F3-D4F0C6A0BF20}" type="pres">
      <dgm:prSet presAssocID="{763F9576-0D05-4D18-9158-BE77D9184ABD}" presName="descendantText" presStyleLbl="alignAcc1" presStyleIdx="0" presStyleCnt="1" custScaleX="105688" custScaleY="146487" custLinFactNeighborX="12888" custLinFactNeighborY="5557">
        <dgm:presLayoutVars>
          <dgm:bulletEnabled val="1"/>
        </dgm:presLayoutVars>
      </dgm:prSet>
      <dgm:spPr/>
    </dgm:pt>
  </dgm:ptLst>
  <dgm:cxnLst>
    <dgm:cxn modelId="{11F41615-8E8B-4677-AF6C-7E819A63C996}" type="presOf" srcId="{69BEEF2C-2395-4C02-8BEB-9B7E4A87837C}" destId="{796D9A50-CDAE-4F59-87F3-D4F0C6A0BF20}" srcOrd="0" destOrd="3" presId="urn:microsoft.com/office/officeart/2005/8/layout/chevron2"/>
    <dgm:cxn modelId="{4A2A8F29-F579-4E92-8CB2-9F87ACFC19F1}" type="presOf" srcId="{7DD756F4-1699-4B3E-9936-525ECCFB6098}" destId="{796D9A50-CDAE-4F59-87F3-D4F0C6A0BF20}" srcOrd="0" destOrd="1" presId="urn:microsoft.com/office/officeart/2005/8/layout/chevron2"/>
    <dgm:cxn modelId="{2DB44538-0EA2-464F-9641-81FF11B179EB}" srcId="{76C9A84C-BACC-462B-8554-8C482BA73E56}" destId="{763F9576-0D05-4D18-9158-BE77D9184ABD}" srcOrd="0" destOrd="0" parTransId="{9AC962F8-1515-41AC-8B46-711977ADEF42}" sibTransId="{F0C37DAF-11CD-41AA-AB1C-33C1192EAD82}"/>
    <dgm:cxn modelId="{678A573E-9245-4A4F-8C6E-ECF028349BE8}" type="presOf" srcId="{C9ABAAA0-B87C-481D-924E-F6826C6BC92E}" destId="{796D9A50-CDAE-4F59-87F3-D4F0C6A0BF20}" srcOrd="0" destOrd="2" presId="urn:microsoft.com/office/officeart/2005/8/layout/chevron2"/>
    <dgm:cxn modelId="{37DE5870-B2F3-47B6-9363-2B6D7BE41E99}" srcId="{763F9576-0D05-4D18-9158-BE77D9184ABD}" destId="{7DD756F4-1699-4B3E-9936-525ECCFB6098}" srcOrd="1" destOrd="0" parTransId="{8AEA1689-6362-4EFD-98BB-A663EC3DD1B2}" sibTransId="{6A10B4F0-52F7-4D00-AEB0-F81F8A3BCA0C}"/>
    <dgm:cxn modelId="{A83B0278-4F8D-412C-9E11-896E6AFE7D4E}" srcId="{763F9576-0D05-4D18-9158-BE77D9184ABD}" destId="{ABEBE16F-F57B-424B-84F6-F775FA1818AC}" srcOrd="0" destOrd="0" parTransId="{2E024861-B1F5-41DD-851D-347657861FC9}" sibTransId="{795361D9-D4AB-4731-8E2B-F928B31BFB54}"/>
    <dgm:cxn modelId="{3E2EA87D-A7FC-495D-AE3A-9679BA748FD2}" type="presOf" srcId="{76C9A84C-BACC-462B-8554-8C482BA73E56}" destId="{9CA91500-2AF5-4378-840D-D8B096CDBAE4}" srcOrd="0" destOrd="0" presId="urn:microsoft.com/office/officeart/2005/8/layout/chevron2"/>
    <dgm:cxn modelId="{3C419A96-5C5F-4DA5-916C-74908A2CF0F6}" srcId="{763F9576-0D05-4D18-9158-BE77D9184ABD}" destId="{C9ABAAA0-B87C-481D-924E-F6826C6BC92E}" srcOrd="2" destOrd="0" parTransId="{F83F182F-A237-4D43-A5E1-D8B03EAC1214}" sibTransId="{2291FCC2-764F-4209-A031-14BA3EEAA989}"/>
    <dgm:cxn modelId="{4887039B-CEE3-473F-9E43-0933F8CE7623}" type="presOf" srcId="{ABEBE16F-F57B-424B-84F6-F775FA1818AC}" destId="{796D9A50-CDAE-4F59-87F3-D4F0C6A0BF20}" srcOrd="0" destOrd="0" presId="urn:microsoft.com/office/officeart/2005/8/layout/chevron2"/>
    <dgm:cxn modelId="{B9E2C2D4-9F54-49B8-A211-08F2D409A2B6}" type="presOf" srcId="{763F9576-0D05-4D18-9158-BE77D9184ABD}" destId="{8E6215F4-18D0-4F4B-ACF1-213750DDF7FB}" srcOrd="0" destOrd="0" presId="urn:microsoft.com/office/officeart/2005/8/layout/chevron2"/>
    <dgm:cxn modelId="{F1683EFB-4215-4240-8341-B627925B2623}" srcId="{763F9576-0D05-4D18-9158-BE77D9184ABD}" destId="{69BEEF2C-2395-4C02-8BEB-9B7E4A87837C}" srcOrd="3" destOrd="0" parTransId="{F3824090-29EF-4DCB-8133-C3030B3A400B}" sibTransId="{639F91B4-17A6-44EC-A32D-5D0EDA6C65BF}"/>
    <dgm:cxn modelId="{B2C38A1E-D781-4B26-AB10-8B3BD5CF4BAB}" type="presParOf" srcId="{9CA91500-2AF5-4378-840D-D8B096CDBAE4}" destId="{0E0E735B-57EB-4892-95B1-ED12A2EB529D}" srcOrd="0" destOrd="0" presId="urn:microsoft.com/office/officeart/2005/8/layout/chevron2"/>
    <dgm:cxn modelId="{42EE236D-7F70-4C32-B2E2-F05D00B15CE1}" type="presParOf" srcId="{0E0E735B-57EB-4892-95B1-ED12A2EB529D}" destId="{8E6215F4-18D0-4F4B-ACF1-213750DDF7FB}" srcOrd="0" destOrd="0" presId="urn:microsoft.com/office/officeart/2005/8/layout/chevron2"/>
    <dgm:cxn modelId="{BAF0B9DB-9699-42F1-BD2D-A268EB5FB1E9}" type="presParOf" srcId="{0E0E735B-57EB-4892-95B1-ED12A2EB529D}" destId="{796D9A50-CDAE-4F59-87F3-D4F0C6A0BF20}" srcOrd="1" destOrd="0" presId="urn:microsoft.com/office/officeart/2005/8/layout/chevron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021325-E05B-47D4-8E49-AA111CC311A7}">
      <dsp:nvSpPr>
        <dsp:cNvPr id="0" name=""/>
        <dsp:cNvSpPr/>
      </dsp:nvSpPr>
      <dsp:spPr>
        <a:xfrm>
          <a:off x="0" y="42012"/>
          <a:ext cx="6812280" cy="2683979"/>
        </a:xfrm>
        <a:prstGeom prst="roundRect">
          <a:avLst/>
        </a:prstGeom>
        <a:solidFill>
          <a:schemeClr val="accent2">
            <a:hueOff val="0"/>
            <a:satOff val="0"/>
            <a:lum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External environment is an external factor such a pandemic, inflation, that have an impact on a company's outcomes and performance.</a:t>
          </a:r>
          <a:endParaRPr lang="en-US" sz="3100" kern="1200" dirty="0"/>
        </a:p>
      </dsp:txBody>
      <dsp:txXfrm>
        <a:off x="131021" y="173033"/>
        <a:ext cx="6550238" cy="2421937"/>
      </dsp:txXfrm>
    </dsp:sp>
    <dsp:sp modelId="{A8CE0CD0-BC87-4499-AEA0-70104BE83359}">
      <dsp:nvSpPr>
        <dsp:cNvPr id="0" name=""/>
        <dsp:cNvSpPr/>
      </dsp:nvSpPr>
      <dsp:spPr>
        <a:xfrm>
          <a:off x="0" y="2815272"/>
          <a:ext cx="6812280" cy="268397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These elements are frequently present in the economic, political, and social environments in which the organisation works.</a:t>
          </a:r>
          <a:endParaRPr lang="en-US" sz="3100" kern="1200" dirty="0"/>
        </a:p>
      </dsp:txBody>
      <dsp:txXfrm>
        <a:off x="131021" y="2946293"/>
        <a:ext cx="6550238" cy="24219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F7CE19-296B-4358-82B1-B360448AF49C}">
      <dsp:nvSpPr>
        <dsp:cNvPr id="0" name=""/>
        <dsp:cNvSpPr/>
      </dsp:nvSpPr>
      <dsp:spPr>
        <a:xfrm>
          <a:off x="1" y="2807"/>
          <a:ext cx="2964870" cy="1227400"/>
        </a:xfrm>
        <a:prstGeom prst="rect">
          <a:avLst/>
        </a:prstGeom>
        <a:gradFill flip="none" rotWithShape="1">
          <a:gsLst>
            <a:gs pos="100000">
              <a:schemeClr val="accent3">
                <a:lumMod val="75000"/>
              </a:schemeClr>
            </a:gs>
            <a:gs pos="0">
              <a:srgbClr val="FF0000"/>
            </a:gs>
            <a:gs pos="100000">
              <a:schemeClr val="accent1">
                <a:lumMod val="45000"/>
                <a:lumOff val="55000"/>
              </a:schemeClr>
            </a:gs>
            <a:gs pos="100000">
              <a:schemeClr val="accent3">
                <a:lumMod val="75000"/>
              </a:schemeClr>
            </a:gs>
            <a:gs pos="100000">
              <a:schemeClr val="accent1">
                <a:lumMod val="30000"/>
                <a:lumOff val="70000"/>
              </a:schemeClr>
            </a:gs>
          </a:gsLst>
          <a:path path="circle">
            <a:fillToRect l="100000" t="100000"/>
          </a:path>
          <a:tileRect r="-100000" b="-100000"/>
        </a:gra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endParaRPr lang="en-GB" sz="2300" kern="1200" dirty="0"/>
        </a:p>
        <a:p>
          <a:pPr marL="0" marR="0" lvl="0" indent="0" algn="ctr" defTabSz="914400" eaLnBrk="1" fontAlgn="auto" latinLnBrk="0" hangingPunct="1">
            <a:lnSpc>
              <a:spcPct val="100000"/>
            </a:lnSpc>
            <a:spcBef>
              <a:spcPct val="0"/>
            </a:spcBef>
            <a:spcAft>
              <a:spcPts val="0"/>
            </a:spcAft>
            <a:buClrTx/>
            <a:buSzTx/>
            <a:buFontTx/>
            <a:buNone/>
            <a:tabLst/>
            <a:defRPr/>
          </a:pPr>
          <a:r>
            <a:rPr lang="en-GB" sz="2300" kern="1200" dirty="0"/>
            <a:t>EDGAR SCHEIN</a:t>
          </a:r>
        </a:p>
        <a:p>
          <a:pPr algn="ctr">
            <a:spcBef>
              <a:spcPct val="0"/>
            </a:spcBef>
            <a:buNone/>
          </a:pPr>
          <a:endParaRPr lang="en-US" sz="2300" kern="1200" dirty="0"/>
        </a:p>
      </dsp:txBody>
      <dsp:txXfrm>
        <a:off x="1" y="2807"/>
        <a:ext cx="2964870" cy="1227400"/>
      </dsp:txXfrm>
    </dsp:sp>
    <dsp:sp modelId="{EBB42A7A-B9CA-4A12-8EF6-9F17A76A846B}">
      <dsp:nvSpPr>
        <dsp:cNvPr id="0" name=""/>
        <dsp:cNvSpPr/>
      </dsp:nvSpPr>
      <dsp:spPr>
        <a:xfrm>
          <a:off x="0" y="1291577"/>
          <a:ext cx="2964873" cy="1227400"/>
        </a:xfrm>
        <a:prstGeom prst="rect">
          <a:avLst/>
        </a:prstGeom>
        <a:gradFill rotWithShape="0">
          <a:gsLst>
            <a:gs pos="100000">
              <a:schemeClr val="accent3">
                <a:lumMod val="75000"/>
              </a:schemeClr>
            </a:gs>
            <a:gs pos="0">
              <a:srgbClr val="FF0000"/>
            </a:gs>
            <a:gs pos="100000">
              <a:schemeClr val="accent1">
                <a:lumMod val="45000"/>
                <a:lumOff val="55000"/>
              </a:schemeClr>
            </a:gs>
            <a:gs pos="100000">
              <a:schemeClr val="accent3">
                <a:lumMod val="75000"/>
              </a:schemeClr>
            </a:gs>
            <a:gs pos="100000">
              <a:schemeClr val="accent1">
                <a:lumMod val="30000"/>
                <a:lumOff val="70000"/>
              </a:schemeClr>
            </a:gs>
          </a:gsLst>
          <a:path path="circle">
            <a:fillToRect l="100000" t="100000"/>
          </a:path>
        </a:gra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2300" kern="1200" dirty="0"/>
            <a:t>DEAL AND KENNEDY</a:t>
          </a:r>
        </a:p>
        <a:p>
          <a:pPr algn="ctr">
            <a:spcBef>
              <a:spcPct val="0"/>
            </a:spcBef>
            <a:buNone/>
          </a:pPr>
          <a:endParaRPr lang="en-US" sz="2300" kern="1200" dirty="0"/>
        </a:p>
      </dsp:txBody>
      <dsp:txXfrm>
        <a:off x="0" y="1291577"/>
        <a:ext cx="2964873" cy="1227400"/>
      </dsp:txXfrm>
    </dsp:sp>
    <dsp:sp modelId="{C5E60720-EFF2-4B6A-9C13-06DC31AEE536}">
      <dsp:nvSpPr>
        <dsp:cNvPr id="0" name=""/>
        <dsp:cNvSpPr/>
      </dsp:nvSpPr>
      <dsp:spPr>
        <a:xfrm>
          <a:off x="0" y="2483186"/>
          <a:ext cx="2964873" cy="1227400"/>
        </a:xfrm>
        <a:prstGeom prst="rect">
          <a:avLst/>
        </a:prstGeom>
        <a:gradFill rotWithShape="0">
          <a:gsLst>
            <a:gs pos="100000">
              <a:schemeClr val="accent3">
                <a:lumMod val="75000"/>
              </a:schemeClr>
            </a:gs>
            <a:gs pos="0">
              <a:srgbClr val="FF0000"/>
            </a:gs>
            <a:gs pos="100000">
              <a:schemeClr val="accent1">
                <a:lumMod val="45000"/>
                <a:lumOff val="55000"/>
              </a:schemeClr>
            </a:gs>
            <a:gs pos="100000">
              <a:schemeClr val="accent3">
                <a:lumMod val="75000"/>
              </a:schemeClr>
            </a:gs>
            <a:gs pos="100000">
              <a:schemeClr val="accent1">
                <a:lumMod val="30000"/>
                <a:lumOff val="70000"/>
              </a:schemeClr>
            </a:gs>
          </a:gsLst>
          <a:path path="circle">
            <a:fillToRect l="100000" t="100000"/>
          </a:path>
        </a:gra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marR="0" lvl="0" indent="0" algn="ctr" defTabSz="1022350" eaLnBrk="1" fontAlgn="auto" latinLnBrk="0" hangingPunct="1">
            <a:lnSpc>
              <a:spcPct val="90000"/>
            </a:lnSpc>
            <a:spcBef>
              <a:spcPct val="0"/>
            </a:spcBef>
            <a:spcAft>
              <a:spcPct val="35000"/>
            </a:spcAft>
            <a:buClrTx/>
            <a:buSzTx/>
            <a:buFontTx/>
            <a:buNone/>
            <a:tabLst/>
            <a:defRPr/>
          </a:pPr>
          <a:r>
            <a:rPr lang="en-GB" sz="2400" kern="1200" dirty="0"/>
            <a:t>CULTURE WEB</a:t>
          </a:r>
        </a:p>
        <a:p>
          <a:pPr marL="0" lvl="0" algn="ctr" defTabSz="1022350">
            <a:lnSpc>
              <a:spcPct val="90000"/>
            </a:lnSpc>
            <a:spcBef>
              <a:spcPct val="0"/>
            </a:spcBef>
            <a:spcAft>
              <a:spcPct val="35000"/>
            </a:spcAft>
            <a:buNone/>
          </a:pPr>
          <a:endParaRPr lang="en-US" sz="1400" kern="1200" dirty="0"/>
        </a:p>
      </dsp:txBody>
      <dsp:txXfrm>
        <a:off x="0" y="2483186"/>
        <a:ext cx="2964873" cy="1227400"/>
      </dsp:txXfrm>
    </dsp:sp>
    <dsp:sp modelId="{AD19D806-F245-49E6-986C-4176D093494B}">
      <dsp:nvSpPr>
        <dsp:cNvPr id="0" name=""/>
        <dsp:cNvSpPr/>
      </dsp:nvSpPr>
      <dsp:spPr>
        <a:xfrm>
          <a:off x="0" y="3628976"/>
          <a:ext cx="2964873" cy="1227400"/>
        </a:xfrm>
        <a:prstGeom prst="rect">
          <a:avLst/>
        </a:prstGeom>
        <a:gradFill rotWithShape="0">
          <a:gsLst>
            <a:gs pos="100000">
              <a:schemeClr val="accent3">
                <a:lumMod val="75000"/>
              </a:schemeClr>
            </a:gs>
            <a:gs pos="0">
              <a:srgbClr val="FF0000"/>
            </a:gs>
            <a:gs pos="100000">
              <a:schemeClr val="accent1">
                <a:lumMod val="45000"/>
                <a:lumOff val="55000"/>
              </a:schemeClr>
            </a:gs>
            <a:gs pos="100000">
              <a:schemeClr val="accent3">
                <a:lumMod val="75000"/>
              </a:schemeClr>
            </a:gs>
            <a:gs pos="100000">
              <a:schemeClr val="accent1">
                <a:lumMod val="30000"/>
                <a:lumOff val="70000"/>
              </a:schemeClr>
            </a:gs>
          </a:gsLst>
          <a:path path="circle">
            <a:fillToRect l="100000" t="100000"/>
          </a:path>
        </a:gra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marL="0" lvl="0" indent="0" algn="ctr" defTabSz="1022350">
            <a:lnSpc>
              <a:spcPct val="90000"/>
            </a:lnSpc>
            <a:spcBef>
              <a:spcPct val="0"/>
            </a:spcBef>
            <a:spcAft>
              <a:spcPct val="35000"/>
            </a:spcAft>
            <a:buNone/>
          </a:pPr>
          <a:r>
            <a:rPr lang="en-GB" sz="2300" kern="1200" dirty="0"/>
            <a:t>HANDY</a:t>
          </a:r>
        </a:p>
      </dsp:txBody>
      <dsp:txXfrm>
        <a:off x="0" y="3628976"/>
        <a:ext cx="2964873" cy="1227400"/>
      </dsp:txXfrm>
    </dsp:sp>
    <dsp:sp modelId="{E3A9D14A-E4D0-4D1A-A1B3-056BB1252358}">
      <dsp:nvSpPr>
        <dsp:cNvPr id="0" name=""/>
        <dsp:cNvSpPr/>
      </dsp:nvSpPr>
      <dsp:spPr>
        <a:xfrm>
          <a:off x="0" y="5160694"/>
          <a:ext cx="2964870" cy="1227400"/>
        </a:xfrm>
        <a:prstGeom prst="rect">
          <a:avLst/>
        </a:prstGeom>
        <a:gradFill rotWithShape="0">
          <a:gsLst>
            <a:gs pos="93000">
              <a:srgbClr val="FF0000"/>
            </a:gs>
            <a:gs pos="100000">
              <a:schemeClr val="accent3">
                <a:lumMod val="75000"/>
              </a:schemeClr>
            </a:gs>
            <a:gs pos="0">
              <a:schemeClr val="accent3">
                <a:lumMod val="75000"/>
              </a:schemeClr>
            </a:gs>
            <a:gs pos="100000">
              <a:schemeClr val="accent1">
                <a:lumMod val="30000"/>
                <a:lumOff val="70000"/>
              </a:schemeClr>
            </a:gs>
          </a:gsLst>
          <a:lin ang="5400000" scaled="1"/>
        </a:gradFill>
        <a:ln w="12700" cap="flat" cmpd="sng" algn="ct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US" sz="2300" kern="1200" dirty="0"/>
            <a:t>PESTLE</a:t>
          </a:r>
        </a:p>
        <a:p>
          <a:pPr marL="0" marR="0" lvl="0" indent="0" algn="ctr" defTabSz="914400" eaLnBrk="1" fontAlgn="auto" latinLnBrk="0" hangingPunct="1">
            <a:lnSpc>
              <a:spcPct val="100000"/>
            </a:lnSpc>
            <a:spcBef>
              <a:spcPct val="0"/>
            </a:spcBef>
            <a:spcAft>
              <a:spcPts val="0"/>
            </a:spcAft>
            <a:buClrTx/>
            <a:buSzTx/>
            <a:buFontTx/>
            <a:buNone/>
            <a:tabLst/>
            <a:defRPr/>
          </a:pPr>
          <a:r>
            <a:rPr lang="en-US" sz="2300" kern="1200" dirty="0"/>
            <a:t>SMART </a:t>
          </a:r>
        </a:p>
        <a:p>
          <a:pPr algn="ctr">
            <a:spcBef>
              <a:spcPct val="0"/>
            </a:spcBef>
            <a:buNone/>
          </a:pPr>
          <a:endParaRPr lang="en-US" sz="2300" kern="1200" dirty="0"/>
        </a:p>
      </dsp:txBody>
      <dsp:txXfrm>
        <a:off x="0" y="5160694"/>
        <a:ext cx="2964870" cy="12274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6B1368-83C9-4305-994E-76B367AFE2BB}">
      <dsp:nvSpPr>
        <dsp:cNvPr id="0" name=""/>
        <dsp:cNvSpPr/>
      </dsp:nvSpPr>
      <dsp:spPr>
        <a:xfrm>
          <a:off x="4200" y="0"/>
          <a:ext cx="4297343" cy="1159277"/>
        </a:xfrm>
        <a:prstGeom prst="roundRect">
          <a:avLst>
            <a:gd name="adj" fmla="val 10000"/>
          </a:avLst>
        </a:prstGeom>
        <a:gradFill rotWithShape="0">
          <a:gsLst>
            <a:gs pos="91143">
              <a:schemeClr val="accent4">
                <a:lumMod val="75000"/>
              </a:schemeClr>
            </a:gs>
            <a:gs pos="0">
              <a:schemeClr val="accent3">
                <a:lumMod val="75000"/>
              </a:schemeClr>
            </a:gs>
            <a:gs pos="57000">
              <a:srgbClr val="FF0000"/>
            </a:gs>
            <a:gs pos="100000">
              <a:schemeClr val="accent3">
                <a:lumMod val="75000"/>
              </a:schemeClr>
            </a:gs>
            <a:gs pos="100000">
              <a:schemeClr val="accent1">
                <a:lumMod val="30000"/>
                <a:lumOff val="70000"/>
              </a:schemeClr>
            </a:gs>
          </a:gsLst>
          <a:lin ang="5400000" scaled="1"/>
        </a:gra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dirty="0"/>
            <a:t>Tools to analyze an organization culture</a:t>
          </a:r>
          <a:endParaRPr lang="en-GB" sz="3000" kern="1200" dirty="0"/>
        </a:p>
      </dsp:txBody>
      <dsp:txXfrm>
        <a:off x="38154" y="33954"/>
        <a:ext cx="4229435" cy="109136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C02406-D9AC-4490-BA53-509BA4DCCDDB}">
      <dsp:nvSpPr>
        <dsp:cNvPr id="0" name=""/>
        <dsp:cNvSpPr/>
      </dsp:nvSpPr>
      <dsp:spPr>
        <a:xfrm>
          <a:off x="0" y="0"/>
          <a:ext cx="4019123" cy="1591200"/>
        </a:xfrm>
        <a:prstGeom prst="roundRect">
          <a:avLst/>
        </a:prstGeom>
        <a:gradFill rotWithShape="0">
          <a:gsLst>
            <a:gs pos="91143">
              <a:schemeClr val="accent4">
                <a:lumMod val="75000"/>
              </a:schemeClr>
            </a:gs>
            <a:gs pos="0">
              <a:schemeClr val="accent3">
                <a:lumMod val="75000"/>
              </a:schemeClr>
            </a:gs>
            <a:gs pos="57000">
              <a:srgbClr val="FF0000"/>
            </a:gs>
            <a:gs pos="100000">
              <a:schemeClr val="accent3">
                <a:lumMod val="75000"/>
              </a:schemeClr>
            </a:gs>
            <a:gs pos="100000">
              <a:schemeClr val="accent1">
                <a:lumMod val="30000"/>
                <a:lumOff val="70000"/>
              </a:schemeClr>
            </a:gs>
          </a:gsLst>
          <a:lin ang="5400000" scaled="1"/>
        </a:gra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Organisational culture models</a:t>
          </a:r>
        </a:p>
      </dsp:txBody>
      <dsp:txXfrm>
        <a:off x="77676" y="77676"/>
        <a:ext cx="3863771" cy="14358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C43EFB-4E3D-45F6-96D6-EB219CAD58E4}">
      <dsp:nvSpPr>
        <dsp:cNvPr id="0" name=""/>
        <dsp:cNvSpPr/>
      </dsp:nvSpPr>
      <dsp:spPr>
        <a:xfrm>
          <a:off x="0" y="68677"/>
          <a:ext cx="4019123" cy="4530240"/>
        </a:xfrm>
        <a:prstGeom prst="roundRect">
          <a:avLst/>
        </a:prstGeom>
        <a:no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According to Mullins (2007), is the set of traditions, values, policies, beliefs, and attitudes that serve as a widespread background for everything we do and think in a company. A company's culture is formed around the individuals who work there and gives them a sense of being in the right place.</a:t>
          </a:r>
        </a:p>
      </dsp:txBody>
      <dsp:txXfrm>
        <a:off x="196197" y="264874"/>
        <a:ext cx="3626729" cy="413784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2F698A-9B71-4802-B9B0-916584FC31E0}">
      <dsp:nvSpPr>
        <dsp:cNvPr id="0" name=""/>
        <dsp:cNvSpPr/>
      </dsp:nvSpPr>
      <dsp:spPr>
        <a:xfrm>
          <a:off x="0" y="3161529"/>
          <a:ext cx="4673706" cy="101984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The faster changes creates difficulties to predict future changes that may put a risk an organisation. War</a:t>
          </a:r>
        </a:p>
      </dsp:txBody>
      <dsp:txXfrm>
        <a:off x="0" y="3161529"/>
        <a:ext cx="4673706" cy="1019847"/>
      </dsp:txXfrm>
    </dsp:sp>
    <dsp:sp modelId="{A4C3238D-83A1-4881-A55A-C2B1BF965801}">
      <dsp:nvSpPr>
        <dsp:cNvPr id="0" name=""/>
        <dsp:cNvSpPr/>
      </dsp:nvSpPr>
      <dsp:spPr>
        <a:xfrm rot="10800000">
          <a:off x="0" y="1553325"/>
          <a:ext cx="4673706" cy="1623501"/>
        </a:xfrm>
        <a:prstGeom prst="upArrowCallout">
          <a:avLst/>
        </a:prstGeom>
        <a:solidFill>
          <a:schemeClr val="accent5">
            <a:hueOff val="-746212"/>
            <a:satOff val="4902"/>
            <a:lumOff val="-402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Must be done periodically </a:t>
          </a:r>
        </a:p>
      </dsp:txBody>
      <dsp:txXfrm rot="10800000">
        <a:off x="0" y="1553325"/>
        <a:ext cx="4673706" cy="1054902"/>
      </dsp:txXfrm>
    </dsp:sp>
    <dsp:sp modelId="{5AB5D775-E326-4AB4-85BC-C5495706979A}">
      <dsp:nvSpPr>
        <dsp:cNvPr id="0" name=""/>
        <dsp:cNvSpPr/>
      </dsp:nvSpPr>
      <dsp:spPr>
        <a:xfrm rot="10800000">
          <a:off x="0" y="265147"/>
          <a:ext cx="4673706" cy="1568524"/>
        </a:xfrm>
        <a:prstGeom prst="upArrowCallout">
          <a:avLst/>
        </a:prstGeom>
        <a:solidFill>
          <a:schemeClr val="accent5">
            <a:hueOff val="-1492424"/>
            <a:satOff val="9803"/>
            <a:lumOff val="-80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a:t>Limitation of PESTLE</a:t>
          </a:r>
          <a:endParaRPr lang="en-GB" sz="1800" kern="1200" dirty="0"/>
        </a:p>
      </dsp:txBody>
      <dsp:txXfrm rot="10800000">
        <a:off x="0" y="265147"/>
        <a:ext cx="4673706" cy="101918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941836-A7D0-4615-B160-D6ED84482673}">
      <dsp:nvSpPr>
        <dsp:cNvPr id="0" name=""/>
        <dsp:cNvSpPr/>
      </dsp:nvSpPr>
      <dsp:spPr>
        <a:xfrm>
          <a:off x="0" y="42780"/>
          <a:ext cx="3286125" cy="197167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Political –regulation and restrictions.</a:t>
          </a:r>
          <a:endParaRPr lang="en-US" sz="2100" kern="1200" dirty="0"/>
        </a:p>
      </dsp:txBody>
      <dsp:txXfrm>
        <a:off x="0" y="42780"/>
        <a:ext cx="3286125" cy="1971675"/>
      </dsp:txXfrm>
    </dsp:sp>
    <dsp:sp modelId="{43A1B22B-D385-427B-A3FA-9AF023EA40F2}">
      <dsp:nvSpPr>
        <dsp:cNvPr id="0" name=""/>
        <dsp:cNvSpPr/>
      </dsp:nvSpPr>
      <dsp:spPr>
        <a:xfrm>
          <a:off x="3614737" y="42780"/>
          <a:ext cx="3286125" cy="1971675"/>
        </a:xfrm>
        <a:prstGeom prst="rect">
          <a:avLst/>
        </a:prstGeom>
        <a:solidFill>
          <a:schemeClr val="accent3">
            <a:hueOff val="-299368"/>
            <a:satOff val="135"/>
            <a:lumOff val="-14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Economic- EasyJet competition, rising cost living, fuel increased.</a:t>
          </a:r>
          <a:endParaRPr lang="en-US" sz="2100" kern="1200"/>
        </a:p>
      </dsp:txBody>
      <dsp:txXfrm>
        <a:off x="3614737" y="42780"/>
        <a:ext cx="3286125" cy="1971675"/>
      </dsp:txXfrm>
    </dsp:sp>
    <dsp:sp modelId="{7364F50F-15D7-4017-B1E2-BE89E0641277}">
      <dsp:nvSpPr>
        <dsp:cNvPr id="0" name=""/>
        <dsp:cNvSpPr/>
      </dsp:nvSpPr>
      <dsp:spPr>
        <a:xfrm>
          <a:off x="7229475" y="42780"/>
          <a:ext cx="3286125" cy="1971675"/>
        </a:xfrm>
        <a:prstGeom prst="rect">
          <a:avLst/>
        </a:prstGeom>
        <a:solidFill>
          <a:schemeClr val="accent3">
            <a:hueOff val="-598735"/>
            <a:satOff val="270"/>
            <a:lumOff val="-2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Social-Cultural –  Coronavirus, had a big impact on BA. </a:t>
          </a:r>
          <a:endParaRPr lang="en-US" sz="2100" kern="1200" dirty="0"/>
        </a:p>
      </dsp:txBody>
      <dsp:txXfrm>
        <a:off x="7229475" y="42780"/>
        <a:ext cx="3286125" cy="1971675"/>
      </dsp:txXfrm>
    </dsp:sp>
    <dsp:sp modelId="{2C9311C7-EE11-4A3E-B35A-5FF64A738AA1}">
      <dsp:nvSpPr>
        <dsp:cNvPr id="0" name=""/>
        <dsp:cNvSpPr/>
      </dsp:nvSpPr>
      <dsp:spPr>
        <a:xfrm>
          <a:off x="0" y="2343068"/>
          <a:ext cx="3286125" cy="1971675"/>
        </a:xfrm>
        <a:prstGeom prst="rect">
          <a:avLst/>
        </a:prstGeom>
        <a:solidFill>
          <a:schemeClr val="accent3">
            <a:hueOff val="-898103"/>
            <a:satOff val="404"/>
            <a:lumOff val="-42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Technological – Computing power and cost, robots through the airport. </a:t>
          </a:r>
          <a:endParaRPr lang="en-US" sz="2100" kern="1200"/>
        </a:p>
      </dsp:txBody>
      <dsp:txXfrm>
        <a:off x="0" y="2343068"/>
        <a:ext cx="3286125" cy="1971675"/>
      </dsp:txXfrm>
    </dsp:sp>
    <dsp:sp modelId="{C63EF330-2C74-43AB-A8B2-E7C7EF41A51A}">
      <dsp:nvSpPr>
        <dsp:cNvPr id="0" name=""/>
        <dsp:cNvSpPr/>
      </dsp:nvSpPr>
      <dsp:spPr>
        <a:xfrm>
          <a:off x="3610498" y="2311403"/>
          <a:ext cx="3286125" cy="1971675"/>
        </a:xfrm>
        <a:prstGeom prst="rect">
          <a:avLst/>
        </a:prstGeom>
        <a:solidFill>
          <a:schemeClr val="accent3">
            <a:hueOff val="-1197470"/>
            <a:satOff val="539"/>
            <a:lumOff val="-5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Legal – Bureaucracy</a:t>
          </a:r>
        </a:p>
        <a:p>
          <a:pPr marL="0" lvl="0" indent="0" algn="ctr" defTabSz="933450">
            <a:lnSpc>
              <a:spcPct val="90000"/>
            </a:lnSpc>
            <a:spcBef>
              <a:spcPct val="0"/>
            </a:spcBef>
            <a:spcAft>
              <a:spcPct val="35000"/>
            </a:spcAft>
            <a:buNone/>
          </a:pPr>
          <a:endParaRPr lang="en-GB" sz="2100" kern="1200" dirty="0"/>
        </a:p>
        <a:p>
          <a:pPr marL="0" lvl="0" indent="0" algn="ctr" defTabSz="933450">
            <a:lnSpc>
              <a:spcPct val="90000"/>
            </a:lnSpc>
            <a:spcBef>
              <a:spcPct val="0"/>
            </a:spcBef>
            <a:spcAft>
              <a:spcPct val="35000"/>
            </a:spcAft>
            <a:buNone/>
          </a:pPr>
          <a:endParaRPr lang="en-US" sz="2100" kern="1200" dirty="0"/>
        </a:p>
      </dsp:txBody>
      <dsp:txXfrm>
        <a:off x="3610498" y="2311403"/>
        <a:ext cx="3286125" cy="1971675"/>
      </dsp:txXfrm>
    </dsp:sp>
    <dsp:sp modelId="{0C63859B-56A9-4475-B713-F4285D76D040}">
      <dsp:nvSpPr>
        <dsp:cNvPr id="0" name=""/>
        <dsp:cNvSpPr/>
      </dsp:nvSpPr>
      <dsp:spPr>
        <a:xfrm>
          <a:off x="7229475" y="2343068"/>
          <a:ext cx="3286125" cy="1971675"/>
        </a:xfrm>
        <a:prstGeom prst="rect">
          <a:avLst/>
        </a:prstGeom>
        <a:solidFill>
          <a:schemeClr val="accent3">
            <a:hueOff val="-1496838"/>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Environmental – Reducing toxic emissions. BA already bought new Airplanes to reduce the toxic emissions. </a:t>
          </a:r>
          <a:endParaRPr lang="en-US" sz="2100" kern="1200"/>
        </a:p>
      </dsp:txBody>
      <dsp:txXfrm>
        <a:off x="7229475" y="2343068"/>
        <a:ext cx="3286125" cy="197167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6215F4-18D0-4F4B-ACF1-213750DDF7FB}">
      <dsp:nvSpPr>
        <dsp:cNvPr id="0" name=""/>
        <dsp:cNvSpPr/>
      </dsp:nvSpPr>
      <dsp:spPr>
        <a:xfrm rot="5400000">
          <a:off x="-1416066" y="1893528"/>
          <a:ext cx="5114733" cy="1672984"/>
        </a:xfrm>
        <a:prstGeom prst="chevron">
          <a:avLst/>
        </a:prstGeom>
        <a:solidFill>
          <a:schemeClr val="accent3">
            <a:shade val="80000"/>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1600200">
            <a:lnSpc>
              <a:spcPct val="90000"/>
            </a:lnSpc>
            <a:spcBef>
              <a:spcPct val="0"/>
            </a:spcBef>
            <a:spcAft>
              <a:spcPct val="35000"/>
            </a:spcAft>
            <a:buNone/>
          </a:pPr>
          <a:r>
            <a:rPr lang="en-US" sz="3600" kern="1200" dirty="0"/>
            <a:t>Edgar Schein –British Airways </a:t>
          </a:r>
          <a:endParaRPr lang="en-GB" sz="3600" kern="1200" dirty="0"/>
        </a:p>
      </dsp:txBody>
      <dsp:txXfrm rot="-5400000">
        <a:off x="304808" y="1009146"/>
        <a:ext cx="1672984" cy="3441749"/>
      </dsp:txXfrm>
    </dsp:sp>
    <dsp:sp modelId="{796D9A50-CDAE-4F59-87F3-D4F0C6A0BF20}">
      <dsp:nvSpPr>
        <dsp:cNvPr id="0" name=""/>
        <dsp:cNvSpPr/>
      </dsp:nvSpPr>
      <dsp:spPr>
        <a:xfrm rot="5400000">
          <a:off x="3962190" y="-1800753"/>
          <a:ext cx="4874832" cy="8855152"/>
        </a:xfrm>
        <a:prstGeom prst="round2SameRect">
          <a:avLst/>
        </a:prstGeom>
        <a:gradFill rotWithShape="0">
          <a:gsLst>
            <a:gs pos="28354">
              <a:srgbClr val="FF0000"/>
            </a:gs>
            <a:gs pos="79646">
              <a:schemeClr val="accent3">
                <a:lumMod val="75000"/>
              </a:schemeClr>
            </a:gs>
            <a:gs pos="0">
              <a:schemeClr val="accent3">
                <a:lumMod val="75000"/>
              </a:schemeClr>
            </a:gs>
            <a:gs pos="0">
              <a:schemeClr val="bg1"/>
            </a:gs>
          </a:gsLst>
          <a:lin ang="5400000" scaled="1"/>
        </a:gra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1">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600" kern="1200" dirty="0">
              <a:solidFill>
                <a:schemeClr val="bg1"/>
              </a:solidFill>
              <a:latin typeface="+mn-lt"/>
            </a:rPr>
            <a:t>According to Edgar Schein; Organizations do not establish a culture in a single day,  rather, it is built through time as staff go through multiple changes, adjust to the external environment, as well as solve issues. Employees absorb everything they've learned from their previous experiences and put it into practise daily, therefore building the workplace culture. </a:t>
          </a:r>
        </a:p>
        <a:p>
          <a:pPr marL="0" marR="0" lvl="0" indent="0" algn="l" defTabSz="914400" eaLnBrk="1" fontAlgn="auto" latinLnBrk="0" hangingPunct="1">
            <a:lnSpc>
              <a:spcPct val="100000"/>
            </a:lnSpc>
            <a:spcBef>
              <a:spcPct val="0"/>
            </a:spcBef>
            <a:spcAft>
              <a:spcPts val="0"/>
            </a:spcAft>
            <a:buClrTx/>
            <a:buSzTx/>
            <a:buFontTx/>
            <a:buNone/>
            <a:tabLst/>
            <a:defRPr/>
          </a:pPr>
          <a:endParaRPr lang="en-GB" sz="1600" kern="1200" dirty="0">
            <a:solidFill>
              <a:schemeClr val="bg1"/>
            </a:solidFill>
            <a:latin typeface="+mn-lt"/>
          </a:endParaRPr>
        </a:p>
        <a:p>
          <a:pPr marL="114300" lvl="1" indent="0" algn="l" defTabSz="577850">
            <a:lnSpc>
              <a:spcPct val="90000"/>
            </a:lnSpc>
            <a:spcBef>
              <a:spcPct val="0"/>
            </a:spcBef>
            <a:spcAft>
              <a:spcPct val="15000"/>
            </a:spcAft>
            <a:buFont typeface="Arial" panose="020B0604020202020204" pitchFamily="34" charset="0"/>
            <a:buChar char="•"/>
          </a:pPr>
          <a:r>
            <a:rPr lang="en-GB" sz="1600" kern="1200" dirty="0">
              <a:solidFill>
                <a:schemeClr val="bg1"/>
              </a:solidFill>
              <a:latin typeface="+mn-lt"/>
            </a:rPr>
            <a:t> </a:t>
          </a:r>
          <a:r>
            <a:rPr lang="en-GB" sz="1600" b="1" kern="1200" dirty="0">
              <a:solidFill>
                <a:schemeClr val="bg1"/>
              </a:solidFill>
              <a:latin typeface="+mn-lt"/>
            </a:rPr>
            <a:t>Artefacts </a:t>
          </a:r>
          <a:r>
            <a:rPr lang="en-GB" sz="1600" kern="1200" dirty="0">
              <a:solidFill>
                <a:schemeClr val="bg1"/>
              </a:solidFill>
              <a:latin typeface="+mn-lt"/>
            </a:rPr>
            <a:t>- The quality and attention to detail of the uniform, as well as the overall professional image of the collection, proudly proclaim the airline's British background and ideals. Its luxury reputation.</a:t>
          </a:r>
        </a:p>
        <a:p>
          <a:pPr marL="114300" lvl="1" indent="0" algn="l" defTabSz="577850">
            <a:lnSpc>
              <a:spcPct val="90000"/>
            </a:lnSpc>
            <a:spcBef>
              <a:spcPct val="0"/>
            </a:spcBef>
            <a:spcAft>
              <a:spcPct val="15000"/>
            </a:spcAft>
            <a:buChar char="•"/>
          </a:pPr>
          <a:r>
            <a:rPr lang="en-GB" sz="1600" kern="1200" dirty="0">
              <a:solidFill>
                <a:schemeClr val="bg1"/>
              </a:solidFill>
              <a:latin typeface="+mn-lt"/>
            </a:rPr>
            <a:t> </a:t>
          </a:r>
          <a:r>
            <a:rPr lang="en-GB" sz="1600" b="1" kern="1200" dirty="0">
              <a:solidFill>
                <a:schemeClr val="bg1"/>
              </a:solidFill>
              <a:latin typeface="+mn-lt"/>
            </a:rPr>
            <a:t>Espoused values </a:t>
          </a:r>
          <a:r>
            <a:rPr lang="en-GB" sz="1600" kern="1200" dirty="0">
              <a:solidFill>
                <a:schemeClr val="bg1"/>
              </a:solidFill>
              <a:latin typeface="+mn-lt"/>
            </a:rPr>
            <a:t>– How employee interact and represent the organisation.</a:t>
          </a:r>
        </a:p>
        <a:p>
          <a:pPr marL="114300" lvl="1" indent="0" algn="l" defTabSz="577850">
            <a:lnSpc>
              <a:spcPct val="90000"/>
            </a:lnSpc>
            <a:spcBef>
              <a:spcPct val="0"/>
            </a:spcBef>
            <a:spcAft>
              <a:spcPct val="15000"/>
            </a:spcAft>
            <a:buChar char="•"/>
          </a:pPr>
          <a:r>
            <a:rPr lang="en-GB" sz="1600" kern="1200" dirty="0">
              <a:solidFill>
                <a:schemeClr val="bg1"/>
              </a:solidFill>
              <a:latin typeface="+mn-lt"/>
            </a:rPr>
            <a:t> </a:t>
          </a:r>
          <a:r>
            <a:rPr lang="en-GB" sz="1600" b="1" kern="1200" dirty="0">
              <a:solidFill>
                <a:schemeClr val="bg1"/>
              </a:solidFill>
              <a:latin typeface="+mn-lt"/>
            </a:rPr>
            <a:t>Undermine assumptions </a:t>
          </a:r>
          <a:r>
            <a:rPr lang="en-GB" sz="1600" kern="1200" dirty="0">
              <a:solidFill>
                <a:schemeClr val="bg1"/>
              </a:solidFill>
              <a:latin typeface="+mn-lt"/>
            </a:rPr>
            <a:t>– Loyalty, honest, and safety. </a:t>
          </a:r>
        </a:p>
      </dsp:txBody>
      <dsp:txXfrm rot="-5400000">
        <a:off x="1972030" y="427377"/>
        <a:ext cx="8617182" cy="439889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FEA580A-97BF-4CF1-A92A-404A345AFEA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Sandra Boscaneanu 2016826</a:t>
            </a:r>
          </a:p>
        </p:txBody>
      </p:sp>
      <p:sp>
        <p:nvSpPr>
          <p:cNvPr id="3" name="Date Placeholder 2">
            <a:extLst>
              <a:ext uri="{FF2B5EF4-FFF2-40B4-BE49-F238E27FC236}">
                <a16:creationId xmlns:a16="http://schemas.microsoft.com/office/drawing/2014/main" id="{3DA6F6D8-C7F5-4904-940D-E0ECF02B71F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95BC589-8266-4CBB-885D-A52856A06C4E}" type="datetimeFigureOut">
              <a:rPr lang="en-GB" smtClean="0"/>
              <a:t>24/02/2022</a:t>
            </a:fld>
            <a:endParaRPr lang="en-GB"/>
          </a:p>
        </p:txBody>
      </p:sp>
      <p:sp>
        <p:nvSpPr>
          <p:cNvPr id="4" name="Footer Placeholder 3">
            <a:extLst>
              <a:ext uri="{FF2B5EF4-FFF2-40B4-BE49-F238E27FC236}">
                <a16:creationId xmlns:a16="http://schemas.microsoft.com/office/drawing/2014/main" id="{45E5C01B-F895-4BD1-A0E3-98F2288F951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7169FB69-2743-4866-B139-EF49F15D80A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2B6C7E9-2DD6-4F84-80D8-07E22CBE77E2}" type="slidenum">
              <a:rPr lang="en-GB" smtClean="0"/>
              <a:t>‹#›</a:t>
            </a:fld>
            <a:endParaRPr lang="en-GB"/>
          </a:p>
        </p:txBody>
      </p:sp>
    </p:spTree>
    <p:extLst>
      <p:ext uri="{BB962C8B-B14F-4D97-AF65-F5344CB8AC3E}">
        <p14:creationId xmlns:p14="http://schemas.microsoft.com/office/powerpoint/2010/main" val="2198227526"/>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Sandra Boscaneanu 2016826</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AD60AE-AA37-4506-9B7B-B1B8CC7F70AD}" type="datetimeFigureOut">
              <a:rPr lang="en-GB" smtClean="0"/>
              <a:t>24/02/2022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73B0A4-F5B0-49B6-A99E-E6B6316FCF85}" type="slidenum">
              <a:rPr lang="en-GB" smtClean="0"/>
              <a:t>‹#›</a:t>
            </a:fld>
            <a:endParaRPr lang="en-GB"/>
          </a:p>
        </p:txBody>
      </p:sp>
    </p:spTree>
    <p:extLst>
      <p:ext uri="{BB962C8B-B14F-4D97-AF65-F5344CB8AC3E}">
        <p14:creationId xmlns:p14="http://schemas.microsoft.com/office/powerpoint/2010/main" val="43639055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Sandra Boscaneanu 2016826</a:t>
            </a:r>
          </a:p>
        </p:txBody>
      </p:sp>
      <p:sp>
        <p:nvSpPr>
          <p:cNvPr id="5" name="Slide Number Placeholder 4"/>
          <p:cNvSpPr>
            <a:spLocks noGrp="1"/>
          </p:cNvSpPr>
          <p:nvPr>
            <p:ph type="sldNum" sz="quarter" idx="5"/>
          </p:nvPr>
        </p:nvSpPr>
        <p:spPr/>
        <p:txBody>
          <a:bodyPr/>
          <a:lstStyle/>
          <a:p>
            <a:fld id="{F873B0A4-F5B0-49B6-A99E-E6B6316FCF85}" type="slidenum">
              <a:rPr lang="en-GB" smtClean="0"/>
              <a:t>1</a:t>
            </a:fld>
            <a:endParaRPr lang="en-GB"/>
          </a:p>
        </p:txBody>
      </p:sp>
    </p:spTree>
    <p:extLst>
      <p:ext uri="{BB962C8B-B14F-4D97-AF65-F5344CB8AC3E}">
        <p14:creationId xmlns:p14="http://schemas.microsoft.com/office/powerpoint/2010/main" val="41100144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purpose of the presentation is to analyse the culture model of British Airways.</a:t>
            </a:r>
          </a:p>
          <a:p>
            <a:pPr lvl="0"/>
            <a:r>
              <a:rPr lang="en-GB" dirty="0">
                <a:solidFill>
                  <a:schemeClr val="bg1"/>
                </a:solidFill>
              </a:rPr>
              <a:t>To propose a method to analysing the culture and external context of the organisation</a:t>
            </a:r>
          </a:p>
          <a:p>
            <a:pPr lvl="0"/>
            <a:r>
              <a:rPr lang="en-GB" dirty="0">
                <a:solidFill>
                  <a:schemeClr val="bg1"/>
                </a:solidFill>
              </a:rPr>
              <a:t> To suggest future strategy and plan for culture change</a:t>
            </a:r>
            <a:endParaRPr lang="en-GB" dirty="0"/>
          </a:p>
          <a:p>
            <a:endParaRPr lang="en-GB" dirty="0"/>
          </a:p>
          <a:p>
            <a:endParaRPr lang="en-GB" dirty="0"/>
          </a:p>
        </p:txBody>
      </p:sp>
      <p:sp>
        <p:nvSpPr>
          <p:cNvPr id="4" name="Header Placeholder 3"/>
          <p:cNvSpPr>
            <a:spLocks noGrp="1"/>
          </p:cNvSpPr>
          <p:nvPr>
            <p:ph type="hdr" sz="quarter"/>
          </p:nvPr>
        </p:nvSpPr>
        <p:spPr/>
        <p:txBody>
          <a:bodyPr/>
          <a:lstStyle/>
          <a:p>
            <a:r>
              <a:rPr lang="en-GB"/>
              <a:t>Sandra Boscaneanu 2016826</a:t>
            </a:r>
          </a:p>
        </p:txBody>
      </p:sp>
      <p:sp>
        <p:nvSpPr>
          <p:cNvPr id="5" name="Slide Number Placeholder 4"/>
          <p:cNvSpPr>
            <a:spLocks noGrp="1"/>
          </p:cNvSpPr>
          <p:nvPr>
            <p:ph type="sldNum" sz="quarter" idx="5"/>
          </p:nvPr>
        </p:nvSpPr>
        <p:spPr/>
        <p:txBody>
          <a:bodyPr/>
          <a:lstStyle/>
          <a:p>
            <a:fld id="{F873B0A4-F5B0-49B6-A99E-E6B6316FCF85}" type="slidenum">
              <a:rPr lang="en-GB" smtClean="0"/>
              <a:t>2</a:t>
            </a:fld>
            <a:endParaRPr lang="en-GB"/>
          </a:p>
        </p:txBody>
      </p:sp>
    </p:spTree>
    <p:extLst>
      <p:ext uri="{BB962C8B-B14F-4D97-AF65-F5344CB8AC3E}">
        <p14:creationId xmlns:p14="http://schemas.microsoft.com/office/powerpoint/2010/main" val="14964439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Header Placeholder 3"/>
          <p:cNvSpPr>
            <a:spLocks noGrp="1"/>
          </p:cNvSpPr>
          <p:nvPr>
            <p:ph type="hdr" sz="quarter"/>
          </p:nvPr>
        </p:nvSpPr>
        <p:spPr/>
        <p:txBody>
          <a:bodyPr/>
          <a:lstStyle/>
          <a:p>
            <a:r>
              <a:rPr lang="en-GB"/>
              <a:t>Sandra Boscaneanu 2016826</a:t>
            </a:r>
          </a:p>
        </p:txBody>
      </p:sp>
      <p:sp>
        <p:nvSpPr>
          <p:cNvPr id="5" name="Slide Number Placeholder 4"/>
          <p:cNvSpPr>
            <a:spLocks noGrp="1"/>
          </p:cNvSpPr>
          <p:nvPr>
            <p:ph type="sldNum" sz="quarter" idx="5"/>
          </p:nvPr>
        </p:nvSpPr>
        <p:spPr/>
        <p:txBody>
          <a:bodyPr/>
          <a:lstStyle/>
          <a:p>
            <a:fld id="{F873B0A4-F5B0-49B6-A99E-E6B6316FCF85}" type="slidenum">
              <a:rPr lang="en-GB" smtClean="0"/>
              <a:t>3</a:t>
            </a:fld>
            <a:endParaRPr lang="en-GB"/>
          </a:p>
        </p:txBody>
      </p:sp>
    </p:spTree>
    <p:extLst>
      <p:ext uri="{BB962C8B-B14F-4D97-AF65-F5344CB8AC3E}">
        <p14:creationId xmlns:p14="http://schemas.microsoft.com/office/powerpoint/2010/main" val="11094270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Sandra Boscaneanu 2016826</a:t>
            </a:r>
          </a:p>
        </p:txBody>
      </p:sp>
      <p:sp>
        <p:nvSpPr>
          <p:cNvPr id="5" name="Slide Number Placeholder 4"/>
          <p:cNvSpPr>
            <a:spLocks noGrp="1"/>
          </p:cNvSpPr>
          <p:nvPr>
            <p:ph type="sldNum" sz="quarter" idx="5"/>
          </p:nvPr>
        </p:nvSpPr>
        <p:spPr/>
        <p:txBody>
          <a:bodyPr/>
          <a:lstStyle/>
          <a:p>
            <a:fld id="{F873B0A4-F5B0-49B6-A99E-E6B6316FCF85}" type="slidenum">
              <a:rPr lang="en-GB" smtClean="0"/>
              <a:t>4</a:t>
            </a:fld>
            <a:endParaRPr lang="en-GB"/>
          </a:p>
        </p:txBody>
      </p:sp>
    </p:spTree>
    <p:extLst>
      <p:ext uri="{BB962C8B-B14F-4D97-AF65-F5344CB8AC3E}">
        <p14:creationId xmlns:p14="http://schemas.microsoft.com/office/powerpoint/2010/main" val="16540333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Sandra Boscaneanu 2016826</a:t>
            </a:r>
          </a:p>
        </p:txBody>
      </p:sp>
      <p:sp>
        <p:nvSpPr>
          <p:cNvPr id="5" name="Slide Number Placeholder 4"/>
          <p:cNvSpPr>
            <a:spLocks noGrp="1"/>
          </p:cNvSpPr>
          <p:nvPr>
            <p:ph type="sldNum" sz="quarter" idx="5"/>
          </p:nvPr>
        </p:nvSpPr>
        <p:spPr/>
        <p:txBody>
          <a:bodyPr/>
          <a:lstStyle/>
          <a:p>
            <a:fld id="{F873B0A4-F5B0-49B6-A99E-E6B6316FCF85}" type="slidenum">
              <a:rPr lang="en-GB" smtClean="0"/>
              <a:t>5</a:t>
            </a:fld>
            <a:endParaRPr lang="en-GB"/>
          </a:p>
        </p:txBody>
      </p:sp>
    </p:spTree>
    <p:extLst>
      <p:ext uri="{BB962C8B-B14F-4D97-AF65-F5344CB8AC3E}">
        <p14:creationId xmlns:p14="http://schemas.microsoft.com/office/powerpoint/2010/main" val="17947254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p:nvPr>
        </p:nvSpPr>
        <p:spPr/>
        <p:txBody>
          <a:bodyPr/>
          <a:lstStyle/>
          <a:p>
            <a:r>
              <a:rPr lang="en-GB"/>
              <a:t>Sandra Boscaneanu 2016826</a:t>
            </a:r>
          </a:p>
        </p:txBody>
      </p:sp>
      <p:sp>
        <p:nvSpPr>
          <p:cNvPr id="5" name="Slide Number Placeholder 4"/>
          <p:cNvSpPr>
            <a:spLocks noGrp="1"/>
          </p:cNvSpPr>
          <p:nvPr>
            <p:ph type="sldNum" sz="quarter" idx="5"/>
          </p:nvPr>
        </p:nvSpPr>
        <p:spPr/>
        <p:txBody>
          <a:bodyPr/>
          <a:lstStyle/>
          <a:p>
            <a:fld id="{F873B0A4-F5B0-49B6-A99E-E6B6316FCF85}" type="slidenum">
              <a:rPr lang="en-GB" smtClean="0"/>
              <a:t>6</a:t>
            </a:fld>
            <a:endParaRPr lang="en-GB"/>
          </a:p>
        </p:txBody>
      </p:sp>
    </p:spTree>
    <p:extLst>
      <p:ext uri="{BB962C8B-B14F-4D97-AF65-F5344CB8AC3E}">
        <p14:creationId xmlns:p14="http://schemas.microsoft.com/office/powerpoint/2010/main" val="22603135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28600" y="4400550"/>
            <a:ext cx="5486400" cy="3600450"/>
          </a:xfrm>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1200" dirty="0">
                <a:solidFill>
                  <a:schemeClr val="bg1"/>
                </a:solidFill>
                <a:latin typeface="+mn-lt"/>
              </a:rPr>
              <a:t>According to Edgar Schein; Organizations do not establish a culture in a single day,  rather, it is built through time as staff go through multiple changes, adjust to the external environment, as well as solve issues. Employees absorb everything they've learned from their previous experiences and put it into practise daily, therefore building the workplace culture. New workers work hard to fit into the new culture and live a stress-free existence.</a:t>
            </a:r>
          </a:p>
          <a:p>
            <a:pPr marL="0" lvl="0" indent="0"/>
            <a:endParaRPr lang="en-GB" sz="1200" dirty="0">
              <a:solidFill>
                <a:schemeClr val="bg1"/>
              </a:solidFill>
              <a:latin typeface="+mn-lt"/>
            </a:endParaRPr>
          </a:p>
          <a:p>
            <a:pPr marL="0" lvl="0" indent="0"/>
            <a:r>
              <a:rPr lang="en-GB" sz="1200" dirty="0">
                <a:solidFill>
                  <a:schemeClr val="bg1"/>
                </a:solidFill>
                <a:latin typeface="+mn-lt"/>
              </a:rPr>
              <a:t> </a:t>
            </a:r>
            <a:r>
              <a:rPr lang="en-GB" sz="1200" b="1" dirty="0">
                <a:solidFill>
                  <a:schemeClr val="bg1"/>
                </a:solidFill>
                <a:latin typeface="+mn-lt"/>
              </a:rPr>
              <a:t>Artefacts </a:t>
            </a:r>
            <a:r>
              <a:rPr lang="en-GB" sz="1200" dirty="0">
                <a:solidFill>
                  <a:schemeClr val="bg1"/>
                </a:solidFill>
                <a:latin typeface="+mn-lt"/>
              </a:rPr>
              <a:t>- The quality and attention to detail of the uniform, as well as the overall professional image of the collection, proudly proclaim the airline's British background and ideals. Its luxury reputation.</a:t>
            </a:r>
          </a:p>
          <a:p>
            <a:pPr marL="0" lvl="0" indent="0" defTabSz="577850">
              <a:lnSpc>
                <a:spcPct val="90000"/>
              </a:lnSpc>
              <a:spcBef>
                <a:spcPct val="0"/>
              </a:spcBef>
              <a:spcAft>
                <a:spcPct val="15000"/>
              </a:spcAft>
            </a:pPr>
            <a:r>
              <a:rPr lang="en-GB" sz="1200" dirty="0">
                <a:solidFill>
                  <a:schemeClr val="bg1"/>
                </a:solidFill>
                <a:latin typeface="+mn-lt"/>
              </a:rPr>
              <a:t> </a:t>
            </a:r>
            <a:r>
              <a:rPr lang="en-GB" sz="1200" b="1" dirty="0">
                <a:solidFill>
                  <a:schemeClr val="bg1"/>
                </a:solidFill>
                <a:latin typeface="+mn-lt"/>
              </a:rPr>
              <a:t>Espoused values </a:t>
            </a:r>
            <a:r>
              <a:rPr lang="en-GB" sz="1200" dirty="0">
                <a:solidFill>
                  <a:schemeClr val="bg1"/>
                </a:solidFill>
                <a:latin typeface="+mn-lt"/>
              </a:rPr>
              <a:t>– How employee interact and represent the organisation.</a:t>
            </a:r>
          </a:p>
          <a:p>
            <a:pPr marL="0" lvl="0" indent="0" defTabSz="577850">
              <a:lnSpc>
                <a:spcPct val="90000"/>
              </a:lnSpc>
              <a:spcBef>
                <a:spcPct val="0"/>
              </a:spcBef>
              <a:spcAft>
                <a:spcPct val="15000"/>
              </a:spcAft>
            </a:pPr>
            <a:r>
              <a:rPr lang="en-GB" sz="1200" dirty="0">
                <a:solidFill>
                  <a:schemeClr val="bg1"/>
                </a:solidFill>
                <a:latin typeface="+mn-lt"/>
              </a:rPr>
              <a:t> </a:t>
            </a:r>
            <a:r>
              <a:rPr lang="en-GB" sz="1200" b="1" dirty="0">
                <a:solidFill>
                  <a:schemeClr val="bg1"/>
                </a:solidFill>
                <a:latin typeface="+mn-lt"/>
              </a:rPr>
              <a:t>Undermine assumptions </a:t>
            </a:r>
            <a:r>
              <a:rPr lang="en-GB" sz="1200" dirty="0">
                <a:solidFill>
                  <a:schemeClr val="bg1"/>
                </a:solidFill>
                <a:latin typeface="+mn-lt"/>
              </a:rPr>
              <a:t>– It implies that BA made sustainability a priority in its operations. To establish a prosperous, resilient, and responsible business, they do everything they can  to create a wonderful place to work, reduce their  emissions and waste, and give back to the communities they serve.</a:t>
            </a:r>
          </a:p>
          <a:p>
            <a:endParaRPr lang="en-GB" dirty="0"/>
          </a:p>
        </p:txBody>
      </p:sp>
      <p:sp>
        <p:nvSpPr>
          <p:cNvPr id="4" name="Header Placeholder 3"/>
          <p:cNvSpPr>
            <a:spLocks noGrp="1"/>
          </p:cNvSpPr>
          <p:nvPr>
            <p:ph type="hdr" sz="quarter"/>
          </p:nvPr>
        </p:nvSpPr>
        <p:spPr/>
        <p:txBody>
          <a:bodyPr/>
          <a:lstStyle/>
          <a:p>
            <a:r>
              <a:rPr lang="en-GB"/>
              <a:t>Sandra Boscaneanu 2016826</a:t>
            </a:r>
          </a:p>
        </p:txBody>
      </p:sp>
      <p:sp>
        <p:nvSpPr>
          <p:cNvPr id="5" name="Slide Number Placeholder 4"/>
          <p:cNvSpPr>
            <a:spLocks noGrp="1"/>
          </p:cNvSpPr>
          <p:nvPr>
            <p:ph type="sldNum" sz="quarter" idx="5"/>
          </p:nvPr>
        </p:nvSpPr>
        <p:spPr/>
        <p:txBody>
          <a:bodyPr/>
          <a:lstStyle/>
          <a:p>
            <a:fld id="{F873B0A4-F5B0-49B6-A99E-E6B6316FCF85}" type="slidenum">
              <a:rPr lang="en-GB" smtClean="0"/>
              <a:t>7</a:t>
            </a:fld>
            <a:endParaRPr lang="en-GB"/>
          </a:p>
        </p:txBody>
      </p:sp>
    </p:spTree>
    <p:extLst>
      <p:ext uri="{BB962C8B-B14F-4D97-AF65-F5344CB8AC3E}">
        <p14:creationId xmlns:p14="http://schemas.microsoft.com/office/powerpoint/2010/main" val="18519350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p:nvPr>
        </p:nvSpPr>
        <p:spPr/>
        <p:txBody>
          <a:bodyPr/>
          <a:lstStyle/>
          <a:p>
            <a:r>
              <a:rPr lang="en-GB"/>
              <a:t>Sandra Boscaneanu 2016826</a:t>
            </a:r>
          </a:p>
        </p:txBody>
      </p:sp>
      <p:sp>
        <p:nvSpPr>
          <p:cNvPr id="5" name="Slide Number Placeholder 4"/>
          <p:cNvSpPr>
            <a:spLocks noGrp="1"/>
          </p:cNvSpPr>
          <p:nvPr>
            <p:ph type="sldNum" sz="quarter" idx="5"/>
          </p:nvPr>
        </p:nvSpPr>
        <p:spPr/>
        <p:txBody>
          <a:bodyPr/>
          <a:lstStyle/>
          <a:p>
            <a:fld id="{F873B0A4-F5B0-49B6-A99E-E6B6316FCF85}" type="slidenum">
              <a:rPr lang="en-GB" smtClean="0"/>
              <a:t>8</a:t>
            </a:fld>
            <a:endParaRPr lang="en-GB"/>
          </a:p>
        </p:txBody>
      </p:sp>
    </p:spTree>
    <p:extLst>
      <p:ext uri="{BB962C8B-B14F-4D97-AF65-F5344CB8AC3E}">
        <p14:creationId xmlns:p14="http://schemas.microsoft.com/office/powerpoint/2010/main" val="33868220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p:nvPr>
        </p:nvSpPr>
        <p:spPr/>
        <p:txBody>
          <a:bodyPr/>
          <a:lstStyle/>
          <a:p>
            <a:r>
              <a:rPr lang="en-GB"/>
              <a:t>Sandra Boscaneanu 2016826</a:t>
            </a:r>
          </a:p>
        </p:txBody>
      </p:sp>
      <p:sp>
        <p:nvSpPr>
          <p:cNvPr id="5" name="Slide Number Placeholder 4"/>
          <p:cNvSpPr>
            <a:spLocks noGrp="1"/>
          </p:cNvSpPr>
          <p:nvPr>
            <p:ph type="sldNum" sz="quarter" idx="5"/>
          </p:nvPr>
        </p:nvSpPr>
        <p:spPr/>
        <p:txBody>
          <a:bodyPr/>
          <a:lstStyle/>
          <a:p>
            <a:fld id="{F873B0A4-F5B0-49B6-A99E-E6B6316FCF85}" type="slidenum">
              <a:rPr lang="en-GB" smtClean="0"/>
              <a:t>9</a:t>
            </a:fld>
            <a:endParaRPr lang="en-GB"/>
          </a:p>
        </p:txBody>
      </p:sp>
    </p:spTree>
    <p:extLst>
      <p:ext uri="{BB962C8B-B14F-4D97-AF65-F5344CB8AC3E}">
        <p14:creationId xmlns:p14="http://schemas.microsoft.com/office/powerpoint/2010/main" val="28902641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p:nvPr>
        </p:nvSpPr>
        <p:spPr/>
        <p:txBody>
          <a:bodyPr/>
          <a:lstStyle/>
          <a:p>
            <a:r>
              <a:rPr lang="en-GB"/>
              <a:t>Sandra Boscaneanu 2016826</a:t>
            </a:r>
          </a:p>
        </p:txBody>
      </p:sp>
      <p:sp>
        <p:nvSpPr>
          <p:cNvPr id="5" name="Slide Number Placeholder 4"/>
          <p:cNvSpPr>
            <a:spLocks noGrp="1"/>
          </p:cNvSpPr>
          <p:nvPr>
            <p:ph type="sldNum" sz="quarter" idx="5"/>
          </p:nvPr>
        </p:nvSpPr>
        <p:spPr/>
        <p:txBody>
          <a:bodyPr/>
          <a:lstStyle/>
          <a:p>
            <a:fld id="{F873B0A4-F5B0-49B6-A99E-E6B6316FCF85}" type="slidenum">
              <a:rPr lang="en-GB" smtClean="0"/>
              <a:t>10</a:t>
            </a:fld>
            <a:endParaRPr lang="en-GB"/>
          </a:p>
        </p:txBody>
      </p:sp>
    </p:spTree>
    <p:extLst>
      <p:ext uri="{BB962C8B-B14F-4D97-AF65-F5344CB8AC3E}">
        <p14:creationId xmlns:p14="http://schemas.microsoft.com/office/powerpoint/2010/main" val="31054676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Sandra Boscaneanu 2016826</a:t>
            </a:r>
          </a:p>
        </p:txBody>
      </p:sp>
      <p:sp>
        <p:nvSpPr>
          <p:cNvPr id="5" name="Slide Number Placeholder 4"/>
          <p:cNvSpPr>
            <a:spLocks noGrp="1"/>
          </p:cNvSpPr>
          <p:nvPr>
            <p:ph type="sldNum" sz="quarter" idx="5"/>
          </p:nvPr>
        </p:nvSpPr>
        <p:spPr/>
        <p:txBody>
          <a:bodyPr/>
          <a:lstStyle/>
          <a:p>
            <a:fld id="{F873B0A4-F5B0-49B6-A99E-E6B6316FCF85}" type="slidenum">
              <a:rPr lang="en-GB" smtClean="0"/>
              <a:t>11</a:t>
            </a:fld>
            <a:endParaRPr lang="en-GB"/>
          </a:p>
        </p:txBody>
      </p:sp>
    </p:spTree>
    <p:extLst>
      <p:ext uri="{BB962C8B-B14F-4D97-AF65-F5344CB8AC3E}">
        <p14:creationId xmlns:p14="http://schemas.microsoft.com/office/powerpoint/2010/main" val="9663524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p:nvPr>
        </p:nvSpPr>
        <p:spPr/>
        <p:txBody>
          <a:bodyPr/>
          <a:lstStyle/>
          <a:p>
            <a:r>
              <a:rPr lang="en-GB"/>
              <a:t>Sandra Boscaneanu 2016826</a:t>
            </a:r>
          </a:p>
        </p:txBody>
      </p:sp>
      <p:sp>
        <p:nvSpPr>
          <p:cNvPr id="5" name="Slide Number Placeholder 4"/>
          <p:cNvSpPr>
            <a:spLocks noGrp="1"/>
          </p:cNvSpPr>
          <p:nvPr>
            <p:ph type="sldNum" sz="quarter" idx="5"/>
          </p:nvPr>
        </p:nvSpPr>
        <p:spPr/>
        <p:txBody>
          <a:bodyPr/>
          <a:lstStyle/>
          <a:p>
            <a:fld id="{F873B0A4-F5B0-49B6-A99E-E6B6316FCF85}" type="slidenum">
              <a:rPr lang="en-GB" smtClean="0"/>
              <a:t>12</a:t>
            </a:fld>
            <a:endParaRPr lang="en-GB"/>
          </a:p>
        </p:txBody>
      </p:sp>
    </p:spTree>
    <p:extLst>
      <p:ext uri="{BB962C8B-B14F-4D97-AF65-F5344CB8AC3E}">
        <p14:creationId xmlns:p14="http://schemas.microsoft.com/office/powerpoint/2010/main" val="25757532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B1BE1131-848F-4070-B611-86722BF09DD9}" type="datetime1">
              <a:rPr lang="en-US" smtClean="0"/>
              <a:t>2/24/2022</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587238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47159DB4-40CE-45A5-B573-4BC5CC19E81C}" type="datetime1">
              <a:rPr lang="en-US" smtClean="0"/>
              <a:t>2/24/2022</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93891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BFD77DDA-7F6B-4CF4-B86A-17FD9FA9B9EB}" type="datetime1">
              <a:rPr lang="en-US" smtClean="0"/>
              <a:t>2/24/2022</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7303793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4C1D32A6-44BD-42C9-8F40-6852FD7206DD}" type="datetime1">
              <a:rPr lang="en-US" smtClean="0"/>
              <a:t>2/24/2022</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425587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AE83D963-A065-4EE0-8480-638BA7FBDF4C}" type="datetime1">
              <a:rPr lang="en-US" smtClean="0"/>
              <a:t>2/24/2022</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748238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CAFD1C76-7B17-4331-9761-12745329B66D}" type="datetime1">
              <a:rPr lang="en-US" smtClean="0"/>
              <a:t>2/24/2022</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797548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A483E43C-3D26-4223-833D-8D83234EF93F}" type="datetime1">
              <a:rPr lang="en-US" smtClean="0"/>
              <a:t>2/24/2022</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351977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DF8B0605-F7FE-4162-846B-B1BC48AE3887}" type="datetime1">
              <a:rPr lang="en-US" smtClean="0"/>
              <a:t>2/24/2022</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58411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E6508DB1-ECB8-4CBF-B2BF-599B7D8C42CA}" type="datetime1">
              <a:rPr lang="en-US" smtClean="0"/>
              <a:t>2/24/2022</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113532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DA569F5E-7EAF-4FDE-B15B-6ED8B82A86BF}" type="datetime1">
              <a:rPr lang="en-US" smtClean="0"/>
              <a:t>2/24/2022</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58960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36418D4-EEF9-4807-8911-58D4FDC6F6F7}" type="datetime1">
              <a:rPr lang="en-US" smtClean="0"/>
              <a:t>2/24/2022</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546179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6000">
              <a:schemeClr val="bg1"/>
            </a:gs>
            <a:gs pos="65000">
              <a:schemeClr val="bg1"/>
            </a:gs>
            <a:gs pos="53000">
              <a:schemeClr val="accent3">
                <a:lumMod val="75000"/>
              </a:schemeClr>
            </a:gs>
            <a:gs pos="69000">
              <a:schemeClr val="accent3">
                <a:lumMod val="75000"/>
              </a:schemeClr>
            </a:gs>
            <a:gs pos="61000">
              <a:srgbClr val="FF0000"/>
            </a:gs>
            <a:gs pos="94000">
              <a:schemeClr val="bg1"/>
            </a:gs>
            <a:gs pos="41000">
              <a:schemeClr val="bg1"/>
            </a:gs>
            <a:gs pos="32000">
              <a:srgbClr val="FF0000"/>
            </a:gs>
            <a:gs pos="13000">
              <a:schemeClr val="bg1"/>
            </a:gs>
            <a:gs pos="23000">
              <a:schemeClr val="accent3">
                <a:lumMod val="75000"/>
              </a:schemeClr>
            </a:gs>
          </a:gsLst>
          <a:lin ang="108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DF9144-A75D-4315-82D4-FDF1D68B458F}" type="datetime1">
              <a:rPr lang="en-US" smtClean="0"/>
              <a:t>2/24/2022</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2098864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video" Target="../media/media2.mp4"/><Relationship Id="rId7" Type="http://schemas.openxmlformats.org/officeDocument/2006/relationships/hyperlink" Target="https://www.publicdomainpictures.net/en/view-image.php?image=302511&amp;picture=airplane-flying" TargetMode="External"/><Relationship Id="rId2" Type="http://schemas.microsoft.com/office/2007/relationships/media" Target="../media/media2.mp4"/><Relationship Id="rId1" Type="http://schemas.openxmlformats.org/officeDocument/2006/relationships/tags" Target="../tags/tag1.xml"/><Relationship Id="rId6" Type="http://schemas.openxmlformats.org/officeDocument/2006/relationships/image" Target="../media/image3.jpeg"/><Relationship Id="rId5" Type="http://schemas.openxmlformats.org/officeDocument/2006/relationships/notesSlide" Target="../notesSlides/notesSlide2.xml"/><Relationship Id="rId4"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7.xml"/><Relationship Id="rId7" Type="http://schemas.openxmlformats.org/officeDocument/2006/relationships/diagramQuickStyle" Target="../diagrams/quickStyle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5.png"/><Relationship Id="rId4" Type="http://schemas.openxmlformats.org/officeDocument/2006/relationships/notesSlide" Target="../notesSlides/notesSlide3.xm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2.xml"/><Relationship Id="rId13" Type="http://schemas.openxmlformats.org/officeDocument/2006/relationships/diagramQuickStyle" Target="../diagrams/quickStyle3.xml"/><Relationship Id="rId18" Type="http://schemas.openxmlformats.org/officeDocument/2006/relationships/diagramQuickStyle" Target="../diagrams/quickStyle4.xml"/><Relationship Id="rId26" Type="http://schemas.openxmlformats.org/officeDocument/2006/relationships/diagramColors" Target="../diagrams/colors5.xml"/><Relationship Id="rId3" Type="http://schemas.openxmlformats.org/officeDocument/2006/relationships/audio" Target="../media/media4.m4a"/><Relationship Id="rId21" Type="http://schemas.openxmlformats.org/officeDocument/2006/relationships/image" Target="../media/image6.jpg"/><Relationship Id="rId7" Type="http://schemas.openxmlformats.org/officeDocument/2006/relationships/diagramLayout" Target="../diagrams/layout2.xml"/><Relationship Id="rId12" Type="http://schemas.openxmlformats.org/officeDocument/2006/relationships/diagramLayout" Target="../diagrams/layout3.xml"/><Relationship Id="rId17" Type="http://schemas.openxmlformats.org/officeDocument/2006/relationships/diagramLayout" Target="../diagrams/layout4.xml"/><Relationship Id="rId25" Type="http://schemas.openxmlformats.org/officeDocument/2006/relationships/diagramQuickStyle" Target="../diagrams/quickStyle5.xml"/><Relationship Id="rId2" Type="http://schemas.microsoft.com/office/2007/relationships/media" Target="../media/media4.m4a"/><Relationship Id="rId16" Type="http://schemas.openxmlformats.org/officeDocument/2006/relationships/diagramData" Target="../diagrams/data4.xml"/><Relationship Id="rId20" Type="http://schemas.microsoft.com/office/2007/relationships/diagramDrawing" Target="../diagrams/drawing4.xml"/><Relationship Id="rId1" Type="http://schemas.openxmlformats.org/officeDocument/2006/relationships/tags" Target="../tags/tag2.xml"/><Relationship Id="rId6" Type="http://schemas.openxmlformats.org/officeDocument/2006/relationships/diagramData" Target="../diagrams/data2.xml"/><Relationship Id="rId11" Type="http://schemas.openxmlformats.org/officeDocument/2006/relationships/diagramData" Target="../diagrams/data3.xml"/><Relationship Id="rId24" Type="http://schemas.openxmlformats.org/officeDocument/2006/relationships/diagramLayout" Target="../diagrams/layout5.xml"/><Relationship Id="rId5" Type="http://schemas.openxmlformats.org/officeDocument/2006/relationships/notesSlide" Target="../notesSlides/notesSlide4.xml"/><Relationship Id="rId15" Type="http://schemas.microsoft.com/office/2007/relationships/diagramDrawing" Target="../diagrams/drawing3.xml"/><Relationship Id="rId23" Type="http://schemas.openxmlformats.org/officeDocument/2006/relationships/diagramData" Target="../diagrams/data5.xml"/><Relationship Id="rId28" Type="http://schemas.openxmlformats.org/officeDocument/2006/relationships/image" Target="../media/image5.png"/><Relationship Id="rId10" Type="http://schemas.microsoft.com/office/2007/relationships/diagramDrawing" Target="../diagrams/drawing2.xml"/><Relationship Id="rId19" Type="http://schemas.openxmlformats.org/officeDocument/2006/relationships/diagramColors" Target="../diagrams/colors4.xml"/><Relationship Id="rId4" Type="http://schemas.openxmlformats.org/officeDocument/2006/relationships/slideLayout" Target="../slideLayouts/slideLayout2.xml"/><Relationship Id="rId9" Type="http://schemas.openxmlformats.org/officeDocument/2006/relationships/diagramColors" Target="../diagrams/colors2.xml"/><Relationship Id="rId14" Type="http://schemas.openxmlformats.org/officeDocument/2006/relationships/diagramColors" Target="../diagrams/colors3.xml"/><Relationship Id="rId22" Type="http://schemas.openxmlformats.org/officeDocument/2006/relationships/hyperlink" Target="https://www.publicdomainpictures.net/en/view-image.php?image=302497&amp;picture=airplane-flying" TargetMode="External"/><Relationship Id="rId27" Type="http://schemas.microsoft.com/office/2007/relationships/diagramDrawing" Target="../diagrams/drawing5.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6.xml"/><Relationship Id="rId3" Type="http://schemas.openxmlformats.org/officeDocument/2006/relationships/audio" Target="../media/media5.m4a"/><Relationship Id="rId7" Type="http://schemas.openxmlformats.org/officeDocument/2006/relationships/diagramLayout" Target="../diagrams/layout6.xml"/><Relationship Id="rId2" Type="http://schemas.microsoft.com/office/2007/relationships/media" Target="../media/media5.m4a"/><Relationship Id="rId1" Type="http://schemas.openxmlformats.org/officeDocument/2006/relationships/tags" Target="../tags/tag3.xml"/><Relationship Id="rId6" Type="http://schemas.openxmlformats.org/officeDocument/2006/relationships/diagramData" Target="../diagrams/data6.xml"/><Relationship Id="rId11" Type="http://schemas.openxmlformats.org/officeDocument/2006/relationships/image" Target="../media/image5.png"/><Relationship Id="rId5" Type="http://schemas.openxmlformats.org/officeDocument/2006/relationships/notesSlide" Target="../notesSlides/notesSlide5.xml"/><Relationship Id="rId10" Type="http://schemas.microsoft.com/office/2007/relationships/diagramDrawing" Target="../diagrams/drawing6.xml"/><Relationship Id="rId4" Type="http://schemas.openxmlformats.org/officeDocument/2006/relationships/slideLayout" Target="../slideLayouts/slideLayout8.xml"/><Relationship Id="rId9" Type="http://schemas.openxmlformats.org/officeDocument/2006/relationships/diagramColors" Target="../diagrams/colors6.xml"/></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7.xml"/><Relationship Id="rId3" Type="http://schemas.openxmlformats.org/officeDocument/2006/relationships/audio" Target="../media/media6.m4a"/><Relationship Id="rId7" Type="http://schemas.openxmlformats.org/officeDocument/2006/relationships/diagramLayout" Target="../diagrams/layout7.xml"/><Relationship Id="rId2" Type="http://schemas.microsoft.com/office/2007/relationships/media" Target="../media/media6.m4a"/><Relationship Id="rId1" Type="http://schemas.openxmlformats.org/officeDocument/2006/relationships/tags" Target="../tags/tag4.xml"/><Relationship Id="rId6" Type="http://schemas.openxmlformats.org/officeDocument/2006/relationships/diagramData" Target="../diagrams/data7.xml"/><Relationship Id="rId11" Type="http://schemas.openxmlformats.org/officeDocument/2006/relationships/image" Target="../media/image5.png"/><Relationship Id="rId5" Type="http://schemas.openxmlformats.org/officeDocument/2006/relationships/notesSlide" Target="../notesSlides/notesSlide6.xml"/><Relationship Id="rId10" Type="http://schemas.microsoft.com/office/2007/relationships/diagramDrawing" Target="../diagrams/drawing7.xml"/><Relationship Id="rId4" Type="http://schemas.openxmlformats.org/officeDocument/2006/relationships/slideLayout" Target="../slideLayouts/slideLayout2.xml"/><Relationship Id="rId9" Type="http://schemas.openxmlformats.org/officeDocument/2006/relationships/diagramColors" Target="../diagrams/colors7.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8.xml"/><Relationship Id="rId3" Type="http://schemas.openxmlformats.org/officeDocument/2006/relationships/audio" Target="../media/media7.m4a"/><Relationship Id="rId7" Type="http://schemas.openxmlformats.org/officeDocument/2006/relationships/diagramLayout" Target="../diagrams/layout8.xml"/><Relationship Id="rId2" Type="http://schemas.microsoft.com/office/2007/relationships/media" Target="../media/media7.m4a"/><Relationship Id="rId1" Type="http://schemas.openxmlformats.org/officeDocument/2006/relationships/tags" Target="../tags/tag5.xml"/><Relationship Id="rId6" Type="http://schemas.openxmlformats.org/officeDocument/2006/relationships/diagramData" Target="../diagrams/data8.xml"/><Relationship Id="rId11" Type="http://schemas.openxmlformats.org/officeDocument/2006/relationships/image" Target="../media/image5.png"/><Relationship Id="rId5" Type="http://schemas.openxmlformats.org/officeDocument/2006/relationships/notesSlide" Target="../notesSlides/notesSlide7.xml"/><Relationship Id="rId10" Type="http://schemas.microsoft.com/office/2007/relationships/diagramDrawing" Target="../diagrams/drawing8.xml"/><Relationship Id="rId4" Type="http://schemas.openxmlformats.org/officeDocument/2006/relationships/slideLayout" Target="../slideLayouts/slideLayout7.xml"/><Relationship Id="rId9" Type="http://schemas.openxmlformats.org/officeDocument/2006/relationships/diagramColors" Target="../diagrams/colors8.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2.xml"/><Relationship Id="rId7" Type="http://schemas.openxmlformats.org/officeDocument/2006/relationships/image" Target="../media/image10.jpeg"/><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hyperlink" Target="https://www.publicdomainpictures.net/en/view-image.php?image=302511&amp;picture=airplane-flying" TargetMode="External"/><Relationship Id="rId5" Type="http://schemas.openxmlformats.org/officeDocument/2006/relationships/image" Target="../media/image9.jp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8" Type="http://schemas.openxmlformats.org/officeDocument/2006/relationships/hyperlink" Target="https://www.businessballs.com/organisational-culture/organisational-culture-and-employee-performance/#:~:text=Organisational%20cultures%20can%20have%20varying,can%20also%20impact%20employee%20performance" TargetMode="External"/><Relationship Id="rId3" Type="http://schemas.openxmlformats.org/officeDocument/2006/relationships/image" Target="../media/image12.jpeg"/><Relationship Id="rId7" Type="http://schemas.openxmlformats.org/officeDocument/2006/relationships/hyperlink" Target="https://www.forbes.com/sites/williamcraig/2017/08/03/8-ways-company-culture-drives-performance/?sh=63c2c4d56ce0"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cipd.co.uk/knowledge/strategy/organisational-development/pestle-analysis-factsheet#gref" TargetMode="External"/><Relationship Id="rId5" Type="http://schemas.openxmlformats.org/officeDocument/2006/relationships/hyperlink" Target="https://www.businesstraveller.com/business-travel/2021/05/12/british-airways-trials-digital-queuing-technology/" TargetMode="External"/><Relationship Id="rId4" Type="http://schemas.openxmlformats.org/officeDocument/2006/relationships/hyperlink" Target="https://www.vttresearch.com/sites/default/files/pdf/tiedotteet/2002/T2140.pdf"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sagepub.com/sites/default/files/upm-binaries/58464_Chapter_11.pdf"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hyperlink" Target="https://mediacentre.britishairways.com/news/21072021/british-airways-new-digital-heat-map-helps-britons-plan-for-travel?ref=News" TargetMode="External"/><Relationship Id="rId4" Type="http://schemas.openxmlformats.org/officeDocument/2006/relationships/hyperlink" Target="https://www.britishairways.com/en-gb/information/about-ba/history-and-heritage/uniforms/ba-uniforms"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p!!Rectangle">
            <a:extLst>
              <a:ext uri="{FF2B5EF4-FFF2-40B4-BE49-F238E27FC236}">
                <a16:creationId xmlns:a16="http://schemas.microsoft.com/office/drawing/2014/main" id="{C7B352FC-1F44-4AB9-A2BD-FBF231C6B1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Tall office building looking up">
            <a:extLst>
              <a:ext uri="{FF2B5EF4-FFF2-40B4-BE49-F238E27FC236}">
                <a16:creationId xmlns:a16="http://schemas.microsoft.com/office/drawing/2014/main" id="{4C10062F-6955-43F8-8918-300684B76477}"/>
              </a:ext>
            </a:extLst>
          </p:cNvPr>
          <p:cNvPicPr>
            <a:picLocks noChangeAspect="1"/>
          </p:cNvPicPr>
          <p:nvPr/>
        </p:nvPicPr>
        <p:blipFill rotWithShape="1">
          <a:blip r:embed="rId5"/>
          <a:srcRect t="15107" r="-2" b="-2"/>
          <a:stretch/>
        </p:blipFill>
        <p:spPr>
          <a:xfrm>
            <a:off x="-2" y="-1"/>
            <a:ext cx="12192001" cy="6858000"/>
          </a:xfrm>
          <a:prstGeom prst="rect">
            <a:avLst/>
          </a:prstGeom>
        </p:spPr>
      </p:pic>
      <p:sp>
        <p:nvSpPr>
          <p:cNvPr id="11" name="m!!text rectangle">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4716089"/>
            <a:ext cx="6288261" cy="1573149"/>
          </a:xfrm>
          <a:prstGeom prst="rect">
            <a:avLst/>
          </a:prstGeom>
          <a:solidFill>
            <a:schemeClr val="bg1">
              <a:alpha val="95000"/>
            </a:schemeClr>
          </a:solidFill>
          <a:ln w="12700">
            <a:solidFill>
              <a:schemeClr val="tx2">
                <a:lumMod val="10000"/>
                <a:lumOff val="9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p:cNvSpPr>
            <a:spLocks noGrp="1"/>
          </p:cNvSpPr>
          <p:nvPr>
            <p:ph type="ctrTitle"/>
          </p:nvPr>
        </p:nvSpPr>
        <p:spPr>
          <a:xfrm>
            <a:off x="705758" y="4909983"/>
            <a:ext cx="6288261" cy="1185353"/>
          </a:xfrm>
        </p:spPr>
        <p:txBody>
          <a:bodyPr anchor="ctr">
            <a:noAutofit/>
          </a:bodyPr>
          <a:lstStyle/>
          <a:p>
            <a:r>
              <a:rPr lang="en-GB" sz="4400" dirty="0"/>
              <a:t>British Airways culture change.</a:t>
            </a:r>
          </a:p>
        </p:txBody>
      </p:sp>
      <p:sp>
        <p:nvSpPr>
          <p:cNvPr id="13" name="m!!accent">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784" y="5175711"/>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28936" y="5498088"/>
            <a:ext cx="1021458"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A268F34D-D464-4DAB-81CA-B1756F5BA82A}"/>
              </a:ext>
            </a:extLst>
          </p:cNvPr>
          <p:cNvSpPr>
            <a:spLocks noGrp="1"/>
          </p:cNvSpPr>
          <p:nvPr>
            <p:ph type="sldNum" sz="quarter" idx="12"/>
          </p:nvPr>
        </p:nvSpPr>
        <p:spPr/>
        <p:txBody>
          <a:bodyPr/>
          <a:lstStyle/>
          <a:p>
            <a:fld id="{B2DC25EE-239B-4C5F-AAD1-255A7D5F1EE2}" type="slidenum">
              <a:rPr lang="en-US" smtClean="0"/>
              <a:t>1</a:t>
            </a:fld>
            <a:endParaRPr lang="en-US" dirty="0"/>
          </a:p>
        </p:txBody>
      </p:sp>
      <p:sp>
        <p:nvSpPr>
          <p:cNvPr id="7" name="TextBox 6">
            <a:extLst>
              <a:ext uri="{FF2B5EF4-FFF2-40B4-BE49-F238E27FC236}">
                <a16:creationId xmlns:a16="http://schemas.microsoft.com/office/drawing/2014/main" id="{2B9C3F67-68ED-4288-A1E7-AF8079F96DB7}"/>
              </a:ext>
            </a:extLst>
          </p:cNvPr>
          <p:cNvSpPr txBox="1"/>
          <p:nvPr/>
        </p:nvSpPr>
        <p:spPr>
          <a:xfrm>
            <a:off x="7833878" y="4811787"/>
            <a:ext cx="2233630" cy="923330"/>
          </a:xfrm>
          <a:prstGeom prst="rect">
            <a:avLst/>
          </a:prstGeom>
          <a:gradFill>
            <a:gsLst>
              <a:gs pos="29000">
                <a:schemeClr val="bg1">
                  <a:alpha val="6000"/>
                </a:schemeClr>
              </a:gs>
              <a:gs pos="23000">
                <a:schemeClr val="accent3">
                  <a:lumMod val="75000"/>
                </a:schemeClr>
              </a:gs>
            </a:gsLst>
            <a:lin ang="10800000" scaled="1"/>
          </a:gradFill>
        </p:spPr>
        <p:txBody>
          <a:bodyPr wrap="square" rtlCol="0">
            <a:spAutoFit/>
          </a:bodyPr>
          <a:lstStyle/>
          <a:p>
            <a:r>
              <a:rPr lang="en-GB" dirty="0"/>
              <a:t>Presented by: Sandra Boscaneanu</a:t>
            </a:r>
          </a:p>
        </p:txBody>
      </p:sp>
      <p:pic>
        <p:nvPicPr>
          <p:cNvPr id="23" name="Video 22">
            <a:hlinkClick r:id="" action="ppaction://media"/>
            <a:extLst>
              <a:ext uri="{FF2B5EF4-FFF2-40B4-BE49-F238E27FC236}">
                <a16:creationId xmlns:a16="http://schemas.microsoft.com/office/drawing/2014/main" id="{618C33D2-AA09-433B-A0E7-BBD7A5B9316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906228072"/>
      </p:ext>
    </p:extLst>
  </p:cSld>
  <p:clrMapOvr>
    <a:masterClrMapping/>
  </p:clrMapOvr>
  <mc:AlternateContent xmlns:mc="http://schemas.openxmlformats.org/markup-compatibility/2006">
    <mc:Choice xmlns:p14="http://schemas.microsoft.com/office/powerpoint/2010/main" Requires="p14">
      <p:transition spd="slow" p14:dur="2000" advTm="12395"/>
    </mc:Choice>
    <mc:Fallback>
      <p:transition spd="slow" advTm="123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par>
              <p:cTn id="7"/>
            </p:par>
            <p:video>
              <p:cMediaNode vol="80000">
                <p:cTn id="8" fill="hold" display="0">
                  <p:stCondLst>
                    <p:cond delay="indefinite"/>
                  </p:stCondLst>
                </p:cTn>
                <p:tgtEl>
                  <p:spTgt spid="23"/>
                </p:tgtEl>
              </p:cMediaNode>
            </p:video>
            <p:seq concurrent="1" nextAc="seek">
              <p:cTn id="9" restart="whenNotActive" fill="hold" evtFilter="cancelBubble" nodeType="interactiveSeq">
                <p:stCondLst>
                  <p:cond evt="onClick" delay="0">
                    <p:tgtEl>
                      <p:spTgt spid="23"/>
                    </p:tgtEl>
                  </p:cond>
                </p:stCondLst>
                <p:endSync evt="end" delay="0">
                  <p:rtn val="all"/>
                </p:endSync>
                <p:childTnLst>
                  <p:par>
                    <p:cTn id="10" fill="hold">
                      <p:stCondLst>
                        <p:cond delay="0"/>
                      </p:stCondLst>
                      <p:childTnLst>
                        <p:par>
                          <p:cTn id="11" fill="hold">
                            <p:stCondLst>
                              <p:cond delay="0"/>
                            </p:stCondLst>
                            <p:childTnLst>
                              <p:par>
                                <p:cTn id="12" presetID="2" presetClass="mediacall" presetSubtype="0" fill="hold" nodeType="clickEffect">
                                  <p:stCondLst>
                                    <p:cond delay="0"/>
                                  </p:stCondLst>
                                  <p:childTnLst>
                                    <p:cmd type="call" cmd="togglePause">
                                      <p:cBhvr>
                                        <p:cTn id="13" dur="1" fill="hold"/>
                                        <p:tgtEl>
                                          <p:spTgt spid="23"/>
                                        </p:tgtEl>
                                      </p:cBhvr>
                                    </p:cmd>
                                  </p:childTnLst>
                                </p:cTn>
                              </p:par>
                            </p:childTnLst>
                          </p:cTn>
                        </p:par>
                      </p:childTnLst>
                    </p:cTn>
                  </p:par>
                </p:childTnLst>
              </p:cTn>
              <p:nextCondLst>
                <p:cond evt="onClick" delay="0">
                  <p:tgtEl>
                    <p:spTgt spid="23"/>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Rectangle 21">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large airplane flying in the sky&#10;&#10;Description automatically generated with medium confidence">
            <a:extLst>
              <a:ext uri="{FF2B5EF4-FFF2-40B4-BE49-F238E27FC236}">
                <a16:creationId xmlns:a16="http://schemas.microsoft.com/office/drawing/2014/main" id="{0312022A-99CD-4803-93CB-0A39CAF02FB2}"/>
              </a:ext>
            </a:extLst>
          </p:cNvPr>
          <p:cNvPicPr>
            <a:picLocks noChangeAspect="1"/>
          </p:cNvPicPr>
          <p:nvPr/>
        </p:nvPicPr>
        <p:blipFill rotWithShape="1">
          <a:blip r:embed="rId6">
            <a:alphaModFix amt="40000"/>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14044" b="1687"/>
          <a:stretch/>
        </p:blipFill>
        <p:spPr>
          <a:xfrm>
            <a:off x="20" y="10"/>
            <a:ext cx="12191979" cy="6857990"/>
          </a:xfrm>
          <a:prstGeom prst="rect">
            <a:avLst/>
          </a:prstGeom>
        </p:spPr>
      </p:pic>
      <p:sp>
        <p:nvSpPr>
          <p:cNvPr id="9" name="TextBox 8">
            <a:extLst>
              <a:ext uri="{FF2B5EF4-FFF2-40B4-BE49-F238E27FC236}">
                <a16:creationId xmlns:a16="http://schemas.microsoft.com/office/drawing/2014/main" id="{0B619038-7666-42F1-BFDA-429B71F39CAC}"/>
              </a:ext>
            </a:extLst>
          </p:cNvPr>
          <p:cNvSpPr txBox="1"/>
          <p:nvPr/>
        </p:nvSpPr>
        <p:spPr>
          <a:xfrm>
            <a:off x="841249" y="941832"/>
            <a:ext cx="10506456" cy="205740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a:latin typeface="+mj-lt"/>
                <a:ea typeface="+mj-ea"/>
                <a:cs typeface="+mj-cs"/>
              </a:rPr>
              <a:t>Introduction</a:t>
            </a:r>
          </a:p>
        </p:txBody>
      </p:sp>
      <p:sp>
        <p:nvSpPr>
          <p:cNvPr id="28" name="Rectangle 2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2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TextBox 14">
            <a:extLst>
              <a:ext uri="{FF2B5EF4-FFF2-40B4-BE49-F238E27FC236}">
                <a16:creationId xmlns:a16="http://schemas.microsoft.com/office/drawing/2014/main" id="{9555880E-536E-4BB3-B0DF-6EEC260A277F}"/>
              </a:ext>
            </a:extLst>
          </p:cNvPr>
          <p:cNvSpPr txBox="1"/>
          <p:nvPr/>
        </p:nvSpPr>
        <p:spPr>
          <a:xfrm>
            <a:off x="841248" y="3502152"/>
            <a:ext cx="10506456" cy="2670048"/>
          </a:xfrm>
          <a:prstGeom prst="rect">
            <a:avLst/>
          </a:prstGeom>
        </p:spPr>
        <p:txBody>
          <a:bodyPr vert="horz" lIns="91440" tIns="45720" rIns="91440" bIns="45720" rtlCol="0">
            <a:normAutofit/>
          </a:bodyPr>
          <a:lstStyle/>
          <a:p>
            <a:pPr marL="285750" indent="-228600">
              <a:lnSpc>
                <a:spcPct val="110000"/>
              </a:lnSpc>
              <a:spcAft>
                <a:spcPts val="600"/>
              </a:spcAft>
              <a:buFont typeface="Arial" panose="020B0604020202020204" pitchFamily="34" charset="0"/>
              <a:buChar char="•"/>
            </a:pPr>
            <a:r>
              <a:rPr lang="en-US" sz="2000"/>
              <a:t>Analyse the culture model </a:t>
            </a:r>
          </a:p>
          <a:p>
            <a:pPr marL="285750" indent="-228600">
              <a:lnSpc>
                <a:spcPct val="110000"/>
              </a:lnSpc>
              <a:spcAft>
                <a:spcPts val="600"/>
              </a:spcAft>
              <a:buFont typeface="Arial" panose="020B0604020202020204" pitchFamily="34" charset="0"/>
              <a:buChar char="•"/>
            </a:pPr>
            <a:r>
              <a:rPr lang="en-US" sz="2000"/>
              <a:t>Propose a method of analysing</a:t>
            </a:r>
          </a:p>
          <a:p>
            <a:pPr marL="285750" indent="-228600">
              <a:lnSpc>
                <a:spcPct val="110000"/>
              </a:lnSpc>
              <a:spcAft>
                <a:spcPts val="600"/>
              </a:spcAft>
              <a:buFont typeface="Arial" panose="020B0604020202020204" pitchFamily="34" charset="0"/>
              <a:buChar char="•"/>
            </a:pPr>
            <a:r>
              <a:rPr lang="en-US" sz="2000"/>
              <a:t>External factors</a:t>
            </a:r>
          </a:p>
        </p:txBody>
      </p:sp>
      <p:sp>
        <p:nvSpPr>
          <p:cNvPr id="3" name="Slide Number Placeholder 2">
            <a:extLst>
              <a:ext uri="{FF2B5EF4-FFF2-40B4-BE49-F238E27FC236}">
                <a16:creationId xmlns:a16="http://schemas.microsoft.com/office/drawing/2014/main" id="{A0FC4F29-FDE6-4816-A0C5-77718F68BA8F}"/>
              </a:ext>
            </a:extLst>
          </p:cNvPr>
          <p:cNvSpPr>
            <a:spLocks noGrp="1"/>
          </p:cNvSpPr>
          <p:nvPr>
            <p:ph type="sldNum" sz="quarter" idx="12"/>
          </p:nvPr>
        </p:nvSpPr>
        <p:spPr>
          <a:xfrm>
            <a:off x="8860536" y="6356350"/>
            <a:ext cx="2487168" cy="365125"/>
          </a:xfrm>
        </p:spPr>
        <p:txBody>
          <a:bodyPr vert="horz" lIns="91440" tIns="45720" rIns="91440" bIns="45720" rtlCol="0" anchor="ctr">
            <a:normAutofit/>
          </a:bodyPr>
          <a:lstStyle/>
          <a:p>
            <a:pPr>
              <a:spcAft>
                <a:spcPts val="600"/>
              </a:spcAft>
            </a:pPr>
            <a:fld id="{B2DC25EE-239B-4C5F-AAD1-255A7D5F1EE2}" type="slidenum">
              <a:rPr lang="en-US">
                <a:solidFill>
                  <a:schemeClr val="tx1"/>
                </a:solidFill>
              </a:rPr>
              <a:pPr>
                <a:spcAft>
                  <a:spcPts val="600"/>
                </a:spcAft>
              </a:pPr>
              <a:t>2</a:t>
            </a:fld>
            <a:endParaRPr lang="en-US">
              <a:solidFill>
                <a:schemeClr val="tx1"/>
              </a:solidFill>
            </a:endParaRPr>
          </a:p>
        </p:txBody>
      </p:sp>
      <p:pic>
        <p:nvPicPr>
          <p:cNvPr id="16" name="Video 15">
            <a:hlinkClick r:id="" action="ppaction://media"/>
            <a:extLst>
              <a:ext uri="{FF2B5EF4-FFF2-40B4-BE49-F238E27FC236}">
                <a16:creationId xmlns:a16="http://schemas.microsoft.com/office/drawing/2014/main" id="{8A36249A-9DE2-45E3-8782-89507C3D602B}"/>
              </a:ext>
            </a:extLst>
          </p:cNvPr>
          <p:cNvPicPr>
            <a:picLocks noChangeAspect="1"/>
          </p:cNvPicPr>
          <p:nvPr>
            <a:videoFile r:link="rId3"/>
            <p:extLst>
              <p:ext uri="{DAA4B4D4-6D71-4841-9C94-3DE7FCFB9230}">
                <p14:media xmlns:p14="http://schemas.microsoft.com/office/powerpoint/2010/main" r:embed="rId2"/>
              </p:ext>
              <p:ext uri="{42D2F446-02D8-4167-A562-619A0277C38B}">
                <p15:isNarration xmlns:p15="http://schemas.microsoft.com/office/powerpoint/2012/main" val="1"/>
              </p:ext>
            </p:extLst>
          </p:nvPr>
        </p:nvPicPr>
        <p:blipFill>
          <a:blip r:embed="rId8"/>
          <a:stretch>
            <a:fillRect/>
          </a:stretch>
        </p:blipFill>
        <p:spPr>
          <a:xfrm>
            <a:off x="9906000" y="5143500"/>
            <a:ext cx="2285999" cy="1714500"/>
          </a:xfrm>
          <a:prstGeom prst="rect">
            <a:avLst/>
          </a:prstGeom>
        </p:spPr>
      </p:pic>
    </p:spTree>
    <p:custDataLst>
      <p:tags r:id="rId1"/>
    </p:custDataLst>
    <p:extLst>
      <p:ext uri="{BB962C8B-B14F-4D97-AF65-F5344CB8AC3E}">
        <p14:creationId xmlns:p14="http://schemas.microsoft.com/office/powerpoint/2010/main" val="126615460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7581"/>
    </mc:Choice>
    <mc:Fallback>
      <p:transition spd="slow" advTm="17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1000"/>
                                        <p:tgtEl>
                                          <p:spTgt spid="9"/>
                                        </p:tgtEl>
                                      </p:cBhvr>
                                    </p:animEffect>
                                    <p:anim calcmode="lin" valueType="num">
                                      <p:cBhvr>
                                        <p:cTn id="12" dur="1000" fill="hold"/>
                                        <p:tgtEl>
                                          <p:spTgt spid="9"/>
                                        </p:tgtEl>
                                        <p:attrNameLst>
                                          <p:attrName>ppt_x</p:attrName>
                                        </p:attrNameLst>
                                      </p:cBhvr>
                                      <p:tavLst>
                                        <p:tav tm="0">
                                          <p:val>
                                            <p:strVal val="#ppt_x"/>
                                          </p:val>
                                        </p:tav>
                                        <p:tav tm="100000">
                                          <p:val>
                                            <p:strVal val="#ppt_x"/>
                                          </p:val>
                                        </p:tav>
                                      </p:tavLst>
                                    </p:anim>
                                    <p:anim calcmode="lin" valueType="num">
                                      <p:cBhvr>
                                        <p:cTn id="1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1000"/>
                                        <p:tgtEl>
                                          <p:spTgt spid="8"/>
                                        </p:tgtEl>
                                      </p:cBhvr>
                                    </p:animEffect>
                                    <p:anim calcmode="lin" valueType="num">
                                      <p:cBhvr>
                                        <p:cTn id="19" dur="1000" fill="hold"/>
                                        <p:tgtEl>
                                          <p:spTgt spid="8"/>
                                        </p:tgtEl>
                                        <p:attrNameLst>
                                          <p:attrName>ppt_x</p:attrName>
                                        </p:attrNameLst>
                                      </p:cBhvr>
                                      <p:tavLst>
                                        <p:tav tm="0">
                                          <p:val>
                                            <p:strVal val="#ppt_x"/>
                                          </p:val>
                                        </p:tav>
                                        <p:tav tm="100000">
                                          <p:val>
                                            <p:strVal val="#ppt_x"/>
                                          </p:val>
                                        </p:tav>
                                      </p:tavLst>
                                    </p:anim>
                                    <p:anim calcmode="lin" valueType="num">
                                      <p:cBhvr>
                                        <p:cTn id="20"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video>
              <p:cMediaNode vol="80000">
                <p:cTn id="21" fill="hold" display="0">
                  <p:stCondLst>
                    <p:cond delay="indefinite"/>
                  </p:stCondLst>
                </p:cTn>
                <p:tgtEl>
                  <p:spTgt spid="16"/>
                </p:tgtEl>
              </p:cMediaNode>
            </p:video>
            <p:seq concurrent="1" nextAc="seek">
              <p:cTn id="22" restart="whenNotActive" fill="hold" evtFilter="cancelBubble" nodeType="interactiveSeq">
                <p:stCondLst>
                  <p:cond evt="onClick" delay="0">
                    <p:tgtEl>
                      <p:spTgt spid="16"/>
                    </p:tgtEl>
                  </p:cond>
                </p:stCondLst>
                <p:endSync evt="end" delay="0">
                  <p:rtn val="all"/>
                </p:endSync>
                <p:childTnLst>
                  <p:par>
                    <p:cTn id="23" fill="hold">
                      <p:stCondLst>
                        <p:cond delay="0"/>
                      </p:stCondLst>
                      <p:childTnLst>
                        <p:par>
                          <p:cTn id="24" fill="hold">
                            <p:stCondLst>
                              <p:cond delay="0"/>
                            </p:stCondLst>
                            <p:childTnLst>
                              <p:par>
                                <p:cTn id="25" presetID="2" presetClass="mediacall" presetSubtype="0" fill="hold" nodeType="clickEffect">
                                  <p:stCondLst>
                                    <p:cond delay="0"/>
                                  </p:stCondLst>
                                  <p:childTnLst>
                                    <p:cmd type="call" cmd="togglePause">
                                      <p:cBhvr>
                                        <p:cTn id="26" dur="1" fill="hold"/>
                                        <p:tgtEl>
                                          <p:spTgt spid="16"/>
                                        </p:tgtEl>
                                      </p:cBhvr>
                                    </p:cmd>
                                  </p:childTnLst>
                                </p:cTn>
                              </p:par>
                            </p:childTnLst>
                          </p:cTn>
                        </p:par>
                      </p:childTnLst>
                    </p:cTn>
                  </p:par>
                </p:childTnLst>
              </p:cTn>
              <p:nextCondLst>
                <p:cond evt="onClick" delay="0">
                  <p:tgtEl>
                    <p:spTgt spid="16"/>
                  </p:tgtEl>
                </p:cond>
              </p:nextCondLst>
            </p:seq>
          </p:childTnLst>
        </p:cTn>
      </p:par>
    </p:tnLst>
    <p:bldLst>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Rectangle 27">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Rectangle 29">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2" name="Rectangle 31">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4396866-1FF5-4C70-9260-EDFA8478852F}"/>
              </a:ext>
            </a:extLst>
          </p:cNvPr>
          <p:cNvSpPr txBox="1"/>
          <p:nvPr/>
        </p:nvSpPr>
        <p:spPr>
          <a:xfrm>
            <a:off x="659234" y="957447"/>
            <a:ext cx="3383280" cy="494310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dirty="0">
                <a:latin typeface="+mj-lt"/>
                <a:ea typeface="+mj-ea"/>
                <a:cs typeface="+mj-cs"/>
              </a:rPr>
              <a:t>External Context affecting British Airways</a:t>
            </a:r>
          </a:p>
        </p:txBody>
      </p:sp>
      <p:sp>
        <p:nvSpPr>
          <p:cNvPr id="34" name="Rectangle 33">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Rectangle 35">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Slide Number Placeholder 1">
            <a:extLst>
              <a:ext uri="{FF2B5EF4-FFF2-40B4-BE49-F238E27FC236}">
                <a16:creationId xmlns:a16="http://schemas.microsoft.com/office/drawing/2014/main" id="{32DBC237-2AFD-4E36-ADA7-E765ABF11071}"/>
              </a:ext>
            </a:extLst>
          </p:cNvPr>
          <p:cNvSpPr>
            <a:spLocks noGrp="1"/>
          </p:cNvSpPr>
          <p:nvPr>
            <p:ph type="sldNum" sz="quarter" idx="12"/>
          </p:nvPr>
        </p:nvSpPr>
        <p:spPr>
          <a:xfrm>
            <a:off x="8860536" y="6356350"/>
            <a:ext cx="2490216" cy="365125"/>
          </a:xfrm>
        </p:spPr>
        <p:txBody>
          <a:bodyPr vert="horz" lIns="91440" tIns="45720" rIns="91440" bIns="45720" rtlCol="0" anchor="ctr">
            <a:normAutofit/>
          </a:bodyPr>
          <a:lstStyle/>
          <a:p>
            <a:pPr>
              <a:spcAft>
                <a:spcPts val="600"/>
              </a:spcAft>
            </a:pPr>
            <a:fld id="{B2DC25EE-239B-4C5F-AAD1-255A7D5F1EE2}" type="slidenum">
              <a:rPr lang="en-US" smtClean="0"/>
              <a:pPr>
                <a:spcAft>
                  <a:spcPts val="600"/>
                </a:spcAft>
              </a:pPr>
              <a:t>3</a:t>
            </a:fld>
            <a:endParaRPr lang="en-US"/>
          </a:p>
        </p:txBody>
      </p:sp>
      <p:graphicFrame>
        <p:nvGraphicFramePr>
          <p:cNvPr id="7" name="TextBox 4">
            <a:extLst>
              <a:ext uri="{FF2B5EF4-FFF2-40B4-BE49-F238E27FC236}">
                <a16:creationId xmlns:a16="http://schemas.microsoft.com/office/drawing/2014/main" id="{49950187-D318-4409-9920-3464DFEB5994}"/>
              </a:ext>
            </a:extLst>
          </p:cNvPr>
          <p:cNvGraphicFramePr/>
          <p:nvPr>
            <p:extLst>
              <p:ext uri="{D42A27DB-BD31-4B8C-83A1-F6EECF244321}">
                <p14:modId xmlns:p14="http://schemas.microsoft.com/office/powerpoint/2010/main" val="2445618764"/>
              </p:ext>
            </p:extLst>
          </p:nvPr>
        </p:nvGraphicFramePr>
        <p:xfrm>
          <a:off x="4553712" y="621792"/>
          <a:ext cx="6812280" cy="554126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4" name="Audio 23">
            <a:hlinkClick r:id="" action="ppaction://media"/>
            <a:extLst>
              <a:ext uri="{FF2B5EF4-FFF2-40B4-BE49-F238E27FC236}">
                <a16:creationId xmlns:a16="http://schemas.microsoft.com/office/drawing/2014/main" id="{E9B865BA-4E4C-49A6-8BE0-085B9E5E037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306057857"/>
      </p:ext>
    </p:extLst>
  </p:cSld>
  <p:clrMapOvr>
    <a:masterClrMapping/>
  </p:clrMapOvr>
  <mc:AlternateContent xmlns:mc="http://schemas.openxmlformats.org/markup-compatibility/2006">
    <mc:Choice xmlns:p14="http://schemas.microsoft.com/office/powerpoint/2010/main" Requires="p14">
      <p:transition p14:dur="0" advTm="20582"/>
    </mc:Choice>
    <mc:Fallback>
      <p:transition advTm="205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13000">
              <a:schemeClr val="bg1"/>
            </a:gs>
            <a:gs pos="23000">
              <a:schemeClr val="accent3">
                <a:lumMod val="75000"/>
              </a:schemeClr>
            </a:gs>
          </a:gsLst>
          <a:lin ang="10800000" scaled="1"/>
          <a:tileRect/>
        </a:gra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81E1224E-6618-482E-BE87-321A7FC1C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66346BE-FDB4-4772-A696-0719490AB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8126"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9234" y="6163056"/>
            <a:ext cx="33832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lide Number Placeholder 2">
            <a:extLst>
              <a:ext uri="{FF2B5EF4-FFF2-40B4-BE49-F238E27FC236}">
                <a16:creationId xmlns:a16="http://schemas.microsoft.com/office/drawing/2014/main" id="{2A44BBBE-9F13-4EBA-9941-F55656FF4392}"/>
              </a:ext>
            </a:extLst>
          </p:cNvPr>
          <p:cNvSpPr>
            <a:spLocks noGrp="1"/>
          </p:cNvSpPr>
          <p:nvPr>
            <p:ph type="sldNum" sz="quarter" idx="12"/>
          </p:nvPr>
        </p:nvSpPr>
        <p:spPr>
          <a:xfrm>
            <a:off x="8860536" y="6356350"/>
            <a:ext cx="2490216" cy="365125"/>
          </a:xfrm>
        </p:spPr>
        <p:txBody>
          <a:bodyPr>
            <a:normAutofit/>
          </a:bodyPr>
          <a:lstStyle/>
          <a:p>
            <a:pPr>
              <a:spcAft>
                <a:spcPts val="600"/>
              </a:spcAft>
            </a:pPr>
            <a:fld id="{B2DC25EE-239B-4C5F-AAD1-255A7D5F1EE2}" type="slidenum">
              <a:rPr lang="en-US" smtClean="0"/>
              <a:pPr>
                <a:spcAft>
                  <a:spcPts val="600"/>
                </a:spcAft>
              </a:pPr>
              <a:t>4</a:t>
            </a:fld>
            <a:endParaRPr lang="en-US"/>
          </a:p>
        </p:txBody>
      </p:sp>
      <p:graphicFrame>
        <p:nvGraphicFramePr>
          <p:cNvPr id="6" name="Content Placeholder">
            <a:extLst>
              <a:ext uri="{FF2B5EF4-FFF2-40B4-BE49-F238E27FC236}">
                <a16:creationId xmlns:a16="http://schemas.microsoft.com/office/drawing/2014/main" id="{70D9E8D6-393D-4CA6-ADC0-662845742C07}"/>
              </a:ext>
            </a:extLst>
          </p:cNvPr>
          <p:cNvGraphicFramePr>
            <a:graphicFrameLocks noGrp="1"/>
          </p:cNvGraphicFramePr>
          <p:nvPr>
            <p:ph idx="1"/>
            <p:extLst>
              <p:ext uri="{D42A27DB-BD31-4B8C-83A1-F6EECF244321}">
                <p14:modId xmlns:p14="http://schemas.microsoft.com/office/powerpoint/2010/main" val="4045423020"/>
              </p:ext>
            </p:extLst>
          </p:nvPr>
        </p:nvGraphicFramePr>
        <p:xfrm>
          <a:off x="9227126" y="136525"/>
          <a:ext cx="2964873" cy="638809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graphicFrame>
        <p:nvGraphicFramePr>
          <p:cNvPr id="4" name="Diagram 3">
            <a:extLst>
              <a:ext uri="{FF2B5EF4-FFF2-40B4-BE49-F238E27FC236}">
                <a16:creationId xmlns:a16="http://schemas.microsoft.com/office/drawing/2014/main" id="{AE708794-E88C-4B5B-9E36-17424F1F646F}"/>
              </a:ext>
            </a:extLst>
          </p:cNvPr>
          <p:cNvGraphicFramePr/>
          <p:nvPr>
            <p:extLst>
              <p:ext uri="{D42A27DB-BD31-4B8C-83A1-F6EECF244321}">
                <p14:modId xmlns:p14="http://schemas.microsoft.com/office/powerpoint/2010/main" val="100999499"/>
              </p:ext>
            </p:extLst>
          </p:nvPr>
        </p:nvGraphicFramePr>
        <p:xfrm>
          <a:off x="4913213" y="5376380"/>
          <a:ext cx="4301544" cy="1159277"/>
        </p:xfrm>
        <a:graphic>
          <a:graphicData uri="http://schemas.openxmlformats.org/drawingml/2006/diagram">
            <dgm:relIds xmlns:dgm="http://schemas.openxmlformats.org/drawingml/2006/diagram" xmlns:r="http://schemas.openxmlformats.org/officeDocument/2006/relationships" r:dm="rId11" r:lo="rId12" r:qs="rId13" r:cs="rId14"/>
          </a:graphicData>
        </a:graphic>
      </p:graphicFrame>
      <p:graphicFrame>
        <p:nvGraphicFramePr>
          <p:cNvPr id="11" name="Diagram 10">
            <a:extLst>
              <a:ext uri="{FF2B5EF4-FFF2-40B4-BE49-F238E27FC236}">
                <a16:creationId xmlns:a16="http://schemas.microsoft.com/office/drawing/2014/main" id="{1EA3F675-6A8B-48F9-B6BB-492B27423626}"/>
              </a:ext>
            </a:extLst>
          </p:cNvPr>
          <p:cNvGraphicFramePr/>
          <p:nvPr>
            <p:extLst>
              <p:ext uri="{D42A27DB-BD31-4B8C-83A1-F6EECF244321}">
                <p14:modId xmlns:p14="http://schemas.microsoft.com/office/powerpoint/2010/main" val="3639499690"/>
              </p:ext>
            </p:extLst>
          </p:nvPr>
        </p:nvGraphicFramePr>
        <p:xfrm>
          <a:off x="4538372" y="136525"/>
          <a:ext cx="4019123" cy="2291561"/>
        </p:xfrm>
        <a:graphic>
          <a:graphicData uri="http://schemas.openxmlformats.org/drawingml/2006/diagram">
            <dgm:relIds xmlns:dgm="http://schemas.openxmlformats.org/drawingml/2006/diagram" xmlns:r="http://schemas.openxmlformats.org/officeDocument/2006/relationships" r:dm="rId16" r:lo="rId17" r:qs="rId18" r:cs="rId19"/>
          </a:graphicData>
        </a:graphic>
      </p:graphicFrame>
      <p:pic>
        <p:nvPicPr>
          <p:cNvPr id="23" name="Picture 22" descr="A large airplane flying in the sky&#10;&#10;Description automatically generated with medium confidence">
            <a:extLst>
              <a:ext uri="{FF2B5EF4-FFF2-40B4-BE49-F238E27FC236}">
                <a16:creationId xmlns:a16="http://schemas.microsoft.com/office/drawing/2014/main" id="{7F3683B0-560A-4101-819D-BF5BFAFB5981}"/>
              </a:ext>
            </a:extLst>
          </p:cNvPr>
          <p:cNvPicPr>
            <a:picLocks noChangeAspect="1"/>
          </p:cNvPicPr>
          <p:nvPr/>
        </p:nvPicPr>
        <p:blipFill>
          <a:blip r:embed="rId21">
            <a:alphaModFix/>
            <a:extLst>
              <a:ext uri="{28A0092B-C50C-407E-A947-70E740481C1C}">
                <a14:useLocalDpi xmlns:a14="http://schemas.microsoft.com/office/drawing/2010/main" val="0"/>
              </a:ext>
              <a:ext uri="{837473B0-CC2E-450A-ABE3-18F120FF3D39}">
                <a1611:picAttrSrcUrl xmlns:a1611="http://schemas.microsoft.com/office/drawing/2016/11/main" r:id="rId22"/>
              </a:ext>
            </a:extLst>
          </a:blip>
          <a:stretch>
            <a:fillRect/>
          </a:stretch>
        </p:blipFill>
        <p:spPr>
          <a:xfrm>
            <a:off x="4280611" y="1927014"/>
            <a:ext cx="4934146" cy="2598995"/>
          </a:xfrm>
          <a:prstGeom prst="rect">
            <a:avLst/>
          </a:prstGeom>
          <a:effectLst>
            <a:softEdge rad="190500"/>
          </a:effectLst>
        </p:spPr>
      </p:pic>
      <p:graphicFrame>
        <p:nvGraphicFramePr>
          <p:cNvPr id="7" name="Diagram 6">
            <a:extLst>
              <a:ext uri="{FF2B5EF4-FFF2-40B4-BE49-F238E27FC236}">
                <a16:creationId xmlns:a16="http://schemas.microsoft.com/office/drawing/2014/main" id="{E2188FFD-F22B-41CA-A2D7-AA40318BCCCA}"/>
              </a:ext>
            </a:extLst>
          </p:cNvPr>
          <p:cNvGraphicFramePr/>
          <p:nvPr>
            <p:extLst>
              <p:ext uri="{D42A27DB-BD31-4B8C-83A1-F6EECF244321}">
                <p14:modId xmlns:p14="http://schemas.microsoft.com/office/powerpoint/2010/main" val="823587490"/>
              </p:ext>
            </p:extLst>
          </p:nvPr>
        </p:nvGraphicFramePr>
        <p:xfrm>
          <a:off x="304364" y="911352"/>
          <a:ext cx="4019123" cy="4667596"/>
        </p:xfrm>
        <a:graphic>
          <a:graphicData uri="http://schemas.openxmlformats.org/drawingml/2006/diagram">
            <dgm:relIds xmlns:dgm="http://schemas.openxmlformats.org/drawingml/2006/diagram" xmlns:r="http://schemas.openxmlformats.org/officeDocument/2006/relationships" r:dm="rId23" r:lo="rId24" r:qs="rId25" r:cs="rId26"/>
          </a:graphicData>
        </a:graphic>
      </p:graphicFrame>
      <p:pic>
        <p:nvPicPr>
          <p:cNvPr id="17" name="Audio 16">
            <a:hlinkClick r:id="" action="ppaction://media"/>
            <a:extLst>
              <a:ext uri="{FF2B5EF4-FFF2-40B4-BE49-F238E27FC236}">
                <a16:creationId xmlns:a16="http://schemas.microsoft.com/office/drawing/2014/main" id="{9DB2B8B3-4221-4661-AF47-C440B0FE812F}"/>
              </a:ext>
            </a:extLst>
          </p:cNvPr>
          <p:cNvPicPr>
            <a:picLocks noChangeAspect="1"/>
          </p:cNvPicPr>
          <p:nvPr>
            <a:audioFile r:link="rId3"/>
            <p:extLst>
              <p:ext uri="{DAA4B4D4-6D71-4841-9C94-3DE7FCFB9230}">
                <p14:media xmlns:p14="http://schemas.microsoft.com/office/powerpoint/2010/main" r:embed="rId2"/>
              </p:ext>
            </p:extLst>
          </p:nvPr>
        </p:nvPicPr>
        <p:blipFill>
          <a:blip r:embed="rId28"/>
          <a:stretch>
            <a:fillRect/>
          </a:stretch>
        </p:blipFill>
        <p:spPr>
          <a:xfrm>
            <a:off x="11430000" y="6096000"/>
            <a:ext cx="609600" cy="609600"/>
          </a:xfrm>
          <a:prstGeom prst="rect">
            <a:avLst/>
          </a:prstGeom>
        </p:spPr>
      </p:pic>
    </p:spTree>
    <p:custDataLst>
      <p:tags r:id="rId1"/>
    </p:custDataLst>
    <p:extLst>
      <p:ext uri="{BB962C8B-B14F-4D97-AF65-F5344CB8AC3E}">
        <p14:creationId xmlns:p14="http://schemas.microsoft.com/office/powerpoint/2010/main" val="1431167445"/>
      </p:ext>
    </p:extLst>
  </p:cSld>
  <p:clrMapOvr>
    <a:masterClrMapping/>
  </p:clrMapOvr>
  <mc:AlternateContent xmlns:mc="http://schemas.openxmlformats.org/markup-compatibility/2006">
    <mc:Choice xmlns:p14="http://schemas.microsoft.com/office/powerpoint/2010/main" Requires="p14">
      <p:transition spd="slow" p14:dur="2000" advTm="48212"/>
    </mc:Choice>
    <mc:Fallback>
      <p:transition spd="slow" advTm="482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69">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83" name="Rectangle 71">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4" name="Rectangle 73">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85" name="Rectangle 75">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12">
            <a:extLst>
              <a:ext uri="{FF2B5EF4-FFF2-40B4-BE49-F238E27FC236}">
                <a16:creationId xmlns:a16="http://schemas.microsoft.com/office/drawing/2014/main" id="{851957B3-7D54-40BE-BBCF-C0D7985E29A0}"/>
              </a:ext>
            </a:extLst>
          </p:cNvPr>
          <p:cNvSpPr>
            <a:spLocks noGrp="1"/>
          </p:cNvSpPr>
          <p:nvPr>
            <p:ph type="title"/>
          </p:nvPr>
        </p:nvSpPr>
        <p:spPr>
          <a:xfrm>
            <a:off x="655320" y="429030"/>
            <a:ext cx="5440680" cy="5457589"/>
          </a:xfrm>
        </p:spPr>
        <p:txBody>
          <a:bodyPr vert="horz" lIns="91440" tIns="45720" rIns="91440" bIns="45720" rtlCol="0" anchor="ctr">
            <a:normAutofit/>
          </a:bodyPr>
          <a:lstStyle/>
          <a:p>
            <a:pPr>
              <a:lnSpc>
                <a:spcPct val="90000"/>
              </a:lnSpc>
            </a:pPr>
            <a:br>
              <a:rPr lang="en-US" sz="1900" dirty="0"/>
            </a:br>
            <a:br>
              <a:rPr lang="en-US" sz="1900" dirty="0"/>
            </a:br>
            <a:br>
              <a:rPr lang="en-US" sz="2700" dirty="0"/>
            </a:br>
            <a:r>
              <a:rPr lang="en-US" sz="2700" dirty="0"/>
              <a:t>According to (Morrison and Daniels, 2010) PESTLE analysis is one method for </a:t>
            </a:r>
            <a:r>
              <a:rPr lang="en-US" sz="2700" dirty="0" err="1"/>
              <a:t>analysing</a:t>
            </a:r>
            <a:r>
              <a:rPr lang="en-US" sz="2700" dirty="0"/>
              <a:t> the external environment. This is a straightforward, well-structured method for </a:t>
            </a:r>
            <a:r>
              <a:rPr lang="en-US" sz="2700" dirty="0" err="1"/>
              <a:t>organising</a:t>
            </a:r>
            <a:r>
              <a:rPr lang="en-US" sz="2700" dirty="0"/>
              <a:t> the complexities of technology, </a:t>
            </a:r>
            <a:r>
              <a:rPr lang="en-US" sz="2700" dirty="0" err="1"/>
              <a:t>globalisation</a:t>
            </a:r>
            <a:r>
              <a:rPr lang="en-US" sz="2700" dirty="0"/>
              <a:t>, demography, and other issues. </a:t>
            </a:r>
            <a:br>
              <a:rPr lang="en-US" sz="2700" dirty="0"/>
            </a:br>
            <a:endParaRPr lang="en-US" sz="1900" dirty="0"/>
          </a:p>
        </p:txBody>
      </p:sp>
      <p:sp>
        <p:nvSpPr>
          <p:cNvPr id="86" name="Rectangle 77">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7" name="Rectangle 79">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9834503B-1B7B-4229-8FA8-566C90DE01E5}"/>
              </a:ext>
            </a:extLst>
          </p:cNvPr>
          <p:cNvSpPr>
            <a:spLocks noGrp="1"/>
          </p:cNvSpPr>
          <p:nvPr>
            <p:ph type="sldNum" sz="quarter" idx="12"/>
          </p:nvPr>
        </p:nvSpPr>
        <p:spPr>
          <a:xfrm>
            <a:off x="8793480" y="6356350"/>
            <a:ext cx="2743200" cy="365125"/>
          </a:xfrm>
        </p:spPr>
        <p:txBody>
          <a:bodyPr vert="horz" lIns="91440" tIns="45720" rIns="91440" bIns="45720" rtlCol="0" anchor="ctr">
            <a:normAutofit/>
          </a:bodyPr>
          <a:lstStyle/>
          <a:p>
            <a:pPr>
              <a:spcAft>
                <a:spcPts val="600"/>
              </a:spcAft>
            </a:pPr>
            <a:fld id="{B2DC25EE-239B-4C5F-AAD1-255A7D5F1EE2}" type="slidenum">
              <a:rPr lang="en-US"/>
              <a:pPr>
                <a:spcAft>
                  <a:spcPts val="600"/>
                </a:spcAft>
              </a:pPr>
              <a:t>5</a:t>
            </a:fld>
            <a:endParaRPr lang="en-US"/>
          </a:p>
        </p:txBody>
      </p:sp>
      <p:graphicFrame>
        <p:nvGraphicFramePr>
          <p:cNvPr id="15" name="Diagram 14">
            <a:extLst>
              <a:ext uri="{FF2B5EF4-FFF2-40B4-BE49-F238E27FC236}">
                <a16:creationId xmlns:a16="http://schemas.microsoft.com/office/drawing/2014/main" id="{FB4AC69D-18AB-4241-87B3-B4BBE57FAFFA}"/>
              </a:ext>
            </a:extLst>
          </p:cNvPr>
          <p:cNvGraphicFramePr/>
          <p:nvPr>
            <p:extLst>
              <p:ext uri="{D42A27DB-BD31-4B8C-83A1-F6EECF244321}">
                <p14:modId xmlns:p14="http://schemas.microsoft.com/office/powerpoint/2010/main" val="3914183847"/>
              </p:ext>
            </p:extLst>
          </p:nvPr>
        </p:nvGraphicFramePr>
        <p:xfrm>
          <a:off x="6936186" y="1491440"/>
          <a:ext cx="4673706" cy="418147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55" name="TextBox 54">
            <a:extLst>
              <a:ext uri="{FF2B5EF4-FFF2-40B4-BE49-F238E27FC236}">
                <a16:creationId xmlns:a16="http://schemas.microsoft.com/office/drawing/2014/main" id="{50AE8350-BE93-4B31-9453-4FD5BB8EEC63}"/>
              </a:ext>
            </a:extLst>
          </p:cNvPr>
          <p:cNvSpPr txBox="1"/>
          <p:nvPr/>
        </p:nvSpPr>
        <p:spPr>
          <a:xfrm>
            <a:off x="946484" y="722927"/>
            <a:ext cx="6096000" cy="769441"/>
          </a:xfrm>
          <a:prstGeom prst="rect">
            <a:avLst/>
          </a:prstGeom>
          <a:noFill/>
        </p:spPr>
        <p:txBody>
          <a:bodyPr wrap="square">
            <a:spAutoFit/>
          </a:bodyPr>
          <a:lstStyle/>
          <a:p>
            <a:r>
              <a:rPr lang="en-US" sz="4400" dirty="0"/>
              <a:t>PESTLE</a:t>
            </a:r>
            <a:endParaRPr lang="en-GB" sz="4400" dirty="0"/>
          </a:p>
        </p:txBody>
      </p:sp>
      <p:pic>
        <p:nvPicPr>
          <p:cNvPr id="21" name="Audio 20">
            <a:hlinkClick r:id="" action="ppaction://media"/>
            <a:extLst>
              <a:ext uri="{FF2B5EF4-FFF2-40B4-BE49-F238E27FC236}">
                <a16:creationId xmlns:a16="http://schemas.microsoft.com/office/drawing/2014/main" id="{E7C56669-309B-4087-8E8E-8D570F6EC764}"/>
              </a:ext>
            </a:extLst>
          </p:cNvPr>
          <p:cNvPicPr>
            <a:picLocks noChangeAspect="1"/>
          </p:cNvPicPr>
          <p:nvPr>
            <a:audioFile r:link="rId3"/>
            <p:extLst>
              <p:ext uri="{DAA4B4D4-6D71-4841-9C94-3DE7FCFB9230}">
                <p14:media xmlns:p14="http://schemas.microsoft.com/office/powerpoint/2010/main" r:embed="rId2"/>
              </p:ext>
            </p:extLst>
          </p:nvPr>
        </p:nvPicPr>
        <p:blipFill>
          <a:blip r:embed="rId11"/>
          <a:stretch>
            <a:fillRect/>
          </a:stretch>
        </p:blipFill>
        <p:spPr>
          <a:xfrm>
            <a:off x="11430000" y="6096000"/>
            <a:ext cx="609600" cy="609600"/>
          </a:xfrm>
          <a:prstGeom prst="rect">
            <a:avLst/>
          </a:prstGeom>
        </p:spPr>
      </p:pic>
    </p:spTree>
    <p:custDataLst>
      <p:tags r:id="rId1"/>
    </p:custDataLst>
    <p:extLst>
      <p:ext uri="{BB962C8B-B14F-4D97-AF65-F5344CB8AC3E}">
        <p14:creationId xmlns:p14="http://schemas.microsoft.com/office/powerpoint/2010/main" val="157022206"/>
      </p:ext>
    </p:extLst>
  </p:cSld>
  <p:clrMapOvr>
    <a:masterClrMapping/>
  </p:clrMapOvr>
  <mc:AlternateContent xmlns:mc="http://schemas.openxmlformats.org/markup-compatibility/2006">
    <mc:Choice xmlns:p14="http://schemas.microsoft.com/office/powerpoint/2010/main" Requires="p14">
      <p:transition spd="slow" p14:dur="2000" advTm="45451"/>
    </mc:Choice>
    <mc:Fallback>
      <p:transition spd="slow" advTm="454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A755FD-305C-4D8F-AE77-C20FCF835DAE}"/>
              </a:ext>
            </a:extLst>
          </p:cNvPr>
          <p:cNvSpPr>
            <a:spLocks noGrp="1"/>
          </p:cNvSpPr>
          <p:nvPr>
            <p:ph type="title"/>
          </p:nvPr>
        </p:nvSpPr>
        <p:spPr>
          <a:xfrm>
            <a:off x="841248" y="256032"/>
            <a:ext cx="10506456" cy="1014984"/>
          </a:xfrm>
        </p:spPr>
        <p:txBody>
          <a:bodyPr anchor="b">
            <a:normAutofit/>
          </a:bodyPr>
          <a:lstStyle/>
          <a:p>
            <a:r>
              <a:rPr lang="en-GB" dirty="0"/>
              <a:t>PESTLE British Airways</a:t>
            </a:r>
          </a:p>
        </p:txBody>
      </p:sp>
      <p:sp>
        <p:nvSpPr>
          <p:cNvPr id="23" name="Rectangle 22">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E124BBBD-2FAC-43B9-B461-D1A23CC98CB6}"/>
              </a:ext>
            </a:extLst>
          </p:cNvPr>
          <p:cNvSpPr>
            <a:spLocks noGrp="1"/>
          </p:cNvSpPr>
          <p:nvPr>
            <p:ph type="sldNum" sz="quarter" idx="12"/>
          </p:nvPr>
        </p:nvSpPr>
        <p:spPr>
          <a:xfrm>
            <a:off x="8873254" y="6356350"/>
            <a:ext cx="2477498" cy="365125"/>
          </a:xfrm>
        </p:spPr>
        <p:txBody>
          <a:bodyPr>
            <a:normAutofit/>
          </a:bodyPr>
          <a:lstStyle/>
          <a:p>
            <a:pPr>
              <a:spcAft>
                <a:spcPts val="600"/>
              </a:spcAft>
            </a:pPr>
            <a:fld id="{B2DC25EE-239B-4C5F-AAD1-255A7D5F1EE2}" type="slidenum">
              <a:rPr lang="en-US" smtClean="0"/>
              <a:pPr>
                <a:spcAft>
                  <a:spcPts val="600"/>
                </a:spcAft>
              </a:pPr>
              <a:t>6</a:t>
            </a:fld>
            <a:endParaRPr lang="en-US"/>
          </a:p>
        </p:txBody>
      </p:sp>
      <p:graphicFrame>
        <p:nvGraphicFramePr>
          <p:cNvPr id="17" name="Content Placeholder 2">
            <a:extLst>
              <a:ext uri="{FF2B5EF4-FFF2-40B4-BE49-F238E27FC236}">
                <a16:creationId xmlns:a16="http://schemas.microsoft.com/office/drawing/2014/main" id="{EF38B606-C694-4F4D-8605-DF9CCA41BE9A}"/>
              </a:ext>
            </a:extLst>
          </p:cNvPr>
          <p:cNvGraphicFramePr>
            <a:graphicFrameLocks noGrp="1"/>
          </p:cNvGraphicFramePr>
          <p:nvPr>
            <p:ph idx="1"/>
            <p:extLst>
              <p:ext uri="{D42A27DB-BD31-4B8C-83A1-F6EECF244321}">
                <p14:modId xmlns:p14="http://schemas.microsoft.com/office/powerpoint/2010/main" val="127955294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27" name="Audio 26">
            <a:hlinkClick r:id="" action="ppaction://media"/>
            <a:extLst>
              <a:ext uri="{FF2B5EF4-FFF2-40B4-BE49-F238E27FC236}">
                <a16:creationId xmlns:a16="http://schemas.microsoft.com/office/drawing/2014/main" id="{7EF43CDF-8E4D-4B34-823B-13DEB8F9AE81}"/>
              </a:ext>
            </a:extLst>
          </p:cNvPr>
          <p:cNvPicPr>
            <a:picLocks noChangeAspect="1"/>
          </p:cNvPicPr>
          <p:nvPr>
            <a:audioFile r:link="rId3"/>
            <p:extLst>
              <p:ext uri="{DAA4B4D4-6D71-4841-9C94-3DE7FCFB9230}">
                <p14:media xmlns:p14="http://schemas.microsoft.com/office/powerpoint/2010/main" r:embed="rId2"/>
              </p:ext>
            </p:extLst>
          </p:nvPr>
        </p:nvPicPr>
        <p:blipFill>
          <a:blip r:embed="rId11"/>
          <a:stretch>
            <a:fillRect/>
          </a:stretch>
        </p:blipFill>
        <p:spPr>
          <a:xfrm>
            <a:off x="11430000" y="6096000"/>
            <a:ext cx="609600" cy="609600"/>
          </a:xfrm>
          <a:prstGeom prst="rect">
            <a:avLst/>
          </a:prstGeom>
        </p:spPr>
      </p:pic>
    </p:spTree>
    <p:custDataLst>
      <p:tags r:id="rId1"/>
    </p:custDataLst>
    <p:extLst>
      <p:ext uri="{BB962C8B-B14F-4D97-AF65-F5344CB8AC3E}">
        <p14:creationId xmlns:p14="http://schemas.microsoft.com/office/powerpoint/2010/main" val="3523642152"/>
      </p:ext>
    </p:extLst>
  </p:cSld>
  <p:clrMapOvr>
    <a:masterClrMapping/>
  </p:clrMapOvr>
  <mc:AlternateContent xmlns:mc="http://schemas.openxmlformats.org/markup-compatibility/2006">
    <mc:Choice xmlns:p14="http://schemas.microsoft.com/office/powerpoint/2010/main" Requires="p14">
      <p:transition spd="slow" p14:dur="2000" advTm="65559"/>
    </mc:Choice>
    <mc:Fallback>
      <p:transition spd="slow" advTm="655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anim calcmode="lin" valueType="num">
                                      <p:cBhvr additive="base">
                                        <p:cTn id="17" dur="500" fill="hold"/>
                                        <p:tgtEl>
                                          <p:spTgt spid="17"/>
                                        </p:tgtEl>
                                        <p:attrNameLst>
                                          <p:attrName>ppt_x</p:attrName>
                                        </p:attrNameLst>
                                      </p:cBhvr>
                                      <p:tavLst>
                                        <p:tav tm="0">
                                          <p:val>
                                            <p:strVal val="#ppt_x"/>
                                          </p:val>
                                        </p:tav>
                                        <p:tav tm="100000">
                                          <p:val>
                                            <p:strVal val="#ppt_x"/>
                                          </p:val>
                                        </p:tav>
                                      </p:tavLst>
                                    </p:anim>
                                    <p:anim calcmode="lin" valueType="num">
                                      <p:cBhvr additive="base">
                                        <p:cTn id="18"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27"/>
                </p:tgtEl>
              </p:cMediaNode>
            </p:audio>
          </p:childTnLst>
        </p:cTn>
      </p:par>
    </p:tnLst>
    <p:bldLst>
      <p:bldP spid="2" grpId="0"/>
      <p:bldGraphic spid="17"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FF0000"/>
            </a:gs>
            <a:gs pos="0">
              <a:schemeClr val="bg1"/>
            </a:gs>
          </a:gsLst>
          <a:lin ang="5400000" scaled="1"/>
          <a:tileRect/>
        </a:gra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7699C39-FC0D-4628-A97B-20452C83F1C6}"/>
              </a:ext>
            </a:extLst>
          </p:cNvPr>
          <p:cNvSpPr>
            <a:spLocks noGrp="1"/>
          </p:cNvSpPr>
          <p:nvPr>
            <p:ph type="sldNum" sz="quarter" idx="12"/>
          </p:nvPr>
        </p:nvSpPr>
        <p:spPr/>
        <p:txBody>
          <a:bodyPr vert="horz" lIns="91440" tIns="45720" rIns="91440" bIns="45720" rtlCol="0" anchor="ctr">
            <a:normAutofit/>
          </a:bodyPr>
          <a:lstStyle/>
          <a:p>
            <a:pPr>
              <a:spcAft>
                <a:spcPts val="600"/>
              </a:spcAft>
            </a:pPr>
            <a:fld id="{B2DC25EE-239B-4C5F-AAD1-255A7D5F1EE2}" type="slidenum">
              <a:rPr lang="en-US">
                <a:solidFill>
                  <a:schemeClr val="tx2">
                    <a:lumMod val="50000"/>
                    <a:lumOff val="50000"/>
                  </a:schemeClr>
                </a:solidFill>
              </a:rPr>
              <a:pPr>
                <a:spcAft>
                  <a:spcPts val="600"/>
                </a:spcAft>
              </a:pPr>
              <a:t>7</a:t>
            </a:fld>
            <a:endParaRPr lang="en-US">
              <a:solidFill>
                <a:schemeClr val="tx2">
                  <a:lumMod val="50000"/>
                  <a:lumOff val="50000"/>
                </a:schemeClr>
              </a:solidFill>
            </a:endParaRPr>
          </a:p>
        </p:txBody>
      </p:sp>
      <p:sp>
        <p:nvSpPr>
          <p:cNvPr id="2" name="Title"/>
          <p:cNvSpPr>
            <a:spLocks noGrp="1"/>
          </p:cNvSpPr>
          <p:nvPr>
            <p:ph type="title" idx="4294967295"/>
          </p:nvPr>
        </p:nvSpPr>
        <p:spPr>
          <a:xfrm>
            <a:off x="64654" y="639763"/>
            <a:ext cx="10827183" cy="281805"/>
          </a:xfrm>
        </p:spPr>
        <p:txBody>
          <a:bodyPr vert="horz" lIns="91440" tIns="45720" rIns="91440" bIns="45720" rtlCol="0" anchor="b">
            <a:normAutofit fontScale="90000"/>
          </a:bodyPr>
          <a:lstStyle/>
          <a:p>
            <a:r>
              <a:rPr lang="en-US" sz="4400" dirty="0" err="1"/>
              <a:t>Organisational</a:t>
            </a:r>
            <a:r>
              <a:rPr lang="en-US" sz="4400" dirty="0"/>
              <a:t> culture</a:t>
            </a:r>
          </a:p>
        </p:txBody>
      </p:sp>
      <p:graphicFrame>
        <p:nvGraphicFramePr>
          <p:cNvPr id="13" name="Content Placeholder 12">
            <a:extLst>
              <a:ext uri="{FF2B5EF4-FFF2-40B4-BE49-F238E27FC236}">
                <a16:creationId xmlns:a16="http://schemas.microsoft.com/office/drawing/2014/main" id="{EC8868E1-B0B0-406F-8328-17CE8E8BE238}"/>
              </a:ext>
            </a:extLst>
          </p:cNvPr>
          <p:cNvGraphicFramePr>
            <a:graphicFrameLocks noGrp="1"/>
          </p:cNvGraphicFramePr>
          <p:nvPr>
            <p:ph idx="4294967295"/>
            <p:extLst>
              <p:ext uri="{D42A27DB-BD31-4B8C-83A1-F6EECF244321}">
                <p14:modId xmlns:p14="http://schemas.microsoft.com/office/powerpoint/2010/main" val="1777185719"/>
              </p:ext>
            </p:extLst>
          </p:nvPr>
        </p:nvGraphicFramePr>
        <p:xfrm>
          <a:off x="682408" y="824280"/>
          <a:ext cx="10827183" cy="589719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26" name="Audio 25">
            <a:hlinkClick r:id="" action="ppaction://media"/>
            <a:extLst>
              <a:ext uri="{FF2B5EF4-FFF2-40B4-BE49-F238E27FC236}">
                <a16:creationId xmlns:a16="http://schemas.microsoft.com/office/drawing/2014/main" id="{D5523267-BEAE-4F17-97C7-F56A8AD2A9D1}"/>
              </a:ext>
            </a:extLst>
          </p:cNvPr>
          <p:cNvPicPr>
            <a:picLocks noChangeAspect="1"/>
          </p:cNvPicPr>
          <p:nvPr>
            <a:audioFile r:link="rId3"/>
            <p:extLst>
              <p:ext uri="{DAA4B4D4-6D71-4841-9C94-3DE7FCFB9230}">
                <p14:media xmlns:p14="http://schemas.microsoft.com/office/powerpoint/2010/main" r:embed="rId2"/>
              </p:ext>
            </p:extLst>
          </p:nvPr>
        </p:nvPicPr>
        <p:blipFill>
          <a:blip r:embed="rId11"/>
          <a:stretch>
            <a:fillRect/>
          </a:stretch>
        </p:blipFill>
        <p:spPr>
          <a:xfrm>
            <a:off x="11430000" y="6096000"/>
            <a:ext cx="609600" cy="609600"/>
          </a:xfrm>
          <a:prstGeom prst="rect">
            <a:avLst/>
          </a:prstGeom>
        </p:spPr>
      </p:pic>
    </p:spTree>
    <p:custDataLst>
      <p:tags r:id="rId1"/>
    </p:custDataLst>
    <p:extLst>
      <p:ext uri="{BB962C8B-B14F-4D97-AF65-F5344CB8AC3E}">
        <p14:creationId xmlns:p14="http://schemas.microsoft.com/office/powerpoint/2010/main" val="268142105"/>
      </p:ext>
    </p:extLst>
  </p:cSld>
  <p:clrMapOvr>
    <a:masterClrMapping/>
  </p:clrMapOvr>
  <mc:AlternateContent xmlns:mc="http://schemas.openxmlformats.org/markup-compatibility/2006">
    <mc:Choice xmlns:p14="http://schemas.microsoft.com/office/powerpoint/2010/main" Requires="p14">
      <p:transition spd="slow" p14:dur="2000" advTm="116292"/>
    </mc:Choice>
    <mc:Fallback>
      <p:transition spd="slow" advTm="1162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barn(inVertical)">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grpId="0" nodeType="click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fade">
                                      <p:cBhvr>
                                        <p:cTn id="16" dur="1000"/>
                                        <p:tgtEl>
                                          <p:spTgt spid="13"/>
                                        </p:tgtEl>
                                      </p:cBhvr>
                                    </p:animEffect>
                                    <p:anim calcmode="lin" valueType="num">
                                      <p:cBhvr>
                                        <p:cTn id="17" dur="1000" fill="hold"/>
                                        <p:tgtEl>
                                          <p:spTgt spid="13"/>
                                        </p:tgtEl>
                                        <p:attrNameLst>
                                          <p:attrName>ppt_x</p:attrName>
                                        </p:attrNameLst>
                                      </p:cBhvr>
                                      <p:tavLst>
                                        <p:tav tm="0">
                                          <p:val>
                                            <p:strVal val="#ppt_x"/>
                                          </p:val>
                                        </p:tav>
                                        <p:tav tm="100000">
                                          <p:val>
                                            <p:strVal val="#ppt_x"/>
                                          </p:val>
                                        </p:tav>
                                      </p:tavLst>
                                    </p:anim>
                                    <p:anim calcmode="lin" valueType="num">
                                      <p:cBhvr>
                                        <p:cTn id="18"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26"/>
                </p:tgtEl>
              </p:cMediaNode>
            </p:audio>
          </p:childTnLst>
        </p:cTn>
      </p:par>
    </p:tnLst>
    <p:bldLst>
      <p:bldP spid="2" grpId="0"/>
      <p:bldGraphic spid="13"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Pen placed on top of a signature line">
            <a:extLst>
              <a:ext uri="{FF2B5EF4-FFF2-40B4-BE49-F238E27FC236}">
                <a16:creationId xmlns:a16="http://schemas.microsoft.com/office/drawing/2014/main" id="{3AEBCCCB-F30E-4A81-8C09-4BC5CBE2EA5B}"/>
              </a:ext>
            </a:extLst>
          </p:cNvPr>
          <p:cNvPicPr>
            <a:picLocks noChangeAspect="1"/>
          </p:cNvPicPr>
          <p:nvPr/>
        </p:nvPicPr>
        <p:blipFill rotWithShape="1">
          <a:blip r:embed="rId5">
            <a:alphaModFix amt="40000"/>
          </a:blip>
          <a:srcRect b="15730"/>
          <a:stretch/>
        </p:blipFill>
        <p:spPr>
          <a:xfrm>
            <a:off x="20" y="10"/>
            <a:ext cx="12191979" cy="6857990"/>
          </a:xfrm>
          <a:prstGeom prst="rect">
            <a:avLst/>
          </a:prstGeom>
        </p:spPr>
      </p:pic>
      <p:sp>
        <p:nvSpPr>
          <p:cNvPr id="2" name="Title"/>
          <p:cNvSpPr>
            <a:spLocks noGrp="1"/>
          </p:cNvSpPr>
          <p:nvPr>
            <p:ph type="ctrTitle"/>
          </p:nvPr>
        </p:nvSpPr>
        <p:spPr>
          <a:xfrm>
            <a:off x="841249" y="941832"/>
            <a:ext cx="10506456" cy="2057400"/>
          </a:xfrm>
        </p:spPr>
        <p:txBody>
          <a:bodyPr anchor="b">
            <a:normAutofit/>
          </a:bodyPr>
          <a:lstStyle/>
          <a:p>
            <a:r>
              <a:rPr lang="en-GB" sz="5000" dirty="0"/>
              <a:t>CONCLUSION</a:t>
            </a:r>
          </a:p>
        </p:txBody>
      </p:sp>
      <p:sp>
        <p:nvSpPr>
          <p:cNvPr id="28"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p:cNvSpPr>
            <a:spLocks noGrp="1"/>
          </p:cNvSpPr>
          <p:nvPr>
            <p:ph idx="1"/>
          </p:nvPr>
        </p:nvSpPr>
        <p:spPr>
          <a:xfrm>
            <a:off x="841248" y="3502152"/>
            <a:ext cx="10506456" cy="2670048"/>
          </a:xfrm>
        </p:spPr>
        <p:txBody>
          <a:bodyPr>
            <a:normAutofit/>
          </a:bodyPr>
          <a:lstStyle/>
          <a:p>
            <a:r>
              <a:rPr lang="en-GB" sz="2000" dirty="0"/>
              <a:t>Organisational culture refers to the assimilation of other people behaviour, how people assess each other ideas, and how external changes can influence employees behaviour. I must say PESTLE  is an efficient tool, but not on long-term analysis, as it is difficult to predict what will happens next. </a:t>
            </a:r>
          </a:p>
        </p:txBody>
      </p:sp>
      <p:sp>
        <p:nvSpPr>
          <p:cNvPr id="4" name="Slide Number Placeholder 3">
            <a:extLst>
              <a:ext uri="{FF2B5EF4-FFF2-40B4-BE49-F238E27FC236}">
                <a16:creationId xmlns:a16="http://schemas.microsoft.com/office/drawing/2014/main" id="{F3405DE2-2F73-4B9D-AE48-51FC74D1ACD5}"/>
              </a:ext>
            </a:extLst>
          </p:cNvPr>
          <p:cNvSpPr>
            <a:spLocks noGrp="1"/>
          </p:cNvSpPr>
          <p:nvPr>
            <p:ph type="sldNum" sz="quarter" idx="12"/>
          </p:nvPr>
        </p:nvSpPr>
        <p:spPr>
          <a:xfrm>
            <a:off x="8860536" y="6356350"/>
            <a:ext cx="2487168" cy="365125"/>
          </a:xfrm>
        </p:spPr>
        <p:txBody>
          <a:bodyPr>
            <a:normAutofit/>
          </a:bodyPr>
          <a:lstStyle/>
          <a:p>
            <a:pPr>
              <a:spcAft>
                <a:spcPts val="600"/>
              </a:spcAft>
            </a:pPr>
            <a:fld id="{B2DC25EE-239B-4C5F-AAD1-255A7D5F1EE2}" type="slidenum">
              <a:rPr lang="en-US">
                <a:solidFill>
                  <a:schemeClr val="tx1"/>
                </a:solidFill>
              </a:rPr>
              <a:pPr>
                <a:spcAft>
                  <a:spcPts val="600"/>
                </a:spcAft>
              </a:pPr>
              <a:t>8</a:t>
            </a:fld>
            <a:endParaRPr lang="en-US">
              <a:solidFill>
                <a:schemeClr val="tx1"/>
              </a:solidFill>
            </a:endParaRPr>
          </a:p>
        </p:txBody>
      </p:sp>
      <p:pic>
        <p:nvPicPr>
          <p:cNvPr id="5" name="Video 4">
            <a:hlinkClick r:id="" action="ppaction://media"/>
            <a:extLst>
              <a:ext uri="{FF2B5EF4-FFF2-40B4-BE49-F238E27FC236}">
                <a16:creationId xmlns:a16="http://schemas.microsoft.com/office/drawing/2014/main" id="{E99927DF-5EF5-45EE-98EF-166EA93F5C7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01613708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87409"/>
    </mc:Choice>
    <mc:Fallback>
      <p:transition spd="slow" advTm="874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 name="Rectangle 77">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0" name="Rectangle 79">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82" name="Rectangle 81">
            <a:extLst>
              <a:ext uri="{FF2B5EF4-FFF2-40B4-BE49-F238E27FC236}">
                <a16:creationId xmlns:a16="http://schemas.microsoft.com/office/drawing/2014/main" id="{8EE94D8D-BC47-413E-91AB-A2FCCE172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838198" y="4152494"/>
            <a:ext cx="10515600" cy="1092050"/>
          </a:xfrm>
        </p:spPr>
        <p:txBody>
          <a:bodyPr vert="horz" lIns="91440" tIns="45720" rIns="91440" bIns="45720" rtlCol="0" anchor="b">
            <a:normAutofit/>
          </a:bodyPr>
          <a:lstStyle/>
          <a:p>
            <a:pPr algn="ctr"/>
            <a:r>
              <a:rPr lang="en-US" sz="5200"/>
              <a:t>RECOMMENDATION </a:t>
            </a:r>
          </a:p>
        </p:txBody>
      </p:sp>
      <p:sp useBgFill="1">
        <p:nvSpPr>
          <p:cNvPr id="84" name="Rectangle 83">
            <a:extLst>
              <a:ext uri="{FF2B5EF4-FFF2-40B4-BE49-F238E27FC236}">
                <a16:creationId xmlns:a16="http://schemas.microsoft.com/office/drawing/2014/main" id="{284A8429-F65A-490D-96E4-1158D3E8A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5441771"/>
            <a:ext cx="10515599"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6" name="Content Placeholder 5" descr="A large airplane flying in the sky&#10;&#10;Description automatically generated with medium confidence">
            <a:extLst>
              <a:ext uri="{FF2B5EF4-FFF2-40B4-BE49-F238E27FC236}">
                <a16:creationId xmlns:a16="http://schemas.microsoft.com/office/drawing/2014/main" id="{F03B718C-28FB-48A6-8AF4-AE38B8781751}"/>
              </a:ext>
            </a:extLst>
          </p:cNvPr>
          <p:cNvPicPr>
            <a:picLocks noGrp="1" noChangeAspect="1"/>
          </p:cNvPicPr>
          <p:nvPr>
            <p:ph idx="1"/>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28740" b="16383"/>
          <a:stretch/>
        </p:blipFill>
        <p:spPr>
          <a:xfrm>
            <a:off x="838199" y="300589"/>
            <a:ext cx="10515599" cy="3851905"/>
          </a:xfrm>
          <a:prstGeom prst="rect">
            <a:avLst/>
          </a:prstGeom>
          <a:blipFill>
            <a:blip r:embed="rId7"/>
            <a:tile tx="0" ty="0" sx="100000" sy="100000" flip="none" algn="tl"/>
          </a:blipFill>
        </p:spPr>
      </p:pic>
      <p:sp>
        <p:nvSpPr>
          <p:cNvPr id="86" name="Rectangle 85">
            <a:extLst>
              <a:ext uri="{FF2B5EF4-FFF2-40B4-BE49-F238E27FC236}">
                <a16:creationId xmlns:a16="http://schemas.microsoft.com/office/drawing/2014/main" id="{0F022291-A82B-4D23-A1E0-5F9BD6846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41136" y="5905709"/>
            <a:ext cx="109728"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25ADB17D-848B-475A-9E60-D3E4C1B5D09B}"/>
              </a:ext>
            </a:extLst>
          </p:cNvPr>
          <p:cNvSpPr>
            <a:spLocks noGrp="1"/>
          </p:cNvSpPr>
          <p:nvPr>
            <p:ph type="sldNum" sz="quarter" idx="12"/>
          </p:nvPr>
        </p:nvSpPr>
        <p:spPr>
          <a:xfrm>
            <a:off x="8869680" y="6356350"/>
            <a:ext cx="2743200" cy="365125"/>
          </a:xfrm>
        </p:spPr>
        <p:txBody>
          <a:bodyPr vert="horz" lIns="91440" tIns="45720" rIns="91440" bIns="45720" rtlCol="0" anchor="ctr">
            <a:normAutofit/>
          </a:bodyPr>
          <a:lstStyle/>
          <a:p>
            <a:pPr>
              <a:spcAft>
                <a:spcPts val="600"/>
              </a:spcAft>
            </a:pPr>
            <a:fld id="{B2DC25EE-239B-4C5F-AAD1-255A7D5F1EE2}" type="slidenum">
              <a:rPr lang="en-US">
                <a:solidFill>
                  <a:schemeClr val="tx2">
                    <a:lumMod val="50000"/>
                    <a:lumOff val="50000"/>
                  </a:schemeClr>
                </a:solidFill>
              </a:rPr>
              <a:pPr>
                <a:spcAft>
                  <a:spcPts val="600"/>
                </a:spcAft>
              </a:pPr>
              <a:t>9</a:t>
            </a:fld>
            <a:endParaRPr lang="en-US">
              <a:solidFill>
                <a:schemeClr val="tx2">
                  <a:lumMod val="50000"/>
                  <a:lumOff val="50000"/>
                </a:schemeClr>
              </a:solidFill>
            </a:endParaRPr>
          </a:p>
        </p:txBody>
      </p:sp>
      <p:sp>
        <p:nvSpPr>
          <p:cNvPr id="3" name="TextBox 2">
            <a:extLst>
              <a:ext uri="{FF2B5EF4-FFF2-40B4-BE49-F238E27FC236}">
                <a16:creationId xmlns:a16="http://schemas.microsoft.com/office/drawing/2014/main" id="{CCA7A67D-F97A-402D-8B89-BD9503C8EBC1}"/>
              </a:ext>
            </a:extLst>
          </p:cNvPr>
          <p:cNvSpPr txBox="1"/>
          <p:nvPr/>
        </p:nvSpPr>
        <p:spPr>
          <a:xfrm>
            <a:off x="1282740" y="5514109"/>
            <a:ext cx="8286133" cy="369332"/>
          </a:xfrm>
          <a:prstGeom prst="rect">
            <a:avLst/>
          </a:prstGeom>
          <a:noFill/>
        </p:spPr>
        <p:txBody>
          <a:bodyPr wrap="square" rtlCol="0">
            <a:spAutoFit/>
          </a:bodyPr>
          <a:lstStyle/>
          <a:p>
            <a:r>
              <a:rPr lang="en-GB" dirty="0"/>
              <a:t>Using PESTLE frequently to avoid problem, at least on short-period of time.</a:t>
            </a:r>
          </a:p>
        </p:txBody>
      </p:sp>
      <p:pic>
        <p:nvPicPr>
          <p:cNvPr id="7" name="Video 6">
            <a:hlinkClick r:id="" action="ppaction://media"/>
            <a:extLst>
              <a:ext uri="{FF2B5EF4-FFF2-40B4-BE49-F238E27FC236}">
                <a16:creationId xmlns:a16="http://schemas.microsoft.com/office/drawing/2014/main" id="{F0604B69-124D-4802-99C6-C33E42BEA53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627306646"/>
      </p:ext>
    </p:extLst>
  </p:cSld>
  <p:clrMapOvr>
    <a:masterClrMapping/>
  </p:clrMapOvr>
  <mc:AlternateContent xmlns:mc="http://schemas.openxmlformats.org/markup-compatibility/2006">
    <mc:Choice xmlns:p14="http://schemas.microsoft.com/office/powerpoint/2010/main" Requires="p14">
      <p:transition spd="slow" p14:dur="2000" advTm="67974"/>
    </mc:Choice>
    <mc:Fallback>
      <p:transition spd="slow" advTm="679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380AD67-C5CA-4918-B4BB-C359BB03E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5080216" y="1076324"/>
            <a:ext cx="6272784" cy="1535051"/>
          </a:xfrm>
        </p:spPr>
        <p:txBody>
          <a:bodyPr anchor="b">
            <a:normAutofit/>
          </a:bodyPr>
          <a:lstStyle/>
          <a:p>
            <a:r>
              <a:rPr lang="en-GB" sz="5200"/>
              <a:t>REFERENCES</a:t>
            </a:r>
          </a:p>
        </p:txBody>
      </p:sp>
      <p:pic>
        <p:nvPicPr>
          <p:cNvPr id="6" name="Picture 5" descr="One big red drawing pin in front of many smaller black drawing pins">
            <a:extLst>
              <a:ext uri="{FF2B5EF4-FFF2-40B4-BE49-F238E27FC236}">
                <a16:creationId xmlns:a16="http://schemas.microsoft.com/office/drawing/2014/main" id="{9CE29995-EFA2-45A5-8203-AB95048AAA05}"/>
              </a:ext>
            </a:extLst>
          </p:cNvPr>
          <p:cNvPicPr>
            <a:picLocks noChangeAspect="1"/>
          </p:cNvPicPr>
          <p:nvPr/>
        </p:nvPicPr>
        <p:blipFill rotWithShape="1">
          <a:blip r:embed="rId3"/>
          <a:srcRect l="39806" r="12237" b="-1"/>
          <a:stretch/>
        </p:blipFill>
        <p:spPr>
          <a:xfrm>
            <a:off x="20" y="10"/>
            <a:ext cx="4505305" cy="6857990"/>
          </a:xfrm>
          <a:prstGeom prst="rect">
            <a:avLst/>
          </a:prstGeom>
        </p:spPr>
      </p:pic>
      <p:sp>
        <p:nvSpPr>
          <p:cNvPr id="21" name="!!accent">
            <a:extLst>
              <a:ext uri="{FF2B5EF4-FFF2-40B4-BE49-F238E27FC236}">
                <a16:creationId xmlns:a16="http://schemas.microsoft.com/office/drawing/2014/main" id="{EABAD4DA-87BA-4F70-9EF0-45C6BCF1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915128D9-2797-47FA-B6FE-EC24E6B84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p:cNvSpPr>
            <a:spLocks noGrp="1"/>
          </p:cNvSpPr>
          <p:nvPr>
            <p:ph idx="1"/>
          </p:nvPr>
        </p:nvSpPr>
        <p:spPr>
          <a:xfrm>
            <a:off x="5080216" y="3351276"/>
            <a:ext cx="6272784" cy="2825686"/>
          </a:xfrm>
        </p:spPr>
        <p:txBody>
          <a:bodyPr>
            <a:normAutofit fontScale="92500" lnSpcReduction="20000"/>
          </a:bodyPr>
          <a:lstStyle/>
          <a:p>
            <a:pPr>
              <a:lnSpc>
                <a:spcPct val="100000"/>
              </a:lnSpc>
            </a:pPr>
            <a:r>
              <a:rPr lang="en-GB" sz="1100" b="0" i="1" dirty="0">
                <a:effectLst/>
                <a:latin typeface="Open Sans" panose="020B0606030504020204" pitchFamily="34" charset="0"/>
              </a:rPr>
              <a:t>Vttresearch.com. 2002. The assessment of organisational culture. [online] Available at  </a:t>
            </a:r>
            <a:r>
              <a:rPr lang="en-GB" sz="1100" b="0" i="1" dirty="0">
                <a:effectLst/>
                <a:latin typeface="Open Sans" panose="020B0606030504020204" pitchFamily="34" charset="0"/>
                <a:hlinkClick r:id="rId4"/>
              </a:rPr>
              <a:t>https://www.vttresearch.com/sites/default/files/pdf/tiedotteet/2002/T2140.pdf</a:t>
            </a:r>
            <a:r>
              <a:rPr lang="en-GB" sz="1100" b="0" i="1" dirty="0">
                <a:effectLst/>
                <a:latin typeface="Open Sans" panose="020B0606030504020204" pitchFamily="34" charset="0"/>
              </a:rPr>
              <a:t>  [Accessed 18 February 2022].</a:t>
            </a:r>
          </a:p>
          <a:p>
            <a:pPr>
              <a:lnSpc>
                <a:spcPct val="100000"/>
              </a:lnSpc>
            </a:pPr>
            <a:r>
              <a:rPr lang="en-GB" sz="1100" b="0" i="0" dirty="0" err="1">
                <a:effectLst/>
                <a:latin typeface="Open Sans" panose="020B0606030504020204" pitchFamily="34" charset="0"/>
              </a:rPr>
              <a:t>Brandler</a:t>
            </a:r>
            <a:r>
              <a:rPr lang="en-GB" sz="1100" b="0" i="0" dirty="0">
                <a:effectLst/>
                <a:latin typeface="Open Sans" panose="020B0606030504020204" pitchFamily="34" charset="0"/>
              </a:rPr>
              <a:t>, H., 2021. </a:t>
            </a:r>
            <a:r>
              <a:rPr lang="en-GB" sz="1100" b="0" i="1" dirty="0">
                <a:effectLst/>
                <a:latin typeface="Open Sans" panose="020B0606030504020204" pitchFamily="34" charset="0"/>
              </a:rPr>
              <a:t>British Airways trials digital queuing technology – Business Traveller</a:t>
            </a:r>
            <a:r>
              <a:rPr lang="en-GB" sz="1100" b="0" i="0" dirty="0">
                <a:effectLst/>
                <a:latin typeface="Open Sans" panose="020B0606030504020204" pitchFamily="34" charset="0"/>
              </a:rPr>
              <a:t>. [online] Business Traveller. Available at: &lt; </a:t>
            </a:r>
            <a:r>
              <a:rPr lang="en-GB" sz="1100" b="0" i="0" dirty="0">
                <a:effectLst/>
                <a:latin typeface="Open Sans" panose="020B0606030504020204" pitchFamily="34" charset="0"/>
                <a:hlinkClick r:id="rId5"/>
              </a:rPr>
              <a:t>https://www.businesstraveller.com/business-travel/2021/05/12/british-airways-trials-digital-queuing-technology/</a:t>
            </a:r>
            <a:r>
              <a:rPr lang="en-GB" sz="1100" b="0" i="0" dirty="0">
                <a:effectLst/>
                <a:latin typeface="Open Sans" panose="020B0606030504020204" pitchFamily="34" charset="0"/>
              </a:rPr>
              <a:t> &gt; [Accessed </a:t>
            </a:r>
            <a:r>
              <a:rPr lang="en-GB" sz="1100" dirty="0">
                <a:latin typeface="Open Sans" panose="020B0606030504020204" pitchFamily="34" charset="0"/>
              </a:rPr>
              <a:t>18</a:t>
            </a:r>
            <a:r>
              <a:rPr lang="en-GB" sz="1100" b="0" i="0" dirty="0">
                <a:effectLst/>
                <a:latin typeface="Open Sans" panose="020B0606030504020204" pitchFamily="34" charset="0"/>
              </a:rPr>
              <a:t> February 2022].</a:t>
            </a:r>
          </a:p>
          <a:p>
            <a:pPr>
              <a:lnSpc>
                <a:spcPct val="100000"/>
              </a:lnSpc>
            </a:pPr>
            <a:r>
              <a:rPr lang="en-GB" sz="1100" b="0" i="0" dirty="0">
                <a:effectLst/>
                <a:latin typeface="Open Sans" panose="020B0606030504020204" pitchFamily="34" charset="0"/>
              </a:rPr>
              <a:t>CIPD. 2021. </a:t>
            </a:r>
            <a:r>
              <a:rPr lang="en-GB" sz="1100" b="0" i="1" dirty="0">
                <a:effectLst/>
                <a:latin typeface="Open Sans" panose="020B0606030504020204" pitchFamily="34" charset="0"/>
              </a:rPr>
              <a:t>PESTLE Analysis | Factsheets | CIPD</a:t>
            </a:r>
            <a:r>
              <a:rPr lang="en-GB" sz="1100" b="0" i="0" dirty="0">
                <a:effectLst/>
                <a:latin typeface="Open Sans" panose="020B0606030504020204" pitchFamily="34" charset="0"/>
              </a:rPr>
              <a:t>. [online] Available at: &lt; </a:t>
            </a:r>
            <a:r>
              <a:rPr lang="en-GB" sz="1100" b="0" i="0" dirty="0">
                <a:effectLst/>
                <a:latin typeface="Open Sans" panose="020B0606030504020204" pitchFamily="34" charset="0"/>
                <a:hlinkClick r:id="rId6"/>
              </a:rPr>
              <a:t>https://www.cipd.co.uk/knowledge/strategy/organisational-development/pestle-analysis-factsheet#gref</a:t>
            </a:r>
            <a:r>
              <a:rPr lang="en-GB" sz="1100" b="0" i="0" dirty="0">
                <a:effectLst/>
                <a:latin typeface="Open Sans" panose="020B0606030504020204" pitchFamily="34" charset="0"/>
              </a:rPr>
              <a:t> &gt; [Accessed </a:t>
            </a:r>
            <a:r>
              <a:rPr lang="en-GB" sz="1100" dirty="0">
                <a:latin typeface="Open Sans" panose="020B0606030504020204" pitchFamily="34" charset="0"/>
              </a:rPr>
              <a:t>18</a:t>
            </a:r>
            <a:r>
              <a:rPr lang="en-GB" sz="1100" b="0" i="0" dirty="0">
                <a:effectLst/>
                <a:latin typeface="Open Sans" panose="020B0606030504020204" pitchFamily="34" charset="0"/>
              </a:rPr>
              <a:t>February 2022].</a:t>
            </a:r>
          </a:p>
          <a:p>
            <a:pPr>
              <a:lnSpc>
                <a:spcPct val="100000"/>
              </a:lnSpc>
            </a:pPr>
            <a:r>
              <a:rPr lang="en-GB" sz="1100" b="0" i="0" dirty="0">
                <a:effectLst/>
                <a:latin typeface="Open Sans" panose="020B0606030504020204" pitchFamily="34" charset="0"/>
              </a:rPr>
              <a:t>Craig, W., 2018. </a:t>
            </a:r>
            <a:r>
              <a:rPr lang="en-GB" sz="1100" b="0" i="1" dirty="0">
                <a:effectLst/>
                <a:latin typeface="Open Sans" panose="020B0606030504020204" pitchFamily="34" charset="0"/>
              </a:rPr>
              <a:t>8 Ways Company Culture Drives Performance</a:t>
            </a:r>
            <a:r>
              <a:rPr lang="en-GB" sz="1100" b="0" i="0" dirty="0">
                <a:effectLst/>
                <a:latin typeface="Open Sans" panose="020B0606030504020204" pitchFamily="34" charset="0"/>
              </a:rPr>
              <a:t>. [online] Forbes. Available at: &lt; </a:t>
            </a:r>
            <a:r>
              <a:rPr lang="en-GB" sz="1100" b="0" i="0" dirty="0">
                <a:effectLst/>
                <a:latin typeface="Open Sans" panose="020B0606030504020204" pitchFamily="34" charset="0"/>
                <a:hlinkClick r:id="rId7"/>
              </a:rPr>
              <a:t>https://www.forbes.com/sites/williamcraig/2017/08/03/8-ways-company-culture-drives-performance/?sh=63c2c4d56ce0</a:t>
            </a:r>
            <a:r>
              <a:rPr lang="en-GB" sz="1100" b="0" i="0" dirty="0">
                <a:effectLst/>
                <a:latin typeface="Open Sans" panose="020B0606030504020204" pitchFamily="34" charset="0"/>
              </a:rPr>
              <a:t> &gt; [Accessed 18 February 2022].</a:t>
            </a:r>
          </a:p>
          <a:p>
            <a:pPr>
              <a:lnSpc>
                <a:spcPct val="100000"/>
              </a:lnSpc>
            </a:pPr>
            <a:r>
              <a:rPr lang="en-GB" sz="1200" b="0" i="0" dirty="0">
                <a:solidFill>
                  <a:srgbClr val="000000"/>
                </a:solidFill>
                <a:effectLst/>
              </a:rPr>
              <a:t>Mullins, L. and Christy, G., 2007. Management et organisational behaviour. Harlow: Pearson.</a:t>
            </a:r>
          </a:p>
          <a:p>
            <a:pPr>
              <a:lnSpc>
                <a:spcPct val="100000"/>
              </a:lnSpc>
            </a:pPr>
            <a:r>
              <a:rPr lang="en-GB" sz="900" b="0" i="1" dirty="0">
                <a:solidFill>
                  <a:srgbClr val="000000"/>
                </a:solidFill>
                <a:effectLst/>
                <a:latin typeface="Open Sans" panose="020B0606030504020204" pitchFamily="34" charset="0"/>
              </a:rPr>
              <a:t>Businessballs.com. 2021. Organisational Culture and Employee Performance. [online] Available at: &lt; </a:t>
            </a:r>
            <a:r>
              <a:rPr lang="en-GB" sz="900" b="0" i="1" dirty="0">
                <a:solidFill>
                  <a:srgbClr val="000000"/>
                </a:solidFill>
                <a:effectLst/>
                <a:latin typeface="Open Sans" panose="020B0606030504020204" pitchFamily="34" charset="0"/>
                <a:hlinkClick r:id="rId8"/>
              </a:rPr>
              <a:t>https://www.businessballs.com/organisational-culture/organisational-culture-and-employee-performance/#:~:text=Organisational%20cultures%20can%20have%20varying,can%20also%20impact%20employee%20performance</a:t>
            </a:r>
            <a:r>
              <a:rPr lang="en-GB" sz="900" b="0" i="1" dirty="0">
                <a:solidFill>
                  <a:srgbClr val="000000"/>
                </a:solidFill>
                <a:effectLst/>
                <a:latin typeface="Open Sans" panose="020B0606030504020204" pitchFamily="34" charset="0"/>
              </a:rPr>
              <a:t>. &gt; [Accessed 18 February 2022].</a:t>
            </a:r>
            <a:endParaRPr lang="en-GB" sz="1100" dirty="0"/>
          </a:p>
        </p:txBody>
      </p:sp>
      <p:sp>
        <p:nvSpPr>
          <p:cNvPr id="4" name="Slide Number Placeholder 3">
            <a:extLst>
              <a:ext uri="{FF2B5EF4-FFF2-40B4-BE49-F238E27FC236}">
                <a16:creationId xmlns:a16="http://schemas.microsoft.com/office/drawing/2014/main" id="{5CC7D73A-DD7E-4824-B3A0-567720F16537}"/>
              </a:ext>
            </a:extLst>
          </p:cNvPr>
          <p:cNvSpPr>
            <a:spLocks noGrp="1"/>
          </p:cNvSpPr>
          <p:nvPr>
            <p:ph type="sldNum" sz="quarter" idx="12"/>
          </p:nvPr>
        </p:nvSpPr>
        <p:spPr>
          <a:xfrm>
            <a:off x="10073642" y="6356350"/>
            <a:ext cx="1280160" cy="365125"/>
          </a:xfrm>
        </p:spPr>
        <p:txBody>
          <a:bodyPr>
            <a:normAutofit/>
          </a:bodyPr>
          <a:lstStyle/>
          <a:p>
            <a:pPr>
              <a:spcAft>
                <a:spcPts val="600"/>
              </a:spcAft>
            </a:pPr>
            <a:fld id="{B2DC25EE-239B-4C5F-AAD1-255A7D5F1EE2}" type="slidenum">
              <a:rPr lang="en-US" smtClean="0"/>
              <a:pPr>
                <a:spcAft>
                  <a:spcPts val="600"/>
                </a:spcAft>
              </a:pPr>
              <a:t>10</a:t>
            </a:fld>
            <a:endParaRPr lang="en-US" dirty="0"/>
          </a:p>
        </p:txBody>
      </p:sp>
    </p:spTree>
    <p:extLst>
      <p:ext uri="{BB962C8B-B14F-4D97-AF65-F5344CB8AC3E}">
        <p14:creationId xmlns:p14="http://schemas.microsoft.com/office/powerpoint/2010/main" val="209181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2D6FBB9D-1CAA-4D05-AB33-BABDFE17B8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7" name="Rectangle 46">
            <a:extLst>
              <a:ext uri="{FF2B5EF4-FFF2-40B4-BE49-F238E27FC236}">
                <a16:creationId xmlns:a16="http://schemas.microsoft.com/office/drawing/2014/main" id="{04727B71-B4B6-4823-80A1-68C40B475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 name="Rectangle 48">
            <a:extLst>
              <a:ext uri="{FF2B5EF4-FFF2-40B4-BE49-F238E27FC236}">
                <a16:creationId xmlns:a16="http://schemas.microsoft.com/office/drawing/2014/main" id="{79A6DB05-9FB5-4B07-8675-74C23D4F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1" name="Rectangle 50">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3" name="Freeform: Shape 52">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5" name="Freeform: Shape 54">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7" name="Rectangle 56">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TextBox 3">
            <a:extLst>
              <a:ext uri="{FF2B5EF4-FFF2-40B4-BE49-F238E27FC236}">
                <a16:creationId xmlns:a16="http://schemas.microsoft.com/office/drawing/2014/main" id="{329B568F-78DC-4F24-B3D0-1CCEE72F197B}"/>
              </a:ext>
            </a:extLst>
          </p:cNvPr>
          <p:cNvSpPr txBox="1"/>
          <p:nvPr/>
        </p:nvSpPr>
        <p:spPr>
          <a:xfrm>
            <a:off x="686225" y="245660"/>
            <a:ext cx="10664528" cy="5679652"/>
          </a:xfrm>
          <a:prstGeom prst="rect">
            <a:avLst/>
          </a:prstGeom>
        </p:spPr>
        <p:txBody>
          <a:bodyPr vert="horz" lIns="91440" tIns="45720" rIns="91440" bIns="45720" rtlCol="0" anchor="ctr">
            <a:normAutofit/>
          </a:bodyPr>
          <a:lstStyle/>
          <a:p>
            <a:pPr marL="285750" indent="-228600">
              <a:lnSpc>
                <a:spcPct val="110000"/>
              </a:lnSpc>
              <a:spcAft>
                <a:spcPts val="600"/>
              </a:spcAft>
              <a:buFont typeface="Arial" panose="020B0604020202020204" pitchFamily="34" charset="0"/>
              <a:buChar char="•"/>
            </a:pPr>
            <a:r>
              <a:rPr lang="en-US" sz="2000" b="0" i="0" dirty="0">
                <a:effectLst/>
              </a:rPr>
              <a:t>Mullins, L. and McLean, J., n.d. </a:t>
            </a:r>
            <a:r>
              <a:rPr lang="en-US" sz="2000" b="0" i="1" dirty="0" err="1">
                <a:effectLst/>
              </a:rPr>
              <a:t>Organisational</a:t>
            </a:r>
            <a:r>
              <a:rPr lang="en-US" sz="2000" b="0" i="1" dirty="0">
                <a:effectLst/>
              </a:rPr>
              <a:t> </a:t>
            </a:r>
            <a:r>
              <a:rPr lang="en-US" sz="2000" b="0" i="1" dirty="0" err="1">
                <a:effectLst/>
              </a:rPr>
              <a:t>behaviour</a:t>
            </a:r>
            <a:r>
              <a:rPr lang="en-US" sz="2000" b="0" i="1" dirty="0">
                <a:effectLst/>
              </a:rPr>
              <a:t> in the workplace</a:t>
            </a:r>
            <a:r>
              <a:rPr lang="en-US" sz="2000" dirty="0"/>
              <a:t>.</a:t>
            </a:r>
          </a:p>
          <a:p>
            <a:pPr marL="285750" indent="-228600">
              <a:lnSpc>
                <a:spcPct val="110000"/>
              </a:lnSpc>
              <a:spcAft>
                <a:spcPts val="600"/>
              </a:spcAft>
              <a:buFont typeface="Arial" panose="020B0604020202020204" pitchFamily="34" charset="0"/>
              <a:buChar char="•"/>
            </a:pPr>
            <a:r>
              <a:rPr lang="en-US" sz="2000" b="0" i="0" dirty="0">
                <a:effectLst/>
              </a:rPr>
              <a:t>Sagepub.com. 2013. </a:t>
            </a:r>
            <a:r>
              <a:rPr lang="en-US" sz="2000" b="0" i="1" dirty="0" err="1">
                <a:effectLst/>
              </a:rPr>
              <a:t>Organisational</a:t>
            </a:r>
            <a:r>
              <a:rPr lang="en-US" sz="2000" b="0" i="1" dirty="0">
                <a:effectLst/>
              </a:rPr>
              <a:t> Culture Change</a:t>
            </a:r>
            <a:r>
              <a:rPr lang="en-US" sz="2000" b="0" i="0" dirty="0">
                <a:effectLst/>
              </a:rPr>
              <a:t>. [online] Available at: &lt; </a:t>
            </a:r>
            <a:r>
              <a:rPr lang="en-US" sz="2000" b="0" i="0" dirty="0">
                <a:effectLst/>
                <a:hlinkClick r:id="rId3"/>
              </a:rPr>
              <a:t>https://www.sagepub.com/sites/default/files/upm-binaries/58464_Chapter_11.pdf</a:t>
            </a:r>
            <a:r>
              <a:rPr lang="en-US" sz="2000" b="0" i="0" dirty="0">
                <a:effectLst/>
              </a:rPr>
              <a:t> &gt; [Accessed 18 February 2022].</a:t>
            </a:r>
          </a:p>
          <a:p>
            <a:pPr marL="285750" indent="-228600">
              <a:lnSpc>
                <a:spcPct val="110000"/>
              </a:lnSpc>
              <a:spcAft>
                <a:spcPts val="600"/>
              </a:spcAft>
              <a:buFont typeface="Arial" panose="020B0604020202020204" pitchFamily="34" charset="0"/>
              <a:buChar char="•"/>
            </a:pPr>
            <a:r>
              <a:rPr lang="en-US" sz="2000" dirty="0"/>
              <a:t>British Airways Uniform Wear </a:t>
            </a:r>
            <a:r>
              <a:rPr lang="en-US" sz="2000" b="0" i="0" dirty="0">
                <a:effectLst/>
              </a:rPr>
              <a:t>2015. [online] Available at: &lt; </a:t>
            </a:r>
            <a:r>
              <a:rPr lang="en-US" sz="2000" b="0" i="0" dirty="0">
                <a:effectLst/>
                <a:hlinkClick r:id="rId4"/>
              </a:rPr>
              <a:t>https://www.britishairways.com/en-gb/information/about-ba/history-and-heritage/uniforms/ba-uniforms</a:t>
            </a:r>
            <a:r>
              <a:rPr lang="en-US" sz="2000" b="0" i="0" dirty="0">
                <a:effectLst/>
              </a:rPr>
              <a:t> &gt; [Accessed 18 February 2022].</a:t>
            </a:r>
          </a:p>
          <a:p>
            <a:pPr marL="285750" indent="-228600">
              <a:lnSpc>
                <a:spcPct val="110000"/>
              </a:lnSpc>
              <a:spcAft>
                <a:spcPts val="600"/>
              </a:spcAft>
              <a:buFont typeface="Arial" panose="020B0604020202020204" pitchFamily="34" charset="0"/>
              <a:buChar char="•"/>
            </a:pPr>
            <a:r>
              <a:rPr lang="en-GB" sz="2000" b="0" i="0" dirty="0">
                <a:solidFill>
                  <a:srgbClr val="000000"/>
                </a:solidFill>
                <a:effectLst/>
                <a:latin typeface="Open Sans" panose="020B0606030504020204" pitchFamily="34" charset="0"/>
              </a:rPr>
              <a:t>Airways, B., 2021. </a:t>
            </a:r>
            <a:r>
              <a:rPr lang="en-GB" sz="2000" b="0" i="1" dirty="0">
                <a:solidFill>
                  <a:srgbClr val="000000"/>
                </a:solidFill>
                <a:effectLst/>
                <a:latin typeface="Open Sans" panose="020B0606030504020204" pitchFamily="34" charset="0"/>
              </a:rPr>
              <a:t>BRITISH AIRWAYS’ NEW DIGITAL HEAT MAP HELPS BRITONS PLAN FOR TRAVEL</a:t>
            </a:r>
            <a:r>
              <a:rPr lang="en-GB" sz="2000" b="0" i="0" dirty="0">
                <a:solidFill>
                  <a:srgbClr val="000000"/>
                </a:solidFill>
                <a:effectLst/>
                <a:latin typeface="Open Sans" panose="020B0606030504020204" pitchFamily="34" charset="0"/>
              </a:rPr>
              <a:t>. [online] Mediacentre.britishairways.com. Available at: &lt; </a:t>
            </a:r>
            <a:r>
              <a:rPr lang="en-GB" sz="2000" b="0" i="0" dirty="0">
                <a:solidFill>
                  <a:srgbClr val="000000"/>
                </a:solidFill>
                <a:effectLst/>
                <a:latin typeface="Open Sans" panose="020B0606030504020204" pitchFamily="34" charset="0"/>
                <a:hlinkClick r:id="rId5"/>
              </a:rPr>
              <a:t>https://mediacentre.britishairways.com/news/21072021/british-airways-new-digital-heat-map-helps-britons-plan-for-travel?ref=News</a:t>
            </a:r>
            <a:r>
              <a:rPr lang="en-GB" sz="2000" b="0" i="0" dirty="0">
                <a:solidFill>
                  <a:srgbClr val="000000"/>
                </a:solidFill>
                <a:effectLst/>
                <a:latin typeface="Open Sans" panose="020B0606030504020204" pitchFamily="34" charset="0"/>
              </a:rPr>
              <a:t> &gt; [Accessed 18 February 2022].</a:t>
            </a:r>
            <a:endParaRPr lang="en-US" sz="2000" dirty="0"/>
          </a:p>
        </p:txBody>
      </p:sp>
      <p:sp>
        <p:nvSpPr>
          <p:cNvPr id="2" name="Slide Number Placeholder 1">
            <a:extLst>
              <a:ext uri="{FF2B5EF4-FFF2-40B4-BE49-F238E27FC236}">
                <a16:creationId xmlns:a16="http://schemas.microsoft.com/office/drawing/2014/main" id="{1234E489-E7EE-4A63-9D33-8DADC7338B38}"/>
              </a:ext>
            </a:extLst>
          </p:cNvPr>
          <p:cNvSpPr>
            <a:spLocks noGrp="1"/>
          </p:cNvSpPr>
          <p:nvPr>
            <p:ph type="sldNum" sz="quarter" idx="12"/>
          </p:nvPr>
        </p:nvSpPr>
        <p:spPr>
          <a:xfrm>
            <a:off x="10351362" y="6356350"/>
            <a:ext cx="1002437" cy="365125"/>
          </a:xfrm>
        </p:spPr>
        <p:txBody>
          <a:bodyPr vert="horz" lIns="91440" tIns="45720" rIns="91440" bIns="45720" rtlCol="0" anchor="ctr">
            <a:normAutofit/>
          </a:bodyPr>
          <a:lstStyle/>
          <a:p>
            <a:pPr>
              <a:spcAft>
                <a:spcPts val="600"/>
              </a:spcAft>
            </a:pPr>
            <a:fld id="{B2DC25EE-239B-4C5F-AAD1-255A7D5F1EE2}" type="slidenum">
              <a:rPr lang="en-US" smtClean="0"/>
              <a:pPr>
                <a:spcAft>
                  <a:spcPts val="600"/>
                </a:spcAft>
              </a:pPr>
              <a:t>11</a:t>
            </a:fld>
            <a:endParaRPr lang="en-US"/>
          </a:p>
        </p:txBody>
      </p:sp>
    </p:spTree>
    <p:extLst>
      <p:ext uri="{BB962C8B-B14F-4D97-AF65-F5344CB8AC3E}">
        <p14:creationId xmlns:p14="http://schemas.microsoft.com/office/powerpoint/2010/main" val="5884299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B35D3C1D-A6AE-4FCA-BB76-A4748CE5DE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91EB626-5864-43D3-979F-3446866993B8}"/>
              </a:ext>
            </a:extLst>
          </p:cNvPr>
          <p:cNvSpPr txBox="1"/>
          <p:nvPr/>
        </p:nvSpPr>
        <p:spPr>
          <a:xfrm>
            <a:off x="558210" y="1365472"/>
            <a:ext cx="10978470" cy="3564636"/>
          </a:xfrm>
          <a:prstGeom prst="rect">
            <a:avLst/>
          </a:prstGeom>
          <a:gradFill>
            <a:gsLst>
              <a:gs pos="6000">
                <a:schemeClr val="bg1"/>
              </a:gs>
              <a:gs pos="65000">
                <a:schemeClr val="bg1"/>
              </a:gs>
              <a:gs pos="53000">
                <a:schemeClr val="accent3">
                  <a:lumMod val="75000"/>
                </a:schemeClr>
              </a:gs>
              <a:gs pos="69000">
                <a:schemeClr val="accent3">
                  <a:lumMod val="75000"/>
                </a:schemeClr>
              </a:gs>
              <a:gs pos="61000">
                <a:srgbClr val="FF0000"/>
              </a:gs>
              <a:gs pos="94000">
                <a:schemeClr val="bg1"/>
              </a:gs>
              <a:gs pos="41000">
                <a:schemeClr val="bg1"/>
              </a:gs>
              <a:gs pos="32000">
                <a:srgbClr val="FF0000"/>
              </a:gs>
              <a:gs pos="13000">
                <a:schemeClr val="bg1"/>
              </a:gs>
              <a:gs pos="23000">
                <a:schemeClr val="accent3">
                  <a:lumMod val="75000"/>
                </a:schemeClr>
              </a:gs>
            </a:gsLst>
            <a:lin ang="10800000" scaled="1"/>
          </a:gradFill>
        </p:spPr>
        <p:txBody>
          <a:bodyPr vert="horz" lIns="91440" tIns="45720" rIns="91440" bIns="45720" rtlCol="0" anchor="ctr">
            <a:normAutofit/>
          </a:bodyPr>
          <a:lstStyle/>
          <a:p>
            <a:pPr>
              <a:lnSpc>
                <a:spcPct val="90000"/>
              </a:lnSpc>
              <a:spcBef>
                <a:spcPct val="0"/>
              </a:spcBef>
              <a:spcAft>
                <a:spcPts val="600"/>
              </a:spcAft>
            </a:pPr>
            <a:r>
              <a:rPr lang="en-US" sz="8800" dirty="0">
                <a:latin typeface="+mj-lt"/>
                <a:ea typeface="+mj-ea"/>
                <a:cs typeface="+mj-cs"/>
              </a:rPr>
              <a:t>Thank you for watching! </a:t>
            </a:r>
          </a:p>
        </p:txBody>
      </p:sp>
      <p:sp>
        <p:nvSpPr>
          <p:cNvPr id="15" name="Rectangle 14">
            <a:extLst>
              <a:ext uri="{FF2B5EF4-FFF2-40B4-BE49-F238E27FC236}">
                <a16:creationId xmlns:a16="http://schemas.microsoft.com/office/drawing/2014/main" id="{6D5BF818-2283-4CC9-A120-9225CEDFA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3350"/>
            <a:ext cx="128016" cy="246888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063A42EF-20CC-4BCC-9D0B-222CF3AAE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945" y="5831269"/>
            <a:ext cx="1092708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Slide Number Placeholder 1">
            <a:extLst>
              <a:ext uri="{FF2B5EF4-FFF2-40B4-BE49-F238E27FC236}">
                <a16:creationId xmlns:a16="http://schemas.microsoft.com/office/drawing/2014/main" id="{6D084449-8F6C-4459-BF6C-A303F7DBCF71}"/>
              </a:ext>
            </a:extLst>
          </p:cNvPr>
          <p:cNvSpPr>
            <a:spLocks noGrp="1"/>
          </p:cNvSpPr>
          <p:nvPr>
            <p:ph type="sldNum" sz="quarter" idx="12"/>
          </p:nvPr>
        </p:nvSpPr>
        <p:spPr>
          <a:xfrm>
            <a:off x="8890590" y="6356350"/>
            <a:ext cx="2743200" cy="365125"/>
          </a:xfrm>
        </p:spPr>
        <p:txBody>
          <a:bodyPr vert="horz" lIns="91440" tIns="45720" rIns="91440" bIns="45720" rtlCol="0" anchor="ctr">
            <a:normAutofit/>
          </a:bodyPr>
          <a:lstStyle/>
          <a:p>
            <a:pPr>
              <a:spcAft>
                <a:spcPts val="600"/>
              </a:spcAft>
            </a:pPr>
            <a:fld id="{B2DC25EE-239B-4C5F-AAD1-255A7D5F1EE2}" type="slidenum">
              <a:rPr lang="en-US" smtClean="0"/>
              <a:pPr>
                <a:spcAft>
                  <a:spcPts val="600"/>
                </a:spcAft>
              </a:pPr>
              <a:t>12</a:t>
            </a:fld>
            <a:endParaRPr lang="en-US"/>
          </a:p>
        </p:txBody>
      </p:sp>
    </p:spTree>
    <p:extLst>
      <p:ext uri="{BB962C8B-B14F-4D97-AF65-F5344CB8AC3E}">
        <p14:creationId xmlns:p14="http://schemas.microsoft.com/office/powerpoint/2010/main" val="31871511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0.9|3.7|0.5"/>
</p:tagLst>
</file>

<file path=ppt/tags/tag2.xml><?xml version="1.0" encoding="utf-8"?>
<p:tagLst xmlns:a="http://schemas.openxmlformats.org/drawingml/2006/main" xmlns:r="http://schemas.openxmlformats.org/officeDocument/2006/relationships" xmlns:p="http://schemas.openxmlformats.org/presentationml/2006/main">
  <p:tag name="TIMING" val="|26|2.4"/>
</p:tagLst>
</file>

<file path=ppt/tags/tag3.xml><?xml version="1.0" encoding="utf-8"?>
<p:tagLst xmlns:a="http://schemas.openxmlformats.org/drawingml/2006/main" xmlns:r="http://schemas.openxmlformats.org/officeDocument/2006/relationships" xmlns:p="http://schemas.openxmlformats.org/presentationml/2006/main">
  <p:tag name="TIMING" val="|0.8|0.6|0.7"/>
</p:tagLst>
</file>

<file path=ppt/tags/tag4.xml><?xml version="1.0" encoding="utf-8"?>
<p:tagLst xmlns:a="http://schemas.openxmlformats.org/drawingml/2006/main" xmlns:r="http://schemas.openxmlformats.org/officeDocument/2006/relationships" xmlns:p="http://schemas.openxmlformats.org/presentationml/2006/main">
  <p:tag name="TIMING" val="|0.6|1.8"/>
</p:tagLst>
</file>

<file path=ppt/tags/tag5.xml><?xml version="1.0" encoding="utf-8"?>
<p:tagLst xmlns:a="http://schemas.openxmlformats.org/drawingml/2006/main" xmlns:r="http://schemas.openxmlformats.org/officeDocument/2006/relationships" xmlns:p="http://schemas.openxmlformats.org/presentationml/2006/main">
  <p:tag name="TIMING" val="|0.6|0.7"/>
</p:tagLst>
</file>

<file path=ppt/theme/theme1.xml><?xml version="1.0" encoding="utf-8"?>
<a:theme xmlns:a="http://schemas.openxmlformats.org/drawingml/2006/main" name="AccentBoxVTI">
  <a:themeElements>
    <a:clrScheme name="AnalogousFromDarkSeedLeftStep">
      <a:dk1>
        <a:srgbClr val="000000"/>
      </a:dk1>
      <a:lt1>
        <a:srgbClr val="FFFFFF"/>
      </a:lt1>
      <a:dk2>
        <a:srgbClr val="1B2431"/>
      </a:dk2>
      <a:lt2>
        <a:srgbClr val="F1F3F0"/>
      </a:lt2>
      <a:accent1>
        <a:srgbClr val="C829E7"/>
      </a:accent1>
      <a:accent2>
        <a:srgbClr val="6919D5"/>
      </a:accent2>
      <a:accent3>
        <a:srgbClr val="2A29E7"/>
      </a:accent3>
      <a:accent4>
        <a:srgbClr val="1765D5"/>
      </a:accent4>
      <a:accent5>
        <a:srgbClr val="27BBDA"/>
      </a:accent5>
      <a:accent6>
        <a:srgbClr val="15C399"/>
      </a:accent6>
      <a:hlink>
        <a:srgbClr val="3F93BF"/>
      </a:hlink>
      <a:folHlink>
        <a:srgbClr val="7F7F7F"/>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1671</TotalTime>
  <Words>1195</Words>
  <Application>Microsoft Office PowerPoint</Application>
  <PresentationFormat>Widescreen</PresentationFormat>
  <Paragraphs>98</Paragraphs>
  <Slides>12</Slides>
  <Notes>12</Notes>
  <HiddenSlides>0</HiddenSlides>
  <MMClips>9</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Avenir Next LT Pro</vt:lpstr>
      <vt:lpstr>Calibri</vt:lpstr>
      <vt:lpstr>Open Sans</vt:lpstr>
      <vt:lpstr>AccentBoxVTI</vt:lpstr>
      <vt:lpstr>British Airways culture change.</vt:lpstr>
      <vt:lpstr>PowerPoint Presentation</vt:lpstr>
      <vt:lpstr>PowerPoint Presentation</vt:lpstr>
      <vt:lpstr>PowerPoint Presentation</vt:lpstr>
      <vt:lpstr>   According to (Morrison and Daniels, 2010) PESTLE analysis is one method for analysing the external environment. This is a straightforward, well-structured method for organising the complexities of technology, globalisation, demography, and other issues.  </vt:lpstr>
      <vt:lpstr>PESTLE British Airways</vt:lpstr>
      <vt:lpstr>Organisational culture</vt:lpstr>
      <vt:lpstr>CONCLUSION</vt:lpstr>
      <vt:lpstr>RECOMMENDATION </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New era, new culture</dc:title>
  <dc:creator>sandra boscaneanu</dc:creator>
  <cp:lastModifiedBy>sandra boscaneanu</cp:lastModifiedBy>
  <cp:revision>2</cp:revision>
  <dcterms:created xsi:type="dcterms:W3CDTF">2022-02-24T00:26:52Z</dcterms:created>
  <dcterms:modified xsi:type="dcterms:W3CDTF">2022-02-25T13:48:13Z</dcterms:modified>
</cp:coreProperties>
</file>