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70" r:id="rId3"/>
    <p:sldId id="257" r:id="rId4"/>
    <p:sldId id="258" r:id="rId5"/>
    <p:sldId id="271" r:id="rId6"/>
    <p:sldId id="267" r:id="rId7"/>
    <p:sldId id="266" r:id="rId8"/>
    <p:sldId id="269" r:id="rId9"/>
    <p:sldId id="260" r:id="rId10"/>
    <p:sldId id="264" r:id="rId11"/>
    <p:sldId id="272" r:id="rId12"/>
    <p:sldId id="273" r:id="rId13"/>
    <p:sldId id="274" r:id="rId14"/>
    <p:sldId id="265" r:id="rId15"/>
    <p:sldId id="263" r:id="rId16"/>
    <p:sldId id="276" r:id="rId17"/>
    <p:sldId id="26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7" autoAdjust="0"/>
    <p:restoredTop sz="94660"/>
  </p:normalViewPr>
  <p:slideViewPr>
    <p:cSldViewPr snapToGrid="0">
      <p:cViewPr varScale="1">
        <p:scale>
          <a:sx n="95" d="100"/>
          <a:sy n="95" d="100"/>
        </p:scale>
        <p:origin x="72" y="14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5/4/2018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5/4/2018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5/4/2018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5/4/2018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5/4/2018</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5/4/2018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5/4/2018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libcom.org/files/images/library/world%20history.png"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DAA6B46-26AE-41B1-874A-29570FF3B948}"/>
              </a:ext>
            </a:extLst>
          </p:cNvPr>
          <p:cNvSpPr txBox="1"/>
          <p:nvPr/>
        </p:nvSpPr>
        <p:spPr>
          <a:xfrm>
            <a:off x="1178169" y="2672862"/>
            <a:ext cx="9671540" cy="1754326"/>
          </a:xfrm>
          <a:prstGeom prst="rect">
            <a:avLst/>
          </a:prstGeom>
          <a:noFill/>
        </p:spPr>
        <p:txBody>
          <a:bodyPr wrap="square" rtlCol="0">
            <a:spAutoFit/>
          </a:bodyPr>
          <a:lstStyle/>
          <a:p>
            <a:r>
              <a:rPr lang="en-GB" sz="5400" dirty="0">
                <a:solidFill>
                  <a:srgbClr val="00B0F0"/>
                </a:solidFill>
              </a:rPr>
              <a:t>Module Code: SJSI4017</a:t>
            </a:r>
          </a:p>
          <a:p>
            <a:r>
              <a:rPr lang="en-GB" sz="5400" dirty="0">
                <a:solidFill>
                  <a:srgbClr val="00B0F0"/>
                </a:solidFill>
              </a:rPr>
              <a:t>Student Number: 1704457</a:t>
            </a:r>
          </a:p>
        </p:txBody>
      </p:sp>
    </p:spTree>
    <p:extLst>
      <p:ext uri="{BB962C8B-B14F-4D97-AF65-F5344CB8AC3E}">
        <p14:creationId xmlns:p14="http://schemas.microsoft.com/office/powerpoint/2010/main" val="40264637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1960AD-2BEF-4886-9A8F-DA00A7C5C074}"/>
              </a:ext>
            </a:extLst>
          </p:cNvPr>
          <p:cNvSpPr txBox="1"/>
          <p:nvPr/>
        </p:nvSpPr>
        <p:spPr>
          <a:xfrm>
            <a:off x="1222131" y="747346"/>
            <a:ext cx="7904284" cy="830997"/>
          </a:xfrm>
          <a:prstGeom prst="rect">
            <a:avLst/>
          </a:prstGeom>
          <a:noFill/>
        </p:spPr>
        <p:txBody>
          <a:bodyPr wrap="square" rtlCol="0">
            <a:spAutoFit/>
          </a:bodyPr>
          <a:lstStyle/>
          <a:p>
            <a:r>
              <a:rPr lang="en-GB" sz="2400" dirty="0">
                <a:solidFill>
                  <a:srgbClr val="00B0F0"/>
                </a:solidFill>
              </a:rPr>
              <a:t>DESCRIBE AND EXPLAIN A THEORY OF YOUR CHOICE, WHICH IS NOT LISTED IN THE QUESTION</a:t>
            </a:r>
          </a:p>
        </p:txBody>
      </p:sp>
      <p:sp>
        <p:nvSpPr>
          <p:cNvPr id="3" name="TextBox 2">
            <a:extLst>
              <a:ext uri="{FF2B5EF4-FFF2-40B4-BE49-F238E27FC236}">
                <a16:creationId xmlns:a16="http://schemas.microsoft.com/office/drawing/2014/main" id="{9998AB66-0DA8-4964-B59E-25D3898B70E3}"/>
              </a:ext>
            </a:extLst>
          </p:cNvPr>
          <p:cNvSpPr txBox="1"/>
          <p:nvPr/>
        </p:nvSpPr>
        <p:spPr>
          <a:xfrm>
            <a:off x="2813538" y="2523392"/>
            <a:ext cx="5767754" cy="2246769"/>
          </a:xfrm>
          <a:prstGeom prst="rect">
            <a:avLst/>
          </a:prstGeom>
          <a:noFill/>
        </p:spPr>
        <p:txBody>
          <a:bodyPr wrap="square" rtlCol="0">
            <a:spAutoFit/>
          </a:bodyPr>
          <a:lstStyle/>
          <a:p>
            <a:r>
              <a:rPr lang="en-GB" sz="9600" dirty="0">
                <a:solidFill>
                  <a:srgbClr val="00B0F0"/>
                </a:solidFill>
              </a:rPr>
              <a:t>MARXISM</a:t>
            </a:r>
          </a:p>
          <a:p>
            <a:r>
              <a:rPr lang="en-GB" sz="4400" dirty="0">
                <a:solidFill>
                  <a:srgbClr val="00B0F0"/>
                </a:solidFill>
              </a:rPr>
              <a:t>BY TESSA GODDARD</a:t>
            </a:r>
          </a:p>
        </p:txBody>
      </p:sp>
    </p:spTree>
    <p:extLst>
      <p:ext uri="{BB962C8B-B14F-4D97-AF65-F5344CB8AC3E}">
        <p14:creationId xmlns:p14="http://schemas.microsoft.com/office/powerpoint/2010/main" val="11341880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5CFCBDF-2D9E-41B8-B020-55ED86E10BD2}"/>
              </a:ext>
            </a:extLst>
          </p:cNvPr>
          <p:cNvSpPr txBox="1"/>
          <p:nvPr/>
        </p:nvSpPr>
        <p:spPr>
          <a:xfrm>
            <a:off x="2338754" y="351692"/>
            <a:ext cx="6075485" cy="769441"/>
          </a:xfrm>
          <a:prstGeom prst="rect">
            <a:avLst/>
          </a:prstGeom>
          <a:noFill/>
        </p:spPr>
        <p:txBody>
          <a:bodyPr wrap="square" rtlCol="0">
            <a:spAutoFit/>
          </a:bodyPr>
          <a:lstStyle/>
          <a:p>
            <a:r>
              <a:rPr lang="en-GB" sz="4400" dirty="0">
                <a:solidFill>
                  <a:srgbClr val="00B0F0"/>
                </a:solidFill>
              </a:rPr>
              <a:t>MARXISM DEFINITION</a:t>
            </a:r>
          </a:p>
        </p:txBody>
      </p:sp>
      <p:sp>
        <p:nvSpPr>
          <p:cNvPr id="3" name="TextBox 2">
            <a:extLst>
              <a:ext uri="{FF2B5EF4-FFF2-40B4-BE49-F238E27FC236}">
                <a16:creationId xmlns:a16="http://schemas.microsoft.com/office/drawing/2014/main" id="{9E2F40E5-797A-42C4-B644-1B8738B35449}"/>
              </a:ext>
            </a:extLst>
          </p:cNvPr>
          <p:cNvSpPr txBox="1"/>
          <p:nvPr/>
        </p:nvSpPr>
        <p:spPr>
          <a:xfrm>
            <a:off x="975946" y="2154115"/>
            <a:ext cx="7939454" cy="2339102"/>
          </a:xfrm>
          <a:prstGeom prst="rect">
            <a:avLst/>
          </a:prstGeom>
          <a:noFill/>
        </p:spPr>
        <p:txBody>
          <a:bodyPr wrap="square" rtlCol="0">
            <a:spAutoFit/>
          </a:bodyPr>
          <a:lstStyle/>
          <a:p>
            <a:endParaRPr lang="en-GB" dirty="0"/>
          </a:p>
          <a:p>
            <a:r>
              <a:rPr lang="en-GB" sz="3200" dirty="0">
                <a:solidFill>
                  <a:srgbClr val="00B0F0"/>
                </a:solidFill>
              </a:rPr>
              <a:t>Marxism is a Political Philosophy based on the writings of Karl Marx which stresses the importance of the struggle between the different social classes</a:t>
            </a:r>
          </a:p>
        </p:txBody>
      </p:sp>
      <p:sp>
        <p:nvSpPr>
          <p:cNvPr id="4" name="TextBox 3">
            <a:extLst>
              <a:ext uri="{FF2B5EF4-FFF2-40B4-BE49-F238E27FC236}">
                <a16:creationId xmlns:a16="http://schemas.microsoft.com/office/drawing/2014/main" id="{A14D81A7-43A5-46C4-BBA2-A778BB884F4B}"/>
              </a:ext>
            </a:extLst>
          </p:cNvPr>
          <p:cNvSpPr txBox="1"/>
          <p:nvPr/>
        </p:nvSpPr>
        <p:spPr>
          <a:xfrm>
            <a:off x="1063869" y="6040315"/>
            <a:ext cx="3683977" cy="276999"/>
          </a:xfrm>
          <a:prstGeom prst="rect">
            <a:avLst/>
          </a:prstGeom>
          <a:noFill/>
        </p:spPr>
        <p:txBody>
          <a:bodyPr wrap="square" rtlCol="0">
            <a:spAutoFit/>
          </a:bodyPr>
          <a:lstStyle/>
          <a:p>
            <a:r>
              <a:rPr lang="en-GB" sz="1200" dirty="0">
                <a:solidFill>
                  <a:srgbClr val="00B0F0"/>
                </a:solidFill>
              </a:rPr>
              <a:t> (Collinsdictionary.com, 2018)</a:t>
            </a:r>
          </a:p>
        </p:txBody>
      </p:sp>
    </p:spTree>
    <p:extLst>
      <p:ext uri="{BB962C8B-B14F-4D97-AF65-F5344CB8AC3E}">
        <p14:creationId xmlns:p14="http://schemas.microsoft.com/office/powerpoint/2010/main" val="39263396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998AB1-2A23-4E1E-81AD-FE2B4BB226C2}"/>
              </a:ext>
            </a:extLst>
          </p:cNvPr>
          <p:cNvSpPr txBox="1"/>
          <p:nvPr/>
        </p:nvSpPr>
        <p:spPr>
          <a:xfrm>
            <a:off x="2857500" y="571500"/>
            <a:ext cx="5539154" cy="923330"/>
          </a:xfrm>
          <a:prstGeom prst="rect">
            <a:avLst/>
          </a:prstGeom>
          <a:noFill/>
        </p:spPr>
        <p:txBody>
          <a:bodyPr wrap="square" rtlCol="0">
            <a:spAutoFit/>
          </a:bodyPr>
          <a:lstStyle/>
          <a:p>
            <a:r>
              <a:rPr lang="en-GB" sz="5400" dirty="0">
                <a:solidFill>
                  <a:srgbClr val="00B0F0"/>
                </a:solidFill>
              </a:rPr>
              <a:t>KARL MARX</a:t>
            </a:r>
          </a:p>
        </p:txBody>
      </p:sp>
      <p:sp>
        <p:nvSpPr>
          <p:cNvPr id="3" name="TextBox 2">
            <a:extLst>
              <a:ext uri="{FF2B5EF4-FFF2-40B4-BE49-F238E27FC236}">
                <a16:creationId xmlns:a16="http://schemas.microsoft.com/office/drawing/2014/main" id="{6BE05013-DBB5-4580-B58D-03888B476F23}"/>
              </a:ext>
            </a:extLst>
          </p:cNvPr>
          <p:cNvSpPr txBox="1"/>
          <p:nvPr/>
        </p:nvSpPr>
        <p:spPr>
          <a:xfrm>
            <a:off x="501162" y="1951892"/>
            <a:ext cx="6084276" cy="3539430"/>
          </a:xfrm>
          <a:prstGeom prst="rect">
            <a:avLst/>
          </a:prstGeom>
          <a:noFill/>
        </p:spPr>
        <p:txBody>
          <a:bodyPr wrap="square" rtlCol="0">
            <a:spAutoFit/>
          </a:bodyPr>
          <a:lstStyle/>
          <a:p>
            <a:pPr marL="285750" indent="-285750">
              <a:buFont typeface="Arial" panose="020B0604020202020204" pitchFamily="34" charset="0"/>
              <a:buChar char="•"/>
            </a:pPr>
            <a:r>
              <a:rPr lang="en-GB" sz="2800" dirty="0">
                <a:solidFill>
                  <a:srgbClr val="00B0F0"/>
                </a:solidFill>
              </a:rPr>
              <a:t>Born 5</a:t>
            </a:r>
            <a:r>
              <a:rPr lang="en-GB" sz="2800" baseline="30000" dirty="0">
                <a:solidFill>
                  <a:srgbClr val="00B0F0"/>
                </a:solidFill>
              </a:rPr>
              <a:t>th</a:t>
            </a:r>
            <a:r>
              <a:rPr lang="en-GB" sz="2800" dirty="0">
                <a:solidFill>
                  <a:srgbClr val="00B0F0"/>
                </a:solidFill>
              </a:rPr>
              <a:t> May 1818</a:t>
            </a:r>
          </a:p>
          <a:p>
            <a:pPr marL="285750" indent="-285750">
              <a:buFont typeface="Arial" panose="020B0604020202020204" pitchFamily="34" charset="0"/>
              <a:buChar char="•"/>
            </a:pPr>
            <a:r>
              <a:rPr lang="en-GB" sz="2800" dirty="0">
                <a:solidFill>
                  <a:srgbClr val="00B0F0"/>
                </a:solidFill>
              </a:rPr>
              <a:t>Died in 1883</a:t>
            </a:r>
          </a:p>
          <a:p>
            <a:pPr marL="285750" indent="-285750">
              <a:buFont typeface="Arial" panose="020B0604020202020204" pitchFamily="34" charset="0"/>
              <a:buChar char="•"/>
            </a:pPr>
            <a:r>
              <a:rPr lang="en-GB" sz="2800" dirty="0">
                <a:solidFill>
                  <a:srgbClr val="00B0F0"/>
                </a:solidFill>
              </a:rPr>
              <a:t>Received a Doctorate in Philosophy</a:t>
            </a:r>
          </a:p>
          <a:p>
            <a:pPr marL="285750" indent="-285750">
              <a:buFont typeface="Arial" panose="020B0604020202020204" pitchFamily="34" charset="0"/>
              <a:buChar char="•"/>
            </a:pPr>
            <a:r>
              <a:rPr lang="en-GB" sz="2800" dirty="0">
                <a:solidFill>
                  <a:srgbClr val="00B0F0"/>
                </a:solidFill>
              </a:rPr>
              <a:t>Marx’s close friend and fellow scholar was Friedrich Engels</a:t>
            </a:r>
          </a:p>
          <a:p>
            <a:pPr marL="285750" indent="-285750">
              <a:buFont typeface="Arial" panose="020B0604020202020204" pitchFamily="34" charset="0"/>
              <a:buChar char="•"/>
            </a:pPr>
            <a:r>
              <a:rPr lang="en-GB" sz="2800" dirty="0">
                <a:solidFill>
                  <a:srgbClr val="00B0F0"/>
                </a:solidFill>
              </a:rPr>
              <a:t>Marx was expelled from France</a:t>
            </a:r>
          </a:p>
          <a:p>
            <a:pPr marL="285750" indent="-285750">
              <a:buFont typeface="Arial" panose="020B0604020202020204" pitchFamily="34" charset="0"/>
              <a:buChar char="•"/>
            </a:pPr>
            <a:r>
              <a:rPr lang="en-GB" sz="2800" dirty="0">
                <a:solidFill>
                  <a:srgbClr val="00B0F0"/>
                </a:solidFill>
              </a:rPr>
              <a:t>In 1848 published the “Communist</a:t>
            </a:r>
          </a:p>
          <a:p>
            <a:r>
              <a:rPr lang="en-GB" sz="2800" dirty="0">
                <a:solidFill>
                  <a:srgbClr val="00B0F0"/>
                </a:solidFill>
              </a:rPr>
              <a:t>   Manifesto”</a:t>
            </a:r>
          </a:p>
        </p:txBody>
      </p:sp>
      <p:sp>
        <p:nvSpPr>
          <p:cNvPr id="4" name="TextBox 3">
            <a:extLst>
              <a:ext uri="{FF2B5EF4-FFF2-40B4-BE49-F238E27FC236}">
                <a16:creationId xmlns:a16="http://schemas.microsoft.com/office/drawing/2014/main" id="{88379746-A7A8-4476-B921-2F37EAC7BE05}"/>
              </a:ext>
            </a:extLst>
          </p:cNvPr>
          <p:cNvSpPr txBox="1"/>
          <p:nvPr/>
        </p:nvSpPr>
        <p:spPr>
          <a:xfrm>
            <a:off x="958362" y="6189785"/>
            <a:ext cx="3402623" cy="276999"/>
          </a:xfrm>
          <a:prstGeom prst="rect">
            <a:avLst/>
          </a:prstGeom>
          <a:noFill/>
        </p:spPr>
        <p:txBody>
          <a:bodyPr wrap="square" rtlCol="0">
            <a:spAutoFit/>
          </a:bodyPr>
          <a:lstStyle/>
          <a:p>
            <a:r>
              <a:rPr lang="en-GB" sz="1200" dirty="0">
                <a:solidFill>
                  <a:srgbClr val="00B0F0"/>
                </a:solidFill>
              </a:rPr>
              <a:t>(BBC.co.uk, 2018) Picture 1.(Libcom,org.2018)</a:t>
            </a:r>
          </a:p>
        </p:txBody>
      </p:sp>
      <p:pic>
        <p:nvPicPr>
          <p:cNvPr id="3075" name="Picture 3" descr="Karl Marx">
            <a:hlinkClick r:id="rId2"/>
            <a:extLst>
              <a:ext uri="{FF2B5EF4-FFF2-40B4-BE49-F238E27FC236}">
                <a16:creationId xmlns:a16="http://schemas.microsoft.com/office/drawing/2014/main" id="{D736E152-050A-454F-8FD9-19A2C99ABD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61285" y="1626577"/>
            <a:ext cx="2967038" cy="37456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41757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B647EB6-4951-4895-BCBC-4EB5FB36001B}"/>
              </a:ext>
            </a:extLst>
          </p:cNvPr>
          <p:cNvSpPr txBox="1"/>
          <p:nvPr/>
        </p:nvSpPr>
        <p:spPr>
          <a:xfrm>
            <a:off x="923192" y="677008"/>
            <a:ext cx="8379070" cy="584775"/>
          </a:xfrm>
          <a:prstGeom prst="rect">
            <a:avLst/>
          </a:prstGeom>
          <a:noFill/>
        </p:spPr>
        <p:txBody>
          <a:bodyPr wrap="square" rtlCol="0">
            <a:spAutoFit/>
          </a:bodyPr>
          <a:lstStyle/>
          <a:p>
            <a:r>
              <a:rPr lang="en-GB" sz="3200" dirty="0">
                <a:solidFill>
                  <a:srgbClr val="00B0F0"/>
                </a:solidFill>
              </a:rPr>
              <a:t>KARL MARX’S FIVE STAGES OF COMMUNISM</a:t>
            </a:r>
          </a:p>
        </p:txBody>
      </p:sp>
      <p:sp>
        <p:nvSpPr>
          <p:cNvPr id="3" name="TextBox 2">
            <a:extLst>
              <a:ext uri="{FF2B5EF4-FFF2-40B4-BE49-F238E27FC236}">
                <a16:creationId xmlns:a16="http://schemas.microsoft.com/office/drawing/2014/main" id="{902B7750-77B3-4DDA-B62B-CF67B1512203}"/>
              </a:ext>
            </a:extLst>
          </p:cNvPr>
          <p:cNvSpPr txBox="1"/>
          <p:nvPr/>
        </p:nvSpPr>
        <p:spPr>
          <a:xfrm>
            <a:off x="677008" y="1820008"/>
            <a:ext cx="8379070" cy="3447098"/>
          </a:xfrm>
          <a:prstGeom prst="rect">
            <a:avLst/>
          </a:prstGeom>
          <a:noFill/>
        </p:spPr>
        <p:txBody>
          <a:bodyPr wrap="square" rtlCol="0">
            <a:spAutoFit/>
          </a:bodyPr>
          <a:lstStyle/>
          <a:p>
            <a:pPr marL="285750" indent="-285750">
              <a:buFont typeface="Arial" panose="020B0604020202020204" pitchFamily="34" charset="0"/>
              <a:buChar char="•"/>
            </a:pPr>
            <a:r>
              <a:rPr lang="en-GB" sz="4000" dirty="0">
                <a:solidFill>
                  <a:srgbClr val="00B0F0"/>
                </a:solidFill>
              </a:rPr>
              <a:t>Primitive Communism</a:t>
            </a:r>
          </a:p>
          <a:p>
            <a:pPr marL="285750" indent="-285750">
              <a:buFont typeface="Arial" panose="020B0604020202020204" pitchFamily="34" charset="0"/>
              <a:buChar char="•"/>
            </a:pPr>
            <a:r>
              <a:rPr lang="en-GB" sz="4000" dirty="0">
                <a:solidFill>
                  <a:srgbClr val="00B0F0"/>
                </a:solidFill>
              </a:rPr>
              <a:t>Feudalism</a:t>
            </a:r>
          </a:p>
          <a:p>
            <a:pPr marL="285750" indent="-285750">
              <a:buFont typeface="Arial" panose="020B0604020202020204" pitchFamily="34" charset="0"/>
              <a:buChar char="•"/>
            </a:pPr>
            <a:r>
              <a:rPr lang="en-GB" sz="4000" dirty="0">
                <a:solidFill>
                  <a:srgbClr val="00B0F0"/>
                </a:solidFill>
              </a:rPr>
              <a:t>Capitalism</a:t>
            </a:r>
          </a:p>
          <a:p>
            <a:pPr marL="285750" indent="-285750">
              <a:buFont typeface="Arial" panose="020B0604020202020204" pitchFamily="34" charset="0"/>
              <a:buChar char="•"/>
            </a:pPr>
            <a:r>
              <a:rPr lang="en-GB" sz="4000" dirty="0">
                <a:solidFill>
                  <a:srgbClr val="00B0F0"/>
                </a:solidFill>
              </a:rPr>
              <a:t>Socialism</a:t>
            </a:r>
          </a:p>
          <a:p>
            <a:pPr marL="285750" indent="-285750">
              <a:buFont typeface="Arial" panose="020B0604020202020204" pitchFamily="34" charset="0"/>
              <a:buChar char="•"/>
            </a:pPr>
            <a:r>
              <a:rPr lang="en-GB" sz="4000" dirty="0">
                <a:solidFill>
                  <a:srgbClr val="00B0F0"/>
                </a:solidFill>
              </a:rPr>
              <a:t>Communism</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446707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82A2878-AE68-4181-9EB8-179A664EEE3F}"/>
              </a:ext>
            </a:extLst>
          </p:cNvPr>
          <p:cNvSpPr txBox="1"/>
          <p:nvPr/>
        </p:nvSpPr>
        <p:spPr>
          <a:xfrm>
            <a:off x="1943100" y="386862"/>
            <a:ext cx="7069015" cy="830997"/>
          </a:xfrm>
          <a:prstGeom prst="rect">
            <a:avLst/>
          </a:prstGeom>
          <a:noFill/>
        </p:spPr>
        <p:txBody>
          <a:bodyPr wrap="square" rtlCol="0">
            <a:spAutoFit/>
          </a:bodyPr>
          <a:lstStyle/>
          <a:p>
            <a:r>
              <a:rPr lang="en-GB" sz="4800" dirty="0">
                <a:solidFill>
                  <a:srgbClr val="00B0F0"/>
                </a:solidFill>
              </a:rPr>
              <a:t>PRIMATIVE COMMUNISM</a:t>
            </a:r>
          </a:p>
        </p:txBody>
      </p:sp>
      <p:sp>
        <p:nvSpPr>
          <p:cNvPr id="3" name="TextBox 2">
            <a:extLst>
              <a:ext uri="{FF2B5EF4-FFF2-40B4-BE49-F238E27FC236}">
                <a16:creationId xmlns:a16="http://schemas.microsoft.com/office/drawing/2014/main" id="{54FDDCD0-5852-49A9-A262-7A44ACDBA5E0}"/>
              </a:ext>
            </a:extLst>
          </p:cNvPr>
          <p:cNvSpPr txBox="1"/>
          <p:nvPr/>
        </p:nvSpPr>
        <p:spPr>
          <a:xfrm>
            <a:off x="501162" y="1670538"/>
            <a:ext cx="8695592" cy="2862322"/>
          </a:xfrm>
          <a:prstGeom prst="rect">
            <a:avLst/>
          </a:prstGeom>
          <a:noFill/>
        </p:spPr>
        <p:txBody>
          <a:bodyPr wrap="square" rtlCol="0">
            <a:spAutoFit/>
          </a:bodyPr>
          <a:lstStyle/>
          <a:p>
            <a:pPr marL="285750" indent="-285750">
              <a:buFont typeface="Arial" panose="020B0604020202020204" pitchFamily="34" charset="0"/>
              <a:buChar char="•"/>
            </a:pPr>
            <a:r>
              <a:rPr lang="en-GB" sz="3600" dirty="0">
                <a:solidFill>
                  <a:srgbClr val="00B0F0"/>
                </a:solidFill>
              </a:rPr>
              <a:t>The concept originated from Marx and Engels</a:t>
            </a:r>
          </a:p>
          <a:p>
            <a:pPr marL="285750" indent="-285750">
              <a:buFont typeface="Arial" panose="020B0604020202020204" pitchFamily="34" charset="0"/>
              <a:buChar char="•"/>
            </a:pPr>
            <a:r>
              <a:rPr lang="en-GB" sz="3600" dirty="0">
                <a:solidFill>
                  <a:srgbClr val="00B0F0"/>
                </a:solidFill>
              </a:rPr>
              <a:t>There was no hierarchy or social class</a:t>
            </a:r>
          </a:p>
          <a:p>
            <a:pPr marL="285750" indent="-285750">
              <a:buFont typeface="Arial" panose="020B0604020202020204" pitchFamily="34" charset="0"/>
              <a:buChar char="•"/>
            </a:pPr>
            <a:r>
              <a:rPr lang="en-GB" sz="3600" dirty="0">
                <a:solidFill>
                  <a:srgbClr val="00B0F0"/>
                </a:solidFill>
              </a:rPr>
              <a:t>The first publication of Primitive Communism was in 1884</a:t>
            </a:r>
          </a:p>
        </p:txBody>
      </p:sp>
      <p:sp>
        <p:nvSpPr>
          <p:cNvPr id="4" name="TextBox 3">
            <a:extLst>
              <a:ext uri="{FF2B5EF4-FFF2-40B4-BE49-F238E27FC236}">
                <a16:creationId xmlns:a16="http://schemas.microsoft.com/office/drawing/2014/main" id="{775BAE7F-63B2-4444-B3D7-E55D04497BE4}"/>
              </a:ext>
            </a:extLst>
          </p:cNvPr>
          <p:cNvSpPr txBox="1"/>
          <p:nvPr/>
        </p:nvSpPr>
        <p:spPr>
          <a:xfrm>
            <a:off x="905608" y="6207369"/>
            <a:ext cx="5398477" cy="276999"/>
          </a:xfrm>
          <a:prstGeom prst="rect">
            <a:avLst/>
          </a:prstGeom>
          <a:noFill/>
        </p:spPr>
        <p:txBody>
          <a:bodyPr wrap="square" rtlCol="0">
            <a:spAutoFit/>
          </a:bodyPr>
          <a:lstStyle/>
          <a:p>
            <a:r>
              <a:rPr lang="en-GB" sz="1200" dirty="0">
                <a:solidFill>
                  <a:srgbClr val="00B0F0"/>
                </a:solidFill>
              </a:rPr>
              <a:t>(https://www.youtube.com/watch?v=0Qxn21xULZI, 2018)</a:t>
            </a:r>
          </a:p>
        </p:txBody>
      </p:sp>
      <p:sp>
        <p:nvSpPr>
          <p:cNvPr id="5" name="TextBox 4">
            <a:extLst>
              <a:ext uri="{FF2B5EF4-FFF2-40B4-BE49-F238E27FC236}">
                <a16:creationId xmlns:a16="http://schemas.microsoft.com/office/drawing/2014/main" id="{3DD5FF81-8909-4449-A4BB-399C50F98136}"/>
              </a:ext>
            </a:extLst>
          </p:cNvPr>
          <p:cNvSpPr txBox="1"/>
          <p:nvPr/>
        </p:nvSpPr>
        <p:spPr>
          <a:xfrm>
            <a:off x="5055577" y="6194139"/>
            <a:ext cx="2734408" cy="276999"/>
          </a:xfrm>
          <a:prstGeom prst="rect">
            <a:avLst/>
          </a:prstGeom>
          <a:noFill/>
        </p:spPr>
        <p:txBody>
          <a:bodyPr wrap="square" rtlCol="0">
            <a:spAutoFit/>
          </a:bodyPr>
          <a:lstStyle/>
          <a:p>
            <a:r>
              <a:rPr lang="en-GB" sz="1200" dirty="0">
                <a:solidFill>
                  <a:srgbClr val="00B0F0"/>
                </a:solidFill>
              </a:rPr>
              <a:t>(Harris, 2010)</a:t>
            </a:r>
          </a:p>
        </p:txBody>
      </p:sp>
    </p:spTree>
    <p:extLst>
      <p:ext uri="{BB962C8B-B14F-4D97-AF65-F5344CB8AC3E}">
        <p14:creationId xmlns:p14="http://schemas.microsoft.com/office/powerpoint/2010/main" val="25105972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F71938D-0C10-4BCD-AE02-B18747D2BF3D}"/>
              </a:ext>
            </a:extLst>
          </p:cNvPr>
          <p:cNvSpPr txBox="1"/>
          <p:nvPr/>
        </p:nvSpPr>
        <p:spPr>
          <a:xfrm>
            <a:off x="3068515" y="650631"/>
            <a:ext cx="5117123" cy="830997"/>
          </a:xfrm>
          <a:prstGeom prst="rect">
            <a:avLst/>
          </a:prstGeom>
          <a:noFill/>
        </p:spPr>
        <p:txBody>
          <a:bodyPr wrap="square" rtlCol="0">
            <a:spAutoFit/>
          </a:bodyPr>
          <a:lstStyle/>
          <a:p>
            <a:r>
              <a:rPr lang="en-GB" sz="4800" dirty="0">
                <a:solidFill>
                  <a:srgbClr val="00B0F0"/>
                </a:solidFill>
              </a:rPr>
              <a:t>FEUDALISM</a:t>
            </a:r>
          </a:p>
        </p:txBody>
      </p:sp>
      <p:sp>
        <p:nvSpPr>
          <p:cNvPr id="5" name="TextBox 4">
            <a:extLst>
              <a:ext uri="{FF2B5EF4-FFF2-40B4-BE49-F238E27FC236}">
                <a16:creationId xmlns:a16="http://schemas.microsoft.com/office/drawing/2014/main" id="{1BD36706-E67B-445C-B7C5-34202333A576}"/>
              </a:ext>
            </a:extLst>
          </p:cNvPr>
          <p:cNvSpPr txBox="1"/>
          <p:nvPr/>
        </p:nvSpPr>
        <p:spPr>
          <a:xfrm>
            <a:off x="866274" y="6408821"/>
            <a:ext cx="3176337" cy="276999"/>
          </a:xfrm>
          <a:prstGeom prst="rect">
            <a:avLst/>
          </a:prstGeom>
          <a:noFill/>
        </p:spPr>
        <p:txBody>
          <a:bodyPr wrap="square" rtlCol="0">
            <a:spAutoFit/>
          </a:bodyPr>
          <a:lstStyle/>
          <a:p>
            <a:r>
              <a:rPr lang="en-GB" sz="1200" dirty="0">
                <a:solidFill>
                  <a:srgbClr val="00B0F0"/>
                </a:solidFill>
              </a:rPr>
              <a:t>(Yourdictionary.com, 2018)</a:t>
            </a:r>
          </a:p>
        </p:txBody>
      </p:sp>
      <p:sp>
        <p:nvSpPr>
          <p:cNvPr id="6" name="TextBox 5">
            <a:extLst>
              <a:ext uri="{FF2B5EF4-FFF2-40B4-BE49-F238E27FC236}">
                <a16:creationId xmlns:a16="http://schemas.microsoft.com/office/drawing/2014/main" id="{DB15740B-D794-4F73-9957-30C6114BD608}"/>
              </a:ext>
            </a:extLst>
          </p:cNvPr>
          <p:cNvSpPr txBox="1"/>
          <p:nvPr/>
        </p:nvSpPr>
        <p:spPr>
          <a:xfrm>
            <a:off x="2871537" y="6408821"/>
            <a:ext cx="2197768" cy="276999"/>
          </a:xfrm>
          <a:prstGeom prst="rect">
            <a:avLst/>
          </a:prstGeom>
          <a:noFill/>
        </p:spPr>
        <p:txBody>
          <a:bodyPr wrap="square" rtlCol="0">
            <a:spAutoFit/>
          </a:bodyPr>
          <a:lstStyle/>
          <a:p>
            <a:r>
              <a:rPr lang="en-GB" sz="1200" dirty="0">
                <a:solidFill>
                  <a:srgbClr val="00B0F0"/>
                </a:solidFill>
              </a:rPr>
              <a:t>(Lordsandladies.org, 2018)</a:t>
            </a:r>
          </a:p>
        </p:txBody>
      </p:sp>
      <p:sp>
        <p:nvSpPr>
          <p:cNvPr id="8" name="TextBox 7">
            <a:extLst>
              <a:ext uri="{FF2B5EF4-FFF2-40B4-BE49-F238E27FC236}">
                <a16:creationId xmlns:a16="http://schemas.microsoft.com/office/drawing/2014/main" id="{BB51F841-2638-4F71-88B1-332E1CA5544D}"/>
              </a:ext>
            </a:extLst>
          </p:cNvPr>
          <p:cNvSpPr txBox="1"/>
          <p:nvPr/>
        </p:nvSpPr>
        <p:spPr>
          <a:xfrm>
            <a:off x="5069305" y="6408821"/>
            <a:ext cx="2831432" cy="276999"/>
          </a:xfrm>
          <a:prstGeom prst="rect">
            <a:avLst/>
          </a:prstGeom>
          <a:noFill/>
        </p:spPr>
        <p:txBody>
          <a:bodyPr wrap="square" rtlCol="0">
            <a:spAutoFit/>
          </a:bodyPr>
          <a:lstStyle/>
          <a:p>
            <a:r>
              <a:rPr lang="en-GB" sz="1200" dirty="0">
                <a:solidFill>
                  <a:srgbClr val="00B0F0"/>
                </a:solidFill>
              </a:rPr>
              <a:t>(</a:t>
            </a:r>
            <a:r>
              <a:rPr lang="en-GB" sz="1200" dirty="0" err="1">
                <a:solidFill>
                  <a:srgbClr val="00B0F0"/>
                </a:solidFill>
              </a:rPr>
              <a:t>Stepehenson</a:t>
            </a:r>
            <a:r>
              <a:rPr lang="en-GB" sz="1200" dirty="0">
                <a:solidFill>
                  <a:srgbClr val="00B0F0"/>
                </a:solidFill>
              </a:rPr>
              <a:t>, 1956)</a:t>
            </a:r>
          </a:p>
        </p:txBody>
      </p:sp>
      <p:sp>
        <p:nvSpPr>
          <p:cNvPr id="9" name="TextBox 8">
            <a:extLst>
              <a:ext uri="{FF2B5EF4-FFF2-40B4-BE49-F238E27FC236}">
                <a16:creationId xmlns:a16="http://schemas.microsoft.com/office/drawing/2014/main" id="{7732A4AB-3594-4967-A4D1-3E819594F8BE}"/>
              </a:ext>
            </a:extLst>
          </p:cNvPr>
          <p:cNvSpPr txBox="1"/>
          <p:nvPr/>
        </p:nvSpPr>
        <p:spPr>
          <a:xfrm>
            <a:off x="393032" y="1676400"/>
            <a:ext cx="9135979" cy="2831544"/>
          </a:xfrm>
          <a:prstGeom prst="rect">
            <a:avLst/>
          </a:prstGeom>
          <a:noFill/>
        </p:spPr>
        <p:txBody>
          <a:bodyPr wrap="square" rtlCol="0">
            <a:spAutoFit/>
          </a:bodyPr>
          <a:lstStyle/>
          <a:p>
            <a:pPr marL="285750" indent="-285750">
              <a:buFont typeface="Arial" panose="020B0604020202020204" pitchFamily="34" charset="0"/>
              <a:buChar char="•"/>
            </a:pPr>
            <a:r>
              <a:rPr lang="en-GB" sz="4000" dirty="0">
                <a:solidFill>
                  <a:srgbClr val="00B0F0"/>
                </a:solidFill>
              </a:rPr>
              <a:t>Medieval Political System</a:t>
            </a:r>
          </a:p>
          <a:p>
            <a:pPr marL="285750" indent="-285750">
              <a:buFont typeface="Arial" panose="020B0604020202020204" pitchFamily="34" charset="0"/>
              <a:buChar char="•"/>
            </a:pPr>
            <a:r>
              <a:rPr lang="en-GB" sz="4000" dirty="0">
                <a:solidFill>
                  <a:srgbClr val="00B0F0"/>
                </a:solidFill>
              </a:rPr>
              <a:t>Four levels of society</a:t>
            </a:r>
          </a:p>
          <a:p>
            <a:pPr marL="285750" indent="-285750">
              <a:buFont typeface="Arial" panose="020B0604020202020204" pitchFamily="34" charset="0"/>
              <a:buChar char="•"/>
            </a:pPr>
            <a:r>
              <a:rPr lang="en-GB" sz="4000" dirty="0">
                <a:solidFill>
                  <a:srgbClr val="00B0F0"/>
                </a:solidFill>
              </a:rPr>
              <a:t>Peasants lived in small communities</a:t>
            </a:r>
          </a:p>
          <a:p>
            <a:pPr marL="285750" indent="-285750">
              <a:buFont typeface="Arial" panose="020B0604020202020204" pitchFamily="34" charset="0"/>
              <a:buChar char="•"/>
            </a:pPr>
            <a:r>
              <a:rPr lang="en-GB" sz="4000" dirty="0">
                <a:solidFill>
                  <a:srgbClr val="00B0F0"/>
                </a:solidFill>
              </a:rPr>
              <a:t>Education was taught by monks</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2100977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ifference Between Capitalism and Feudalism-1">
            <a:extLst>
              <a:ext uri="{FF2B5EF4-FFF2-40B4-BE49-F238E27FC236}">
                <a16:creationId xmlns:a16="http://schemas.microsoft.com/office/drawing/2014/main" id="{E50818D5-629F-4E29-B1FC-B0EB1CA558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20007" y="852854"/>
            <a:ext cx="6541477" cy="546002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4077760-2AEC-4CAE-8F2A-82B66FCE5CA7}"/>
              </a:ext>
            </a:extLst>
          </p:cNvPr>
          <p:cNvSpPr txBox="1"/>
          <p:nvPr/>
        </p:nvSpPr>
        <p:spPr>
          <a:xfrm>
            <a:off x="817685" y="6409592"/>
            <a:ext cx="3165230" cy="276999"/>
          </a:xfrm>
          <a:prstGeom prst="rect">
            <a:avLst/>
          </a:prstGeom>
          <a:noFill/>
        </p:spPr>
        <p:txBody>
          <a:bodyPr wrap="square" rtlCol="0">
            <a:spAutoFit/>
          </a:bodyPr>
          <a:lstStyle/>
          <a:p>
            <a:r>
              <a:rPr lang="en-GB" sz="1200" dirty="0">
                <a:solidFill>
                  <a:srgbClr val="00B0F0"/>
                </a:solidFill>
              </a:rPr>
              <a:t>Picture 3. (Differencebetween.net, 2017)</a:t>
            </a:r>
          </a:p>
        </p:txBody>
      </p:sp>
    </p:spTree>
    <p:extLst>
      <p:ext uri="{BB962C8B-B14F-4D97-AF65-F5344CB8AC3E}">
        <p14:creationId xmlns:p14="http://schemas.microsoft.com/office/powerpoint/2010/main" val="15365173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DB8A96A-342B-4E7A-8D5D-A3DD0BA1FD5A}"/>
              </a:ext>
            </a:extLst>
          </p:cNvPr>
          <p:cNvSpPr txBox="1"/>
          <p:nvPr/>
        </p:nvSpPr>
        <p:spPr>
          <a:xfrm>
            <a:off x="2848708" y="536331"/>
            <a:ext cx="5961184" cy="923330"/>
          </a:xfrm>
          <a:prstGeom prst="rect">
            <a:avLst/>
          </a:prstGeom>
          <a:noFill/>
        </p:spPr>
        <p:txBody>
          <a:bodyPr wrap="square" rtlCol="0">
            <a:spAutoFit/>
          </a:bodyPr>
          <a:lstStyle/>
          <a:p>
            <a:r>
              <a:rPr lang="en-GB" sz="5400" dirty="0">
                <a:solidFill>
                  <a:srgbClr val="00B0F0"/>
                </a:solidFill>
              </a:rPr>
              <a:t>CAPITALISM</a:t>
            </a:r>
          </a:p>
        </p:txBody>
      </p:sp>
      <p:sp>
        <p:nvSpPr>
          <p:cNvPr id="3" name="TextBox 2">
            <a:extLst>
              <a:ext uri="{FF2B5EF4-FFF2-40B4-BE49-F238E27FC236}">
                <a16:creationId xmlns:a16="http://schemas.microsoft.com/office/drawing/2014/main" id="{65805E67-4B3F-48E0-A093-1436BFEF6BDB}"/>
              </a:ext>
            </a:extLst>
          </p:cNvPr>
          <p:cNvSpPr txBox="1"/>
          <p:nvPr/>
        </p:nvSpPr>
        <p:spPr>
          <a:xfrm>
            <a:off x="685800" y="1802423"/>
            <a:ext cx="8229600" cy="3416320"/>
          </a:xfrm>
          <a:prstGeom prst="rect">
            <a:avLst/>
          </a:prstGeom>
          <a:noFill/>
        </p:spPr>
        <p:txBody>
          <a:bodyPr wrap="square" rtlCol="0">
            <a:spAutoFit/>
          </a:bodyPr>
          <a:lstStyle/>
          <a:p>
            <a:pPr marL="285750" indent="-285750">
              <a:buFont typeface="Arial" panose="020B0604020202020204" pitchFamily="34" charset="0"/>
              <a:buChar char="•"/>
            </a:pPr>
            <a:r>
              <a:rPr lang="en-GB" sz="3600" dirty="0">
                <a:solidFill>
                  <a:srgbClr val="00B0F0"/>
                </a:solidFill>
              </a:rPr>
              <a:t>Two major social classes</a:t>
            </a:r>
          </a:p>
          <a:p>
            <a:pPr marL="285750" indent="-285750">
              <a:buFont typeface="Arial" panose="020B0604020202020204" pitchFamily="34" charset="0"/>
              <a:buChar char="•"/>
            </a:pPr>
            <a:r>
              <a:rPr lang="en-GB" sz="3600" dirty="0">
                <a:solidFill>
                  <a:srgbClr val="00B0F0"/>
                </a:solidFill>
              </a:rPr>
              <a:t>Bourgeoisie</a:t>
            </a:r>
          </a:p>
          <a:p>
            <a:pPr marL="285750" indent="-285750">
              <a:buFont typeface="Arial" panose="020B0604020202020204" pitchFamily="34" charset="0"/>
              <a:buChar char="•"/>
            </a:pPr>
            <a:r>
              <a:rPr lang="en-GB" sz="3600" dirty="0">
                <a:solidFill>
                  <a:srgbClr val="00B0F0"/>
                </a:solidFill>
              </a:rPr>
              <a:t>Proletariat</a:t>
            </a:r>
          </a:p>
          <a:p>
            <a:pPr marL="285750" indent="-285750">
              <a:buFont typeface="Arial" panose="020B0604020202020204" pitchFamily="34" charset="0"/>
              <a:buChar char="•"/>
            </a:pPr>
            <a:r>
              <a:rPr lang="en-GB" sz="3600" dirty="0">
                <a:solidFill>
                  <a:srgbClr val="00B0F0"/>
                </a:solidFill>
              </a:rPr>
              <a:t>Relationship based on exploitation</a:t>
            </a:r>
          </a:p>
          <a:p>
            <a:pPr marL="285750" indent="-285750">
              <a:buFont typeface="Arial" panose="020B0604020202020204" pitchFamily="34" charset="0"/>
              <a:buChar char="•"/>
            </a:pPr>
            <a:r>
              <a:rPr lang="en-GB" sz="3600" dirty="0">
                <a:solidFill>
                  <a:srgbClr val="00B0F0"/>
                </a:solidFill>
              </a:rPr>
              <a:t>Most industrial societies today are capitalist </a:t>
            </a:r>
          </a:p>
        </p:txBody>
      </p:sp>
      <p:sp>
        <p:nvSpPr>
          <p:cNvPr id="5" name="TextBox 4">
            <a:extLst>
              <a:ext uri="{FF2B5EF4-FFF2-40B4-BE49-F238E27FC236}">
                <a16:creationId xmlns:a16="http://schemas.microsoft.com/office/drawing/2014/main" id="{8B55241C-4DE3-4C3D-B3AF-30E2E2DE78AB}"/>
              </a:ext>
            </a:extLst>
          </p:cNvPr>
          <p:cNvSpPr txBox="1"/>
          <p:nvPr/>
        </p:nvSpPr>
        <p:spPr>
          <a:xfrm>
            <a:off x="879231" y="6084277"/>
            <a:ext cx="4642338" cy="276999"/>
          </a:xfrm>
          <a:prstGeom prst="rect">
            <a:avLst/>
          </a:prstGeom>
          <a:noFill/>
        </p:spPr>
        <p:txBody>
          <a:bodyPr wrap="square" rtlCol="0">
            <a:spAutoFit/>
          </a:bodyPr>
          <a:lstStyle/>
          <a:p>
            <a:r>
              <a:rPr lang="en-GB" sz="1200" dirty="0">
                <a:solidFill>
                  <a:srgbClr val="00B0F0"/>
                </a:solidFill>
              </a:rPr>
              <a:t>(Giddens, 2009)</a:t>
            </a:r>
          </a:p>
        </p:txBody>
      </p:sp>
    </p:spTree>
    <p:extLst>
      <p:ext uri="{BB962C8B-B14F-4D97-AF65-F5344CB8AC3E}">
        <p14:creationId xmlns:p14="http://schemas.microsoft.com/office/powerpoint/2010/main" val="3850456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2.bp.blogspot.com/-MjzJLKGBXRw/TpeqzWnbumI/AAAAAAAAE5k/v3L3eSsmi9A/s1600/Capitalism.jpg">
            <a:extLst>
              <a:ext uri="{FF2B5EF4-FFF2-40B4-BE49-F238E27FC236}">
                <a16:creationId xmlns:a16="http://schemas.microsoft.com/office/drawing/2014/main" id="{3CC7EF64-4A68-4C52-8F9F-89D6A1AC83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66092" y="1196075"/>
            <a:ext cx="7992208" cy="484424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8EA6B06-6B34-4DA7-9E80-3F7AFCE89225}"/>
              </a:ext>
            </a:extLst>
          </p:cNvPr>
          <p:cNvSpPr txBox="1"/>
          <p:nvPr/>
        </p:nvSpPr>
        <p:spPr>
          <a:xfrm>
            <a:off x="1485900" y="518748"/>
            <a:ext cx="8423031" cy="400110"/>
          </a:xfrm>
          <a:prstGeom prst="rect">
            <a:avLst/>
          </a:prstGeom>
          <a:noFill/>
        </p:spPr>
        <p:txBody>
          <a:bodyPr wrap="square" rtlCol="0">
            <a:spAutoFit/>
          </a:bodyPr>
          <a:lstStyle/>
          <a:p>
            <a:r>
              <a:rPr lang="en-GB" sz="2000" dirty="0">
                <a:solidFill>
                  <a:srgbClr val="00B0F0"/>
                </a:solidFill>
              </a:rPr>
              <a:t>GRAPH SHOWING THE INEQUALITY OF THE RICH AND THE POOR</a:t>
            </a:r>
          </a:p>
        </p:txBody>
      </p:sp>
      <p:sp>
        <p:nvSpPr>
          <p:cNvPr id="3" name="TextBox 2">
            <a:extLst>
              <a:ext uri="{FF2B5EF4-FFF2-40B4-BE49-F238E27FC236}">
                <a16:creationId xmlns:a16="http://schemas.microsoft.com/office/drawing/2014/main" id="{40EFDBF8-043D-4D74-892A-A716DEE5907D}"/>
              </a:ext>
            </a:extLst>
          </p:cNvPr>
          <p:cNvSpPr txBox="1"/>
          <p:nvPr/>
        </p:nvSpPr>
        <p:spPr>
          <a:xfrm>
            <a:off x="888023" y="6374423"/>
            <a:ext cx="3516923" cy="276999"/>
          </a:xfrm>
          <a:prstGeom prst="rect">
            <a:avLst/>
          </a:prstGeom>
          <a:noFill/>
        </p:spPr>
        <p:txBody>
          <a:bodyPr wrap="square" rtlCol="0">
            <a:spAutoFit/>
          </a:bodyPr>
          <a:lstStyle/>
          <a:p>
            <a:r>
              <a:rPr lang="en-GB" sz="1200" dirty="0">
                <a:solidFill>
                  <a:srgbClr val="00B0F0"/>
                </a:solidFill>
              </a:rPr>
              <a:t>Picture 1. (More, 2018)</a:t>
            </a:r>
          </a:p>
        </p:txBody>
      </p:sp>
    </p:spTree>
    <p:extLst>
      <p:ext uri="{BB962C8B-B14F-4D97-AF65-F5344CB8AC3E}">
        <p14:creationId xmlns:p14="http://schemas.microsoft.com/office/powerpoint/2010/main" val="25336910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54E07D-29E5-4E47-AFDD-4736ECB2D8E5}"/>
              </a:ext>
            </a:extLst>
          </p:cNvPr>
          <p:cNvSpPr txBox="1"/>
          <p:nvPr/>
        </p:nvSpPr>
        <p:spPr>
          <a:xfrm>
            <a:off x="3200400" y="316523"/>
            <a:ext cx="5380892" cy="830997"/>
          </a:xfrm>
          <a:prstGeom prst="rect">
            <a:avLst/>
          </a:prstGeom>
          <a:noFill/>
        </p:spPr>
        <p:txBody>
          <a:bodyPr wrap="square" rtlCol="0">
            <a:spAutoFit/>
          </a:bodyPr>
          <a:lstStyle/>
          <a:p>
            <a:r>
              <a:rPr lang="en-GB" sz="4800" dirty="0">
                <a:solidFill>
                  <a:srgbClr val="00B0F0"/>
                </a:solidFill>
              </a:rPr>
              <a:t>SOCIALISM</a:t>
            </a:r>
          </a:p>
        </p:txBody>
      </p:sp>
      <p:sp>
        <p:nvSpPr>
          <p:cNvPr id="3" name="TextBox 2">
            <a:extLst>
              <a:ext uri="{FF2B5EF4-FFF2-40B4-BE49-F238E27FC236}">
                <a16:creationId xmlns:a16="http://schemas.microsoft.com/office/drawing/2014/main" id="{CE89FA8F-2EF6-409D-88CF-DD501D05B635}"/>
              </a:ext>
            </a:extLst>
          </p:cNvPr>
          <p:cNvSpPr txBox="1"/>
          <p:nvPr/>
        </p:nvSpPr>
        <p:spPr>
          <a:xfrm>
            <a:off x="747346" y="6427177"/>
            <a:ext cx="4624754" cy="276999"/>
          </a:xfrm>
          <a:prstGeom prst="rect">
            <a:avLst/>
          </a:prstGeom>
          <a:noFill/>
        </p:spPr>
        <p:txBody>
          <a:bodyPr wrap="square" rtlCol="0">
            <a:spAutoFit/>
          </a:bodyPr>
          <a:lstStyle/>
          <a:p>
            <a:r>
              <a:rPr lang="en-GB" sz="1200" dirty="0">
                <a:solidFill>
                  <a:srgbClr val="00B0F0"/>
                </a:solidFill>
              </a:rPr>
              <a:t>(Oxford Dictionaries | English, 2018)</a:t>
            </a:r>
          </a:p>
        </p:txBody>
      </p:sp>
      <p:sp>
        <p:nvSpPr>
          <p:cNvPr id="4" name="TextBox 3">
            <a:extLst>
              <a:ext uri="{FF2B5EF4-FFF2-40B4-BE49-F238E27FC236}">
                <a16:creationId xmlns:a16="http://schemas.microsoft.com/office/drawing/2014/main" id="{FC544C00-6E6D-4B16-8312-63C1AAF574CD}"/>
              </a:ext>
            </a:extLst>
          </p:cNvPr>
          <p:cNvSpPr txBox="1"/>
          <p:nvPr/>
        </p:nvSpPr>
        <p:spPr>
          <a:xfrm>
            <a:off x="536331" y="1521069"/>
            <a:ext cx="8370277" cy="3539430"/>
          </a:xfrm>
          <a:prstGeom prst="rect">
            <a:avLst/>
          </a:prstGeom>
          <a:noFill/>
        </p:spPr>
        <p:txBody>
          <a:bodyPr wrap="square" rtlCol="0">
            <a:spAutoFit/>
          </a:bodyPr>
          <a:lstStyle/>
          <a:p>
            <a:pPr marL="285750" indent="-285750">
              <a:buFont typeface="Arial" panose="020B0604020202020204" pitchFamily="34" charset="0"/>
              <a:buChar char="•"/>
            </a:pPr>
            <a:r>
              <a:rPr lang="en-GB" sz="3200" dirty="0">
                <a:solidFill>
                  <a:srgbClr val="00B0F0"/>
                </a:solidFill>
              </a:rPr>
              <a:t>Economic theory of social organisations</a:t>
            </a:r>
          </a:p>
          <a:p>
            <a:pPr marL="285750" indent="-285750">
              <a:buFont typeface="Arial" panose="020B0604020202020204" pitchFamily="34" charset="0"/>
              <a:buChar char="•"/>
            </a:pPr>
            <a:r>
              <a:rPr lang="en-GB" sz="3200" dirty="0">
                <a:solidFill>
                  <a:srgbClr val="00B0F0"/>
                </a:solidFill>
              </a:rPr>
              <a:t>The state owns and controls the means of production</a:t>
            </a:r>
          </a:p>
          <a:p>
            <a:pPr marL="285750" indent="-285750">
              <a:buFont typeface="Arial" panose="020B0604020202020204" pitchFamily="34" charset="0"/>
              <a:buChar char="•"/>
            </a:pPr>
            <a:r>
              <a:rPr lang="en-GB" sz="3200" dirty="0">
                <a:solidFill>
                  <a:srgbClr val="00B0F0"/>
                </a:solidFill>
              </a:rPr>
              <a:t>Equal distribution of wealth</a:t>
            </a:r>
          </a:p>
          <a:p>
            <a:pPr marL="285750" indent="-285750">
              <a:buFont typeface="Arial" panose="020B0604020202020204" pitchFamily="34" charset="0"/>
              <a:buChar char="•"/>
            </a:pPr>
            <a:r>
              <a:rPr lang="en-GB" sz="3200" dirty="0">
                <a:solidFill>
                  <a:srgbClr val="00B0F0"/>
                </a:solidFill>
              </a:rPr>
              <a:t>Economy will experience growth as well as decline</a:t>
            </a:r>
          </a:p>
          <a:p>
            <a:pPr marL="285750" indent="-285750">
              <a:buFont typeface="Arial" panose="020B0604020202020204" pitchFamily="34" charset="0"/>
              <a:buChar char="•"/>
            </a:pPr>
            <a:r>
              <a:rPr lang="en-GB" sz="3200" dirty="0">
                <a:solidFill>
                  <a:srgbClr val="00B0F0"/>
                </a:solidFill>
              </a:rPr>
              <a:t>Class distinctions are diminished</a:t>
            </a:r>
          </a:p>
        </p:txBody>
      </p:sp>
      <p:sp>
        <p:nvSpPr>
          <p:cNvPr id="5" name="TextBox 4">
            <a:extLst>
              <a:ext uri="{FF2B5EF4-FFF2-40B4-BE49-F238E27FC236}">
                <a16:creationId xmlns:a16="http://schemas.microsoft.com/office/drawing/2014/main" id="{ADC3AE3E-A9FD-474E-8FA0-90E69605D891}"/>
              </a:ext>
            </a:extLst>
          </p:cNvPr>
          <p:cNvSpPr txBox="1"/>
          <p:nvPr/>
        </p:nvSpPr>
        <p:spPr>
          <a:xfrm>
            <a:off x="3437792" y="6427177"/>
            <a:ext cx="3270739" cy="276999"/>
          </a:xfrm>
          <a:prstGeom prst="rect">
            <a:avLst/>
          </a:prstGeom>
          <a:noFill/>
        </p:spPr>
        <p:txBody>
          <a:bodyPr wrap="square" rtlCol="0">
            <a:spAutoFit/>
          </a:bodyPr>
          <a:lstStyle/>
          <a:p>
            <a:r>
              <a:rPr lang="en-GB" sz="1200" dirty="0">
                <a:solidFill>
                  <a:srgbClr val="00B0F0"/>
                </a:solidFill>
              </a:rPr>
              <a:t>(Worldsocialism.org, 2018)</a:t>
            </a:r>
          </a:p>
        </p:txBody>
      </p:sp>
    </p:spTree>
    <p:extLst>
      <p:ext uri="{BB962C8B-B14F-4D97-AF65-F5344CB8AC3E}">
        <p14:creationId xmlns:p14="http://schemas.microsoft.com/office/powerpoint/2010/main" val="42546557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9F98A82-7369-4E76-9F64-6B56A3BFB277}"/>
              </a:ext>
            </a:extLst>
          </p:cNvPr>
          <p:cNvSpPr txBox="1"/>
          <p:nvPr/>
        </p:nvSpPr>
        <p:spPr>
          <a:xfrm>
            <a:off x="3068515" y="465992"/>
            <a:ext cx="6040316" cy="769441"/>
          </a:xfrm>
          <a:prstGeom prst="rect">
            <a:avLst/>
          </a:prstGeom>
          <a:noFill/>
        </p:spPr>
        <p:txBody>
          <a:bodyPr wrap="square" rtlCol="0">
            <a:spAutoFit/>
          </a:bodyPr>
          <a:lstStyle/>
          <a:p>
            <a:r>
              <a:rPr lang="en-GB" sz="4400" dirty="0">
                <a:solidFill>
                  <a:srgbClr val="00B0F0"/>
                </a:solidFill>
              </a:rPr>
              <a:t>COMMUNISM</a:t>
            </a:r>
          </a:p>
        </p:txBody>
      </p:sp>
      <p:sp>
        <p:nvSpPr>
          <p:cNvPr id="3" name="TextBox 2">
            <a:extLst>
              <a:ext uri="{FF2B5EF4-FFF2-40B4-BE49-F238E27FC236}">
                <a16:creationId xmlns:a16="http://schemas.microsoft.com/office/drawing/2014/main" id="{768C3B4F-E880-4F10-8F9E-6D1C9C42AC1C}"/>
              </a:ext>
            </a:extLst>
          </p:cNvPr>
          <p:cNvSpPr txBox="1"/>
          <p:nvPr/>
        </p:nvSpPr>
        <p:spPr>
          <a:xfrm>
            <a:off x="800100" y="6453554"/>
            <a:ext cx="4651131" cy="276999"/>
          </a:xfrm>
          <a:prstGeom prst="rect">
            <a:avLst/>
          </a:prstGeom>
          <a:noFill/>
        </p:spPr>
        <p:txBody>
          <a:bodyPr wrap="square" rtlCol="0">
            <a:spAutoFit/>
          </a:bodyPr>
          <a:lstStyle/>
          <a:p>
            <a:r>
              <a:rPr lang="en-GB" sz="1200" dirty="0">
                <a:solidFill>
                  <a:srgbClr val="00B0F0"/>
                </a:solidFill>
              </a:rPr>
              <a:t>(Set the Record Straight, 2018)</a:t>
            </a:r>
          </a:p>
        </p:txBody>
      </p:sp>
      <p:sp>
        <p:nvSpPr>
          <p:cNvPr id="4" name="TextBox 3">
            <a:extLst>
              <a:ext uri="{FF2B5EF4-FFF2-40B4-BE49-F238E27FC236}">
                <a16:creationId xmlns:a16="http://schemas.microsoft.com/office/drawing/2014/main" id="{482C2176-6D2E-43B2-A88E-95F100BA999E}"/>
              </a:ext>
            </a:extLst>
          </p:cNvPr>
          <p:cNvSpPr txBox="1"/>
          <p:nvPr/>
        </p:nvSpPr>
        <p:spPr>
          <a:xfrm>
            <a:off x="800100" y="1450731"/>
            <a:ext cx="8141677" cy="2554545"/>
          </a:xfrm>
          <a:prstGeom prst="rect">
            <a:avLst/>
          </a:prstGeom>
          <a:noFill/>
        </p:spPr>
        <p:txBody>
          <a:bodyPr wrap="square" rtlCol="0">
            <a:spAutoFit/>
          </a:bodyPr>
          <a:lstStyle/>
          <a:p>
            <a:pPr marL="285750" indent="-285750">
              <a:buFont typeface="Arial" panose="020B0604020202020204" pitchFamily="34" charset="0"/>
              <a:buChar char="•"/>
            </a:pPr>
            <a:r>
              <a:rPr lang="en-GB" sz="3200" dirty="0">
                <a:solidFill>
                  <a:srgbClr val="00B0F0"/>
                </a:solidFill>
              </a:rPr>
              <a:t>All forms of classes have been overcome</a:t>
            </a:r>
          </a:p>
          <a:p>
            <a:pPr marL="285750" indent="-285750">
              <a:buFont typeface="Arial" panose="020B0604020202020204" pitchFamily="34" charset="0"/>
              <a:buChar char="•"/>
            </a:pPr>
            <a:r>
              <a:rPr lang="en-GB" sz="3200" dirty="0">
                <a:solidFill>
                  <a:srgbClr val="00B0F0"/>
                </a:solidFill>
              </a:rPr>
              <a:t>Racial discrimination has come to an end</a:t>
            </a:r>
          </a:p>
          <a:p>
            <a:pPr marL="285750" indent="-285750">
              <a:buFont typeface="Arial" panose="020B0604020202020204" pitchFamily="34" charset="0"/>
              <a:buChar char="•"/>
            </a:pPr>
            <a:r>
              <a:rPr lang="en-GB" sz="3200" dirty="0">
                <a:solidFill>
                  <a:srgbClr val="00B0F0"/>
                </a:solidFill>
              </a:rPr>
              <a:t>Everyone is guided by each other</a:t>
            </a:r>
          </a:p>
          <a:p>
            <a:pPr marL="285750" indent="-285750">
              <a:buFont typeface="Arial" panose="020B0604020202020204" pitchFamily="34" charset="0"/>
              <a:buChar char="•"/>
            </a:pPr>
            <a:r>
              <a:rPr lang="en-GB" sz="3200" dirty="0">
                <a:solidFill>
                  <a:srgbClr val="00B0F0"/>
                </a:solidFill>
              </a:rPr>
              <a:t>Share their wealth</a:t>
            </a:r>
          </a:p>
          <a:p>
            <a:pPr marL="285750" indent="-285750">
              <a:buFont typeface="Arial" panose="020B0604020202020204" pitchFamily="34" charset="0"/>
              <a:buChar char="•"/>
            </a:pPr>
            <a:r>
              <a:rPr lang="en-GB" sz="3200" dirty="0">
                <a:solidFill>
                  <a:srgbClr val="00B0F0"/>
                </a:solidFill>
              </a:rPr>
              <a:t>No longer a state that enforces rules</a:t>
            </a:r>
          </a:p>
        </p:txBody>
      </p:sp>
    </p:spTree>
    <p:extLst>
      <p:ext uri="{BB962C8B-B14F-4D97-AF65-F5344CB8AC3E}">
        <p14:creationId xmlns:p14="http://schemas.microsoft.com/office/powerpoint/2010/main" val="428053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FD5B3DC-4233-4854-AAE5-168ECC6BB98A}"/>
              </a:ext>
            </a:extLst>
          </p:cNvPr>
          <p:cNvSpPr txBox="1"/>
          <p:nvPr/>
        </p:nvSpPr>
        <p:spPr>
          <a:xfrm>
            <a:off x="1291389" y="457200"/>
            <a:ext cx="7772400" cy="523220"/>
          </a:xfrm>
          <a:prstGeom prst="rect">
            <a:avLst/>
          </a:prstGeom>
          <a:noFill/>
        </p:spPr>
        <p:txBody>
          <a:bodyPr wrap="square" rtlCol="0">
            <a:spAutoFit/>
          </a:bodyPr>
          <a:lstStyle/>
          <a:p>
            <a:r>
              <a:rPr lang="en-GB" sz="2800" dirty="0">
                <a:solidFill>
                  <a:srgbClr val="00B0F0"/>
                </a:solidFill>
              </a:rPr>
              <a:t>Is Marxism still relevant in todays society?</a:t>
            </a:r>
          </a:p>
        </p:txBody>
      </p:sp>
      <p:sp>
        <p:nvSpPr>
          <p:cNvPr id="3" name="TextBox 2">
            <a:extLst>
              <a:ext uri="{FF2B5EF4-FFF2-40B4-BE49-F238E27FC236}">
                <a16:creationId xmlns:a16="http://schemas.microsoft.com/office/drawing/2014/main" id="{3421E56E-F008-4359-9E22-C131C4C0E246}"/>
              </a:ext>
            </a:extLst>
          </p:cNvPr>
          <p:cNvSpPr txBox="1"/>
          <p:nvPr/>
        </p:nvSpPr>
        <p:spPr>
          <a:xfrm>
            <a:off x="561473" y="1315453"/>
            <a:ext cx="8582526" cy="3693319"/>
          </a:xfrm>
          <a:prstGeom prst="rect">
            <a:avLst/>
          </a:prstGeom>
          <a:noFill/>
        </p:spPr>
        <p:txBody>
          <a:bodyPr wrap="square" rtlCol="0">
            <a:spAutoFit/>
          </a:bodyPr>
          <a:lstStyle/>
          <a:p>
            <a:pPr marL="285750" indent="-285750">
              <a:buFont typeface="Arial" panose="020B0604020202020204" pitchFamily="34" charset="0"/>
              <a:buChar char="•"/>
            </a:pPr>
            <a:r>
              <a:rPr lang="en-GB" sz="3600" dirty="0">
                <a:solidFill>
                  <a:srgbClr val="00B0F0"/>
                </a:solidFill>
              </a:rPr>
              <a:t>More than 100 years</a:t>
            </a:r>
          </a:p>
          <a:p>
            <a:pPr marL="285750" indent="-285750">
              <a:buFont typeface="Arial" panose="020B0604020202020204" pitchFamily="34" charset="0"/>
              <a:buChar char="•"/>
            </a:pPr>
            <a:r>
              <a:rPr lang="en-GB" sz="3600" dirty="0">
                <a:solidFill>
                  <a:srgbClr val="00B0F0"/>
                </a:solidFill>
              </a:rPr>
              <a:t>Marxism is still hugely relevant in the 21</a:t>
            </a:r>
            <a:r>
              <a:rPr lang="en-GB" sz="3600" baseline="30000" dirty="0">
                <a:solidFill>
                  <a:srgbClr val="00B0F0"/>
                </a:solidFill>
              </a:rPr>
              <a:t>st</a:t>
            </a:r>
            <a:r>
              <a:rPr lang="en-GB" sz="3600" dirty="0">
                <a:solidFill>
                  <a:srgbClr val="00B0F0"/>
                </a:solidFill>
              </a:rPr>
              <a:t> century</a:t>
            </a:r>
          </a:p>
          <a:p>
            <a:pPr marL="285750" indent="-285750">
              <a:buFont typeface="Arial" panose="020B0604020202020204" pitchFamily="34" charset="0"/>
              <a:buChar char="•"/>
            </a:pPr>
            <a:r>
              <a:rPr lang="en-GB" sz="3600" dirty="0">
                <a:solidFill>
                  <a:srgbClr val="00B0F0"/>
                </a:solidFill>
              </a:rPr>
              <a:t>Workers are still exploited</a:t>
            </a:r>
          </a:p>
          <a:p>
            <a:pPr marL="285750" indent="-285750">
              <a:buFont typeface="Arial" panose="020B0604020202020204" pitchFamily="34" charset="0"/>
              <a:buChar char="•"/>
            </a:pPr>
            <a:r>
              <a:rPr lang="en-GB" sz="3600" dirty="0">
                <a:solidFill>
                  <a:srgbClr val="00B0F0"/>
                </a:solidFill>
              </a:rPr>
              <a:t>Rich getting richer</a:t>
            </a:r>
          </a:p>
          <a:p>
            <a:pPr marL="285750" indent="-285750">
              <a:buFont typeface="Arial" panose="020B0604020202020204" pitchFamily="34" charset="0"/>
              <a:buChar char="•"/>
            </a:pPr>
            <a:r>
              <a:rPr lang="en-GB" sz="3600" dirty="0">
                <a:solidFill>
                  <a:srgbClr val="00B0F0"/>
                </a:solidFill>
              </a:rPr>
              <a:t>Poor getting poorer</a:t>
            </a:r>
          </a:p>
          <a:p>
            <a:pPr marL="285750" indent="-285750">
              <a:buFont typeface="Arial" panose="020B0604020202020204" pitchFamily="34" charset="0"/>
              <a:buChar char="•"/>
            </a:pPr>
            <a:endParaRPr lang="en-GB" dirty="0"/>
          </a:p>
        </p:txBody>
      </p:sp>
      <p:sp>
        <p:nvSpPr>
          <p:cNvPr id="4" name="TextBox 3">
            <a:extLst>
              <a:ext uri="{FF2B5EF4-FFF2-40B4-BE49-F238E27FC236}">
                <a16:creationId xmlns:a16="http://schemas.microsoft.com/office/drawing/2014/main" id="{C3A6842B-FBB8-430C-AFAB-67AED666CF80}"/>
              </a:ext>
            </a:extLst>
          </p:cNvPr>
          <p:cNvSpPr txBox="1"/>
          <p:nvPr/>
        </p:nvSpPr>
        <p:spPr>
          <a:xfrm>
            <a:off x="922421" y="5598695"/>
            <a:ext cx="3096126" cy="276999"/>
          </a:xfrm>
          <a:prstGeom prst="rect">
            <a:avLst/>
          </a:prstGeom>
          <a:noFill/>
        </p:spPr>
        <p:txBody>
          <a:bodyPr wrap="square" rtlCol="0">
            <a:spAutoFit/>
          </a:bodyPr>
          <a:lstStyle/>
          <a:p>
            <a:r>
              <a:rPr lang="en-GB" sz="1200" dirty="0">
                <a:solidFill>
                  <a:srgbClr val="00B0F0"/>
                </a:solidFill>
              </a:rPr>
              <a:t>(Marxist student, 2014)</a:t>
            </a:r>
          </a:p>
        </p:txBody>
      </p:sp>
    </p:spTree>
    <p:extLst>
      <p:ext uri="{BB962C8B-B14F-4D97-AF65-F5344CB8AC3E}">
        <p14:creationId xmlns:p14="http://schemas.microsoft.com/office/powerpoint/2010/main" val="22486317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83FF10C-3331-422E-981E-C77D0A7CE59D}"/>
              </a:ext>
            </a:extLst>
          </p:cNvPr>
          <p:cNvSpPr txBox="1"/>
          <p:nvPr/>
        </p:nvSpPr>
        <p:spPr>
          <a:xfrm>
            <a:off x="1696914" y="641838"/>
            <a:ext cx="7447085" cy="830997"/>
          </a:xfrm>
          <a:prstGeom prst="rect">
            <a:avLst/>
          </a:prstGeom>
          <a:noFill/>
        </p:spPr>
        <p:txBody>
          <a:bodyPr wrap="square" rtlCol="0">
            <a:spAutoFit/>
          </a:bodyPr>
          <a:lstStyle/>
          <a:p>
            <a:r>
              <a:rPr lang="en-GB" sz="4800" dirty="0">
                <a:solidFill>
                  <a:srgbClr val="00B0F0"/>
                </a:solidFill>
              </a:rPr>
              <a:t>QUOTE BY KARL MARX</a:t>
            </a:r>
          </a:p>
        </p:txBody>
      </p:sp>
      <p:sp>
        <p:nvSpPr>
          <p:cNvPr id="4" name="TextBox 3">
            <a:extLst>
              <a:ext uri="{FF2B5EF4-FFF2-40B4-BE49-F238E27FC236}">
                <a16:creationId xmlns:a16="http://schemas.microsoft.com/office/drawing/2014/main" id="{763DDA6B-6DDD-4205-82D7-F08A377B3BE0}"/>
              </a:ext>
            </a:extLst>
          </p:cNvPr>
          <p:cNvSpPr txBox="1"/>
          <p:nvPr/>
        </p:nvSpPr>
        <p:spPr>
          <a:xfrm>
            <a:off x="1055077" y="2479431"/>
            <a:ext cx="8273561" cy="2862322"/>
          </a:xfrm>
          <a:prstGeom prst="rect">
            <a:avLst/>
          </a:prstGeom>
          <a:noFill/>
        </p:spPr>
        <p:txBody>
          <a:bodyPr wrap="square" rtlCol="0">
            <a:spAutoFit/>
          </a:bodyPr>
          <a:lstStyle/>
          <a:p>
            <a:r>
              <a:rPr lang="en-GB" sz="2000" dirty="0">
                <a:solidFill>
                  <a:srgbClr val="00B0F0"/>
                </a:solidFill>
              </a:rPr>
              <a:t>The worker becomes all the poorer the more wealth he produces, the more his production increases in power and range. The worker becomes an ever cheaper commodity the more commodities he creates. With the increasing value of the world of things proceeds in direct proportion to the devaluation of the world of men. Labour produces not only commodities; it produces itself and the worker as a commodity -- and does so in the proportion in which it produces commodities generally.</a:t>
            </a:r>
          </a:p>
          <a:p>
            <a:r>
              <a:rPr lang="en-GB" sz="2000" dirty="0">
                <a:solidFill>
                  <a:srgbClr val="00B0F0"/>
                </a:solidFill>
              </a:rPr>
              <a:t>Marx, Economic and Philosophic Manuscripts (1844)</a:t>
            </a:r>
          </a:p>
        </p:txBody>
      </p:sp>
      <p:sp>
        <p:nvSpPr>
          <p:cNvPr id="5" name="TextBox 4">
            <a:extLst>
              <a:ext uri="{FF2B5EF4-FFF2-40B4-BE49-F238E27FC236}">
                <a16:creationId xmlns:a16="http://schemas.microsoft.com/office/drawing/2014/main" id="{65B8A086-FC77-4EB5-8465-270CB8F08309}"/>
              </a:ext>
            </a:extLst>
          </p:cNvPr>
          <p:cNvSpPr txBox="1"/>
          <p:nvPr/>
        </p:nvSpPr>
        <p:spPr>
          <a:xfrm>
            <a:off x="1055077" y="6057900"/>
            <a:ext cx="4756638" cy="276999"/>
          </a:xfrm>
          <a:prstGeom prst="rect">
            <a:avLst/>
          </a:prstGeom>
          <a:noFill/>
        </p:spPr>
        <p:txBody>
          <a:bodyPr wrap="square" rtlCol="0">
            <a:spAutoFit/>
          </a:bodyPr>
          <a:lstStyle/>
          <a:p>
            <a:r>
              <a:rPr lang="en-GB" sz="1200" dirty="0">
                <a:solidFill>
                  <a:srgbClr val="00B0F0"/>
                </a:solidFill>
              </a:rPr>
              <a:t>(Historyguide.org, 2018)</a:t>
            </a:r>
          </a:p>
        </p:txBody>
      </p:sp>
    </p:spTree>
    <p:extLst>
      <p:ext uri="{BB962C8B-B14F-4D97-AF65-F5344CB8AC3E}">
        <p14:creationId xmlns:p14="http://schemas.microsoft.com/office/powerpoint/2010/main" val="12315423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EC5948-D933-4AD0-902F-1BF8FADC1CAD}"/>
              </a:ext>
            </a:extLst>
          </p:cNvPr>
          <p:cNvSpPr txBox="1"/>
          <p:nvPr/>
        </p:nvSpPr>
        <p:spPr>
          <a:xfrm>
            <a:off x="2505807" y="694592"/>
            <a:ext cx="6488723" cy="923330"/>
          </a:xfrm>
          <a:prstGeom prst="rect">
            <a:avLst/>
          </a:prstGeom>
          <a:noFill/>
        </p:spPr>
        <p:txBody>
          <a:bodyPr wrap="square" rtlCol="0">
            <a:spAutoFit/>
          </a:bodyPr>
          <a:lstStyle/>
          <a:p>
            <a:r>
              <a:rPr lang="en-GB" sz="5400" dirty="0">
                <a:solidFill>
                  <a:srgbClr val="00B0F0"/>
                </a:solidFill>
              </a:rPr>
              <a:t>References</a:t>
            </a:r>
          </a:p>
        </p:txBody>
      </p:sp>
      <p:sp>
        <p:nvSpPr>
          <p:cNvPr id="3" name="TextBox 2">
            <a:extLst>
              <a:ext uri="{FF2B5EF4-FFF2-40B4-BE49-F238E27FC236}">
                <a16:creationId xmlns:a16="http://schemas.microsoft.com/office/drawing/2014/main" id="{5DF9CDDA-5193-43AB-9732-36286675B6CD}"/>
              </a:ext>
            </a:extLst>
          </p:cNvPr>
          <p:cNvSpPr txBox="1"/>
          <p:nvPr/>
        </p:nvSpPr>
        <p:spPr>
          <a:xfrm>
            <a:off x="624254" y="2048608"/>
            <a:ext cx="8836269" cy="584775"/>
          </a:xfrm>
          <a:prstGeom prst="rect">
            <a:avLst/>
          </a:prstGeom>
          <a:noFill/>
        </p:spPr>
        <p:txBody>
          <a:bodyPr wrap="square" rtlCol="0">
            <a:spAutoFit/>
          </a:bodyPr>
          <a:lstStyle/>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a:p>
        </p:txBody>
      </p:sp>
      <p:sp>
        <p:nvSpPr>
          <p:cNvPr id="4" name="TextBox 3">
            <a:extLst>
              <a:ext uri="{FF2B5EF4-FFF2-40B4-BE49-F238E27FC236}">
                <a16:creationId xmlns:a16="http://schemas.microsoft.com/office/drawing/2014/main" id="{F74EEC0B-2399-459B-A650-848CF9759039}"/>
              </a:ext>
            </a:extLst>
          </p:cNvPr>
          <p:cNvSpPr txBox="1"/>
          <p:nvPr/>
        </p:nvSpPr>
        <p:spPr>
          <a:xfrm>
            <a:off x="776654" y="2201008"/>
            <a:ext cx="8836269" cy="4853380"/>
          </a:xfrm>
          <a:prstGeom prst="rect">
            <a:avLst/>
          </a:prstGeom>
          <a:noFill/>
        </p:spPr>
        <p:txBody>
          <a:bodyPr wrap="square" rtlCol="0">
            <a:spAutoFit/>
          </a:bodyPr>
          <a:lstStyle/>
          <a:p>
            <a:pPr marL="342900" lvl="0" indent="-342900">
              <a:lnSpc>
                <a:spcPct val="107000"/>
              </a:lnSpc>
              <a:spcAft>
                <a:spcPts val="800"/>
              </a:spcAft>
              <a:buFont typeface="Arial" panose="020B0604020202020204" pitchFamily="34" charset="0"/>
              <a:buChar char="•"/>
              <a:tabLst>
                <a:tab pos="457200" algn="l"/>
              </a:tabLst>
            </a:pP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Collinsdictionary.com. (2018). Marxism definition and meaning | Collins English Dictionary. [online] Available at: https://www.collinsdictionary.com/dictionary/english/marxism [Accessed 3 May 2018].</a:t>
            </a:r>
          </a:p>
          <a:p>
            <a:pPr marL="342900" lvl="0" indent="-342900">
              <a:lnSpc>
                <a:spcPct val="107000"/>
              </a:lnSpc>
              <a:spcAft>
                <a:spcPts val="800"/>
              </a:spcAft>
              <a:buFont typeface="Arial" panose="020B0604020202020204" pitchFamily="34" charset="0"/>
              <a:buChar char="•"/>
              <a:tabLst>
                <a:tab pos="457200" algn="l"/>
              </a:tabLst>
            </a:pP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Earlhamsociologypages.co.uk. (2018). Marxist Theory and Capitalist Cl. [online] Available at: http://www.earlhamsociologypages.co.uk/marxclasscap.htm [Accessed 3 May 2018].</a:t>
            </a:r>
          </a:p>
          <a:p>
            <a:pPr marL="342900" lvl="0" indent="-342900">
              <a:lnSpc>
                <a:spcPct val="107000"/>
              </a:lnSpc>
              <a:spcAft>
                <a:spcPts val="800"/>
              </a:spcAft>
              <a:buFont typeface="Arial" panose="020B0604020202020204" pitchFamily="34" charset="0"/>
              <a:buChar char="•"/>
              <a:tabLst>
                <a:tab pos="457200" algn="l"/>
              </a:tabLst>
            </a:pP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Economicshelp.org. (2018). [online] Available at: https://www.economicshelp.org/wp-content/uploads/2018/03/capitalism-vs-socialism.png [Accessed 3 May 2018].</a:t>
            </a:r>
          </a:p>
          <a:p>
            <a:pPr marL="342900" lvl="0" indent="-342900">
              <a:lnSpc>
                <a:spcPct val="107000"/>
              </a:lnSpc>
              <a:spcAft>
                <a:spcPts val="800"/>
              </a:spcAft>
              <a:buFont typeface="Arial" panose="020B0604020202020204" pitchFamily="34" charset="0"/>
              <a:buChar char="•"/>
              <a:tabLst>
                <a:tab pos="457200" algn="l"/>
              </a:tabLst>
            </a:pP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Giddens, A. (2009). Sociology. 6th ed. Malden USA: Polity Press, p.1112. </a:t>
            </a:r>
          </a:p>
          <a:p>
            <a:pPr marL="342900" lvl="0" indent="-342900">
              <a:lnSpc>
                <a:spcPct val="107000"/>
              </a:lnSpc>
              <a:spcAft>
                <a:spcPts val="800"/>
              </a:spcAft>
              <a:buFont typeface="Arial" panose="020B0604020202020204" pitchFamily="34" charset="0"/>
              <a:buChar char="•"/>
              <a:tabLst>
                <a:tab pos="457200" algn="l"/>
              </a:tabLst>
            </a:pP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Harris, M. (2010). The Origin of the Family, Private Property and the State. [</a:t>
            </a:r>
            <a:r>
              <a:rPr lang="en-GB" sz="1600" dirty="0" err="1">
                <a:solidFill>
                  <a:srgbClr val="00B0F0"/>
                </a:solidFill>
                <a:latin typeface="Calibri" panose="020F0502020204030204" pitchFamily="34" charset="0"/>
                <a:ea typeface="Calibri" panose="020F0502020204030204" pitchFamily="34" charset="0"/>
                <a:cs typeface="Times New Roman" panose="02020603050405020304" pitchFamily="18" charset="0"/>
              </a:rPr>
              <a:t>ebook</a:t>
            </a: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 </a:t>
            </a:r>
            <a:r>
              <a:rPr lang="en-GB" sz="1600" dirty="0" err="1">
                <a:solidFill>
                  <a:srgbClr val="00B0F0"/>
                </a:solidFill>
                <a:latin typeface="Calibri" panose="020F0502020204030204" pitchFamily="34" charset="0"/>
                <a:ea typeface="Calibri" panose="020F0502020204030204" pitchFamily="34" charset="0"/>
                <a:cs typeface="Times New Roman" panose="02020603050405020304" pitchFamily="18" charset="0"/>
              </a:rPr>
              <a:t>Hottingen</a:t>
            </a: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-Zurich. Available at: https://www.marxists.org/archive/marx/works/download/pdf/origin_family.pdf [Accessed 4 May 2018].</a:t>
            </a:r>
          </a:p>
          <a:p>
            <a:pPr marL="342900" lvl="0" indent="-342900">
              <a:lnSpc>
                <a:spcPct val="107000"/>
              </a:lnSpc>
              <a:spcAft>
                <a:spcPts val="800"/>
              </a:spcAft>
              <a:buFont typeface="Arial" panose="020B0604020202020204" pitchFamily="34" charset="0"/>
              <a:buChar char="•"/>
              <a:tabLst>
                <a:tab pos="457200" algn="l"/>
              </a:tabLst>
            </a:pP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Historyguide.org. (2018). [online] Available at: http://www.historyguide.org/intellect/marx.html [Accessed 4 May 2018].</a:t>
            </a:r>
          </a:p>
          <a:p>
            <a:pPr marL="342900" lvl="0" indent="-342900">
              <a:lnSpc>
                <a:spcPct val="107000"/>
              </a:lnSpc>
              <a:spcAft>
                <a:spcPts val="800"/>
              </a:spcAft>
              <a:buFont typeface="Arial" panose="020B0604020202020204" pitchFamily="34" charset="0"/>
              <a:buChar char="•"/>
              <a:tabLst>
                <a:tab pos="457200" algn="l"/>
              </a:tabLst>
            </a:pPr>
            <a:r>
              <a:rPr lang="fr-FR"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https://www.youtube.com/watch?v=0Qxn21xULZI (2018). [image].</a:t>
            </a:r>
          </a:p>
          <a:p>
            <a:pPr marL="342900" lvl="0" indent="-342900">
              <a:lnSpc>
                <a:spcPct val="107000"/>
              </a:lnSpc>
              <a:spcAft>
                <a:spcPts val="800"/>
              </a:spcAft>
              <a:buFont typeface="Arial" panose="020B0604020202020204" pitchFamily="34" charset="0"/>
              <a:buChar char="•"/>
              <a:tabLst>
                <a:tab pos="457200" algn="l"/>
              </a:tabLst>
            </a:pPr>
            <a:endPar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endParaRPr lang="en-GB" sz="1600" dirty="0">
              <a:solidFill>
                <a:srgbClr val="00B0F0"/>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252330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EC5948-D933-4AD0-902F-1BF8FADC1CAD}"/>
              </a:ext>
            </a:extLst>
          </p:cNvPr>
          <p:cNvSpPr txBox="1"/>
          <p:nvPr/>
        </p:nvSpPr>
        <p:spPr>
          <a:xfrm>
            <a:off x="2505807" y="694592"/>
            <a:ext cx="6488723" cy="923330"/>
          </a:xfrm>
          <a:prstGeom prst="rect">
            <a:avLst/>
          </a:prstGeom>
          <a:noFill/>
        </p:spPr>
        <p:txBody>
          <a:bodyPr wrap="square" rtlCol="0">
            <a:spAutoFit/>
          </a:bodyPr>
          <a:lstStyle/>
          <a:p>
            <a:r>
              <a:rPr lang="en-GB" sz="5400" dirty="0">
                <a:solidFill>
                  <a:srgbClr val="00B0F0"/>
                </a:solidFill>
              </a:rPr>
              <a:t>References</a:t>
            </a:r>
          </a:p>
        </p:txBody>
      </p:sp>
      <p:sp>
        <p:nvSpPr>
          <p:cNvPr id="3" name="TextBox 2">
            <a:extLst>
              <a:ext uri="{FF2B5EF4-FFF2-40B4-BE49-F238E27FC236}">
                <a16:creationId xmlns:a16="http://schemas.microsoft.com/office/drawing/2014/main" id="{5DF9CDDA-5193-43AB-9732-36286675B6CD}"/>
              </a:ext>
            </a:extLst>
          </p:cNvPr>
          <p:cNvSpPr txBox="1"/>
          <p:nvPr/>
        </p:nvSpPr>
        <p:spPr>
          <a:xfrm>
            <a:off x="624254" y="2048608"/>
            <a:ext cx="8836269" cy="584775"/>
          </a:xfrm>
          <a:prstGeom prst="rect">
            <a:avLst/>
          </a:prstGeom>
          <a:noFill/>
        </p:spPr>
        <p:txBody>
          <a:bodyPr wrap="square" rtlCol="0">
            <a:spAutoFit/>
          </a:bodyPr>
          <a:lstStyle/>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a:p>
        </p:txBody>
      </p:sp>
      <p:sp>
        <p:nvSpPr>
          <p:cNvPr id="4" name="TextBox 3">
            <a:extLst>
              <a:ext uri="{FF2B5EF4-FFF2-40B4-BE49-F238E27FC236}">
                <a16:creationId xmlns:a16="http://schemas.microsoft.com/office/drawing/2014/main" id="{F74EEC0B-2399-459B-A650-848CF9759039}"/>
              </a:ext>
            </a:extLst>
          </p:cNvPr>
          <p:cNvSpPr txBox="1"/>
          <p:nvPr/>
        </p:nvSpPr>
        <p:spPr>
          <a:xfrm>
            <a:off x="776654" y="2201008"/>
            <a:ext cx="8836269" cy="4384726"/>
          </a:xfrm>
          <a:prstGeom prst="rect">
            <a:avLst/>
          </a:prstGeom>
          <a:noFill/>
        </p:spPr>
        <p:txBody>
          <a:bodyPr wrap="square" rtlCol="0">
            <a:spAutoFit/>
          </a:bodyPr>
          <a:lstStyle/>
          <a:p>
            <a:pPr marL="342900" lvl="0" indent="-342900">
              <a:lnSpc>
                <a:spcPct val="107000"/>
              </a:lnSpc>
              <a:spcAft>
                <a:spcPts val="800"/>
              </a:spcAft>
              <a:buFont typeface="Arial" panose="020B0604020202020204" pitchFamily="34" charset="0"/>
              <a:buChar char="•"/>
              <a:tabLst>
                <a:tab pos="457200" algn="l"/>
              </a:tabLst>
            </a:pP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Lordsandladies.org. (2018). Feudal System. [online] Available at: http://www.lordsandladies.org/feudal-system.htm [Accessed 5 May 2018].</a:t>
            </a:r>
          </a:p>
          <a:p>
            <a:pPr marL="342900" lvl="0" indent="-342900">
              <a:lnSpc>
                <a:spcPct val="107000"/>
              </a:lnSpc>
              <a:spcAft>
                <a:spcPts val="800"/>
              </a:spcAft>
              <a:buFont typeface="Arial" panose="020B0604020202020204" pitchFamily="34" charset="0"/>
              <a:buChar char="•"/>
              <a:tabLst>
                <a:tab pos="457200" algn="l"/>
              </a:tabLst>
            </a:pP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Marxist student. (2014). What is the </a:t>
            </a:r>
            <a:r>
              <a:rPr lang="en-GB" sz="1600" dirty="0" err="1">
                <a:solidFill>
                  <a:srgbClr val="00B0F0"/>
                </a:solidFill>
                <a:latin typeface="Calibri" panose="020F0502020204030204" pitchFamily="34" charset="0"/>
                <a:ea typeface="Calibri" panose="020F0502020204030204" pitchFamily="34" charset="0"/>
                <a:cs typeface="Times New Roman" panose="02020603050405020304" pitchFamily="18" charset="0"/>
              </a:rPr>
              <a:t>relevence</a:t>
            </a: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 of </a:t>
            </a:r>
            <a:r>
              <a:rPr lang="en-GB" sz="1600" dirty="0" err="1">
                <a:solidFill>
                  <a:srgbClr val="00B0F0"/>
                </a:solidFill>
                <a:latin typeface="Calibri" panose="020F0502020204030204" pitchFamily="34" charset="0"/>
                <a:ea typeface="Calibri" panose="020F0502020204030204" pitchFamily="34" charset="0"/>
                <a:cs typeface="Times New Roman" panose="02020603050405020304" pitchFamily="18" charset="0"/>
              </a:rPr>
              <a:t>Markism</a:t>
            </a: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 today?. [online] Available at: http://marxiststudent.com/what-is-the-relevance-of-marxism-today/ [Accessed 7 May 2018].</a:t>
            </a:r>
          </a:p>
          <a:p>
            <a:pPr marL="342900" lvl="0" indent="-342900">
              <a:lnSpc>
                <a:spcPct val="107000"/>
              </a:lnSpc>
              <a:spcAft>
                <a:spcPts val="800"/>
              </a:spcAft>
              <a:buFont typeface="Arial" panose="020B0604020202020204" pitchFamily="34" charset="0"/>
              <a:buChar char="•"/>
              <a:tabLst>
                <a:tab pos="457200" algn="l"/>
              </a:tabLst>
            </a:pP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Oxford Dictionaries | English. (2018). socialism | Definition of socialism in English by Oxford Dictionaries. [online] Available at: https://en.oxforddictionaries.com/definition/socialism [Accessed 4 May 2018].</a:t>
            </a:r>
          </a:p>
          <a:p>
            <a:pPr marL="342900" lvl="0" indent="-342900">
              <a:lnSpc>
                <a:spcPct val="107000"/>
              </a:lnSpc>
              <a:spcAft>
                <a:spcPts val="800"/>
              </a:spcAft>
              <a:buFont typeface="Arial" panose="020B0604020202020204" pitchFamily="34" charset="0"/>
              <a:buChar char="•"/>
              <a:tabLst>
                <a:tab pos="457200" algn="l"/>
              </a:tabLst>
            </a:pP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Set the Record Straight. (2018). [</a:t>
            </a:r>
            <a:r>
              <a:rPr lang="en-GB" sz="1600" dirty="0" err="1">
                <a:solidFill>
                  <a:srgbClr val="00B0F0"/>
                </a:solidFill>
                <a:latin typeface="Calibri" panose="020F0502020204030204" pitchFamily="34" charset="0"/>
                <a:ea typeface="Calibri" panose="020F0502020204030204" pitchFamily="34" charset="0"/>
                <a:cs typeface="Times New Roman" panose="02020603050405020304" pitchFamily="18" charset="0"/>
              </a:rPr>
              <a:t>ebook</a:t>
            </a: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 Chicago. Available at: http://www.thisiscommunism.org/pdf/FAQ.pdf [Accessed 4 May 2018].</a:t>
            </a:r>
          </a:p>
          <a:p>
            <a:pPr marL="342900" lvl="0" indent="-342900">
              <a:lnSpc>
                <a:spcPct val="107000"/>
              </a:lnSpc>
              <a:spcAft>
                <a:spcPts val="800"/>
              </a:spcAft>
              <a:buFont typeface="Arial" panose="020B0604020202020204" pitchFamily="34" charset="0"/>
              <a:buChar char="•"/>
              <a:tabLst>
                <a:tab pos="457200" algn="l"/>
              </a:tabLst>
            </a:pPr>
            <a:r>
              <a:rPr lang="en-GB" sz="1600" dirty="0" err="1">
                <a:solidFill>
                  <a:srgbClr val="00B0F0"/>
                </a:solidFill>
                <a:latin typeface="Calibri" panose="020F0502020204030204" pitchFamily="34" charset="0"/>
                <a:ea typeface="Calibri" panose="020F0502020204030204" pitchFamily="34" charset="0"/>
                <a:cs typeface="Times New Roman" panose="02020603050405020304" pitchFamily="18" charset="0"/>
              </a:rPr>
              <a:t>Stepehenson</a:t>
            </a: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 C. (1956). </a:t>
            </a:r>
            <a:r>
              <a:rPr lang="en-GB" sz="1600" dirty="0" err="1">
                <a:solidFill>
                  <a:srgbClr val="00B0F0"/>
                </a:solidFill>
                <a:latin typeface="Calibri" panose="020F0502020204030204" pitchFamily="34" charset="0"/>
                <a:ea typeface="Calibri" panose="020F0502020204030204" pitchFamily="34" charset="0"/>
                <a:cs typeface="Times New Roman" panose="02020603050405020304" pitchFamily="18" charset="0"/>
              </a:rPr>
              <a:t>Medievial</a:t>
            </a: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 </a:t>
            </a:r>
            <a:r>
              <a:rPr lang="en-GB" sz="1600" dirty="0" err="1">
                <a:solidFill>
                  <a:srgbClr val="00B0F0"/>
                </a:solidFill>
                <a:latin typeface="Calibri" panose="020F0502020204030204" pitchFamily="34" charset="0"/>
                <a:ea typeface="Calibri" panose="020F0502020204030204" pitchFamily="34" charset="0"/>
                <a:cs typeface="Times New Roman" panose="02020603050405020304" pitchFamily="18" charset="0"/>
              </a:rPr>
              <a:t>Fudalism</a:t>
            </a: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 New York: Cornell University Press.</a:t>
            </a:r>
          </a:p>
          <a:p>
            <a:pPr marL="342900" lvl="0" indent="-342900">
              <a:lnSpc>
                <a:spcPct val="107000"/>
              </a:lnSpc>
              <a:spcAft>
                <a:spcPts val="800"/>
              </a:spcAft>
              <a:buFont typeface="Arial" panose="020B0604020202020204" pitchFamily="34" charset="0"/>
              <a:buChar char="•"/>
              <a:tabLst>
                <a:tab pos="457200" algn="l"/>
              </a:tabLst>
            </a:pP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Worldsocialism.org. (2018). What is Socialism? | World Socialist Movement. [online] Available at: http://www.worldsocialism.org/english/what-socialism [Accessed 4 May 2018].</a:t>
            </a:r>
          </a:p>
          <a:p>
            <a:pPr marL="342900" lvl="0" indent="-342900">
              <a:lnSpc>
                <a:spcPct val="107000"/>
              </a:lnSpc>
              <a:spcAft>
                <a:spcPts val="800"/>
              </a:spcAft>
              <a:buFont typeface="Arial" panose="020B0604020202020204" pitchFamily="34" charset="0"/>
              <a:buChar char="•"/>
              <a:tabLst>
                <a:tab pos="457200" algn="l"/>
              </a:tabLst>
            </a:pP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Yourdictionary.com. (2018). Feudalism dictionary definition | feudalism defined. [online] Available at: http://www.yourdictionary.com/feudalism [Accessed 5 May 2018].</a:t>
            </a:r>
            <a:endParaRPr lang="en-GB" sz="1600" dirty="0">
              <a:solidFill>
                <a:srgbClr val="00B0F0"/>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236112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D5A4337-6851-466D-ACDF-8AF206A190EA}"/>
              </a:ext>
            </a:extLst>
          </p:cNvPr>
          <p:cNvSpPr txBox="1"/>
          <p:nvPr/>
        </p:nvSpPr>
        <p:spPr>
          <a:xfrm>
            <a:off x="2110154" y="879231"/>
            <a:ext cx="6664569" cy="769441"/>
          </a:xfrm>
          <a:prstGeom prst="rect">
            <a:avLst/>
          </a:prstGeom>
          <a:noFill/>
        </p:spPr>
        <p:txBody>
          <a:bodyPr wrap="square" rtlCol="0">
            <a:spAutoFit/>
          </a:bodyPr>
          <a:lstStyle/>
          <a:p>
            <a:r>
              <a:rPr lang="en-GB" sz="4400" dirty="0">
                <a:solidFill>
                  <a:srgbClr val="00B0F0"/>
                </a:solidFill>
              </a:rPr>
              <a:t>PICTURE REFERENCING</a:t>
            </a:r>
          </a:p>
        </p:txBody>
      </p:sp>
      <p:sp>
        <p:nvSpPr>
          <p:cNvPr id="3" name="TextBox 2">
            <a:extLst>
              <a:ext uri="{FF2B5EF4-FFF2-40B4-BE49-F238E27FC236}">
                <a16:creationId xmlns:a16="http://schemas.microsoft.com/office/drawing/2014/main" id="{244918A7-EC3D-4435-8A78-E347D0C93391}"/>
              </a:ext>
            </a:extLst>
          </p:cNvPr>
          <p:cNvSpPr txBox="1"/>
          <p:nvPr/>
        </p:nvSpPr>
        <p:spPr>
          <a:xfrm>
            <a:off x="615462" y="2057400"/>
            <a:ext cx="8343900" cy="3970318"/>
          </a:xfrm>
          <a:prstGeom prst="rect">
            <a:avLst/>
          </a:prstGeom>
          <a:noFill/>
        </p:spPr>
        <p:txBody>
          <a:bodyPr wrap="square" rtlCol="0">
            <a:spAutoFit/>
          </a:bodyPr>
          <a:lstStyle/>
          <a:p>
            <a:r>
              <a:rPr lang="en-GB" dirty="0">
                <a:solidFill>
                  <a:srgbClr val="00B0F0"/>
                </a:solidFill>
              </a:rPr>
              <a:t>Picture 3. Differencebetween.net. (2017). Difference Between Capitalism and Feudalism | Difference Between. [online] Available at: http://www.differencebetween.net/miscellaneous/difference-between-capitalism-and-feudalism/ [Accessed 4 May 2018]. </a:t>
            </a:r>
          </a:p>
          <a:p>
            <a:endParaRPr lang="en-GB" dirty="0">
              <a:solidFill>
                <a:srgbClr val="00B0F0"/>
              </a:solidFill>
            </a:endParaRPr>
          </a:p>
          <a:p>
            <a:r>
              <a:rPr lang="en-GB" dirty="0">
                <a:solidFill>
                  <a:srgbClr val="00B0F0"/>
                </a:solidFill>
              </a:rPr>
              <a:t>Picture 1.Libcom.org. (2018). Chronological Notes - Karl Marx. [online] Available at: https://libcom.org/library/chronological-notes-karl-marx [Accessed 3 May 2018].</a:t>
            </a:r>
          </a:p>
          <a:p>
            <a:endParaRPr lang="en-GB" dirty="0">
              <a:solidFill>
                <a:srgbClr val="00B0F0"/>
              </a:solidFill>
            </a:endParaRPr>
          </a:p>
          <a:p>
            <a:r>
              <a:rPr lang="en-GB" dirty="0">
                <a:solidFill>
                  <a:srgbClr val="00B0F0"/>
                </a:solidFill>
              </a:rPr>
              <a:t>Picture 2. More, L. (2018). BP.BLOGSPOT.COM. [online] BP.BLOGSPOT.COM. Available at: http://2-bp.blogspot.com/ [Accessed 3 May 2018].</a:t>
            </a:r>
          </a:p>
          <a:p>
            <a:endParaRPr lang="en-GB" dirty="0"/>
          </a:p>
          <a:p>
            <a:endParaRPr lang="en-GB" dirty="0"/>
          </a:p>
          <a:p>
            <a:endParaRPr lang="en-GB" dirty="0"/>
          </a:p>
        </p:txBody>
      </p:sp>
    </p:spTree>
    <p:extLst>
      <p:ext uri="{BB962C8B-B14F-4D97-AF65-F5344CB8AC3E}">
        <p14:creationId xmlns:p14="http://schemas.microsoft.com/office/powerpoint/2010/main" val="299911210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6095</TotalTime>
  <Words>1098</Words>
  <Application>Microsoft Office PowerPoint</Application>
  <PresentationFormat>Widescreen</PresentationFormat>
  <Paragraphs>97</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Times New Roman</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Tessa Goddard</dc:creator>
  <cp:lastModifiedBy>Tessa Goddard</cp:lastModifiedBy>
  <cp:revision>44</cp:revision>
  <dcterms:created xsi:type="dcterms:W3CDTF">2018-05-03T08:07:46Z</dcterms:created>
  <dcterms:modified xsi:type="dcterms:W3CDTF">2018-05-07T13:56:52Z</dcterms:modified>
</cp:coreProperties>
</file>