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notesMasterIdLst>
    <p:notesMasterId r:id="rId16"/>
  </p:notesMasterIdLst>
  <p:sldIdLst>
    <p:sldId id="256" r:id="rId2"/>
    <p:sldId id="257" r:id="rId3"/>
    <p:sldId id="258" r:id="rId4"/>
    <p:sldId id="259" r:id="rId5"/>
    <p:sldId id="260" r:id="rId6"/>
    <p:sldId id="261" r:id="rId7"/>
    <p:sldId id="262" r:id="rId8"/>
    <p:sldId id="270" r:id="rId9"/>
    <p:sldId id="265" r:id="rId10"/>
    <p:sldId id="266" r:id="rId11"/>
    <p:sldId id="267" r:id="rId12"/>
    <p:sldId id="268" r:id="rId13"/>
    <p:sldId id="269" r:id="rId14"/>
    <p:sldId id="27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537"/>
  </p:normalViewPr>
  <p:slideViewPr>
    <p:cSldViewPr snapToGrid="0" snapToObjects="1">
      <p:cViewPr varScale="1">
        <p:scale>
          <a:sx n="115" d="100"/>
          <a:sy n="115" d="100"/>
        </p:scale>
        <p:origin x="47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92A0E0-3198-49DE-9D2C-E9446B062567}"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DE947228-00D9-4607-BF3D-6692FD60EC07}">
      <dgm:prSet custT="1"/>
      <dgm:spPr/>
      <dgm:t>
        <a:bodyPr/>
        <a:lstStyle/>
        <a:p>
          <a:r>
            <a:rPr lang="en-GB" sz="1600" dirty="0">
              <a:latin typeface="Arial" panose="020B0604020202020204" pitchFamily="34" charset="0"/>
              <a:cs typeface="Arial" panose="020B0604020202020204" pitchFamily="34" charset="0"/>
            </a:rPr>
            <a:t>ICD 10 is a list of codes to classify diseases internationally</a:t>
          </a:r>
        </a:p>
        <a:p>
          <a:r>
            <a:rPr lang="en-GB" sz="1600" dirty="0">
              <a:latin typeface="Arial" panose="020B0604020202020204" pitchFamily="34" charset="0"/>
              <a:cs typeface="Arial" panose="020B0604020202020204" pitchFamily="34" charset="0"/>
            </a:rPr>
            <a:t>There are 27 countries worldwide currently using the IDC.10 as a guideline</a:t>
          </a:r>
          <a:endParaRPr lang="en-US" sz="1600" dirty="0">
            <a:latin typeface="Arial" panose="020B0604020202020204" pitchFamily="34" charset="0"/>
            <a:cs typeface="Arial" panose="020B0604020202020204" pitchFamily="34" charset="0"/>
          </a:endParaRPr>
        </a:p>
      </dgm:t>
    </dgm:pt>
    <dgm:pt modelId="{ED73F455-88A7-499C-B873-7C2BB81CCE18}" type="parTrans" cxnId="{4F1D5F9D-EDD4-42D2-813F-D168AD20D210}">
      <dgm:prSet/>
      <dgm:spPr/>
      <dgm:t>
        <a:bodyPr/>
        <a:lstStyle/>
        <a:p>
          <a:endParaRPr lang="en-US"/>
        </a:p>
      </dgm:t>
    </dgm:pt>
    <dgm:pt modelId="{4D4C8A9D-7EA7-491A-99B6-CC67767F5CE6}" type="sibTrans" cxnId="{4F1D5F9D-EDD4-42D2-813F-D168AD20D210}">
      <dgm:prSet/>
      <dgm:spPr/>
      <dgm:t>
        <a:bodyPr/>
        <a:lstStyle/>
        <a:p>
          <a:endParaRPr lang="en-US"/>
        </a:p>
      </dgm:t>
    </dgm:pt>
    <dgm:pt modelId="{55722288-26D9-4CEC-A213-D44B9CB5D73E}">
      <dgm:prSet custT="1"/>
      <dgm:spPr/>
      <dgm:t>
        <a:bodyPr/>
        <a:lstStyle/>
        <a:p>
          <a:r>
            <a:rPr lang="en-GB" sz="1600" dirty="0">
              <a:latin typeface="Arial" panose="020B0604020202020204" pitchFamily="34" charset="0"/>
              <a:cs typeface="Arial" panose="020B0604020202020204" pitchFamily="34" charset="0"/>
            </a:rPr>
            <a:t>ICD-10 was first authorized for use in the UK in 1995. UK Government in 2010 made a commitment to update the United Kingdom version of ICD-10 every three years.</a:t>
          </a:r>
        </a:p>
        <a:p>
          <a:endParaRPr lang="en-US" sz="1600" dirty="0">
            <a:latin typeface="Arial" panose="020B0604020202020204" pitchFamily="34" charset="0"/>
            <a:cs typeface="Arial" panose="020B0604020202020204" pitchFamily="34" charset="0"/>
          </a:endParaRPr>
        </a:p>
      </dgm:t>
    </dgm:pt>
    <dgm:pt modelId="{B883525E-89FE-4356-914B-67DB452F3C7F}" type="parTrans" cxnId="{D8D729F1-103C-4B2A-9B74-F40724648100}">
      <dgm:prSet/>
      <dgm:spPr/>
      <dgm:t>
        <a:bodyPr/>
        <a:lstStyle/>
        <a:p>
          <a:endParaRPr lang="en-US"/>
        </a:p>
      </dgm:t>
    </dgm:pt>
    <dgm:pt modelId="{9461E990-C731-42B1-9B9F-A010108AEAEF}" type="sibTrans" cxnId="{D8D729F1-103C-4B2A-9B74-F40724648100}">
      <dgm:prSet/>
      <dgm:spPr/>
      <dgm:t>
        <a:bodyPr/>
        <a:lstStyle/>
        <a:p>
          <a:endParaRPr lang="en-US"/>
        </a:p>
      </dgm:t>
    </dgm:pt>
    <dgm:pt modelId="{9A93B4C0-CBD0-413C-BE02-EBC36AE64EC8}">
      <dgm:prSet custT="1"/>
      <dgm:spPr/>
      <dgm:t>
        <a:bodyPr/>
        <a:lstStyle/>
        <a:p>
          <a:r>
            <a:rPr lang="en-GB" sz="1600" dirty="0">
              <a:latin typeface="Arial" panose="020B0604020202020204" pitchFamily="34" charset="0"/>
              <a:cs typeface="Arial" panose="020B0604020202020204" pitchFamily="34" charset="0"/>
            </a:rPr>
            <a:t>There is no specific code for postnatal depression it is a mental disorder, not otherwise specified but it can fall within several codes between f00 to f99 </a:t>
          </a:r>
        </a:p>
        <a:p>
          <a:endParaRPr lang="en-US" sz="1600" dirty="0">
            <a:latin typeface="Arial" panose="020B0604020202020204" pitchFamily="34" charset="0"/>
            <a:cs typeface="Arial" panose="020B0604020202020204" pitchFamily="34" charset="0"/>
          </a:endParaRPr>
        </a:p>
      </dgm:t>
    </dgm:pt>
    <dgm:pt modelId="{B811B8F1-69A7-40CE-ACBD-8FEFCD4F438B}" type="parTrans" cxnId="{4F56F60F-4D65-44F6-B278-970A34C9CA82}">
      <dgm:prSet/>
      <dgm:spPr/>
      <dgm:t>
        <a:bodyPr/>
        <a:lstStyle/>
        <a:p>
          <a:endParaRPr lang="en-US"/>
        </a:p>
      </dgm:t>
    </dgm:pt>
    <dgm:pt modelId="{D190662F-D748-4D56-91E2-1D20989E6725}" type="sibTrans" cxnId="{4F56F60F-4D65-44F6-B278-970A34C9CA82}">
      <dgm:prSet/>
      <dgm:spPr/>
      <dgm:t>
        <a:bodyPr/>
        <a:lstStyle/>
        <a:p>
          <a:endParaRPr lang="en-US"/>
        </a:p>
      </dgm:t>
    </dgm:pt>
    <dgm:pt modelId="{CE64496E-E9EB-4D52-9F08-2094708D9971}">
      <dgm:prSet custT="1"/>
      <dgm:spPr/>
      <dgm:t>
        <a:bodyPr/>
        <a:lstStyle/>
        <a:p>
          <a:r>
            <a:rPr lang="en-GB" sz="1600" dirty="0">
              <a:latin typeface="Arial" panose="020B0604020202020204" pitchFamily="34" charset="0"/>
              <a:cs typeface="Arial" panose="020B0604020202020204" pitchFamily="34" charset="0"/>
            </a:rPr>
            <a:t>F00 to f99 codes fall under mental and behavioural disorder</a:t>
          </a:r>
          <a:endParaRPr lang="en-US" sz="1600" dirty="0">
            <a:latin typeface="Arial" panose="020B0604020202020204" pitchFamily="34" charset="0"/>
            <a:cs typeface="Arial" panose="020B0604020202020204" pitchFamily="34" charset="0"/>
          </a:endParaRPr>
        </a:p>
      </dgm:t>
    </dgm:pt>
    <dgm:pt modelId="{D0A354FC-E622-4A06-9C9B-7A92484485D3}" type="parTrans" cxnId="{59B8A465-E824-4030-AE90-9424527B5078}">
      <dgm:prSet/>
      <dgm:spPr/>
      <dgm:t>
        <a:bodyPr/>
        <a:lstStyle/>
        <a:p>
          <a:endParaRPr lang="en-US"/>
        </a:p>
      </dgm:t>
    </dgm:pt>
    <dgm:pt modelId="{DEC9237D-F52B-4164-BAA1-3681C6B217E8}" type="sibTrans" cxnId="{59B8A465-E824-4030-AE90-9424527B5078}">
      <dgm:prSet/>
      <dgm:spPr/>
      <dgm:t>
        <a:bodyPr/>
        <a:lstStyle/>
        <a:p>
          <a:endParaRPr lang="en-US"/>
        </a:p>
      </dgm:t>
    </dgm:pt>
    <dgm:pt modelId="{0D23E16D-55D7-0446-ADEA-988980A379F6}">
      <dgm:prSet/>
      <dgm:spPr/>
      <dgm:t>
        <a:bodyPr/>
        <a:lstStyle/>
        <a:p>
          <a:endParaRPr lang="en-GB"/>
        </a:p>
      </dgm:t>
    </dgm:pt>
    <dgm:pt modelId="{FCE1DB59-8617-3041-B9ED-BB834C50BAAD}" type="parTrans" cxnId="{CF7C9240-1D8E-854C-AD8F-79E116B8E850}">
      <dgm:prSet/>
      <dgm:spPr/>
      <dgm:t>
        <a:bodyPr/>
        <a:lstStyle/>
        <a:p>
          <a:endParaRPr lang="en-GB"/>
        </a:p>
      </dgm:t>
    </dgm:pt>
    <dgm:pt modelId="{D99AA474-9134-7D4E-A6B9-F36F10C9BFDB}" type="sibTrans" cxnId="{CF7C9240-1D8E-854C-AD8F-79E116B8E850}">
      <dgm:prSet/>
      <dgm:spPr/>
      <dgm:t>
        <a:bodyPr/>
        <a:lstStyle/>
        <a:p>
          <a:endParaRPr lang="en-GB"/>
        </a:p>
      </dgm:t>
    </dgm:pt>
    <dgm:pt modelId="{521CD9B8-D6F7-C947-BC86-BF98E468E916}" type="pres">
      <dgm:prSet presAssocID="{4E92A0E0-3198-49DE-9D2C-E9446B062567}" presName="vert0" presStyleCnt="0">
        <dgm:presLayoutVars>
          <dgm:dir/>
          <dgm:animOne val="branch"/>
          <dgm:animLvl val="lvl"/>
        </dgm:presLayoutVars>
      </dgm:prSet>
      <dgm:spPr/>
    </dgm:pt>
    <dgm:pt modelId="{101E3740-2054-C043-8D6A-0C182D0088C3}" type="pres">
      <dgm:prSet presAssocID="{DE947228-00D9-4607-BF3D-6692FD60EC07}" presName="thickLine" presStyleLbl="alignNode1" presStyleIdx="0" presStyleCnt="5"/>
      <dgm:spPr/>
    </dgm:pt>
    <dgm:pt modelId="{4DEB7B1E-2347-B24A-87B9-2DDBC56B94F4}" type="pres">
      <dgm:prSet presAssocID="{DE947228-00D9-4607-BF3D-6692FD60EC07}" presName="horz1" presStyleCnt="0"/>
      <dgm:spPr/>
    </dgm:pt>
    <dgm:pt modelId="{699E82C3-02EA-3144-A963-4D11D00D68A6}" type="pres">
      <dgm:prSet presAssocID="{DE947228-00D9-4607-BF3D-6692FD60EC07}" presName="tx1" presStyleLbl="revTx" presStyleIdx="0" presStyleCnt="5" custScaleX="98721" custScaleY="106056"/>
      <dgm:spPr/>
    </dgm:pt>
    <dgm:pt modelId="{5E0C7479-1869-3E44-9076-7F535F91680C}" type="pres">
      <dgm:prSet presAssocID="{DE947228-00D9-4607-BF3D-6692FD60EC07}" presName="vert1" presStyleCnt="0"/>
      <dgm:spPr/>
    </dgm:pt>
    <dgm:pt modelId="{743B0CB0-18F9-E141-BCEC-62669A5A78CC}" type="pres">
      <dgm:prSet presAssocID="{55722288-26D9-4CEC-A213-D44B9CB5D73E}" presName="thickLine" presStyleLbl="alignNode1" presStyleIdx="1" presStyleCnt="5"/>
      <dgm:spPr/>
    </dgm:pt>
    <dgm:pt modelId="{D312A1F8-7D4F-A745-8F07-C82E1A61243D}" type="pres">
      <dgm:prSet presAssocID="{55722288-26D9-4CEC-A213-D44B9CB5D73E}" presName="horz1" presStyleCnt="0"/>
      <dgm:spPr/>
    </dgm:pt>
    <dgm:pt modelId="{FC0E613E-EE37-FD43-AEB6-C12381FE4516}" type="pres">
      <dgm:prSet presAssocID="{55722288-26D9-4CEC-A213-D44B9CB5D73E}" presName="tx1" presStyleLbl="revTx" presStyleIdx="1" presStyleCnt="5"/>
      <dgm:spPr/>
    </dgm:pt>
    <dgm:pt modelId="{0F2F7B58-DD8D-114B-B537-34AAC4A8FB92}" type="pres">
      <dgm:prSet presAssocID="{55722288-26D9-4CEC-A213-D44B9CB5D73E}" presName="vert1" presStyleCnt="0"/>
      <dgm:spPr/>
    </dgm:pt>
    <dgm:pt modelId="{E2B0B6FB-4380-C14E-A2A8-D01408EE02E7}" type="pres">
      <dgm:prSet presAssocID="{9A93B4C0-CBD0-413C-BE02-EBC36AE64EC8}" presName="thickLine" presStyleLbl="alignNode1" presStyleIdx="2" presStyleCnt="5"/>
      <dgm:spPr/>
    </dgm:pt>
    <dgm:pt modelId="{0FA87431-FB86-6046-9B4C-2A7190DA6741}" type="pres">
      <dgm:prSet presAssocID="{9A93B4C0-CBD0-413C-BE02-EBC36AE64EC8}" presName="horz1" presStyleCnt="0"/>
      <dgm:spPr/>
    </dgm:pt>
    <dgm:pt modelId="{E5F2553B-3B8F-EA45-B421-BC82C8ACEBE1}" type="pres">
      <dgm:prSet presAssocID="{9A93B4C0-CBD0-413C-BE02-EBC36AE64EC8}" presName="tx1" presStyleLbl="revTx" presStyleIdx="2" presStyleCnt="5"/>
      <dgm:spPr/>
    </dgm:pt>
    <dgm:pt modelId="{72B5A381-9311-D740-A16C-F6A44E17D6FB}" type="pres">
      <dgm:prSet presAssocID="{9A93B4C0-CBD0-413C-BE02-EBC36AE64EC8}" presName="vert1" presStyleCnt="0"/>
      <dgm:spPr/>
    </dgm:pt>
    <dgm:pt modelId="{3295B0A9-C73B-D54C-8443-490988A0D771}" type="pres">
      <dgm:prSet presAssocID="{CE64496E-E9EB-4D52-9F08-2094708D9971}" presName="thickLine" presStyleLbl="alignNode1" presStyleIdx="3" presStyleCnt="5"/>
      <dgm:spPr/>
    </dgm:pt>
    <dgm:pt modelId="{83BD5157-B6D5-434B-9B73-FA67B64BA4DA}" type="pres">
      <dgm:prSet presAssocID="{CE64496E-E9EB-4D52-9F08-2094708D9971}" presName="horz1" presStyleCnt="0"/>
      <dgm:spPr/>
    </dgm:pt>
    <dgm:pt modelId="{223057BE-B66C-9341-A281-462F6989069F}" type="pres">
      <dgm:prSet presAssocID="{CE64496E-E9EB-4D52-9F08-2094708D9971}" presName="tx1" presStyleLbl="revTx" presStyleIdx="3" presStyleCnt="5"/>
      <dgm:spPr/>
    </dgm:pt>
    <dgm:pt modelId="{36328EDB-A5D3-1C43-AC2E-D6D0F9C68A9F}" type="pres">
      <dgm:prSet presAssocID="{CE64496E-E9EB-4D52-9F08-2094708D9971}" presName="vert1" presStyleCnt="0"/>
      <dgm:spPr/>
    </dgm:pt>
    <dgm:pt modelId="{678F5AA5-8CEC-5447-B53D-42562B14FA02}" type="pres">
      <dgm:prSet presAssocID="{0D23E16D-55D7-0446-ADEA-988980A379F6}" presName="thickLine" presStyleLbl="alignNode1" presStyleIdx="4" presStyleCnt="5"/>
      <dgm:spPr/>
    </dgm:pt>
    <dgm:pt modelId="{70CF191E-7DB3-8340-9B07-50C6A9826410}" type="pres">
      <dgm:prSet presAssocID="{0D23E16D-55D7-0446-ADEA-988980A379F6}" presName="horz1" presStyleCnt="0"/>
      <dgm:spPr/>
    </dgm:pt>
    <dgm:pt modelId="{4D1C1877-C678-4443-9017-EF1563550851}" type="pres">
      <dgm:prSet presAssocID="{0D23E16D-55D7-0446-ADEA-988980A379F6}" presName="tx1" presStyleLbl="revTx" presStyleIdx="4" presStyleCnt="5"/>
      <dgm:spPr/>
    </dgm:pt>
    <dgm:pt modelId="{1BC028A8-FF52-5642-BEAB-C1D23224DE07}" type="pres">
      <dgm:prSet presAssocID="{0D23E16D-55D7-0446-ADEA-988980A379F6}" presName="vert1" presStyleCnt="0"/>
      <dgm:spPr/>
    </dgm:pt>
  </dgm:ptLst>
  <dgm:cxnLst>
    <dgm:cxn modelId="{4F56F60F-4D65-44F6-B278-970A34C9CA82}" srcId="{4E92A0E0-3198-49DE-9D2C-E9446B062567}" destId="{9A93B4C0-CBD0-413C-BE02-EBC36AE64EC8}" srcOrd="2" destOrd="0" parTransId="{B811B8F1-69A7-40CE-ACBD-8FEFCD4F438B}" sibTransId="{D190662F-D748-4D56-91E2-1D20989E6725}"/>
    <dgm:cxn modelId="{C1832C13-B620-3F4E-9E6C-C649D95F0333}" type="presOf" srcId="{0D23E16D-55D7-0446-ADEA-988980A379F6}" destId="{4D1C1877-C678-4443-9017-EF1563550851}" srcOrd="0" destOrd="0" presId="urn:microsoft.com/office/officeart/2008/layout/LinedList"/>
    <dgm:cxn modelId="{2C28E61E-1671-6A41-8945-696E8BCDC3EF}" type="presOf" srcId="{DE947228-00D9-4607-BF3D-6692FD60EC07}" destId="{699E82C3-02EA-3144-A963-4D11D00D68A6}" srcOrd="0" destOrd="0" presId="urn:microsoft.com/office/officeart/2008/layout/LinedList"/>
    <dgm:cxn modelId="{02C4AF3F-A7D1-BD4A-87E8-3EC9F97E226F}" type="presOf" srcId="{4E92A0E0-3198-49DE-9D2C-E9446B062567}" destId="{521CD9B8-D6F7-C947-BC86-BF98E468E916}" srcOrd="0" destOrd="0" presId="urn:microsoft.com/office/officeart/2008/layout/LinedList"/>
    <dgm:cxn modelId="{CF7C9240-1D8E-854C-AD8F-79E116B8E850}" srcId="{4E92A0E0-3198-49DE-9D2C-E9446B062567}" destId="{0D23E16D-55D7-0446-ADEA-988980A379F6}" srcOrd="4" destOrd="0" parTransId="{FCE1DB59-8617-3041-B9ED-BB834C50BAAD}" sibTransId="{D99AA474-9134-7D4E-A6B9-F36F10C9BFDB}"/>
    <dgm:cxn modelId="{59B8A465-E824-4030-AE90-9424527B5078}" srcId="{4E92A0E0-3198-49DE-9D2C-E9446B062567}" destId="{CE64496E-E9EB-4D52-9F08-2094708D9971}" srcOrd="3" destOrd="0" parTransId="{D0A354FC-E622-4A06-9C9B-7A92484485D3}" sibTransId="{DEC9237D-F52B-4164-BAA1-3681C6B217E8}"/>
    <dgm:cxn modelId="{5A930788-0EF8-1640-9B13-1745811B74A6}" type="presOf" srcId="{CE64496E-E9EB-4D52-9F08-2094708D9971}" destId="{223057BE-B66C-9341-A281-462F6989069F}" srcOrd="0" destOrd="0" presId="urn:microsoft.com/office/officeart/2008/layout/LinedList"/>
    <dgm:cxn modelId="{4F1D5F9D-EDD4-42D2-813F-D168AD20D210}" srcId="{4E92A0E0-3198-49DE-9D2C-E9446B062567}" destId="{DE947228-00D9-4607-BF3D-6692FD60EC07}" srcOrd="0" destOrd="0" parTransId="{ED73F455-88A7-499C-B873-7C2BB81CCE18}" sibTransId="{4D4C8A9D-7EA7-491A-99B6-CC67767F5CE6}"/>
    <dgm:cxn modelId="{8806DFDF-7305-DA4A-BDB5-920529ADDB3E}" type="presOf" srcId="{55722288-26D9-4CEC-A213-D44B9CB5D73E}" destId="{FC0E613E-EE37-FD43-AEB6-C12381FE4516}" srcOrd="0" destOrd="0" presId="urn:microsoft.com/office/officeart/2008/layout/LinedList"/>
    <dgm:cxn modelId="{D8D729F1-103C-4B2A-9B74-F40724648100}" srcId="{4E92A0E0-3198-49DE-9D2C-E9446B062567}" destId="{55722288-26D9-4CEC-A213-D44B9CB5D73E}" srcOrd="1" destOrd="0" parTransId="{B883525E-89FE-4356-914B-67DB452F3C7F}" sibTransId="{9461E990-C731-42B1-9B9F-A010108AEAEF}"/>
    <dgm:cxn modelId="{0F2F86F3-F610-A54E-9811-E33CB0939B37}" type="presOf" srcId="{9A93B4C0-CBD0-413C-BE02-EBC36AE64EC8}" destId="{E5F2553B-3B8F-EA45-B421-BC82C8ACEBE1}" srcOrd="0" destOrd="0" presId="urn:microsoft.com/office/officeart/2008/layout/LinedList"/>
    <dgm:cxn modelId="{774056ED-2554-4C4D-8532-CEC6FE2418B4}" type="presParOf" srcId="{521CD9B8-D6F7-C947-BC86-BF98E468E916}" destId="{101E3740-2054-C043-8D6A-0C182D0088C3}" srcOrd="0" destOrd="0" presId="urn:microsoft.com/office/officeart/2008/layout/LinedList"/>
    <dgm:cxn modelId="{6080C583-2274-6449-823C-A75F9BF97B95}" type="presParOf" srcId="{521CD9B8-D6F7-C947-BC86-BF98E468E916}" destId="{4DEB7B1E-2347-B24A-87B9-2DDBC56B94F4}" srcOrd="1" destOrd="0" presId="urn:microsoft.com/office/officeart/2008/layout/LinedList"/>
    <dgm:cxn modelId="{8D36CE73-87B2-6945-9CBA-C89A2DA05380}" type="presParOf" srcId="{4DEB7B1E-2347-B24A-87B9-2DDBC56B94F4}" destId="{699E82C3-02EA-3144-A963-4D11D00D68A6}" srcOrd="0" destOrd="0" presId="urn:microsoft.com/office/officeart/2008/layout/LinedList"/>
    <dgm:cxn modelId="{8334C03D-5A5A-1F4D-AA38-848BE1B7DD67}" type="presParOf" srcId="{4DEB7B1E-2347-B24A-87B9-2DDBC56B94F4}" destId="{5E0C7479-1869-3E44-9076-7F535F91680C}" srcOrd="1" destOrd="0" presId="urn:microsoft.com/office/officeart/2008/layout/LinedList"/>
    <dgm:cxn modelId="{79EB2E8B-B27A-C942-B867-6270763FE4EF}" type="presParOf" srcId="{521CD9B8-D6F7-C947-BC86-BF98E468E916}" destId="{743B0CB0-18F9-E141-BCEC-62669A5A78CC}" srcOrd="2" destOrd="0" presId="urn:microsoft.com/office/officeart/2008/layout/LinedList"/>
    <dgm:cxn modelId="{18703627-E3EB-994B-B016-4BD0C520F5E3}" type="presParOf" srcId="{521CD9B8-D6F7-C947-BC86-BF98E468E916}" destId="{D312A1F8-7D4F-A745-8F07-C82E1A61243D}" srcOrd="3" destOrd="0" presId="urn:microsoft.com/office/officeart/2008/layout/LinedList"/>
    <dgm:cxn modelId="{925DC56F-EA99-3E4F-85E1-0CEC3BFD64D7}" type="presParOf" srcId="{D312A1F8-7D4F-A745-8F07-C82E1A61243D}" destId="{FC0E613E-EE37-FD43-AEB6-C12381FE4516}" srcOrd="0" destOrd="0" presId="urn:microsoft.com/office/officeart/2008/layout/LinedList"/>
    <dgm:cxn modelId="{91D149E4-1A4E-4A4A-9862-95E7A1F18DF4}" type="presParOf" srcId="{D312A1F8-7D4F-A745-8F07-C82E1A61243D}" destId="{0F2F7B58-DD8D-114B-B537-34AAC4A8FB92}" srcOrd="1" destOrd="0" presId="urn:microsoft.com/office/officeart/2008/layout/LinedList"/>
    <dgm:cxn modelId="{C873E853-D2D9-0A48-9701-948C9EE0C766}" type="presParOf" srcId="{521CD9B8-D6F7-C947-BC86-BF98E468E916}" destId="{E2B0B6FB-4380-C14E-A2A8-D01408EE02E7}" srcOrd="4" destOrd="0" presId="urn:microsoft.com/office/officeart/2008/layout/LinedList"/>
    <dgm:cxn modelId="{F241C796-48C8-9C4B-BBEE-07509BA505B7}" type="presParOf" srcId="{521CD9B8-D6F7-C947-BC86-BF98E468E916}" destId="{0FA87431-FB86-6046-9B4C-2A7190DA6741}" srcOrd="5" destOrd="0" presId="urn:microsoft.com/office/officeart/2008/layout/LinedList"/>
    <dgm:cxn modelId="{FBDC8451-606E-CE48-A47A-73EAFF291A26}" type="presParOf" srcId="{0FA87431-FB86-6046-9B4C-2A7190DA6741}" destId="{E5F2553B-3B8F-EA45-B421-BC82C8ACEBE1}" srcOrd="0" destOrd="0" presId="urn:microsoft.com/office/officeart/2008/layout/LinedList"/>
    <dgm:cxn modelId="{D806CD74-4ED9-A242-A505-A806B15AA4B0}" type="presParOf" srcId="{0FA87431-FB86-6046-9B4C-2A7190DA6741}" destId="{72B5A381-9311-D740-A16C-F6A44E17D6FB}" srcOrd="1" destOrd="0" presId="urn:microsoft.com/office/officeart/2008/layout/LinedList"/>
    <dgm:cxn modelId="{8B7666A0-9329-1A49-98B2-59204C92F7E4}" type="presParOf" srcId="{521CD9B8-D6F7-C947-BC86-BF98E468E916}" destId="{3295B0A9-C73B-D54C-8443-490988A0D771}" srcOrd="6" destOrd="0" presId="urn:microsoft.com/office/officeart/2008/layout/LinedList"/>
    <dgm:cxn modelId="{E26BAD85-7413-4D4B-9C1D-6B07FEE4980B}" type="presParOf" srcId="{521CD9B8-D6F7-C947-BC86-BF98E468E916}" destId="{83BD5157-B6D5-434B-9B73-FA67B64BA4DA}" srcOrd="7" destOrd="0" presId="urn:microsoft.com/office/officeart/2008/layout/LinedList"/>
    <dgm:cxn modelId="{6327A306-D3DB-954F-B8AC-9704BFDBB51E}" type="presParOf" srcId="{83BD5157-B6D5-434B-9B73-FA67B64BA4DA}" destId="{223057BE-B66C-9341-A281-462F6989069F}" srcOrd="0" destOrd="0" presId="urn:microsoft.com/office/officeart/2008/layout/LinedList"/>
    <dgm:cxn modelId="{F0715CD1-C42D-6942-A567-1A958E040DB6}" type="presParOf" srcId="{83BD5157-B6D5-434B-9B73-FA67B64BA4DA}" destId="{36328EDB-A5D3-1C43-AC2E-D6D0F9C68A9F}" srcOrd="1" destOrd="0" presId="urn:microsoft.com/office/officeart/2008/layout/LinedList"/>
    <dgm:cxn modelId="{CD871DDF-643D-8D41-A399-861E3BD7780C}" type="presParOf" srcId="{521CD9B8-D6F7-C947-BC86-BF98E468E916}" destId="{678F5AA5-8CEC-5447-B53D-42562B14FA02}" srcOrd="8" destOrd="0" presId="urn:microsoft.com/office/officeart/2008/layout/LinedList"/>
    <dgm:cxn modelId="{4F72EF45-4F90-0D4B-8EAC-26AB30E6E57D}" type="presParOf" srcId="{521CD9B8-D6F7-C947-BC86-BF98E468E916}" destId="{70CF191E-7DB3-8340-9B07-50C6A9826410}" srcOrd="9" destOrd="0" presId="urn:microsoft.com/office/officeart/2008/layout/LinedList"/>
    <dgm:cxn modelId="{1BB064FB-93F2-D749-8312-646F87361CD8}" type="presParOf" srcId="{70CF191E-7DB3-8340-9B07-50C6A9826410}" destId="{4D1C1877-C678-4443-9017-EF1563550851}" srcOrd="0" destOrd="0" presId="urn:microsoft.com/office/officeart/2008/layout/LinedList"/>
    <dgm:cxn modelId="{A6C68A1B-D4AA-A244-B2EB-A8FFB9495A20}" type="presParOf" srcId="{70CF191E-7DB3-8340-9B07-50C6A9826410}" destId="{1BC028A8-FF52-5642-BEAB-C1D23224DE0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E3740-2054-C043-8D6A-0C182D0088C3}">
      <dsp:nvSpPr>
        <dsp:cNvPr id="0" name=""/>
        <dsp:cNvSpPr/>
      </dsp:nvSpPr>
      <dsp:spPr>
        <a:xfrm>
          <a:off x="0" y="1178"/>
          <a:ext cx="761504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9E82C3-02EA-3144-A963-4D11D00D68A6}">
      <dsp:nvSpPr>
        <dsp:cNvPr id="0" name=""/>
        <dsp:cNvSpPr/>
      </dsp:nvSpPr>
      <dsp:spPr>
        <a:xfrm>
          <a:off x="0" y="1178"/>
          <a:ext cx="7510306" cy="1007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ICD 10 is a list of codes to classify diseases internationally</a:t>
          </a:r>
        </a:p>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There are 27 countries worldwide currently using the IDC.10 as a guideline</a:t>
          </a:r>
          <a:endParaRPr lang="en-US" sz="1600" kern="1200" dirty="0">
            <a:latin typeface="Arial" panose="020B0604020202020204" pitchFamily="34" charset="0"/>
            <a:cs typeface="Arial" panose="020B0604020202020204" pitchFamily="34" charset="0"/>
          </a:endParaRPr>
        </a:p>
      </dsp:txBody>
      <dsp:txXfrm>
        <a:off x="0" y="1178"/>
        <a:ext cx="7510306" cy="1007748"/>
      </dsp:txXfrm>
    </dsp:sp>
    <dsp:sp modelId="{743B0CB0-18F9-E141-BCEC-62669A5A78CC}">
      <dsp:nvSpPr>
        <dsp:cNvPr id="0" name=""/>
        <dsp:cNvSpPr/>
      </dsp:nvSpPr>
      <dsp:spPr>
        <a:xfrm>
          <a:off x="0" y="1008927"/>
          <a:ext cx="7615044" cy="0"/>
        </a:xfrm>
        <a:prstGeom prst="line">
          <a:avLst/>
        </a:prstGeom>
        <a:solidFill>
          <a:schemeClr val="accent2">
            <a:hueOff val="-372211"/>
            <a:satOff val="-6638"/>
            <a:lumOff val="-1863"/>
            <a:alphaOff val="0"/>
          </a:schemeClr>
        </a:solidFill>
        <a:ln w="12700" cap="flat" cmpd="sng" algn="ctr">
          <a:solidFill>
            <a:schemeClr val="accent2">
              <a:hueOff val="-372211"/>
              <a:satOff val="-6638"/>
              <a:lumOff val="-18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0E613E-EE37-FD43-AEB6-C12381FE4516}">
      <dsp:nvSpPr>
        <dsp:cNvPr id="0" name=""/>
        <dsp:cNvSpPr/>
      </dsp:nvSpPr>
      <dsp:spPr>
        <a:xfrm>
          <a:off x="0" y="1008927"/>
          <a:ext cx="7615044" cy="950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ICD-10 was first authorized for use in the UK in 1995. UK Government in 2010 made a commitment to update the United Kingdom version of ICD-10 every three years.</a:t>
          </a:r>
        </a:p>
        <a:p>
          <a:pPr marL="0" lvl="0" indent="0" algn="l" defTabSz="711200">
            <a:lnSpc>
              <a:spcPct val="90000"/>
            </a:lnSpc>
            <a:spcBef>
              <a:spcPct val="0"/>
            </a:spcBef>
            <a:spcAft>
              <a:spcPct val="35000"/>
            </a:spcAft>
            <a:buNone/>
          </a:pPr>
          <a:endParaRPr lang="en-US" sz="1600" kern="1200" dirty="0">
            <a:latin typeface="Arial" panose="020B0604020202020204" pitchFamily="34" charset="0"/>
            <a:cs typeface="Arial" panose="020B0604020202020204" pitchFamily="34" charset="0"/>
          </a:endParaRPr>
        </a:p>
      </dsp:txBody>
      <dsp:txXfrm>
        <a:off x="0" y="1008927"/>
        <a:ext cx="7615044" cy="950204"/>
      </dsp:txXfrm>
    </dsp:sp>
    <dsp:sp modelId="{E2B0B6FB-4380-C14E-A2A8-D01408EE02E7}">
      <dsp:nvSpPr>
        <dsp:cNvPr id="0" name=""/>
        <dsp:cNvSpPr/>
      </dsp:nvSpPr>
      <dsp:spPr>
        <a:xfrm>
          <a:off x="0" y="1959131"/>
          <a:ext cx="7615044" cy="0"/>
        </a:xfrm>
        <a:prstGeom prst="line">
          <a:avLst/>
        </a:prstGeom>
        <a:solidFill>
          <a:schemeClr val="accent2">
            <a:hueOff val="-744422"/>
            <a:satOff val="-13276"/>
            <a:lumOff val="-3726"/>
            <a:alphaOff val="0"/>
          </a:schemeClr>
        </a:solidFill>
        <a:ln w="12700" cap="flat" cmpd="sng" algn="ctr">
          <a:solidFill>
            <a:schemeClr val="accent2">
              <a:hueOff val="-744422"/>
              <a:satOff val="-13276"/>
              <a:lumOff val="-3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F2553B-3B8F-EA45-B421-BC82C8ACEBE1}">
      <dsp:nvSpPr>
        <dsp:cNvPr id="0" name=""/>
        <dsp:cNvSpPr/>
      </dsp:nvSpPr>
      <dsp:spPr>
        <a:xfrm>
          <a:off x="0" y="1959131"/>
          <a:ext cx="7615044" cy="950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There is no specific code for postnatal depression it is a mental disorder, not otherwise specified but it can fall within several codes between f00 to f99 </a:t>
          </a:r>
        </a:p>
        <a:p>
          <a:pPr marL="0" lvl="0" indent="0" algn="l" defTabSz="711200">
            <a:lnSpc>
              <a:spcPct val="90000"/>
            </a:lnSpc>
            <a:spcBef>
              <a:spcPct val="0"/>
            </a:spcBef>
            <a:spcAft>
              <a:spcPct val="35000"/>
            </a:spcAft>
            <a:buNone/>
          </a:pPr>
          <a:endParaRPr lang="en-US" sz="1600" kern="1200" dirty="0">
            <a:latin typeface="Arial" panose="020B0604020202020204" pitchFamily="34" charset="0"/>
            <a:cs typeface="Arial" panose="020B0604020202020204" pitchFamily="34" charset="0"/>
          </a:endParaRPr>
        </a:p>
      </dsp:txBody>
      <dsp:txXfrm>
        <a:off x="0" y="1959131"/>
        <a:ext cx="7615044" cy="950204"/>
      </dsp:txXfrm>
    </dsp:sp>
    <dsp:sp modelId="{3295B0A9-C73B-D54C-8443-490988A0D771}">
      <dsp:nvSpPr>
        <dsp:cNvPr id="0" name=""/>
        <dsp:cNvSpPr/>
      </dsp:nvSpPr>
      <dsp:spPr>
        <a:xfrm>
          <a:off x="0" y="2909335"/>
          <a:ext cx="7615044" cy="0"/>
        </a:xfrm>
        <a:prstGeom prst="line">
          <a:avLst/>
        </a:prstGeom>
        <a:solidFill>
          <a:schemeClr val="accent2">
            <a:hueOff val="-1116633"/>
            <a:satOff val="-19915"/>
            <a:lumOff val="-5588"/>
            <a:alphaOff val="0"/>
          </a:schemeClr>
        </a:solidFill>
        <a:ln w="12700" cap="flat" cmpd="sng" algn="ctr">
          <a:solidFill>
            <a:schemeClr val="accent2">
              <a:hueOff val="-1116633"/>
              <a:satOff val="-19915"/>
              <a:lumOff val="-558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3057BE-B66C-9341-A281-462F6989069F}">
      <dsp:nvSpPr>
        <dsp:cNvPr id="0" name=""/>
        <dsp:cNvSpPr/>
      </dsp:nvSpPr>
      <dsp:spPr>
        <a:xfrm>
          <a:off x="0" y="2909335"/>
          <a:ext cx="7615044" cy="950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F00 to f99 codes fall under mental and behavioural disorder</a:t>
          </a:r>
          <a:endParaRPr lang="en-US" sz="1600" kern="1200" dirty="0">
            <a:latin typeface="Arial" panose="020B0604020202020204" pitchFamily="34" charset="0"/>
            <a:cs typeface="Arial" panose="020B0604020202020204" pitchFamily="34" charset="0"/>
          </a:endParaRPr>
        </a:p>
      </dsp:txBody>
      <dsp:txXfrm>
        <a:off x="0" y="2909335"/>
        <a:ext cx="7615044" cy="950204"/>
      </dsp:txXfrm>
    </dsp:sp>
    <dsp:sp modelId="{678F5AA5-8CEC-5447-B53D-42562B14FA02}">
      <dsp:nvSpPr>
        <dsp:cNvPr id="0" name=""/>
        <dsp:cNvSpPr/>
      </dsp:nvSpPr>
      <dsp:spPr>
        <a:xfrm>
          <a:off x="0" y="3859539"/>
          <a:ext cx="7615044" cy="0"/>
        </a:xfrm>
        <a:prstGeom prst="line">
          <a:avLst/>
        </a:prstGeom>
        <a:solidFill>
          <a:schemeClr val="accent2">
            <a:hueOff val="-1488843"/>
            <a:satOff val="-26553"/>
            <a:lumOff val="-7451"/>
            <a:alphaOff val="0"/>
          </a:schemeClr>
        </a:solidFill>
        <a:ln w="12700" cap="flat" cmpd="sng" algn="ctr">
          <a:solidFill>
            <a:schemeClr val="accent2">
              <a:hueOff val="-1488843"/>
              <a:satOff val="-26553"/>
              <a:lumOff val="-7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1C1877-C678-4443-9017-EF1563550851}">
      <dsp:nvSpPr>
        <dsp:cNvPr id="0" name=""/>
        <dsp:cNvSpPr/>
      </dsp:nvSpPr>
      <dsp:spPr>
        <a:xfrm>
          <a:off x="0" y="3859539"/>
          <a:ext cx="7615044" cy="950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endParaRPr lang="en-GB" sz="4400" kern="1200"/>
        </a:p>
      </dsp:txBody>
      <dsp:txXfrm>
        <a:off x="0" y="3859539"/>
        <a:ext cx="7615044" cy="95020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3DACB3-6EC6-A44F-9F2C-5D74E5C2CDD2}" type="datetimeFigureOut">
              <a:rPr lang="en-US" smtClean="0"/>
              <a:t>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E77099-37D2-C640-823E-6081BC3F25A4}" type="slidenum">
              <a:rPr lang="en-US" smtClean="0"/>
              <a:t>‹#›</a:t>
            </a:fld>
            <a:endParaRPr lang="en-US"/>
          </a:p>
        </p:txBody>
      </p:sp>
    </p:spTree>
    <p:extLst>
      <p:ext uri="{BB962C8B-B14F-4D97-AF65-F5344CB8AC3E}">
        <p14:creationId xmlns:p14="http://schemas.microsoft.com/office/powerpoint/2010/main" val="17899532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mind.org.uk/information-support/types-of-mental-health-problems/postnatal-depression-and-perinatal-mental-health/causes/#LackOfSupport"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mind.org.uk/information-support/types-of-mental-health-problems/postnatal-depression-and-perinatal-mental-health/causes/#LowSelfEsteem"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Arial" panose="020B0604020202020204" pitchFamily="34" charset="0"/>
                <a:ea typeface="+mn-ea"/>
                <a:cs typeface="Arial" panose="020B0604020202020204" pitchFamily="34" charset="0"/>
              </a:rPr>
              <a:t>ICD-10-CM code F53 </a:t>
            </a:r>
            <a:r>
              <a:rPr lang="en-GB" sz="1200" kern="1200" dirty="0">
                <a:solidFill>
                  <a:schemeClr val="tx1"/>
                </a:solidFill>
                <a:effectLst/>
                <a:latin typeface="Arial" panose="020B0604020202020204" pitchFamily="34" charset="0"/>
                <a:ea typeface="+mn-ea"/>
                <a:cs typeface="Arial" panose="020B0604020202020204" pitchFamily="34" charset="0"/>
              </a:rPr>
              <a:t>(</a:t>
            </a:r>
            <a:r>
              <a:rPr lang="en-GB" sz="1200" i="1" kern="1200" dirty="0">
                <a:solidFill>
                  <a:schemeClr val="tx1"/>
                </a:solidFill>
                <a:effectLst/>
                <a:latin typeface="Arial" panose="020B0604020202020204" pitchFamily="34" charset="0"/>
                <a:ea typeface="+mn-ea"/>
                <a:cs typeface="Arial" panose="020B0604020202020204" pitchFamily="34" charset="0"/>
              </a:rPr>
              <a:t>puerperal psychosis</a:t>
            </a:r>
            <a:r>
              <a:rPr lang="en-GB" sz="1200" kern="1200" dirty="0">
                <a:solidFill>
                  <a:schemeClr val="tx1"/>
                </a:solidFill>
                <a:effectLst/>
                <a:latin typeface="Arial" panose="020B0604020202020204" pitchFamily="34" charset="0"/>
                <a:ea typeface="+mn-ea"/>
                <a:cs typeface="Arial" panose="020B0604020202020204" pitchFamily="34" charset="0"/>
              </a:rPr>
              <a:t>) is a condition that causes a woman to experience symptoms that can cause fear within her, by causing her to hear voices leading to serious levels of anxiety and depression</a:t>
            </a:r>
          </a:p>
          <a:p>
            <a:r>
              <a:rPr lang="en-GB" sz="1200" kern="1200" dirty="0">
                <a:solidFill>
                  <a:schemeClr val="tx1"/>
                </a:solidFill>
                <a:effectLst/>
                <a:latin typeface="Arial" panose="020B0604020202020204" pitchFamily="34" charset="0"/>
                <a:ea typeface="+mn-ea"/>
                <a:cs typeface="Arial" panose="020B0604020202020204" pitchFamily="34" charset="0"/>
              </a:rPr>
              <a:t>The code ICD-10 states the term “puerperal psychosis,” postpartum depression is a complication which may accurs in pregnancy, and a severe form of postpartum illness, it is something that is recognised and agreed upon globally. The psychiatric usually</a:t>
            </a:r>
          </a:p>
          <a:p>
            <a:r>
              <a:rPr lang="en-GB" sz="1200" kern="1200" dirty="0">
                <a:solidFill>
                  <a:schemeClr val="tx1"/>
                </a:solidFill>
                <a:effectLst/>
                <a:latin typeface="Arial" panose="020B0604020202020204" pitchFamily="34" charset="0"/>
                <a:ea typeface="+mn-ea"/>
                <a:cs typeface="Arial" panose="020B0604020202020204" pitchFamily="34" charset="0"/>
              </a:rPr>
              <a:t>Completes a medical history evaluation of the patient to resolve a positive diagnosis of postpartum depression. And they also review the patient and their family, </a:t>
            </a:r>
          </a:p>
          <a:p>
            <a:endParaRPr lang="en-US" dirty="0"/>
          </a:p>
        </p:txBody>
      </p:sp>
      <p:sp>
        <p:nvSpPr>
          <p:cNvPr id="4" name="Slide Number Placeholder 3"/>
          <p:cNvSpPr>
            <a:spLocks noGrp="1"/>
          </p:cNvSpPr>
          <p:nvPr>
            <p:ph type="sldNum" sz="quarter" idx="5"/>
          </p:nvPr>
        </p:nvSpPr>
        <p:spPr/>
        <p:txBody>
          <a:bodyPr/>
          <a:lstStyle/>
          <a:p>
            <a:fld id="{93E77099-37D2-C640-823E-6081BC3F25A4}" type="slidenum">
              <a:rPr lang="en-US" smtClean="0"/>
              <a:t>3</a:t>
            </a:fld>
            <a:endParaRPr lang="en-US"/>
          </a:p>
        </p:txBody>
      </p:sp>
    </p:spTree>
    <p:extLst>
      <p:ext uri="{BB962C8B-B14F-4D97-AF65-F5344CB8AC3E}">
        <p14:creationId xmlns:p14="http://schemas.microsoft.com/office/powerpoint/2010/main" val="1714582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Biological causes Some studies have shown that changes to hormones during pregnancy and after childbirth can cause differences in their mood. Some researchers consider it is likely that perinatal mental health problems have a biological cause. This includes changes in the body and hormones during and after pregnancy, </a:t>
            </a:r>
          </a:p>
          <a:p>
            <a:r>
              <a:rPr lang="en-GB" sz="1200" u="sng" kern="1200" dirty="0">
                <a:solidFill>
                  <a:schemeClr val="tx1"/>
                </a:solidFill>
                <a:effectLst/>
                <a:latin typeface="+mn-lt"/>
                <a:ea typeface="+mn-ea"/>
                <a:cs typeface="+mn-cs"/>
                <a:hlinkClick r:id="rId3"/>
              </a:rPr>
              <a:t>lack of support</a:t>
            </a:r>
            <a:r>
              <a:rPr lang="en-GB" sz="1200" kern="1200" dirty="0">
                <a:solidFill>
                  <a:schemeClr val="tx1"/>
                </a:solidFill>
                <a:effectLst/>
                <a:latin typeface="+mn-lt"/>
                <a:ea typeface="+mn-ea"/>
                <a:cs typeface="+mn-cs"/>
              </a:rPr>
              <a:t> Having a baby is a major life experience and it can be very stressful and exhausting. It can also be overwhelming especially If you don't have people around to help, partner or family members, this can affect the way you cope. lacking support could during this time could mean that you are more likely to develop a mental health problem. </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 Difficult childhood experiences:</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unstable family situation, emotional abuse physical and sexual abuse   traumatic incident, neglect or losing a loved one</a:t>
            </a:r>
          </a:p>
          <a:p>
            <a:r>
              <a:rPr lang="en-GB" sz="1200" u="sng" kern="1200" dirty="0">
                <a:solidFill>
                  <a:schemeClr val="tx1"/>
                </a:solidFill>
                <a:effectLst/>
                <a:latin typeface="+mn-lt"/>
                <a:ea typeface="+mn-ea"/>
                <a:cs typeface="+mn-cs"/>
              </a:rPr>
              <a:t>Experiencing abuse can sometimes cause: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someone that has experienced abuse, is more likely to develop perinatal mental health problems. post- traumatic stress disorder (PTSD),</a:t>
            </a:r>
            <a:r>
              <a:rPr lang="en-GB" sz="1200" u="sng" kern="1200" dirty="0">
                <a:solidFill>
                  <a:schemeClr val="tx1"/>
                </a:solidFill>
                <a:effectLst/>
                <a:latin typeface="+mn-lt"/>
                <a:ea typeface="+mn-ea"/>
                <a:cs typeface="+mn-cs"/>
              </a:rPr>
              <a:t> low self-esteem and depression</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Different types of abuse include: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financial abuse – which can be your partner or somebody who tries to control over your own money. emotional and verbal abuse. domestic violence. sexual assault and rape violent assault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hlinkClick r:id="rId4"/>
              </a:rPr>
              <a:t>low self-esteem</a:t>
            </a:r>
            <a:r>
              <a:rPr lang="en-GB" sz="1200" kern="1200" dirty="0">
                <a:solidFill>
                  <a:schemeClr val="tx1"/>
                </a:solidFill>
                <a:effectLst/>
                <a:latin typeface="+mn-lt"/>
                <a:ea typeface="+mn-ea"/>
                <a:cs typeface="+mn-cs"/>
              </a:rPr>
              <a:t> If your self-esteem is low, you may doubt your ability to cope as a parent. They can put themselves at risk of developing perinatal mental health problems like anxiety and depression </a:t>
            </a:r>
          </a:p>
          <a:p>
            <a:r>
              <a:rPr lang="en-GB" sz="1200" u="sng" kern="1200" dirty="0">
                <a:solidFill>
                  <a:schemeClr val="tx1"/>
                </a:solidFill>
                <a:effectLst/>
                <a:latin typeface="+mn-lt"/>
                <a:ea typeface="+mn-ea"/>
                <a:cs typeface="+mn-cs"/>
              </a:rPr>
              <a:t>Stressful living conditions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difficult to live with stressful living conditions insecure or poor housing, insecure. Employment and financial problems especially it will be hard to cope being pregnant or have recently had a baby.</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Major life events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Major life events like moving houses losing a job broken relationship or death in the family can be difficult to deal with and may raise the level of stress in one’s life.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93E77099-37D2-C640-823E-6081BC3F25A4}" type="slidenum">
              <a:rPr lang="en-US" smtClean="0"/>
              <a:t>4</a:t>
            </a:fld>
            <a:endParaRPr lang="en-US"/>
          </a:p>
        </p:txBody>
      </p:sp>
    </p:spTree>
    <p:extLst>
      <p:ext uri="{BB962C8B-B14F-4D97-AF65-F5344CB8AC3E}">
        <p14:creationId xmlns:p14="http://schemas.microsoft.com/office/powerpoint/2010/main" val="2521486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Severe postnatal depression</a:t>
            </a:r>
          </a:p>
          <a:p>
            <a:r>
              <a:rPr lang="en-GB" sz="1200" dirty="0">
                <a:latin typeface="Arial" panose="020B0604020202020204" pitchFamily="34" charset="0"/>
                <a:cs typeface="Arial" panose="020B0604020202020204" pitchFamily="34" charset="0"/>
              </a:rPr>
              <a:t>If the treatment does not work and your depression is severe your GP or health visitor will refer you to a specialist community. The specialist perinatal mental health teams provide care and treatment   throughout England</a:t>
            </a:r>
          </a:p>
          <a:p>
            <a:endParaRPr lang="en-GB" sz="1200" dirty="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3E77099-37D2-C640-823E-6081BC3F25A4}" type="slidenum">
              <a:rPr lang="en-US" smtClean="0"/>
              <a:t>7</a:t>
            </a:fld>
            <a:endParaRPr lang="en-US"/>
          </a:p>
        </p:txBody>
      </p:sp>
    </p:spTree>
    <p:extLst>
      <p:ext uri="{BB962C8B-B14F-4D97-AF65-F5344CB8AC3E}">
        <p14:creationId xmlns:p14="http://schemas.microsoft.com/office/powerpoint/2010/main" val="9663774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kern="1200" dirty="0">
                <a:solidFill>
                  <a:schemeClr val="tx1"/>
                </a:solidFill>
                <a:effectLst/>
                <a:latin typeface="Arial" panose="020B0604020202020204" pitchFamily="34" charset="0"/>
                <a:ea typeface="+mn-ea"/>
                <a:cs typeface="Arial" panose="020B0604020202020204" pitchFamily="34" charset="0"/>
              </a:rPr>
              <a:t>psychological therapy is where a GP may recommend a self-help which the patient will talk to family and friends for support. They can try different methods for e.g.  make time for themelves ,resting and doing things they enjoy, try activities.</a:t>
            </a:r>
          </a:p>
          <a:p>
            <a:pPr lvl="0"/>
            <a:r>
              <a:rPr lang="en-GB" sz="1200" u="none" strike="noStrike" kern="1200" dirty="0">
                <a:solidFill>
                  <a:schemeClr val="tx1"/>
                </a:solidFill>
                <a:effectLst/>
                <a:latin typeface="Arial" panose="020B0604020202020204" pitchFamily="34" charset="0"/>
                <a:ea typeface="+mn-ea"/>
                <a:cs typeface="Arial" panose="020B0604020202020204" pitchFamily="34" charset="0"/>
              </a:rPr>
              <a:t> </a:t>
            </a:r>
            <a:endParaRPr lang="en-GB" sz="1200" b="1" i="1" kern="1200" dirty="0">
              <a:solidFill>
                <a:schemeClr val="tx1"/>
              </a:solidFill>
              <a:effectLst/>
              <a:latin typeface="Arial" panose="020B0604020202020204" pitchFamily="34" charset="0"/>
              <a:ea typeface="+mn-ea"/>
              <a:cs typeface="Arial" panose="020B0604020202020204" pitchFamily="34" charset="0"/>
            </a:endParaRPr>
          </a:p>
          <a:p>
            <a:r>
              <a:rPr lang="en-GB" sz="1200" kern="1200" dirty="0">
                <a:solidFill>
                  <a:schemeClr val="tx1"/>
                </a:solidFill>
                <a:effectLst/>
                <a:latin typeface="Arial" panose="020B0604020202020204" pitchFamily="34" charset="0"/>
                <a:ea typeface="+mn-ea"/>
                <a:cs typeface="Arial" panose="020B0604020202020204" pitchFamily="34" charset="0"/>
              </a:rPr>
              <a:t>Guided self-help is working with a therapist who will give you practical advice or through online courses or reading a book which will help focus on the patient’s issue</a:t>
            </a:r>
          </a:p>
          <a:p>
            <a:r>
              <a:rPr lang="en-GB" sz="1200" kern="1200" dirty="0">
                <a:solidFill>
                  <a:schemeClr val="tx1"/>
                </a:solidFill>
                <a:effectLst/>
                <a:latin typeface="Arial" panose="020B0604020202020204" pitchFamily="34" charset="0"/>
                <a:ea typeface="+mn-ea"/>
                <a:cs typeface="Arial" panose="020B0604020202020204" pitchFamily="34" charset="0"/>
              </a:rPr>
              <a:t>.  </a:t>
            </a:r>
          </a:p>
          <a:p>
            <a:r>
              <a:rPr lang="en-GB" sz="1200" b="1" i="1" kern="1200" dirty="0">
                <a:solidFill>
                  <a:schemeClr val="tx1"/>
                </a:solidFill>
                <a:effectLst/>
                <a:latin typeface="Arial" panose="020B0604020202020204" pitchFamily="34" charset="0"/>
                <a:ea typeface="+mn-ea"/>
                <a:cs typeface="Arial" panose="020B0604020202020204" pitchFamily="34" charset="0"/>
              </a:rPr>
              <a:t>Interpersonal therapy</a:t>
            </a:r>
          </a:p>
          <a:p>
            <a:r>
              <a:rPr lang="en-GB" sz="1200" kern="1200" dirty="0">
                <a:solidFill>
                  <a:schemeClr val="tx1"/>
                </a:solidFill>
                <a:effectLst/>
                <a:latin typeface="Arial" panose="020B0604020202020204" pitchFamily="34" charset="0"/>
                <a:ea typeface="+mn-ea"/>
                <a:cs typeface="Arial" panose="020B0604020202020204" pitchFamily="34" charset="0"/>
              </a:rPr>
              <a:t>Talking to a therapist who talk to you about your problems family and friends, and I identify if the problems relate to your relationships</a:t>
            </a:r>
          </a:p>
          <a:p>
            <a:r>
              <a:rPr lang="en-GB" sz="1200" u="none" strike="noStrike" kern="1200" dirty="0">
                <a:solidFill>
                  <a:schemeClr val="tx1"/>
                </a:solidFill>
                <a:effectLst/>
                <a:latin typeface="Arial" panose="020B0604020202020204" pitchFamily="34" charset="0"/>
                <a:ea typeface="+mn-ea"/>
                <a:cs typeface="Arial" panose="020B0604020202020204" pitchFamily="34" charset="0"/>
              </a:rPr>
              <a:t> </a:t>
            </a:r>
            <a:endParaRPr lang="en-GB" sz="1200" kern="1200" dirty="0">
              <a:solidFill>
                <a:schemeClr val="tx1"/>
              </a:solidFill>
              <a:effectLst/>
              <a:latin typeface="Arial" panose="020B0604020202020204" pitchFamily="34" charset="0"/>
              <a:ea typeface="+mn-ea"/>
              <a:cs typeface="Arial" panose="020B0604020202020204" pitchFamily="34" charset="0"/>
            </a:endParaRPr>
          </a:p>
          <a:p>
            <a:r>
              <a:rPr lang="en-GB" sz="1200" u="none" strike="noStrike" kern="1200" dirty="0">
                <a:solidFill>
                  <a:schemeClr val="tx1"/>
                </a:solidFill>
                <a:effectLst/>
                <a:latin typeface="Arial" panose="020B0604020202020204" pitchFamily="34" charset="0"/>
                <a:ea typeface="+mn-ea"/>
                <a:cs typeface="Arial" panose="020B0604020202020204" pitchFamily="34" charset="0"/>
              </a:rPr>
              <a:t> </a:t>
            </a:r>
            <a:endParaRPr lang="en-GB" sz="1200" kern="1200" dirty="0">
              <a:solidFill>
                <a:schemeClr val="tx1"/>
              </a:solidFill>
              <a:effectLst/>
              <a:latin typeface="Arial" panose="020B0604020202020204" pitchFamily="34" charset="0"/>
              <a:ea typeface="+mn-ea"/>
              <a:cs typeface="Arial" panose="020B0604020202020204" pitchFamily="34" charset="0"/>
            </a:endParaRPr>
          </a:p>
          <a:p>
            <a:r>
              <a:rPr lang="en-GB" sz="1200" u="none" strike="noStrike" kern="1200" dirty="0">
                <a:solidFill>
                  <a:schemeClr val="tx1"/>
                </a:solidFill>
                <a:effectLst/>
                <a:latin typeface="Arial" panose="020B0604020202020204" pitchFamily="34" charset="0"/>
                <a:ea typeface="+mn-ea"/>
                <a:cs typeface="Arial" panose="020B0604020202020204" pitchFamily="34" charset="0"/>
              </a:rPr>
              <a:t> </a:t>
            </a:r>
            <a:endParaRPr lang="en-GB"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3E77099-37D2-C640-823E-6081BC3F25A4}" type="slidenum">
              <a:rPr lang="en-US" smtClean="0"/>
              <a:t>8</a:t>
            </a:fld>
            <a:endParaRPr lang="en-US"/>
          </a:p>
        </p:txBody>
      </p:sp>
    </p:spTree>
    <p:extLst>
      <p:ext uri="{BB962C8B-B14F-4D97-AF65-F5344CB8AC3E}">
        <p14:creationId xmlns:p14="http://schemas.microsoft.com/office/powerpoint/2010/main" val="30794578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latin typeface="Arial" panose="020B0604020202020204" pitchFamily="34" charset="0"/>
                <a:cs typeface="Arial" panose="020B0604020202020204" pitchFamily="34" charset="0"/>
              </a:rPr>
              <a:t>postnatal depression falls under mental disturbance theres no separate policy or legislation. However, they have something called joint strategies where they’ve taken measures to reduce the postnatal depression, but this is done before they suffer so they’ve taken measures before postnatal depression occurs.</a:t>
            </a:r>
          </a:p>
          <a:p>
            <a:pPr algn="just"/>
            <a:r>
              <a:rPr lang="en-GB" sz="1200" dirty="0">
                <a:latin typeface="Arial" panose="020B0604020202020204" pitchFamily="34" charset="0"/>
                <a:cs typeface="Arial" panose="020B0604020202020204" pitchFamily="34" charset="0"/>
              </a:rPr>
              <a:t>GP postnatal check </a:t>
            </a:r>
          </a:p>
          <a:p>
            <a:pPr algn="just"/>
            <a:r>
              <a:rPr lang="en-GB" sz="1200" dirty="0">
                <a:latin typeface="Arial" panose="020B0604020202020204" pitchFamily="34" charset="0"/>
                <a:cs typeface="Arial" panose="020B0604020202020204" pitchFamily="34" charset="0"/>
              </a:rPr>
              <a:t>At around 6 weeks new mothers after giving birth are encouraged to go for a postnatal check up with their GP. The check-up has no fixed guidelines and what the mums will receive, however they may include a discussion about mental health: </a:t>
            </a:r>
          </a:p>
          <a:p>
            <a:pPr algn="just"/>
            <a:r>
              <a:rPr lang="en-GB" sz="1200" dirty="0">
                <a:latin typeface="Arial" panose="020B0604020202020204" pitchFamily="34" charset="0"/>
                <a:cs typeface="Arial" panose="020B0604020202020204" pitchFamily="34" charset="0"/>
              </a:rPr>
              <a:t>GP practices can choose not to provide maternity medical services, for instance on exceptional workload grounds, which will result in a proportional reduction in their income global sum. Presently around 2.1% of all GP practices in the United Kingdom have opt out of maternity medical services. </a:t>
            </a:r>
          </a:p>
          <a:p>
            <a:endParaRPr lang="en-US" dirty="0"/>
          </a:p>
        </p:txBody>
      </p:sp>
      <p:sp>
        <p:nvSpPr>
          <p:cNvPr id="4" name="Slide Number Placeholder 3"/>
          <p:cNvSpPr>
            <a:spLocks noGrp="1"/>
          </p:cNvSpPr>
          <p:nvPr>
            <p:ph type="sldNum" sz="quarter" idx="5"/>
          </p:nvPr>
        </p:nvSpPr>
        <p:spPr/>
        <p:txBody>
          <a:bodyPr/>
          <a:lstStyle/>
          <a:p>
            <a:fld id="{93E77099-37D2-C640-823E-6081BC3F25A4}" type="slidenum">
              <a:rPr lang="en-US" smtClean="0"/>
              <a:t>10</a:t>
            </a:fld>
            <a:endParaRPr lang="en-US"/>
          </a:p>
        </p:txBody>
      </p:sp>
    </p:spTree>
    <p:extLst>
      <p:ext uri="{BB962C8B-B14F-4D97-AF65-F5344CB8AC3E}">
        <p14:creationId xmlns:p14="http://schemas.microsoft.com/office/powerpoint/2010/main" val="2427288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dirty="0">
                <a:latin typeface="Arial" panose="020B0604020202020204" pitchFamily="34" charset="0"/>
                <a:cs typeface="Arial" panose="020B0604020202020204" pitchFamily="34" charset="0"/>
              </a:rPr>
              <a:t>The NHS has implementation plans for the next five years by 2020 to 2021. A transformation programme, backed by £365m in funding,</a:t>
            </a:r>
          </a:p>
          <a:p>
            <a:pPr lvl="0"/>
            <a:r>
              <a:rPr lang="en-GB" sz="1200" dirty="0">
                <a:latin typeface="Arial" panose="020B0604020202020204" pitchFamily="34" charset="0"/>
                <a:cs typeface="Arial" panose="020B0604020202020204" pitchFamily="34" charset="0"/>
              </a:rPr>
              <a:t> the targets include that there will an increase on specialist mental health support in all areas. Specialist perinatal community teams will provide additional impatient beds for mothers and babies.</a:t>
            </a:r>
          </a:p>
          <a:p>
            <a:pPr lvl="0"/>
            <a:r>
              <a:rPr lang="en-GB" sz="1200" dirty="0">
                <a:latin typeface="Arial" panose="020B0604020202020204" pitchFamily="34" charset="0"/>
                <a:cs typeface="Arial" panose="020B0604020202020204" pitchFamily="34" charset="0"/>
              </a:rPr>
              <a:t>This would allow at least an extra 30,000 women each year to receive evidence-based treatment closer to home,  </a:t>
            </a:r>
          </a:p>
          <a:p>
            <a:endParaRPr lang="en-US" dirty="0"/>
          </a:p>
        </p:txBody>
      </p:sp>
      <p:sp>
        <p:nvSpPr>
          <p:cNvPr id="4" name="Slide Number Placeholder 3"/>
          <p:cNvSpPr>
            <a:spLocks noGrp="1"/>
          </p:cNvSpPr>
          <p:nvPr>
            <p:ph type="sldNum" sz="quarter" idx="5"/>
          </p:nvPr>
        </p:nvSpPr>
        <p:spPr/>
        <p:txBody>
          <a:bodyPr/>
          <a:lstStyle/>
          <a:p>
            <a:fld id="{93E77099-37D2-C640-823E-6081BC3F25A4}" type="slidenum">
              <a:rPr lang="en-US" smtClean="0"/>
              <a:t>11</a:t>
            </a:fld>
            <a:endParaRPr lang="en-US"/>
          </a:p>
        </p:txBody>
      </p:sp>
    </p:spTree>
    <p:extLst>
      <p:ext uri="{BB962C8B-B14F-4D97-AF65-F5344CB8AC3E}">
        <p14:creationId xmlns:p14="http://schemas.microsoft.com/office/powerpoint/2010/main" val="3638938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9/20/21</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46485968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9/20/21</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166138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9/20/21</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704038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9/20/21</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491327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9/20/21</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561520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9/20/21</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624379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9/20/21</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770463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9/20/21</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2351671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9/20/21</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2342419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9/20/21</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692762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9/20/21</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0171861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9/20/21</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82085945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24" r:id="rId6"/>
    <p:sldLayoutId id="2147483719" r:id="rId7"/>
    <p:sldLayoutId id="2147483720" r:id="rId8"/>
    <p:sldLayoutId id="2147483721" r:id="rId9"/>
    <p:sldLayoutId id="2147483723" r:id="rId10"/>
    <p:sldLayoutId id="2147483722"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mind.org.uk/information-support/types-of-mental-health-problems/postnatal-depression-and-perinatal-mental-health/causes/#BiologicalCause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mind.org.uk/information-support/types-of-mental-health-problems/postnatal-depression-and-perinatal-mental-health/causes/#MajorLifeEvents" TargetMode="External"/><Relationship Id="rId5" Type="http://schemas.openxmlformats.org/officeDocument/2006/relationships/hyperlink" Target="https://www.mind.org.uk/information-support/types-of-mental-health-problems/postnatal-depression-and-perinatal-mental-health/causes/#LowSelfEsteem" TargetMode="External"/><Relationship Id="rId4" Type="http://schemas.openxmlformats.org/officeDocument/2006/relationships/hyperlink" Target="https://www.mind.org.uk/information-support/types-of-mental-health-problems/postnatal-depression-and-perinatal-mental-health/causes/#LackOfSupport"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nhs.uk/mental-health/talking-therapies-medicine-treatments/medicines-and-psychiatry/antidepressants/overview/"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webmd.com/depression/video/anti-depressants-and-weight-gain"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mumsnet.com/" TargetMode="External"/><Relationship Id="rId2" Type="http://schemas.openxmlformats.org/officeDocument/2006/relationships/hyperlink" Target="http://www.4children.org.uk/" TargetMode="External"/><Relationship Id="rId1" Type="http://schemas.openxmlformats.org/officeDocument/2006/relationships/slideLayout" Target="../slideLayouts/slideLayout2.xml"/><Relationship Id="rId4" Type="http://schemas.openxmlformats.org/officeDocument/2006/relationships/hyperlink" Target="http://www.netmums.com/"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C58FF22-BA3F-4843-9B2C-689FB1C552BA}"/>
              </a:ext>
            </a:extLst>
          </p:cNvPr>
          <p:cNvPicPr>
            <a:picLocks noChangeAspect="1"/>
          </p:cNvPicPr>
          <p:nvPr/>
        </p:nvPicPr>
        <p:blipFill rotWithShape="1">
          <a:blip r:embed="rId2"/>
          <a:srcRect t="5134" b="19866"/>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9FBB9AF1-CE92-475C-A47B-5FC32922B3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0"/>
            <a:ext cx="12191999" cy="6858000"/>
          </a:xfrm>
          <a:prstGeom prst="rect">
            <a:avLst/>
          </a:prstGeom>
          <a:gradFill flip="none" rotWithShape="1">
            <a:gsLst>
              <a:gs pos="100000">
                <a:srgbClr val="000000">
                  <a:alpha val="0"/>
                </a:srgbClr>
              </a:gs>
              <a:gs pos="30000">
                <a:srgbClr val="000000"/>
              </a:gs>
            </a:gsLst>
            <a:lin ang="2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F22E7B-8650-3846-A94D-F2B196540DCA}"/>
              </a:ext>
            </a:extLst>
          </p:cNvPr>
          <p:cNvSpPr>
            <a:spLocks noGrp="1"/>
          </p:cNvSpPr>
          <p:nvPr>
            <p:ph type="ctrTitle"/>
          </p:nvPr>
        </p:nvSpPr>
        <p:spPr>
          <a:xfrm>
            <a:off x="1078992" y="1143000"/>
            <a:ext cx="9052560" cy="3546179"/>
          </a:xfrm>
        </p:spPr>
        <p:txBody>
          <a:bodyPr>
            <a:normAutofit/>
          </a:bodyPr>
          <a:lstStyle/>
          <a:p>
            <a:r>
              <a:rPr lang="en-GB" sz="3400" dirty="0">
                <a:solidFill>
                  <a:srgbClr val="FFFFFF"/>
                </a:solidFill>
                <a:latin typeface="Arial" panose="020B0604020202020204" pitchFamily="34" charset="0"/>
                <a:cs typeface="Arial" panose="020B0604020202020204" pitchFamily="34" charset="0"/>
              </a:rPr>
              <a:t>RUKSHANA BEGUM</a:t>
            </a:r>
            <a:br>
              <a:rPr lang="en-GB" sz="3400" dirty="0">
                <a:solidFill>
                  <a:srgbClr val="FFFFFF"/>
                </a:solidFill>
                <a:latin typeface="Arial" panose="020B0604020202020204" pitchFamily="34" charset="0"/>
                <a:cs typeface="Arial" panose="020B0604020202020204" pitchFamily="34" charset="0"/>
              </a:rPr>
            </a:br>
            <a:r>
              <a:rPr lang="en-GB" sz="3400" dirty="0">
                <a:solidFill>
                  <a:srgbClr val="FFFFFF"/>
                </a:solidFill>
                <a:latin typeface="Arial" panose="020B0604020202020204" pitchFamily="34" charset="0"/>
                <a:cs typeface="Arial" panose="020B0604020202020204" pitchFamily="34" charset="0"/>
              </a:rPr>
              <a:t>1808389</a:t>
            </a:r>
            <a:br>
              <a:rPr lang="en-GB" sz="3400" dirty="0">
                <a:solidFill>
                  <a:srgbClr val="FFFFFF"/>
                </a:solidFill>
                <a:latin typeface="Arial" panose="020B0604020202020204" pitchFamily="34" charset="0"/>
                <a:cs typeface="Arial" panose="020B0604020202020204" pitchFamily="34" charset="0"/>
              </a:rPr>
            </a:br>
            <a:r>
              <a:rPr lang="en-GB" sz="3400" dirty="0">
                <a:solidFill>
                  <a:srgbClr val="FFFFFF"/>
                </a:solidFill>
                <a:latin typeface="Arial" panose="020B0604020202020204" pitchFamily="34" charset="0"/>
                <a:cs typeface="Arial" panose="020B0604020202020204" pitchFamily="34" charset="0"/>
              </a:rPr>
              <a:t>Mental Disorders and Psychopathology</a:t>
            </a:r>
            <a:br>
              <a:rPr lang="en-GB" sz="3400" dirty="0">
                <a:solidFill>
                  <a:srgbClr val="FFFFFF"/>
                </a:solidFill>
                <a:latin typeface="Arial" panose="020B0604020202020204" pitchFamily="34" charset="0"/>
                <a:cs typeface="Arial" panose="020B0604020202020204" pitchFamily="34" charset="0"/>
              </a:rPr>
            </a:br>
            <a:r>
              <a:rPr lang="en-GB" sz="3400" dirty="0">
                <a:solidFill>
                  <a:srgbClr val="FFFFFF"/>
                </a:solidFill>
                <a:latin typeface="Arial" panose="020B0604020202020204" pitchFamily="34" charset="0"/>
                <a:cs typeface="Arial" panose="020B0604020202020204" pitchFamily="34" charset="0"/>
              </a:rPr>
              <a:t>BMHP6006</a:t>
            </a:r>
            <a:br>
              <a:rPr lang="en-GB" sz="3400" dirty="0">
                <a:solidFill>
                  <a:srgbClr val="FFFFFF"/>
                </a:solidFill>
                <a:latin typeface="Arial" panose="020B0604020202020204" pitchFamily="34" charset="0"/>
                <a:cs typeface="Arial" panose="020B0604020202020204" pitchFamily="34" charset="0"/>
              </a:rPr>
            </a:br>
            <a:r>
              <a:rPr lang="en-GB" sz="3400" dirty="0">
                <a:solidFill>
                  <a:srgbClr val="FFFFFF"/>
                </a:solidFill>
                <a:latin typeface="Arial" panose="020B0604020202020204" pitchFamily="34" charset="0"/>
                <a:cs typeface="Arial" panose="020B0604020202020204" pitchFamily="34" charset="0"/>
              </a:rPr>
              <a:t>Lecturer: Diya </a:t>
            </a:r>
            <a:r>
              <a:rPr lang="en-GB" sz="3400" dirty="0" err="1">
                <a:solidFill>
                  <a:srgbClr val="FFFFFF"/>
                </a:solidFill>
                <a:latin typeface="Arial" panose="020B0604020202020204" pitchFamily="34" charset="0"/>
                <a:cs typeface="Arial" panose="020B0604020202020204" pitchFamily="34" charset="0"/>
              </a:rPr>
              <a:t>Ganguly</a:t>
            </a:r>
            <a:br>
              <a:rPr lang="en-GB" sz="3400" dirty="0">
                <a:solidFill>
                  <a:srgbClr val="FFFFFF"/>
                </a:solidFill>
              </a:rPr>
            </a:br>
            <a:endParaRPr lang="en-US" sz="3400" dirty="0">
              <a:solidFill>
                <a:srgbClr val="FFFFFF"/>
              </a:solidFill>
            </a:endParaRPr>
          </a:p>
        </p:txBody>
      </p:sp>
      <p:cxnSp>
        <p:nvCxnSpPr>
          <p:cNvPr id="13" name="Straight Connector 12">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5"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193908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15DA55-0C0D-4292-B5CC-A920CF369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429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F3A305-26B0-F544-A5F1-7D043FFAEF0E}"/>
              </a:ext>
            </a:extLst>
          </p:cNvPr>
          <p:cNvSpPr>
            <a:spLocks noGrp="1"/>
          </p:cNvSpPr>
          <p:nvPr>
            <p:ph type="title"/>
          </p:nvPr>
        </p:nvSpPr>
        <p:spPr>
          <a:xfrm>
            <a:off x="758952" y="352044"/>
            <a:ext cx="10671048" cy="2724912"/>
          </a:xfrm>
        </p:spPr>
        <p:txBody>
          <a:bodyPr anchor="ctr">
            <a:normAutofit/>
          </a:bodyPr>
          <a:lstStyle/>
          <a:p>
            <a:r>
              <a:rPr lang="en-US" dirty="0">
                <a:solidFill>
                  <a:schemeClr val="bg1"/>
                </a:solidFill>
                <a:latin typeface="Arial" panose="020B0604020202020204" pitchFamily="34" charset="0"/>
                <a:cs typeface="Arial" panose="020B0604020202020204" pitchFamily="34" charset="0"/>
              </a:rPr>
              <a:t>Introduction</a:t>
            </a:r>
            <a:br>
              <a:rPr lang="en-US" dirty="0">
                <a:solidFill>
                  <a:schemeClr val="bg1"/>
                </a:solidFill>
                <a:latin typeface="Arial" panose="020B0604020202020204" pitchFamily="34" charset="0"/>
                <a:cs typeface="Arial" panose="020B0604020202020204" pitchFamily="34" charset="0"/>
              </a:rPr>
            </a:br>
            <a:r>
              <a:rPr lang="en-US" dirty="0">
                <a:solidFill>
                  <a:schemeClr val="bg1"/>
                </a:solidFill>
                <a:latin typeface="Arial" panose="020B0604020202020204" pitchFamily="34" charset="0"/>
                <a:cs typeface="Arial" panose="020B0604020202020204" pitchFamily="34" charset="0"/>
              </a:rPr>
              <a:t>Postnatal Depression</a:t>
            </a:r>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4" name="TextBox 3">
            <a:extLst>
              <a:ext uri="{FF2B5EF4-FFF2-40B4-BE49-F238E27FC236}">
                <a16:creationId xmlns:a16="http://schemas.microsoft.com/office/drawing/2014/main" id="{D6728674-57AA-0549-AD93-726329E8788D}"/>
              </a:ext>
            </a:extLst>
          </p:cNvPr>
          <p:cNvSpPr txBox="1"/>
          <p:nvPr/>
        </p:nvSpPr>
        <p:spPr>
          <a:xfrm>
            <a:off x="593459" y="4017391"/>
            <a:ext cx="18225870" cy="2585323"/>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Postnatal depression is common. One in every ten women can have this problem within a year of giving birth.</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Not only does it affect women, but it also effects the fathers and partners</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There is no time scale for this illness, from weeks and months it can last to years, and it can make a huge impact in their life.</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That is why it is important to seek help as soon as possible for the wellbeing of yourself, your baby, and your family.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With the right treatment and support, most women make a full recovery.</a:t>
            </a:r>
          </a:p>
          <a:p>
            <a:endParaRPr lang="en-GB" dirty="0"/>
          </a:p>
        </p:txBody>
      </p:sp>
    </p:spTree>
    <p:extLst>
      <p:ext uri="{BB962C8B-B14F-4D97-AF65-F5344CB8AC3E}">
        <p14:creationId xmlns:p14="http://schemas.microsoft.com/office/powerpoint/2010/main" val="2241506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5E4F52-8632-BD4C-9B90-16D41B877BD2}"/>
              </a:ext>
            </a:extLst>
          </p:cNvPr>
          <p:cNvSpPr>
            <a:spLocks noGrp="1"/>
          </p:cNvSpPr>
          <p:nvPr>
            <p:ph type="title"/>
          </p:nvPr>
        </p:nvSpPr>
        <p:spPr>
          <a:xfrm>
            <a:off x="1068497" y="1063255"/>
            <a:ext cx="3122148" cy="4807541"/>
          </a:xfrm>
        </p:spPr>
        <p:txBody>
          <a:bodyPr>
            <a:normAutofit/>
          </a:bodyPr>
          <a:lstStyle/>
          <a:p>
            <a:r>
              <a:rPr lang="en-US" sz="3300" dirty="0">
                <a:latin typeface="Arial" panose="020B0604020202020204" pitchFamily="34" charset="0"/>
                <a:cs typeface="Arial" panose="020B0604020202020204" pitchFamily="34" charset="0"/>
              </a:rPr>
              <a:t>ICD-10 Classification </a:t>
            </a:r>
          </a:p>
        </p:txBody>
      </p:sp>
      <p:cxnSp>
        <p:nvCxnSpPr>
          <p:cNvPr id="20" name="Straight Connector 19">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7BB25A96-E96A-4D45-AA98-5275E81FA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14" name="Content Placeholder 2">
            <a:extLst>
              <a:ext uri="{FF2B5EF4-FFF2-40B4-BE49-F238E27FC236}">
                <a16:creationId xmlns:a16="http://schemas.microsoft.com/office/drawing/2014/main" id="{A9129584-6991-4DF1-8624-7998968F9A9D}"/>
              </a:ext>
            </a:extLst>
          </p:cNvPr>
          <p:cNvGraphicFramePr>
            <a:graphicFrameLocks noGrp="1"/>
          </p:cNvGraphicFramePr>
          <p:nvPr>
            <p:ph idx="1"/>
            <p:extLst>
              <p:ext uri="{D42A27DB-BD31-4B8C-83A1-F6EECF244321}">
                <p14:modId xmlns:p14="http://schemas.microsoft.com/office/powerpoint/2010/main" val="1728571753"/>
              </p:ext>
            </p:extLst>
          </p:nvPr>
        </p:nvGraphicFramePr>
        <p:xfrm>
          <a:off x="4168968" y="972642"/>
          <a:ext cx="7615044" cy="48109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2756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10" name="Rectangle 9">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2" name="Title 1">
            <a:extLst>
              <a:ext uri="{FF2B5EF4-FFF2-40B4-BE49-F238E27FC236}">
                <a16:creationId xmlns:a16="http://schemas.microsoft.com/office/drawing/2014/main" id="{0DC07002-6C57-5845-8B99-EE9E8E3AECEC}"/>
              </a:ext>
            </a:extLst>
          </p:cNvPr>
          <p:cNvSpPr>
            <a:spLocks noGrp="1"/>
          </p:cNvSpPr>
          <p:nvPr>
            <p:ph type="title"/>
          </p:nvPr>
        </p:nvSpPr>
        <p:spPr>
          <a:xfrm>
            <a:off x="758952" y="379475"/>
            <a:ext cx="10671048" cy="1554480"/>
          </a:xfrm>
        </p:spPr>
        <p:txBody>
          <a:bodyPr anchor="ctr">
            <a:normAutofit/>
          </a:bodyPr>
          <a:lstStyle/>
          <a:p>
            <a:r>
              <a:rPr lang="en-US" sz="4800" dirty="0" err="1">
                <a:solidFill>
                  <a:schemeClr val="bg1"/>
                </a:solidFill>
                <a:latin typeface="Arial" panose="020B0604020202020204" pitchFamily="34" charset="0"/>
                <a:cs typeface="Arial" panose="020B0604020202020204" pitchFamily="34" charset="0"/>
              </a:rPr>
              <a:t>Aetiology</a:t>
            </a:r>
            <a:endParaRPr lang="en-US" sz="4800"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355DAC3-36C9-574A-9DF9-ECDFCF58DA04}"/>
              </a:ext>
            </a:extLst>
          </p:cNvPr>
          <p:cNvSpPr>
            <a:spLocks noGrp="1"/>
          </p:cNvSpPr>
          <p:nvPr>
            <p:ph idx="1"/>
          </p:nvPr>
        </p:nvSpPr>
        <p:spPr>
          <a:xfrm>
            <a:off x="758823" y="2607732"/>
            <a:ext cx="10356851" cy="3870793"/>
          </a:xfrm>
        </p:spPr>
        <p:txBody>
          <a:bodyPr>
            <a:noAutofit/>
          </a:bodyPr>
          <a:lstStyle/>
          <a:p>
            <a:r>
              <a:rPr lang="en-GB" sz="1600" dirty="0">
                <a:latin typeface="Arial" panose="020B0604020202020204" pitchFamily="34" charset="0"/>
                <a:cs typeface="Arial" panose="020B0604020202020204" pitchFamily="34" charset="0"/>
              </a:rPr>
              <a:t>There are many reasons why women may develop mental health problems. There is no official verification why this happens. It is a mental health problem women develop while they are pregnant or after childbirth, this is known as 'perinatal' mental health problems.</a:t>
            </a:r>
          </a:p>
          <a:p>
            <a:r>
              <a:rPr lang="en-GB" sz="1600" dirty="0">
                <a:latin typeface="Arial" panose="020B0604020202020204" pitchFamily="34" charset="0"/>
                <a:cs typeface="Arial" panose="020B0604020202020204" pitchFamily="34" charset="0"/>
              </a:rPr>
              <a:t> previous incidence relating to mental health problems in the past, having a baby can give rise to the probability of such issues reoccurring. An eventful traumatic labour can most certainly lead to postnatal depression, </a:t>
            </a:r>
          </a:p>
          <a:p>
            <a:r>
              <a:rPr lang="en-US" sz="1600" dirty="0">
                <a:solidFill>
                  <a:schemeClr val="tx1"/>
                </a:solidFill>
                <a:latin typeface="Arial" panose="020B0604020202020204" pitchFamily="34" charset="0"/>
                <a:cs typeface="Arial" panose="020B0604020202020204" pitchFamily="34" charset="0"/>
              </a:rPr>
              <a:t>Causes may be : </a:t>
            </a:r>
          </a:p>
          <a:p>
            <a:r>
              <a:rPr lang="en-GB" sz="1600" dirty="0">
                <a:solidFill>
                  <a:schemeClr val="tx1"/>
                </a:solidFill>
                <a:latin typeface="Arial" panose="020B0604020202020204" pitchFamily="34" charset="0"/>
                <a:cs typeface="Arial" panose="020B0604020202020204" pitchFamily="34" charset="0"/>
              </a:rPr>
              <a:t>B</a:t>
            </a:r>
            <a:r>
              <a:rPr lang="en-GB" sz="16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iological causes</a:t>
            </a:r>
            <a:r>
              <a:rPr lang="en-GB" sz="1600" dirty="0">
                <a:solidFill>
                  <a:schemeClr val="tx1"/>
                </a:solidFill>
                <a:latin typeface="Arial" panose="020B0604020202020204" pitchFamily="34" charset="0"/>
                <a:cs typeface="Arial" panose="020B0604020202020204" pitchFamily="34" charset="0"/>
              </a:rPr>
              <a:t>,</a:t>
            </a:r>
            <a:r>
              <a:rPr lang="en-GB" sz="16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Lack of external </a:t>
            </a:r>
            <a:r>
              <a:rPr lang="en-GB" sz="1600" dirty="0">
                <a:solidFill>
                  <a:schemeClr val="tx1"/>
                </a:solidFill>
                <a:latin typeface="Arial" panose="020B0604020202020204" pitchFamily="34" charset="0"/>
                <a:cs typeface="Arial" panose="020B0604020202020204" pitchFamily="34" charset="0"/>
              </a:rPr>
              <a:t>support, negative childhood experiences, victim of abuse,</a:t>
            </a:r>
            <a:r>
              <a:rPr lang="en-GB" sz="1600" dirty="0">
                <a:solidFill>
                  <a:srgbClr val="918158"/>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 </a:t>
            </a:r>
            <a:r>
              <a:rPr lang="en-GB" sz="1600"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low self-esteem</a:t>
            </a:r>
            <a:r>
              <a:rPr lang="en-GB" sz="1600" dirty="0">
                <a:solidFill>
                  <a:schemeClr val="tx1"/>
                </a:solidFill>
                <a:latin typeface="Arial" panose="020B0604020202020204" pitchFamily="34" charset="0"/>
                <a:cs typeface="Arial" panose="020B0604020202020204" pitchFamily="34" charset="0"/>
              </a:rPr>
              <a:t>, sub-standard living conditions  and Major </a:t>
            </a:r>
            <a:r>
              <a:rPr lang="en-GB" sz="1600"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life changing events</a:t>
            </a:r>
            <a:r>
              <a:rPr lang="en-GB" sz="1600" dirty="0">
                <a:solidFill>
                  <a:schemeClr val="tx1"/>
                </a:solidFill>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sz="1600"/>
          </a:p>
        </p:txBody>
      </p:sp>
    </p:spTree>
    <p:extLst>
      <p:ext uri="{BB962C8B-B14F-4D97-AF65-F5344CB8AC3E}">
        <p14:creationId xmlns:p14="http://schemas.microsoft.com/office/powerpoint/2010/main" val="147972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925035-C6BC-0648-B68D-963017D0923C}"/>
              </a:ext>
            </a:extLst>
          </p:cNvPr>
          <p:cNvSpPr>
            <a:spLocks noGrp="1"/>
          </p:cNvSpPr>
          <p:nvPr>
            <p:ph type="title"/>
          </p:nvPr>
        </p:nvSpPr>
        <p:spPr>
          <a:xfrm>
            <a:off x="758952" y="379475"/>
            <a:ext cx="10671048" cy="1554480"/>
          </a:xfrm>
        </p:spPr>
        <p:txBody>
          <a:bodyPr anchor="ctr">
            <a:normAutofit/>
          </a:bodyPr>
          <a:lstStyle/>
          <a:p>
            <a:r>
              <a:rPr lang="en-US" sz="4800" dirty="0">
                <a:solidFill>
                  <a:schemeClr val="bg1"/>
                </a:solidFill>
                <a:latin typeface="Arial" panose="020B0604020202020204" pitchFamily="34" charset="0"/>
                <a:cs typeface="Arial" panose="020B0604020202020204" pitchFamily="34" charset="0"/>
              </a:rPr>
              <a:t>Signs</a:t>
            </a:r>
          </a:p>
        </p:txBody>
      </p:sp>
      <p:sp>
        <p:nvSpPr>
          <p:cNvPr id="3" name="Content Placeholder 2">
            <a:extLst>
              <a:ext uri="{FF2B5EF4-FFF2-40B4-BE49-F238E27FC236}">
                <a16:creationId xmlns:a16="http://schemas.microsoft.com/office/drawing/2014/main" id="{F50D3467-0D53-2044-B4A3-911289DA2553}"/>
              </a:ext>
            </a:extLst>
          </p:cNvPr>
          <p:cNvSpPr>
            <a:spLocks noGrp="1"/>
          </p:cNvSpPr>
          <p:nvPr>
            <p:ph idx="1"/>
          </p:nvPr>
        </p:nvSpPr>
        <p:spPr>
          <a:xfrm>
            <a:off x="758824" y="2607732"/>
            <a:ext cx="8412480" cy="3174357"/>
          </a:xfrm>
        </p:spPr>
        <p:txBody>
          <a:bodyPr>
            <a:normAutofit/>
          </a:bodyPr>
          <a:lstStyle/>
          <a:p>
            <a:r>
              <a:rPr lang="en-GB" sz="1600" dirty="0">
                <a:latin typeface="Arial" panose="020B0604020202020204" pitchFamily="34" charset="0"/>
                <a:cs typeface="Arial" panose="020B0604020202020204" pitchFamily="34" charset="0"/>
              </a:rPr>
              <a:t>Majority of the time women do not realise they have postnatal depression.  postnatal depression develops gradually.  </a:t>
            </a:r>
          </a:p>
          <a:p>
            <a:r>
              <a:rPr lang="en-GB" sz="1600" dirty="0">
                <a:latin typeface="Arial" panose="020B0604020202020204" pitchFamily="34" charset="0"/>
                <a:cs typeface="Arial" panose="020B0604020202020204" pitchFamily="34" charset="0"/>
              </a:rPr>
              <a:t>first few weeks after giving birth. Women feel the baby blues which is quite common, and it is considered normal it does not last more than two weeks after giving birth. Many women feel a bit down anxious and tearful.</a:t>
            </a:r>
          </a:p>
          <a:p>
            <a:r>
              <a:rPr lang="en-GB" sz="1600" dirty="0">
                <a:latin typeface="Arial" panose="020B0604020202020204" pitchFamily="34" charset="0"/>
                <a:cs typeface="Arial" panose="020B0604020202020204" pitchFamily="34" charset="0"/>
              </a:rPr>
              <a:t>If these symptoms start later or persist, they could be suffering from postnatal depression.</a:t>
            </a:r>
          </a:p>
          <a:p>
            <a:endParaRPr lang="en-US" sz="1600" dirty="0"/>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000195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B5FA1D-3E71-4149-9D1D-ED4B7AF7CC7B}"/>
              </a:ext>
            </a:extLst>
          </p:cNvPr>
          <p:cNvSpPr>
            <a:spLocks noGrp="1"/>
          </p:cNvSpPr>
          <p:nvPr>
            <p:ph type="title"/>
          </p:nvPr>
        </p:nvSpPr>
        <p:spPr>
          <a:xfrm>
            <a:off x="758952" y="379475"/>
            <a:ext cx="10671048" cy="1554480"/>
          </a:xfrm>
        </p:spPr>
        <p:txBody>
          <a:bodyPr anchor="ctr">
            <a:normAutofit/>
          </a:bodyPr>
          <a:lstStyle/>
          <a:p>
            <a:r>
              <a:rPr lang="en-US" sz="4800" dirty="0">
                <a:solidFill>
                  <a:schemeClr val="bg1"/>
                </a:solidFill>
                <a:latin typeface="Arial" panose="020B0604020202020204" pitchFamily="34" charset="0"/>
                <a:cs typeface="Arial" panose="020B0604020202020204" pitchFamily="34" charset="0"/>
              </a:rPr>
              <a:t>Symptoms</a:t>
            </a:r>
          </a:p>
        </p:txBody>
      </p:sp>
      <p:sp>
        <p:nvSpPr>
          <p:cNvPr id="3" name="Content Placeholder 2">
            <a:extLst>
              <a:ext uri="{FF2B5EF4-FFF2-40B4-BE49-F238E27FC236}">
                <a16:creationId xmlns:a16="http://schemas.microsoft.com/office/drawing/2014/main" id="{C968EDF6-5791-164E-8AA3-BC5C5C39EA75}"/>
              </a:ext>
            </a:extLst>
          </p:cNvPr>
          <p:cNvSpPr>
            <a:spLocks noGrp="1"/>
          </p:cNvSpPr>
          <p:nvPr>
            <p:ph idx="1"/>
          </p:nvPr>
        </p:nvSpPr>
        <p:spPr>
          <a:xfrm>
            <a:off x="758824" y="2607732"/>
            <a:ext cx="9161790" cy="3517495"/>
          </a:xfrm>
        </p:spPr>
        <p:txBody>
          <a:bodyPr>
            <a:normAutofit/>
          </a:bodyPr>
          <a:lstStyle/>
          <a:p>
            <a:pPr algn="just"/>
            <a:r>
              <a:rPr lang="en-GB" sz="1600" dirty="0">
                <a:latin typeface="Arial" panose="020B0604020202020204" pitchFamily="34" charset="0"/>
                <a:cs typeface="Arial" panose="020B0604020202020204" pitchFamily="34" charset="0"/>
              </a:rPr>
              <a:t>Women can suffer Postnatal depression any time during the first year of giving birth. Some of the signs may be always feeling tired lacking energy, trouble sleeping at night and sleeping in the day.</a:t>
            </a:r>
          </a:p>
          <a:p>
            <a:pPr algn="just"/>
            <a:r>
              <a:rPr lang="en-GB" sz="1600" dirty="0">
                <a:latin typeface="Arial" panose="020B0604020202020204" pitchFamily="34" charset="0"/>
                <a:cs typeface="Arial" panose="020B0604020202020204" pitchFamily="34" charset="0"/>
              </a:rPr>
              <a:t> They may find it difficult to make decisions and concentrate and feel impatience, frustration, irritable.</a:t>
            </a:r>
          </a:p>
          <a:p>
            <a:pPr algn="just"/>
            <a:r>
              <a:rPr lang="en-GB" sz="1600" dirty="0">
                <a:latin typeface="Arial" panose="020B0604020202020204" pitchFamily="34" charset="0"/>
                <a:cs typeface="Arial" panose="020B0604020202020204" pitchFamily="34" charset="0"/>
              </a:rPr>
              <a:t>They may have frightening thoughts of harming the baby or think something bad happening to the baby. They probably find it hard to bond with their baby</a:t>
            </a:r>
          </a:p>
          <a:p>
            <a:pPr algn="just"/>
            <a:r>
              <a:rPr lang="en-GB" sz="1600" dirty="0">
                <a:latin typeface="Arial" panose="020B0604020202020204" pitchFamily="34" charset="0"/>
                <a:cs typeface="Arial" panose="020B0604020202020204" pitchFamily="34" charset="0"/>
              </a:rPr>
              <a:t>They may keep themselves away from people persistant low mood, cry and weep for no apparent reason and feel sadness</a:t>
            </a:r>
          </a:p>
          <a:p>
            <a:pPr algn="just"/>
            <a:endParaRPr lang="en-US" sz="1600" dirty="0">
              <a:latin typeface="Arial" panose="020B0604020202020204" pitchFamily="34" charset="0"/>
              <a:cs typeface="Arial" panose="020B0604020202020204" pitchFamily="34" charset="0"/>
            </a:endParaRPr>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258645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C8F7ED-B3A3-0547-BDE2-094A462BB8CC}"/>
              </a:ext>
            </a:extLst>
          </p:cNvPr>
          <p:cNvSpPr>
            <a:spLocks noGrp="1"/>
          </p:cNvSpPr>
          <p:nvPr>
            <p:ph type="title"/>
          </p:nvPr>
        </p:nvSpPr>
        <p:spPr>
          <a:xfrm>
            <a:off x="758952" y="379475"/>
            <a:ext cx="10671048" cy="1554480"/>
          </a:xfrm>
        </p:spPr>
        <p:txBody>
          <a:bodyPr anchor="ctr">
            <a:normAutofit/>
          </a:bodyPr>
          <a:lstStyle/>
          <a:p>
            <a:r>
              <a:rPr lang="en-US" sz="4800" dirty="0">
                <a:solidFill>
                  <a:schemeClr val="bg1"/>
                </a:solidFill>
                <a:latin typeface="Arial" panose="020B0604020202020204" pitchFamily="34" charset="0"/>
                <a:cs typeface="Arial" panose="020B0604020202020204" pitchFamily="34" charset="0"/>
              </a:rPr>
              <a:t>Treatment  </a:t>
            </a:r>
          </a:p>
        </p:txBody>
      </p:sp>
      <p:sp>
        <p:nvSpPr>
          <p:cNvPr id="3" name="Content Placeholder 2">
            <a:extLst>
              <a:ext uri="{FF2B5EF4-FFF2-40B4-BE49-F238E27FC236}">
                <a16:creationId xmlns:a16="http://schemas.microsoft.com/office/drawing/2014/main" id="{3B149A24-A530-9F49-AEC6-56940C99E6F3}"/>
              </a:ext>
            </a:extLst>
          </p:cNvPr>
          <p:cNvSpPr>
            <a:spLocks noGrp="1"/>
          </p:cNvSpPr>
          <p:nvPr>
            <p:ph idx="1"/>
          </p:nvPr>
        </p:nvSpPr>
        <p:spPr>
          <a:xfrm>
            <a:off x="758823" y="2607731"/>
            <a:ext cx="8823587" cy="4394317"/>
          </a:xfrm>
        </p:spPr>
        <p:txBody>
          <a:bodyPr>
            <a:noAutofit/>
          </a:bodyPr>
          <a:lstStyle/>
          <a:p>
            <a:r>
              <a:rPr lang="en-GB" sz="1600" dirty="0">
                <a:latin typeface="Arial" panose="020B0604020202020204" pitchFamily="34" charset="0"/>
                <a:cs typeface="Arial" panose="020B0604020202020204" pitchFamily="34" charset="0"/>
              </a:rPr>
              <a:t>Postnatal depression can be very stressful, there is a choice of help and support, and effective treatments are available., including therapy</a:t>
            </a:r>
          </a:p>
          <a:p>
            <a:r>
              <a:rPr lang="en-GB" sz="1600" dirty="0">
                <a:latin typeface="Arial" panose="020B0604020202020204" pitchFamily="34" charset="0"/>
                <a:cs typeface="Arial" panose="020B0604020202020204" pitchFamily="34" charset="0"/>
                <a:hlinkClick r:id="rId3"/>
              </a:rPr>
              <a:t>antidepressants</a:t>
            </a:r>
            <a:r>
              <a:rPr lang="en-GB" sz="1600" dirty="0">
                <a:latin typeface="Arial" panose="020B0604020202020204" pitchFamily="34" charset="0"/>
                <a:cs typeface="Arial" panose="020B0604020202020204" pitchFamily="34" charset="0"/>
              </a:rPr>
              <a:t> – if other treatments do not work your doctor can prescribe a medicine which will be safe for you while breastfeeding </a:t>
            </a:r>
            <a:r>
              <a:rPr lang="en-GB" sz="1600" dirty="0">
                <a:latin typeface="Arial" panose="020B0604020202020204" pitchFamily="34" charset="0"/>
                <a:cs typeface="Arial" panose="020B0604020202020204" pitchFamily="34" charset="0"/>
                <a:hlinkClick r:id="rId3"/>
              </a:rPr>
              <a:t>antidepressants</a:t>
            </a:r>
            <a:r>
              <a:rPr lang="en-GB" sz="1600" dirty="0">
                <a:latin typeface="Arial" panose="020B0604020202020204" pitchFamily="34" charset="0"/>
                <a:cs typeface="Arial" panose="020B0604020202020204" pitchFamily="34" charset="0"/>
              </a:rPr>
              <a:t> work on different brain chemicals called neurotransmitters. There are many different types of </a:t>
            </a:r>
            <a:r>
              <a:rPr lang="en-GB" sz="1600" dirty="0">
                <a:latin typeface="Arial" panose="020B0604020202020204" pitchFamily="34" charset="0"/>
                <a:cs typeface="Arial" panose="020B0604020202020204" pitchFamily="34" charset="0"/>
                <a:hlinkClick r:id="rId4"/>
              </a:rPr>
              <a:t>antidepressants</a:t>
            </a:r>
            <a:r>
              <a:rPr lang="en-GB" sz="1600" dirty="0">
                <a:latin typeface="Arial" panose="020B0604020202020204" pitchFamily="34" charset="0"/>
                <a:cs typeface="Arial" panose="020B0604020202020204" pitchFamily="34" charset="0"/>
              </a:rPr>
              <a:t>. The new antidepressants have fewer side effects than the older ones and each targets different brain chemicals. They work differently </a:t>
            </a:r>
          </a:p>
          <a:p>
            <a:r>
              <a:rPr lang="en-GB" sz="1600" dirty="0">
                <a:latin typeface="Arial" panose="020B0604020202020204" pitchFamily="34" charset="0"/>
                <a:cs typeface="Arial" panose="020B0604020202020204" pitchFamily="34" charset="0"/>
              </a:rPr>
              <a:t>Postnatal depression can be very stressful, there is a choice of help and support, and effective treatments are available including therapy</a:t>
            </a:r>
          </a:p>
          <a:p>
            <a:r>
              <a:rPr lang="en-GB" sz="1600" dirty="0">
                <a:latin typeface="Arial" panose="020B0604020202020204" pitchFamily="34" charset="0"/>
                <a:cs typeface="Arial" panose="020B0604020202020204" pitchFamily="34" charset="0"/>
              </a:rPr>
              <a:t>There are some side effects, but it is different for everyone. Some have none and some may have weight gain or weight loss, headaches ,diarrhoea, nausea and  dizziness, vomiting  trouble sleeping. Some may suffer constipation, blurry vision increased sweating and dry mouth.</a:t>
            </a:r>
          </a:p>
          <a:p>
            <a:endParaRPr lang="en-GB" sz="1600" dirty="0">
              <a:latin typeface="Arial" panose="020B0604020202020204" pitchFamily="34" charset="0"/>
              <a:cs typeface="Arial" panose="020B0604020202020204" pitchFamily="34" charset="0"/>
            </a:endParaRPr>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002273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21AFA-8404-8342-88E3-50BAB6FEF24E}"/>
              </a:ext>
            </a:extLst>
          </p:cNvPr>
          <p:cNvSpPr>
            <a:spLocks noGrp="1"/>
          </p:cNvSpPr>
          <p:nvPr>
            <p:ph type="title"/>
          </p:nvPr>
        </p:nvSpPr>
        <p:spPr>
          <a:xfrm>
            <a:off x="758952" y="379475"/>
            <a:ext cx="10671048" cy="1554480"/>
          </a:xfrm>
        </p:spPr>
        <p:txBody>
          <a:bodyPr anchor="ctr">
            <a:normAutofit/>
          </a:bodyPr>
          <a:lstStyle/>
          <a:p>
            <a:r>
              <a:rPr lang="en-US" sz="4800" dirty="0">
                <a:solidFill>
                  <a:schemeClr val="bg1"/>
                </a:solidFill>
                <a:latin typeface="Arial" panose="020B0604020202020204" pitchFamily="34" charset="0"/>
                <a:cs typeface="Arial" panose="020B0604020202020204" pitchFamily="34" charset="0"/>
              </a:rPr>
              <a:t>Therapy</a:t>
            </a:r>
          </a:p>
        </p:txBody>
      </p:sp>
      <p:sp>
        <p:nvSpPr>
          <p:cNvPr id="3" name="Content Placeholder 2">
            <a:extLst>
              <a:ext uri="{FF2B5EF4-FFF2-40B4-BE49-F238E27FC236}">
                <a16:creationId xmlns:a16="http://schemas.microsoft.com/office/drawing/2014/main" id="{9B9D8533-6257-DA45-BBE7-2ED02F117F33}"/>
              </a:ext>
            </a:extLst>
          </p:cNvPr>
          <p:cNvSpPr>
            <a:spLocks noGrp="1"/>
          </p:cNvSpPr>
          <p:nvPr>
            <p:ph idx="1"/>
          </p:nvPr>
        </p:nvSpPr>
        <p:spPr>
          <a:xfrm>
            <a:off x="758824" y="2607732"/>
            <a:ext cx="10401866" cy="4093693"/>
          </a:xfrm>
        </p:spPr>
        <p:txBody>
          <a:bodyPr>
            <a:noAutofit/>
          </a:bodyPr>
          <a:lstStyle/>
          <a:p>
            <a:r>
              <a:rPr lang="en-GB" sz="1600" dirty="0">
                <a:solidFill>
                  <a:schemeClr val="tx1"/>
                </a:solidFill>
                <a:latin typeface="Arial" panose="020B0604020202020204" pitchFamily="34" charset="0"/>
                <a:cs typeface="Arial" panose="020B0604020202020204" pitchFamily="34" charset="0"/>
              </a:rPr>
              <a:t>Psychological treatments</a:t>
            </a:r>
          </a:p>
          <a:p>
            <a:r>
              <a:rPr lang="en-GB" sz="1600" dirty="0">
                <a:solidFill>
                  <a:schemeClr val="tx1"/>
                </a:solidFill>
                <a:latin typeface="Arial" panose="020B0604020202020204" pitchFamily="34" charset="0"/>
                <a:cs typeface="Arial" panose="020B0604020202020204" pitchFamily="34" charset="0"/>
              </a:rPr>
              <a:t>The first treatment for women who suffer from postnatal depression is psychological therapies  </a:t>
            </a:r>
          </a:p>
          <a:p>
            <a:r>
              <a:rPr lang="en-GB" sz="1600" dirty="0">
                <a:solidFill>
                  <a:schemeClr val="tx1"/>
                </a:solidFill>
                <a:latin typeface="Arial" panose="020B0604020202020204" pitchFamily="34" charset="0"/>
                <a:cs typeface="Arial" panose="020B0604020202020204" pitchFamily="34" charset="0"/>
              </a:rPr>
              <a:t>psychological therapy is where a GP may recommend a self-help which the patient will talk to family and friends for support and try out things like making time for themselves resting and doing things, they enjoy  try activities which will help them relax and try to sleep as much as they can. perform physical exercise and eat nutritious meals. </a:t>
            </a:r>
          </a:p>
          <a:p>
            <a:r>
              <a:rPr lang="en-GB" sz="1600" dirty="0">
                <a:solidFill>
                  <a:schemeClr val="tx1"/>
                </a:solidFill>
                <a:latin typeface="Arial" panose="020B0604020202020204" pitchFamily="34" charset="0"/>
                <a:cs typeface="Arial" panose="020B0604020202020204" pitchFamily="34" charset="0"/>
              </a:rPr>
              <a:t>Contact  health care professional that can put you in touch with local and national organisations.</a:t>
            </a:r>
          </a:p>
          <a:p>
            <a:r>
              <a:rPr lang="en-GB" sz="1600" dirty="0">
                <a:solidFill>
                  <a:schemeClr val="tx1"/>
                </a:solidFill>
                <a:latin typeface="Arial" panose="020B0604020202020204" pitchFamily="34" charset="0"/>
                <a:cs typeface="Arial" panose="020B0604020202020204" pitchFamily="34" charset="0"/>
              </a:rPr>
              <a:t>cognitive behavioural therapy treatment can last  between 3 to 4 months it can be done in group session or you can have one to one session. CBT will encourage you to think positively the idea is to make you realise thinking unrealistically leads to negative behaviour.</a:t>
            </a:r>
            <a:endParaRPr lang="en-GB" sz="1600" dirty="0">
              <a:latin typeface="Arial" panose="020B0604020202020204" pitchFamily="34" charset="0"/>
              <a:cs typeface="Arial" panose="020B0604020202020204" pitchFamily="34" charset="0"/>
            </a:endParaRPr>
          </a:p>
          <a:p>
            <a:endParaRPr lang="en-US" sz="1600" dirty="0"/>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950308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8C080F-7B79-9748-9AEB-B57D974F069E}"/>
              </a:ext>
            </a:extLst>
          </p:cNvPr>
          <p:cNvSpPr>
            <a:spLocks noGrp="1"/>
          </p:cNvSpPr>
          <p:nvPr>
            <p:ph type="title"/>
          </p:nvPr>
        </p:nvSpPr>
        <p:spPr>
          <a:xfrm>
            <a:off x="758952" y="379475"/>
            <a:ext cx="10671048" cy="1554480"/>
          </a:xfrm>
        </p:spPr>
        <p:txBody>
          <a:bodyPr anchor="ctr">
            <a:normAutofit/>
          </a:bodyPr>
          <a:lstStyle/>
          <a:p>
            <a:r>
              <a:rPr lang="en-US" sz="4800" dirty="0">
                <a:solidFill>
                  <a:schemeClr val="bg1"/>
                </a:solidFill>
                <a:latin typeface="Arial" panose="020B0604020202020204" pitchFamily="34" charset="0"/>
                <a:cs typeface="Arial" panose="020B0604020202020204" pitchFamily="34" charset="0"/>
              </a:rPr>
              <a:t>Risk Factors</a:t>
            </a:r>
          </a:p>
        </p:txBody>
      </p:sp>
      <p:sp>
        <p:nvSpPr>
          <p:cNvPr id="30" name="Content Placeholder 2">
            <a:extLst>
              <a:ext uri="{FF2B5EF4-FFF2-40B4-BE49-F238E27FC236}">
                <a16:creationId xmlns:a16="http://schemas.microsoft.com/office/drawing/2014/main" id="{08A85D80-2A36-B247-85A1-1D0A8AD96763}"/>
              </a:ext>
            </a:extLst>
          </p:cNvPr>
          <p:cNvSpPr>
            <a:spLocks noGrp="1"/>
          </p:cNvSpPr>
          <p:nvPr>
            <p:ph idx="1"/>
          </p:nvPr>
        </p:nvSpPr>
        <p:spPr>
          <a:xfrm>
            <a:off x="758823" y="2607732"/>
            <a:ext cx="10527127" cy="3994982"/>
          </a:xfrm>
        </p:spPr>
        <p:txBody>
          <a:bodyPr>
            <a:noAutofit/>
          </a:bodyPr>
          <a:lstStyle/>
          <a:p>
            <a:r>
              <a:rPr lang="en-GB" sz="1600" dirty="0">
                <a:latin typeface="Arial" panose="020B0604020202020204" pitchFamily="34" charset="0"/>
                <a:cs typeface="Arial" panose="020B0604020202020204" pitchFamily="34" charset="0"/>
              </a:rPr>
              <a:t>Physical Risk Factors </a:t>
            </a:r>
          </a:p>
          <a:p>
            <a:r>
              <a:rPr lang="en-US" sz="1600" dirty="0">
                <a:latin typeface="Arial" panose="020B0604020202020204" pitchFamily="34" charset="0"/>
                <a:cs typeface="Arial" panose="020B0604020202020204" pitchFamily="34" charset="0"/>
              </a:rPr>
              <a:t>Stressful event during pregnancy </a:t>
            </a:r>
            <a:r>
              <a:rPr lang="en-GB" sz="1600" dirty="0">
                <a:latin typeface="Arial" panose="020B0604020202020204" pitchFamily="34" charset="0"/>
                <a:cs typeface="Arial" panose="020B0604020202020204" pitchFamily="34" charset="0"/>
              </a:rPr>
              <a:t>or a sudden drop in the hormones. Complicated or difficult birth. premature birth, caesarean section. Finding it Difficult to breastfeed or any physical issues with the baby.</a:t>
            </a:r>
          </a:p>
          <a:p>
            <a:r>
              <a:rPr lang="en-GB" sz="1600" dirty="0">
                <a:latin typeface="Arial" panose="020B0604020202020204" pitchFamily="34" charset="0"/>
                <a:cs typeface="Arial" panose="020B0604020202020204" pitchFamily="34" charset="0"/>
              </a:rPr>
              <a:t>Psychological Risk Factors</a:t>
            </a:r>
          </a:p>
          <a:p>
            <a:r>
              <a:rPr lang="en-GB" sz="1600" dirty="0">
                <a:latin typeface="Arial" panose="020B0604020202020204" pitchFamily="34" charset="0"/>
                <a:cs typeface="Arial" panose="020B0604020202020204" pitchFamily="34" charset="0"/>
              </a:rPr>
              <a:t>If the women had Previous mental health problems or history of postnatal depression or anxiety </a:t>
            </a:r>
          </a:p>
          <a:p>
            <a:r>
              <a:rPr lang="en-GB" sz="1600" dirty="0">
                <a:latin typeface="Arial" panose="020B0604020202020204" pitchFamily="34" charset="0"/>
                <a:cs typeface="Arial" panose="020B0604020202020204" pitchFamily="34" charset="0"/>
              </a:rPr>
              <a:t>Environmental Risk Factors</a:t>
            </a:r>
          </a:p>
          <a:p>
            <a:r>
              <a:rPr lang="en-GB" sz="1600" dirty="0">
                <a:latin typeface="Arial" panose="020B0604020202020204" pitchFamily="34" charset="0"/>
                <a:cs typeface="Arial" panose="020B0604020202020204" pitchFamily="34" charset="0"/>
              </a:rPr>
              <a:t>There seems to be more environmental risk factors of developing postnatal depression than any other. This is possibly because a woman’s ‘environment’ includes many phases of her life. This could be for if she lacks social support, or she feels isolated resentful. If she is in a poor </a:t>
            </a:r>
          </a:p>
          <a:p>
            <a:r>
              <a:rPr lang="en-GB" sz="1600" dirty="0">
                <a:latin typeface="Arial" panose="020B0604020202020204" pitchFamily="34" charset="0"/>
                <a:cs typeface="Arial" panose="020B0604020202020204" pitchFamily="34" charset="0"/>
              </a:rPr>
              <a:t>relationship with her partner or currently experiencing stressful life events little or no experience of caring for a baby.</a:t>
            </a:r>
          </a:p>
          <a:p>
            <a:endParaRPr lang="en-US" sz="1600" dirty="0">
              <a:latin typeface="Arial" panose="020B0604020202020204" pitchFamily="34" charset="0"/>
              <a:cs typeface="Arial" panose="020B0604020202020204" pitchFamily="34" charset="0"/>
            </a:endParaRPr>
          </a:p>
        </p:txBody>
      </p:sp>
      <p:sp>
        <p:nvSpPr>
          <p:cNvPr id="2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208921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8B6927-E4A7-EF47-89EC-D4EAFE304A3F}"/>
              </a:ext>
            </a:extLst>
          </p:cNvPr>
          <p:cNvSpPr>
            <a:spLocks noGrp="1"/>
          </p:cNvSpPr>
          <p:nvPr>
            <p:ph type="title"/>
          </p:nvPr>
        </p:nvSpPr>
        <p:spPr>
          <a:xfrm>
            <a:off x="758952" y="379475"/>
            <a:ext cx="10671048" cy="1554480"/>
          </a:xfrm>
        </p:spPr>
        <p:txBody>
          <a:bodyPr anchor="ctr">
            <a:normAutofit/>
          </a:bodyPr>
          <a:lstStyle/>
          <a:p>
            <a:r>
              <a:rPr lang="en-US" sz="4800" dirty="0">
                <a:solidFill>
                  <a:schemeClr val="bg1"/>
                </a:solidFill>
                <a:latin typeface="Arial" panose="020B0604020202020204" pitchFamily="34" charset="0"/>
                <a:cs typeface="Arial" panose="020B0604020202020204" pitchFamily="34" charset="0"/>
              </a:rPr>
              <a:t>Policy and Legislation</a:t>
            </a:r>
          </a:p>
        </p:txBody>
      </p:sp>
      <p:sp>
        <p:nvSpPr>
          <p:cNvPr id="3" name="Content Placeholder 2">
            <a:extLst>
              <a:ext uri="{FF2B5EF4-FFF2-40B4-BE49-F238E27FC236}">
                <a16:creationId xmlns:a16="http://schemas.microsoft.com/office/drawing/2014/main" id="{7AA942BE-A0FB-A94E-9858-A1F353848169}"/>
              </a:ext>
            </a:extLst>
          </p:cNvPr>
          <p:cNvSpPr>
            <a:spLocks noGrp="1"/>
          </p:cNvSpPr>
          <p:nvPr>
            <p:ph idx="1"/>
          </p:nvPr>
        </p:nvSpPr>
        <p:spPr>
          <a:xfrm>
            <a:off x="758824" y="2607732"/>
            <a:ext cx="10671176" cy="4770098"/>
          </a:xfrm>
        </p:spPr>
        <p:txBody>
          <a:bodyPr>
            <a:noAutofit/>
          </a:bodyPr>
          <a:lstStyle/>
          <a:p>
            <a:pPr algn="just"/>
            <a:r>
              <a:rPr lang="en-GB" sz="1600" dirty="0">
                <a:latin typeface="Arial" panose="020B0604020202020204" pitchFamily="34" charset="0"/>
                <a:cs typeface="Arial" panose="020B0604020202020204" pitchFamily="34" charset="0"/>
              </a:rPr>
              <a:t>From my findings there is no separate government policy, there are no separate policies for job related issues e.g., sick pay or maternity pay. if they are suffering from postnatal depression, it does not affect statutory benefits or maternity pay that they are entitle to. </a:t>
            </a:r>
          </a:p>
          <a:p>
            <a:pPr algn="just"/>
            <a:r>
              <a:rPr lang="en-GB" sz="1600" dirty="0">
                <a:latin typeface="Arial" panose="020B0604020202020204" pitchFamily="34" charset="0"/>
                <a:cs typeface="Arial" panose="020B0604020202020204" pitchFamily="34" charset="0"/>
              </a:rPr>
              <a:t>Government has developed policy guidelines where primary care providers should meet as they have a duty of care to ensure service users get the best care, they also provide service focusing on promoting healthy pregnancy care and joint strategic needs assessment(</a:t>
            </a:r>
            <a:r>
              <a:rPr lang="en-GB" sz="1600" dirty="0" err="1">
                <a:latin typeface="Arial" panose="020B0604020202020204" pitchFamily="34" charset="0"/>
                <a:cs typeface="Arial" panose="020B0604020202020204" pitchFamily="34" charset="0"/>
              </a:rPr>
              <a:t>jsna</a:t>
            </a:r>
            <a:r>
              <a:rPr lang="en-GB" sz="1600" dirty="0">
                <a:latin typeface="Arial" panose="020B0604020202020204" pitchFamily="34" charset="0"/>
                <a:cs typeface="Arial" panose="020B0604020202020204" pitchFamily="34" charset="0"/>
              </a:rPr>
              <a:t>) (JSNA) which highlights the extent of local needs for perinatal physical and psychological state education and how mental health problems are identified and responded to. These actions can reduce any problems arising during childbirth which later may lead to postnatal depression. doctors and midwives will give advice and support to the patient to remain healthy via one-to-one sessions with the same midwife during pregnancy and labour. In the antennal clinic they will monitor the progress, and the mental state of the patient. Early detection enables high standards of specialise care to be provided efficiently. Which will also include promoting healthy lifestyles and promoting healthy pregnancies as a cause for primary and secondary prevention.</a:t>
            </a:r>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414648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B5DF17-ED06-D94C-A24B-48934FA70A1D}"/>
              </a:ext>
            </a:extLst>
          </p:cNvPr>
          <p:cNvSpPr>
            <a:spLocks noGrp="1"/>
          </p:cNvSpPr>
          <p:nvPr>
            <p:ph type="title"/>
          </p:nvPr>
        </p:nvSpPr>
        <p:spPr>
          <a:xfrm>
            <a:off x="758952" y="379475"/>
            <a:ext cx="10671048" cy="1554480"/>
          </a:xfrm>
        </p:spPr>
        <p:txBody>
          <a:bodyPr anchor="ctr">
            <a:normAutofit/>
          </a:bodyPr>
          <a:lstStyle/>
          <a:p>
            <a:r>
              <a:rPr lang="en-US" sz="4800" dirty="0">
                <a:solidFill>
                  <a:schemeClr val="bg1"/>
                </a:solidFill>
                <a:latin typeface="Arial" panose="020B0604020202020204" pitchFamily="34" charset="0"/>
                <a:cs typeface="Arial" panose="020B0604020202020204" pitchFamily="34" charset="0"/>
              </a:rPr>
              <a:t>Recommendation</a:t>
            </a:r>
          </a:p>
        </p:txBody>
      </p:sp>
      <p:sp>
        <p:nvSpPr>
          <p:cNvPr id="3" name="Content Placeholder 2">
            <a:extLst>
              <a:ext uri="{FF2B5EF4-FFF2-40B4-BE49-F238E27FC236}">
                <a16:creationId xmlns:a16="http://schemas.microsoft.com/office/drawing/2014/main" id="{A1746713-5842-9342-BC5B-E1443D59F3AA}"/>
              </a:ext>
            </a:extLst>
          </p:cNvPr>
          <p:cNvSpPr>
            <a:spLocks noGrp="1"/>
          </p:cNvSpPr>
          <p:nvPr>
            <p:ph idx="1"/>
          </p:nvPr>
        </p:nvSpPr>
        <p:spPr>
          <a:xfrm>
            <a:off x="758824" y="2607732"/>
            <a:ext cx="10314184" cy="3870793"/>
          </a:xfrm>
        </p:spPr>
        <p:txBody>
          <a:bodyPr>
            <a:noAutofit/>
          </a:bodyPr>
          <a:lstStyle/>
          <a:p>
            <a:pPr lvl="0"/>
            <a:r>
              <a:rPr lang="en-GB" sz="1600" dirty="0">
                <a:latin typeface="Arial" panose="020B0604020202020204" pitchFamily="34" charset="0"/>
                <a:cs typeface="Arial" panose="020B0604020202020204" pitchFamily="34" charset="0"/>
              </a:rPr>
              <a:t>Guidance from </a:t>
            </a:r>
            <a:r>
              <a:rPr lang="en-GB" sz="1600" dirty="0" err="1">
                <a:latin typeface="Arial" panose="020B0604020202020204" pitchFamily="34" charset="0"/>
                <a:cs typeface="Arial" panose="020B0604020202020204" pitchFamily="34" charset="0"/>
              </a:rPr>
              <a:t>RCPsych</a:t>
            </a:r>
            <a:r>
              <a:rPr lang="en-GB" sz="1600" dirty="0">
                <a:latin typeface="Arial" panose="020B0604020202020204" pitchFamily="34" charset="0"/>
                <a:cs typeface="Arial" panose="020B0604020202020204" pitchFamily="34" charset="0"/>
              </a:rPr>
              <a:t> suggests high priority is given to accessible support to patients showing signs of  perinatal mental health problems. More emphasis should be on the promotion, preventative support, early detection, and diagnosis. Premise should be in place for services to identify women at high risk at an early stage. </a:t>
            </a:r>
          </a:p>
          <a:p>
            <a:pPr lvl="0"/>
            <a:r>
              <a:rPr lang="en-GB" sz="1600" dirty="0">
                <a:latin typeface="Arial" panose="020B0604020202020204" pitchFamily="34" charset="0"/>
                <a:cs typeface="Arial" panose="020B0604020202020204" pitchFamily="34" charset="0"/>
              </a:rPr>
              <a:t>The guidance states, for example, that maternity services should ensure that women at high risk of a relapse of severe psychiatric disorder should be identified at early pregnancy assessment and referred for personalised care. Additionally, all women should file reports on current mental health problems during pregnancy and the early postpartum period. GPs should also prescribe women with severe mental illness pre- conception counselling, and ensure they are aware of any potential risks to their mental health of becoming pregnant.5 </a:t>
            </a:r>
          </a:p>
          <a:p>
            <a:pPr lvl="0"/>
            <a:r>
              <a:rPr lang="en-GB" sz="1600" dirty="0">
                <a:latin typeface="Arial" panose="020B0604020202020204" pitchFamily="34" charset="0"/>
                <a:cs typeface="Arial" panose="020B0604020202020204" pitchFamily="34" charset="0"/>
              </a:rPr>
              <a:t>The NICE Quality Standard on Antenatal and postnatal mental health states that women should report of  their emotional wellbeing at each routine antenatal and postnatal contact, including asking depression and anxiety identification questions.6 It also provides guidance on the treatment and management of perinatal mental health problems.</a:t>
            </a:r>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226117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D74CEF-C18F-5C4B-A0B0-21D15EFEEAA7}"/>
              </a:ext>
            </a:extLst>
          </p:cNvPr>
          <p:cNvSpPr>
            <a:spLocks noGrp="1"/>
          </p:cNvSpPr>
          <p:nvPr>
            <p:ph type="title"/>
          </p:nvPr>
        </p:nvSpPr>
        <p:spPr>
          <a:xfrm>
            <a:off x="758952" y="379475"/>
            <a:ext cx="10671048" cy="1554480"/>
          </a:xfrm>
        </p:spPr>
        <p:txBody>
          <a:bodyPr anchor="ctr">
            <a:normAutofit/>
          </a:bodyPr>
          <a:lstStyle/>
          <a:p>
            <a:r>
              <a:rPr lang="en-US" sz="4800" dirty="0">
                <a:solidFill>
                  <a:schemeClr val="bg1"/>
                </a:solid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A15A8EE0-F10F-4943-864A-D0ADAF4C4F46}"/>
              </a:ext>
            </a:extLst>
          </p:cNvPr>
          <p:cNvSpPr>
            <a:spLocks noGrp="1"/>
          </p:cNvSpPr>
          <p:nvPr>
            <p:ph idx="1"/>
          </p:nvPr>
        </p:nvSpPr>
        <p:spPr>
          <a:xfrm>
            <a:off x="633563" y="2447603"/>
            <a:ext cx="10940485" cy="4410397"/>
          </a:xfrm>
        </p:spPr>
        <p:txBody>
          <a:bodyPr>
            <a:noAutofit/>
          </a:bodyPr>
          <a:lstStyle/>
          <a:p>
            <a:r>
              <a:rPr lang="en-GB" sz="1600" dirty="0">
                <a:latin typeface="Arial" panose="020B0604020202020204" pitchFamily="34" charset="0"/>
                <a:cs typeface="Arial" panose="020B0604020202020204" pitchFamily="34" charset="0"/>
              </a:rPr>
              <a:t>The government in 2012 pledged to improve maternity care by making sure: each pregnant woman will have the following.</a:t>
            </a:r>
          </a:p>
          <a:p>
            <a:r>
              <a:rPr lang="en-GB" sz="1600" dirty="0">
                <a:latin typeface="Arial" panose="020B0604020202020204" pitchFamily="34" charset="0"/>
                <a:cs typeface="Arial" panose="020B0604020202020204" pitchFamily="34" charset="0"/>
              </a:rPr>
              <a:t>one named midwife who will provide support during      pregnancy and after birth. There will be several birthing plan options for parents to be will get a chance to choose from.</a:t>
            </a:r>
          </a:p>
          <a:p>
            <a:r>
              <a:rPr lang="en-GB" sz="1600" dirty="0">
                <a:latin typeface="Arial" panose="020B0604020202020204" pitchFamily="34" charset="0"/>
                <a:cs typeface="Arial" panose="020B0604020202020204" pitchFamily="34" charset="0"/>
              </a:rPr>
              <a:t>The government will take a multi-agency approch and work with various key stakeholders such as health visitors Associations and community </a:t>
            </a:r>
            <a:r>
              <a:rPr lang="en-GB" sz="1600" dirty="0" err="1">
                <a:latin typeface="Arial" panose="020B0604020202020204" pitchFamily="34" charset="0"/>
                <a:cs typeface="Arial" panose="020B0604020202020204" pitchFamily="34" charset="0"/>
              </a:rPr>
              <a:t>practioners</a:t>
            </a:r>
            <a:r>
              <a:rPr lang="en-GB" sz="1600" dirty="0">
                <a:latin typeface="Arial" panose="020B0604020202020204" pitchFamily="34" charset="0"/>
                <a:cs typeface="Arial" panose="020B0604020202020204" pitchFamily="34" charset="0"/>
              </a:rPr>
              <a:t> as </a:t>
            </a:r>
            <a:r>
              <a:rPr lang="en-GB" sz="1600" dirty="0">
                <a:latin typeface="Arial" panose="020B0604020202020204" pitchFamily="34" charset="0"/>
                <a:cs typeface="Arial" panose="020B0604020202020204" pitchFamily="34" charset="0"/>
                <a:hlinkClick r:id="rId2"/>
              </a:rPr>
              <a:t>4Children</a:t>
            </a:r>
            <a:r>
              <a:rPr lang="en-GB" sz="16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hlinkClick r:id="rId3"/>
              </a:rPr>
              <a:t>Mumsnet</a:t>
            </a:r>
            <a:r>
              <a:rPr lang="en-GB" sz="1600" dirty="0">
                <a:latin typeface="Arial" panose="020B0604020202020204" pitchFamily="34" charset="0"/>
                <a:cs typeface="Arial" panose="020B0604020202020204" pitchFamily="34" charset="0"/>
              </a:rPr>
              <a:t> and </a:t>
            </a:r>
            <a:r>
              <a:rPr lang="en-GB" sz="1600" dirty="0">
                <a:latin typeface="Arial" panose="020B0604020202020204" pitchFamily="34" charset="0"/>
                <a:cs typeface="Arial" panose="020B0604020202020204" pitchFamily="34" charset="0"/>
                <a:hlinkClick r:id="rId4"/>
              </a:rPr>
              <a:t>Netmums</a:t>
            </a:r>
            <a:r>
              <a:rPr lang="en-GB" sz="1600" dirty="0">
                <a:latin typeface="Arial" panose="020B0604020202020204" pitchFamily="34" charset="0"/>
                <a:cs typeface="Arial" panose="020B0604020202020204" pitchFamily="34" charset="0"/>
              </a:rPr>
              <a:t> to support implementation.</a:t>
            </a:r>
          </a:p>
          <a:p>
            <a:pPr lvl="0"/>
            <a:r>
              <a:rPr lang="en-GB" sz="1600" dirty="0">
                <a:latin typeface="Arial" panose="020B0604020202020204" pitchFamily="34" charset="0"/>
                <a:cs typeface="Arial" panose="020B0604020202020204" pitchFamily="34" charset="0"/>
              </a:rPr>
              <a:t>It is evident that strategies inputted by the government has been successful although the prime issue is still providing continuous funding for these provisions </a:t>
            </a:r>
          </a:p>
          <a:p>
            <a:pPr lvl="0"/>
            <a:r>
              <a:rPr lang="en-GB" sz="1600" dirty="0">
                <a:latin typeface="Arial" panose="020B0604020202020204" pitchFamily="34" charset="0"/>
                <a:cs typeface="Arial" panose="020B0604020202020204" pitchFamily="34" charset="0"/>
              </a:rPr>
              <a:t>Diagnosis and treatment for Postnatal depression will be measured according to the IDC10 code </a:t>
            </a:r>
          </a:p>
          <a:p>
            <a:pPr lvl="0"/>
            <a:r>
              <a:rPr lang="en-GB" sz="1600" dirty="0">
                <a:latin typeface="Arial" panose="020B0604020202020204" pitchFamily="34" charset="0"/>
                <a:cs typeface="Arial" panose="020B0604020202020204" pitchFamily="34" charset="0"/>
              </a:rPr>
              <a:t>Multiple organisations have developed a tool kit which is formatted like a questionnaire which enables to access the severity of the patient’s mental health state that way they can provide them with the correct diagnosis and treatment </a:t>
            </a:r>
          </a:p>
          <a:p>
            <a:pPr lvl="0"/>
            <a:r>
              <a:rPr lang="en-GB" sz="16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Research showed that More Extensive research need to be carried out in order to tackle the impact of postnatal depression and the stigma that is attached to it.</a:t>
            </a:r>
            <a:endParaRPr lang="en-GB" sz="1600" dirty="0">
              <a:latin typeface="Arial" panose="020B0604020202020204" pitchFamily="34" charset="0"/>
              <a:cs typeface="Arial" panose="020B0604020202020204" pitchFamily="34" charset="0"/>
            </a:endParaRPr>
          </a:p>
          <a:p>
            <a:endParaRPr lang="en-US" sz="1600" dirty="0"/>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9694806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80419A-99D8-7E47-8F35-03275A7EACD3}"/>
              </a:ext>
            </a:extLst>
          </p:cNvPr>
          <p:cNvSpPr>
            <a:spLocks noGrp="1"/>
          </p:cNvSpPr>
          <p:nvPr>
            <p:ph type="title"/>
          </p:nvPr>
        </p:nvSpPr>
        <p:spPr>
          <a:xfrm>
            <a:off x="758952" y="379475"/>
            <a:ext cx="10671048" cy="1554480"/>
          </a:xfrm>
        </p:spPr>
        <p:txBody>
          <a:bodyPr anchor="ctr">
            <a:normAutofit/>
          </a:bodyPr>
          <a:lstStyle/>
          <a:p>
            <a:r>
              <a:rPr lang="en-US" sz="4800" dirty="0">
                <a:solidFill>
                  <a:schemeClr val="bg1"/>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FAB583C-9B03-3D4B-A5EF-B6E99D021959}"/>
              </a:ext>
            </a:extLst>
          </p:cNvPr>
          <p:cNvSpPr>
            <a:spLocks noGrp="1"/>
          </p:cNvSpPr>
          <p:nvPr>
            <p:ph idx="1"/>
          </p:nvPr>
        </p:nvSpPr>
        <p:spPr>
          <a:xfrm>
            <a:off x="758952" y="2607732"/>
            <a:ext cx="10902780" cy="4993218"/>
          </a:xfrm>
        </p:spPr>
        <p:txBody>
          <a:bodyPr>
            <a:noAutofit/>
          </a:bodyPr>
          <a:lstStyle/>
          <a:p>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nhs.uk</a:t>
            </a:r>
            <a:r>
              <a:rPr lang="en-GB" sz="1600" dirty="0">
                <a:latin typeface="Arial" panose="020B0604020202020204" pitchFamily="34" charset="0"/>
                <a:cs typeface="Arial" panose="020B0604020202020204" pitchFamily="34" charset="0"/>
              </a:rPr>
              <a:t>. 2021. Overview - Postnatal depression. [online] Available at: &lt;https://</a:t>
            </a:r>
            <a:r>
              <a:rPr lang="en-GB" sz="1600" dirty="0" err="1">
                <a:latin typeface="Arial" panose="020B0604020202020204" pitchFamily="34" charset="0"/>
                <a:cs typeface="Arial" panose="020B0604020202020204" pitchFamily="34" charset="0"/>
              </a:rPr>
              <a:t>www.nhs.uk</a:t>
            </a:r>
            <a:r>
              <a:rPr lang="en-GB" sz="1600" dirty="0">
                <a:latin typeface="Arial" panose="020B0604020202020204" pitchFamily="34" charset="0"/>
                <a:cs typeface="Arial" panose="020B0604020202020204" pitchFamily="34" charset="0"/>
              </a:rPr>
              <a:t>/mental-health/conditions/post-natal-depression/overview/&gt; [Accessed 5 April 2021]. </a:t>
            </a:r>
            <a:r>
              <a:rPr lang="en-GB" sz="1600" dirty="0" err="1">
                <a:latin typeface="Arial" panose="020B0604020202020204" pitchFamily="34" charset="0"/>
                <a:cs typeface="Arial" panose="020B0604020202020204" pitchFamily="34" charset="0"/>
              </a:rPr>
              <a:t>NursingAnswers.net</a:t>
            </a:r>
            <a:r>
              <a:rPr lang="en-GB" sz="1600" dirty="0">
                <a:latin typeface="Arial" panose="020B0604020202020204" pitchFamily="34" charset="0"/>
                <a:cs typeface="Arial" panose="020B0604020202020204" pitchFamily="34" charset="0"/>
              </a:rPr>
              <a:t>. 2021. Post Natal Depression Case Study. [online] Available at: &lt;https://</a:t>
            </a:r>
            <a:r>
              <a:rPr lang="en-GB" sz="1600" dirty="0" err="1">
                <a:latin typeface="Arial" panose="020B0604020202020204" pitchFamily="34" charset="0"/>
                <a:cs typeface="Arial" panose="020B0604020202020204" pitchFamily="34" charset="0"/>
              </a:rPr>
              <a:t>nursinganswers.net</a:t>
            </a:r>
            <a:r>
              <a:rPr lang="en-GB" sz="1600" dirty="0">
                <a:latin typeface="Arial" panose="020B0604020202020204" pitchFamily="34" charset="0"/>
                <a:cs typeface="Arial" panose="020B0604020202020204" pitchFamily="34" charset="0"/>
              </a:rPr>
              <a:t>/essays/post-natal-depression-study-1799.php&gt; [Accessed 5 April 2021]. </a:t>
            </a:r>
            <a:r>
              <a:rPr lang="en-GB" sz="1600" dirty="0" err="1">
                <a:latin typeface="Arial" panose="020B0604020202020204" pitchFamily="34" charset="0"/>
                <a:cs typeface="Arial" panose="020B0604020202020204" pitchFamily="34" charset="0"/>
              </a:rPr>
              <a:t>En.wikipedia.org</a:t>
            </a:r>
            <a:r>
              <a:rPr lang="en-GB" sz="1600" dirty="0">
                <a:latin typeface="Arial" panose="020B0604020202020204" pitchFamily="34" charset="0"/>
                <a:cs typeface="Arial" panose="020B0604020202020204" pitchFamily="34" charset="0"/>
              </a:rPr>
              <a:t>. 2021. ICD-10 - Wikipedia. [online] Available at: &lt;https://</a:t>
            </a:r>
            <a:r>
              <a:rPr lang="en-GB" sz="1600" dirty="0" err="1">
                <a:latin typeface="Arial" panose="020B0604020202020204" pitchFamily="34" charset="0"/>
                <a:cs typeface="Arial" panose="020B0604020202020204" pitchFamily="34" charset="0"/>
              </a:rPr>
              <a:t>en.wikipedia.org</a:t>
            </a:r>
            <a:r>
              <a:rPr lang="en-GB" sz="1600" dirty="0">
                <a:latin typeface="Arial" panose="020B0604020202020204" pitchFamily="34" charset="0"/>
                <a:cs typeface="Arial" panose="020B0604020202020204" pitchFamily="34" charset="0"/>
              </a:rPr>
              <a:t>/wiki/ICD-10&gt; [Accessed 7 April 2021].</a:t>
            </a:r>
          </a:p>
          <a:p>
            <a:r>
              <a:rPr lang="en-GB" sz="1600" dirty="0" err="1">
                <a:latin typeface="Arial" panose="020B0604020202020204" pitchFamily="34" charset="0"/>
                <a:cs typeface="Arial" panose="020B0604020202020204" pitchFamily="34" charset="0"/>
              </a:rPr>
              <a:t>Who.int</a:t>
            </a:r>
            <a:r>
              <a:rPr lang="en-GB" sz="1600" dirty="0">
                <a:latin typeface="Arial" panose="020B0604020202020204" pitchFamily="34" charset="0"/>
                <a:cs typeface="Arial" panose="020B0604020202020204" pitchFamily="34" charset="0"/>
              </a:rPr>
              <a:t>. 2021. [online] Available at: &lt;https://</a:t>
            </a:r>
            <a:r>
              <a:rPr lang="en-GB" sz="1600" dirty="0" err="1">
                <a:latin typeface="Arial" panose="020B0604020202020204" pitchFamily="34" charset="0"/>
                <a:cs typeface="Arial" panose="020B0604020202020204" pitchFamily="34" charset="0"/>
              </a:rPr>
              <a:t>www.who.int</a:t>
            </a:r>
            <a:r>
              <a:rPr lang="en-GB" sz="1600" dirty="0">
                <a:latin typeface="Arial" panose="020B0604020202020204" pitchFamily="34" charset="0"/>
                <a:cs typeface="Arial" panose="020B0604020202020204" pitchFamily="34" charset="0"/>
              </a:rPr>
              <a:t>/classifications/</a:t>
            </a:r>
            <a:r>
              <a:rPr lang="en-GB" sz="1600" dirty="0" err="1">
                <a:latin typeface="Arial" panose="020B0604020202020204" pitchFamily="34" charset="0"/>
                <a:cs typeface="Arial" panose="020B0604020202020204" pitchFamily="34" charset="0"/>
              </a:rPr>
              <a:t>icd</a:t>
            </a:r>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en</a:t>
            </a:r>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bluebook.pdf</a:t>
            </a:r>
            <a:r>
              <a:rPr lang="en-GB" sz="1600" dirty="0">
                <a:latin typeface="Arial" panose="020B0604020202020204" pitchFamily="34" charset="0"/>
                <a:cs typeface="Arial" panose="020B0604020202020204" pitchFamily="34" charset="0"/>
              </a:rPr>
              <a:t>&gt; [Accessed 7 April 2021].</a:t>
            </a:r>
          </a:p>
          <a:p>
            <a:r>
              <a:rPr lang="en-GB" sz="1600" dirty="0">
                <a:latin typeface="Arial" panose="020B0604020202020204" pitchFamily="34" charset="0"/>
                <a:cs typeface="Arial" panose="020B0604020202020204" pitchFamily="34" charset="0"/>
              </a:rPr>
              <a:t>Marsh, D. and Marsh, D., 2021. » There will be a Specific ICD-10 Code for Postpartum Depression. [online] </a:t>
            </a:r>
            <a:r>
              <a:rPr lang="en-GB" sz="1600" dirty="0" err="1">
                <a:latin typeface="Arial" panose="020B0604020202020204" pitchFamily="34" charset="0"/>
                <a:cs typeface="Arial" panose="020B0604020202020204" pitchFamily="34" charset="0"/>
              </a:rPr>
              <a:t>Blog.supercoder.com</a:t>
            </a:r>
            <a:r>
              <a:rPr lang="en-GB" sz="1600" dirty="0">
                <a:latin typeface="Arial" panose="020B0604020202020204" pitchFamily="34" charset="0"/>
                <a:cs typeface="Arial" panose="020B0604020202020204" pitchFamily="34" charset="0"/>
              </a:rPr>
              <a:t>. Available at: &lt;https://</a:t>
            </a:r>
            <a:r>
              <a:rPr lang="en-GB" sz="1600" dirty="0" err="1">
                <a:latin typeface="Arial" panose="020B0604020202020204" pitchFamily="34" charset="0"/>
                <a:cs typeface="Arial" panose="020B0604020202020204" pitchFamily="34" charset="0"/>
              </a:rPr>
              <a:t>blog.supercoder.com</a:t>
            </a:r>
            <a:r>
              <a:rPr lang="en-GB" sz="1600" dirty="0">
                <a:latin typeface="Arial" panose="020B0604020202020204" pitchFamily="34" charset="0"/>
                <a:cs typeface="Arial" panose="020B0604020202020204" pitchFamily="34" charset="0"/>
              </a:rPr>
              <a:t>/icd-10-2/there-will-be-a- specific-icd-10-code-for-postpartum-depression/&gt; [Accessed 7 April 2021].</a:t>
            </a:r>
          </a:p>
          <a:p>
            <a:r>
              <a:rPr lang="en-GB" sz="1600" dirty="0" err="1">
                <a:latin typeface="Arial" panose="020B0604020202020204" pitchFamily="34" charset="0"/>
                <a:cs typeface="Arial" panose="020B0604020202020204" pitchFamily="34" charset="0"/>
              </a:rPr>
              <a:t>Mind.org.uk</a:t>
            </a:r>
            <a:r>
              <a:rPr lang="en-GB" sz="1600" dirty="0">
                <a:latin typeface="Arial" panose="020B0604020202020204" pitchFamily="34" charset="0"/>
                <a:cs typeface="Arial" panose="020B0604020202020204" pitchFamily="34" charset="0"/>
              </a:rPr>
              <a:t>. 2021. Causes. [online] Available at: &lt;https://</a:t>
            </a:r>
            <a:r>
              <a:rPr lang="en-GB" sz="1600" dirty="0" err="1">
                <a:latin typeface="Arial" panose="020B0604020202020204" pitchFamily="34" charset="0"/>
                <a:cs typeface="Arial" panose="020B0604020202020204" pitchFamily="34" charset="0"/>
              </a:rPr>
              <a:t>www.mind.org.uk</a:t>
            </a:r>
            <a:r>
              <a:rPr lang="en-GB" sz="1600" dirty="0">
                <a:latin typeface="Arial" panose="020B0604020202020204" pitchFamily="34" charset="0"/>
                <a:cs typeface="Arial" panose="020B0604020202020204" pitchFamily="34" charset="0"/>
              </a:rPr>
              <a:t>/information-support/types-of-mental-health-problems/postnatal-depression-and-perinatal-mental- health/causes/#</a:t>
            </a:r>
            <a:r>
              <a:rPr lang="en-GB" sz="1600" dirty="0" err="1">
                <a:latin typeface="Arial" panose="020B0604020202020204" pitchFamily="34" charset="0"/>
                <a:cs typeface="Arial" panose="020B0604020202020204" pitchFamily="34" charset="0"/>
              </a:rPr>
              <a:t>MajorLifeEvents</a:t>
            </a:r>
            <a:r>
              <a:rPr lang="en-GB" sz="1600" dirty="0">
                <a:latin typeface="Arial" panose="020B0604020202020204" pitchFamily="34" charset="0"/>
                <a:cs typeface="Arial" panose="020B0604020202020204" pitchFamily="34" charset="0"/>
              </a:rPr>
              <a:t>&gt; [Accessed 5 April 2021].</a:t>
            </a:r>
          </a:p>
          <a:p>
            <a:r>
              <a:rPr lang="en-GB" sz="1600" dirty="0">
                <a:latin typeface="Arial" panose="020B0604020202020204" pitchFamily="34" charset="0"/>
                <a:cs typeface="Arial" panose="020B0604020202020204" pitchFamily="34" charset="0"/>
              </a:rPr>
              <a:t>WebMD. 2021. Which Antidepressants Treat Postpartum Depression?. [online] Available at: &lt;https://</a:t>
            </a:r>
            <a:r>
              <a:rPr lang="en-GB" sz="1600" dirty="0" err="1">
                <a:latin typeface="Arial" panose="020B0604020202020204" pitchFamily="34" charset="0"/>
                <a:cs typeface="Arial" panose="020B0604020202020204" pitchFamily="34" charset="0"/>
              </a:rPr>
              <a:t>www.webmd.com</a:t>
            </a:r>
            <a:r>
              <a:rPr lang="en-GB" sz="1600" dirty="0">
                <a:latin typeface="Arial" panose="020B0604020202020204" pitchFamily="34" charset="0"/>
                <a:cs typeface="Arial" panose="020B0604020202020204" pitchFamily="34" charset="0"/>
              </a:rPr>
              <a:t>/depression/postpartum-depression/postpartum-depression-antidepressants&gt; [Accessed 19 September 2021].</a:t>
            </a:r>
          </a:p>
          <a:p>
            <a:endParaRPr lang="en-GB" sz="1600" dirty="0">
              <a:latin typeface="Arial" panose="020B0604020202020204" pitchFamily="34" charset="0"/>
              <a:cs typeface="Arial" panose="020B0604020202020204" pitchFamily="34" charset="0"/>
            </a:endParaRPr>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5666540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8EBB3802-E0B3-754E-BFD5-1D188956E71D}"/>
              </a:ext>
            </a:extLst>
          </p:cNvPr>
          <p:cNvSpPr>
            <a:spLocks noGrp="1"/>
          </p:cNvSpPr>
          <p:nvPr>
            <p:ph idx="1"/>
          </p:nvPr>
        </p:nvSpPr>
        <p:spPr>
          <a:xfrm>
            <a:off x="644610" y="478894"/>
            <a:ext cx="10856828" cy="6207656"/>
          </a:xfrm>
        </p:spPr>
        <p:txBody>
          <a:bodyPr>
            <a:noAutofit/>
          </a:bodyPr>
          <a:lstStyle/>
          <a:p>
            <a:r>
              <a:rPr lang="en-GB" sz="1600" dirty="0">
                <a:latin typeface="Arial" panose="020B0604020202020204" pitchFamily="34" charset="0"/>
                <a:cs typeface="Arial" panose="020B0604020202020204" pitchFamily="34" charset="0"/>
              </a:rPr>
              <a:t>Johnson, E., 2021. What are the risk factors for developing postnatal depression?. [online] CPD Online College. Available at: &lt;https://</a:t>
            </a:r>
            <a:r>
              <a:rPr lang="en-GB" sz="1600" dirty="0" err="1">
                <a:latin typeface="Arial" panose="020B0604020202020204" pitchFamily="34" charset="0"/>
                <a:cs typeface="Arial" panose="020B0604020202020204" pitchFamily="34" charset="0"/>
              </a:rPr>
              <a:t>cpdonline.co.uk</a:t>
            </a:r>
            <a:r>
              <a:rPr lang="en-GB" sz="1600" dirty="0">
                <a:latin typeface="Arial" panose="020B0604020202020204" pitchFamily="34" charset="0"/>
                <a:cs typeface="Arial" panose="020B0604020202020204" pitchFamily="34" charset="0"/>
              </a:rPr>
              <a:t>/knowledge-base/mental-health/risk-factors- postnatal-depression/&gt; [Accessed 5 April 2021].</a:t>
            </a:r>
          </a:p>
          <a:p>
            <a:r>
              <a:rPr lang="en-GB" sz="1600" dirty="0" err="1">
                <a:latin typeface="Arial" panose="020B0604020202020204" pitchFamily="34" charset="0"/>
                <a:cs typeface="Arial" panose="020B0604020202020204" pitchFamily="34" charset="0"/>
              </a:rPr>
              <a:t>nhs.uk</a:t>
            </a:r>
            <a:r>
              <a:rPr lang="en-GB" sz="1600" dirty="0">
                <a:latin typeface="Arial" panose="020B0604020202020204" pitchFamily="34" charset="0"/>
                <a:cs typeface="Arial" panose="020B0604020202020204" pitchFamily="34" charset="0"/>
              </a:rPr>
              <a:t>. 2021. Overview - Postnatal depression. [online] Available at: &lt;https://</a:t>
            </a:r>
            <a:r>
              <a:rPr lang="en-GB" sz="1600" dirty="0" err="1">
                <a:latin typeface="Arial" panose="020B0604020202020204" pitchFamily="34" charset="0"/>
                <a:cs typeface="Arial" panose="020B0604020202020204" pitchFamily="34" charset="0"/>
              </a:rPr>
              <a:t>www.nhs.uk</a:t>
            </a:r>
            <a:r>
              <a:rPr lang="en-GB" sz="1600" dirty="0">
                <a:latin typeface="Arial" panose="020B0604020202020204" pitchFamily="34" charset="0"/>
                <a:cs typeface="Arial" panose="020B0604020202020204" pitchFamily="34" charset="0"/>
              </a:rPr>
              <a:t>/mental-health/conditions/post-natal-depression/overview/&gt; [Accessed 5 April 2021].</a:t>
            </a:r>
          </a:p>
          <a:p>
            <a:r>
              <a:rPr lang="en-GB" sz="1600" dirty="0">
                <a:latin typeface="Arial" panose="020B0604020202020204" pitchFamily="34" charset="0"/>
                <a:cs typeface="Arial" panose="020B0604020202020204" pitchFamily="34" charset="0"/>
              </a:rPr>
              <a:t>GOV.UK. 2021. 4. Perinatal mental health. [online] Available at: &lt;https://</a:t>
            </a:r>
            <a:r>
              <a:rPr lang="en-GB" sz="1600" dirty="0" err="1">
                <a:latin typeface="Arial" panose="020B0604020202020204" pitchFamily="34" charset="0"/>
                <a:cs typeface="Arial" panose="020B0604020202020204" pitchFamily="34" charset="0"/>
              </a:rPr>
              <a:t>www.gov.uk</a:t>
            </a:r>
            <a:r>
              <a:rPr lang="en-GB" sz="1600" dirty="0">
                <a:latin typeface="Arial" panose="020B0604020202020204" pitchFamily="34" charset="0"/>
                <a:cs typeface="Arial" panose="020B0604020202020204" pitchFamily="34" charset="0"/>
              </a:rPr>
              <a:t>/government/publications/better-mental-health-</a:t>
            </a:r>
            <a:r>
              <a:rPr lang="en-GB" sz="1600" dirty="0" err="1">
                <a:latin typeface="Arial" panose="020B0604020202020204" pitchFamily="34" charset="0"/>
                <a:cs typeface="Arial" panose="020B0604020202020204" pitchFamily="34" charset="0"/>
              </a:rPr>
              <a:t>jsna</a:t>
            </a:r>
            <a:r>
              <a:rPr lang="en-GB" sz="1600" dirty="0">
                <a:latin typeface="Arial" panose="020B0604020202020204" pitchFamily="34" charset="0"/>
                <a:cs typeface="Arial" panose="020B0604020202020204" pitchFamily="34" charset="0"/>
              </a:rPr>
              <a:t>-toolkit/4-perinatal-mental-health&gt; [Accessed 7 April 2021].</a:t>
            </a:r>
          </a:p>
          <a:p>
            <a:r>
              <a:rPr lang="en-GB" sz="1600" dirty="0">
                <a:latin typeface="Arial" panose="020B0604020202020204" pitchFamily="34" charset="0"/>
                <a:cs typeface="Arial" panose="020B0604020202020204" pitchFamily="34" charset="0"/>
              </a:rPr>
              <a:t>2021. [online] Available at: &lt;http://</a:t>
            </a:r>
            <a:r>
              <a:rPr lang="en-GB" sz="1600" dirty="0" err="1">
                <a:latin typeface="Arial" panose="020B0604020202020204" pitchFamily="34" charset="0"/>
                <a:cs typeface="Arial" panose="020B0604020202020204" pitchFamily="34" charset="0"/>
              </a:rPr>
              <a:t>researchbriefings.files.parliament.uk</a:t>
            </a:r>
            <a:r>
              <a:rPr lang="en-GB" sz="1600" dirty="0">
                <a:latin typeface="Arial" panose="020B0604020202020204" pitchFamily="34" charset="0"/>
                <a:cs typeface="Arial" panose="020B0604020202020204" pitchFamily="34" charset="0"/>
              </a:rPr>
              <a:t> › CDP-...&gt; [Accessed 7 April 2021].</a:t>
            </a:r>
          </a:p>
          <a:p>
            <a:r>
              <a:rPr lang="en-GB" sz="1600" dirty="0" err="1">
                <a:latin typeface="Arial" panose="020B0604020202020204" pitchFamily="34" charset="0"/>
                <a:cs typeface="Arial" panose="020B0604020202020204" pitchFamily="34" charset="0"/>
              </a:rPr>
              <a:t>Cms.gov</a:t>
            </a:r>
            <a:r>
              <a:rPr lang="en-GB" sz="1600" dirty="0">
                <a:latin typeface="Arial" panose="020B0604020202020204" pitchFamily="34" charset="0"/>
                <a:cs typeface="Arial" panose="020B0604020202020204" pitchFamily="34" charset="0"/>
              </a:rPr>
              <a:t>. 2021. ICD-10 and Quality Measures | CMS. [online] Available at: &lt;https://</a:t>
            </a:r>
            <a:r>
              <a:rPr lang="en-GB" sz="1600" dirty="0" err="1">
                <a:latin typeface="Arial" panose="020B0604020202020204" pitchFamily="34" charset="0"/>
                <a:cs typeface="Arial" panose="020B0604020202020204" pitchFamily="34" charset="0"/>
              </a:rPr>
              <a:t>www.cms.gov</a:t>
            </a:r>
            <a:r>
              <a:rPr lang="en-GB" sz="1600" dirty="0">
                <a:latin typeface="Arial" panose="020B0604020202020204" pitchFamily="34" charset="0"/>
                <a:cs typeface="Arial" panose="020B0604020202020204" pitchFamily="34" charset="0"/>
              </a:rPr>
              <a:t>/Medicare/Quality-Initiatives-Patient-Assessment-Instruments/</a:t>
            </a:r>
            <a:r>
              <a:rPr lang="en-GB" sz="1600" dirty="0" err="1">
                <a:latin typeface="Arial" panose="020B0604020202020204" pitchFamily="34" charset="0"/>
                <a:cs typeface="Arial" panose="020B0604020202020204" pitchFamily="34" charset="0"/>
              </a:rPr>
              <a:t>QualityMeasures</a:t>
            </a:r>
            <a:r>
              <a:rPr lang="en-GB" sz="1600" dirty="0">
                <a:latin typeface="Arial" panose="020B0604020202020204" pitchFamily="34" charset="0"/>
                <a:cs typeface="Arial" panose="020B0604020202020204" pitchFamily="34" charset="0"/>
              </a:rPr>
              <a:t>/ICD-10-and-Quality- Measures&gt; [Accessed 7 April 2021].</a:t>
            </a:r>
          </a:p>
          <a:p>
            <a:r>
              <a:rPr lang="en-GB" sz="1600" dirty="0">
                <a:latin typeface="Arial" panose="020B0604020202020204" pitchFamily="34" charset="0"/>
                <a:cs typeface="Arial" panose="020B0604020202020204" pitchFamily="34" charset="0"/>
              </a:rPr>
              <a:t>Hadfield, H., Glendenning, S., Bee, P. and </a:t>
            </a:r>
            <a:r>
              <a:rPr lang="en-GB" sz="1600" dirty="0" err="1">
                <a:latin typeface="Arial" panose="020B0604020202020204" pitchFamily="34" charset="0"/>
                <a:cs typeface="Arial" panose="020B0604020202020204" pitchFamily="34" charset="0"/>
              </a:rPr>
              <a:t>Wittkowski</a:t>
            </a:r>
            <a:r>
              <a:rPr lang="en-GB" sz="1600" dirty="0">
                <a:latin typeface="Arial" panose="020B0604020202020204" pitchFamily="34" charset="0"/>
                <a:cs typeface="Arial" panose="020B0604020202020204" pitchFamily="34" charset="0"/>
              </a:rPr>
              <a:t>, A., 2019. Psychological Therapy for Postnatal Depression in UK Primary Care Mental Health Services: A Qualitative Investigation Using Framework Analysis. Journal of Child and Family Studies, 28(12), pp.3519-3532.</a:t>
            </a:r>
          </a:p>
          <a:p>
            <a:r>
              <a:rPr lang="en-GB" sz="1600" dirty="0" err="1">
                <a:latin typeface="Arial" panose="020B0604020202020204" pitchFamily="34" charset="0"/>
                <a:cs typeface="Arial" panose="020B0604020202020204" pitchFamily="34" charset="0"/>
              </a:rPr>
              <a:t>Evidence.nhs.uk</a:t>
            </a:r>
            <a:r>
              <a:rPr lang="en-GB" sz="1600" dirty="0">
                <a:latin typeface="Arial" panose="020B0604020202020204" pitchFamily="34" charset="0"/>
                <a:cs typeface="Arial" panose="020B0604020202020204" pitchFamily="34" charset="0"/>
              </a:rPr>
              <a:t>. 2021. postnatal depression national guidelines for management | Search results page 1 | Evidence search | NICE. [online] Available at: &lt;https://</a:t>
            </a:r>
            <a:r>
              <a:rPr lang="en-GB" sz="1600" dirty="0" err="1">
                <a:latin typeface="Arial" panose="020B0604020202020204" pitchFamily="34" charset="0"/>
                <a:cs typeface="Arial" panose="020B0604020202020204" pitchFamily="34" charset="0"/>
              </a:rPr>
              <a:t>www.evidence.nhs.uk</a:t>
            </a:r>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search?ps</a:t>
            </a:r>
            <a:r>
              <a:rPr lang="en-GB" sz="1600" dirty="0">
                <a:latin typeface="Arial" panose="020B0604020202020204" pitchFamily="34" charset="0"/>
                <a:cs typeface="Arial" panose="020B0604020202020204" pitchFamily="34" charset="0"/>
              </a:rPr>
              <a:t>=40&amp;q=</a:t>
            </a:r>
            <a:r>
              <a:rPr lang="en-GB" sz="1600" dirty="0" err="1">
                <a:latin typeface="Arial" panose="020B0604020202020204" pitchFamily="34" charset="0"/>
                <a:cs typeface="Arial" panose="020B0604020202020204" pitchFamily="34" charset="0"/>
              </a:rPr>
              <a:t>postnatal+depression+national+guidelines+for+management</a:t>
            </a:r>
            <a:r>
              <a:rPr lang="en-GB" sz="1600" dirty="0">
                <a:latin typeface="Arial" panose="020B0604020202020204" pitchFamily="34" charset="0"/>
                <a:cs typeface="Arial" panose="020B0604020202020204" pitchFamily="34" charset="0"/>
              </a:rPr>
              <a:t>&gt; [Accessed 7 April 2021].</a:t>
            </a:r>
          </a:p>
          <a:p>
            <a:pPr marL="0" indent="0">
              <a:buNone/>
            </a:pP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4237825"/>
      </p:ext>
    </p:extLst>
  </p:cSld>
  <p:clrMapOvr>
    <a:masterClrMapping/>
  </p:clrMapOvr>
</p:sld>
</file>

<file path=ppt/theme/theme1.xml><?xml version="1.0" encoding="utf-8"?>
<a:theme xmlns:a="http://schemas.openxmlformats.org/drawingml/2006/main" name="HeadlinesVTI">
  <a:themeElements>
    <a:clrScheme name="AnalogousFromLightSeedLeftStep">
      <a:dk1>
        <a:srgbClr val="000000"/>
      </a:dk1>
      <a:lt1>
        <a:srgbClr val="FFFFFF"/>
      </a:lt1>
      <a:dk2>
        <a:srgbClr val="242C41"/>
      </a:dk2>
      <a:lt2>
        <a:srgbClr val="E8E6E2"/>
      </a:lt2>
      <a:accent1>
        <a:srgbClr val="6E92EE"/>
      </a:accent1>
      <a:accent2>
        <a:srgbClr val="2AAEE7"/>
      </a:accent2>
      <a:accent3>
        <a:srgbClr val="37B4A6"/>
      </a:accent3>
      <a:accent4>
        <a:srgbClr val="32B870"/>
      </a:accent4>
      <a:accent5>
        <a:srgbClr val="2DBB34"/>
      </a:accent5>
      <a:accent6>
        <a:srgbClr val="67B43A"/>
      </a:accent6>
      <a:hlink>
        <a:srgbClr val="918158"/>
      </a:hlink>
      <a:folHlink>
        <a:srgbClr val="7F7F7F"/>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489</TotalTime>
  <Words>2993</Words>
  <Application>Microsoft Macintosh PowerPoint</Application>
  <PresentationFormat>Widescreen</PresentationFormat>
  <Paragraphs>125</Paragraphs>
  <Slides>14</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Avenir Next LT Pro</vt:lpstr>
      <vt:lpstr>Calibri</vt:lpstr>
      <vt:lpstr>Sitka Banner</vt:lpstr>
      <vt:lpstr>HeadlinesVTI</vt:lpstr>
      <vt:lpstr>RUKSHANA BEGUM 1808389 Mental Disorders and Psychopathology BMHP6006 Lecturer: Diya Ganguly </vt:lpstr>
      <vt:lpstr>Introduction Postnatal Depression</vt:lpstr>
      <vt:lpstr>ICD-10 Classification </vt:lpstr>
      <vt:lpstr>Aetiology</vt:lpstr>
      <vt:lpstr>Signs</vt:lpstr>
      <vt:lpstr>Symptoms</vt:lpstr>
      <vt:lpstr>Treatment  </vt:lpstr>
      <vt:lpstr>Therapy</vt:lpstr>
      <vt:lpstr>Risk Factors</vt:lpstr>
      <vt:lpstr>Policy and Legislation</vt:lpstr>
      <vt:lpstr>Recommendation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RUKSHANA BEGUM 1808389 Mental Disorders and Psychopathology BMHP6006 Lecturer: Diya Ganguly </dc:title>
  <dc:creator>Microsoft Office User</dc:creator>
  <cp:lastModifiedBy>Microsoft Office User</cp:lastModifiedBy>
  <cp:revision>57</cp:revision>
  <cp:lastPrinted>2021-09-19T22:14:11Z</cp:lastPrinted>
  <dcterms:created xsi:type="dcterms:W3CDTF">2021-09-12T19:02:28Z</dcterms:created>
  <dcterms:modified xsi:type="dcterms:W3CDTF">2021-09-20T21:24:07Z</dcterms:modified>
</cp:coreProperties>
</file>