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8" r:id="rId6"/>
    <p:sldId id="271" r:id="rId7"/>
    <p:sldId id="274" r:id="rId8"/>
    <p:sldId id="275" r:id="rId9"/>
    <p:sldId id="272" r:id="rId10"/>
    <p:sldId id="269" r:id="rId11"/>
    <p:sldId id="273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4D57E9-FC1E-4519-8446-237D1B4CBDB4}" v="5" dt="2023-08-20T21:13:54.2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060" autoAdjust="0"/>
    <p:restoredTop sz="86442"/>
  </p:normalViewPr>
  <p:slideViewPr>
    <p:cSldViewPr>
      <p:cViewPr varScale="1">
        <p:scale>
          <a:sx n="63" d="100"/>
          <a:sy n="63" d="100"/>
        </p:scale>
        <p:origin x="4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31sQIOEeYA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Q_VmcYnHP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3364&amp;picture=smiley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 err="1">
                <a:solidFill>
                  <a:schemeClr val="bg1"/>
                </a:solidFill>
              </a:rPr>
              <a:t>Gradd</a:t>
            </a:r>
            <a:r>
              <a:rPr lang="en-GB" b="1" i="1" dirty="0">
                <a:solidFill>
                  <a:schemeClr val="bg1"/>
                </a:solidFill>
              </a:rPr>
              <a:t> Sylfaen </a:t>
            </a:r>
            <a:r>
              <a:rPr lang="en-GB" b="1" i="1" dirty="0" err="1">
                <a:solidFill>
                  <a:schemeClr val="bg1"/>
                </a:solidFill>
              </a:rPr>
              <a:t>Addysg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r>
              <a:rPr lang="en-GB" b="1" i="1" dirty="0" err="1">
                <a:solidFill>
                  <a:schemeClr val="bg1"/>
                </a:solidFill>
              </a:rPr>
              <a:t>Gynhwysol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Foundation Degree Inclusive Education</a:t>
            </a:r>
            <a:br>
              <a:rPr lang="en-GB" b="1" i="1" dirty="0"/>
            </a:br>
            <a:br>
              <a:rPr lang="en-GB" sz="4000" dirty="0"/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91"/>
            <a:ext cx="8229600" cy="1143000"/>
          </a:xfrm>
        </p:spPr>
        <p:txBody>
          <a:bodyPr/>
          <a:lstStyle/>
          <a:p>
            <a:r>
              <a:rPr lang="en-GB" dirty="0"/>
              <a:t>CROESO! Welcome!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7FE691-51FA-19A8-0517-453FD7A570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Heddiw</a:t>
            </a:r>
            <a:r>
              <a:rPr lang="en-US" dirty="0"/>
              <a:t>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endParaRPr lang="en-US" dirty="0"/>
          </a:p>
          <a:p>
            <a:r>
              <a:rPr lang="en-US" dirty="0" err="1">
                <a:latin typeface="+mj-lt"/>
              </a:rPr>
              <a:t>Cwrdd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â’r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tiwtoriaid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Cwrdd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â’r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myfyrwyr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Cwrdd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â’r</a:t>
            </a:r>
            <a:r>
              <a:rPr lang="en-US" dirty="0">
                <a:latin typeface="+mj-lt"/>
                <a:cs typeface="Calibri" panose="020F0502020204030204" pitchFamily="34" charset="0"/>
              </a:rPr>
              <a:t> HWB</a:t>
            </a: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Derbyn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eich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cerdyn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adnabod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myfyriwr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Teithio</a:t>
            </a:r>
            <a:r>
              <a:rPr lang="en-US" dirty="0">
                <a:latin typeface="+mj-lt"/>
                <a:cs typeface="Calibri" panose="020F0502020204030204" pitchFamily="34" charset="0"/>
              </a:rPr>
              <a:t> o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gwmpas</a:t>
            </a:r>
            <a:r>
              <a:rPr lang="en-US" dirty="0">
                <a:latin typeface="+mj-lt"/>
                <a:cs typeface="Calibri" panose="020F0502020204030204" pitchFamily="34" charset="0"/>
              </a:rPr>
              <a:t> y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llyfrgell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Dysgu</a:t>
            </a:r>
            <a:r>
              <a:rPr lang="en-US" dirty="0">
                <a:latin typeface="+mj-lt"/>
                <a:cs typeface="Calibri" panose="020F0502020204030204" pitchFamily="34" charset="0"/>
              </a:rPr>
              <a:t> am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Wasanaethau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Myfyrwyr</a:t>
            </a:r>
            <a:r>
              <a:rPr lang="en-US" dirty="0">
                <a:latin typeface="+mj-lt"/>
                <a:cs typeface="Calibri" panose="020F0502020204030204" pitchFamily="34" charset="0"/>
              </a:rPr>
              <a:t> a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mathau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eraill</a:t>
            </a:r>
            <a:r>
              <a:rPr lang="en-US" dirty="0">
                <a:latin typeface="+mj-lt"/>
                <a:cs typeface="Calibri" panose="020F0502020204030204" pitchFamily="34" charset="0"/>
              </a:rPr>
              <a:t> o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gymorth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>
                <a:latin typeface="+mj-lt"/>
                <a:cs typeface="Calibri" panose="020F0502020204030204" pitchFamily="34" charset="0"/>
              </a:rPr>
              <a:t>Cael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ateb</a:t>
            </a:r>
            <a:r>
              <a:rPr lang="en-US" dirty="0">
                <a:latin typeface="+mj-lt"/>
                <a:cs typeface="Calibri" panose="020F0502020204030204" pitchFamily="34" charset="0"/>
              </a:rPr>
              <a:t> i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unrhyw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gwestiynau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r>
              <a:rPr lang="en-US" dirty="0" err="1">
                <a:latin typeface="+mj-lt"/>
                <a:cs typeface="Calibri" panose="020F0502020204030204" pitchFamily="34" charset="0"/>
              </a:rPr>
              <a:t>Dysgu</a:t>
            </a:r>
            <a:r>
              <a:rPr lang="en-US" dirty="0">
                <a:latin typeface="+mj-lt"/>
                <a:cs typeface="Calibri" panose="020F0502020204030204" pitchFamily="34" charset="0"/>
              </a:rPr>
              <a:t>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rhagor</a:t>
            </a:r>
            <a:r>
              <a:rPr lang="en-US" dirty="0">
                <a:latin typeface="+mj-lt"/>
                <a:cs typeface="Calibri" panose="020F0502020204030204" pitchFamily="34" charset="0"/>
              </a:rPr>
              <a:t> am y </a:t>
            </a:r>
            <a:r>
              <a:rPr lang="en-US" dirty="0" err="1">
                <a:latin typeface="+mj-lt"/>
                <a:cs typeface="Calibri" panose="020F0502020204030204" pitchFamily="34" charset="0"/>
              </a:rPr>
              <a:t>rhaglen</a:t>
            </a:r>
            <a:endParaRPr lang="en-US" dirty="0">
              <a:latin typeface="+mj-lt"/>
              <a:cs typeface="Calibri" panose="020F0502020204030204" pitchFamily="34" charset="0"/>
            </a:endParaRPr>
          </a:p>
          <a:p>
            <a:endParaRPr lang="en-US" dirty="0">
              <a:latin typeface="+mj-lt"/>
              <a:cs typeface="Calibri" panose="020F0502020204030204" pitchFamily="34" charset="0"/>
            </a:endParaRPr>
          </a:p>
          <a:p>
            <a:endParaRPr lang="en-US" dirty="0">
              <a:latin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ECF468-54AB-D5ED-AA23-38DF7F7B5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88296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Today you will</a:t>
            </a:r>
          </a:p>
          <a:p>
            <a:r>
              <a:rPr lang="en-GB" dirty="0"/>
              <a:t>Meet the tutors</a:t>
            </a:r>
          </a:p>
          <a:p>
            <a:r>
              <a:rPr lang="en-GB" dirty="0"/>
              <a:t>Meet the students</a:t>
            </a:r>
          </a:p>
          <a:p>
            <a:r>
              <a:rPr lang="en-GB" dirty="0"/>
              <a:t>Meet the HWB</a:t>
            </a:r>
          </a:p>
          <a:p>
            <a:r>
              <a:rPr lang="en-GB" dirty="0"/>
              <a:t>Receive your student IDs</a:t>
            </a:r>
          </a:p>
          <a:p>
            <a:r>
              <a:rPr lang="en-GB" dirty="0"/>
              <a:t>Tour the library</a:t>
            </a:r>
          </a:p>
          <a:p>
            <a:r>
              <a:rPr lang="en-GB" dirty="0"/>
              <a:t>Learn about Student Services and other forms of support</a:t>
            </a:r>
          </a:p>
          <a:p>
            <a:r>
              <a:rPr lang="en-GB" dirty="0"/>
              <a:t>Have any questions answered</a:t>
            </a:r>
          </a:p>
          <a:p>
            <a:r>
              <a:rPr lang="en-GB" dirty="0"/>
              <a:t>Find out more about the programme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B45E917-3248-574C-FC2A-F644E0C2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The plan for today</a:t>
            </a:r>
            <a:endParaRPr lang="en-US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FA173FD-ECBA-F968-E771-E3D12A3E8D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558183"/>
            <a:ext cx="8507288" cy="369331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9:30 Teas, Coffees and Welsh cakes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Introduction to UWTSD/the Foundation Degree Inclusive Education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10:00 Library tour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inherit"/>
              </a:rPr>
              <a:t>11:00 Meet Student Services/Wellbeing  Team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inherit"/>
              </a:rPr>
              <a:t>Screening 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inherit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12:00 Lunch 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Meet the HWB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Get your student IDs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1:30pm Bowling (Xcel Carmarthen)/Crazy Golf  (Bunkers Swansea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F0502020204030204" pitchFamily="34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711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3D61A-5EBD-63DD-AF5E-E3C10A57C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first module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38295-AB81-D0C6-AD88-8D956E61E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All lectures are from 4.30pm – 6.30pm 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Face -Face – in classroom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Online – on Teams</a:t>
            </a: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ECIE4009 - Lifelong Learning in the Digital Era - Heike Griffiths. 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Semester 1</a:t>
            </a: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Monkton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– Monday - 4/9/23 (Face-Face); 18/9/23 (Face-Face);</a:t>
            </a:r>
          </a:p>
          <a:p>
            <a:pPr algn="l"/>
            <a:r>
              <a:rPr lang="en-US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Gelliswick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Thursday 7/9/23 (Face-Face); Thursday 21/9/23 (Face-Face)</a:t>
            </a: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Monkton &amp; </a:t>
            </a:r>
            <a:r>
              <a:rPr lang="en-US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Gelliswick</a:t>
            </a:r>
            <a:r>
              <a:rPr lang="en-US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– Monday 11/9/23 (Online Teams); Monday 25/9/23 (Online Teams)</a:t>
            </a:r>
          </a:p>
          <a:p>
            <a:pPr algn="l"/>
            <a:r>
              <a:rPr lang="en-US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Swansea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Tuesday – 5/9/23 (Face-Face); 12/9/23 (Online Teams); 19/9/23 (Face-Face); 26/9/23 (Online Teams)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Date of submission – Assignment – October 29th, 2023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Presentation date to be arranged by Lecturer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6DA47-5CA6-4C67-832C-F256975A5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the rest of the year?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F84B3-25FD-6EBA-87DC-4DAB54E04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a look at your timetable.</a:t>
            </a:r>
          </a:p>
          <a:p>
            <a:r>
              <a:rPr lang="en-GB" dirty="0"/>
              <a:t>4 modules at 20 credits each</a:t>
            </a:r>
          </a:p>
          <a:p>
            <a:r>
              <a:rPr lang="en-GB" dirty="0"/>
              <a:t>80 credits/67% intensity</a:t>
            </a:r>
          </a:p>
          <a:p>
            <a:r>
              <a:rPr lang="en-GB" dirty="0"/>
              <a:t>Block teaching: One month with lectures, one month to complete your work</a:t>
            </a:r>
          </a:p>
          <a:p>
            <a:r>
              <a:rPr lang="en-GB" dirty="0"/>
              <a:t>There will be no lectures in the school holidays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881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16358-47B8-2400-A344-00C0A14EB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HWB App Overview</a:t>
            </a:r>
            <a:endParaRPr lang="en-US" dirty="0"/>
          </a:p>
        </p:txBody>
      </p:sp>
      <p:pic>
        <p:nvPicPr>
          <p:cNvPr id="4" name="Online Media 3" title="Student Hwb Overview">
            <a:hlinkClick r:id="" action="ppaction://media"/>
            <a:extLst>
              <a:ext uri="{FF2B5EF4-FFF2-40B4-BE49-F238E27FC236}">
                <a16:creationId xmlns:a16="http://schemas.microsoft.com/office/drawing/2014/main" id="{F28FF8C2-E561-4F1B-39E7-F15C662C958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22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35126-7A41-1F80-8B2B-4637D7591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Cofrestru</a:t>
            </a:r>
            <a:r>
              <a:rPr lang="en-GB" dirty="0"/>
              <a:t> / Enrolment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62195-9B55-41A8-295B-04739434D4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>
            <a:normAutofit/>
          </a:bodyPr>
          <a:lstStyle/>
          <a:p>
            <a:r>
              <a:rPr lang="en-US" dirty="0" err="1"/>
              <a:t>Cofiwch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ddogfennau</a:t>
            </a:r>
            <a:r>
              <a:rPr lang="en-US" dirty="0"/>
              <a:t> a </a:t>
            </a:r>
            <a:r>
              <a:rPr lang="en-US" dirty="0" err="1"/>
              <a:t>manylion</a:t>
            </a:r>
            <a:r>
              <a:rPr lang="en-US" dirty="0"/>
              <a:t> </a:t>
            </a:r>
            <a:r>
              <a:rPr lang="en-US" dirty="0" err="1"/>
              <a:t>geirdaon</a:t>
            </a:r>
            <a:endParaRPr lang="en-US" dirty="0"/>
          </a:p>
          <a:p>
            <a:r>
              <a:rPr lang="en-US" dirty="0" err="1"/>
              <a:t>Os</a:t>
            </a:r>
            <a:r>
              <a:rPr lang="en-US" dirty="0"/>
              <a:t> and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gyflawn</a:t>
            </a:r>
            <a:r>
              <a:rPr lang="en-US" dirty="0"/>
              <a:t>,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at </a:t>
            </a:r>
            <a:r>
              <a:rPr lang="en-US" dirty="0" err="1"/>
              <a:t>broblemau’n</a:t>
            </a:r>
            <a:r>
              <a:rPr lang="en-US" dirty="0"/>
              <a:t> </a:t>
            </a:r>
            <a:r>
              <a:rPr lang="en-US" dirty="0" err="1"/>
              <a:t>ddiweddarach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56C58-5F27-D85F-9A70-F397244A57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 all your documents and details of referees</a:t>
            </a:r>
          </a:p>
          <a:p>
            <a:r>
              <a:rPr lang="en-GB" dirty="0"/>
              <a:t>If the information is incomplete, this will lead to issues later 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886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8557E-85C5-342A-74AB-65C20EE7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Our virtual learning environments</a:t>
            </a:r>
            <a:endParaRPr lang="en-US" dirty="0"/>
          </a:p>
        </p:txBody>
      </p:sp>
      <p:pic>
        <p:nvPicPr>
          <p:cNvPr id="5" name="Online Media 4" title="Moodle &amp; Teams Induction Video">
            <a:hlinkClick r:id="" action="ppaction://media"/>
            <a:extLst>
              <a:ext uri="{FF2B5EF4-FFF2-40B4-BE49-F238E27FC236}">
                <a16:creationId xmlns:a16="http://schemas.microsoft.com/office/drawing/2014/main" id="{B9ADA23F-7938-5A54-1F03-80A3AB6CDAC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2454275"/>
            <a:ext cx="4038600" cy="228123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50B630-0EC5-0AD3-0B67-EC524D6F6F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  <a:p>
            <a:r>
              <a:rPr lang="en-GB" dirty="0"/>
              <a:t>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D4FD1-2E15-CD89-65B3-A52DC931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/>
              <a:t>daith! </a:t>
            </a:r>
            <a:r>
              <a:rPr lang="en-GB" dirty="0"/>
              <a:t>/ </a:t>
            </a:r>
            <a:br>
              <a:rPr lang="en-GB" dirty="0"/>
            </a:br>
            <a:r>
              <a:rPr lang="en-GB" dirty="0"/>
              <a:t>Let the journey begin!</a:t>
            </a:r>
            <a:endParaRPr lang="en-US" dirty="0"/>
          </a:p>
        </p:txBody>
      </p:sp>
      <p:pic>
        <p:nvPicPr>
          <p:cNvPr id="7" name="Content Placeholder 6" descr="Shape, circle&#10;&#10;Description automatically generated">
            <a:extLst>
              <a:ext uri="{FF2B5EF4-FFF2-40B4-BE49-F238E27FC236}">
                <a16:creationId xmlns:a16="http://schemas.microsoft.com/office/drawing/2014/main" id="{CE619DF9-F535-32EE-DDCD-DDDF3B6935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72036" y="3429000"/>
            <a:ext cx="2952328" cy="221424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3DA40C-D5CB-0FB0-DEBB-E03FDDACCE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 are looking forward to seeing you for your first lecture in beginning of September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DBB584-46E2-F4F5-27DB-9E90DAEA4CB2}"/>
              </a:ext>
            </a:extLst>
          </p:cNvPr>
          <p:cNvSpPr txBox="1"/>
          <p:nvPr/>
        </p:nvSpPr>
        <p:spPr>
          <a:xfrm>
            <a:off x="705960" y="1628800"/>
            <a:ext cx="386604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/>
              <a:t>Rydym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edrych</a:t>
            </a:r>
            <a:r>
              <a:rPr lang="en-GB" sz="2800" dirty="0"/>
              <a:t> </a:t>
            </a:r>
            <a:r>
              <a:rPr lang="en-GB" sz="2800" dirty="0" err="1"/>
              <a:t>ymlaen</a:t>
            </a:r>
            <a:r>
              <a:rPr lang="en-GB" sz="2800" dirty="0"/>
              <a:t> at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gweld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darlith</a:t>
            </a:r>
            <a:r>
              <a:rPr lang="en-GB" sz="2800" dirty="0"/>
              <a:t> </a:t>
            </a:r>
            <a:r>
              <a:rPr lang="en-GB" sz="2800" dirty="0" err="1"/>
              <a:t>gyntaf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wythnos</a:t>
            </a:r>
            <a:r>
              <a:rPr lang="en-GB" sz="2800" dirty="0"/>
              <a:t> </a:t>
            </a:r>
            <a:r>
              <a:rPr lang="en-GB" sz="2800" dirty="0" err="1"/>
              <a:t>nesaf</a:t>
            </a:r>
            <a:r>
              <a:rPr lang="en-GB" sz="2800" dirty="0"/>
              <a:t>!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442873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5777</TotalTime>
  <Words>413</Words>
  <Application>Microsoft Office PowerPoint</Application>
  <PresentationFormat>On-screen Show (4:3)</PresentationFormat>
  <Paragraphs>63</Paragraphs>
  <Slides>9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Myriad Pro</vt:lpstr>
      <vt:lpstr>Arial</vt:lpstr>
      <vt:lpstr>Calibri</vt:lpstr>
      <vt:lpstr>Times New Roman</vt:lpstr>
      <vt:lpstr>20140311PresentationUWTSDTemplate</vt:lpstr>
      <vt:lpstr> Gradd Sylfaen Addysg Gynhwysol Foundation Degree Inclusive Education     </vt:lpstr>
      <vt:lpstr>CROESO! Welcome!</vt:lpstr>
      <vt:lpstr>The plan for today</vt:lpstr>
      <vt:lpstr>Your first module</vt:lpstr>
      <vt:lpstr>And the rest of the year?</vt:lpstr>
      <vt:lpstr>The HWB App Overview</vt:lpstr>
      <vt:lpstr>Cofrestru / Enrolment</vt:lpstr>
      <vt:lpstr>Our virtual learning environments</vt:lpstr>
      <vt:lpstr>Dyma ddechrau ar y daith! /  Let the journey begin!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113</cp:revision>
  <dcterms:created xsi:type="dcterms:W3CDTF">2015-04-14T15:21:28Z</dcterms:created>
  <dcterms:modified xsi:type="dcterms:W3CDTF">2023-08-20T21:41:07Z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