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64" r:id="rId3"/>
    <p:sldId id="273" r:id="rId4"/>
    <p:sldId id="274" r:id="rId5"/>
    <p:sldId id="277" r:id="rId6"/>
    <p:sldId id="276" r:id="rId7"/>
    <p:sldId id="268" r:id="rId8"/>
    <p:sldId id="269" r:id="rId9"/>
    <p:sldId id="270" r:id="rId10"/>
    <p:sldId id="256" r:id="rId11"/>
    <p:sldId id="257" r:id="rId12"/>
    <p:sldId id="258" r:id="rId13"/>
    <p:sldId id="259" r:id="rId14"/>
    <p:sldId id="260" r:id="rId15"/>
    <p:sldId id="261" r:id="rId16"/>
    <p:sldId id="262" r:id="rId17"/>
    <p:sldId id="271" r:id="rId18"/>
    <p:sldId id="272" r:id="rId19"/>
    <p:sldId id="26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3FD6E14-417F-4607-9CE8-074FE18BD186}" type="datetimeFigureOut">
              <a:rPr lang="en-GB" smtClean="0"/>
              <a:t>17/01/2017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3015931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FD6E14-417F-4607-9CE8-074FE18BD186}" type="datetimeFigureOut">
              <a:rPr lang="en-GB" smtClean="0"/>
              <a:t>17/01/2017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1630528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FD6E14-417F-4607-9CE8-074FE18BD186}" type="datetimeFigureOut">
              <a:rPr lang="en-GB" smtClean="0"/>
              <a:t>17/01/2017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3039347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3FD6E14-417F-4607-9CE8-074FE18BD186}" type="datetimeFigureOut">
              <a:rPr lang="en-GB" smtClean="0"/>
              <a:t>17/01/2017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4245889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3FD6E14-417F-4607-9CE8-074FE18BD186}" type="datetimeFigureOut">
              <a:rPr lang="en-GB" smtClean="0"/>
              <a:t>17/01/2017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3306111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3FD6E14-417F-4607-9CE8-074FE18BD186}" type="datetimeFigureOut">
              <a:rPr lang="en-GB" smtClean="0"/>
              <a:t>17/01/2017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250786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FD6E14-417F-4607-9CE8-074FE18BD186}" type="datetimeFigureOut">
              <a:rPr lang="en-GB" smtClean="0"/>
              <a:t>17/01/2017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1053115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FD6E14-417F-4607-9CE8-074FE18BD186}" type="datetimeFigureOut">
              <a:rPr lang="en-GB" smtClean="0"/>
              <a:t>17/01/2017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3074212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FD6E14-417F-4607-9CE8-074FE18BD186}" type="datetimeFigureOut">
              <a:rPr lang="en-GB" smtClean="0"/>
              <a:t>17/01/2017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2318336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FD6E14-417F-4607-9CE8-074FE18BD186}" type="datetimeFigureOut">
              <a:rPr lang="en-GB" smtClean="0"/>
              <a:t>17/01/2017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4271826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FD6E14-417F-4607-9CE8-074FE18BD186}" type="datetimeFigureOut">
              <a:rPr lang="en-GB" smtClean="0"/>
              <a:t>17/01/2017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8E6891-5D75-444E-A108-715C65812472}" type="slidenum">
              <a:rPr lang="en-GB" smtClean="0"/>
              <a:t>‹#›</a:t>
            </a:fld>
            <a:endParaRPr lang="en-GB"/>
          </a:p>
        </p:txBody>
      </p:sp>
    </p:spTree>
    <p:extLst>
      <p:ext uri="{BB962C8B-B14F-4D97-AF65-F5344CB8AC3E}">
        <p14:creationId xmlns:p14="http://schemas.microsoft.com/office/powerpoint/2010/main" val="211591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FD6E14-417F-4607-9CE8-074FE18BD186}" type="datetimeFigureOut">
              <a:rPr lang="en-GB" smtClean="0"/>
              <a:t>17/01/2017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8E6891-5D75-444E-A108-715C65812472}" type="slidenum">
              <a:rPr lang="en-GB" smtClean="0"/>
              <a:t>‹#›</a:t>
            </a:fld>
            <a:endParaRPr lang="en-GB"/>
          </a:p>
        </p:txBody>
      </p:sp>
    </p:spTree>
    <p:extLst>
      <p:ext uri="{BB962C8B-B14F-4D97-AF65-F5344CB8AC3E}">
        <p14:creationId xmlns:p14="http://schemas.microsoft.com/office/powerpoint/2010/main" val="11266116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y8bHMd3PosM" TargetMode="External"/><Relationship Id="rId2" Type="http://schemas.openxmlformats.org/officeDocument/2006/relationships/hyperlink" Target="https://www.youtube.com/watch?v=029fSeOaGio"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83708" y="2026508"/>
            <a:ext cx="7352270" cy="1384995"/>
          </a:xfrm>
          <a:prstGeom prst="rect">
            <a:avLst/>
          </a:prstGeom>
          <a:noFill/>
        </p:spPr>
        <p:txBody>
          <a:bodyPr wrap="square" rtlCol="0">
            <a:spAutoFit/>
          </a:bodyPr>
          <a:lstStyle/>
          <a:p>
            <a:r>
              <a:rPr lang="en-GB" sz="6600" dirty="0" smtClean="0"/>
              <a:t>Effective questioning</a:t>
            </a:r>
          </a:p>
          <a:p>
            <a:endParaRPr lang="en-GB" dirty="0"/>
          </a:p>
        </p:txBody>
      </p:sp>
    </p:spTree>
    <p:extLst>
      <p:ext uri="{BB962C8B-B14F-4D97-AF65-F5344CB8AC3E}">
        <p14:creationId xmlns:p14="http://schemas.microsoft.com/office/powerpoint/2010/main" val="3803922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462482" y="142102"/>
            <a:ext cx="7825680" cy="4800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71500" indent="-457200">
              <a:buFont typeface="+mj-lt"/>
              <a:buAutoNum type="arabicPeriod"/>
            </a:pPr>
            <a:endParaRPr lang="cy-GB" sz="2800" dirty="0" smtClean="0"/>
          </a:p>
          <a:p>
            <a:pPr marL="571500" indent="-457200">
              <a:buFont typeface="+mj-lt"/>
              <a:buAutoNum type="arabicPeriod"/>
            </a:pPr>
            <a:endParaRPr lang="cy-GB" sz="2800" dirty="0"/>
          </a:p>
          <a:p>
            <a:pPr marL="571500" indent="-457200">
              <a:buFont typeface="+mj-lt"/>
              <a:buAutoNum type="arabicPeriod"/>
            </a:pPr>
            <a:r>
              <a:rPr lang="cy-GB" sz="2800" dirty="0" smtClean="0"/>
              <a:t>On average, how many questions does a teacher ask each day? </a:t>
            </a:r>
            <a:endParaRPr lang="cy-GB" sz="2800" dirty="0"/>
          </a:p>
        </p:txBody>
      </p:sp>
    </p:spTree>
    <p:extLst>
      <p:ext uri="{BB962C8B-B14F-4D97-AF65-F5344CB8AC3E}">
        <p14:creationId xmlns:p14="http://schemas.microsoft.com/office/powerpoint/2010/main" val="5785829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462482" y="142102"/>
            <a:ext cx="7825680" cy="4800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71500" indent="-457200">
              <a:buFont typeface="+mj-lt"/>
              <a:buAutoNum type="arabicPeriod"/>
            </a:pPr>
            <a:endParaRPr lang="cy-GB" sz="2800" dirty="0" smtClean="0"/>
          </a:p>
          <a:p>
            <a:pPr marL="571500" indent="-457200">
              <a:buFont typeface="+mj-lt"/>
              <a:buAutoNum type="arabicPeriod"/>
            </a:pPr>
            <a:endParaRPr lang="cy-GB" sz="2800" dirty="0"/>
          </a:p>
          <a:p>
            <a:pPr marL="571500" indent="-457200">
              <a:buFont typeface="+mj-lt"/>
              <a:buAutoNum type="arabicPeriod"/>
            </a:pPr>
            <a:r>
              <a:rPr lang="cy-GB" sz="2800" dirty="0" smtClean="0"/>
              <a:t>On average, how many questions does a teacher ask each day? A - 400</a:t>
            </a:r>
          </a:p>
          <a:p>
            <a:pPr marL="114300"/>
            <a:endParaRPr lang="cy-GB" sz="2800" dirty="0"/>
          </a:p>
        </p:txBody>
      </p:sp>
    </p:spTree>
    <p:extLst>
      <p:ext uri="{BB962C8B-B14F-4D97-AF65-F5344CB8AC3E}">
        <p14:creationId xmlns:p14="http://schemas.microsoft.com/office/powerpoint/2010/main" val="12255560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462482" y="142102"/>
            <a:ext cx="7825680" cy="4800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71500" indent="-457200">
              <a:buFont typeface="+mj-lt"/>
              <a:buAutoNum type="arabicPeriod"/>
            </a:pPr>
            <a:endParaRPr lang="cy-GB" sz="2800" dirty="0" smtClean="0"/>
          </a:p>
          <a:p>
            <a:pPr marL="571500" indent="-457200">
              <a:buFont typeface="+mj-lt"/>
              <a:buAutoNum type="arabicPeriod"/>
            </a:pPr>
            <a:endParaRPr lang="cy-GB" sz="2800" dirty="0"/>
          </a:p>
          <a:p>
            <a:pPr marL="571500" indent="-457200">
              <a:buFont typeface="+mj-lt"/>
              <a:buAutoNum type="arabicPeriod"/>
            </a:pPr>
            <a:r>
              <a:rPr lang="cy-GB" sz="2800" dirty="0" smtClean="0"/>
              <a:t>On average, how many questions does a teacher ask each day? A - 400</a:t>
            </a:r>
          </a:p>
          <a:p>
            <a:pPr marL="571500" indent="-457200">
              <a:buFont typeface="+mj-lt"/>
              <a:buAutoNum type="arabicPeriod"/>
            </a:pPr>
            <a:r>
              <a:rPr lang="cy-GB" sz="2800" dirty="0" smtClean="0"/>
              <a:t>According to research, how long should a teacher wait for an answer to :</a:t>
            </a:r>
          </a:p>
          <a:p>
            <a:pPr marL="571500" indent="-457200" algn="l">
              <a:buFont typeface="Arial" panose="020B0604020202020204" pitchFamily="34" charset="0"/>
              <a:buChar char="•"/>
            </a:pPr>
            <a:r>
              <a:rPr lang="cy-GB" sz="2800" dirty="0" smtClean="0"/>
              <a:t>a low level question </a:t>
            </a:r>
            <a:endParaRPr lang="cy-GB" sz="2800" dirty="0" smtClean="0"/>
          </a:p>
          <a:p>
            <a:pPr marL="571500" indent="-457200" algn="l">
              <a:buFont typeface="Arial" panose="020B0604020202020204" pitchFamily="34" charset="0"/>
              <a:buChar char="•"/>
            </a:pPr>
            <a:r>
              <a:rPr lang="cy-GB" sz="2800" dirty="0" smtClean="0"/>
              <a:t>a </a:t>
            </a:r>
            <a:r>
              <a:rPr lang="cy-GB" sz="2800" dirty="0" smtClean="0"/>
              <a:t>higher level </a:t>
            </a:r>
            <a:r>
              <a:rPr lang="cy-GB" sz="2800" dirty="0" smtClean="0"/>
              <a:t>question</a:t>
            </a:r>
            <a:endParaRPr lang="cy-GB" sz="2800" dirty="0"/>
          </a:p>
        </p:txBody>
      </p:sp>
    </p:spTree>
    <p:extLst>
      <p:ext uri="{BB962C8B-B14F-4D97-AF65-F5344CB8AC3E}">
        <p14:creationId xmlns:p14="http://schemas.microsoft.com/office/powerpoint/2010/main" val="40336593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462482" y="142102"/>
            <a:ext cx="7825680" cy="4800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71500" indent="-457200">
              <a:buFont typeface="+mj-lt"/>
              <a:buAutoNum type="arabicPeriod"/>
            </a:pPr>
            <a:endParaRPr lang="cy-GB" sz="2800" dirty="0" smtClean="0"/>
          </a:p>
          <a:p>
            <a:pPr marL="571500" indent="-457200">
              <a:buFont typeface="+mj-lt"/>
              <a:buAutoNum type="arabicPeriod"/>
            </a:pPr>
            <a:endParaRPr lang="cy-GB" sz="2800" dirty="0"/>
          </a:p>
          <a:p>
            <a:pPr marL="571500" indent="-457200">
              <a:buFont typeface="+mj-lt"/>
              <a:buAutoNum type="arabicPeriod"/>
            </a:pPr>
            <a:r>
              <a:rPr lang="cy-GB" sz="2800" dirty="0" smtClean="0"/>
              <a:t>On average, how many questions does a teacher ask each day? A - 400</a:t>
            </a:r>
          </a:p>
          <a:p>
            <a:pPr marL="571500" indent="-457200">
              <a:buFont typeface="+mj-lt"/>
              <a:buAutoNum type="arabicPeriod"/>
            </a:pPr>
            <a:r>
              <a:rPr lang="cy-GB" sz="2800" dirty="0" smtClean="0"/>
              <a:t>According to research, how long should a teacher wait for an answer to :</a:t>
            </a:r>
          </a:p>
          <a:p>
            <a:pPr marL="571500" indent="-457200" algn="l">
              <a:buFont typeface="Arial" panose="020B0604020202020204" pitchFamily="34" charset="0"/>
              <a:buChar char="•"/>
            </a:pPr>
            <a:r>
              <a:rPr lang="cy-GB" sz="2800" dirty="0" smtClean="0"/>
              <a:t>a low level question A – 3 secs</a:t>
            </a:r>
          </a:p>
          <a:p>
            <a:pPr marL="571500" indent="-457200" algn="l">
              <a:buFont typeface="Arial" panose="020B0604020202020204" pitchFamily="34" charset="0"/>
              <a:buChar char="•"/>
            </a:pPr>
            <a:r>
              <a:rPr lang="cy-GB" sz="2800" dirty="0" smtClean="0"/>
              <a:t>a higher level </a:t>
            </a:r>
            <a:r>
              <a:rPr lang="cy-GB" sz="2800" dirty="0" smtClean="0"/>
              <a:t>question</a:t>
            </a:r>
            <a:endParaRPr lang="cy-GB" sz="2800" dirty="0"/>
          </a:p>
        </p:txBody>
      </p:sp>
    </p:spTree>
    <p:extLst>
      <p:ext uri="{BB962C8B-B14F-4D97-AF65-F5344CB8AC3E}">
        <p14:creationId xmlns:p14="http://schemas.microsoft.com/office/powerpoint/2010/main" val="9181177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462482" y="142102"/>
            <a:ext cx="7825680" cy="4800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71500" indent="-457200">
              <a:buFont typeface="+mj-lt"/>
              <a:buAutoNum type="arabicPeriod"/>
            </a:pPr>
            <a:endParaRPr lang="cy-GB" sz="2800" dirty="0" smtClean="0"/>
          </a:p>
          <a:p>
            <a:pPr marL="571500" indent="-457200">
              <a:buFont typeface="+mj-lt"/>
              <a:buAutoNum type="arabicPeriod"/>
            </a:pPr>
            <a:endParaRPr lang="cy-GB" sz="2800" dirty="0"/>
          </a:p>
          <a:p>
            <a:pPr marL="571500" indent="-457200">
              <a:buFont typeface="+mj-lt"/>
              <a:buAutoNum type="arabicPeriod"/>
            </a:pPr>
            <a:r>
              <a:rPr lang="cy-GB" sz="2800" dirty="0" smtClean="0"/>
              <a:t>On average, how many questions does a teacher ask each day? A - 400</a:t>
            </a:r>
          </a:p>
          <a:p>
            <a:pPr marL="571500" indent="-457200">
              <a:buFont typeface="+mj-lt"/>
              <a:buAutoNum type="arabicPeriod"/>
            </a:pPr>
            <a:r>
              <a:rPr lang="cy-GB" sz="2800" dirty="0" smtClean="0"/>
              <a:t>According to research, how long should a teacher wait for an answer to :</a:t>
            </a:r>
          </a:p>
          <a:p>
            <a:pPr marL="571500" indent="-457200" algn="l">
              <a:buFont typeface="Arial" panose="020B0604020202020204" pitchFamily="34" charset="0"/>
              <a:buChar char="•"/>
            </a:pPr>
            <a:r>
              <a:rPr lang="cy-GB" sz="2800" dirty="0" smtClean="0"/>
              <a:t>a low level question A – 3 secs</a:t>
            </a:r>
          </a:p>
          <a:p>
            <a:pPr marL="571500" indent="-457200" algn="l">
              <a:buFont typeface="Arial" panose="020B0604020202020204" pitchFamily="34" charset="0"/>
              <a:buChar char="•"/>
            </a:pPr>
            <a:r>
              <a:rPr lang="cy-GB" sz="2800" dirty="0" smtClean="0"/>
              <a:t>a higher level question A – 10 secs</a:t>
            </a:r>
          </a:p>
          <a:p>
            <a:pPr marL="571500" indent="-457200">
              <a:buFont typeface="+mj-lt"/>
              <a:buAutoNum type="arabicPeriod"/>
            </a:pPr>
            <a:endParaRPr lang="cy-GB" sz="2800" dirty="0"/>
          </a:p>
        </p:txBody>
      </p:sp>
    </p:spTree>
    <p:extLst>
      <p:ext uri="{BB962C8B-B14F-4D97-AF65-F5344CB8AC3E}">
        <p14:creationId xmlns:p14="http://schemas.microsoft.com/office/powerpoint/2010/main" val="23974437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Dylan </a:t>
            </a:r>
            <a:r>
              <a:rPr lang="en-GB" b="1" u="sng" dirty="0" err="1" smtClean="0"/>
              <a:t>Wiliam</a:t>
            </a:r>
            <a:endParaRPr lang="en-GB" b="1" u="sng" dirty="0"/>
          </a:p>
        </p:txBody>
      </p:sp>
      <p:sp>
        <p:nvSpPr>
          <p:cNvPr id="3" name="Content Placeholder 2"/>
          <p:cNvSpPr>
            <a:spLocks noGrp="1"/>
          </p:cNvSpPr>
          <p:nvPr>
            <p:ph idx="1"/>
          </p:nvPr>
        </p:nvSpPr>
        <p:spPr/>
        <p:txBody>
          <a:bodyPr>
            <a:normAutofit/>
          </a:bodyPr>
          <a:lstStyle/>
          <a:p>
            <a:r>
              <a:rPr lang="en-GB" sz="4000" dirty="0" err="1">
                <a:hlinkClick r:id="rId2"/>
              </a:rPr>
              <a:t>Cwestiynu</a:t>
            </a:r>
            <a:r>
              <a:rPr lang="en-GB" sz="4000" dirty="0">
                <a:hlinkClick r:id="rId2"/>
              </a:rPr>
              <a:t> </a:t>
            </a:r>
            <a:r>
              <a:rPr lang="en-GB" sz="4000" dirty="0" err="1">
                <a:hlinkClick r:id="rId2"/>
              </a:rPr>
              <a:t>effeithiol</a:t>
            </a:r>
            <a:r>
              <a:rPr lang="en-GB" sz="4000" dirty="0"/>
              <a:t> – </a:t>
            </a:r>
            <a:r>
              <a:rPr lang="en-GB" sz="4000" dirty="0" err="1"/>
              <a:t>byr</a:t>
            </a:r>
            <a:r>
              <a:rPr lang="en-GB" sz="4000" dirty="0"/>
              <a:t> </a:t>
            </a:r>
            <a:r>
              <a:rPr lang="en-GB" sz="4000" dirty="0" smtClean="0"/>
              <a:t> Effective questioning (short)</a:t>
            </a:r>
            <a:endParaRPr lang="en-GB" sz="4000" dirty="0"/>
          </a:p>
          <a:p>
            <a:endParaRPr lang="en-GB" sz="4000" dirty="0"/>
          </a:p>
          <a:p>
            <a:r>
              <a:rPr lang="en-GB" sz="4000" dirty="0" err="1">
                <a:hlinkClick r:id="rId3"/>
              </a:rPr>
              <a:t>Cwestiynu</a:t>
            </a:r>
            <a:r>
              <a:rPr lang="en-GB" sz="4000" dirty="0">
                <a:hlinkClick r:id="rId3"/>
              </a:rPr>
              <a:t> </a:t>
            </a:r>
            <a:r>
              <a:rPr lang="en-GB" sz="4000" dirty="0" err="1">
                <a:hlinkClick r:id="rId3"/>
              </a:rPr>
              <a:t>effeithiol</a:t>
            </a:r>
            <a:r>
              <a:rPr lang="en-GB" sz="4000" dirty="0">
                <a:hlinkClick r:id="rId3"/>
              </a:rPr>
              <a:t> – </a:t>
            </a:r>
            <a:r>
              <a:rPr lang="en-GB" sz="4000" dirty="0" err="1">
                <a:hlinkClick r:id="rId3"/>
              </a:rPr>
              <a:t>hir</a:t>
            </a:r>
            <a:r>
              <a:rPr lang="en-GB" sz="4000" dirty="0"/>
              <a:t> </a:t>
            </a:r>
            <a:r>
              <a:rPr lang="en-GB" sz="4000" dirty="0" smtClean="0"/>
              <a:t>Effective questioning (long)</a:t>
            </a:r>
          </a:p>
          <a:p>
            <a:endParaRPr lang="en-GB" sz="4000" dirty="0"/>
          </a:p>
        </p:txBody>
      </p:sp>
    </p:spTree>
    <p:extLst>
      <p:ext uri="{BB962C8B-B14F-4D97-AF65-F5344CB8AC3E}">
        <p14:creationId xmlns:p14="http://schemas.microsoft.com/office/powerpoint/2010/main" val="30900732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977711868"/>
              </p:ext>
            </p:extLst>
          </p:nvPr>
        </p:nvGraphicFramePr>
        <p:xfrm>
          <a:off x="1524000" y="1"/>
          <a:ext cx="8460432" cy="7048323"/>
        </p:xfrm>
        <a:graphic>
          <a:graphicData uri="http://schemas.openxmlformats.org/drawingml/2006/table">
            <a:tbl>
              <a:tblPr firstRow="1" bandRow="1">
                <a:tableStyleId>{5C22544A-7EE6-4342-B048-85BDC9FD1C3A}</a:tableStyleId>
              </a:tblPr>
              <a:tblGrid>
                <a:gridCol w="4230216"/>
                <a:gridCol w="4230216"/>
              </a:tblGrid>
              <a:tr h="665244">
                <a:tc>
                  <a:txBody>
                    <a:bodyPr/>
                    <a:lstStyle/>
                    <a:p>
                      <a:r>
                        <a:rPr lang="en-GB" sz="2400" dirty="0" smtClean="0"/>
                        <a:t>Questioning</a:t>
                      </a:r>
                      <a:r>
                        <a:rPr lang="en-GB" sz="2400" baseline="0" dirty="0" smtClean="0"/>
                        <a:t> can fail when …….</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smtClean="0"/>
                        <a:t>Questioning</a:t>
                      </a:r>
                      <a:r>
                        <a:rPr lang="en-GB" sz="2400" baseline="0" dirty="0" smtClean="0"/>
                        <a:t> can succeed when …….</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225363">
                <a:tc>
                  <a:txBody>
                    <a:bodyPr/>
                    <a:lstStyle/>
                    <a:p>
                      <a:endParaRPr lang="cy-GB" sz="2000"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buFont typeface="Arial" panose="020B0604020202020204" pitchFamily="34" charset="0"/>
                        <a:buNone/>
                      </a:pPr>
                      <a:endParaRPr lang="cy-GB" sz="2000" noProof="0" dirty="0" smtClean="0"/>
                    </a:p>
                    <a:p>
                      <a:endParaRPr lang="cy-GB" sz="2000"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2050" name="Picture 2" descr="https://assets.publishing.service.gov.uk/government/uploads/system/uploads/organisation/logo/106/Ofsted-logo-gov.uk.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7495" y="5693384"/>
            <a:ext cx="1742341" cy="1164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7777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azquotes.com/picture-quotes/quote-the-answers-you-get-depend-upon-the-questions-you-ask-thomas-kuhn-78-43-8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512" y="1052736"/>
            <a:ext cx="8208912"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1388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35830" y="2923059"/>
            <a:ext cx="4900188" cy="830997"/>
          </a:xfrm>
          <a:prstGeom prst="rect">
            <a:avLst/>
          </a:prstGeom>
        </p:spPr>
        <p:txBody>
          <a:bodyPr wrap="none">
            <a:spAutoFit/>
          </a:bodyPr>
          <a:lstStyle/>
          <a:p>
            <a:r>
              <a:rPr lang="en-GB" sz="4800" b="1" dirty="0" smtClean="0">
                <a:effectLst/>
              </a:rPr>
              <a:t>Socratic Questions</a:t>
            </a:r>
            <a:endParaRPr lang="en-GB" sz="4800" dirty="0"/>
          </a:p>
        </p:txBody>
      </p:sp>
    </p:spTree>
    <p:extLst>
      <p:ext uri="{BB962C8B-B14F-4D97-AF65-F5344CB8AC3E}">
        <p14:creationId xmlns:p14="http://schemas.microsoft.com/office/powerpoint/2010/main" val="34588440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23287" y="509878"/>
            <a:ext cx="6096000" cy="5632311"/>
          </a:xfrm>
          <a:prstGeom prst="rect">
            <a:avLst/>
          </a:prstGeom>
        </p:spPr>
        <p:txBody>
          <a:bodyPr>
            <a:spAutoFit/>
          </a:bodyPr>
          <a:lstStyle/>
          <a:p>
            <a:r>
              <a:rPr lang="en-GB" sz="2400" b="1" dirty="0" smtClean="0">
                <a:effectLst/>
              </a:rPr>
              <a:t>Conceptual clarification questions</a:t>
            </a:r>
          </a:p>
          <a:p>
            <a:r>
              <a:rPr lang="en-GB" sz="2400" dirty="0" smtClean="0">
                <a:effectLst/>
              </a:rPr>
              <a:t>Get them to think more about what exactly they are asking or thinking about. Prove the concepts behind their argument. Use basic 'tell me more' questions that get them to go deeper.</a:t>
            </a:r>
          </a:p>
          <a:p>
            <a:pPr>
              <a:buFont typeface="Arial" panose="020B0604020202020204" pitchFamily="34" charset="0"/>
              <a:buChar char="•"/>
            </a:pPr>
            <a:r>
              <a:rPr lang="en-GB" sz="2400" i="1" dirty="0" smtClean="0">
                <a:effectLst/>
              </a:rPr>
              <a:t>Why are you saying that? </a:t>
            </a:r>
            <a:endParaRPr lang="en-GB" sz="2400" dirty="0" smtClean="0">
              <a:effectLst/>
            </a:endParaRPr>
          </a:p>
          <a:p>
            <a:pPr>
              <a:buFont typeface="Arial" panose="020B0604020202020204" pitchFamily="34" charset="0"/>
              <a:buChar char="•"/>
            </a:pPr>
            <a:r>
              <a:rPr lang="en-GB" sz="2400" i="1" dirty="0" smtClean="0">
                <a:effectLst/>
              </a:rPr>
              <a:t>What exactly does this mean? </a:t>
            </a:r>
            <a:endParaRPr lang="en-GB" sz="2400" dirty="0" smtClean="0">
              <a:effectLst/>
            </a:endParaRPr>
          </a:p>
          <a:p>
            <a:pPr>
              <a:buFont typeface="Arial" panose="020B0604020202020204" pitchFamily="34" charset="0"/>
              <a:buChar char="•"/>
            </a:pPr>
            <a:r>
              <a:rPr lang="en-GB" sz="2400" i="1" dirty="0" smtClean="0">
                <a:effectLst/>
              </a:rPr>
              <a:t>How does this relate to what we have been talking about? </a:t>
            </a:r>
            <a:endParaRPr lang="en-GB" sz="2400" dirty="0" smtClean="0">
              <a:effectLst/>
            </a:endParaRPr>
          </a:p>
          <a:p>
            <a:pPr>
              <a:buFont typeface="Arial" panose="020B0604020202020204" pitchFamily="34" charset="0"/>
              <a:buChar char="•"/>
            </a:pPr>
            <a:r>
              <a:rPr lang="en-GB" sz="2400" i="1" dirty="0" smtClean="0">
                <a:effectLst/>
              </a:rPr>
              <a:t>What is the nature of ...? </a:t>
            </a:r>
            <a:endParaRPr lang="en-GB" sz="2400" dirty="0" smtClean="0">
              <a:effectLst/>
            </a:endParaRPr>
          </a:p>
          <a:p>
            <a:pPr>
              <a:buFont typeface="Arial" panose="020B0604020202020204" pitchFamily="34" charset="0"/>
              <a:buChar char="•"/>
            </a:pPr>
            <a:r>
              <a:rPr lang="en-GB" sz="2400" i="1" dirty="0" smtClean="0">
                <a:effectLst/>
              </a:rPr>
              <a:t>What do we already know about this? </a:t>
            </a:r>
            <a:endParaRPr lang="en-GB" sz="2400" dirty="0" smtClean="0">
              <a:effectLst/>
            </a:endParaRPr>
          </a:p>
          <a:p>
            <a:pPr>
              <a:buFont typeface="Arial" panose="020B0604020202020204" pitchFamily="34" charset="0"/>
              <a:buChar char="•"/>
            </a:pPr>
            <a:r>
              <a:rPr lang="en-GB" sz="2400" i="1" dirty="0" smtClean="0">
                <a:effectLst/>
              </a:rPr>
              <a:t>Can you give me an example?</a:t>
            </a:r>
            <a:endParaRPr lang="en-GB" sz="2400" dirty="0" smtClean="0">
              <a:effectLst/>
            </a:endParaRPr>
          </a:p>
          <a:p>
            <a:pPr>
              <a:buFont typeface="Arial" panose="020B0604020202020204" pitchFamily="34" charset="0"/>
              <a:buChar char="•"/>
            </a:pPr>
            <a:r>
              <a:rPr lang="en-GB" sz="2400" i="1" dirty="0" smtClean="0">
                <a:effectLst/>
              </a:rPr>
              <a:t>Are you saying ... or ... ?</a:t>
            </a:r>
            <a:endParaRPr lang="en-GB" sz="2400" dirty="0" smtClean="0">
              <a:effectLst/>
            </a:endParaRPr>
          </a:p>
          <a:p>
            <a:pPr>
              <a:buFont typeface="Arial" panose="020B0604020202020204" pitchFamily="34" charset="0"/>
              <a:buChar char="•"/>
            </a:pPr>
            <a:r>
              <a:rPr lang="en-GB" sz="2400" i="1" dirty="0" smtClean="0">
                <a:effectLst/>
              </a:rPr>
              <a:t>Can you rephrase that, please?</a:t>
            </a:r>
            <a:endParaRPr lang="en-GB" sz="2400" dirty="0">
              <a:effectLst/>
            </a:endParaRPr>
          </a:p>
        </p:txBody>
      </p:sp>
    </p:spTree>
    <p:extLst>
      <p:ext uri="{BB962C8B-B14F-4D97-AF65-F5344CB8AC3E}">
        <p14:creationId xmlns:p14="http://schemas.microsoft.com/office/powerpoint/2010/main" val="1144288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39081" y="485165"/>
            <a:ext cx="6096000" cy="5262979"/>
          </a:xfrm>
          <a:prstGeom prst="rect">
            <a:avLst/>
          </a:prstGeom>
        </p:spPr>
        <p:txBody>
          <a:bodyPr>
            <a:spAutoFit/>
          </a:bodyPr>
          <a:lstStyle/>
          <a:p>
            <a:r>
              <a:rPr lang="en-GB" sz="2400" b="1" dirty="0" smtClean="0">
                <a:effectLst/>
              </a:rPr>
              <a:t>Probing assumptions</a:t>
            </a:r>
          </a:p>
          <a:p>
            <a:r>
              <a:rPr lang="en-GB" sz="2400" dirty="0" smtClean="0">
                <a:effectLst/>
              </a:rPr>
              <a:t>Probing their assumptions makes them think about the presuppositions and unquestioned beliefs on which they are founding their argument. This is shaking the bedrock and should get them really going!</a:t>
            </a:r>
          </a:p>
          <a:p>
            <a:pPr>
              <a:buFont typeface="Arial" panose="020B0604020202020204" pitchFamily="34" charset="0"/>
              <a:buChar char="•"/>
            </a:pPr>
            <a:r>
              <a:rPr lang="en-GB" sz="2400" i="1" dirty="0" smtClean="0">
                <a:effectLst/>
              </a:rPr>
              <a:t>What else could we assume? </a:t>
            </a:r>
            <a:endParaRPr lang="en-GB" sz="2400" dirty="0" smtClean="0">
              <a:effectLst/>
            </a:endParaRPr>
          </a:p>
          <a:p>
            <a:pPr>
              <a:buFont typeface="Arial" panose="020B0604020202020204" pitchFamily="34" charset="0"/>
              <a:buChar char="•"/>
            </a:pPr>
            <a:r>
              <a:rPr lang="en-GB" sz="2400" i="1" dirty="0" smtClean="0">
                <a:effectLst/>
              </a:rPr>
              <a:t>You seem to be assuming ... ?</a:t>
            </a:r>
            <a:endParaRPr lang="en-GB" sz="2400" dirty="0" smtClean="0">
              <a:effectLst/>
            </a:endParaRPr>
          </a:p>
          <a:p>
            <a:pPr>
              <a:buFont typeface="Arial" panose="020B0604020202020204" pitchFamily="34" charset="0"/>
              <a:buChar char="•"/>
            </a:pPr>
            <a:r>
              <a:rPr lang="en-GB" sz="2400" i="1" dirty="0" smtClean="0">
                <a:effectLst/>
              </a:rPr>
              <a:t>How did you choose those assumptions?</a:t>
            </a:r>
            <a:endParaRPr lang="en-GB" sz="2400" dirty="0" smtClean="0">
              <a:effectLst/>
            </a:endParaRPr>
          </a:p>
          <a:p>
            <a:pPr>
              <a:buFont typeface="Arial" panose="020B0604020202020204" pitchFamily="34" charset="0"/>
              <a:buChar char="•"/>
            </a:pPr>
            <a:r>
              <a:rPr lang="en-GB" sz="2400" i="1" dirty="0" smtClean="0">
                <a:effectLst/>
              </a:rPr>
              <a:t>Please explain why/how ... ?</a:t>
            </a:r>
            <a:endParaRPr lang="en-GB" sz="2400" dirty="0" smtClean="0">
              <a:effectLst/>
            </a:endParaRPr>
          </a:p>
          <a:p>
            <a:pPr>
              <a:buFont typeface="Arial" panose="020B0604020202020204" pitchFamily="34" charset="0"/>
              <a:buChar char="•"/>
            </a:pPr>
            <a:r>
              <a:rPr lang="en-GB" sz="2400" i="1" dirty="0" smtClean="0">
                <a:effectLst/>
              </a:rPr>
              <a:t>How can you verify or disprove that assumption? </a:t>
            </a:r>
            <a:endParaRPr lang="en-GB" sz="2400" dirty="0" smtClean="0">
              <a:effectLst/>
            </a:endParaRPr>
          </a:p>
          <a:p>
            <a:pPr>
              <a:buFont typeface="Arial" panose="020B0604020202020204" pitchFamily="34" charset="0"/>
              <a:buChar char="•"/>
            </a:pPr>
            <a:r>
              <a:rPr lang="en-GB" sz="2400" i="1" dirty="0" smtClean="0">
                <a:effectLst/>
              </a:rPr>
              <a:t>What would happen if ... ?</a:t>
            </a:r>
            <a:endParaRPr lang="en-GB" sz="2400" dirty="0" smtClean="0">
              <a:effectLst/>
            </a:endParaRPr>
          </a:p>
          <a:p>
            <a:pPr>
              <a:buFont typeface="Arial" panose="020B0604020202020204" pitchFamily="34" charset="0"/>
              <a:buChar char="•"/>
            </a:pPr>
            <a:r>
              <a:rPr lang="en-GB" sz="2400" i="1" dirty="0" smtClean="0">
                <a:effectLst/>
              </a:rPr>
              <a:t>Do you agree or disagree with ... ?</a:t>
            </a:r>
            <a:endParaRPr lang="en-GB" sz="2400" dirty="0">
              <a:effectLst/>
            </a:endParaRPr>
          </a:p>
        </p:txBody>
      </p:sp>
    </p:spTree>
    <p:extLst>
      <p:ext uri="{BB962C8B-B14F-4D97-AF65-F5344CB8AC3E}">
        <p14:creationId xmlns:p14="http://schemas.microsoft.com/office/powerpoint/2010/main" val="856483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13221" y="358346"/>
            <a:ext cx="6096000" cy="5940088"/>
          </a:xfrm>
          <a:prstGeom prst="rect">
            <a:avLst/>
          </a:prstGeom>
        </p:spPr>
        <p:txBody>
          <a:bodyPr>
            <a:spAutoFit/>
          </a:bodyPr>
          <a:lstStyle/>
          <a:p>
            <a:r>
              <a:rPr lang="en-GB" sz="2000" b="1" dirty="0" smtClean="0">
                <a:effectLst/>
              </a:rPr>
              <a:t>Probing rationale, reasons and evidence</a:t>
            </a:r>
          </a:p>
          <a:p>
            <a:r>
              <a:rPr lang="en-GB" sz="2000" dirty="0" smtClean="0">
                <a:effectLst/>
              </a:rPr>
              <a:t>When they give a rationale for their arguments, dig into that reasoning rather than assuming it is a given. People often use un-thought-through or weakly-understood supports for their arguments.</a:t>
            </a:r>
          </a:p>
          <a:p>
            <a:pPr>
              <a:buFont typeface="Arial" panose="020B0604020202020204" pitchFamily="34" charset="0"/>
              <a:buChar char="•"/>
            </a:pPr>
            <a:r>
              <a:rPr lang="en-GB" sz="2000" i="1" dirty="0" smtClean="0">
                <a:effectLst/>
              </a:rPr>
              <a:t>Why is that happening? </a:t>
            </a:r>
            <a:endParaRPr lang="en-GB" sz="2000" dirty="0" smtClean="0">
              <a:effectLst/>
            </a:endParaRPr>
          </a:p>
          <a:p>
            <a:pPr>
              <a:buFont typeface="Arial" panose="020B0604020202020204" pitchFamily="34" charset="0"/>
              <a:buChar char="•"/>
            </a:pPr>
            <a:r>
              <a:rPr lang="en-GB" sz="2000" i="1" dirty="0" smtClean="0">
                <a:effectLst/>
              </a:rPr>
              <a:t>How do you know this?</a:t>
            </a:r>
            <a:endParaRPr lang="en-GB" sz="2000" dirty="0" smtClean="0">
              <a:effectLst/>
            </a:endParaRPr>
          </a:p>
          <a:p>
            <a:pPr>
              <a:buFont typeface="Arial" panose="020B0604020202020204" pitchFamily="34" charset="0"/>
              <a:buChar char="•"/>
            </a:pPr>
            <a:r>
              <a:rPr lang="en-GB" sz="2000" i="1" dirty="0" smtClean="0">
                <a:effectLst/>
              </a:rPr>
              <a:t>Show me ... ?</a:t>
            </a:r>
            <a:endParaRPr lang="en-GB" sz="2000" dirty="0" smtClean="0">
              <a:effectLst/>
            </a:endParaRPr>
          </a:p>
          <a:p>
            <a:pPr>
              <a:buFont typeface="Arial" panose="020B0604020202020204" pitchFamily="34" charset="0"/>
              <a:buChar char="•"/>
            </a:pPr>
            <a:r>
              <a:rPr lang="en-GB" sz="2000" i="1" dirty="0" smtClean="0">
                <a:effectLst/>
              </a:rPr>
              <a:t>Can you give me an example of that? </a:t>
            </a:r>
            <a:endParaRPr lang="en-GB" sz="2000" dirty="0" smtClean="0">
              <a:effectLst/>
            </a:endParaRPr>
          </a:p>
          <a:p>
            <a:pPr>
              <a:buFont typeface="Arial" panose="020B0604020202020204" pitchFamily="34" charset="0"/>
              <a:buChar char="•"/>
            </a:pPr>
            <a:r>
              <a:rPr lang="en-GB" sz="2000" i="1" dirty="0" smtClean="0">
                <a:effectLst/>
              </a:rPr>
              <a:t>What do you think causes ... ? </a:t>
            </a:r>
            <a:endParaRPr lang="en-GB" sz="2000" dirty="0" smtClean="0">
              <a:effectLst/>
            </a:endParaRPr>
          </a:p>
          <a:p>
            <a:pPr>
              <a:buFont typeface="Arial" panose="020B0604020202020204" pitchFamily="34" charset="0"/>
              <a:buChar char="•"/>
            </a:pPr>
            <a:r>
              <a:rPr lang="en-GB" sz="2000" i="1" dirty="0" smtClean="0">
                <a:effectLst/>
              </a:rPr>
              <a:t>What is the nature of this?</a:t>
            </a:r>
            <a:endParaRPr lang="en-GB" sz="2000" dirty="0" smtClean="0">
              <a:effectLst/>
            </a:endParaRPr>
          </a:p>
          <a:p>
            <a:pPr>
              <a:buFont typeface="Arial" panose="020B0604020202020204" pitchFamily="34" charset="0"/>
              <a:buChar char="•"/>
            </a:pPr>
            <a:r>
              <a:rPr lang="en-GB" sz="2000" i="1" dirty="0" smtClean="0">
                <a:effectLst/>
              </a:rPr>
              <a:t>Are these reasons good enough?</a:t>
            </a:r>
            <a:endParaRPr lang="en-GB" sz="2000" dirty="0" smtClean="0">
              <a:effectLst/>
            </a:endParaRPr>
          </a:p>
          <a:p>
            <a:pPr>
              <a:buFont typeface="Arial" panose="020B0604020202020204" pitchFamily="34" charset="0"/>
              <a:buChar char="•"/>
            </a:pPr>
            <a:r>
              <a:rPr lang="en-GB" sz="2000" i="1" dirty="0" smtClean="0">
                <a:effectLst/>
              </a:rPr>
              <a:t>Would it stand up in court?</a:t>
            </a:r>
            <a:endParaRPr lang="en-GB" sz="2000" dirty="0" smtClean="0">
              <a:effectLst/>
            </a:endParaRPr>
          </a:p>
          <a:p>
            <a:pPr>
              <a:buFont typeface="Arial" panose="020B0604020202020204" pitchFamily="34" charset="0"/>
              <a:buChar char="•"/>
            </a:pPr>
            <a:r>
              <a:rPr lang="en-GB" sz="2000" i="1" dirty="0" smtClean="0">
                <a:effectLst/>
              </a:rPr>
              <a:t>How might it be refuted?</a:t>
            </a:r>
            <a:endParaRPr lang="en-GB" sz="2000" dirty="0" smtClean="0">
              <a:effectLst/>
            </a:endParaRPr>
          </a:p>
          <a:p>
            <a:pPr>
              <a:buFont typeface="Arial" panose="020B0604020202020204" pitchFamily="34" charset="0"/>
              <a:buChar char="•"/>
            </a:pPr>
            <a:r>
              <a:rPr lang="en-GB" sz="2000" i="1" dirty="0" smtClean="0">
                <a:effectLst/>
              </a:rPr>
              <a:t>How can I be sure of what you are saying? </a:t>
            </a:r>
            <a:endParaRPr lang="en-GB" sz="2000" dirty="0" smtClean="0">
              <a:effectLst/>
            </a:endParaRPr>
          </a:p>
          <a:p>
            <a:pPr>
              <a:buFont typeface="Arial" panose="020B0604020202020204" pitchFamily="34" charset="0"/>
              <a:buChar char="•"/>
            </a:pPr>
            <a:r>
              <a:rPr lang="en-GB" sz="2000" i="1" dirty="0" smtClean="0">
                <a:effectLst/>
              </a:rPr>
              <a:t>Why is ... happening? </a:t>
            </a:r>
            <a:endParaRPr lang="en-GB" sz="2000" dirty="0" smtClean="0">
              <a:effectLst/>
            </a:endParaRPr>
          </a:p>
          <a:p>
            <a:pPr>
              <a:buFont typeface="Arial" panose="020B0604020202020204" pitchFamily="34" charset="0"/>
              <a:buChar char="•"/>
            </a:pPr>
            <a:r>
              <a:rPr lang="en-GB" sz="2000" i="1" dirty="0" smtClean="0">
                <a:effectLst/>
              </a:rPr>
              <a:t>Why? (keep asking it -- you'll never get past a few times)</a:t>
            </a:r>
            <a:endParaRPr lang="en-GB" sz="2000" dirty="0" smtClean="0">
              <a:effectLst/>
            </a:endParaRPr>
          </a:p>
          <a:p>
            <a:pPr>
              <a:buFont typeface="Arial" panose="020B0604020202020204" pitchFamily="34" charset="0"/>
              <a:buChar char="•"/>
            </a:pPr>
            <a:r>
              <a:rPr lang="en-GB" sz="2000" i="1" dirty="0" smtClean="0">
                <a:effectLst/>
              </a:rPr>
              <a:t>What evidence is there to support what you are saying?</a:t>
            </a:r>
            <a:endParaRPr lang="en-GB" sz="2000" dirty="0" smtClean="0">
              <a:effectLst/>
            </a:endParaRPr>
          </a:p>
          <a:p>
            <a:pPr>
              <a:buFont typeface="Arial" panose="020B0604020202020204" pitchFamily="34" charset="0"/>
              <a:buChar char="•"/>
            </a:pPr>
            <a:r>
              <a:rPr lang="en-GB" sz="2000" i="1" dirty="0" smtClean="0">
                <a:effectLst/>
              </a:rPr>
              <a:t>On what authority are you basing your argument?</a:t>
            </a:r>
            <a:endParaRPr lang="en-GB" sz="2000" dirty="0">
              <a:effectLst/>
            </a:endParaRPr>
          </a:p>
        </p:txBody>
      </p:sp>
    </p:spTree>
    <p:extLst>
      <p:ext uri="{BB962C8B-B14F-4D97-AF65-F5344CB8AC3E}">
        <p14:creationId xmlns:p14="http://schemas.microsoft.com/office/powerpoint/2010/main" val="134904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6216" y="833211"/>
            <a:ext cx="6096000" cy="5016758"/>
          </a:xfrm>
          <a:prstGeom prst="rect">
            <a:avLst/>
          </a:prstGeom>
        </p:spPr>
        <p:txBody>
          <a:bodyPr>
            <a:spAutoFit/>
          </a:bodyPr>
          <a:lstStyle/>
          <a:p>
            <a:r>
              <a:rPr lang="en-GB" sz="2000" b="1" dirty="0" smtClean="0">
                <a:effectLst/>
              </a:rPr>
              <a:t>Questioning viewpoints and perspectives</a:t>
            </a:r>
          </a:p>
          <a:p>
            <a:r>
              <a:rPr lang="en-GB" sz="2000" dirty="0" smtClean="0">
                <a:effectLst/>
              </a:rPr>
              <a:t>Most arguments are given from a particular position. So attack the position. Show that there are other, equally valid, viewpoints.</a:t>
            </a:r>
          </a:p>
          <a:p>
            <a:pPr>
              <a:buFont typeface="Arial" panose="020B0604020202020204" pitchFamily="34" charset="0"/>
              <a:buChar char="•"/>
            </a:pPr>
            <a:r>
              <a:rPr lang="en-GB" sz="2000" i="1" dirty="0" smtClean="0">
                <a:effectLst/>
              </a:rPr>
              <a:t>Another way of looking at this is ..., does this seem reasonable?</a:t>
            </a:r>
            <a:endParaRPr lang="en-GB" sz="2000" dirty="0" smtClean="0">
              <a:effectLst/>
            </a:endParaRPr>
          </a:p>
          <a:p>
            <a:pPr>
              <a:buFont typeface="Arial" panose="020B0604020202020204" pitchFamily="34" charset="0"/>
              <a:buChar char="•"/>
            </a:pPr>
            <a:r>
              <a:rPr lang="en-GB" sz="2000" i="1" dirty="0" smtClean="0">
                <a:effectLst/>
              </a:rPr>
              <a:t>What alternative ways of looking at this are there? </a:t>
            </a:r>
            <a:endParaRPr lang="en-GB" sz="2000" dirty="0" smtClean="0">
              <a:effectLst/>
            </a:endParaRPr>
          </a:p>
          <a:p>
            <a:pPr>
              <a:buFont typeface="Arial" panose="020B0604020202020204" pitchFamily="34" charset="0"/>
              <a:buChar char="•"/>
            </a:pPr>
            <a:r>
              <a:rPr lang="en-GB" sz="2000" i="1" dirty="0" smtClean="0">
                <a:effectLst/>
              </a:rPr>
              <a:t>Why it is ... necessary? </a:t>
            </a:r>
            <a:endParaRPr lang="en-GB" sz="2000" dirty="0" smtClean="0">
              <a:effectLst/>
            </a:endParaRPr>
          </a:p>
          <a:p>
            <a:pPr>
              <a:buFont typeface="Arial" panose="020B0604020202020204" pitchFamily="34" charset="0"/>
              <a:buChar char="•"/>
            </a:pPr>
            <a:r>
              <a:rPr lang="en-GB" sz="2000" i="1" dirty="0" smtClean="0">
                <a:effectLst/>
              </a:rPr>
              <a:t>Who benefits from this? </a:t>
            </a:r>
            <a:endParaRPr lang="en-GB" sz="2000" dirty="0" smtClean="0">
              <a:effectLst/>
            </a:endParaRPr>
          </a:p>
          <a:p>
            <a:pPr>
              <a:buFont typeface="Arial" panose="020B0604020202020204" pitchFamily="34" charset="0"/>
              <a:buChar char="•"/>
            </a:pPr>
            <a:r>
              <a:rPr lang="en-GB" sz="2000" i="1" dirty="0" smtClean="0">
                <a:effectLst/>
              </a:rPr>
              <a:t>What is the difference between... and...? </a:t>
            </a:r>
            <a:endParaRPr lang="en-GB" sz="2000" dirty="0" smtClean="0">
              <a:effectLst/>
            </a:endParaRPr>
          </a:p>
          <a:p>
            <a:pPr>
              <a:buFont typeface="Arial" panose="020B0604020202020204" pitchFamily="34" charset="0"/>
              <a:buChar char="•"/>
            </a:pPr>
            <a:r>
              <a:rPr lang="en-GB" sz="2000" i="1" dirty="0" smtClean="0">
                <a:effectLst/>
              </a:rPr>
              <a:t>Why is it better than ...? </a:t>
            </a:r>
            <a:endParaRPr lang="en-GB" sz="2000" dirty="0" smtClean="0">
              <a:effectLst/>
            </a:endParaRPr>
          </a:p>
          <a:p>
            <a:pPr>
              <a:buFont typeface="Arial" panose="020B0604020202020204" pitchFamily="34" charset="0"/>
              <a:buChar char="•"/>
            </a:pPr>
            <a:r>
              <a:rPr lang="en-GB" sz="2000" i="1" dirty="0" smtClean="0">
                <a:effectLst/>
              </a:rPr>
              <a:t>What are the strengths and weaknesses of...? </a:t>
            </a:r>
            <a:endParaRPr lang="en-GB" sz="2000" dirty="0" smtClean="0">
              <a:effectLst/>
            </a:endParaRPr>
          </a:p>
          <a:p>
            <a:pPr>
              <a:buFont typeface="Arial" panose="020B0604020202020204" pitchFamily="34" charset="0"/>
              <a:buChar char="•"/>
            </a:pPr>
            <a:r>
              <a:rPr lang="en-GB" sz="2000" i="1" dirty="0" smtClean="0">
                <a:effectLst/>
              </a:rPr>
              <a:t>How are ... and ... similar?</a:t>
            </a:r>
            <a:endParaRPr lang="en-GB" sz="2000" dirty="0" smtClean="0">
              <a:effectLst/>
            </a:endParaRPr>
          </a:p>
          <a:p>
            <a:pPr>
              <a:buFont typeface="Arial" panose="020B0604020202020204" pitchFamily="34" charset="0"/>
              <a:buChar char="•"/>
            </a:pPr>
            <a:r>
              <a:rPr lang="en-GB" sz="2000" i="1" dirty="0" smtClean="0">
                <a:effectLst/>
              </a:rPr>
              <a:t>What would ... say about it?</a:t>
            </a:r>
            <a:endParaRPr lang="en-GB" sz="2000" dirty="0" smtClean="0">
              <a:effectLst/>
            </a:endParaRPr>
          </a:p>
          <a:p>
            <a:pPr>
              <a:buFont typeface="Arial" panose="020B0604020202020204" pitchFamily="34" charset="0"/>
              <a:buChar char="•"/>
            </a:pPr>
            <a:r>
              <a:rPr lang="en-GB" sz="2000" i="1" dirty="0" smtClean="0">
                <a:effectLst/>
              </a:rPr>
              <a:t>What if you compared ... and ... ?</a:t>
            </a:r>
            <a:endParaRPr lang="en-GB" sz="2000" dirty="0" smtClean="0">
              <a:effectLst/>
            </a:endParaRPr>
          </a:p>
          <a:p>
            <a:pPr>
              <a:buFont typeface="Arial" panose="020B0604020202020204" pitchFamily="34" charset="0"/>
              <a:buChar char="•"/>
            </a:pPr>
            <a:r>
              <a:rPr lang="en-GB" sz="2000" i="1" dirty="0" smtClean="0">
                <a:effectLst/>
              </a:rPr>
              <a:t>How could you look another way at this?</a:t>
            </a:r>
            <a:endParaRPr lang="en-GB" sz="2000" dirty="0">
              <a:effectLst/>
            </a:endParaRPr>
          </a:p>
        </p:txBody>
      </p:sp>
    </p:spTree>
    <p:extLst>
      <p:ext uri="{BB962C8B-B14F-4D97-AF65-F5344CB8AC3E}">
        <p14:creationId xmlns:p14="http://schemas.microsoft.com/office/powerpoint/2010/main" val="2157711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59211" y="549524"/>
            <a:ext cx="6096000" cy="4893647"/>
          </a:xfrm>
          <a:prstGeom prst="rect">
            <a:avLst/>
          </a:prstGeom>
        </p:spPr>
        <p:txBody>
          <a:bodyPr>
            <a:spAutoFit/>
          </a:bodyPr>
          <a:lstStyle/>
          <a:p>
            <a:r>
              <a:rPr lang="en-GB" sz="2400" b="1" dirty="0" smtClean="0">
                <a:effectLst/>
              </a:rPr>
              <a:t>Probe implications and consequences</a:t>
            </a:r>
          </a:p>
          <a:p>
            <a:r>
              <a:rPr lang="en-GB" sz="2400" dirty="0" smtClean="0">
                <a:effectLst/>
              </a:rPr>
              <a:t>The argument that they give may have logical implications that can be forecast. Do these make sense? Are they desirable?</a:t>
            </a:r>
          </a:p>
          <a:p>
            <a:pPr>
              <a:buFont typeface="Arial" panose="020B0604020202020204" pitchFamily="34" charset="0"/>
              <a:buChar char="•"/>
            </a:pPr>
            <a:r>
              <a:rPr lang="en-GB" sz="2400" i="1" dirty="0" smtClean="0">
                <a:effectLst/>
              </a:rPr>
              <a:t>Then what would happen?</a:t>
            </a:r>
            <a:endParaRPr lang="en-GB" sz="2400" dirty="0" smtClean="0">
              <a:effectLst/>
            </a:endParaRPr>
          </a:p>
          <a:p>
            <a:pPr>
              <a:buFont typeface="Arial" panose="020B0604020202020204" pitchFamily="34" charset="0"/>
              <a:buChar char="•"/>
            </a:pPr>
            <a:r>
              <a:rPr lang="en-GB" sz="2400" i="1" dirty="0" smtClean="0">
                <a:effectLst/>
              </a:rPr>
              <a:t>What are the consequences of that assumption? </a:t>
            </a:r>
            <a:endParaRPr lang="en-GB" sz="2400" dirty="0" smtClean="0">
              <a:effectLst/>
            </a:endParaRPr>
          </a:p>
          <a:p>
            <a:pPr>
              <a:buFont typeface="Arial" panose="020B0604020202020204" pitchFamily="34" charset="0"/>
              <a:buChar char="•"/>
            </a:pPr>
            <a:r>
              <a:rPr lang="en-GB" sz="2400" i="1" dirty="0" smtClean="0">
                <a:effectLst/>
              </a:rPr>
              <a:t>How could ... be used to ... ? </a:t>
            </a:r>
            <a:endParaRPr lang="en-GB" sz="2400" dirty="0" smtClean="0">
              <a:effectLst/>
            </a:endParaRPr>
          </a:p>
          <a:p>
            <a:pPr>
              <a:buFont typeface="Arial" panose="020B0604020202020204" pitchFamily="34" charset="0"/>
              <a:buChar char="•"/>
            </a:pPr>
            <a:r>
              <a:rPr lang="en-GB" sz="2400" i="1" dirty="0" smtClean="0">
                <a:effectLst/>
              </a:rPr>
              <a:t>What are the implications of ... ? </a:t>
            </a:r>
            <a:endParaRPr lang="en-GB" sz="2400" dirty="0" smtClean="0">
              <a:effectLst/>
            </a:endParaRPr>
          </a:p>
          <a:p>
            <a:pPr>
              <a:buFont typeface="Arial" panose="020B0604020202020204" pitchFamily="34" charset="0"/>
              <a:buChar char="•"/>
            </a:pPr>
            <a:r>
              <a:rPr lang="en-GB" sz="2400" i="1" dirty="0" smtClean="0">
                <a:effectLst/>
              </a:rPr>
              <a:t>How does ... affect ... ? </a:t>
            </a:r>
            <a:endParaRPr lang="en-GB" sz="2400" dirty="0" smtClean="0">
              <a:effectLst/>
            </a:endParaRPr>
          </a:p>
          <a:p>
            <a:pPr>
              <a:buFont typeface="Arial" panose="020B0604020202020204" pitchFamily="34" charset="0"/>
              <a:buChar char="•"/>
            </a:pPr>
            <a:r>
              <a:rPr lang="en-GB" sz="2400" i="1" dirty="0" smtClean="0">
                <a:effectLst/>
              </a:rPr>
              <a:t>How does ... fit with what we learned before? </a:t>
            </a:r>
            <a:endParaRPr lang="en-GB" sz="2400" dirty="0" smtClean="0">
              <a:effectLst/>
            </a:endParaRPr>
          </a:p>
          <a:p>
            <a:pPr>
              <a:buFont typeface="Arial" panose="020B0604020202020204" pitchFamily="34" charset="0"/>
              <a:buChar char="•"/>
            </a:pPr>
            <a:r>
              <a:rPr lang="en-GB" sz="2400" i="1" dirty="0" smtClean="0">
                <a:effectLst/>
              </a:rPr>
              <a:t>Why is ... important? </a:t>
            </a:r>
            <a:endParaRPr lang="en-GB" sz="2400" dirty="0" smtClean="0">
              <a:effectLst/>
            </a:endParaRPr>
          </a:p>
          <a:p>
            <a:pPr>
              <a:buFont typeface="Arial" panose="020B0604020202020204" pitchFamily="34" charset="0"/>
              <a:buChar char="•"/>
            </a:pPr>
            <a:r>
              <a:rPr lang="en-GB" sz="2400" i="1" dirty="0" smtClean="0">
                <a:effectLst/>
              </a:rPr>
              <a:t>What is the best ... ? Why? </a:t>
            </a:r>
            <a:endParaRPr lang="en-GB" sz="2400" dirty="0">
              <a:effectLst/>
            </a:endParaRPr>
          </a:p>
        </p:txBody>
      </p:sp>
    </p:spTree>
    <p:extLst>
      <p:ext uri="{BB962C8B-B14F-4D97-AF65-F5344CB8AC3E}">
        <p14:creationId xmlns:p14="http://schemas.microsoft.com/office/powerpoint/2010/main" val="4147213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72713" y="591745"/>
            <a:ext cx="6096000" cy="5262979"/>
          </a:xfrm>
          <a:prstGeom prst="rect">
            <a:avLst/>
          </a:prstGeom>
        </p:spPr>
        <p:txBody>
          <a:bodyPr>
            <a:spAutoFit/>
          </a:bodyPr>
          <a:lstStyle/>
          <a:p>
            <a:r>
              <a:rPr lang="en-GB" sz="2800" b="1" dirty="0" smtClean="0">
                <a:effectLst/>
              </a:rPr>
              <a:t>Questions about the question</a:t>
            </a:r>
          </a:p>
          <a:p>
            <a:r>
              <a:rPr lang="en-GB" sz="2800" dirty="0" smtClean="0">
                <a:effectLst/>
              </a:rPr>
              <a:t>And you can also get reflexive about the whole thing, turning the question in on itself. Use their attack against themselves. Bounce the ball back into their court, etc.</a:t>
            </a:r>
          </a:p>
          <a:p>
            <a:pPr>
              <a:buFont typeface="Arial" panose="020B0604020202020204" pitchFamily="34" charset="0"/>
              <a:buChar char="•"/>
            </a:pPr>
            <a:r>
              <a:rPr lang="en-GB" sz="2800" i="1" dirty="0" smtClean="0">
                <a:effectLst/>
              </a:rPr>
              <a:t>What was the point of asking that question? </a:t>
            </a:r>
            <a:endParaRPr lang="en-GB" sz="2800" dirty="0" smtClean="0">
              <a:effectLst/>
            </a:endParaRPr>
          </a:p>
          <a:p>
            <a:pPr>
              <a:buFont typeface="Arial" panose="020B0604020202020204" pitchFamily="34" charset="0"/>
              <a:buChar char="•"/>
            </a:pPr>
            <a:r>
              <a:rPr lang="en-GB" sz="2800" i="1" dirty="0" smtClean="0">
                <a:effectLst/>
              </a:rPr>
              <a:t>Why do you think I asked this question?</a:t>
            </a:r>
            <a:endParaRPr lang="en-GB" sz="2800" dirty="0" smtClean="0">
              <a:effectLst/>
            </a:endParaRPr>
          </a:p>
          <a:p>
            <a:pPr>
              <a:buFont typeface="Arial" panose="020B0604020202020204" pitchFamily="34" charset="0"/>
              <a:buChar char="•"/>
            </a:pPr>
            <a:r>
              <a:rPr lang="en-GB" sz="2800" i="1" dirty="0" smtClean="0">
                <a:effectLst/>
              </a:rPr>
              <a:t>Am I making sense? Why not?</a:t>
            </a:r>
            <a:endParaRPr lang="en-GB" sz="2800" dirty="0" smtClean="0">
              <a:effectLst/>
            </a:endParaRPr>
          </a:p>
          <a:p>
            <a:pPr>
              <a:buFont typeface="Arial" panose="020B0604020202020204" pitchFamily="34" charset="0"/>
              <a:buChar char="•"/>
            </a:pPr>
            <a:r>
              <a:rPr lang="en-GB" sz="2800" i="1" dirty="0" smtClean="0">
                <a:effectLst/>
              </a:rPr>
              <a:t>What else might I ask?</a:t>
            </a:r>
            <a:endParaRPr lang="en-GB" sz="2800" dirty="0" smtClean="0">
              <a:effectLst/>
            </a:endParaRPr>
          </a:p>
          <a:p>
            <a:pPr>
              <a:buFont typeface="Arial" panose="020B0604020202020204" pitchFamily="34" charset="0"/>
              <a:buChar char="•"/>
            </a:pPr>
            <a:r>
              <a:rPr lang="en-GB" sz="2800" i="1" dirty="0" smtClean="0">
                <a:effectLst/>
              </a:rPr>
              <a:t>What does that mean? </a:t>
            </a:r>
            <a:endParaRPr lang="en-GB" sz="2800" dirty="0">
              <a:effectLst/>
            </a:endParaRPr>
          </a:p>
        </p:txBody>
      </p:sp>
    </p:spTree>
    <p:extLst>
      <p:ext uri="{BB962C8B-B14F-4D97-AF65-F5344CB8AC3E}">
        <p14:creationId xmlns:p14="http://schemas.microsoft.com/office/powerpoint/2010/main" val="21479074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resources3.news.com.au/images/2011/05/11/1226054/020927-kudelka-carto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8067" y="311330"/>
            <a:ext cx="8429759" cy="6322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454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8985" y="333632"/>
            <a:ext cx="4473146" cy="769441"/>
          </a:xfrm>
          <a:prstGeom prst="rect">
            <a:avLst/>
          </a:prstGeom>
          <a:noFill/>
        </p:spPr>
        <p:txBody>
          <a:bodyPr wrap="square" rtlCol="0">
            <a:spAutoFit/>
          </a:bodyPr>
          <a:lstStyle/>
          <a:p>
            <a:r>
              <a:rPr lang="en-GB" sz="4400" dirty="0" smtClean="0"/>
              <a:t>I </a:t>
            </a:r>
            <a:r>
              <a:rPr lang="en-GB" sz="4400" dirty="0"/>
              <a:t>d</a:t>
            </a:r>
            <a:r>
              <a:rPr lang="en-GB" sz="4400" dirty="0" smtClean="0"/>
              <a:t>on’t understand</a:t>
            </a:r>
            <a:endParaRPr lang="en-GB" sz="4400" dirty="0"/>
          </a:p>
        </p:txBody>
      </p:sp>
      <p:pic>
        <p:nvPicPr>
          <p:cNvPr id="4" name="Picture 2" descr="http://media.npr.org/assets/img/2013/09/17/dontknow1_wide-7f5ecbf332770f790439ca3c8b4d254cb993129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1553" y="333632"/>
            <a:ext cx="2176737" cy="1224136"/>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457200" y="1772816"/>
            <a:ext cx="8229600" cy="489654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cy-GB" dirty="0" smtClean="0"/>
          </a:p>
          <a:p>
            <a:r>
              <a:rPr lang="cy-GB" b="1" u="sng" dirty="0" smtClean="0"/>
              <a:t>Some ideas</a:t>
            </a:r>
            <a:r>
              <a:rPr lang="cy-GB" dirty="0" smtClean="0"/>
              <a:t>;</a:t>
            </a:r>
          </a:p>
          <a:p>
            <a:pPr marL="342900" indent="-342900" algn="l">
              <a:buFont typeface="Arial" panose="020B0604020202020204" pitchFamily="34" charset="0"/>
              <a:buChar char="•"/>
            </a:pPr>
            <a:r>
              <a:rPr lang="cy-GB" dirty="0" smtClean="0"/>
              <a:t>Give the answer to the pupil and ask him / her to explain why this is the correct answer.</a:t>
            </a:r>
          </a:p>
          <a:p>
            <a:pPr marL="342900" indent="-342900" algn="l">
              <a:buFont typeface="Arial" panose="020B0604020202020204" pitchFamily="34" charset="0"/>
              <a:buChar char="•"/>
            </a:pPr>
            <a:r>
              <a:rPr lang="cy-GB" dirty="0" smtClean="0"/>
              <a:t>Give the pupil a ‘multiple choice’ approach.</a:t>
            </a:r>
          </a:p>
          <a:p>
            <a:pPr marL="342900" indent="-342900" algn="l">
              <a:buFont typeface="Arial" panose="020B0604020202020204" pitchFamily="34" charset="0"/>
              <a:buChar char="•"/>
            </a:pPr>
            <a:r>
              <a:rPr lang="cy-GB" dirty="0" smtClean="0"/>
              <a:t>Remind the pupil of key facts</a:t>
            </a:r>
          </a:p>
          <a:p>
            <a:pPr marL="342900" indent="-342900" algn="l">
              <a:buFont typeface="Arial" panose="020B0604020202020204" pitchFamily="34" charset="0"/>
              <a:buChar char="•"/>
            </a:pPr>
            <a:r>
              <a:rPr lang="cy-GB" dirty="0" smtClean="0"/>
              <a:t>Reword the question – ‘What is the difference between......’</a:t>
            </a:r>
          </a:p>
          <a:p>
            <a:pPr marL="342900" indent="-342900" algn="l">
              <a:buFont typeface="Arial" panose="020B0604020202020204" pitchFamily="34" charset="0"/>
              <a:buChar char="•"/>
            </a:pPr>
            <a:r>
              <a:rPr lang="cy-GB" dirty="0" smtClean="0"/>
              <a:t>Think, pair, share.</a:t>
            </a:r>
            <a:endParaRPr lang="en-GB" dirty="0" smtClean="0"/>
          </a:p>
          <a:p>
            <a:endParaRPr lang="en-GB" dirty="0"/>
          </a:p>
        </p:txBody>
      </p:sp>
    </p:spTree>
    <p:extLst>
      <p:ext uri="{BB962C8B-B14F-4D97-AF65-F5344CB8AC3E}">
        <p14:creationId xmlns:p14="http://schemas.microsoft.com/office/powerpoint/2010/main" val="29074948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72032" y="1305861"/>
            <a:ext cx="6096000" cy="5262979"/>
          </a:xfrm>
          <a:prstGeom prst="rect">
            <a:avLst/>
          </a:prstGeom>
        </p:spPr>
        <p:txBody>
          <a:bodyPr>
            <a:spAutoFit/>
          </a:bodyPr>
          <a:lstStyle/>
          <a:p>
            <a:pPr marL="457200" indent="-457200">
              <a:buFont typeface="Arial" panose="020B0604020202020204" pitchFamily="34" charset="0"/>
              <a:buChar char="•"/>
            </a:pPr>
            <a:r>
              <a:rPr lang="cy-GB" sz="2800" b="1" dirty="0" smtClean="0"/>
              <a:t>Consider – no hands up!</a:t>
            </a:r>
          </a:p>
          <a:p>
            <a:pPr marL="457200" indent="-457200">
              <a:buFont typeface="Arial" panose="020B0604020202020204" pitchFamily="34" charset="0"/>
              <a:buChar char="•"/>
            </a:pPr>
            <a:r>
              <a:rPr lang="cy-GB" sz="2800" b="1" dirty="0" smtClean="0"/>
              <a:t>Think of the questioning process as a game of basketball rather than a game of table tennis!</a:t>
            </a:r>
          </a:p>
          <a:p>
            <a:pPr marL="457200" indent="-457200">
              <a:buFont typeface="Arial" panose="020B0604020202020204" pitchFamily="34" charset="0"/>
              <a:buChar char="•"/>
            </a:pPr>
            <a:r>
              <a:rPr lang="cy-GB" sz="2800" b="1" dirty="0" smtClean="0"/>
              <a:t>Choose names at random.</a:t>
            </a:r>
          </a:p>
          <a:p>
            <a:pPr marL="457200" indent="-457200">
              <a:buFont typeface="Arial" panose="020B0604020202020204" pitchFamily="34" charset="0"/>
              <a:buChar char="•"/>
            </a:pPr>
            <a:r>
              <a:rPr lang="cy-GB" sz="2800" b="1" dirty="0" smtClean="0"/>
              <a:t>Place the names </a:t>
            </a:r>
            <a:r>
              <a:rPr lang="cy-GB" sz="2800" b="1" smtClean="0"/>
              <a:t>of pupils </a:t>
            </a:r>
            <a:r>
              <a:rPr lang="cy-GB" sz="2800" b="1" dirty="0" smtClean="0"/>
              <a:t>at the end of the question.</a:t>
            </a:r>
          </a:p>
          <a:p>
            <a:pPr marL="457200" indent="-457200">
              <a:buFont typeface="Arial" panose="020B0604020202020204" pitchFamily="34" charset="0"/>
              <a:buChar char="•"/>
            </a:pPr>
            <a:r>
              <a:rPr lang="cy-GB" sz="2800" b="1" dirty="0" smtClean="0"/>
              <a:t>Differentiate questions – know your pupils.</a:t>
            </a:r>
          </a:p>
          <a:p>
            <a:pPr marL="457200" indent="-457200">
              <a:buFont typeface="Arial" panose="020B0604020202020204" pitchFamily="34" charset="0"/>
              <a:buChar char="•"/>
            </a:pPr>
            <a:r>
              <a:rPr lang="cy-GB" sz="2800" b="1" dirty="0" smtClean="0"/>
              <a:t>Ask at least one question to follow every answer</a:t>
            </a:r>
          </a:p>
          <a:p>
            <a:pPr marL="457200" indent="-457200">
              <a:buFont typeface="Arial" panose="020B0604020202020204" pitchFamily="34" charset="0"/>
              <a:buChar char="•"/>
            </a:pPr>
            <a:r>
              <a:rPr lang="cy-GB" sz="2800" b="1" dirty="0" smtClean="0"/>
              <a:t>Wait ! (3 seconds / 10 seconds)</a:t>
            </a:r>
            <a:endParaRPr lang="cy-GB" sz="2800" dirty="0" smtClean="0"/>
          </a:p>
        </p:txBody>
      </p:sp>
      <p:sp>
        <p:nvSpPr>
          <p:cNvPr id="3" name="TextBox 2"/>
          <p:cNvSpPr txBox="1"/>
          <p:nvPr/>
        </p:nvSpPr>
        <p:spPr>
          <a:xfrm>
            <a:off x="2496065" y="234778"/>
            <a:ext cx="6647935" cy="830997"/>
          </a:xfrm>
          <a:prstGeom prst="rect">
            <a:avLst/>
          </a:prstGeom>
          <a:noFill/>
        </p:spPr>
        <p:txBody>
          <a:bodyPr wrap="square" rtlCol="0">
            <a:spAutoFit/>
          </a:bodyPr>
          <a:lstStyle/>
          <a:p>
            <a:pPr algn="ctr"/>
            <a:r>
              <a:rPr lang="en-GB" sz="4800" dirty="0" smtClean="0"/>
              <a:t>Summary</a:t>
            </a:r>
            <a:endParaRPr lang="en-GB" sz="4800" dirty="0"/>
          </a:p>
        </p:txBody>
      </p:sp>
    </p:spTree>
    <p:extLst>
      <p:ext uri="{BB962C8B-B14F-4D97-AF65-F5344CB8AC3E}">
        <p14:creationId xmlns:p14="http://schemas.microsoft.com/office/powerpoint/2010/main" val="18374973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919</Words>
  <Application>Microsoft Office PowerPoint</Application>
  <PresentationFormat>Widescreen</PresentationFormat>
  <Paragraphs>113</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Dylan Wiliam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Lloyd</dc:creator>
  <cp:lastModifiedBy>Peter Lloyd</cp:lastModifiedBy>
  <cp:revision>8</cp:revision>
  <dcterms:created xsi:type="dcterms:W3CDTF">2017-01-06T14:42:29Z</dcterms:created>
  <dcterms:modified xsi:type="dcterms:W3CDTF">2017-01-17T13:09:55Z</dcterms:modified>
</cp:coreProperties>
</file>