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BE2EB3-9186-4CE8-BB9F-6C41BAE168A3}" v="110" dt="2026-02-15T11:41:40.4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/>
  </p:normalViewPr>
  <p:slideViewPr>
    <p:cSldViewPr snapToGrid="0">
      <p:cViewPr varScale="1">
        <p:scale>
          <a:sx n="72" d="100"/>
          <a:sy n="72" d="100"/>
        </p:scale>
        <p:origin x="85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22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259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631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449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128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824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363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2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134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005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0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7180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032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8496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773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112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731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2185F718-3213-4971-A69D-9B0AE44190EE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2D41F0E3-7897-4B3D-9F56-BBABF8638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496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stintec.com/types-electrical-engineering-disciplines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finding-a-job/what-is-electronics-engineerin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colmore.com/vacancies/19725" TargetMode="External"/><Relationship Id="rId2" Type="http://schemas.openxmlformats.org/officeDocument/2006/relationships/hyperlink" Target="https://web-assets-bucket.s3.eu-west-2.amazonaws.com/pdf/CSR-report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colmore.com/news-pa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26110-730F-0C58-4CF7-6874241837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2631" y="2043390"/>
            <a:ext cx="8221769" cy="2210418"/>
          </a:xfrm>
        </p:spPr>
        <p:txBody>
          <a:bodyPr>
            <a:normAutofit/>
          </a:bodyPr>
          <a:lstStyle/>
          <a:p>
            <a:r>
              <a:rPr lang="en-GB" sz="3600" b="1" dirty="0"/>
              <a:t>Product Design Engineer Role: Recruitment,</a:t>
            </a:r>
            <a:br>
              <a:rPr lang="en-GB" sz="3600" b="1" dirty="0"/>
            </a:br>
            <a:r>
              <a:rPr lang="en-GB" sz="3600" b="1" dirty="0"/>
              <a:t> Learning and Development at </a:t>
            </a:r>
            <a:r>
              <a:rPr lang="en-GB" sz="3600" b="1" dirty="0" err="1"/>
              <a:t>Scolmore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9C838-4198-4463-2F6C-256C923E4B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491948"/>
            <a:ext cx="9442174" cy="3146977"/>
          </a:xfrm>
        </p:spPr>
        <p:txBody>
          <a:bodyPr>
            <a:normAutofit fontScale="77500" lnSpcReduction="20000"/>
          </a:bodyPr>
          <a:lstStyle/>
          <a:p>
            <a:pPr algn="r"/>
            <a:r>
              <a:rPr lang="en-GB" dirty="0"/>
              <a:t>Student: Alina Mihaila</a:t>
            </a:r>
          </a:p>
          <a:p>
            <a:pPr algn="r"/>
            <a:r>
              <a:rPr lang="en-GB" dirty="0"/>
              <a:t>Student ID: 2410740</a:t>
            </a:r>
          </a:p>
          <a:p>
            <a:pPr algn="r"/>
            <a:endParaRPr lang="en-GB" dirty="0"/>
          </a:p>
          <a:p>
            <a:pPr algn="r"/>
            <a:r>
              <a:rPr lang="en-GB" dirty="0"/>
              <a:t>BA (Hons) Leadership and Management Skills for the Workplace</a:t>
            </a:r>
          </a:p>
          <a:p>
            <a:pPr algn="r"/>
            <a:endParaRPr lang="en-GB" dirty="0"/>
          </a:p>
          <a:p>
            <a:pPr algn="r"/>
            <a:r>
              <a:rPr lang="en-GB" dirty="0"/>
              <a:t> LCLM5002 - Developing and Managing Individuals and Teams</a:t>
            </a:r>
          </a:p>
          <a:p>
            <a:pPr algn="r"/>
            <a:endParaRPr lang="en-GB" dirty="0"/>
          </a:p>
          <a:p>
            <a:pPr algn="r"/>
            <a:r>
              <a:rPr lang="en-GB" dirty="0"/>
              <a:t>Teacher: Dr Mudassar Hasan </a:t>
            </a:r>
          </a:p>
        </p:txBody>
      </p:sp>
      <p:pic>
        <p:nvPicPr>
          <p:cNvPr id="5" name="Picture 4" descr="A logo with black text&#10;&#10;AI-generated content may be incorrect.">
            <a:extLst>
              <a:ext uri="{FF2B5EF4-FFF2-40B4-BE49-F238E27FC236}">
                <a16:creationId xmlns:a16="http://schemas.microsoft.com/office/drawing/2014/main" id="{2D16AAA6-F46C-9045-7D2E-0EF0906027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111" y="219075"/>
            <a:ext cx="3314700" cy="13811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B26286-43A5-6C97-4B9B-F3E956008CC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113" y="232327"/>
            <a:ext cx="4289259" cy="15466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09232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46BC0-5272-A246-4C3A-8AF39B4EA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overview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2D1668-8F78-81BF-14D0-E4C48352EF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386" y="526911"/>
            <a:ext cx="4324292" cy="2892149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C9FD08-5BC9-9378-8701-741496D5108F}"/>
              </a:ext>
            </a:extLst>
          </p:cNvPr>
          <p:cNvSpPr txBox="1"/>
          <p:nvPr/>
        </p:nvSpPr>
        <p:spPr>
          <a:xfrm>
            <a:off x="762000" y="1895061"/>
            <a:ext cx="611587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1.Introduction</a:t>
            </a:r>
          </a:p>
          <a:p>
            <a:r>
              <a:rPr lang="en-GB" sz="1600" dirty="0"/>
              <a:t>2.Steps in Recruiting the Right Team Member for Smooth Organisational Performance</a:t>
            </a:r>
          </a:p>
          <a:p>
            <a:r>
              <a:rPr lang="en-GB" sz="1600" dirty="0"/>
              <a:t>	2.1 Recruitment Process Overview</a:t>
            </a:r>
          </a:p>
          <a:p>
            <a:r>
              <a:rPr lang="en-GB" sz="1600" dirty="0"/>
              <a:t>	 2.2 Job Analysis</a:t>
            </a:r>
          </a:p>
          <a:p>
            <a:r>
              <a:rPr lang="en-GB" sz="1600" dirty="0"/>
              <a:t>	2.3 Job Description – Summary for Advertising</a:t>
            </a:r>
          </a:p>
          <a:p>
            <a:r>
              <a:rPr lang="en-GB" sz="1600" dirty="0"/>
              <a:t>	2.4 Person Specification</a:t>
            </a:r>
          </a:p>
          <a:p>
            <a:r>
              <a:rPr lang="en-GB" sz="1600" dirty="0"/>
              <a:t>3. Identifying and Analysing Learning / Training and Development Needs</a:t>
            </a:r>
          </a:p>
          <a:p>
            <a:r>
              <a:rPr lang="en-GB" sz="1600" dirty="0"/>
              <a:t>	3.1 Example Individual</a:t>
            </a:r>
          </a:p>
          <a:p>
            <a:r>
              <a:rPr lang="en-GB" sz="1600" dirty="0"/>
              <a:t>	3.2 Identification Method – Interview &amp; Questioning Techniques</a:t>
            </a:r>
          </a:p>
          <a:p>
            <a:r>
              <a:rPr lang="en-GB" sz="1600" dirty="0"/>
              <a:t>	3.3 Identified Development Needs</a:t>
            </a:r>
          </a:p>
          <a:p>
            <a:r>
              <a:rPr lang="en-GB" sz="1600" dirty="0"/>
              <a:t>	3.4 Theoretical Analysis of Development Approach</a:t>
            </a:r>
          </a:p>
          <a:p>
            <a:r>
              <a:rPr lang="en-GB" sz="1600" dirty="0"/>
              <a:t>	3.5 Recommended 6-Month Development Plan</a:t>
            </a:r>
          </a:p>
          <a:p>
            <a:endParaRPr lang="en-GB" sz="1600" dirty="0"/>
          </a:p>
          <a:p>
            <a:r>
              <a:rPr lang="en-GB" sz="1600" dirty="0"/>
              <a:t>4. Conclusion</a:t>
            </a:r>
          </a:p>
          <a:p>
            <a:r>
              <a:rPr lang="en-GB" sz="1600" dirty="0"/>
              <a:t>5.References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00ADBA-F930-E6CA-0C94-8DFBA7A27F5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227" y="3999354"/>
            <a:ext cx="3872865" cy="2172335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CA4464-99B4-A764-D19C-25A2AE95DE58}"/>
              </a:ext>
            </a:extLst>
          </p:cNvPr>
          <p:cNvSpPr txBox="1"/>
          <p:nvPr/>
        </p:nvSpPr>
        <p:spPr>
          <a:xfrm>
            <a:off x="9190384" y="5797827"/>
            <a:ext cx="2034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wonderfulpcb.com</a:t>
            </a:r>
          </a:p>
        </p:txBody>
      </p:sp>
    </p:spTree>
    <p:extLst>
      <p:ext uri="{BB962C8B-B14F-4D97-AF65-F5344CB8AC3E}">
        <p14:creationId xmlns:p14="http://schemas.microsoft.com/office/powerpoint/2010/main" val="3426402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F11A3-E287-082A-C2AC-41E2E4F1A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626" y="365125"/>
            <a:ext cx="6539947" cy="1460499"/>
          </a:xfrm>
        </p:spPr>
        <p:txBody>
          <a:bodyPr>
            <a:normAutofit/>
          </a:bodyPr>
          <a:lstStyle/>
          <a:p>
            <a:r>
              <a:rPr lang="en-GB" sz="4000" dirty="0"/>
              <a:t>1. </a:t>
            </a:r>
            <a:r>
              <a:rPr lang="en-GB" sz="4000" dirty="0" err="1"/>
              <a:t>Scolmore</a:t>
            </a:r>
            <a:r>
              <a:rPr lang="en-GB" sz="4000" dirty="0"/>
              <a:t> Group -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AFECB-DB87-9DA2-06E6-43F6CD37D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Founded in 1989 and headquartered in Tamworth, Staffordshire, the company has grown into one of the UK’s most respected names in the electrical industry.</a:t>
            </a:r>
          </a:p>
          <a:p>
            <a:pPr marL="0" indent="0">
              <a:buNone/>
            </a:pPr>
            <a:r>
              <a:rPr lang="en-GB" dirty="0"/>
              <a:t>Key facts (2025–2026):</a:t>
            </a:r>
          </a:p>
          <a:p>
            <a:pPr lvl="0"/>
            <a:r>
              <a:rPr lang="en-GB" dirty="0"/>
              <a:t>Employs over 500 people across the UK and internationally</a:t>
            </a:r>
          </a:p>
          <a:p>
            <a:pPr lvl="0"/>
            <a:r>
              <a:rPr lang="en-GB" dirty="0"/>
              <a:t>Operates multiple brands including CLICK®, Mode®, ESP®, and </a:t>
            </a:r>
            <a:r>
              <a:rPr lang="en-GB" dirty="0" err="1"/>
              <a:t>Scolmore</a:t>
            </a:r>
            <a:r>
              <a:rPr lang="en-GB" dirty="0"/>
              <a:t> OEM</a:t>
            </a:r>
          </a:p>
          <a:p>
            <a:pPr lvl="0"/>
            <a:r>
              <a:rPr lang="en-GB" dirty="0"/>
              <a:t>Exports to more than 60 countries</a:t>
            </a:r>
          </a:p>
          <a:p>
            <a:r>
              <a:rPr lang="en-GB" dirty="0"/>
              <a:t>Maintains a strong focus on innovation, compliance (BS EN / IEC standards), and British design &amp; manufacturing heritage </a:t>
            </a:r>
            <a:r>
              <a:rPr lang="en-GB" dirty="0">
                <a:effectLst/>
              </a:rPr>
              <a:t>(</a:t>
            </a:r>
            <a:r>
              <a:rPr lang="en-GB" dirty="0" err="1">
                <a:effectLst/>
              </a:rPr>
              <a:t>Scolmore</a:t>
            </a:r>
            <a:r>
              <a:rPr lang="en-GB" dirty="0">
                <a:effectLst/>
              </a:rPr>
              <a:t> Group, 2025)</a:t>
            </a:r>
          </a:p>
          <a:p>
            <a:pPr lvl="0"/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 Scolmore Group Delivers Electrical Excellence at Community Centre Refurbishment in Staffordshire ">
            <a:extLst>
              <a:ext uri="{FF2B5EF4-FFF2-40B4-BE49-F238E27FC236}">
                <a16:creationId xmlns:a16="http://schemas.microsoft.com/office/drawing/2014/main" id="{0C8D7BF9-3C3B-1660-66D3-1E462A66DA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573" y="117132"/>
            <a:ext cx="4731025" cy="170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629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33BE9-A4CB-D080-BEDE-1ACDAAB9B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6549887" cy="2378075"/>
          </a:xfrm>
        </p:spPr>
        <p:txBody>
          <a:bodyPr>
            <a:normAutofit/>
          </a:bodyPr>
          <a:lstStyle/>
          <a:p>
            <a:r>
              <a:rPr lang="en-GB" sz="3200" b="1" dirty="0"/>
              <a:t>2. Steps in Recruiting the Right Team Member for Smooth Organisational Performance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C1C37-7D07-E620-3D18-54A347DEE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9981"/>
            <a:ext cx="10515600" cy="4792111"/>
          </a:xfrm>
        </p:spPr>
        <p:txBody>
          <a:bodyPr>
            <a:normAutofit fontScale="55000" lnSpcReduction="20000"/>
          </a:bodyPr>
          <a:lstStyle/>
          <a:p>
            <a:endParaRPr lang="en-GB" dirty="0">
              <a:effectLst/>
            </a:endParaRPr>
          </a:p>
          <a:p>
            <a:r>
              <a:rPr lang="en-GB" b="1" dirty="0"/>
              <a:t>2.1 Recruitment Process Overview</a:t>
            </a:r>
            <a:endParaRPr lang="en-GB" dirty="0"/>
          </a:p>
          <a:p>
            <a:r>
              <a:rPr lang="en-GB" dirty="0"/>
              <a:t>The recruitment process follows a transparent, multi-stage approach, typically managed by HR in collaboration with the Technical Team and Engineering Manager (</a:t>
            </a:r>
            <a:r>
              <a:rPr lang="en-GB" dirty="0" err="1"/>
              <a:t>Scolmore</a:t>
            </a:r>
            <a:r>
              <a:rPr lang="en-GB" dirty="0"/>
              <a:t> Group, 2026a).</a:t>
            </a:r>
          </a:p>
          <a:p>
            <a:pPr lvl="0"/>
            <a:r>
              <a:rPr lang="en-GB" b="1" dirty="0"/>
              <a:t>Job Analysis &amp; Role Definition</a:t>
            </a:r>
            <a:r>
              <a:rPr lang="en-GB" dirty="0"/>
              <a:t> — Conduct a thorough review of business needs through consultation with department heads and alignment with strategic goals (e.g. expanding lighting ranges or smart home solutions).</a:t>
            </a:r>
          </a:p>
          <a:p>
            <a:pPr lvl="0"/>
            <a:r>
              <a:rPr lang="en-GB" b="1" dirty="0"/>
              <a:t>Job Description &amp; Person Specification Development</a:t>
            </a:r>
            <a:r>
              <a:rPr lang="en-GB" dirty="0"/>
              <a:t> — Draft clear, non-discriminatory documents based on the job analysis.</a:t>
            </a:r>
          </a:p>
          <a:p>
            <a:pPr lvl="0"/>
            <a:r>
              <a:rPr lang="en-GB" b="1" dirty="0"/>
              <a:t>Advertising &amp; Sourcing</a:t>
            </a:r>
            <a:r>
              <a:rPr lang="en-GB" dirty="0"/>
              <a:t> — Advertise on scolmore.com/vacancies, LinkedIn, specialist engineering job boards, and internal platforms (</a:t>
            </a:r>
            <a:r>
              <a:rPr lang="en-GB" dirty="0" err="1"/>
              <a:t>Scolmore</a:t>
            </a:r>
            <a:r>
              <a:rPr lang="en-GB" dirty="0"/>
              <a:t> Group, 2026a).</a:t>
            </a:r>
          </a:p>
          <a:p>
            <a:pPr lvl="0"/>
            <a:r>
              <a:rPr lang="en-GB" b="1" dirty="0"/>
              <a:t>Application Screening</a:t>
            </a:r>
            <a:r>
              <a:rPr lang="en-GB" dirty="0"/>
              <a:t> — Use a standardised scoring matrix to shortlist applicants against essential criteria.</a:t>
            </a:r>
          </a:p>
          <a:p>
            <a:pPr lvl="0"/>
            <a:r>
              <a:rPr lang="en-GB" b="1" dirty="0"/>
              <a:t>Initial Assessment</a:t>
            </a:r>
            <a:r>
              <a:rPr lang="en-GB" dirty="0"/>
              <a:t> — Telephone or video screening calls to verify qualifications and motivation.</a:t>
            </a:r>
          </a:p>
          <a:p>
            <a:pPr lvl="0"/>
            <a:r>
              <a:rPr lang="en-GB" b="1" dirty="0"/>
              <a:t>Competency-Based Interviews &amp; Technical Assessment</a:t>
            </a:r>
            <a:r>
              <a:rPr lang="en-GB" dirty="0"/>
              <a:t> — Structured interviews using behavioural questioning (STAR method) and practical tasks (e.g. CAD portfolio review).</a:t>
            </a:r>
          </a:p>
          <a:p>
            <a:pPr lvl="0"/>
            <a:r>
              <a:rPr lang="en-GB" b="1" dirty="0"/>
              <a:t>Selection &amp; Decision-Making</a:t>
            </a:r>
            <a:r>
              <a:rPr lang="en-GB" dirty="0"/>
              <a:t> — Panel ranking, reference checks, and pre-employment screenings.</a:t>
            </a:r>
          </a:p>
          <a:p>
            <a:pPr lvl="0"/>
            <a:r>
              <a:rPr lang="en-GB" b="1" dirty="0"/>
              <a:t>Offer &amp; Negotiation</a:t>
            </a:r>
            <a:r>
              <a:rPr lang="en-GB" dirty="0"/>
              <a:t> — Conditional offer with transparent negotiation.</a:t>
            </a:r>
          </a:p>
          <a:p>
            <a:pPr lvl="0"/>
            <a:r>
              <a:rPr lang="en-GB" b="1" dirty="0"/>
              <a:t>Onboarding &amp; Induction</a:t>
            </a:r>
            <a:r>
              <a:rPr lang="en-GB" dirty="0"/>
              <a:t> — Comprehensive programme via the Learning Management System (LMS), including compliance training and departmental shadowing (</a:t>
            </a:r>
            <a:r>
              <a:rPr lang="en-GB" dirty="0" err="1"/>
              <a:t>Scolmore</a:t>
            </a:r>
            <a:r>
              <a:rPr lang="en-GB" dirty="0"/>
              <a:t> Group, 2025).</a:t>
            </a:r>
          </a:p>
          <a:p>
            <a:pPr marL="0" indent="0" algn="just">
              <a:buNone/>
            </a:pPr>
            <a:endParaRPr lang="en-GB" dirty="0">
              <a:effectLst/>
            </a:endParaRPr>
          </a:p>
          <a:p>
            <a:endParaRPr lang="en-GB" dirty="0"/>
          </a:p>
        </p:txBody>
      </p:sp>
      <p:pic>
        <p:nvPicPr>
          <p:cNvPr id="4" name="Picture 3" descr="Hiring Recruitment Process Flow Chart PowerPoint">
            <a:extLst>
              <a:ext uri="{FF2B5EF4-FFF2-40B4-BE49-F238E27FC236}">
                <a16:creationId xmlns:a16="http://schemas.microsoft.com/office/drawing/2014/main" id="{9864FD77-AC35-9CA7-80F6-0F1A8ED6B7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870" y="205106"/>
            <a:ext cx="4343372" cy="247183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CBC1E8-FE1D-9D71-B828-9B683BD0B3A8}"/>
              </a:ext>
            </a:extLst>
          </p:cNvPr>
          <p:cNvSpPr txBox="1"/>
          <p:nvPr/>
        </p:nvSpPr>
        <p:spPr>
          <a:xfrm>
            <a:off x="10831975" y="2312501"/>
            <a:ext cx="192819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slidebazar.com</a:t>
            </a:r>
          </a:p>
        </p:txBody>
      </p:sp>
    </p:spTree>
    <p:extLst>
      <p:ext uri="{BB962C8B-B14F-4D97-AF65-F5344CB8AC3E}">
        <p14:creationId xmlns:p14="http://schemas.microsoft.com/office/powerpoint/2010/main" val="509615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olmore's Click Smart Wiring Accessories Offer Easy Installation ...">
            <a:extLst>
              <a:ext uri="{FF2B5EF4-FFF2-40B4-BE49-F238E27FC236}">
                <a16:creationId xmlns:a16="http://schemas.microsoft.com/office/drawing/2014/main" id="{188412CF-F802-4E21-6030-DD7CD3CB9C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302" y="-470826"/>
            <a:ext cx="5731510" cy="265080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025020-8854-A3C3-48BD-0E138B188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873487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2.2 Job Analysis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744D3-D2D2-B396-DDD4-8E74CE4D5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1565"/>
            <a:ext cx="10515600" cy="4571310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Role Title:</a:t>
            </a:r>
            <a:r>
              <a:rPr lang="en-GB" dirty="0"/>
              <a:t> Product Design Engineer </a:t>
            </a:r>
          </a:p>
          <a:p>
            <a:r>
              <a:rPr lang="en-GB" b="1" dirty="0"/>
              <a:t>Location:</a:t>
            </a:r>
            <a:r>
              <a:rPr lang="en-GB" dirty="0"/>
              <a:t> </a:t>
            </a:r>
            <a:r>
              <a:rPr lang="en-GB" dirty="0" err="1"/>
              <a:t>Scolmore</a:t>
            </a:r>
            <a:r>
              <a:rPr lang="en-GB" dirty="0"/>
              <a:t> House, Tamworth, Staffordshire (primarily office-based with lab/supplier visits) </a:t>
            </a:r>
          </a:p>
          <a:p>
            <a:r>
              <a:rPr lang="en-GB" b="1" dirty="0"/>
              <a:t>Department:</a:t>
            </a:r>
            <a:r>
              <a:rPr lang="en-GB" dirty="0"/>
              <a:t> Technical Team (reporting to Engineering Manager / Technical Director)</a:t>
            </a:r>
          </a:p>
          <a:p>
            <a:r>
              <a:rPr lang="en-GB" b="1" dirty="0"/>
              <a:t>Core Purpose of the Role</a:t>
            </a:r>
            <a:r>
              <a:rPr lang="en-GB" dirty="0"/>
              <a:t> The Product Design Engineer drives the full product lifecycle — from concept to production — for innovative electrical and lighting products that meet stringent safety, performance, and compliance standards while remaining commercially viable (</a:t>
            </a:r>
            <a:r>
              <a:rPr lang="en-GB" dirty="0" err="1"/>
              <a:t>Scolmore</a:t>
            </a:r>
            <a:r>
              <a:rPr lang="en-GB" dirty="0"/>
              <a:t> Group, 2026a).</a:t>
            </a:r>
          </a:p>
          <a:p>
            <a:r>
              <a:rPr lang="en-GB" b="1" dirty="0"/>
              <a:t>Key Context and Organisational Alignment</a:t>
            </a:r>
            <a:endParaRPr lang="en-GB" dirty="0"/>
          </a:p>
          <a:p>
            <a:r>
              <a:rPr lang="en-GB" dirty="0"/>
              <a:t>Workforce planning and job analysis form the foundation for effective recruitment and are initiated by identifying the needs of the business, developing and managing the job description plus a person specification that is produced for the purpose of recruitment, and behavioural competencies must be done to select the right people for the role </a:t>
            </a:r>
            <a:r>
              <a:rPr lang="en-GB" i="1" dirty="0"/>
              <a:t>(Armstrong, 2020; CIPD, 2023)</a:t>
            </a:r>
            <a:endParaRPr lang="en-GB" dirty="0"/>
          </a:p>
          <a:p>
            <a:pPr lvl="0"/>
            <a:r>
              <a:rPr lang="en-GB" dirty="0"/>
              <a:t>. A clear person specification is also produced to focus on the relevant requirements.</a:t>
            </a:r>
          </a:p>
          <a:p>
            <a:pPr lvl="0"/>
            <a:r>
              <a:rPr lang="en-GB" dirty="0"/>
              <a:t>The role supports multiple brands (CLICK, Ovia, ESP) and addresses demands such as smart/connected solutions and evolving regulatory requirements.</a:t>
            </a:r>
          </a:p>
          <a:p>
            <a:pPr lvl="0"/>
            <a:r>
              <a:rPr lang="en-GB" dirty="0"/>
              <a:t>Job analysis was informed by:</a:t>
            </a:r>
          </a:p>
          <a:p>
            <a:pPr lvl="1"/>
            <a:r>
              <a:rPr lang="en-GB" dirty="0"/>
              <a:t>Consultation with the Technical Team</a:t>
            </a:r>
          </a:p>
          <a:p>
            <a:pPr lvl="1"/>
            <a:r>
              <a:rPr lang="en-GB" dirty="0"/>
              <a:t>Review of sector benchmarks</a:t>
            </a:r>
          </a:p>
          <a:p>
            <a:pPr lvl="1"/>
            <a:r>
              <a:rPr lang="en-GB" dirty="0"/>
              <a:t>Business trends (e.g. emergency lighting, fire-rated products)</a:t>
            </a:r>
          </a:p>
          <a:p>
            <a:pPr lvl="1"/>
            <a:r>
              <a:rPr lang="en-GB" dirty="0" err="1"/>
              <a:t>Scolmore’s</a:t>
            </a:r>
            <a:r>
              <a:rPr lang="en-GB" dirty="0"/>
              <a:t> CSR commitments to innovation and employee development (</a:t>
            </a:r>
            <a:r>
              <a:rPr lang="en-GB" dirty="0" err="1"/>
              <a:t>Scolmore</a:t>
            </a:r>
            <a:r>
              <a:rPr lang="en-GB" dirty="0"/>
              <a:t> Group, 2025)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997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Optimize CAD engineering methodology with CAD Experience">
            <a:extLst>
              <a:ext uri="{FF2B5EF4-FFF2-40B4-BE49-F238E27FC236}">
                <a16:creationId xmlns:a16="http://schemas.microsoft.com/office/drawing/2014/main" id="{1FAA47C8-C876-991A-2CBA-D712016DE3C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332" y="941336"/>
            <a:ext cx="5731510" cy="322389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643E8C-2843-1DC7-8CD6-38A7C9169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37313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Main Duties and Responsibilities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268B5-733F-5FFC-52E8-7B063B59C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08132" cy="4351338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Apply innovative problem-solving to support product concept visioning (primarily lighting/luminaires)</a:t>
            </a:r>
          </a:p>
          <a:p>
            <a:pPr lvl="0"/>
            <a:r>
              <a:rPr lang="en-GB" dirty="0"/>
              <a:t>Manage projects from concept to launch, including performance data, manuals, and compliance evidence</a:t>
            </a:r>
          </a:p>
          <a:p>
            <a:pPr lvl="0"/>
            <a:r>
              <a:rPr lang="en-GB" dirty="0"/>
              <a:t>Design detailed 3D CAD models, technical drawings, and prototypes</a:t>
            </a:r>
          </a:p>
          <a:p>
            <a:pPr lvl="0"/>
            <a:r>
              <a:rPr lang="en-GB" dirty="0"/>
              <a:t>Source, evaluate, and validate components and materials for the UK wholesale market</a:t>
            </a:r>
          </a:p>
          <a:p>
            <a:pPr lvl="0"/>
            <a:r>
              <a:rPr lang="en-GB" dirty="0"/>
              <a:t>Specify manufacturing processes (e.g. plastic injection moulding) and coordinate testing</a:t>
            </a:r>
          </a:p>
          <a:p>
            <a:pPr lvl="0"/>
            <a:r>
              <a:rPr lang="en-GB" dirty="0"/>
              <a:t>Collaborate with manufacturing, quality, purchasing, suppliers, and toolmakers</a:t>
            </a:r>
          </a:p>
          <a:p>
            <a:pPr lvl="0"/>
            <a:r>
              <a:rPr lang="en-GB" dirty="0"/>
              <a:t>Participate in value engineering and root-cause analysis (</a:t>
            </a:r>
            <a:r>
              <a:rPr lang="en-GB" dirty="0" err="1"/>
              <a:t>Scolmore</a:t>
            </a:r>
            <a:r>
              <a:rPr lang="en-GB" dirty="0"/>
              <a:t> Group, 2026a)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450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C0D92-0DA7-C42A-40DA-AD817F7B0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999" y="569844"/>
            <a:ext cx="9335965" cy="5600493"/>
          </a:xfrm>
        </p:spPr>
        <p:txBody>
          <a:bodyPr>
            <a:normAutofit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2.3 Job Description – Summary for Advertising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The full Job Description is published on the </a:t>
            </a:r>
            <a:r>
              <a:rPr lang="en-GB" dirty="0" err="1"/>
              <a:t>Scolmore</a:t>
            </a:r>
            <a:r>
              <a:rPr lang="en-GB" dirty="0"/>
              <a:t> vacancies page and emphasises contribution to “market-leading products” and the “full product lifecycle” (</a:t>
            </a:r>
            <a:r>
              <a:rPr lang="en-GB" dirty="0" err="1"/>
              <a:t>Scolmore</a:t>
            </a:r>
            <a:r>
              <a:rPr lang="en-GB" dirty="0"/>
              <a:t> Group, 2026a).</a:t>
            </a:r>
          </a:p>
          <a:p>
            <a:endParaRPr lang="en-GB" dirty="0"/>
          </a:p>
        </p:txBody>
      </p:sp>
      <p:pic>
        <p:nvPicPr>
          <p:cNvPr id="4" name="Content Placeholder 1" descr="Household Appliance Manufacturing and Design | CAD Software for ...">
            <a:extLst>
              <a:ext uri="{FF2B5EF4-FFF2-40B4-BE49-F238E27FC236}">
                <a16:creationId xmlns:a16="http://schemas.microsoft.com/office/drawing/2014/main" id="{40CA9E0C-F246-DD62-A66B-92E6AD6ED4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898917"/>
            <a:ext cx="5884172" cy="383787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91EA81-C3BC-6573-BDA2-B758D71C74C8}"/>
              </a:ext>
            </a:extLst>
          </p:cNvPr>
          <p:cNvSpPr txBox="1"/>
          <p:nvPr/>
        </p:nvSpPr>
        <p:spPr>
          <a:xfrm>
            <a:off x="6394174" y="6281530"/>
            <a:ext cx="2464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autodesk.com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677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59EB2-8884-7501-50F1-A9B50B998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7288"/>
            <a:ext cx="10515600" cy="518967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2.4 Person Specification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Essential Criteria</a:t>
            </a:r>
            <a:endParaRPr lang="en-GB" dirty="0"/>
          </a:p>
          <a:p>
            <a:r>
              <a:rPr lang="en-GB" dirty="0"/>
              <a:t>Degree in Mechanical Engineering, Product Design, Industrial Design, or related discipline (or equivalent experience)</a:t>
            </a:r>
          </a:p>
          <a:p>
            <a:pPr lvl="0"/>
            <a:r>
              <a:rPr lang="en-GB" dirty="0"/>
              <a:t>Demonstrable product/mechanical design experience</a:t>
            </a:r>
          </a:p>
          <a:p>
            <a:pPr lvl="0"/>
            <a:r>
              <a:rPr lang="en-GB" dirty="0"/>
              <a:t>Strong proficiency in 3D CAD (ideally SolidWorks)</a:t>
            </a:r>
          </a:p>
          <a:p>
            <a:pPr lvl="0"/>
            <a:r>
              <a:rPr lang="en-GB" dirty="0"/>
              <a:t>Practical, innovative, and collaborative approach (</a:t>
            </a:r>
            <a:r>
              <a:rPr lang="en-GB" dirty="0" err="1"/>
              <a:t>Scolmore</a:t>
            </a:r>
            <a:r>
              <a:rPr lang="en-GB" dirty="0"/>
              <a:t> Group, 2026a)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Desirable Criteria</a:t>
            </a:r>
            <a:endParaRPr lang="en-GB" dirty="0"/>
          </a:p>
          <a:p>
            <a:pPr lvl="0"/>
            <a:r>
              <a:rPr lang="en-GB" dirty="0"/>
              <a:t>Experience in electrical/lighting products</a:t>
            </a:r>
          </a:p>
          <a:p>
            <a:pPr lvl="0"/>
            <a:r>
              <a:rPr lang="en-GB" dirty="0"/>
              <a:t>Knowledge of plastic injection moulding and BS EN/IEC standards</a:t>
            </a:r>
          </a:p>
          <a:p>
            <a:pPr lvl="0"/>
            <a:r>
              <a:rPr lang="en-GB" dirty="0"/>
              <a:t>Project management or cross-functional experience in manufacturing (</a:t>
            </a:r>
            <a:r>
              <a:rPr lang="en-GB" dirty="0" err="1"/>
              <a:t>Scolmore</a:t>
            </a:r>
            <a:r>
              <a:rPr lang="en-GB" dirty="0"/>
              <a:t> Group, 2026a)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282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ECBC0D5-3434-FAC9-1BCD-3917A6236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557" y="420893"/>
            <a:ext cx="5393444" cy="54100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3. Identifying and Analysing Learning / Training and Development Needs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3.1 Example Individual</a:t>
            </a:r>
            <a:endParaRPr lang="en-GB" dirty="0"/>
          </a:p>
          <a:p>
            <a:r>
              <a:rPr lang="en-GB" b="1" dirty="0"/>
              <a:t>Name:</a:t>
            </a:r>
            <a:r>
              <a:rPr lang="en-GB" dirty="0"/>
              <a:t> Alex (new starter) </a:t>
            </a:r>
          </a:p>
          <a:p>
            <a:r>
              <a:rPr lang="en-GB" b="1" dirty="0"/>
              <a:t>Strengths:</a:t>
            </a:r>
            <a:r>
              <a:rPr lang="en-GB" dirty="0"/>
              <a:t> Strong SolidWorks and conceptual design skills </a:t>
            </a:r>
          </a:p>
          <a:p>
            <a:r>
              <a:rPr lang="en-GB" b="1" dirty="0"/>
              <a:t>Gaps:</a:t>
            </a:r>
            <a:r>
              <a:rPr lang="en-GB" dirty="0"/>
              <a:t> Limited experience in electrical compliance, injection moulding, regulatory testing, and cross-functional working</a:t>
            </a:r>
          </a:p>
          <a:p>
            <a:endParaRPr lang="en-GB" dirty="0"/>
          </a:p>
        </p:txBody>
      </p:sp>
      <p:pic>
        <p:nvPicPr>
          <p:cNvPr id="8" name="Picture 7" descr="Employee Development Training Colored Icon In Powerpoint Pptx Png ...">
            <a:extLst>
              <a:ext uri="{FF2B5EF4-FFF2-40B4-BE49-F238E27FC236}">
                <a16:creationId xmlns:a16="http://schemas.microsoft.com/office/drawing/2014/main" id="{44C3D5F1-5FBE-DE3A-CC6C-6AD47620D5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691" y="-250279"/>
            <a:ext cx="3378186" cy="190018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Videos | Scolmore Group">
            <a:extLst>
              <a:ext uri="{FF2B5EF4-FFF2-40B4-BE49-F238E27FC236}">
                <a16:creationId xmlns:a16="http://schemas.microsoft.com/office/drawing/2014/main" id="{4E3D52D4-BE0A-0B4F-D350-A37BBA5DF6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236" y="3327800"/>
            <a:ext cx="5731510" cy="32238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0651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1FD4B-720A-F730-90CA-C64406DD1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06387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+mn-lt"/>
              </a:rPr>
              <a:t>3.2 Identification Method – Interview &amp; Questioning Techniques</a:t>
            </a:r>
            <a:br>
              <a:rPr lang="en-GB" sz="2400" dirty="0">
                <a:latin typeface="+mn-lt"/>
              </a:rPr>
            </a:br>
            <a:r>
              <a:rPr lang="en-GB" sz="2400" dirty="0">
                <a:latin typeface="+mn-lt"/>
              </a:rPr>
              <a:t>Needs are identified through structured behavioural and situational questions during recruitment, probation reviews, and appraisals (</a:t>
            </a:r>
            <a:r>
              <a:rPr lang="en-GB" sz="2400" dirty="0" err="1">
                <a:latin typeface="+mn-lt"/>
              </a:rPr>
              <a:t>Scolmore</a:t>
            </a:r>
            <a:r>
              <a:rPr lang="en-GB" sz="2400" dirty="0">
                <a:latin typeface="+mn-lt"/>
              </a:rPr>
              <a:t> Group, 2025).</a:t>
            </a:r>
            <a:br>
              <a:rPr lang="en-GB" sz="2400" dirty="0">
                <a:latin typeface="+mn-lt"/>
              </a:rPr>
            </a:br>
            <a:r>
              <a:rPr lang="en-GB" sz="2400" b="1" dirty="0">
                <a:latin typeface="+mn-lt"/>
              </a:rPr>
              <a:t>3.3 Identified Development Needs</a:t>
            </a:r>
            <a:br>
              <a:rPr lang="en-GB" sz="2400" dirty="0">
                <a:latin typeface="+mn-lt"/>
              </a:rPr>
            </a:br>
            <a:r>
              <a:rPr lang="en-GB" sz="2400" dirty="0">
                <a:latin typeface="+mn-lt"/>
              </a:rPr>
              <a:t>Technical: BS EN/IEC standards, emergency lighting, fire-rated requirements</a:t>
            </a:r>
            <a:br>
              <a:rPr lang="en-GB" sz="2400" dirty="0">
                <a:latin typeface="+mn-lt"/>
              </a:rPr>
            </a:br>
            <a:r>
              <a:rPr lang="en-GB" sz="2400" dirty="0">
                <a:latin typeface="+mn-lt"/>
              </a:rPr>
              <a:t>Practical: Prototyping, material selection, injection moulding</a:t>
            </a:r>
            <a:br>
              <a:rPr lang="en-GB" sz="2400" dirty="0">
                <a:latin typeface="+mn-lt"/>
              </a:rPr>
            </a:br>
            <a:r>
              <a:rPr lang="en-GB" sz="2400" dirty="0">
                <a:latin typeface="+mn-lt"/>
              </a:rPr>
              <a:t>Professional: Collaboration, project management, stakeholder communication</a:t>
            </a:r>
            <a:br>
              <a:rPr lang="en-GB" sz="2400" dirty="0">
                <a:latin typeface="Abadi" panose="020F0502020204030204" pitchFamily="34" charset="0"/>
              </a:rPr>
            </a:br>
            <a:endParaRPr lang="en-GB" sz="2400" dirty="0">
              <a:latin typeface="Abadi" panose="020F0502020204030204" pitchFamily="34" charset="0"/>
            </a:endParaRPr>
          </a:p>
        </p:txBody>
      </p:sp>
      <p:pic>
        <p:nvPicPr>
          <p:cNvPr id="6" name="Picture 5" descr="Scolmore Added New Product Deco Plus Twin Socket | Electrical News">
            <a:extLst>
              <a:ext uri="{FF2B5EF4-FFF2-40B4-BE49-F238E27FC236}">
                <a16:creationId xmlns:a16="http://schemas.microsoft.com/office/drawing/2014/main" id="{A837FF7B-BB66-EC37-FEE7-9D545F30FF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245" y="3233157"/>
            <a:ext cx="5731510" cy="332041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B01E97-FF81-B6E2-03CD-FE15F3F14B83}"/>
              </a:ext>
            </a:extLst>
          </p:cNvPr>
          <p:cNvSpPr txBox="1"/>
          <p:nvPr/>
        </p:nvSpPr>
        <p:spPr>
          <a:xfrm>
            <a:off x="5903843" y="6025446"/>
            <a:ext cx="2544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electricalsinformed.com</a:t>
            </a:r>
          </a:p>
          <a:p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030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4A57F-E79E-AD50-1C13-048FD4145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999" y="2776329"/>
            <a:ext cx="10763859" cy="340063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3.4 Theoretical Analysis of Development Approach</a:t>
            </a:r>
            <a:endParaRPr lang="en-GB" dirty="0"/>
          </a:p>
          <a:p>
            <a:r>
              <a:rPr lang="en-GB" b="1" dirty="0"/>
              <a:t>Behaviourist Theory</a:t>
            </a:r>
            <a:r>
              <a:rPr lang="en-GB" dirty="0"/>
              <a:t> (Skinner, 1953) → Structured LMS modules with quizzes and immediate feedback reinforce correct application of standards (</a:t>
            </a:r>
            <a:r>
              <a:rPr lang="en-GB" dirty="0" err="1"/>
              <a:t>Scolmore</a:t>
            </a:r>
            <a:r>
              <a:rPr lang="en-GB" dirty="0"/>
              <a:t> Group, 2025).</a:t>
            </a:r>
          </a:p>
          <a:p>
            <a:r>
              <a:rPr lang="en-GB" b="1" dirty="0"/>
              <a:t>Cognitivist Theory</a:t>
            </a:r>
            <a:r>
              <a:rPr lang="en-GB" dirty="0"/>
              <a:t> (Piaget, 1954) → CPD simulations and case studies help build mental models integrating CAD with compliance and testing (</a:t>
            </a:r>
            <a:r>
              <a:rPr lang="en-GB" dirty="0" err="1"/>
              <a:t>Scolmore</a:t>
            </a:r>
            <a:r>
              <a:rPr lang="en-GB" dirty="0"/>
              <a:t> Group, 2025).</a:t>
            </a:r>
          </a:p>
          <a:p>
            <a:r>
              <a:rPr lang="en-GB" b="1" dirty="0"/>
              <a:t>Humanist / Experiential Learning Theory</a:t>
            </a:r>
            <a:r>
              <a:rPr lang="en-GB" dirty="0"/>
              <a:t> (Kolb, 1984; Rogers, 1969) → Shadowing, reflective reviews, and supervised projects foster motivation and ownership (</a:t>
            </a:r>
            <a:r>
              <a:rPr lang="en-GB" dirty="0" err="1"/>
              <a:t>Scolmore</a:t>
            </a:r>
            <a:r>
              <a:rPr lang="en-GB" dirty="0"/>
              <a:t> Group, 2025).</a:t>
            </a:r>
          </a:p>
          <a:p>
            <a:endParaRPr lang="en-GB" dirty="0"/>
          </a:p>
        </p:txBody>
      </p:sp>
      <p:pic>
        <p:nvPicPr>
          <p:cNvPr id="6" name="Picture 5" descr="What Does an Electrical Designer Do - Roles &amp; Duties Explained ...">
            <a:extLst>
              <a:ext uri="{FF2B5EF4-FFF2-40B4-BE49-F238E27FC236}">
                <a16:creationId xmlns:a16="http://schemas.microsoft.com/office/drawing/2014/main" id="{883E2856-C0BC-76FF-A368-C88119757C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517" y="214327"/>
            <a:ext cx="5731510" cy="2349969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B4297A-0C50-40FA-4B81-79C1030C2ED4}"/>
              </a:ext>
            </a:extLst>
          </p:cNvPr>
          <p:cNvSpPr txBox="1"/>
          <p:nvPr/>
        </p:nvSpPr>
        <p:spPr>
          <a:xfrm>
            <a:off x="8395252" y="2259496"/>
            <a:ext cx="1973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vistaprojects.com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989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43E2E-6E21-8DD7-9E08-C11BCED5A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000" y="331304"/>
            <a:ext cx="5757878" cy="5845659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3.5 Recommended 6-Month Development Plan</a:t>
            </a:r>
            <a:endParaRPr lang="en-GB" dirty="0"/>
          </a:p>
          <a:p>
            <a:pPr lvl="0"/>
            <a:r>
              <a:rPr lang="en-GB" dirty="0"/>
              <a:t>Months 1–2: Compliance modules + injection moulding e-learning</a:t>
            </a:r>
          </a:p>
          <a:p>
            <a:pPr lvl="0"/>
            <a:r>
              <a:rPr lang="en-GB" dirty="0"/>
              <a:t>Months 3–4: Simulations and regulatory case studies</a:t>
            </a:r>
          </a:p>
          <a:p>
            <a:pPr lvl="0"/>
            <a:r>
              <a:rPr lang="en-GB" dirty="0"/>
              <a:t>Months 5–6: Supervised improvement project + reflective reviews</a:t>
            </a:r>
          </a:p>
          <a:p>
            <a:endParaRPr lang="en-GB" dirty="0"/>
          </a:p>
        </p:txBody>
      </p:sp>
      <p:pic>
        <p:nvPicPr>
          <p:cNvPr id="4" name="Picture 3" descr="Types of Engineering Disciplines: Electrical Engineering">
            <a:extLst>
              <a:ext uri="{FF2B5EF4-FFF2-40B4-BE49-F238E27FC236}">
                <a16:creationId xmlns:a16="http://schemas.microsoft.com/office/drawing/2014/main" id="{7520247D-A875-48F4-1AA7-2A88E522EF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132" y="2412172"/>
            <a:ext cx="5731510" cy="3822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447AF2-55C6-3F7D-CFC1-4E1052E5AFAE}"/>
              </a:ext>
            </a:extLst>
          </p:cNvPr>
          <p:cNvSpPr txBox="1"/>
          <p:nvPr/>
        </p:nvSpPr>
        <p:spPr>
          <a:xfrm>
            <a:off x="6652591" y="5724939"/>
            <a:ext cx="1590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3"/>
              </a:rPr>
              <a:t>austintec.com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428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87B80EC-4727-A922-C556-4344ADAA2A1A}"/>
              </a:ext>
            </a:extLst>
          </p:cNvPr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0" kern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4. Conclusion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5CD4BD4-AB35-AE78-540B-F7AD7B8D27FE}"/>
              </a:ext>
            </a:extLst>
          </p:cNvPr>
          <p:cNvSpPr txBox="1">
            <a:spLocks/>
          </p:cNvSpPr>
          <p:nvPr/>
        </p:nvSpPr>
        <p:spPr>
          <a:xfrm>
            <a:off x="1272400" y="1978025"/>
            <a:ext cx="4114609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dirty="0"/>
              <a:t>A robust recruitment process combined with targeted, theory-informed development ensures new Product Design Engineers quickly become productive contributors, supporting </a:t>
            </a:r>
            <a:r>
              <a:rPr lang="en-GB" dirty="0" err="1"/>
              <a:t>Scolmore’s</a:t>
            </a:r>
            <a:r>
              <a:rPr lang="en-GB" dirty="0"/>
              <a:t> innovation, compliance, and growth objectives (</a:t>
            </a:r>
            <a:r>
              <a:rPr lang="en-GB" dirty="0" err="1"/>
              <a:t>Scolmore</a:t>
            </a:r>
            <a:r>
              <a:rPr lang="en-GB" dirty="0"/>
              <a:t> Group, 2025; </a:t>
            </a:r>
            <a:r>
              <a:rPr lang="en-GB" dirty="0" err="1"/>
              <a:t>Scolmore</a:t>
            </a:r>
            <a:r>
              <a:rPr lang="en-GB" dirty="0"/>
              <a:t> Group, 2026a).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6" name="Picture 5" descr="What Is Electronics Engineering? (Duties, Skills and Salary ...">
            <a:extLst>
              <a:ext uri="{FF2B5EF4-FFF2-40B4-BE49-F238E27FC236}">
                <a16:creationId xmlns:a16="http://schemas.microsoft.com/office/drawing/2014/main" id="{AA03C78A-94C9-11E3-9BD2-1601D71BD9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922" y="1320338"/>
            <a:ext cx="5731510" cy="382079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73B5705-2A33-588B-7429-83950DD68499}"/>
              </a:ext>
            </a:extLst>
          </p:cNvPr>
          <p:cNvSpPr txBox="1"/>
          <p:nvPr/>
        </p:nvSpPr>
        <p:spPr>
          <a:xfrm>
            <a:off x="9375913" y="4618383"/>
            <a:ext cx="2001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3"/>
              </a:rPr>
              <a:t>indeed.com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576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5BAA6E9-23ED-8B43-EDCE-38056B7FE8C6}"/>
              </a:ext>
            </a:extLst>
          </p:cNvPr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b="0" kern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88DEF12-3276-0234-0A27-70F5E9E79D37}"/>
              </a:ext>
            </a:extLst>
          </p:cNvPr>
          <p:cNvSpPr txBox="1">
            <a:spLocks/>
          </p:cNvSpPr>
          <p:nvPr/>
        </p:nvSpPr>
        <p:spPr>
          <a:xfrm>
            <a:off x="1272400" y="19780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Scolmore Group. (2025). </a:t>
            </a:r>
            <a:r>
              <a:rPr lang="en-GB" i="1"/>
              <a:t>Corporate Social Responsibility Report FYE 2025</a:t>
            </a:r>
            <a:r>
              <a:rPr lang="en-GB"/>
              <a:t>. </a:t>
            </a:r>
            <a:r>
              <a:rPr lang="en-GB" u="sng">
                <a:hlinkClick r:id="rId2"/>
              </a:rPr>
              <a:t>https://web-assets-bucket.s3.eu-west-2.amazonaws.com/pdf/CSR-report.pdf</a:t>
            </a:r>
            <a:endParaRPr lang="en-GB"/>
          </a:p>
          <a:p>
            <a:r>
              <a:rPr lang="en-GB"/>
              <a:t>Scolmore Group. (2026a). Product Design Engineer vacancy listing. </a:t>
            </a:r>
            <a:r>
              <a:rPr lang="en-GB" u="sng">
                <a:hlinkClick r:id="rId3"/>
              </a:rPr>
              <a:t>https://scolmore.com/vacancies/19725</a:t>
            </a:r>
            <a:endParaRPr lang="en-GB"/>
          </a:p>
          <a:p>
            <a:r>
              <a:rPr lang="en-GB"/>
              <a:t>Scolmore Group. (2026b). News articles: Canary Wharf Centre, New Media range, In(stall) It To Win It 2026. </a:t>
            </a:r>
            <a:r>
              <a:rPr lang="en-GB" u="sng">
                <a:hlinkClick r:id="rId4"/>
              </a:rPr>
              <a:t>https://scolmore.com/news-page</a:t>
            </a:r>
            <a:endParaRPr lang="en-GB" u="sng"/>
          </a:p>
          <a:p>
            <a:r>
              <a:rPr lang="en-GB"/>
              <a:t>Armstrong, M. (2020) </a:t>
            </a:r>
            <a:r>
              <a:rPr lang="en-GB" i="1"/>
              <a:t>Armstrong’s Handbook of Human Resource Management Practice</a:t>
            </a:r>
            <a:r>
              <a:rPr lang="en-GB"/>
              <a:t>. 15th edn. London: Kogan Page.</a:t>
            </a:r>
          </a:p>
          <a:p>
            <a:r>
              <a:rPr lang="en-GB"/>
              <a:t>CIPD (2023) </a:t>
            </a:r>
            <a:r>
              <a:rPr lang="en-GB" i="1"/>
              <a:t>Resourcing and Talent Planning Factsheet</a:t>
            </a:r>
            <a:r>
              <a:rPr lang="en-GB"/>
              <a:t>. London: Chartered Institute of Personnel and Development.</a:t>
            </a:r>
            <a:endParaRPr lang="en-GB" u="sng"/>
          </a:p>
          <a:p>
            <a:r>
              <a:rPr lang="en-GB"/>
              <a:t>Kolb, D. A. (1984). </a:t>
            </a:r>
            <a:r>
              <a:rPr lang="en-GB" i="1"/>
              <a:t>Experiential Learning: Experience as the Source of Learning and Development</a:t>
            </a:r>
            <a:r>
              <a:rPr lang="en-GB"/>
              <a:t>. Prentice-Hall.</a:t>
            </a:r>
          </a:p>
          <a:p>
            <a:r>
              <a:rPr lang="en-GB"/>
              <a:t>Piaget, J. (1954). </a:t>
            </a:r>
            <a:r>
              <a:rPr lang="en-GB" i="1"/>
              <a:t>The Construction of Reality in the Child</a:t>
            </a:r>
            <a:r>
              <a:rPr lang="en-GB"/>
              <a:t>. Basic Books.</a:t>
            </a:r>
          </a:p>
          <a:p>
            <a:r>
              <a:rPr lang="en-GB"/>
              <a:t>Rogers, C. R. (1969). </a:t>
            </a:r>
            <a:r>
              <a:rPr lang="en-GB" i="1"/>
              <a:t>Freedom to Learn</a:t>
            </a:r>
            <a:r>
              <a:rPr lang="en-GB"/>
              <a:t>. Charles E. Merrill.</a:t>
            </a:r>
          </a:p>
          <a:p>
            <a:r>
              <a:rPr lang="en-GB"/>
              <a:t>Skinner, B. F. (1953). </a:t>
            </a:r>
            <a:r>
              <a:rPr lang="en-GB" i="1"/>
              <a:t>Science and Human Behavior</a:t>
            </a:r>
            <a:r>
              <a:rPr lang="en-GB"/>
              <a:t>. Macmillan.</a:t>
            </a:r>
          </a:p>
          <a:p>
            <a:endParaRPr lang="en-GB" b="1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002024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292</TotalTime>
  <Words>1435</Words>
  <Application>Microsoft Office PowerPoint</Application>
  <PresentationFormat>Widescreen</PresentationFormat>
  <Paragraphs>114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Abadi</vt:lpstr>
      <vt:lpstr>Arial</vt:lpstr>
      <vt:lpstr>Corbel</vt:lpstr>
      <vt:lpstr>Wingdings</vt:lpstr>
      <vt:lpstr>Depth</vt:lpstr>
      <vt:lpstr>Product Design Engineer Role: Recruitment,  Learning and Development at Scolmore</vt:lpstr>
      <vt:lpstr>Presentation overview</vt:lpstr>
      <vt:lpstr>1. Scolmore Group - introduction</vt:lpstr>
      <vt:lpstr>2. Steps in Recruiting the Right Team Member for Smooth Organisational Performance </vt:lpstr>
      <vt:lpstr>2.2 Job Analysis </vt:lpstr>
      <vt:lpstr>Main Duties and Responsibilities </vt:lpstr>
      <vt:lpstr>PowerPoint Presentation</vt:lpstr>
      <vt:lpstr>PowerPoint Presentation</vt:lpstr>
      <vt:lpstr>PowerPoint Presentation</vt:lpstr>
      <vt:lpstr>3.2 Identification Method – Interview &amp; Questioning Techniques Needs are identified through structured behavioural and situational questions during recruitment, probation reviews, and appraisals (Scolmore Group, 2025). 3.3 Identified Development Needs Technical: BS EN/IEC standards, emergency lighting, fire-rated requirements Practical: Prototyping, material selection, injection moulding Professional: Collaboration, project management, stakeholder communication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Mihaila</dc:creator>
  <cp:lastModifiedBy>Alina Mihaila</cp:lastModifiedBy>
  <cp:revision>2</cp:revision>
  <dcterms:created xsi:type="dcterms:W3CDTF">2026-02-08T09:33:27Z</dcterms:created>
  <dcterms:modified xsi:type="dcterms:W3CDTF">2026-02-15T11:43:30Z</dcterms:modified>
</cp:coreProperties>
</file>