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798" y="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EB9FC0B3-36EC-4702-B653-242C34A780BE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74AB1-D08D-43FB-9F44-E0B99C3ACFCD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0" y="-1"/>
            <a:ext cx="9144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43982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FC0B3-36EC-4702-B653-242C34A780BE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74AB1-D08D-43FB-9F44-E0B99C3AC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615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FC0B3-36EC-4702-B653-242C34A780BE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74AB1-D08D-43FB-9F44-E0B99C3ACFC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0" y="-1"/>
            <a:ext cx="9144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8082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FC0B3-36EC-4702-B653-242C34A780BE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74AB1-D08D-43FB-9F44-E0B99C3AC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660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FC0B3-36EC-4702-B653-242C34A780BE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74AB1-D08D-43FB-9F44-E0B99C3AC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79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FC0B3-36EC-4702-B653-242C34A780BE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74AB1-D08D-43FB-9F44-E0B99C3AC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778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FC0B3-36EC-4702-B653-242C34A780BE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74AB1-D08D-43FB-9F44-E0B99C3AC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855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FC0B3-36EC-4702-B653-242C34A780BE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74AB1-D08D-43FB-9F44-E0B99C3AC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556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FC0B3-36EC-4702-B653-242C34A780BE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74AB1-D08D-43FB-9F44-E0B99C3ACFC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0783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FC0B3-36EC-4702-B653-242C34A780BE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74AB1-D08D-43FB-9F44-E0B99C3AC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467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FC0B3-36EC-4702-B653-242C34A780BE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74AB1-D08D-43FB-9F44-E0B99C3ACFC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7358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EB9FC0B3-36EC-4702-B653-242C34A780BE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6B174AB1-D08D-43FB-9F44-E0B99C3ACFC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60168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Germany II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Feudalism and Colonialism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7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Feudalism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Not medieval term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No single definition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Purely a historical construct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Hugely debated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Excellent example of historical debate in practice</a:t>
            </a:r>
          </a:p>
        </p:txBody>
      </p:sp>
    </p:spTree>
    <p:extLst>
      <p:ext uri="{BB962C8B-B14F-4D97-AF65-F5344CB8AC3E}">
        <p14:creationId xmlns:p14="http://schemas.microsoft.com/office/powerpoint/2010/main" val="9315044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7" y="1844824"/>
            <a:ext cx="7290054" cy="446453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Renaissance</a:t>
            </a:r>
          </a:p>
          <a:p>
            <a:pPr lvl="1"/>
            <a:r>
              <a:rPr lang="en-GB" dirty="0"/>
              <a:t>Giacomo </a:t>
            </a:r>
            <a:r>
              <a:rPr lang="en-GB" dirty="0" err="1"/>
              <a:t>Alvarotto's</a:t>
            </a:r>
            <a:r>
              <a:rPr lang="en-GB" dirty="0"/>
              <a:t> (1385-1453) treatise </a:t>
            </a:r>
            <a:r>
              <a:rPr lang="en-GB" i="1" dirty="0"/>
              <a:t>De </a:t>
            </a:r>
            <a:r>
              <a:rPr lang="en-GB" i="1" dirty="0" err="1"/>
              <a:t>feudis</a:t>
            </a:r>
            <a:r>
              <a:rPr lang="en-GB" i="1" dirty="0"/>
              <a:t> </a:t>
            </a:r>
            <a:endParaRPr lang="en-GB" i="1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Anglo-American</a:t>
            </a:r>
          </a:p>
          <a:p>
            <a:pPr lvl="1"/>
            <a:r>
              <a:rPr lang="en-GB" dirty="0"/>
              <a:t>Francois-Louis </a:t>
            </a:r>
            <a:r>
              <a:rPr lang="en-GB" dirty="0" err="1"/>
              <a:t>Ganshof</a:t>
            </a:r>
            <a:r>
              <a:rPr lang="en-GB" dirty="0"/>
              <a:t> (1895-1980), </a:t>
            </a:r>
            <a:endParaRPr lang="en-GB" dirty="0" smtClean="0"/>
          </a:p>
          <a:p>
            <a:pPr lvl="1"/>
            <a:r>
              <a:rPr lang="en-GB" dirty="0" smtClean="0"/>
              <a:t>John </a:t>
            </a:r>
            <a:r>
              <a:rPr lang="en-GB" dirty="0"/>
              <a:t>Horace Round (</a:t>
            </a:r>
            <a:r>
              <a:rPr lang="en-GB" dirty="0" smtClean="0"/>
              <a:t>1854-1928)</a:t>
            </a:r>
          </a:p>
          <a:p>
            <a:pPr lvl="1"/>
            <a:r>
              <a:rPr lang="en-GB" dirty="0" smtClean="0"/>
              <a:t>Frank </a:t>
            </a:r>
            <a:r>
              <a:rPr lang="en-GB" dirty="0"/>
              <a:t>Merry </a:t>
            </a:r>
            <a:r>
              <a:rPr lang="en-GB" dirty="0" err="1"/>
              <a:t>Stenton</a:t>
            </a:r>
            <a:r>
              <a:rPr lang="en-GB" dirty="0"/>
              <a:t> (</a:t>
            </a:r>
            <a:r>
              <a:rPr lang="en-GB" dirty="0" smtClean="0"/>
              <a:t>1880-1967)</a:t>
            </a:r>
          </a:p>
          <a:p>
            <a:pPr lvl="1"/>
            <a:r>
              <a:rPr lang="en-GB" dirty="0" smtClean="0"/>
              <a:t>Carl </a:t>
            </a:r>
            <a:r>
              <a:rPr lang="en-GB" dirty="0"/>
              <a:t>Stephenson (1886-1954) </a:t>
            </a:r>
            <a:endParaRPr lang="en-GB" dirty="0" smtClean="0"/>
          </a:p>
          <a:p>
            <a:pPr lvl="1"/>
            <a:r>
              <a:rPr lang="en-GB" dirty="0" smtClean="0"/>
              <a:t>Joseph </a:t>
            </a:r>
            <a:r>
              <a:rPr lang="en-GB" dirty="0" err="1"/>
              <a:t>Strayer</a:t>
            </a:r>
            <a:r>
              <a:rPr lang="en-GB" dirty="0"/>
              <a:t> (1904-1987</a:t>
            </a:r>
            <a:r>
              <a:rPr lang="en-GB" dirty="0" smtClean="0"/>
              <a:t>)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Marxist</a:t>
            </a:r>
          </a:p>
          <a:p>
            <a:pPr lvl="1"/>
            <a:r>
              <a:rPr lang="en-GB" dirty="0" smtClean="0"/>
              <a:t>Adam Smith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French and German</a:t>
            </a:r>
          </a:p>
          <a:p>
            <a:pPr lvl="1"/>
            <a:r>
              <a:rPr lang="en-GB" dirty="0" smtClean="0"/>
              <a:t>Georges </a:t>
            </a:r>
            <a:r>
              <a:rPr lang="en-GB" dirty="0" err="1" smtClean="0"/>
              <a:t>Duby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1741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Vassals and Fiefs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V</a:t>
            </a:r>
            <a:r>
              <a:rPr lang="en-GB" sz="2400" dirty="0" smtClean="0"/>
              <a:t>assal, </a:t>
            </a:r>
            <a:r>
              <a:rPr lang="en-GB" sz="2400" dirty="0"/>
              <a:t>derived from a Celtic </a:t>
            </a:r>
            <a:r>
              <a:rPr lang="en-GB" sz="2400" i="1" dirty="0" err="1" smtClean="0"/>
              <a:t>gwassawl</a:t>
            </a:r>
            <a:r>
              <a:rPr lang="en-GB" sz="2400" dirty="0" smtClean="0"/>
              <a:t> </a:t>
            </a:r>
            <a:r>
              <a:rPr lang="en-GB" sz="2400" dirty="0"/>
              <a:t>meaning a servant or young boy, was rarely used after the ninth century, except in </a:t>
            </a:r>
            <a:r>
              <a:rPr lang="en-GB" sz="2400" i="1" dirty="0"/>
              <a:t>chansons de </a:t>
            </a:r>
            <a:r>
              <a:rPr lang="en-GB" sz="2400" i="1" dirty="0" err="1"/>
              <a:t>geste</a:t>
            </a:r>
            <a:r>
              <a:rPr lang="en-GB" sz="2400" i="1" dirty="0"/>
              <a:t> </a:t>
            </a:r>
            <a:r>
              <a:rPr lang="en-GB" sz="2400" dirty="0"/>
              <a:t>where it most often connoted a </a:t>
            </a:r>
            <a:r>
              <a:rPr lang="en-GB" sz="2400" dirty="0" smtClean="0"/>
              <a:t>warrior</a:t>
            </a:r>
          </a:p>
          <a:p>
            <a:endParaRPr lang="en-GB" sz="2400" dirty="0" smtClean="0"/>
          </a:p>
          <a:p>
            <a:r>
              <a:rPr lang="en-GB" sz="2400" dirty="0"/>
              <a:t>Fief (</a:t>
            </a:r>
            <a:r>
              <a:rPr lang="en-GB" sz="2400" dirty="0" err="1"/>
              <a:t>feudum</a:t>
            </a:r>
            <a:r>
              <a:rPr lang="en-GB" sz="2400" dirty="0" smtClean="0"/>
              <a:t>), </a:t>
            </a:r>
            <a:r>
              <a:rPr lang="en-GB" sz="2400" dirty="0"/>
              <a:t>is the word from which feudalism </a:t>
            </a:r>
            <a:r>
              <a:rPr lang="en-GB" sz="2400" dirty="0" smtClean="0"/>
              <a:t>derives, most </a:t>
            </a:r>
            <a:r>
              <a:rPr lang="en-GB" sz="2400" dirty="0"/>
              <a:t>often used to denote dependent tenures in Merovingian and Carolingian </a:t>
            </a:r>
            <a:r>
              <a:rPr lang="en-GB" sz="2400" i="1" dirty="0" err="1"/>
              <a:t>Francia</a:t>
            </a:r>
            <a:r>
              <a:rPr lang="en-GB" sz="2400" dirty="0"/>
              <a:t> was </a:t>
            </a:r>
            <a:r>
              <a:rPr lang="en-GB" sz="2400" i="1" dirty="0" err="1"/>
              <a:t>beneficium</a:t>
            </a:r>
            <a:r>
              <a:rPr lang="en-GB" sz="2400" dirty="0"/>
              <a:t>, while in Anglo-Saxon England such holdings were termed </a:t>
            </a:r>
            <a:r>
              <a:rPr lang="en-GB" sz="2400" i="1" dirty="0" err="1"/>
              <a:t>lænland</a:t>
            </a:r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11933813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7" y="1844824"/>
            <a:ext cx="4740007" cy="446453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Who actually owned the land? (possession nine tenths and all that)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How to get maximum output from vassals?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Services:</a:t>
            </a:r>
          </a:p>
          <a:p>
            <a:pPr marL="400050" lvl="1" indent="0">
              <a:buNone/>
            </a:pPr>
            <a:r>
              <a:rPr lang="en-GB" dirty="0"/>
              <a:t>1) castle-guard, the obligation of a vassal to serve in a castle garrison of the lord; </a:t>
            </a:r>
          </a:p>
          <a:p>
            <a:pPr marL="400050" lvl="1" indent="0">
              <a:buNone/>
            </a:pPr>
            <a:r>
              <a:rPr lang="en-GB" dirty="0"/>
              <a:t>2) suit in court, that is, the vassal's obligation to attend the lord's court, to give him counsel, and to help him judge disputes; </a:t>
            </a:r>
          </a:p>
          <a:p>
            <a:pPr marL="400050" lvl="1" indent="0">
              <a:buNone/>
            </a:pPr>
            <a:r>
              <a:rPr lang="en-GB" dirty="0"/>
              <a:t>3) accompanying the lord when he travelled or attended the court of his lord--meant to increase the social status of the lord; or</a:t>
            </a:r>
          </a:p>
          <a:p>
            <a:pPr marL="400050" lvl="1" indent="0">
              <a:buNone/>
            </a:pPr>
            <a:r>
              <a:rPr lang="en-GB" dirty="0"/>
              <a:t>4) hospitality to the lord or to his servants</a:t>
            </a:r>
          </a:p>
        </p:txBody>
      </p:sp>
    </p:spTree>
    <p:extLst>
      <p:ext uri="{BB962C8B-B14F-4D97-AF65-F5344CB8AC3E}">
        <p14:creationId xmlns:p14="http://schemas.microsoft.com/office/powerpoint/2010/main" val="32657851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Bloch’s ‘Feudal Society’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First Feudal Age lasted from the late 9th to the mid eleventh century, and was characterized by the breakdown of central authority, in part because of the </a:t>
            </a:r>
            <a:r>
              <a:rPr lang="en-GB" sz="2400" dirty="0" smtClean="0"/>
              <a:t>Viking </a:t>
            </a:r>
            <a:r>
              <a:rPr lang="en-GB" sz="2400" dirty="0" smtClean="0"/>
              <a:t>raids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Second Age of Feudalism lasted from c. 1050 to c. 1300, during which economic development produced changes in society, economics, and politics</a:t>
            </a:r>
          </a:p>
        </p:txBody>
      </p:sp>
    </p:spTree>
    <p:extLst>
      <p:ext uri="{BB962C8B-B14F-4D97-AF65-F5344CB8AC3E}">
        <p14:creationId xmlns:p14="http://schemas.microsoft.com/office/powerpoint/2010/main" val="817807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debate continues . . 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Georges </a:t>
            </a:r>
            <a:r>
              <a:rPr lang="en-GB" sz="2400" dirty="0" err="1" smtClean="0"/>
              <a:t>Duby</a:t>
            </a:r>
            <a:endParaRPr lang="en-GB" sz="24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Dominique </a:t>
            </a:r>
            <a:r>
              <a:rPr lang="en-GB" sz="2400" dirty="0" err="1" smtClean="0"/>
              <a:t>Barthelemy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T N Bisson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C Wickham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David Bates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Elizabeth Brown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Susan Reynolds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Paul </a:t>
            </a:r>
            <a:r>
              <a:rPr lang="en-GB" sz="2400" dirty="0" err="1" smtClean="0"/>
              <a:t>Hyams</a:t>
            </a:r>
            <a:r>
              <a:rPr lang="en-GB" sz="2400" dirty="0" smtClean="0"/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25121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Germany the Germans and their neighbours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8002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</a:t>
            </a:r>
            <a:r>
              <a:rPr lang="en-GB" dirty="0" smtClean="0"/>
              <a:t>Terms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7" y="2286000"/>
            <a:ext cx="3011816" cy="402336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River </a:t>
            </a:r>
            <a:r>
              <a:rPr lang="en-GB" dirty="0" err="1" smtClean="0"/>
              <a:t>Schlei</a:t>
            </a:r>
            <a:r>
              <a:rPr lang="en-GB" dirty="0" smtClean="0"/>
              <a:t>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Harbour of </a:t>
            </a:r>
            <a:r>
              <a:rPr lang="en-GB" dirty="0" err="1"/>
              <a:t>Haithabu</a:t>
            </a:r>
            <a:r>
              <a:rPr lang="en-GB" dirty="0"/>
              <a:t> 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River Eider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County </a:t>
            </a:r>
            <a:r>
              <a:rPr lang="en-GB" dirty="0"/>
              <a:t>of Holstein 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Frisian lands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err="1"/>
              <a:t>Lotharingia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848" y="-1"/>
            <a:ext cx="5940152" cy="7288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1079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Looking to the East -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7" y="2286000"/>
            <a:ext cx="5316072" cy="402336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789 to 1157 </a:t>
            </a:r>
            <a:r>
              <a:rPr lang="en-GB" dirty="0"/>
              <a:t>no </a:t>
            </a:r>
            <a:r>
              <a:rPr lang="en-GB" dirty="0" smtClean="0"/>
              <a:t>fewer </a:t>
            </a:r>
            <a:r>
              <a:rPr lang="en-GB" dirty="0"/>
              <a:t>than 175 </a:t>
            </a:r>
            <a:r>
              <a:rPr lang="en-GB" dirty="0" smtClean="0"/>
              <a:t>clashes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err="1"/>
              <a:t>Preseka</a:t>
            </a:r>
            <a:r>
              <a:rPr lang="en-GB" dirty="0"/>
              <a:t> in </a:t>
            </a:r>
            <a:r>
              <a:rPr lang="en-GB" dirty="0" smtClean="0"/>
              <a:t>Poland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err="1"/>
              <a:t>Boleslav</a:t>
            </a:r>
            <a:r>
              <a:rPr lang="en-GB" dirty="0"/>
              <a:t> the Bold 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Metropolitan of </a:t>
            </a:r>
            <a:r>
              <a:rPr lang="en-GB" dirty="0" err="1" smtClean="0"/>
              <a:t>Gnesen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err="1"/>
              <a:t>Premyslid</a:t>
            </a:r>
            <a:r>
              <a:rPr lang="en-GB" dirty="0"/>
              <a:t> </a:t>
            </a:r>
            <a:r>
              <a:rPr lang="en-GB"/>
              <a:t>Duke </a:t>
            </a:r>
            <a:r>
              <a:rPr lang="en-GB" smtClean="0"/>
              <a:t>Wenceslas 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err="1" smtClean="0"/>
              <a:t>Lothar</a:t>
            </a:r>
            <a:r>
              <a:rPr lang="en-GB" dirty="0" smtClean="0"/>
              <a:t> III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Barbarossa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0192" y="4803358"/>
            <a:ext cx="2820838" cy="202296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8575" y="29320"/>
            <a:ext cx="3552455" cy="6837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6939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29</TotalTime>
  <Words>392</Words>
  <Application>Microsoft Office PowerPoint</Application>
  <PresentationFormat>On-screen Show (4:3)</PresentationFormat>
  <Paragraphs>62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Tw Cen MT</vt:lpstr>
      <vt:lpstr>Tw Cen MT Condensed</vt:lpstr>
      <vt:lpstr>Wingdings</vt:lpstr>
      <vt:lpstr>Wingdings 3</vt:lpstr>
      <vt:lpstr>Integral</vt:lpstr>
      <vt:lpstr>Germany II</vt:lpstr>
      <vt:lpstr>Feudalism</vt:lpstr>
      <vt:lpstr>Definitions:</vt:lpstr>
      <vt:lpstr>Vassals and Fiefs</vt:lpstr>
      <vt:lpstr>Problems:</vt:lpstr>
      <vt:lpstr>Bloch’s ‘Feudal Society’</vt:lpstr>
      <vt:lpstr>The debate continues . . .</vt:lpstr>
      <vt:lpstr>Germany the Germans and their neighbours </vt:lpstr>
      <vt:lpstr>Key Terms</vt:lpstr>
      <vt:lpstr>Looking to the East -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Germany II</dc:title>
  <dc:creator>Harriett</dc:creator>
  <cp:lastModifiedBy>Harriet Webster</cp:lastModifiedBy>
  <cp:revision>6</cp:revision>
  <dcterms:created xsi:type="dcterms:W3CDTF">2015-11-25T07:50:22Z</dcterms:created>
  <dcterms:modified xsi:type="dcterms:W3CDTF">2015-11-25T08:48:06Z</dcterms:modified>
</cp:coreProperties>
</file>