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2" r:id="rId4"/>
    <p:sldId id="264" r:id="rId5"/>
    <p:sldId id="263" r:id="rId6"/>
    <p:sldId id="265" r:id="rId7"/>
    <p:sldId id="266" r:id="rId8"/>
    <p:sldId id="279" r:id="rId9"/>
    <p:sldId id="259" r:id="rId10"/>
    <p:sldId id="267" r:id="rId11"/>
    <p:sldId id="268" r:id="rId12"/>
    <p:sldId id="269" r:id="rId13"/>
    <p:sldId id="273" r:id="rId14"/>
    <p:sldId id="275" r:id="rId15"/>
    <p:sldId id="274" r:id="rId16"/>
    <p:sldId id="271" r:id="rId17"/>
    <p:sldId id="280" r:id="rId18"/>
    <p:sldId id="260" r:id="rId19"/>
    <p:sldId id="261" r:id="rId20"/>
    <p:sldId id="281" r:id="rId21"/>
    <p:sldId id="278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9DE5E-28DB-41D2-A1AB-A7C9423B2C08}" type="datetimeFigureOut">
              <a:rPr lang="en-GB" smtClean="0"/>
              <a:pPr/>
              <a:t>19/02/2015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2DBFC-3C69-40DF-8596-AFF922033A9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iplayer/episode/b04vs348/panorama-apples-broken-promise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gu.com/p/45pg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ricardo_semler_radical_wisdom_for_a_company_a_school_a_life" TargetMode="External"/><Relationship Id="rId2" Type="http://schemas.openxmlformats.org/officeDocument/2006/relationships/hyperlink" Target="http://digitalcommons.ilr.cornell.edu/cgi/viewcontent.cgi?article=1384&amp;context=articl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GB" sz="4000" b="1" dirty="0" smtClean="0"/>
          </a:p>
          <a:p>
            <a:pPr algn="ctr">
              <a:buNone/>
            </a:pPr>
            <a:r>
              <a:rPr lang="en-GB" sz="4000" b="1" dirty="0" smtClean="0"/>
              <a:t>Employment Relations and Reward</a:t>
            </a:r>
            <a:endParaRPr lang="en-GB" sz="4000" b="1" dirty="0"/>
          </a:p>
          <a:p>
            <a:pPr>
              <a:buNone/>
            </a:pPr>
            <a:endParaRPr lang="en-GB" b="1" dirty="0" smtClean="0"/>
          </a:p>
          <a:p>
            <a:pPr algn="ctr">
              <a:buNone/>
            </a:pPr>
            <a:r>
              <a:rPr lang="en-GB" b="1" dirty="0" smtClean="0"/>
              <a:t> Parties in the Employment Relationship</a:t>
            </a:r>
            <a:endParaRPr lang="en-GB" dirty="0" smtClean="0"/>
          </a:p>
        </p:txBody>
      </p:sp>
      <p:pic>
        <p:nvPicPr>
          <p:cNvPr id="1026" name="Picture 2" descr="D:\Jayne\Desktop\tsd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6672"/>
            <a:ext cx="1809750" cy="7239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sz="3100" b="1" dirty="0" smtClean="0"/>
              <a:t>Parties in the Employment Relationship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Definition </a:t>
            </a:r>
            <a:r>
              <a:rPr lang="en-GB" dirty="0"/>
              <a:t>of parties and their roles - employer, employee, unions, employer/employee </a:t>
            </a:r>
            <a:r>
              <a:rPr lang="en-GB" dirty="0" smtClean="0"/>
              <a:t>bodies, state institutions.</a:t>
            </a:r>
            <a:endParaRPr lang="en-GB" dirty="0"/>
          </a:p>
          <a:p>
            <a:r>
              <a:rPr lang="en-GB" dirty="0" smtClean="0"/>
              <a:t>Working </a:t>
            </a:r>
            <a:r>
              <a:rPr lang="en-GB" dirty="0"/>
              <a:t>in a unionised/non-unionised environment, union recognition, employee forum </a:t>
            </a:r>
            <a:r>
              <a:rPr lang="en-GB" dirty="0" smtClean="0"/>
              <a:t>recognition.</a:t>
            </a: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Why?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The great corporate challenge of our age is </a:t>
            </a:r>
          </a:p>
          <a:p>
            <a:pPr>
              <a:buNone/>
            </a:pPr>
            <a:r>
              <a:rPr lang="en-GB" dirty="0"/>
              <a:t>h</a:t>
            </a:r>
            <a:r>
              <a:rPr lang="en-GB" dirty="0" smtClean="0"/>
              <a:t>arnessing the creativity and the productive </a:t>
            </a:r>
          </a:p>
          <a:p>
            <a:pPr>
              <a:buNone/>
            </a:pPr>
            <a:r>
              <a:rPr lang="en-GB" dirty="0" smtClean="0"/>
              <a:t>power of people.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employment relationship is thus of strategic</a:t>
            </a:r>
          </a:p>
          <a:p>
            <a:pPr>
              <a:buNone/>
            </a:pPr>
            <a:r>
              <a:rPr lang="en-GB" dirty="0" smtClean="0"/>
              <a:t>significance.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As with any relationship, questions arise around </a:t>
            </a:r>
          </a:p>
          <a:p>
            <a:pPr>
              <a:buNone/>
            </a:pPr>
            <a:r>
              <a:rPr lang="en-GB" dirty="0"/>
              <a:t>w</a:t>
            </a:r>
            <a:r>
              <a:rPr lang="en-GB" dirty="0" smtClean="0"/>
              <a:t>ho the dominant party is: the employment </a:t>
            </a:r>
          </a:p>
          <a:p>
            <a:pPr>
              <a:buNone/>
            </a:pPr>
            <a:r>
              <a:rPr lang="en-GB" dirty="0" smtClean="0"/>
              <a:t>relationship is no different.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Power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Understanding the employment relationship </a:t>
            </a:r>
          </a:p>
          <a:p>
            <a:pPr>
              <a:buNone/>
            </a:pPr>
            <a:r>
              <a:rPr lang="en-GB" dirty="0" smtClean="0"/>
              <a:t>relies on an understanding of </a:t>
            </a:r>
            <a:r>
              <a:rPr lang="en-GB" b="1" dirty="0" smtClean="0"/>
              <a:t>power</a:t>
            </a:r>
            <a:r>
              <a:rPr lang="en-GB" dirty="0" smtClean="0"/>
              <a:t>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Employment v 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Employment is not the same as work. </a:t>
            </a:r>
          </a:p>
          <a:p>
            <a:r>
              <a:rPr lang="en-GB" dirty="0" smtClean="0"/>
              <a:t>Work can be paid or unpaid.</a:t>
            </a:r>
          </a:p>
          <a:p>
            <a:r>
              <a:rPr lang="en-GB" dirty="0" smtClean="0"/>
              <a:t>Employment by its nature necessitates an economic exchange between two parties.</a:t>
            </a:r>
          </a:p>
          <a:p>
            <a:r>
              <a:rPr lang="en-GB" dirty="0" smtClean="0"/>
              <a:t>It situates people within a market in which the capacity to labour is bought and sold. </a:t>
            </a:r>
          </a:p>
          <a:p>
            <a:r>
              <a:rPr lang="en-GB" dirty="0" smtClean="0"/>
              <a:t>According to the International Labour Organisation (ILO), the employment relationship is </a:t>
            </a:r>
            <a:r>
              <a:rPr lang="en-GB" i="1" dirty="0" smtClean="0"/>
              <a:t>usually</a:t>
            </a:r>
            <a:r>
              <a:rPr lang="en-GB" dirty="0" smtClean="0"/>
              <a:t> conceived as involving ‘full-time work, under a contract of employment for unlimited duration with a single employer, and protected against unjustified dismissal’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Good Employment/Work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Good employment/work is work that is rewarding for employees, employers and society.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Good Employment/Work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For </a:t>
            </a:r>
            <a:r>
              <a:rPr lang="en-GB" b="1" dirty="0" smtClean="0"/>
              <a:t>employees</a:t>
            </a:r>
            <a:r>
              <a:rPr lang="en-GB" dirty="0" smtClean="0"/>
              <a:t>, it provides: secure and interesting jobs; choice, flexibility and control over working hours; autonomy and control over the pace and timing of work and the working environment; a say in the critical decisions that affect their futures; and an appropriate balance between effort and reward. </a:t>
            </a:r>
          </a:p>
          <a:p>
            <a:r>
              <a:rPr lang="en-GB" dirty="0" smtClean="0"/>
              <a:t>From a </a:t>
            </a:r>
            <a:r>
              <a:rPr lang="en-GB" b="1" dirty="0" smtClean="0"/>
              <a:t>business</a:t>
            </a:r>
            <a:r>
              <a:rPr lang="en-GB" dirty="0" smtClean="0"/>
              <a:t> perspective, it is: productive and efficient; aims to involve and engage employees and to encourage their contribution to organisational success. </a:t>
            </a:r>
          </a:p>
          <a:p>
            <a:r>
              <a:rPr lang="en-GB" b="1" dirty="0" smtClean="0"/>
              <a:t>Society</a:t>
            </a:r>
            <a:r>
              <a:rPr lang="en-GB" dirty="0" smtClean="0"/>
              <a:t> perspective, good work is socially aware, ethical, and sustainable.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Apple – Broken Promises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Apple’s supply chain.  Does it contain “good work”?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1800" dirty="0" smtClean="0">
                <a:hlinkClick r:id="rId2"/>
              </a:rPr>
              <a:t>http://www.bbc.co.uk/iplayer/episode/b04vs348/panorama-apples-broken-promises</a:t>
            </a:r>
            <a:endParaRPr lang="en-GB" sz="18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Definition of Parties and their Roles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Employer</a:t>
            </a:r>
          </a:p>
          <a:p>
            <a:r>
              <a:rPr lang="en-GB" dirty="0" smtClean="0"/>
              <a:t>Employee </a:t>
            </a:r>
          </a:p>
          <a:p>
            <a:r>
              <a:rPr lang="en-GB" dirty="0" smtClean="0"/>
              <a:t>Trade Unions</a:t>
            </a:r>
          </a:p>
          <a:p>
            <a:r>
              <a:rPr lang="en-GB" dirty="0" smtClean="0"/>
              <a:t> Employer/employee bodies </a:t>
            </a:r>
          </a:p>
          <a:p>
            <a:r>
              <a:rPr lang="en-GB" dirty="0" smtClean="0"/>
              <a:t>The State</a:t>
            </a:r>
          </a:p>
          <a:p>
            <a:r>
              <a:rPr lang="en-GB" dirty="0" smtClean="0"/>
              <a:t>NGOs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Employer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A person or organisation who employs one or more people for wages or a salary.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What is the role of an employer?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Employee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A person employed for wages or salary, especially at non-executive level.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What is the role of an employee?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Trade Unions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“an organisations (whether temporary or permanent) which consists wholly or mainly of workers...whose principal purposes include the regulation of relations between workers and employers or employers’ associations”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400" dirty="0" smtClean="0"/>
              <a:t>(Trade Unions and Labour Relations Consolidation) Act (1992), Part 1)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Types of Unions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Craft</a:t>
            </a:r>
          </a:p>
          <a:p>
            <a:r>
              <a:rPr lang="en-GB" dirty="0" smtClean="0"/>
              <a:t>Industrial Union</a:t>
            </a:r>
          </a:p>
          <a:p>
            <a:r>
              <a:rPr lang="en-GB" dirty="0" smtClean="0"/>
              <a:t>General Union</a:t>
            </a:r>
          </a:p>
          <a:p>
            <a:r>
              <a:rPr lang="en-GB" dirty="0" smtClean="0"/>
              <a:t>Occupational Union</a:t>
            </a:r>
          </a:p>
          <a:p>
            <a:r>
              <a:rPr lang="en-GB" dirty="0" smtClean="0"/>
              <a:t>Open Union</a:t>
            </a:r>
          </a:p>
          <a:p>
            <a:r>
              <a:rPr lang="en-GB" dirty="0" smtClean="0"/>
              <a:t>Closed Union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Give examples of the various union types.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Read and comment on the Glastonbury case study.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Trades Union Congress (TUC)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Formed in 1868.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National body which exists to co-ordinate the activities of member unions in the UK.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Does not have automatic authority over all trade unions.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State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4000" dirty="0"/>
              <a:t>The state acts as mediator for both management and workers. </a:t>
            </a: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4000" dirty="0" smtClean="0"/>
          </a:p>
          <a:p>
            <a:r>
              <a:rPr lang="en-GB" sz="4000" dirty="0" smtClean="0"/>
              <a:t>It </a:t>
            </a:r>
            <a:r>
              <a:rPr lang="en-GB" sz="4000" dirty="0"/>
              <a:t>sets statutory regulations which </a:t>
            </a:r>
            <a:r>
              <a:rPr lang="en-GB" sz="4000" dirty="0" smtClean="0"/>
              <a:t>management </a:t>
            </a:r>
            <a:r>
              <a:rPr lang="en-GB" sz="4000" dirty="0"/>
              <a:t>must </a:t>
            </a:r>
            <a:r>
              <a:rPr lang="en-GB" sz="4000" dirty="0" smtClean="0"/>
              <a:t>follow thus attempting  to </a:t>
            </a:r>
            <a:r>
              <a:rPr lang="en-GB" sz="4000" dirty="0"/>
              <a:t>prevent the exploitation of workers</a:t>
            </a:r>
            <a:r>
              <a:rPr lang="en-GB" sz="4000" dirty="0" smtClean="0"/>
              <a:t>.</a:t>
            </a:r>
            <a:br>
              <a:rPr lang="en-GB" sz="4000" dirty="0" smtClean="0"/>
            </a:br>
            <a:endParaRPr lang="en-GB" sz="4000" dirty="0" smtClean="0"/>
          </a:p>
          <a:p>
            <a:r>
              <a:rPr lang="en-GB" sz="4000" dirty="0" smtClean="0"/>
              <a:t>It also intervenes </a:t>
            </a:r>
            <a:r>
              <a:rPr lang="en-GB" sz="4000" dirty="0"/>
              <a:t>in situations where both employees and management fail to resolve </a:t>
            </a:r>
            <a:r>
              <a:rPr lang="en-GB" sz="4000" dirty="0" smtClean="0"/>
              <a:t>their </a:t>
            </a:r>
            <a:r>
              <a:rPr lang="en-GB" sz="4000" dirty="0"/>
              <a:t>differences</a:t>
            </a:r>
            <a:r>
              <a:rPr lang="en-GB" sz="4000" dirty="0" smtClean="0"/>
              <a:t>.</a:t>
            </a:r>
            <a:br>
              <a:rPr lang="en-GB" sz="4000" dirty="0" smtClean="0"/>
            </a:br>
            <a:endParaRPr lang="en-GB" sz="4000" dirty="0" smtClean="0"/>
          </a:p>
          <a:p>
            <a:r>
              <a:rPr lang="en-GB" sz="4000" dirty="0" smtClean="0"/>
              <a:t>State institutions:  ACAS, Low Pay Commission (LPC), Employment Tribunals.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Non Government Organisations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Labour Behind the Label</a:t>
            </a:r>
          </a:p>
          <a:p>
            <a:r>
              <a:rPr lang="en-GB" dirty="0" smtClean="0"/>
              <a:t>Clean Clothes Campaign</a:t>
            </a:r>
          </a:p>
          <a:p>
            <a:r>
              <a:rPr lang="en-GB" dirty="0" smtClean="0"/>
              <a:t>Global Witness</a:t>
            </a:r>
          </a:p>
          <a:p>
            <a:r>
              <a:rPr lang="en-GB" dirty="0" smtClean="0"/>
              <a:t>Clinton Climate Initiative</a:t>
            </a:r>
          </a:p>
          <a:p>
            <a:r>
              <a:rPr lang="en-GB" dirty="0" smtClean="0"/>
              <a:t>Platform for International Cooperation on Undocumented Migrants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Environments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Working in a: 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Unionised</a:t>
            </a:r>
          </a:p>
          <a:p>
            <a:r>
              <a:rPr lang="en-GB" dirty="0" smtClean="0"/>
              <a:t>Non-unionised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Recognition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Union recognition</a:t>
            </a:r>
          </a:p>
          <a:p>
            <a:r>
              <a:rPr lang="en-GB" dirty="0" smtClean="0"/>
              <a:t>Employee forum recognition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Employee Forum Recognition.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base">
              <a:buNone/>
            </a:pPr>
            <a:r>
              <a:rPr lang="en-GB" dirty="0" smtClean="0"/>
              <a:t>A way of communicating with employees. It involves:</a:t>
            </a:r>
          </a:p>
          <a:p>
            <a:pPr fontAlgn="base"/>
            <a:r>
              <a:rPr lang="en-GB" dirty="0" smtClean="0"/>
              <a:t>proactively seeking views and feedback from employees in their area of the business</a:t>
            </a:r>
          </a:p>
          <a:p>
            <a:pPr fontAlgn="base"/>
            <a:r>
              <a:rPr lang="en-GB" dirty="0" smtClean="0"/>
              <a:t>identifying progress and </a:t>
            </a:r>
            <a:r>
              <a:rPr lang="en-GB" smtClean="0"/>
              <a:t>communicating progress</a:t>
            </a:r>
            <a:endParaRPr lang="en-GB" dirty="0" smtClean="0"/>
          </a:p>
          <a:p>
            <a:pPr fontAlgn="base"/>
            <a:r>
              <a:rPr lang="en-GB" dirty="0" smtClean="0"/>
              <a:t>running employee focus groups to seek views and opinions</a:t>
            </a:r>
          </a:p>
          <a:p>
            <a:pPr fontAlgn="base"/>
            <a:r>
              <a:rPr lang="en-GB" dirty="0" smtClean="0"/>
              <a:t>presenting and reporting to managers on relevant feedback from their area of the business</a:t>
            </a:r>
          </a:p>
          <a:p>
            <a:pPr fontAlgn="base"/>
            <a:r>
              <a:rPr lang="en-GB" dirty="0" smtClean="0"/>
              <a:t>communicating with people in their area of the business about ideas or issue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Guardian 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London Maybe Rich but Many of it’s </a:t>
            </a:r>
            <a:br>
              <a:rPr lang="en-GB" dirty="0" smtClean="0"/>
            </a:br>
            <a:r>
              <a:rPr lang="en-GB" dirty="0" smtClean="0"/>
              <a:t>People are Poor</a:t>
            </a:r>
          </a:p>
          <a:p>
            <a:r>
              <a:rPr lang="en-GB" dirty="0" smtClean="0">
                <a:hlinkClick r:id="rId2"/>
              </a:rPr>
              <a:t>http://gu.com/p/45pgf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03471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Further Information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Parties in Employment Relations in Understanding Employment Relations by </a:t>
            </a:r>
            <a:r>
              <a:rPr lang="en-GB" dirty="0" err="1" smtClean="0"/>
              <a:t>Dundon</a:t>
            </a:r>
            <a:r>
              <a:rPr lang="en-GB" dirty="0" smtClean="0"/>
              <a:t> and </a:t>
            </a:r>
            <a:r>
              <a:rPr lang="en-GB" dirty="0" err="1" smtClean="0"/>
              <a:t>Rollinson</a:t>
            </a:r>
            <a:r>
              <a:rPr lang="en-GB" dirty="0" smtClean="0"/>
              <a:t> p 101 – 197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/>
              <a:t>Trade Unions, NGOs, and Corporate Codes of Conduct </a:t>
            </a:r>
          </a:p>
          <a:p>
            <a:pPr>
              <a:buNone/>
            </a:pPr>
            <a:r>
              <a:rPr lang="en-GB" sz="1600" dirty="0" smtClean="0">
                <a:hlinkClick r:id="rId2"/>
              </a:rPr>
              <a:t>http://digitalcommons.ilr.cornell.edu/cgi/viewcontent.cgi?article=1384&amp;context=articles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How to Run a Company with (almost) no rules</a:t>
            </a:r>
          </a:p>
          <a:p>
            <a:pPr>
              <a:buNone/>
            </a:pPr>
            <a:r>
              <a:rPr lang="en-GB" sz="1700" dirty="0" smtClean="0">
                <a:hlinkClick r:id="rId3"/>
              </a:rPr>
              <a:t>http://www.ted.com/talks/ricardo_semler_radical_wisdom_for_a_company_a_school_a_life</a:t>
            </a:r>
            <a:endParaRPr lang="en-GB" sz="1700" dirty="0" smtClean="0"/>
          </a:p>
          <a:p>
            <a:pPr>
              <a:buNone/>
            </a:pPr>
            <a:endParaRPr lang="en-GB" sz="17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567</Words>
  <Application>Microsoft Office PowerPoint</Application>
  <PresentationFormat>On-screen Show (4:3)</PresentationFormat>
  <Paragraphs>104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Slide 1</vt:lpstr>
      <vt:lpstr> Parties in the Employment Relationship </vt:lpstr>
      <vt:lpstr>Why?</vt:lpstr>
      <vt:lpstr>Power</vt:lpstr>
      <vt:lpstr>Employment v Work</vt:lpstr>
      <vt:lpstr>Good Employment/Work</vt:lpstr>
      <vt:lpstr>Good Employment/Work</vt:lpstr>
      <vt:lpstr>Apple – Broken Promises</vt:lpstr>
      <vt:lpstr>Definition of Parties and their Roles</vt:lpstr>
      <vt:lpstr>Employer</vt:lpstr>
      <vt:lpstr>Employee</vt:lpstr>
      <vt:lpstr>Trade Unions</vt:lpstr>
      <vt:lpstr>Types of Unions</vt:lpstr>
      <vt:lpstr>Activity</vt:lpstr>
      <vt:lpstr>Trades Union Congress (TUC)</vt:lpstr>
      <vt:lpstr>The State</vt:lpstr>
      <vt:lpstr>Non Government Organisations</vt:lpstr>
      <vt:lpstr>Environments</vt:lpstr>
      <vt:lpstr>Recognition</vt:lpstr>
      <vt:lpstr>Employee Forum Recognition.</vt:lpstr>
      <vt:lpstr>Guardian Article</vt:lpstr>
      <vt:lpstr>Further Information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Jayne</dc:creator>
  <cp:lastModifiedBy>Jayne</cp:lastModifiedBy>
  <cp:revision>28</cp:revision>
  <dcterms:created xsi:type="dcterms:W3CDTF">2015-02-16T17:43:02Z</dcterms:created>
  <dcterms:modified xsi:type="dcterms:W3CDTF">2015-02-19T10:27:17Z</dcterms:modified>
</cp:coreProperties>
</file>