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theme/theme12.xml" ContentType="application/vnd.openxmlformats-officedocument.theme+xml"/>
  <Override PartName="/ppt/slideLayouts/slideLayout14.xml" ContentType="application/vnd.openxmlformats-officedocument.presentationml.slideLayout+xml"/>
  <Override PartName="/ppt/theme/theme13.xml" ContentType="application/vnd.openxmlformats-officedocument.theme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theme/theme17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8.xml" ContentType="application/vnd.openxmlformats-officedocument.theme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slideLayouts/slideLayout28.xml" ContentType="application/vnd.openxmlformats-officedocument.presentationml.slideLayout+xml"/>
  <Override PartName="/ppt/theme/theme20.xml" ContentType="application/vnd.openxmlformats-officedocument.theme+xml"/>
  <Override PartName="/ppt/slideLayouts/slideLayout29.xml" ContentType="application/vnd.openxmlformats-officedocument.presentationml.slideLayout+xml"/>
  <Override PartName="/ppt/theme/theme21.xml" ContentType="application/vnd.openxmlformats-officedocument.theme+xml"/>
  <Override PartName="/ppt/slideLayouts/slideLayout30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77"/>
  </p:notesMasterIdLst>
  <p:sldIdLst>
    <p:sldId id="280" r:id="rId26"/>
    <p:sldId id="271" r:id="rId27"/>
    <p:sldId id="281" r:id="rId28"/>
    <p:sldId id="275" r:id="rId29"/>
    <p:sldId id="276" r:id="rId30"/>
    <p:sldId id="285" r:id="rId31"/>
    <p:sldId id="286" r:id="rId32"/>
    <p:sldId id="288" r:id="rId33"/>
    <p:sldId id="287" r:id="rId34"/>
    <p:sldId id="289" r:id="rId35"/>
    <p:sldId id="279" r:id="rId36"/>
    <p:sldId id="290" r:id="rId37"/>
    <p:sldId id="277" r:id="rId38"/>
    <p:sldId id="283" r:id="rId39"/>
    <p:sldId id="291" r:id="rId40"/>
    <p:sldId id="292" r:id="rId41"/>
    <p:sldId id="293" r:id="rId42"/>
    <p:sldId id="294" r:id="rId43"/>
    <p:sldId id="295" r:id="rId44"/>
    <p:sldId id="296" r:id="rId45"/>
    <p:sldId id="340" r:id="rId46"/>
    <p:sldId id="323" r:id="rId47"/>
    <p:sldId id="324" r:id="rId48"/>
    <p:sldId id="325" r:id="rId49"/>
    <p:sldId id="298" r:id="rId50"/>
    <p:sldId id="304" r:id="rId51"/>
    <p:sldId id="316" r:id="rId52"/>
    <p:sldId id="297" r:id="rId53"/>
    <p:sldId id="299" r:id="rId54"/>
    <p:sldId id="300" r:id="rId55"/>
    <p:sldId id="302" r:id="rId56"/>
    <p:sldId id="301" r:id="rId57"/>
    <p:sldId id="303" r:id="rId58"/>
    <p:sldId id="305" r:id="rId59"/>
    <p:sldId id="306" r:id="rId60"/>
    <p:sldId id="307" r:id="rId61"/>
    <p:sldId id="309" r:id="rId62"/>
    <p:sldId id="308" r:id="rId63"/>
    <p:sldId id="311" r:id="rId64"/>
    <p:sldId id="346" r:id="rId65"/>
    <p:sldId id="337" r:id="rId66"/>
    <p:sldId id="338" r:id="rId67"/>
    <p:sldId id="339" r:id="rId68"/>
    <p:sldId id="341" r:id="rId69"/>
    <p:sldId id="342" r:id="rId70"/>
    <p:sldId id="343" r:id="rId71"/>
    <p:sldId id="313" r:id="rId72"/>
    <p:sldId id="344" r:id="rId73"/>
    <p:sldId id="345" r:id="rId74"/>
    <p:sldId id="314" r:id="rId75"/>
    <p:sldId id="315" r:id="rId7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3245" autoAdjust="0"/>
  </p:normalViewPr>
  <p:slideViewPr>
    <p:cSldViewPr snapToGrid="0">
      <p:cViewPr varScale="1">
        <p:scale>
          <a:sx n="81" d="100"/>
          <a:sy n="81" d="100"/>
        </p:scale>
        <p:origin x="175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74" Type="http://schemas.openxmlformats.org/officeDocument/2006/relationships/slide" Target="slides/slide49.xml"/><Relationship Id="rId79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80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slide" Target="slides/slide5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presProps" Target="presProps.xml"/><Relationship Id="rId8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slide" Target="slides/slide5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Relationship Id="rId24" Type="http://schemas.openxmlformats.org/officeDocument/2006/relationships/slideMaster" Target="slideMasters/slideMaster21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66" Type="http://schemas.openxmlformats.org/officeDocument/2006/relationships/slide" Target="slides/slide4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Perceptron#cite_note-4" TargetMode="External"/><Relationship Id="rId3" Type="http://schemas.openxmlformats.org/officeDocument/2006/relationships/hyperlink" Target="https://en.wikipedia.org/wiki/Warren_McCulloch" TargetMode="External"/><Relationship Id="rId7" Type="http://schemas.openxmlformats.org/officeDocument/2006/relationships/hyperlink" Target="https://en.wikipedia.org/wiki/Frank_Rosenblatt" TargetMode="External"/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en.wikipedia.org/wiki/Cornell_Aeronautical_Laboratory" TargetMode="External"/><Relationship Id="rId5" Type="http://schemas.openxmlformats.org/officeDocument/2006/relationships/hyperlink" Target="https://en.wikipedia.org/wiki/Perceptron#cite_note-3" TargetMode="External"/><Relationship Id="rId10" Type="http://schemas.openxmlformats.org/officeDocument/2006/relationships/hyperlink" Target="https://en.wikipedia.org/wiki/Perceptron#cite_note-Olazaran-5" TargetMode="External"/><Relationship Id="rId4" Type="http://schemas.openxmlformats.org/officeDocument/2006/relationships/hyperlink" Target="https://en.wikipedia.org/wiki/Walter_Pitts" TargetMode="External"/><Relationship Id="rId9" Type="http://schemas.openxmlformats.org/officeDocument/2006/relationships/hyperlink" Target="https://en.wikipedia.org/wiki/Office_of_Naval_Research" TargetMode="Externa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9785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6552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1648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0943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4984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sz="3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3200" b="0" i="0" dirty="0">
                <a:solidFill>
                  <a:srgbClr val="292929"/>
                </a:solidFill>
                <a:effectLst/>
                <a:latin typeface="source-serif-pro"/>
              </a:rPr>
              <a:t>Turing - The question “Can machines think?” can be formulated as the “Imitation Game” (p.1), where an interrogator attempts to distinguish a machine from a human to draw a difference in thinking ability. 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3200" b="0" i="0" dirty="0">
              <a:solidFill>
                <a:srgbClr val="292929"/>
              </a:solidFill>
              <a:effectLst/>
              <a:latin typeface="source-serif-pro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3200" dirty="0"/>
              <a:t>Two undergraduate students at Harvard, Marvin Minsky and Dean Edmonds, built the first neural network computer in 1950. The SNARC, as it was called, used 3000 vacuum tubes and a surplus automatic pilot mechanism from a B-24 bomber to simulate a network of 40 neurons.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3095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3200" b="0" i="0" dirty="0">
                <a:solidFill>
                  <a:srgbClr val="BDC1C6"/>
                </a:solidFill>
                <a:effectLst/>
                <a:latin typeface="arial" panose="020B0604020202020204" pitchFamily="34" charset="0"/>
              </a:rPr>
              <a:t>The Dartmouth Summer Research Project on Artificial Intelligence was a 1956 summer workshop widely considered to be the founding event of artificial intelligence as a field. The project lasted approximately six to eight weeks and was essentially an extended brainstorming session.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3200" dirty="0"/>
              <a:t>We propose that a 2 month, 10 man study of </a:t>
            </a:r>
            <a:r>
              <a:rPr lang="en-US" sz="3200" dirty="0" err="1"/>
              <a:t>articial</a:t>
            </a:r>
            <a:r>
              <a:rPr lang="en-US" sz="3200" dirty="0"/>
              <a:t> intelligence be carried out during the summer of 1956 at Dartmouth College in Hanover, New Hampshire.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3200" b="0" i="0" dirty="0">
                <a:solidFill>
                  <a:srgbClr val="5F6F81"/>
                </a:solidFill>
                <a:effectLst/>
                <a:latin typeface="SFUFuturaBook"/>
              </a:rPr>
              <a:t>This week in The History of AI at AIWS.net – MIT receives a $2.2 million grant in June 1963 from DARPA, which was used to fund project MAC. This project included the AI Group of Marvin Minsky and John McCarthy.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2773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1566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6364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0219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b="0" i="0" dirty="0">
              <a:solidFill>
                <a:srgbClr val="000000"/>
              </a:solidFill>
              <a:effectLst/>
              <a:latin typeface="inheri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249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5514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US" sz="1800" b="0" i="0" dirty="0">
              <a:solidFill>
                <a:srgbClr val="000000"/>
              </a:solidFill>
              <a:effectLst/>
              <a:latin typeface="inherit"/>
            </a:endParaRPr>
          </a:p>
          <a:p>
            <a:r>
              <a:rPr lang="en-US" dirty="0"/>
              <a:t>To make an AI, you need to identify the problem you’re trying to solve, collect the right data, create algorithms, train the AI model, choose the right platform, pick a programming language, and, finally, deploy and monitor the operation of your AI system.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5627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US" sz="1800" b="0" i="0" dirty="0">
              <a:solidFill>
                <a:srgbClr val="000000"/>
              </a:solidFill>
              <a:effectLst/>
              <a:latin typeface="inherit"/>
            </a:endParaRPr>
          </a:p>
          <a:p>
            <a:r>
              <a:rPr lang="en-US" dirty="0"/>
              <a:t>To make an AI, you need to identify the problem you’re trying to solve, collect the right data, create algorithms, train the AI model, choose the right platform, pick a programming language, and, finally, deploy and monitor the operation of your AI system.</a:t>
            </a:r>
          </a:p>
          <a:p>
            <a:endParaRPr lang="en-US" dirty="0"/>
          </a:p>
          <a:p>
            <a:r>
              <a:rPr lang="en-US" dirty="0"/>
              <a:t>So -  we need hardware capable of performing the task, frameworks and languages suitable for the task, the right data, and the right choice of AI algorithms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2048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539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6780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87910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61360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34074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00818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59706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07607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91035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36150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80150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18780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52412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38487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76805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15249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98607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66639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7769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80611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26264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68106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12256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34195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34794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7067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80405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83609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0143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Natural Language Processing (NLP) is a subfield of artificial intelligence that is concerned with the interactions between computers and human (natural) languages, in particular how to program computers to process and analyze natural language data.</a:t>
            </a:r>
          </a:p>
          <a:p>
            <a:r>
              <a:rPr lang="en-US"/>
              <a:t>NLP is used to apply computational methods to text in order to extract meaning from it in a way that is similar to the way humans do.</a:t>
            </a:r>
            <a:endParaRPr lang="en-GB"/>
          </a:p>
          <a:p>
            <a:r>
              <a:rPr lang="en-US"/>
              <a:t>This can be used for a variety of tasks, such as automated machine translation, sentiment analysis, topic identification, and text summarization.</a:t>
            </a:r>
            <a:endParaRPr lang="en-GB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6F290D-F805-461A-AF06-0BE4DE7C54BA}" type="slidenum">
              <a:rPr lang="en-GB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46760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The perceptron was invented in 1943 by </a:t>
            </a:r>
            <a:r>
              <a:rPr lang="en-GB" b="1">
                <a:hlinkClick r:id="rId3"/>
              </a:rPr>
              <a:t>Warren McCulloch</a:t>
            </a:r>
            <a:r>
              <a:rPr lang="en-GB" b="1"/>
              <a:t> and </a:t>
            </a:r>
            <a:r>
              <a:rPr lang="en-GB" b="1">
                <a:hlinkClick r:id="rId4"/>
              </a:rPr>
              <a:t>Walter Pitts</a:t>
            </a:r>
            <a:r>
              <a:rPr lang="en-GB" b="1"/>
              <a:t>.</a:t>
            </a:r>
            <a:r>
              <a:rPr lang="en-GB" b="1">
                <a:hlinkClick r:id="rId5"/>
              </a:rPr>
              <a:t>[3]</a:t>
            </a:r>
            <a:r>
              <a:rPr lang="en-GB" b="1"/>
              <a:t> The first implementation was a machine built in 1958 at the </a:t>
            </a:r>
            <a:r>
              <a:rPr lang="en-GB" b="1">
                <a:hlinkClick r:id="rId6"/>
              </a:rPr>
              <a:t>Cornell Aeronautical Laboratory</a:t>
            </a:r>
            <a:r>
              <a:rPr lang="en-GB" b="1"/>
              <a:t> by </a:t>
            </a:r>
            <a:r>
              <a:rPr lang="en-GB" b="1">
                <a:hlinkClick r:id="rId7"/>
              </a:rPr>
              <a:t>Frank Rosenblatt</a:t>
            </a:r>
            <a:r>
              <a:rPr lang="en-GB" b="1"/>
              <a:t>,</a:t>
            </a:r>
            <a:r>
              <a:rPr lang="en-GB" b="1">
                <a:hlinkClick r:id="rId8"/>
              </a:rPr>
              <a:t>[4]</a:t>
            </a:r>
            <a:r>
              <a:rPr lang="en-GB" b="1"/>
              <a:t> funded by the United States </a:t>
            </a:r>
            <a:r>
              <a:rPr lang="en-GB" b="1">
                <a:hlinkClick r:id="rId9"/>
              </a:rPr>
              <a:t>Office of Naval Research</a:t>
            </a:r>
            <a:r>
              <a:rPr lang="en-GB" b="1"/>
              <a:t>.</a:t>
            </a:r>
            <a:r>
              <a:rPr lang="en-GB" b="1">
                <a:hlinkClick r:id="rId10"/>
              </a:rPr>
              <a:t>[5]</a:t>
            </a:r>
            <a:endParaRPr lang="en-US"/>
          </a:p>
          <a:p>
            <a:endParaRPr lang="en-GB" b="1"/>
          </a:p>
          <a:p>
            <a:r>
              <a:rPr lang="en-GB" b="1"/>
              <a:t>1965 – moors law </a:t>
            </a:r>
            <a:endParaRPr lang="en-GB" b="1">
              <a:ea typeface="Calibri" panose="020F0502020204030204"/>
              <a:cs typeface="Calibri" panose="020F0502020204030204"/>
            </a:endParaRPr>
          </a:p>
          <a:p>
            <a:endParaRPr lang="en-GB"/>
          </a:p>
          <a:p>
            <a:endParaRPr lang="en-GB" b="1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6F290D-F805-461A-AF06-0BE4DE7C54BA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40320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 neural network is a type of machine learning model based on a number of small mathematical functions called neurons. Like the neurons in a human brain, they are the lowest level of computation.</a:t>
            </a:r>
          </a:p>
          <a:p>
            <a:r>
              <a:rPr lang="en-US"/>
              <a:t>Each neuron is a simple mathematical function that calculates an output based on some input. The power of the neural network, however, comes from the connections between the neurons</a:t>
            </a:r>
            <a:endParaRPr lang="en-GB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6F290D-F805-461A-AF06-0BE4DE7C54BA}" type="slidenum">
              <a:rPr lang="en-GB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933633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83759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5970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18784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theme" Target="../theme/theme10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0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7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8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7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8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9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4/25/2024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1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6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8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10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GB" sz="6000" dirty="0"/>
              <a:t>Introduction to</a:t>
            </a:r>
          </a:p>
          <a:p>
            <a:r>
              <a:rPr lang="en-GB" sz="6000" dirty="0"/>
              <a:t>Artificial</a:t>
            </a:r>
          </a:p>
          <a:p>
            <a:r>
              <a:rPr lang="en-GB" sz="6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Intelligence</a:t>
            </a:r>
            <a:endParaRPr lang="en-GB" sz="4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6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98906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What is AI?</a:t>
            </a:r>
            <a:endParaRPr lang="en-GB" sz="54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A2A358-564E-AD77-25DB-EA0D8765B4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AI is the reproduction of human reasoning and intelligent </a:t>
            </a:r>
            <a:r>
              <a:rPr lang="en-US" dirty="0" err="1">
                <a:effectLst/>
                <a:latin typeface="Arial" panose="020B0604020202020204" pitchFamily="34" charset="0"/>
              </a:rPr>
              <a:t>behaviour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by computational methods – </a:t>
            </a:r>
            <a:r>
              <a:rPr lang="en-US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Or it is an attempt to…</a:t>
            </a:r>
            <a:br>
              <a:rPr lang="en-US" dirty="0"/>
            </a:br>
            <a:endParaRPr lang="en-US" dirty="0"/>
          </a:p>
          <a:p>
            <a:pPr marL="0" indent="0">
              <a:buNone/>
            </a:pPr>
            <a:r>
              <a:rPr lang="en-US" dirty="0">
                <a:effectLst/>
                <a:latin typeface="Arial" panose="020B0604020202020204" pitchFamily="34" charset="0"/>
              </a:rPr>
              <a:t>• AI uses computers and machines to mimic the problem-solving and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decision-making capabilities of the human mind.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6090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What is AI?</a:t>
            </a:r>
            <a:endParaRPr lang="en-GB" sz="54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A2A358-564E-AD77-25DB-EA0D8765B4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2463299"/>
            <a:ext cx="11481847" cy="2662154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effectLst/>
                <a:latin typeface="Arial" panose="020B0604020202020204" pitchFamily="34" charset="0"/>
              </a:rPr>
              <a:t>At its simplest form, AI is a field,</a:t>
            </a:r>
            <a:br>
              <a:rPr lang="en-US" sz="3200" dirty="0">
                <a:effectLst/>
              </a:rPr>
            </a:br>
            <a:r>
              <a:rPr lang="en-US" sz="3200" dirty="0">
                <a:effectLst/>
                <a:latin typeface="Arial" panose="020B0604020202020204" pitchFamily="34" charset="0"/>
              </a:rPr>
              <a:t>which combines computer science</a:t>
            </a:r>
            <a:br>
              <a:rPr lang="en-US" sz="3200" dirty="0">
                <a:effectLst/>
              </a:rPr>
            </a:br>
            <a:r>
              <a:rPr lang="en-US" sz="3200" dirty="0">
                <a:effectLst/>
                <a:latin typeface="Arial" panose="020B0604020202020204" pitchFamily="34" charset="0"/>
              </a:rPr>
              <a:t>and robust datasets, to enable</a:t>
            </a:r>
            <a:br>
              <a:rPr lang="en-US" sz="3200" dirty="0">
                <a:effectLst/>
              </a:rPr>
            </a:br>
            <a:r>
              <a:rPr lang="en-US" sz="3200" dirty="0">
                <a:effectLst/>
                <a:latin typeface="Arial" panose="020B0604020202020204" pitchFamily="34" charset="0"/>
              </a:rPr>
              <a:t>problem-solving.</a:t>
            </a:r>
          </a:p>
          <a:p>
            <a:pPr marL="0" indent="0" algn="ctr">
              <a:buNone/>
            </a:pPr>
            <a:r>
              <a:rPr lang="en-US" sz="3200" dirty="0">
                <a:latin typeface="Arial" panose="020B0604020202020204" pitchFamily="34" charset="0"/>
              </a:rPr>
              <a:t>(IBM)</a:t>
            </a:r>
            <a:endParaRPr lang="en-US" sz="32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173981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Advantages to AI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C65B7-1026-E46C-AD7B-3A90FA54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528011"/>
            <a:ext cx="11481847" cy="418011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>
                <a:effectLst/>
                <a:latin typeface="Arial" panose="020B0604020202020204" pitchFamily="34" charset="0"/>
              </a:rPr>
              <a:t>• Automation of repetitive learning and discovery through data.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AI adds intelligence to existing products.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</a:t>
            </a:r>
            <a:r>
              <a:rPr lang="en-US" dirty="0">
                <a:latin typeface="Arial" panose="020B0604020202020204" pitchFamily="34" charset="0"/>
              </a:rPr>
              <a:t>The ability to </a:t>
            </a:r>
            <a:r>
              <a:rPr lang="en-US" dirty="0">
                <a:effectLst/>
                <a:latin typeface="Arial" panose="020B0604020202020204" pitchFamily="34" charset="0"/>
              </a:rPr>
              <a:t>adapt through progressive learning algorithms.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The ability to </a:t>
            </a:r>
            <a:r>
              <a:rPr lang="en-US" dirty="0" err="1">
                <a:effectLst/>
                <a:latin typeface="Arial" panose="020B0604020202020204" pitchFamily="34" charset="0"/>
              </a:rPr>
              <a:t>analyse</a:t>
            </a:r>
            <a:r>
              <a:rPr lang="en-US" dirty="0">
                <a:effectLst/>
                <a:latin typeface="Arial" panose="020B0604020202020204" pitchFamily="34" charset="0"/>
              </a:rPr>
              <a:t> more and deeper data.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AI achieves incredibl</a:t>
            </a:r>
            <a:r>
              <a:rPr lang="en-US" dirty="0">
                <a:latin typeface="Arial" panose="020B0604020202020204" pitchFamily="34" charset="0"/>
              </a:rPr>
              <a:t>y high</a:t>
            </a:r>
            <a:r>
              <a:rPr lang="en-US" dirty="0">
                <a:effectLst/>
                <a:latin typeface="Arial" panose="020B0604020202020204" pitchFamily="34" charset="0"/>
              </a:rPr>
              <a:t> accuracy.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AI gets the most out of data.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967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AI Abilities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C65B7-1026-E46C-AD7B-3A90FA54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377537"/>
            <a:ext cx="11481847" cy="4191989"/>
          </a:xfrm>
        </p:spPr>
        <p:txBody>
          <a:bodyPr>
            <a:normAutofit/>
          </a:bodyPr>
          <a:lstStyle/>
          <a:p>
            <a:pPr marL="0" indent="0">
              <a:buNone/>
            </a:pPr>
            <a:br>
              <a:rPr lang="en-US" sz="1600" dirty="0"/>
            </a:br>
            <a:r>
              <a:rPr lang="en-US" dirty="0">
                <a:effectLst/>
                <a:latin typeface="Arial" panose="020B0604020202020204" pitchFamily="34" charset="0"/>
              </a:rPr>
              <a:t>• Write software? – </a:t>
            </a:r>
            <a:r>
              <a:rPr lang="en-US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Maybe, </a:t>
            </a:r>
            <a:r>
              <a:rPr lang="en-US" dirty="0" err="1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ChatGPT</a:t>
            </a:r>
            <a:r>
              <a:rPr lang="en-US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 gives it a go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Drive safely on a motorway? - </a:t>
            </a:r>
            <a:r>
              <a:rPr lang="en-US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Yes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Drive safely on busy street? – </a:t>
            </a:r>
            <a:r>
              <a:rPr lang="en-US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Not quite ther</a:t>
            </a: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</a:rPr>
              <a:t>e, but self driving cars are developed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Do creative writing? – </a:t>
            </a:r>
            <a:r>
              <a:rPr lang="en-US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Possibly… Definitely write a passage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Compose music? - </a:t>
            </a:r>
            <a:r>
              <a:rPr lang="en-US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Possibly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Translate writing from language to another? - </a:t>
            </a:r>
            <a:r>
              <a:rPr lang="en-US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Yes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Draw a picture / Produce artwork? - </a:t>
            </a:r>
            <a:r>
              <a:rPr lang="en-US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Yes</a:t>
            </a:r>
            <a:r>
              <a:rPr lang="en-US" dirty="0">
                <a:effectLst/>
                <a:latin typeface="Arial" panose="020B0604020202020204" pitchFamily="34" charset="0"/>
              </a:rPr>
              <a:t> 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Understand human’s spoken language? – </a:t>
            </a:r>
            <a:r>
              <a:rPr lang="en-US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Yes, to a degree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8019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The History of AI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C65B7-1026-E46C-AD7B-3A90FA54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377537"/>
            <a:ext cx="4727563" cy="4191989"/>
          </a:xfrm>
        </p:spPr>
        <p:txBody>
          <a:bodyPr>
            <a:normAutofit/>
          </a:bodyPr>
          <a:lstStyle/>
          <a:p>
            <a:r>
              <a:rPr lang="en-US" dirty="0"/>
              <a:t>1950 – The Turing Test</a:t>
            </a:r>
          </a:p>
          <a:p>
            <a:r>
              <a:rPr lang="en-GB" sz="2400" dirty="0">
                <a:effectLst/>
                <a:latin typeface="Arial" panose="020B0604020202020204" pitchFamily="34" charset="0"/>
              </a:rPr>
              <a:t>Computing</a:t>
            </a:r>
            <a:br>
              <a:rPr lang="en-GB" sz="2400" dirty="0"/>
            </a:br>
            <a:r>
              <a:rPr lang="en-GB" sz="2400" dirty="0">
                <a:effectLst/>
                <a:latin typeface="Arial" panose="020B0604020202020204" pitchFamily="34" charset="0"/>
              </a:rPr>
              <a:t>Machinery and Intelligence</a:t>
            </a:r>
            <a:endParaRPr lang="en-US" sz="2400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1950 – SNARC Neural Network</a:t>
            </a:r>
          </a:p>
          <a:p>
            <a:pPr marL="0" indent="0">
              <a:buNone/>
            </a:pPr>
            <a:r>
              <a:rPr lang="en-US" dirty="0"/>
              <a:t>Minsky and Edmonds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9E20D9EA-EFD7-9C2F-D3C1-E0FA05533C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3543" y="1288473"/>
            <a:ext cx="7480237" cy="4210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5731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The History of AI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C65B7-1026-E46C-AD7B-3A90FA54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377537"/>
            <a:ext cx="4727563" cy="4191989"/>
          </a:xfrm>
        </p:spPr>
        <p:txBody>
          <a:bodyPr>
            <a:normAutofit/>
          </a:bodyPr>
          <a:lstStyle/>
          <a:p>
            <a:r>
              <a:rPr lang="en-US" dirty="0"/>
              <a:t>1956 – The founding event for AI – Where the term originated.</a:t>
            </a:r>
          </a:p>
          <a:p>
            <a:r>
              <a:rPr lang="en-US" sz="2400" dirty="0"/>
              <a:t>Cross disciplinary</a:t>
            </a:r>
          </a:p>
          <a:p>
            <a:r>
              <a:rPr lang="en-US" sz="2400" dirty="0"/>
              <a:t>The belief that AI was achievable</a:t>
            </a:r>
          </a:p>
          <a:p>
            <a:endParaRPr lang="en-US" sz="2400" dirty="0"/>
          </a:p>
          <a:p>
            <a:r>
              <a:rPr lang="en-US" sz="2400" dirty="0"/>
              <a:t>1963 – DARPA funds AI under Project MAC</a:t>
            </a:r>
          </a:p>
          <a:p>
            <a:endParaRPr lang="en-US" sz="2400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122" name="Picture 2" descr="Exploring the significance of the Dartmouth workshop">
            <a:extLst>
              <a:ext uri="{FF2B5EF4-FFF2-40B4-BE49-F238E27FC236}">
                <a16:creationId xmlns:a16="http://schemas.microsoft.com/office/drawing/2014/main" id="{85A564C3-FF84-216F-DEA9-48985CE471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5162" y="1377537"/>
            <a:ext cx="6226095" cy="3916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92498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0DED048-A05F-CF27-DC33-5EF6CD9021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9" y="611579"/>
            <a:ext cx="7342764" cy="486888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7" y="416204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BG. AI – The Modern Era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C65B7-1026-E46C-AD7B-3A90FA54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7" y="1377538"/>
            <a:ext cx="4727563" cy="4102924"/>
          </a:xfrm>
        </p:spPr>
        <p:txBody>
          <a:bodyPr>
            <a:normAutofit/>
          </a:bodyPr>
          <a:lstStyle/>
          <a:p>
            <a:r>
              <a:rPr lang="en-US" dirty="0"/>
              <a:t>80’s and 90’s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Knowledge-Based Systems</a:t>
            </a:r>
          </a:p>
          <a:p>
            <a:r>
              <a:rPr lang="en-US" sz="2400" dirty="0"/>
              <a:t>Expert Systems</a:t>
            </a:r>
          </a:p>
          <a:p>
            <a:endParaRPr lang="en-US" sz="2400" dirty="0"/>
          </a:p>
          <a:p>
            <a:r>
              <a:rPr lang="en-US" sz="2400" dirty="0"/>
              <a:t>1980 – Expert Systems</a:t>
            </a:r>
          </a:p>
          <a:p>
            <a:pPr marL="0" indent="0">
              <a:buNone/>
            </a:pPr>
            <a:r>
              <a:rPr lang="en-US" sz="2400" dirty="0"/>
              <a:t>Introduced by Feigenbaum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01440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9CD143A-2711-2FC4-0CD6-1B7148261F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93371" y="316866"/>
            <a:ext cx="9405257" cy="551089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-141937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The History of AI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2944497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0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AI and Cognitive Computing</a:t>
            </a:r>
            <a:endParaRPr lang="en-GB" sz="6000" b="1" dirty="0"/>
          </a:p>
        </p:txBody>
      </p:sp>
      <p:pic>
        <p:nvPicPr>
          <p:cNvPr id="6146" name="Picture 2" descr="ML vs Dl Vs AI | Know in-depth Difference - Analytics Vidhya">
            <a:extLst>
              <a:ext uri="{FF2B5EF4-FFF2-40B4-BE49-F238E27FC236}">
                <a16:creationId xmlns:a16="http://schemas.microsoft.com/office/drawing/2014/main" id="{48E33921-6180-0B92-5953-E026FC9404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232" y="1029460"/>
            <a:ext cx="8157049" cy="47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05616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6">
            <a:extLst>
              <a:ext uri="{FF2B5EF4-FFF2-40B4-BE49-F238E27FC236}">
                <a16:creationId xmlns:a16="http://schemas.microsoft.com/office/drawing/2014/main" id="{107AB046-D790-E2A8-6082-A17A16886B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90649" y="1045028"/>
            <a:ext cx="4286992" cy="453406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58437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AI – The Machine Learning Era</a:t>
            </a:r>
            <a:endParaRPr lang="en-GB" sz="6000" b="1" dirty="0"/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EB888EAA-6443-7DB5-8C01-B1B357FB05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5484" y="1045027"/>
            <a:ext cx="6472967" cy="4630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634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482CBA1-A8EF-A03C-1585-AD7E340203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249781"/>
            <a:ext cx="5820901" cy="413284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0"/>
            <a:ext cx="11481847" cy="1325563"/>
          </a:xfrm>
        </p:spPr>
        <p:txBody>
          <a:bodyPr>
            <a:noAutofit/>
          </a:bodyPr>
          <a:lstStyle/>
          <a:p>
            <a:pPr algn="ctr"/>
            <a:r>
              <a:rPr lang="en-GB" sz="6000" dirty="0">
                <a:effectLst/>
                <a:latin typeface="Arial" panose="020B0604020202020204" pitchFamily="34" charset="0"/>
              </a:rPr>
              <a:t>AI and Cognitive Computing</a:t>
            </a:r>
            <a:endParaRPr lang="en-GB" sz="6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53A2D0-B845-6282-37DE-228A65B75A18}"/>
              </a:ext>
            </a:extLst>
          </p:cNvPr>
          <p:cNvSpPr txBox="1"/>
          <p:nvPr/>
        </p:nvSpPr>
        <p:spPr>
          <a:xfrm>
            <a:off x="624115" y="1475379"/>
            <a:ext cx="609600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effectLst/>
                <a:latin typeface="Arial" panose="020B0604020202020204" pitchFamily="34" charset="0"/>
              </a:rPr>
              <a:t>Things to think about:</a:t>
            </a:r>
            <a:br>
              <a:rPr lang="en-US" sz="3200" dirty="0"/>
            </a:br>
            <a:r>
              <a:rPr lang="en-US" sz="3200" dirty="0">
                <a:effectLst/>
                <a:latin typeface="Arial" panose="020B0604020202020204" pitchFamily="34" charset="0"/>
              </a:rPr>
              <a:t>• what type of the data used to train the AI techniques?</a:t>
            </a:r>
            <a:br>
              <a:rPr lang="en-US" sz="3200" dirty="0"/>
            </a:br>
            <a:r>
              <a:rPr lang="en-US" sz="3200" dirty="0">
                <a:effectLst/>
                <a:latin typeface="Arial" panose="020B0604020202020204" pitchFamily="34" charset="0"/>
              </a:rPr>
              <a:t>• What kind of intelligence does the system need?</a:t>
            </a:r>
            <a:br>
              <a:rPr lang="en-US" sz="3200" dirty="0"/>
            </a:br>
            <a:r>
              <a:rPr lang="en-US" sz="3200" dirty="0">
                <a:effectLst/>
                <a:latin typeface="Arial" panose="020B0604020202020204" pitchFamily="34" charset="0"/>
              </a:rPr>
              <a:t>• Is it a single AI technique that performs the task 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098050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The Creation of AI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C65B7-1026-E46C-AD7B-3A90FA54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852551"/>
            <a:ext cx="5098181" cy="305992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/>
              <a:t>To make an AI, you need to identify the problem you’re trying to solve, collect the right data, create algorithms, train the AI model, choose the right platform, pick a programming language, and, finally, deploy and monitor the operation of your AI system.</a:t>
            </a:r>
            <a:endParaRPr lang="en-GB" sz="2400" dirty="0"/>
          </a:p>
        </p:txBody>
      </p:sp>
      <p:pic>
        <p:nvPicPr>
          <p:cNvPr id="2056" name="Picture 8" descr="Conceptual Understanding Of Artificial Intelligence Technology">
            <a:extLst>
              <a:ext uri="{FF2B5EF4-FFF2-40B4-BE49-F238E27FC236}">
                <a16:creationId xmlns:a16="http://schemas.microsoft.com/office/drawing/2014/main" id="{3A560214-2D79-A3B8-5798-3EA4D93936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115" y="1528011"/>
            <a:ext cx="6547922" cy="3683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20457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The Creation of AI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C65B7-1026-E46C-AD7B-3A90FA54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528011"/>
            <a:ext cx="5098181" cy="3384467"/>
          </a:xfrm>
        </p:spPr>
        <p:txBody>
          <a:bodyPr>
            <a:noAutofit/>
          </a:bodyPr>
          <a:lstStyle/>
          <a:p>
            <a:pPr marL="0" indent="0" algn="l" fontAlgn="base">
              <a:lnSpc>
                <a:spcPct val="100000"/>
              </a:lnSpc>
              <a:buNone/>
            </a:pPr>
            <a:r>
              <a:rPr lang="en-GB" sz="3200" dirty="0">
                <a:effectLst/>
                <a:latin typeface="Arial" panose="020B0604020202020204" pitchFamily="34" charset="0"/>
              </a:rPr>
              <a:t>• Hardware/computers</a:t>
            </a:r>
          </a:p>
          <a:p>
            <a:pPr marL="0" indent="0" algn="l" fontAlgn="base">
              <a:lnSpc>
                <a:spcPct val="100000"/>
              </a:lnSpc>
              <a:buNone/>
            </a:pPr>
            <a:br>
              <a:rPr lang="en-GB" sz="3200" dirty="0"/>
            </a:br>
            <a:r>
              <a:rPr lang="en-GB" sz="3200" dirty="0">
                <a:effectLst/>
                <a:latin typeface="Arial" panose="020B0604020202020204" pitchFamily="34" charset="0"/>
              </a:rPr>
              <a:t>• Data (annotated)</a:t>
            </a:r>
          </a:p>
          <a:p>
            <a:pPr marL="0" indent="0" algn="l" fontAlgn="base">
              <a:lnSpc>
                <a:spcPct val="100000"/>
              </a:lnSpc>
              <a:buNone/>
            </a:pPr>
            <a:br>
              <a:rPr lang="en-GB" sz="3200" dirty="0"/>
            </a:br>
            <a:r>
              <a:rPr lang="en-GB" sz="3200" dirty="0">
                <a:effectLst/>
                <a:latin typeface="Arial" panose="020B0604020202020204" pitchFamily="34" charset="0"/>
              </a:rPr>
              <a:t>• Algorithms</a:t>
            </a:r>
            <a:endParaRPr lang="en-US" sz="32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  <p:pic>
        <p:nvPicPr>
          <p:cNvPr id="2056" name="Picture 8" descr="Conceptual Understanding Of Artificial Intelligence Technology">
            <a:extLst>
              <a:ext uri="{FF2B5EF4-FFF2-40B4-BE49-F238E27FC236}">
                <a16:creationId xmlns:a16="http://schemas.microsoft.com/office/drawing/2014/main" id="{3A560214-2D79-A3B8-5798-3EA4D93936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115" y="1528011"/>
            <a:ext cx="6547922" cy="3683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27386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Hardware – The Human Brain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C65B7-1026-E46C-AD7B-3A90FA54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678" y="1528011"/>
            <a:ext cx="5453780" cy="3384467"/>
          </a:xfrm>
        </p:spPr>
        <p:txBody>
          <a:bodyPr>
            <a:noAutofit/>
          </a:bodyPr>
          <a:lstStyle/>
          <a:p>
            <a:pPr fontAlgn="base">
              <a:lnSpc>
                <a:spcPct val="100000"/>
              </a:lnSpc>
            </a:pPr>
            <a:r>
              <a:rPr lang="en-US" dirty="0">
                <a:effectLst/>
                <a:latin typeface="Arial" panose="020B0604020202020204" pitchFamily="34" charset="0"/>
              </a:rPr>
              <a:t>Comprised of approximately 1011 neurons.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1,000 synapses per neuron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1014 interconnections between the neurons.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100-1000 peta-FLOPs of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information processing</a:t>
            </a:r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  <p:pic>
        <p:nvPicPr>
          <p:cNvPr id="2056" name="Picture 8" descr="Conceptual Understanding Of Artificial Intelligence Technology">
            <a:extLst>
              <a:ext uri="{FF2B5EF4-FFF2-40B4-BE49-F238E27FC236}">
                <a16:creationId xmlns:a16="http://schemas.microsoft.com/office/drawing/2014/main" id="{3A560214-2D79-A3B8-5798-3EA4D93936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115" y="1528011"/>
            <a:ext cx="6547922" cy="3683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8041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Hardware – CPU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C65B7-1026-E46C-AD7B-3A90FA54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82914"/>
            <a:ext cx="5805751" cy="4147075"/>
          </a:xfrm>
        </p:spPr>
        <p:txBody>
          <a:bodyPr>
            <a:noAutofit/>
          </a:bodyPr>
          <a:lstStyle/>
          <a:p>
            <a:pPr marL="0" indent="0" fontAlgn="base">
              <a:lnSpc>
                <a:spcPct val="150000"/>
              </a:lnSpc>
              <a:buNone/>
            </a:pPr>
            <a:r>
              <a:rPr lang="en-GB" dirty="0">
                <a:effectLst/>
                <a:latin typeface="Arial" panose="020B0604020202020204" pitchFamily="34" charset="0"/>
              </a:rPr>
              <a:t>• Intel Core i9: 0.9 tera-FLOPS</a:t>
            </a:r>
            <a:br>
              <a:rPr lang="en-GB" dirty="0"/>
            </a:br>
            <a:r>
              <a:rPr lang="en-GB" dirty="0">
                <a:effectLst/>
                <a:latin typeface="Arial" panose="020B0604020202020204" pitchFamily="34" charset="0"/>
              </a:rPr>
              <a:t>• NVIDIA 3080ti GPU: 34 tera-</a:t>
            </a:r>
            <a:br>
              <a:rPr lang="en-GB" dirty="0"/>
            </a:br>
            <a:r>
              <a:rPr lang="en-GB" dirty="0">
                <a:effectLst/>
                <a:latin typeface="Arial" panose="020B0604020202020204" pitchFamily="34" charset="0"/>
              </a:rPr>
              <a:t>FLOPS</a:t>
            </a:r>
            <a:br>
              <a:rPr lang="en-GB" dirty="0"/>
            </a:br>
            <a:r>
              <a:rPr lang="en-GB" dirty="0">
                <a:effectLst/>
                <a:latin typeface="Arial" panose="020B0604020202020204" pitchFamily="34" charset="0"/>
              </a:rPr>
              <a:t>• NVIDIA DGX-2™: 2peta-FLOPS</a:t>
            </a:r>
            <a:br>
              <a:rPr lang="en-GB" dirty="0"/>
            </a:br>
            <a:r>
              <a:rPr lang="en-GB" dirty="0">
                <a:effectLst/>
                <a:latin typeface="Arial" panose="020B0604020202020204" pitchFamily="34" charset="0"/>
              </a:rPr>
              <a:t>• </a:t>
            </a:r>
            <a:r>
              <a:rPr lang="en-GB" sz="2400" dirty="0">
                <a:effectLst/>
                <a:latin typeface="Arial" panose="020B0604020202020204" pitchFamily="34" charset="0"/>
              </a:rPr>
              <a:t>Since 2017, there are supercomputers which can</a:t>
            </a:r>
            <a:br>
              <a:rPr lang="en-GB" sz="2400" dirty="0"/>
            </a:br>
            <a:r>
              <a:rPr lang="en-GB" sz="2400" dirty="0">
                <a:effectLst/>
                <a:latin typeface="Arial" panose="020B0604020202020204" pitchFamily="34" charset="0"/>
              </a:rPr>
              <a:t>perform up to nearly a 100 peta-FLOPS</a:t>
            </a:r>
            <a:r>
              <a:rPr lang="en-GB" dirty="0">
                <a:effectLst/>
                <a:latin typeface="Arial" panose="020B0604020202020204" pitchFamily="34" charset="0"/>
              </a:rPr>
              <a:t>.</a:t>
            </a:r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7730DDE-05DE-1ECD-FEF3-19981C73D9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5751" y="1454688"/>
            <a:ext cx="5857875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07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Data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C65B7-1026-E46C-AD7B-3A90FA54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678" y="1182914"/>
            <a:ext cx="5805751" cy="4147075"/>
          </a:xfrm>
        </p:spPr>
        <p:txBody>
          <a:bodyPr>
            <a:noAutofit/>
          </a:bodyPr>
          <a:lstStyle/>
          <a:p>
            <a:pPr marL="0" indent="0" fontAlgn="base">
              <a:lnSpc>
                <a:spcPct val="100000"/>
              </a:lnSpc>
              <a:buNone/>
            </a:pPr>
            <a:r>
              <a:rPr lang="en-US" sz="2400" dirty="0">
                <a:effectLst/>
                <a:latin typeface="Arial" panose="020B0604020202020204" pitchFamily="34" charset="0"/>
              </a:rPr>
              <a:t>Data...Big Data</a:t>
            </a:r>
            <a:br>
              <a:rPr lang="en-US" sz="2400" dirty="0"/>
            </a:br>
            <a:r>
              <a:rPr lang="en-US" sz="2400" dirty="0">
                <a:effectLst/>
                <a:latin typeface="Arial" panose="020B0604020202020204" pitchFamily="34" charset="0"/>
              </a:rPr>
              <a:t>• The New York Stock Exchange is an example</a:t>
            </a:r>
            <a:br>
              <a:rPr lang="en-US" sz="2400" dirty="0"/>
            </a:br>
            <a:r>
              <a:rPr lang="en-US" sz="2400" dirty="0">
                <a:effectLst/>
                <a:latin typeface="Arial" panose="020B0604020202020204" pitchFamily="34" charset="0"/>
              </a:rPr>
              <a:t>of Big Data that generates about one</a:t>
            </a:r>
            <a:br>
              <a:rPr lang="en-US" sz="2400" dirty="0"/>
            </a:br>
            <a:r>
              <a:rPr lang="en-US" sz="2400" dirty="0">
                <a:effectLst/>
                <a:latin typeface="Arial" panose="020B0604020202020204" pitchFamily="34" charset="0"/>
              </a:rPr>
              <a:t>terabyte of new trade data per day.</a:t>
            </a:r>
          </a:p>
          <a:p>
            <a:pPr marL="0" indent="0" fontAlgn="base">
              <a:lnSpc>
                <a:spcPct val="100000"/>
              </a:lnSpc>
              <a:buNone/>
            </a:pPr>
            <a:br>
              <a:rPr lang="en-US" sz="2400" dirty="0"/>
            </a:br>
            <a:r>
              <a:rPr lang="en-US" sz="2400" dirty="0">
                <a:effectLst/>
                <a:latin typeface="Arial" panose="020B0604020202020204" pitchFamily="34" charset="0"/>
              </a:rPr>
              <a:t>• The statistic shows that 500+terabytes of new data get ingested into the databases of social media site Facebook, every day.</a:t>
            </a:r>
            <a:r>
              <a:rPr lang="en-GB" sz="2400" dirty="0">
                <a:effectLst/>
                <a:latin typeface="Arial" panose="020B0604020202020204" pitchFamily="34" charset="0"/>
              </a:rPr>
              <a:t>.</a:t>
            </a:r>
            <a:endParaRPr lang="en-US" sz="24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3A3F97B-49C2-2794-0339-E0CD554DB2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8574" y="1254734"/>
            <a:ext cx="3584056" cy="269040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03C5CA8-B9CB-E166-744D-65743D608A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53790" y="3095005"/>
            <a:ext cx="3350532" cy="2234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2021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BG. Software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C65B7-1026-E46C-AD7B-3A90FA54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678" y="1528011"/>
            <a:ext cx="5805751" cy="3801978"/>
          </a:xfrm>
        </p:spPr>
        <p:txBody>
          <a:bodyPr>
            <a:noAutofit/>
          </a:bodyPr>
          <a:lstStyle/>
          <a:p>
            <a:pPr marL="0" indent="0" fontAlgn="base">
              <a:lnSpc>
                <a:spcPct val="100000"/>
              </a:lnSpc>
              <a:buNone/>
            </a:pPr>
            <a:r>
              <a:rPr lang="en-GB" dirty="0">
                <a:effectLst/>
                <a:latin typeface="Arial" panose="020B0604020202020204" pitchFamily="34" charset="0"/>
              </a:rPr>
              <a:t>• Open Source</a:t>
            </a:r>
          </a:p>
          <a:p>
            <a:pPr lvl="1" fontAlgn="base">
              <a:lnSpc>
                <a:spcPct val="100000"/>
              </a:lnSpc>
            </a:pPr>
            <a:r>
              <a:rPr lang="en-GB" dirty="0">
                <a:effectLst/>
                <a:latin typeface="Arial" panose="020B0604020202020204" pitchFamily="34" charset="0"/>
              </a:rPr>
              <a:t>GitHub</a:t>
            </a:r>
          </a:p>
          <a:p>
            <a:pPr marL="457200" lvl="1" indent="0" fontAlgn="base">
              <a:lnSpc>
                <a:spcPct val="100000"/>
              </a:lnSpc>
              <a:buNone/>
            </a:pPr>
            <a:endParaRPr lang="en-GB" dirty="0">
              <a:effectLst/>
              <a:latin typeface="Arial" panose="020B0604020202020204" pitchFamily="34" charset="0"/>
            </a:endParaRPr>
          </a:p>
          <a:p>
            <a:pPr fontAlgn="base">
              <a:lnSpc>
                <a:spcPct val="100000"/>
              </a:lnSpc>
            </a:pPr>
            <a:r>
              <a:rPr lang="en-GB" dirty="0">
                <a:effectLst/>
                <a:latin typeface="Arial" panose="020B0604020202020204" pitchFamily="34" charset="0"/>
              </a:rPr>
              <a:t>Open </a:t>
            </a:r>
            <a:r>
              <a:rPr lang="en-GB" dirty="0" err="1">
                <a:effectLst/>
                <a:latin typeface="Arial" panose="020B0604020202020204" pitchFamily="34" charset="0"/>
              </a:rPr>
              <a:t>DataScience</a:t>
            </a:r>
            <a:r>
              <a:rPr lang="en-GB" dirty="0">
                <a:effectLst/>
                <a:latin typeface="Arial" panose="020B0604020202020204" pitchFamily="34" charset="0"/>
              </a:rPr>
              <a:t> Tools</a:t>
            </a:r>
          </a:p>
          <a:p>
            <a:pPr lvl="1" fontAlgn="base">
              <a:lnSpc>
                <a:spcPct val="100000"/>
              </a:lnSpc>
            </a:pPr>
            <a:r>
              <a:rPr lang="en-GB" dirty="0" err="1">
                <a:effectLst/>
                <a:latin typeface="Arial" panose="020B0604020202020204" pitchFamily="34" charset="0"/>
              </a:rPr>
              <a:t>Jupyter</a:t>
            </a:r>
            <a:endParaRPr lang="en-GB" dirty="0">
              <a:latin typeface="Arial" panose="020B0604020202020204" pitchFamily="34" charset="0"/>
            </a:endParaRPr>
          </a:p>
          <a:p>
            <a:pPr lvl="1" fontAlgn="base">
              <a:lnSpc>
                <a:spcPct val="100000"/>
              </a:lnSpc>
            </a:pPr>
            <a:r>
              <a:rPr lang="en-GB" dirty="0" err="1">
                <a:effectLst/>
                <a:latin typeface="Arial" panose="020B0604020202020204" pitchFamily="34" charset="0"/>
              </a:rPr>
              <a:t>SciKitLearn</a:t>
            </a:r>
            <a:endParaRPr lang="en-GB" dirty="0">
              <a:latin typeface="Arial" panose="020B0604020202020204" pitchFamily="34" charset="0"/>
            </a:endParaRPr>
          </a:p>
          <a:p>
            <a:pPr lvl="1" fontAlgn="base">
              <a:lnSpc>
                <a:spcPct val="100000"/>
              </a:lnSpc>
            </a:pPr>
            <a:r>
              <a:rPr lang="en-GB" dirty="0">
                <a:effectLst/>
                <a:latin typeface="Arial" panose="020B0604020202020204" pitchFamily="34" charset="0"/>
              </a:rPr>
              <a:t>NLTK,</a:t>
            </a:r>
            <a:br>
              <a:rPr lang="en-GB" dirty="0"/>
            </a:br>
            <a:r>
              <a:rPr lang="en-GB" dirty="0">
                <a:effectLst/>
                <a:latin typeface="Arial" panose="020B0604020202020204" pitchFamily="34" charset="0"/>
              </a:rPr>
              <a:t>etc...)</a:t>
            </a:r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  <p:pic>
        <p:nvPicPr>
          <p:cNvPr id="7170" name="Picture 2" descr="Conda Packages [Analog Devices Wiki]">
            <a:extLst>
              <a:ext uri="{FF2B5EF4-FFF2-40B4-BE49-F238E27FC236}">
                <a16:creationId xmlns:a16="http://schemas.microsoft.com/office/drawing/2014/main" id="{B814302B-B102-A0CB-ECBC-E279163E94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994" y="1140587"/>
            <a:ext cx="2409825" cy="189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70B19A7-6754-225A-CF56-8CD6013D1F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1994" y="2798341"/>
            <a:ext cx="3893438" cy="204719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7E60BF9-2648-8BCA-1398-23843D1902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4624" y="1206654"/>
            <a:ext cx="1790375" cy="15251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C802345-9CE3-D282-045D-C9A5A6835B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07973" y="3147332"/>
            <a:ext cx="1981200" cy="2305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1676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14425BA6-1A97-6CF5-2D4A-119552CEF7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4499" y="3505384"/>
            <a:ext cx="1907680" cy="19076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3BB6F6D-B22D-1AF6-E82D-BF08F44386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41726" y="3429000"/>
            <a:ext cx="2267857" cy="226785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8707EEA-47CB-BFA6-5A09-7DC939FAD1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46712" y="1444936"/>
            <a:ext cx="3128943" cy="203313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BG. Software - </a:t>
            </a:r>
            <a:r>
              <a:rPr lang="en-US" sz="6000" b="1" dirty="0" err="1"/>
              <a:t>Cont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C65B7-1026-E46C-AD7B-3A90FA54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6307" y="1774754"/>
            <a:ext cx="4471408" cy="3801978"/>
          </a:xfrm>
        </p:spPr>
        <p:txBody>
          <a:bodyPr>
            <a:noAutofit/>
          </a:bodyPr>
          <a:lstStyle/>
          <a:p>
            <a:pPr marL="0" indent="0" fontAlgn="base">
              <a:lnSpc>
                <a:spcPct val="100000"/>
              </a:lnSpc>
              <a:buNone/>
            </a:pPr>
            <a:r>
              <a:rPr lang="en-GB" sz="3200" dirty="0">
                <a:effectLst/>
                <a:latin typeface="Arial" panose="020B0604020202020204" pitchFamily="34" charset="0"/>
              </a:rPr>
              <a:t>Machine/Deep</a:t>
            </a:r>
            <a:br>
              <a:rPr lang="en-GB" sz="3200" dirty="0"/>
            </a:br>
            <a:r>
              <a:rPr lang="en-GB" sz="3200" dirty="0">
                <a:effectLst/>
                <a:latin typeface="Arial" panose="020B0604020202020204" pitchFamily="34" charset="0"/>
              </a:rPr>
              <a:t>Learning</a:t>
            </a:r>
            <a:br>
              <a:rPr lang="en-GB" sz="3200" dirty="0"/>
            </a:br>
            <a:r>
              <a:rPr lang="en-GB" sz="3200" dirty="0">
                <a:effectLst/>
                <a:latin typeface="Arial" panose="020B0604020202020204" pitchFamily="34" charset="0"/>
              </a:rPr>
              <a:t>frameworks</a:t>
            </a:r>
            <a:endParaRPr lang="en-US" sz="32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ADF8B10-AB08-43B5-407B-9828CE1452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33179" y="1155629"/>
            <a:ext cx="3695700" cy="12382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E66E179-F1D7-7170-19ED-14DD46CD45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90312" y="2574854"/>
            <a:ext cx="1523910" cy="154441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23F7069-4EB9-69AB-E865-4FE70CC5E92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76048" y="4030450"/>
            <a:ext cx="3971925" cy="1152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72623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317F026-5A30-65E6-5060-61C0242811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7723" y="1281268"/>
            <a:ext cx="3612541" cy="3147857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Algorithms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C65B7-1026-E46C-AD7B-3A90FA54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620" y="1528011"/>
            <a:ext cx="4471408" cy="3801978"/>
          </a:xfrm>
        </p:spPr>
        <p:txBody>
          <a:bodyPr>
            <a:noAutofit/>
          </a:bodyPr>
          <a:lstStyle/>
          <a:p>
            <a:pPr fontAlgn="base">
              <a:lnSpc>
                <a:spcPct val="100000"/>
              </a:lnSpc>
            </a:pPr>
            <a:r>
              <a:rPr lang="en-US" sz="3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What type of data</a:t>
            </a:r>
          </a:p>
          <a:p>
            <a:pPr marL="0" indent="0" fontAlgn="base">
              <a:lnSpc>
                <a:spcPct val="100000"/>
              </a:lnSpc>
              <a:buNone/>
            </a:pPr>
            <a:endParaRPr lang="en-US" sz="32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fontAlgn="base">
              <a:lnSpc>
                <a:spcPct val="100000"/>
              </a:lnSpc>
            </a:pPr>
            <a:r>
              <a:rPr lang="en-US" sz="3200" dirty="0">
                <a:solidFill>
                  <a:srgbClr val="000000"/>
                </a:solidFill>
                <a:latin typeface="Calibri" panose="020F0502020204030204" pitchFamily="34" charset="0"/>
              </a:rPr>
              <a:t>Shape of the data</a:t>
            </a:r>
          </a:p>
          <a:p>
            <a:pPr marL="0" indent="0" fontAlgn="base">
              <a:lnSpc>
                <a:spcPct val="100000"/>
              </a:lnSpc>
              <a:buNone/>
            </a:pPr>
            <a:endParaRPr lang="en-US" sz="32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fontAlgn="base">
              <a:lnSpc>
                <a:spcPct val="100000"/>
              </a:lnSpc>
            </a:pPr>
            <a:r>
              <a:rPr lang="en-US" sz="3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Amount of features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F89572-462B-7A8D-841E-5DD2FFA629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2973" y="3108986"/>
            <a:ext cx="4894263" cy="2513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3004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517" y="3710613"/>
            <a:ext cx="3742969" cy="16622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 dirty="0">
                <a:effectLst/>
              </a:rPr>
              <a:t>Classification</a:t>
            </a:r>
            <a:endParaRPr lang="en-US" sz="5400" b="1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6B579E3-74E7-DB33-B5B0-A4E91E294E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863" b="16461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A88BDA-91F0-8B06-52AF-554A3A5E8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10613"/>
            <a:ext cx="7485413" cy="24949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Let’s say we want to get a machine to </a:t>
            </a:r>
            <a:r>
              <a:rPr lang="en-US" dirty="0" err="1"/>
              <a:t>recognise</a:t>
            </a:r>
            <a:r>
              <a:rPr lang="en-US" dirty="0"/>
              <a:t> pictures of dogs or cats:</a:t>
            </a:r>
          </a:p>
          <a:p>
            <a:pPr lvl="1"/>
            <a:r>
              <a:rPr lang="en-US" dirty="0"/>
              <a:t>We give the AI pictures of cats and tell it that they are cats by labelling the pictures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4503450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517" y="3710613"/>
            <a:ext cx="3742969" cy="16622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 dirty="0">
                <a:effectLst/>
              </a:rPr>
              <a:t>Classification</a:t>
            </a:r>
            <a:endParaRPr lang="en-US" sz="5400" b="1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6B579E3-74E7-DB33-B5B0-A4E91E294E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164" b="20164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A88BDA-91F0-8B06-52AF-554A3A5E8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10613"/>
            <a:ext cx="7485413" cy="24949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Let’s say we want to get a machine to </a:t>
            </a:r>
            <a:r>
              <a:rPr lang="en-US" dirty="0" err="1"/>
              <a:t>recognise</a:t>
            </a:r>
            <a:r>
              <a:rPr lang="en-US" dirty="0"/>
              <a:t> pictures of dogs or cats:</a:t>
            </a:r>
          </a:p>
          <a:p>
            <a:pPr lvl="1"/>
            <a:r>
              <a:rPr lang="en-US" dirty="0"/>
              <a:t>We give the AI pictures of dogs and tell it that they are dogs by labelling the pictures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2848384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517" y="3710613"/>
            <a:ext cx="3742969" cy="16622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 dirty="0">
                <a:effectLst/>
              </a:rPr>
              <a:t>Classification</a:t>
            </a:r>
            <a:endParaRPr lang="en-US" sz="5400" b="1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6B579E3-74E7-DB33-B5B0-A4E91E294E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164" b="20164"/>
          <a:stretch/>
        </p:blipFill>
        <p:spPr>
          <a:xfrm>
            <a:off x="20" y="10"/>
            <a:ext cx="5735762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A88BDA-91F0-8B06-52AF-554A3A5E8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10613"/>
            <a:ext cx="7485413" cy="24949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Let’s say we want to get a machine to </a:t>
            </a:r>
            <a:r>
              <a:rPr lang="en-US" dirty="0" err="1"/>
              <a:t>recognise</a:t>
            </a:r>
            <a:r>
              <a:rPr lang="en-US" dirty="0"/>
              <a:t> pictures of dogs or cats:</a:t>
            </a:r>
          </a:p>
          <a:p>
            <a:pPr lvl="1"/>
            <a:r>
              <a:rPr lang="en-US" dirty="0"/>
              <a:t>The AI learns these pictures and their labels.</a:t>
            </a:r>
          </a:p>
          <a:p>
            <a:endParaRPr lang="en-US" sz="1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90A2681-2EFC-0404-6D8D-A520D9D4D46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3863" b="16461"/>
          <a:stretch/>
        </p:blipFill>
        <p:spPr>
          <a:xfrm>
            <a:off x="5735782" y="10"/>
            <a:ext cx="6456218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888403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517" y="3710613"/>
            <a:ext cx="3742969" cy="16622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 dirty="0">
                <a:effectLst/>
              </a:rPr>
              <a:t>Classification</a:t>
            </a:r>
            <a:endParaRPr lang="en-US" sz="5400" b="1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6B579E3-74E7-DB33-B5B0-A4E91E294E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164" b="20164"/>
          <a:stretch/>
        </p:blipFill>
        <p:spPr>
          <a:xfrm>
            <a:off x="20" y="10"/>
            <a:ext cx="5735762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A88BDA-91F0-8B06-52AF-554A3A5E8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10613"/>
            <a:ext cx="7485413" cy="24949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Let’s say we want to get a machine to </a:t>
            </a:r>
            <a:r>
              <a:rPr lang="en-US" dirty="0" err="1"/>
              <a:t>recognise</a:t>
            </a:r>
            <a:r>
              <a:rPr lang="en-US" dirty="0"/>
              <a:t> pictures of dogs or cats:</a:t>
            </a:r>
          </a:p>
          <a:p>
            <a:pPr lvl="1"/>
            <a:r>
              <a:rPr lang="en-US" dirty="0"/>
              <a:t>We then test the AI with pictures without the labels and see if it is correct by comparing the labels predicted to the actual labels.</a:t>
            </a:r>
          </a:p>
          <a:p>
            <a:endParaRPr lang="en-US" sz="1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90A2681-2EFC-0404-6D8D-A520D9D4D46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3863" b="16461"/>
          <a:stretch/>
        </p:blipFill>
        <p:spPr>
          <a:xfrm>
            <a:off x="5735782" y="10"/>
            <a:ext cx="6456218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472329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0"/>
            <a:ext cx="11481847" cy="1325563"/>
          </a:xfrm>
        </p:spPr>
        <p:txBody>
          <a:bodyPr>
            <a:noAutofit/>
          </a:bodyPr>
          <a:lstStyle/>
          <a:p>
            <a:pPr algn="ctr"/>
            <a:r>
              <a:rPr lang="en-GB" sz="6000" dirty="0">
                <a:effectLst/>
                <a:latin typeface="Arial" panose="020B0604020202020204" pitchFamily="34" charset="0"/>
              </a:rPr>
              <a:t>AI and Cognitive Computing</a:t>
            </a:r>
            <a:endParaRPr lang="en-GB" sz="6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53A2D0-B845-6282-37DE-228A65B75A18}"/>
              </a:ext>
            </a:extLst>
          </p:cNvPr>
          <p:cNvSpPr txBox="1"/>
          <p:nvPr/>
        </p:nvSpPr>
        <p:spPr>
          <a:xfrm>
            <a:off x="1175656" y="1413063"/>
            <a:ext cx="9840685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effectLst/>
                <a:latin typeface="Arial" panose="020B0604020202020204" pitchFamily="34" charset="0"/>
              </a:rPr>
              <a:t>Things to think about:</a:t>
            </a:r>
          </a:p>
          <a:p>
            <a:br>
              <a:rPr lang="en-US" sz="3200" dirty="0"/>
            </a:br>
            <a:r>
              <a:rPr lang="en-US" sz="3200" dirty="0">
                <a:effectLst/>
                <a:latin typeface="Arial" panose="020B0604020202020204" pitchFamily="34" charset="0"/>
              </a:rPr>
              <a:t>• what type of the data is used to train the AI techniques?</a:t>
            </a:r>
          </a:p>
          <a:p>
            <a:br>
              <a:rPr lang="en-US" sz="3200" dirty="0"/>
            </a:br>
            <a:r>
              <a:rPr lang="en-US" sz="3200" dirty="0">
                <a:effectLst/>
                <a:latin typeface="Arial" panose="020B0604020202020204" pitchFamily="34" charset="0"/>
              </a:rPr>
              <a:t>• What kind of intelligence does the system need?</a:t>
            </a:r>
          </a:p>
          <a:p>
            <a:br>
              <a:rPr lang="en-US" sz="3200" dirty="0"/>
            </a:br>
            <a:r>
              <a:rPr lang="en-US" sz="3200" dirty="0">
                <a:effectLst/>
                <a:latin typeface="Arial" panose="020B0604020202020204" pitchFamily="34" charset="0"/>
              </a:rPr>
              <a:t>• Is it a single AI technique that performs the task 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937483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GB" sz="6000" dirty="0"/>
              <a:t>Applications of</a:t>
            </a:r>
            <a:endParaRPr lang="en-GB" sz="6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60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AI and</a:t>
            </a:r>
            <a:endParaRPr lang="en-GB" sz="4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6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Machine Learning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462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0"/>
            <a:ext cx="11481847" cy="1325563"/>
          </a:xfrm>
        </p:spPr>
        <p:txBody>
          <a:bodyPr>
            <a:noAutofit/>
          </a:bodyPr>
          <a:lstStyle/>
          <a:p>
            <a:pPr algn="ctr"/>
            <a:r>
              <a:rPr lang="en-GB" sz="6000" dirty="0">
                <a:effectLst/>
                <a:latin typeface="Arial" panose="020B0604020202020204" pitchFamily="34" charset="0"/>
              </a:rPr>
              <a:t>Exercise</a:t>
            </a:r>
            <a:endParaRPr lang="en-GB" sz="6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53A2D0-B845-6282-37DE-228A65B75A18}"/>
              </a:ext>
            </a:extLst>
          </p:cNvPr>
          <p:cNvSpPr txBox="1"/>
          <p:nvPr/>
        </p:nvSpPr>
        <p:spPr>
          <a:xfrm>
            <a:off x="1175656" y="1413063"/>
            <a:ext cx="9840685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effectLst/>
                <a:latin typeface="Arial" panose="020B0604020202020204" pitchFamily="34" charset="0"/>
              </a:rPr>
              <a:t>Research what applications AI is used for</a:t>
            </a:r>
          </a:p>
          <a:p>
            <a:endParaRPr lang="en-US" sz="3200" dirty="0">
              <a:latin typeface="Arial" panose="020B0604020202020204" pitchFamily="34" charset="0"/>
            </a:endParaRPr>
          </a:p>
          <a:p>
            <a:r>
              <a:rPr lang="en-US" sz="3200" dirty="0">
                <a:latin typeface="Arial" panose="020B0604020202020204" pitchFamily="34" charset="0"/>
              </a:rPr>
              <a:t>Is it AI, ML or deep learning?</a:t>
            </a:r>
          </a:p>
          <a:p>
            <a:endParaRPr lang="en-US" sz="3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37886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60FE8AA-9574-FDCD-F443-B34D6CC4BD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580799" y="1100849"/>
            <a:ext cx="9030402" cy="46563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Autonomous Vehicles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1480643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Scene Understanding – Deep Learning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1BC4AE8-F1CE-0D82-485E-23B252CD97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84883" y="1327926"/>
            <a:ext cx="6815947" cy="443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8811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>
            <a:extLst>
              <a:ext uri="{FF2B5EF4-FFF2-40B4-BE49-F238E27FC236}">
                <a16:creationId xmlns:a16="http://schemas.microsoft.com/office/drawing/2014/main" id="{C285AB82-1622-255C-F87A-545C3C574DC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663" y="1172482"/>
            <a:ext cx="7555710" cy="357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Scene Understanding</a:t>
            </a:r>
            <a:endParaRPr lang="en-GB" sz="6000" b="1" dirty="0"/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875A5A2E-5E09-4BBB-B095-B2EC6DF801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8206" y="2044795"/>
            <a:ext cx="4582742" cy="3674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97617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dirty="0">
                <a:effectLst/>
                <a:latin typeface="Arial" panose="020B0604020202020204" pitchFamily="34" charset="0"/>
              </a:rPr>
              <a:t>Healthcare</a:t>
            </a:r>
            <a:endParaRPr lang="en-GB" sz="6000" b="1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AD8BEB7-0108-49FC-AE75-F7082FAD9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7523038" cy="3575934"/>
          </a:xfrm>
        </p:spPr>
        <p:txBody>
          <a:bodyPr/>
          <a:lstStyle/>
          <a:p>
            <a:r>
              <a:rPr lang="en-US" dirty="0">
                <a:effectLst/>
                <a:latin typeface="Arial" panose="020B0604020202020204" pitchFamily="34" charset="0"/>
              </a:rPr>
              <a:t>Disease Identification and Diagnosis</a:t>
            </a:r>
          </a:p>
          <a:p>
            <a:pPr marL="0" indent="0">
              <a:buNone/>
            </a:pPr>
            <a:br>
              <a:rPr lang="en-US" dirty="0">
                <a:effectLst/>
                <a:latin typeface="Arial" panose="020B0604020202020204" pitchFamily="34" charset="0"/>
              </a:rPr>
            </a:br>
            <a:r>
              <a:rPr lang="en-US" dirty="0">
                <a:effectLst/>
                <a:latin typeface="Arial" panose="020B0604020202020204" pitchFamily="34" charset="0"/>
              </a:rPr>
              <a:t>• Medical Imaging Diagnosis (Trauma,</a:t>
            </a:r>
          </a:p>
          <a:p>
            <a:pPr marL="0" indent="0">
              <a:buNone/>
            </a:pPr>
            <a:r>
              <a:rPr lang="en-US" dirty="0" err="1">
                <a:effectLst/>
                <a:latin typeface="Arial" panose="020B0604020202020204" pitchFamily="34" charset="0"/>
              </a:rPr>
              <a:t>Tumer</a:t>
            </a:r>
            <a:r>
              <a:rPr lang="en-US" dirty="0">
                <a:effectLst/>
                <a:latin typeface="Arial" panose="020B0604020202020204" pitchFamily="34" charset="0"/>
              </a:rPr>
              <a:t> classification)</a:t>
            </a:r>
          </a:p>
          <a:p>
            <a:pPr marL="0" indent="0">
              <a:buNone/>
            </a:pPr>
            <a:br>
              <a:rPr lang="en-US" dirty="0">
                <a:effectLst/>
                <a:latin typeface="Arial" panose="020B0604020202020204" pitchFamily="34" charset="0"/>
              </a:rPr>
            </a:br>
            <a:r>
              <a:rPr lang="en-US" dirty="0">
                <a:effectLst/>
                <a:latin typeface="Arial" panose="020B0604020202020204" pitchFamily="34" charset="0"/>
              </a:rPr>
              <a:t>• Robotic Surgery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CD27C2-87FF-B7B8-051C-0B9DE8AE7F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4598" y="3337523"/>
            <a:ext cx="5330371" cy="2361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A40C6D2-8AB9-2EC3-262D-D9B9469990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7815" y="1272625"/>
            <a:ext cx="4684485" cy="2537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8121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262F882-64AF-D80D-F701-8E364975E4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8669" y="1596501"/>
            <a:ext cx="2619375" cy="174307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dirty="0">
                <a:effectLst/>
                <a:latin typeface="Arial" panose="020B0604020202020204" pitchFamily="34" charset="0"/>
              </a:rPr>
              <a:t>Speech - Chatbots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A88BDA-91F0-8B06-52AF-554A3A5E87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</a:rPr>
              <a:t>S</a:t>
            </a:r>
            <a:r>
              <a:rPr lang="en-US" dirty="0">
                <a:effectLst/>
                <a:latin typeface="Arial" panose="020B0604020202020204" pitchFamily="34" charset="0"/>
              </a:rPr>
              <a:t>imulating human conversation</a:t>
            </a:r>
            <a:br>
              <a:rPr lang="en-US" dirty="0">
                <a:effectLst/>
                <a:latin typeface="Arial" panose="020B0604020202020204" pitchFamily="34" charset="0"/>
              </a:rPr>
            </a:br>
            <a:r>
              <a:rPr lang="en-US" dirty="0">
                <a:effectLst/>
                <a:latin typeface="Arial" panose="020B0604020202020204" pitchFamily="34" charset="0"/>
              </a:rPr>
              <a:t>through voice commands or text</a:t>
            </a:r>
            <a:br>
              <a:rPr lang="en-US" dirty="0">
                <a:effectLst/>
                <a:latin typeface="Arial" panose="020B0604020202020204" pitchFamily="34" charset="0"/>
              </a:rPr>
            </a:br>
            <a:r>
              <a:rPr lang="en-US" dirty="0">
                <a:effectLst/>
                <a:latin typeface="Arial" panose="020B0604020202020204" pitchFamily="34" charset="0"/>
              </a:rPr>
              <a:t>chats or both. They have many</a:t>
            </a:r>
            <a:br>
              <a:rPr lang="en-US" dirty="0">
                <a:effectLst/>
                <a:latin typeface="Arial" panose="020B0604020202020204" pitchFamily="34" charset="0"/>
              </a:rPr>
            </a:br>
            <a:r>
              <a:rPr lang="en-US" dirty="0">
                <a:effectLst/>
                <a:latin typeface="Arial" panose="020B0604020202020204" pitchFamily="34" charset="0"/>
              </a:rPr>
              <a:t>applications:</a:t>
            </a:r>
            <a:br>
              <a:rPr lang="en-US" dirty="0">
                <a:effectLst/>
                <a:latin typeface="Arial" panose="020B0604020202020204" pitchFamily="34" charset="0"/>
              </a:rPr>
            </a:br>
            <a:r>
              <a:rPr lang="en-US" dirty="0">
                <a:effectLst/>
                <a:latin typeface="Arial" panose="020B0604020202020204" pitchFamily="34" charset="0"/>
              </a:rPr>
              <a:t>• Banks</a:t>
            </a:r>
            <a:br>
              <a:rPr lang="en-US" dirty="0">
                <a:effectLst/>
                <a:latin typeface="Arial" panose="020B0604020202020204" pitchFamily="34" charset="0"/>
              </a:rPr>
            </a:br>
            <a:r>
              <a:rPr lang="en-US" dirty="0">
                <a:effectLst/>
                <a:latin typeface="Arial" panose="020B0604020202020204" pitchFamily="34" charset="0"/>
              </a:rPr>
              <a:t>• Customer Service</a:t>
            </a:r>
            <a:br>
              <a:rPr lang="en-US" dirty="0">
                <a:effectLst/>
                <a:latin typeface="Arial" panose="020B0604020202020204" pitchFamily="34" charset="0"/>
              </a:rPr>
            </a:br>
            <a:r>
              <a:rPr lang="en-US" dirty="0">
                <a:effectLst/>
                <a:latin typeface="Arial" panose="020B0604020202020204" pitchFamily="34" charset="0"/>
              </a:rPr>
              <a:t>• Siri, Google Assistant, and</a:t>
            </a:r>
            <a:br>
              <a:rPr lang="en-US" dirty="0">
                <a:effectLst/>
                <a:latin typeface="Arial" panose="020B0604020202020204" pitchFamily="34" charset="0"/>
              </a:rPr>
            </a:br>
            <a:r>
              <a:rPr lang="en-US" dirty="0">
                <a:effectLst/>
                <a:latin typeface="Arial" panose="020B0604020202020204" pitchFamily="34" charset="0"/>
              </a:rPr>
              <a:t>Alexa</a:t>
            </a:r>
            <a:br>
              <a:rPr lang="en-US" dirty="0">
                <a:effectLst/>
                <a:latin typeface="Arial" panose="020B0604020202020204" pitchFamily="34" charset="0"/>
              </a:rPr>
            </a:br>
            <a:r>
              <a:rPr lang="en-US" dirty="0">
                <a:effectLst/>
                <a:latin typeface="Arial" panose="020B0604020202020204" pitchFamily="34" charset="0"/>
              </a:rPr>
              <a:t>• Car voice assistant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7D210E1-4CE9-DB6F-CAF6-BBB013602F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4330" y="1305357"/>
            <a:ext cx="3219450" cy="16301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8B3D2CE-B9EE-650C-32B5-5826F7F9DF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14331" y="4121603"/>
            <a:ext cx="3219450" cy="14192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D74A267-3465-2BDC-1E41-71B4241FCD1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26062" y="3488383"/>
            <a:ext cx="3861481" cy="2011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75642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dirty="0">
                <a:effectLst/>
                <a:latin typeface="Arial" panose="020B0604020202020204" pitchFamily="34" charset="0"/>
              </a:rPr>
              <a:t>Machine Translation</a:t>
            </a:r>
            <a:endParaRPr lang="en-GB" sz="6000" b="1" dirty="0"/>
          </a:p>
        </p:txBody>
      </p:sp>
      <p:pic>
        <p:nvPicPr>
          <p:cNvPr id="11266" name="Picture 2" descr="Google Translate: How to use Google Translate? How accurate is it? |  Express.co.uk">
            <a:extLst>
              <a:ext uri="{FF2B5EF4-FFF2-40B4-BE49-F238E27FC236}">
                <a16:creationId xmlns:a16="http://schemas.microsoft.com/office/drawing/2014/main" id="{98DFE6D6-E458-8581-3C9E-B7ED35D8DB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9091" y="1641032"/>
            <a:ext cx="7287532" cy="3575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456514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dirty="0">
                <a:effectLst/>
                <a:latin typeface="Arial" panose="020B0604020202020204" pitchFamily="34" charset="0"/>
              </a:rPr>
              <a:t>Image Captioning</a:t>
            </a:r>
            <a:endParaRPr lang="en-GB" sz="6000" b="1" dirty="0"/>
          </a:p>
        </p:txBody>
      </p:sp>
      <p:pic>
        <p:nvPicPr>
          <p:cNvPr id="11" name="Content Placeholder 10" descr="A picture containing text, grass, screenshot&#10;&#10;Description automatically generated">
            <a:extLst>
              <a:ext uri="{FF2B5EF4-FFF2-40B4-BE49-F238E27FC236}">
                <a16:creationId xmlns:a16="http://schemas.microsoft.com/office/drawing/2014/main" id="{3A8B49A8-4B53-9647-860D-B2F8804350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40002" y="1316621"/>
            <a:ext cx="7534936" cy="4552689"/>
          </a:xfrm>
        </p:spPr>
      </p:pic>
    </p:spTree>
    <p:extLst>
      <p:ext uri="{BB962C8B-B14F-4D97-AF65-F5344CB8AC3E}">
        <p14:creationId xmlns:p14="http://schemas.microsoft.com/office/powerpoint/2010/main" val="323526088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dirty="0">
                <a:effectLst/>
                <a:latin typeface="Arial" panose="020B0604020202020204" pitchFamily="34" charset="0"/>
              </a:rPr>
              <a:t>Farming and Agriculture</a:t>
            </a:r>
            <a:endParaRPr lang="en-GB" sz="6000" b="1" dirty="0"/>
          </a:p>
        </p:txBody>
      </p:sp>
      <p:pic>
        <p:nvPicPr>
          <p:cNvPr id="12290" name="Picture 2" descr="LWL #33 Agriculture and AI: From the Root of Civilization to its Promising  Future - Data-Pop Alliance">
            <a:extLst>
              <a:ext uri="{FF2B5EF4-FFF2-40B4-BE49-F238E27FC236}">
                <a16:creationId xmlns:a16="http://schemas.microsoft.com/office/drawing/2014/main" id="{66692281-51B0-38BE-01DD-9DC1CBC6B8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2659" y="1401839"/>
            <a:ext cx="6800396" cy="4316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283598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dirty="0">
                <a:effectLst/>
                <a:latin typeface="Arial" panose="020B0604020202020204" pitchFamily="34" charset="0"/>
              </a:rPr>
              <a:t>Music Composition</a:t>
            </a:r>
            <a:endParaRPr lang="en-GB" sz="6000" b="1" dirty="0"/>
          </a:p>
        </p:txBody>
      </p:sp>
      <p:pic>
        <p:nvPicPr>
          <p:cNvPr id="13314" name="Picture 2" descr="AI &amp; Music">
            <a:extLst>
              <a:ext uri="{FF2B5EF4-FFF2-40B4-BE49-F238E27FC236}">
                <a16:creationId xmlns:a16="http://schemas.microsoft.com/office/drawing/2014/main" id="{EB40A7F6-B5A2-C65D-032D-072A3404F4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861" y="1314562"/>
            <a:ext cx="8476277" cy="443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921779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dirty="0">
                <a:effectLst/>
                <a:latin typeface="Arial" panose="020B0604020202020204" pitchFamily="34" charset="0"/>
              </a:rPr>
              <a:t>Deepfake</a:t>
            </a:r>
            <a:endParaRPr lang="en-GB" sz="6000" b="1" dirty="0"/>
          </a:p>
        </p:txBody>
      </p:sp>
      <p:pic>
        <p:nvPicPr>
          <p:cNvPr id="14338" name="Picture 2" descr="What Is a Deepfake? Everything You Need to Know">
            <a:extLst>
              <a:ext uri="{FF2B5EF4-FFF2-40B4-BE49-F238E27FC236}">
                <a16:creationId xmlns:a16="http://schemas.microsoft.com/office/drawing/2014/main" id="{6DC543C1-857F-6B33-430F-71C630BF12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400" y="1262743"/>
            <a:ext cx="5128381" cy="3846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883115B-1485-FB0D-D050-8906E8377A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6828" y="1696775"/>
            <a:ext cx="6178074" cy="3243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10530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dirty="0">
                <a:effectLst/>
                <a:latin typeface="Arial" panose="020B0604020202020204" pitchFamily="34" charset="0"/>
              </a:rPr>
              <a:t>Voice and Video Cloning</a:t>
            </a:r>
            <a:endParaRPr lang="en-GB" sz="6000" b="1" dirty="0"/>
          </a:p>
        </p:txBody>
      </p:sp>
      <p:pic>
        <p:nvPicPr>
          <p:cNvPr id="14340" name="Picture 4" descr="I Used AI To Clone My Voice And Trick My Mom Into Thinking It Was Me">
            <a:extLst>
              <a:ext uri="{FF2B5EF4-FFF2-40B4-BE49-F238E27FC236}">
                <a16:creationId xmlns:a16="http://schemas.microsoft.com/office/drawing/2014/main" id="{53CC93E3-A232-0D3E-4B62-9183A3D67E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3174" y="1175657"/>
            <a:ext cx="7123773" cy="473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936103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dirty="0">
                <a:effectLst/>
                <a:latin typeface="Arial" panose="020B0604020202020204" pitchFamily="34" charset="0"/>
              </a:rPr>
              <a:t>Art Creation</a:t>
            </a:r>
            <a:endParaRPr lang="en-GB" sz="6000" b="1" dirty="0"/>
          </a:p>
        </p:txBody>
      </p:sp>
      <p:pic>
        <p:nvPicPr>
          <p:cNvPr id="15362" name="Picture 2" descr="How to Use DALL-E 2 – Inside Telecom - Inside Telecom">
            <a:extLst>
              <a:ext uri="{FF2B5EF4-FFF2-40B4-BE49-F238E27FC236}">
                <a16:creationId xmlns:a16="http://schemas.microsoft.com/office/drawing/2014/main" id="{AF94EA47-62D7-8F49-A17E-A4C2FE18EE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8129" y="1312273"/>
            <a:ext cx="7055757" cy="4233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47414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GB" sz="6000" dirty="0"/>
              <a:t>Introduction to</a:t>
            </a:r>
          </a:p>
          <a:p>
            <a:r>
              <a:rPr lang="en-GB" sz="6000" dirty="0"/>
              <a:t>Generative AI</a:t>
            </a:r>
            <a:endParaRPr lang="en-GB" sz="4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6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564229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A0E340A-5093-9D3C-5A32-5644F9AD5A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724"/>
          <a:stretch/>
        </p:blipFill>
        <p:spPr>
          <a:xfrm>
            <a:off x="6380588" y="0"/>
            <a:ext cx="5822496" cy="571854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5D0DC-95FF-D5B1-6204-54B622B55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775" y="1139456"/>
            <a:ext cx="6558092" cy="4291948"/>
          </a:xfrm>
        </p:spPr>
        <p:txBody>
          <a:bodyPr>
            <a:noAutofit/>
          </a:bodyPr>
          <a:lstStyle/>
          <a:p>
            <a:r>
              <a:rPr lang="en-GB" dirty="0"/>
              <a:t>Most of us have heard of some form of generative AI:</a:t>
            </a:r>
          </a:p>
          <a:p>
            <a:pPr lvl="1"/>
            <a:r>
              <a:rPr lang="en-GB" dirty="0"/>
              <a:t>ChatGPT from Open AI</a:t>
            </a:r>
          </a:p>
          <a:p>
            <a:pPr lvl="1"/>
            <a:r>
              <a:rPr lang="en-GB" dirty="0"/>
              <a:t>Bard from Google</a:t>
            </a:r>
          </a:p>
          <a:p>
            <a:pPr lvl="1"/>
            <a:r>
              <a:rPr lang="en-GB" dirty="0"/>
              <a:t>Llama an open-source alternative</a:t>
            </a:r>
          </a:p>
          <a:p>
            <a:pPr lvl="1"/>
            <a:r>
              <a:rPr lang="en-GB" dirty="0"/>
              <a:t>Copilot from Microsoft</a:t>
            </a:r>
          </a:p>
          <a:p>
            <a:pPr lvl="1"/>
            <a:r>
              <a:rPr lang="en-GB" dirty="0" err="1"/>
              <a:t>Dalle</a:t>
            </a:r>
            <a:r>
              <a:rPr lang="en-GB" dirty="0"/>
              <a:t> - 3</a:t>
            </a:r>
          </a:p>
          <a:p>
            <a:pPr lvl="1"/>
            <a:r>
              <a:rPr lang="en-GB" dirty="0"/>
              <a:t>Midjourney</a:t>
            </a:r>
          </a:p>
          <a:p>
            <a:r>
              <a:rPr lang="en-GB" dirty="0"/>
              <a:t>AI is already existing in the tools you use</a:t>
            </a:r>
          </a:p>
          <a:p>
            <a:pPr lvl="1"/>
            <a:r>
              <a:rPr lang="en-GB" dirty="0"/>
              <a:t>Microsoft 365 already incorporates Copilot</a:t>
            </a:r>
          </a:p>
          <a:p>
            <a:pPr lvl="1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96015C-F954-BF70-9232-072CDDED42C0}"/>
              </a:ext>
            </a:extLst>
          </p:cNvPr>
          <p:cNvSpPr txBox="1"/>
          <p:nvPr/>
        </p:nvSpPr>
        <p:spPr>
          <a:xfrm>
            <a:off x="531054" y="253137"/>
            <a:ext cx="1071735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5400" b="1" dirty="0"/>
              <a:t>Generative AI</a:t>
            </a: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314504181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A0E340A-5093-9D3C-5A32-5644F9AD5A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" b="10"/>
          <a:stretch/>
        </p:blipFill>
        <p:spPr>
          <a:xfrm>
            <a:off x="6550428" y="0"/>
            <a:ext cx="5652655" cy="571854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5D0DC-95FF-D5B1-6204-54B622B55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899" y="1283026"/>
            <a:ext cx="6558092" cy="4291948"/>
          </a:xfrm>
        </p:spPr>
        <p:txBody>
          <a:bodyPr>
            <a:noAutofit/>
          </a:bodyPr>
          <a:lstStyle/>
          <a:p>
            <a:r>
              <a:rPr lang="en-GB" sz="3200" dirty="0"/>
              <a:t>Generative AI can enhance your workflow:</a:t>
            </a:r>
          </a:p>
          <a:p>
            <a:pPr lvl="1"/>
            <a:r>
              <a:rPr lang="en-GB" sz="2800" dirty="0"/>
              <a:t>Automated data entry and processing</a:t>
            </a:r>
          </a:p>
          <a:p>
            <a:pPr lvl="1"/>
            <a:r>
              <a:rPr lang="en-GB" sz="2800" dirty="0"/>
              <a:t>Process automation</a:t>
            </a:r>
          </a:p>
          <a:p>
            <a:pPr lvl="1"/>
            <a:r>
              <a:rPr lang="en-GB" sz="2800" dirty="0"/>
              <a:t>Predictive analytics</a:t>
            </a:r>
          </a:p>
          <a:p>
            <a:pPr lvl="1"/>
            <a:r>
              <a:rPr lang="en-GB" sz="2800" dirty="0"/>
              <a:t>Personalised recommendations</a:t>
            </a:r>
          </a:p>
          <a:p>
            <a:pPr lvl="1"/>
            <a:r>
              <a:rPr lang="en-GB" sz="2800" dirty="0"/>
              <a:t>Enhanced web search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96015C-F954-BF70-9232-072CDDED42C0}"/>
              </a:ext>
            </a:extLst>
          </p:cNvPr>
          <p:cNvSpPr txBox="1"/>
          <p:nvPr/>
        </p:nvSpPr>
        <p:spPr>
          <a:xfrm>
            <a:off x="531054" y="253137"/>
            <a:ext cx="1071735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5400" b="1" dirty="0"/>
              <a:t>Generative AI</a:t>
            </a: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96491474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A0E340A-5093-9D3C-5A32-5644F9AD5A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724"/>
          <a:stretch/>
        </p:blipFill>
        <p:spPr>
          <a:xfrm>
            <a:off x="6550428" y="0"/>
            <a:ext cx="5652655" cy="571854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5D0DC-95FF-D5B1-6204-54B622B55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899" y="1283026"/>
            <a:ext cx="6558092" cy="4291948"/>
          </a:xfrm>
        </p:spPr>
        <p:txBody>
          <a:bodyPr>
            <a:noAutofit/>
          </a:bodyPr>
          <a:lstStyle/>
          <a:p>
            <a:r>
              <a:rPr lang="en-GB" sz="3200" dirty="0"/>
              <a:t>Generative AI is based on a machine learning technique that uses Natural Language Processing (NLP):</a:t>
            </a:r>
          </a:p>
          <a:p>
            <a:pPr lvl="1"/>
            <a:r>
              <a:rPr lang="en-GB" sz="2800" dirty="0"/>
              <a:t>It is trained from vast amounts of input</a:t>
            </a:r>
          </a:p>
          <a:p>
            <a:pPr lvl="1"/>
            <a:r>
              <a:rPr lang="en-GB" sz="2800" dirty="0"/>
              <a:t>It predicts the next word based on the training given</a:t>
            </a:r>
          </a:p>
          <a:p>
            <a:pPr lvl="1"/>
            <a:r>
              <a:rPr lang="en-GB" sz="2800" dirty="0"/>
              <a:t>It outputs a response based on probability</a:t>
            </a:r>
          </a:p>
          <a:p>
            <a:pPr lvl="1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96015C-F954-BF70-9232-072CDDED42C0}"/>
              </a:ext>
            </a:extLst>
          </p:cNvPr>
          <p:cNvSpPr txBox="1"/>
          <p:nvPr/>
        </p:nvSpPr>
        <p:spPr>
          <a:xfrm>
            <a:off x="531054" y="253137"/>
            <a:ext cx="1071735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5400" b="1" dirty="0"/>
              <a:t>Generative AI</a:t>
            </a: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365089222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272CE-EFB6-E907-EA54-C0D467ED0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442793"/>
          </a:xfrm>
        </p:spPr>
        <p:txBody>
          <a:bodyPr>
            <a:normAutofit/>
          </a:bodyPr>
          <a:lstStyle/>
          <a:p>
            <a:pPr marL="457200" algn="ctr">
              <a:lnSpc>
                <a:spcPct val="107000"/>
              </a:lnSpc>
            </a:pPr>
            <a:r>
              <a:rPr lang="en-US" sz="5400" b="1"/>
              <a:t>Natural Language processing 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860843-780A-FAEB-ABFE-528E2F8547DF}"/>
              </a:ext>
            </a:extLst>
          </p:cNvPr>
          <p:cNvSpPr txBox="1"/>
          <p:nvPr/>
        </p:nvSpPr>
        <p:spPr>
          <a:xfrm>
            <a:off x="553721" y="1810512"/>
            <a:ext cx="5790262" cy="35394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/>
              <a:t>Humans can speak in plain text</a:t>
            </a:r>
            <a:endParaRPr lang="en-US" sz="2800"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/>
              <a:t>A machine can process and understand plain text from human language</a:t>
            </a:r>
            <a:endParaRPr lang="en-US" sz="2800"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>
              <a:ea typeface="Calibri"/>
              <a:cs typeface="Calibri"/>
            </a:endParaRPr>
          </a:p>
          <a:p>
            <a:r>
              <a:rPr lang="en-US" sz="2800"/>
              <a:t>Commonly seen in, but not limited to, email spam filters, spell check, chat bots, Alexa and so on.. </a:t>
            </a:r>
            <a:endParaRPr lang="en-US" sz="2800">
              <a:ea typeface="Calibri"/>
              <a:cs typeface="Calibri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6248813-6A68-C9FE-0CCF-C2E61D10CC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8133" y="1811020"/>
            <a:ext cx="5553843" cy="3540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12684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272CE-EFB6-E907-EA54-C0D467ED0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195" y="365125"/>
            <a:ext cx="12197382" cy="1442793"/>
          </a:xfrm>
        </p:spPr>
        <p:txBody>
          <a:bodyPr>
            <a:normAutofit fontScale="90000"/>
          </a:bodyPr>
          <a:lstStyle/>
          <a:p>
            <a:pPr marL="457200" algn="ctr">
              <a:lnSpc>
                <a:spcPct val="107000"/>
              </a:lnSpc>
            </a:pPr>
            <a:r>
              <a:rPr lang="en-US" sz="5400" b="1"/>
              <a:t>How we got to Natural Language Processing </a:t>
            </a:r>
            <a:endParaRPr lang="en-US"/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A24448C1-3BED-6EFF-FAAF-5735CBEC3A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7515" y="1525361"/>
            <a:ext cx="7336971" cy="4133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42452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Diagram, schematic&#10;&#10;Description automatically generated">
            <a:extLst>
              <a:ext uri="{FF2B5EF4-FFF2-40B4-BE49-F238E27FC236}">
                <a16:creationId xmlns:a16="http://schemas.microsoft.com/office/drawing/2014/main" id="{E3F6232E-EE3C-CDFA-C4E4-868DAAF5652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543" r="10944" b="-1158"/>
          <a:stretch/>
        </p:blipFill>
        <p:spPr>
          <a:xfrm>
            <a:off x="6817218" y="111447"/>
            <a:ext cx="5338777" cy="56263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6272CE-EFB6-E907-EA54-C0D467ED0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457200">
              <a:lnSpc>
                <a:spcPct val="107000"/>
              </a:lnSpc>
            </a:pPr>
            <a:r>
              <a:rPr lang="en-US" sz="6000" b="1"/>
              <a:t>Large language models</a:t>
            </a:r>
            <a:br>
              <a:rPr lang="en-US"/>
            </a:b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A09428-E4F5-B103-3046-F762897E1E80}"/>
              </a:ext>
            </a:extLst>
          </p:cNvPr>
          <p:cNvSpPr txBox="1"/>
          <p:nvPr/>
        </p:nvSpPr>
        <p:spPr>
          <a:xfrm>
            <a:off x="978408" y="1801368"/>
            <a:ext cx="6111919" cy="35394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/>
              <a:t>A form of deep learning</a:t>
            </a:r>
            <a:endParaRPr lang="en-US" sz="3200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/>
              <a:t>Can cope with incredibly large data sets</a:t>
            </a:r>
            <a:endParaRPr lang="en-US" sz="3200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/>
              <a:t>Generative AI  designed to produce text-based content</a:t>
            </a:r>
            <a:endParaRPr lang="en-US" sz="3200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/>
              <a:t>Predict the next word based on the probability of occurrence </a:t>
            </a:r>
            <a:endParaRPr lang="en-US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9245990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272CE-EFB6-E907-EA54-C0D467ED0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82" y="3752849"/>
            <a:ext cx="3441281" cy="15503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/>
            <a:r>
              <a:rPr lang="en-US" sz="3600" b="1"/>
              <a:t>Prompts</a:t>
            </a:r>
            <a:br>
              <a:rPr lang="en-US" sz="3600" b="1"/>
            </a:br>
            <a:r>
              <a:rPr lang="en-US" sz="3600" b="1"/>
              <a:t>(AI whispering)</a:t>
            </a:r>
            <a:endParaRPr lang="en-US" sz="3600"/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405B8D14-A3A3-868D-372C-049A7048E5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355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798CC5-E7A6-3BDE-CC92-CB1B88380CDA}"/>
              </a:ext>
            </a:extLst>
          </p:cNvPr>
          <p:cNvSpPr txBox="1"/>
          <p:nvPr/>
        </p:nvSpPr>
        <p:spPr>
          <a:xfrm>
            <a:off x="3863036" y="3622507"/>
            <a:ext cx="8187254" cy="198145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Often an iterative process, where the user will refine the prompt to shape the result</a:t>
            </a:r>
            <a:endParaRPr lang="en-US" sz="2400"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Adjusting the prompt will return different results, allowing you to fine tune your input to direct your output </a:t>
            </a:r>
            <a:endParaRPr lang="en-US" sz="2400"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The broader the prompt the more varied the AI’s interpretation may be </a:t>
            </a:r>
            <a:endParaRPr lang="en-US" sz="2400">
              <a:ea typeface="Calibri"/>
              <a:cs typeface="Calibri"/>
            </a:endParaRP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30A11D-7526-1B70-B8EC-D2CC54EA739F}"/>
              </a:ext>
            </a:extLst>
          </p:cNvPr>
          <p:cNvSpPr txBox="1"/>
          <p:nvPr/>
        </p:nvSpPr>
        <p:spPr>
          <a:xfrm>
            <a:off x="9083842" y="3178341"/>
            <a:ext cx="2165684" cy="2406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F305165-D129-22A8-268E-981AD8909CDB}"/>
              </a:ext>
            </a:extLst>
          </p:cNvPr>
          <p:cNvSpPr/>
          <p:nvPr/>
        </p:nvSpPr>
        <p:spPr>
          <a:xfrm>
            <a:off x="280737" y="481263"/>
            <a:ext cx="401052" cy="41107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10475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screenshot, font, number&#10;&#10;Description automatically generated">
            <a:extLst>
              <a:ext uri="{FF2B5EF4-FFF2-40B4-BE49-F238E27FC236}">
                <a16:creationId xmlns:a16="http://schemas.microsoft.com/office/drawing/2014/main" id="{D59748D9-7288-F4B5-6C4A-B9F52ABCE8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5171"/>
            <a:ext cx="12191998" cy="5695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19884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272CE-EFB6-E907-EA54-C0D467ED0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457200">
              <a:lnSpc>
                <a:spcPct val="107000"/>
              </a:lnSpc>
            </a:pPr>
            <a:r>
              <a:rPr lang="en-US" sz="5400" b="1"/>
              <a:t>Prompt prefacing</a:t>
            </a:r>
            <a:endParaRPr lang="en-GB" sz="54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119DAC-BBC7-DA97-9917-1E7E288552A5}"/>
              </a:ext>
            </a:extLst>
          </p:cNvPr>
          <p:cNvSpPr txBox="1"/>
          <p:nvPr/>
        </p:nvSpPr>
        <p:spPr>
          <a:xfrm>
            <a:off x="355601" y="1688990"/>
            <a:ext cx="6455073" cy="40934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/>
              <a:t>Before the model begins generating your output, you can add context to the output by giving some background information.</a:t>
            </a:r>
            <a:endParaRPr lang="en-US" sz="2800"/>
          </a:p>
          <a:p>
            <a:pPr marL="457200" indent="-457200">
              <a:buFont typeface="Arial"/>
              <a:buChar char="•"/>
            </a:pPr>
            <a:r>
              <a:rPr lang="en-GB" sz="2800"/>
              <a:t>An example using </a:t>
            </a:r>
            <a:r>
              <a:rPr lang="en-GB" sz="2800" err="1"/>
              <a:t>chatGPT</a:t>
            </a:r>
            <a:r>
              <a:rPr lang="en-GB" sz="2800"/>
              <a:t>:</a:t>
            </a:r>
            <a:endParaRPr lang="en-US" sz="2800"/>
          </a:p>
          <a:p>
            <a:pPr marL="914400" lvl="1" indent="-457200">
              <a:buFont typeface="Arial"/>
              <a:buChar char="•"/>
            </a:pPr>
            <a:r>
              <a:rPr lang="en-GB" sz="2400"/>
              <a:t>“You are an experienced content writer with high levels of expertise and authority in the tech world ”</a:t>
            </a:r>
            <a:endParaRPr lang="en-US" sz="2400"/>
          </a:p>
          <a:p>
            <a:pPr marL="914400" lvl="1" indent="-457200">
              <a:buFont typeface="Arial"/>
              <a:buChar char="•"/>
            </a:pPr>
            <a:r>
              <a:rPr lang="en-GB" sz="2400"/>
              <a:t>From that point the GPT model would form the output within this context</a:t>
            </a:r>
            <a:endParaRPr lang="en-US" sz="240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4" name="Picture 4" descr="A picture containing text, cartoon, drawing, clipart&#10;&#10;Description automatically generated">
            <a:extLst>
              <a:ext uri="{FF2B5EF4-FFF2-40B4-BE49-F238E27FC236}">
                <a16:creationId xmlns:a16="http://schemas.microsoft.com/office/drawing/2014/main" id="{B0D1AD68-A427-50CA-B639-6F530CCBE5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1108" y="369277"/>
            <a:ext cx="5310553" cy="5310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74774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dirty="0">
                <a:effectLst/>
                <a:latin typeface="Arial" panose="020B0604020202020204" pitchFamily="34" charset="0"/>
              </a:rPr>
              <a:t>Ethics in AI – Guiding Principles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A88BDA-91F0-8B06-52AF-554A3A5E8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4621" y="1175658"/>
            <a:ext cx="8553552" cy="425493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dirty="0">
                <a:effectLst/>
                <a:latin typeface="Arial" panose="020B0604020202020204" pitchFamily="34" charset="0"/>
              </a:rPr>
              <a:t>• Purpose</a:t>
            </a:r>
            <a:br>
              <a:rPr lang="en-US" dirty="0"/>
            </a:br>
            <a:r>
              <a:rPr lang="en-US" dirty="0"/>
              <a:t>	</a:t>
            </a:r>
            <a:r>
              <a:rPr lang="en-US" dirty="0">
                <a:effectLst/>
                <a:latin typeface="Arial" panose="020B0604020202020204" pitchFamily="34" charset="0"/>
              </a:rPr>
              <a:t>• Aid humans, no replace them</a:t>
            </a:r>
            <a:br>
              <a:rPr lang="en-US" dirty="0"/>
            </a:br>
            <a:r>
              <a:rPr lang="en-US" dirty="0"/>
              <a:t>	</a:t>
            </a:r>
            <a:r>
              <a:rPr lang="en-US" dirty="0">
                <a:effectLst/>
                <a:latin typeface="Arial" panose="020B0604020202020204" pitchFamily="34" charset="0"/>
              </a:rPr>
              <a:t>• Symbiotic relationship</a:t>
            </a:r>
          </a:p>
          <a:p>
            <a:pPr marL="0" indent="0">
              <a:buNone/>
            </a:pP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Transparency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How was AI taught?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What data was used and how?</a:t>
            </a:r>
            <a:br>
              <a:rPr lang="en-US" dirty="0"/>
            </a:br>
            <a:r>
              <a:rPr lang="en-US" dirty="0"/>
              <a:t>	</a:t>
            </a:r>
            <a:r>
              <a:rPr lang="en-US" dirty="0">
                <a:effectLst/>
                <a:latin typeface="Arial" panose="020B0604020202020204" pitchFamily="34" charset="0"/>
              </a:rPr>
              <a:t>• Necessary Regulations</a:t>
            </a:r>
            <a:br>
              <a:rPr lang="en-US" dirty="0"/>
            </a:br>
            <a:r>
              <a:rPr lang="en-US" dirty="0"/>
              <a:t>BUT…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Who will create regulations?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• Who will enforce regulations?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C94D3AF-2D19-C4EB-BDFD-5721F36E4C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3479" y="2059095"/>
            <a:ext cx="5264880" cy="2948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727483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dirty="0">
                <a:effectLst/>
                <a:latin typeface="Arial" panose="020B0604020202020204" pitchFamily="34" charset="0"/>
              </a:rPr>
              <a:t>Summary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A88BDA-91F0-8B06-52AF-554A3A5E8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78857"/>
            <a:ext cx="11481847" cy="4022702"/>
          </a:xfrm>
        </p:spPr>
        <p:txBody>
          <a:bodyPr>
            <a:noAutofit/>
          </a:bodyPr>
          <a:lstStyle/>
          <a:p>
            <a:r>
              <a:rPr lang="en-US" sz="3200" dirty="0"/>
              <a:t>What AI is</a:t>
            </a:r>
          </a:p>
          <a:p>
            <a:r>
              <a:rPr lang="en-US" sz="3200" dirty="0"/>
              <a:t>What AI can do</a:t>
            </a:r>
          </a:p>
          <a:p>
            <a:r>
              <a:rPr lang="en-US" sz="3200" dirty="0"/>
              <a:t>The history of AI through to ML</a:t>
            </a:r>
          </a:p>
          <a:p>
            <a:r>
              <a:rPr lang="en-US" sz="3200" dirty="0"/>
              <a:t>What is needed to perform AI tasks</a:t>
            </a:r>
          </a:p>
          <a:p>
            <a:r>
              <a:rPr lang="en-US" sz="3200" dirty="0"/>
              <a:t>What software, frameworks and languages are used</a:t>
            </a:r>
          </a:p>
          <a:p>
            <a:r>
              <a:rPr lang="en-US" sz="3200" dirty="0"/>
              <a:t>The application of AI</a:t>
            </a:r>
          </a:p>
          <a:p>
            <a:r>
              <a:rPr lang="en-US" sz="3200" dirty="0"/>
              <a:t>The importance of Ethical AI</a:t>
            </a:r>
          </a:p>
          <a:p>
            <a:endParaRPr lang="en-US" sz="3200" dirty="0"/>
          </a:p>
          <a:p>
            <a:endParaRPr lang="en-US" sz="3200" dirty="0"/>
          </a:p>
          <a:p>
            <a:endParaRPr lang="en-US" sz="3200" dirty="0"/>
          </a:p>
          <a:p>
            <a:endParaRPr lang="en-US" sz="3200" dirty="0"/>
          </a:p>
          <a:p>
            <a:endParaRPr lang="en-US" sz="3200" dirty="0"/>
          </a:p>
          <a:p>
            <a:endParaRPr lang="en-US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68036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1962</Words>
  <Application>Microsoft Office PowerPoint</Application>
  <PresentationFormat>Widescreen</PresentationFormat>
  <Paragraphs>239</Paragraphs>
  <Slides>51</Slides>
  <Notes>48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51</vt:i4>
      </vt:variant>
    </vt:vector>
  </HeadingPairs>
  <TitlesOfParts>
    <vt:vector size="80" baseType="lpstr">
      <vt:lpstr>Arial</vt:lpstr>
      <vt:lpstr>Arial</vt:lpstr>
      <vt:lpstr>Calibri</vt:lpstr>
      <vt:lpstr>Calibri Light</vt:lpstr>
      <vt:lpstr>inherit</vt:lpstr>
      <vt:lpstr>SFUFuturaBook</vt:lpstr>
      <vt:lpstr>source-serif-pro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What is AI?</vt:lpstr>
      <vt:lpstr>What is AI?</vt:lpstr>
      <vt:lpstr>Advantages to AI</vt:lpstr>
      <vt:lpstr>AI Abilities</vt:lpstr>
      <vt:lpstr>The History of AI</vt:lpstr>
      <vt:lpstr>The History of AI</vt:lpstr>
      <vt:lpstr>BG. AI – The Modern Era</vt:lpstr>
      <vt:lpstr>The History of AI</vt:lpstr>
      <vt:lpstr>AI and Cognitive Computing</vt:lpstr>
      <vt:lpstr>AI – The Machine Learning Era</vt:lpstr>
      <vt:lpstr>AI and Cognitive Computing</vt:lpstr>
      <vt:lpstr>The Creation of AI</vt:lpstr>
      <vt:lpstr>The Creation of AI</vt:lpstr>
      <vt:lpstr>Hardware – The Human Brain</vt:lpstr>
      <vt:lpstr>Hardware – CPU</vt:lpstr>
      <vt:lpstr>Data</vt:lpstr>
      <vt:lpstr>BG. Software</vt:lpstr>
      <vt:lpstr>BG. Software - Cont</vt:lpstr>
      <vt:lpstr>Algorithms</vt:lpstr>
      <vt:lpstr>Classification</vt:lpstr>
      <vt:lpstr>Classification</vt:lpstr>
      <vt:lpstr>Classification</vt:lpstr>
      <vt:lpstr>Classification</vt:lpstr>
      <vt:lpstr>AI and Cognitive Computing</vt:lpstr>
      <vt:lpstr>PowerPoint Presentation</vt:lpstr>
      <vt:lpstr>Exercise</vt:lpstr>
      <vt:lpstr>Autonomous Vehicles</vt:lpstr>
      <vt:lpstr>Scene Understanding – Deep Learning</vt:lpstr>
      <vt:lpstr>Scene Understanding</vt:lpstr>
      <vt:lpstr>Healthcare</vt:lpstr>
      <vt:lpstr>Speech - Chatbots</vt:lpstr>
      <vt:lpstr>Machine Translation</vt:lpstr>
      <vt:lpstr>Image Captioning</vt:lpstr>
      <vt:lpstr>Farming and Agriculture</vt:lpstr>
      <vt:lpstr>Music Composition</vt:lpstr>
      <vt:lpstr>Deepfake</vt:lpstr>
      <vt:lpstr>Voice and Video Cloning</vt:lpstr>
      <vt:lpstr>Art Creation</vt:lpstr>
      <vt:lpstr>PowerPoint Presentation</vt:lpstr>
      <vt:lpstr>PowerPoint Presentation</vt:lpstr>
      <vt:lpstr>PowerPoint Presentation</vt:lpstr>
      <vt:lpstr>PowerPoint Presentation</vt:lpstr>
      <vt:lpstr>Natural Language processing </vt:lpstr>
      <vt:lpstr>How we got to Natural Language Processing </vt:lpstr>
      <vt:lpstr>Large language models </vt:lpstr>
      <vt:lpstr>Prompts (AI whispering)</vt:lpstr>
      <vt:lpstr>PowerPoint Presentation</vt:lpstr>
      <vt:lpstr>Prompt prefacing</vt:lpstr>
      <vt:lpstr>Ethics in AI – Guiding Principles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46</cp:revision>
  <dcterms:created xsi:type="dcterms:W3CDTF">2021-03-09T15:35:42Z</dcterms:created>
  <dcterms:modified xsi:type="dcterms:W3CDTF">2024-04-25T18:59:50Z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