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7" r:id="rId2"/>
    <p:sldId id="323" r:id="rId3"/>
    <p:sldId id="324" r:id="rId4"/>
    <p:sldId id="264" r:id="rId5"/>
    <p:sldId id="331" r:id="rId6"/>
    <p:sldId id="332" r:id="rId7"/>
    <p:sldId id="333" r:id="rId8"/>
    <p:sldId id="334" r:id="rId9"/>
    <p:sldId id="335" r:id="rId10"/>
    <p:sldId id="336" r:id="rId11"/>
    <p:sldId id="337" r:id="rId12"/>
    <p:sldId id="338" r:id="rId13"/>
    <p:sldId id="339" r:id="rId14"/>
    <p:sldId id="340" r:id="rId15"/>
    <p:sldId id="341" r:id="rId16"/>
    <p:sldId id="343" r:id="rId17"/>
    <p:sldId id="344" r:id="rId18"/>
    <p:sldId id="346" r:id="rId19"/>
    <p:sldId id="347" r:id="rId20"/>
    <p:sldId id="454" r:id="rId21"/>
    <p:sldId id="350" r:id="rId22"/>
    <p:sldId id="352" r:id="rId23"/>
    <p:sldId id="353" r:id="rId24"/>
    <p:sldId id="290" r:id="rId25"/>
    <p:sldId id="355" r:id="rId26"/>
    <p:sldId id="356" r:id="rId27"/>
    <p:sldId id="293" r:id="rId28"/>
    <p:sldId id="455" r:id="rId29"/>
    <p:sldId id="357" r:id="rId30"/>
    <p:sldId id="358" r:id="rId31"/>
    <p:sldId id="361" r:id="rId32"/>
    <p:sldId id="452" r:id="rId33"/>
    <p:sldId id="453" r:id="rId34"/>
    <p:sldId id="45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39" autoAdjust="0"/>
    <p:restoredTop sz="95928" autoAdjust="0"/>
  </p:normalViewPr>
  <p:slideViewPr>
    <p:cSldViewPr snapToGrid="0">
      <p:cViewPr varScale="1">
        <p:scale>
          <a:sx n="122" d="100"/>
          <a:sy n="122" d="100"/>
        </p:scale>
        <p:origin x="966" y="11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02/07/2026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6CC3DEEB-05B7-7740-A503-7EB512BB95C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6771C88-8681-FE4D-B338-2B1BBAE6A005}" type="slidenum">
              <a:rPr lang="en-US" altLang="en-US"/>
              <a:pPr/>
              <a:t>2</a:t>
            </a:fld>
            <a:endParaRPr lang="en-US" altLang="en-US"/>
          </a:p>
        </p:txBody>
      </p:sp>
      <p:sp>
        <p:nvSpPr>
          <p:cNvPr id="26627" name="Rectangle 2">
            <a:extLst>
              <a:ext uri="{FF2B5EF4-FFF2-40B4-BE49-F238E27FC236}">
                <a16:creationId xmlns:a16="http://schemas.microsoft.com/office/drawing/2014/main" id="{69910F82-AF4A-2D43-BD3B-48549AC72F1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96D5A99B-4998-3649-8503-DFE91F3A09B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1DF3D21-AA9A-754B-A5D2-DFE9100002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D900738-06BF-004F-BE62-86660D356C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N" altLang="en-US">
                <a:latin typeface="Arial" panose="020B0604020202020204" pitchFamily="34" charset="0"/>
                <a:cs typeface="Arial" panose="020B0604020202020204" pitchFamily="34" charset="0"/>
              </a:rPr>
              <a:t>Figure 12.1 Evaluating strategies</a:t>
            </a:r>
          </a:p>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5518E763-E2D4-DB4D-B409-C7F3566DF4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C39323-8C48-BC43-9A43-487DE9C4642F}" type="slidenum">
              <a:rPr lang="en-GB" altLang="en-US"/>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63B15CBB-2144-E34D-924D-D2D9CA78A7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F5BFE147-7B4A-2C49-B2B4-8AAC76205A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rPr>
              <a:t>Table 12.1 The SAFE criteria and key questions</a:t>
            </a:r>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155E70C1-AE89-4D45-AC9B-8E6B401D07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393C460-56A5-D147-877A-FB8EDC22AFB9}" type="slidenum">
              <a:rPr lang="en-GB" altLang="en-US"/>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F5C5B9E0-F097-6342-AD35-5D647E0BA8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AFFCCE39-9D9D-7C40-A656-53402F3EDC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40ADF83A-6B7F-C54E-96E3-E71AD5183F9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734D42F-E5BF-5B44-801F-01FDBC122D3E}" type="slidenum">
              <a:rPr lang="en-GB" altLang="en-US"/>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583F7FCC-1EFC-F14A-85EE-B797754D07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A3838D9B-7E0A-5345-9FF5-EF907F4707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rPr>
              <a:t>Table 12.2 Suitability of strategic options in relation to strategic position</a:t>
            </a:r>
          </a:p>
        </p:txBody>
      </p:sp>
      <p:sp>
        <p:nvSpPr>
          <p:cNvPr id="49156" name="Slide Number Placeholder 3">
            <a:extLst>
              <a:ext uri="{FF2B5EF4-FFF2-40B4-BE49-F238E27FC236}">
                <a16:creationId xmlns:a16="http://schemas.microsoft.com/office/drawing/2014/main" id="{C3A6864F-6954-7545-8ABA-EF346CA8A4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D41948F-170B-7742-BE44-D82A60B6A246}" type="slidenum">
              <a:rPr lang="en-GB" altLang="en-US"/>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06615725-F525-2749-85C4-C4958A6DA6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250E5D8-693E-B44A-9F5B-45D3583A33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rPr>
              <a:t>Table 12.2 Suitability of strategic options in relation to strategic position</a:t>
            </a:r>
          </a:p>
        </p:txBody>
      </p:sp>
      <p:sp>
        <p:nvSpPr>
          <p:cNvPr id="51204" name="Slide Number Placeholder 3">
            <a:extLst>
              <a:ext uri="{FF2B5EF4-FFF2-40B4-BE49-F238E27FC236}">
                <a16:creationId xmlns:a16="http://schemas.microsoft.com/office/drawing/2014/main" id="{DBB696AB-FC4D-5941-AD1F-2EA40E41E3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C2799B3-46C2-8F46-9E81-40BEE7B8900D}" type="slidenum">
              <a:rPr lang="en-GB" altLang="en-US"/>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11E99FF3-617F-5A4B-A5CF-BEE398F6A1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750C339-8E46-FF4A-A5BE-6753C0CB7E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rPr>
              <a:t>Table 12.3 Some examples of suitability</a:t>
            </a:r>
          </a:p>
        </p:txBody>
      </p:sp>
      <p:sp>
        <p:nvSpPr>
          <p:cNvPr id="53252" name="Slide Number Placeholder 3">
            <a:extLst>
              <a:ext uri="{FF2B5EF4-FFF2-40B4-BE49-F238E27FC236}">
                <a16:creationId xmlns:a16="http://schemas.microsoft.com/office/drawing/2014/main" id="{35857541-01E2-0D46-AE50-DBD8B2884D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44B65EB-5E1F-7B41-951C-2B210C5CAE39}" type="slidenum">
              <a:rPr lang="en-GB" altLang="en-US"/>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D9A50F1-745B-D547-80F8-328BD2748D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F5DFE5DF-C10B-E744-9BC0-29C7898B7F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rPr>
              <a:t>Table 12.3 Some examples of suitability</a:t>
            </a:r>
          </a:p>
        </p:txBody>
      </p:sp>
      <p:sp>
        <p:nvSpPr>
          <p:cNvPr id="55300" name="Slide Number Placeholder 3">
            <a:extLst>
              <a:ext uri="{FF2B5EF4-FFF2-40B4-BE49-F238E27FC236}">
                <a16:creationId xmlns:a16="http://schemas.microsoft.com/office/drawing/2014/main" id="{F2AD9C29-6CB7-9841-8AB8-877E6F434F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1A140B6-8D71-244B-8B70-6E52D82359CE}" type="slidenum">
              <a:rPr lang="en-GB" altLang="en-US"/>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D265823C-A917-5B4E-AA8B-8A802978F8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E1CD5EFD-8327-1E4B-A478-D4854FE9F2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7348" name="Slide Number Placeholder 3">
            <a:extLst>
              <a:ext uri="{FF2B5EF4-FFF2-40B4-BE49-F238E27FC236}">
                <a16:creationId xmlns:a16="http://schemas.microsoft.com/office/drawing/2014/main" id="{D7E6A681-6B23-3D4C-AA7D-536AFDED56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72A6096-5E63-3D4C-B6DD-0BF43AC73BB4}" type="slidenum">
              <a:rPr lang="en-GB" altLang="en-US"/>
              <a:pPr/>
              <a:t>10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031">
            <a:extLst>
              <a:ext uri="{FF2B5EF4-FFF2-40B4-BE49-F238E27FC236}">
                <a16:creationId xmlns:a16="http://schemas.microsoft.com/office/drawing/2014/main" id="{CFEF8C60-9122-2E4D-90FD-ECAC863676F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F505BD8-734D-574E-B241-6D6CF743E75B}" type="slidenum">
              <a:rPr lang="en-US" altLang="en-US"/>
              <a:pPr/>
              <a:t>11</a:t>
            </a:fld>
            <a:endParaRPr lang="en-US" altLang="en-US"/>
          </a:p>
        </p:txBody>
      </p:sp>
      <p:sp>
        <p:nvSpPr>
          <p:cNvPr id="59395" name="Rectangle 2">
            <a:extLst>
              <a:ext uri="{FF2B5EF4-FFF2-40B4-BE49-F238E27FC236}">
                <a16:creationId xmlns:a16="http://schemas.microsoft.com/office/drawing/2014/main" id="{0C53EDCD-BF63-CA4E-8C06-CFC226A9DCB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6" name="Rectangle 3">
            <a:extLst>
              <a:ext uri="{FF2B5EF4-FFF2-40B4-BE49-F238E27FC236}">
                <a16:creationId xmlns:a16="http://schemas.microsoft.com/office/drawing/2014/main" id="{DAF1DC3A-9762-3E49-9553-2B78453EA8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Illustration 12.3 A strategic decision tree for a law firm</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B48EEAE4-DD43-3148-BC27-27C9379E79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1618C79E-E920-3349-89FE-B119A15E9C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15CDF3EB-D624-9D40-B6E2-8E139A8082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A55274-7E3C-4742-8A82-1773756289ED}" type="slidenum">
              <a:rPr lang="en-GB" altLang="en-US"/>
              <a:pPr/>
              <a:t>12</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05CE0975-A42C-1A4F-BE0A-828C27CACC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4145BD83-42D2-BA49-B821-11E41EF4ED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47161C87-5271-A343-9ABD-DB20F5DF81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E8725A2-42DF-CC41-9E09-17374727830B}" type="slidenum">
              <a:rPr lang="en-GB" altLang="en-US"/>
              <a:pPr/>
              <a:t>13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8ADBDE81-A630-1347-96A6-5534B465AB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1DB0CC8B-EB0D-214B-B860-DC35439E7F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latin typeface="Arial" panose="020B0604020202020204" pitchFamily="34" charset="0"/>
                <a:cs typeface="Arial" panose="020B0604020202020204" pitchFamily="34" charset="0"/>
              </a:rPr>
              <a:t>Figure 12.4 Assessing profitability</a:t>
            </a:r>
          </a:p>
          <a:p>
            <a:pPr eaLnBrk="1" hangingPunct="1">
              <a:spcBef>
                <a:spcPct val="0"/>
              </a:spcBef>
            </a:pPr>
            <a:endParaRPr lang="en-GB" altLang="en-US">
              <a:latin typeface="Arial" panose="020B0604020202020204" pitchFamily="34" charset="0"/>
            </a:endParaRPr>
          </a:p>
        </p:txBody>
      </p:sp>
      <p:sp>
        <p:nvSpPr>
          <p:cNvPr id="65540" name="Slide Number Placeholder 3">
            <a:extLst>
              <a:ext uri="{FF2B5EF4-FFF2-40B4-BE49-F238E27FC236}">
                <a16:creationId xmlns:a16="http://schemas.microsoft.com/office/drawing/2014/main" id="{D63080CC-1CDE-F040-9E93-3F25287E28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DDEEEC-710E-4B48-86DE-4C99B872ECA7}" type="slidenum">
              <a:rPr lang="en-GB" altLang="en-US"/>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19B6DA48-7D66-1448-B893-91B39A1490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B4617192-2805-9E47-AD9F-00D7846451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N" altLang="en-US">
                <a:latin typeface="Arial" panose="020B0604020202020204" pitchFamily="34" charset="0"/>
                <a:cs typeface="Arial" panose="020B0604020202020204" pitchFamily="34" charset="0"/>
              </a:rPr>
              <a:t>Figure 12.4 Assessing profitability</a:t>
            </a:r>
          </a:p>
          <a:p>
            <a:endParaRPr lang="en-IN" altLang="en-US">
              <a:latin typeface="Arial" panose="020B0604020202020204" pitchFamily="34" charset="0"/>
            </a:endParaRPr>
          </a:p>
          <a:p>
            <a:pPr eaLnBrk="1" hangingPunct="1">
              <a:spcBef>
                <a:spcPct val="0"/>
              </a:spcBef>
            </a:pPr>
            <a:endParaRPr lang="en-GB"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2EBA6F46-1DAE-0348-8229-7493A483FA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E6C42BC-6BEB-4943-AB3A-D23BFD065C7A}" type="slidenum">
              <a:rPr lang="en-GB" altLang="en-US"/>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0BC57B83-4EE1-B046-B266-C214A76DFF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0CC79714-A89F-5C41-92BB-1B84023AB4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6B032CB0-D49B-5643-B631-BB3242A3BD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4D48DE9-07C8-2745-B4CA-BE298D73136D}" type="slidenum">
              <a:rPr lang="en-GB" altLang="en-US"/>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7E0A98AD-302C-904A-A346-15B443C816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4323EB48-E439-C84B-93A4-3473EC6834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3732" name="Slide Number Placeholder 3">
            <a:extLst>
              <a:ext uri="{FF2B5EF4-FFF2-40B4-BE49-F238E27FC236}">
                <a16:creationId xmlns:a16="http://schemas.microsoft.com/office/drawing/2014/main" id="{F4C700BD-5FE1-7F48-84A4-C621756BEC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B97AD3C-A647-D149-933F-1B534C05A9F3}" type="slidenum">
              <a:rPr lang="en-GB" altLang="en-US"/>
              <a:pPr/>
              <a:t>17</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6786F8CB-BB8E-4945-A376-1937308D4DE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50C263E6-2739-4E49-A638-1BA18A7BB7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7828" name="Slide Number Placeholder 3">
            <a:extLst>
              <a:ext uri="{FF2B5EF4-FFF2-40B4-BE49-F238E27FC236}">
                <a16:creationId xmlns:a16="http://schemas.microsoft.com/office/drawing/2014/main" id="{5E4E0268-8C86-FA4C-B15B-F246B59699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0E9A038-5DBC-D34A-8842-1D90ABB8725F}" type="slidenum">
              <a:rPr lang="en-GB" altLang="en-US"/>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884BAFC1-2B72-4C47-B5EF-B20CAF4C49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C095A8E1-8219-9042-A435-6BB978D774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79876" name="Slide Number Placeholder 3">
            <a:extLst>
              <a:ext uri="{FF2B5EF4-FFF2-40B4-BE49-F238E27FC236}">
                <a16:creationId xmlns:a16="http://schemas.microsoft.com/office/drawing/2014/main" id="{A206EC61-81CB-244A-9469-82FFE53030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AE8D459-6792-964B-8061-2B851BCB2725}" type="slidenum">
              <a:rPr lang="en-GB" altLang="en-US"/>
              <a:pPr/>
              <a:t>19</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AB277E91-AC49-F04F-A3EE-A255FCA5E8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a:extLst>
              <a:ext uri="{FF2B5EF4-FFF2-40B4-BE49-F238E27FC236}">
                <a16:creationId xmlns:a16="http://schemas.microsoft.com/office/drawing/2014/main" id="{F422C111-05A8-1E43-ADE3-FFA4FA2D3FE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88068" name="Slide Number Placeholder 3">
            <a:extLst>
              <a:ext uri="{FF2B5EF4-FFF2-40B4-BE49-F238E27FC236}">
                <a16:creationId xmlns:a16="http://schemas.microsoft.com/office/drawing/2014/main" id="{A0381DDF-B8BA-D049-BE8A-77EA669E77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238EF8-8E48-CC43-80B1-56B6665D3147}" type="slidenum">
              <a:rPr lang="en-GB" altLang="en-US"/>
              <a:pPr/>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3D6A2234-E64E-954A-AEB2-D745775CAC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a:extLst>
              <a:ext uri="{FF2B5EF4-FFF2-40B4-BE49-F238E27FC236}">
                <a16:creationId xmlns:a16="http://schemas.microsoft.com/office/drawing/2014/main" id="{401AAADE-5DBD-CB4C-9D33-5DF449532E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2164" name="Slide Number Placeholder 3">
            <a:extLst>
              <a:ext uri="{FF2B5EF4-FFF2-40B4-BE49-F238E27FC236}">
                <a16:creationId xmlns:a16="http://schemas.microsoft.com/office/drawing/2014/main" id="{777107F1-E9C0-B741-8089-2F19005FB5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A5A1017-EC35-B14B-B129-8A1FC89B04D6}" type="slidenum">
              <a:rPr lang="en-GB" altLang="en-US"/>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528769BC-43A7-F748-AF53-6601E1BA1CA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5296B2C1-46E1-E148-BFF2-DEBCE32D0B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4212" name="Slide Number Placeholder 3">
            <a:extLst>
              <a:ext uri="{FF2B5EF4-FFF2-40B4-BE49-F238E27FC236}">
                <a16:creationId xmlns:a16="http://schemas.microsoft.com/office/drawing/2014/main" id="{39992ACA-7EBD-B441-AB14-EFFF5687B6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9C9A08-2DD8-4C48-BDF1-01FAB49C5799}" type="slidenum">
              <a:rPr lang="en-GB" altLang="en-US"/>
              <a:pPr/>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DDBD6BC1-4316-DD42-88D6-18DF703904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a:extLst>
              <a:ext uri="{FF2B5EF4-FFF2-40B4-BE49-F238E27FC236}">
                <a16:creationId xmlns:a16="http://schemas.microsoft.com/office/drawing/2014/main" id="{02FF40D1-A7A7-534A-B56A-904EB2B71D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00356" name="Slide Number Placeholder 3">
            <a:extLst>
              <a:ext uri="{FF2B5EF4-FFF2-40B4-BE49-F238E27FC236}">
                <a16:creationId xmlns:a16="http://schemas.microsoft.com/office/drawing/2014/main" id="{4A089D68-D2E2-4244-A261-7E675B59FF3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9134503-BAC0-E34E-BED4-958F7CD773D9}" type="slidenum">
              <a:rPr lang="en-GB" altLang="en-US"/>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a:extLst>
              <a:ext uri="{FF2B5EF4-FFF2-40B4-BE49-F238E27FC236}">
                <a16:creationId xmlns:a16="http://schemas.microsoft.com/office/drawing/2014/main" id="{2FB557E4-ED0C-6A42-8268-39AD4E7B3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3" name="Notes Placeholder 2">
            <a:extLst>
              <a:ext uri="{FF2B5EF4-FFF2-40B4-BE49-F238E27FC236}">
                <a16:creationId xmlns:a16="http://schemas.microsoft.com/office/drawing/2014/main" id="{626F1B86-8184-D24B-A784-78918C94CE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02404" name="Slide Number Placeholder 3">
            <a:extLst>
              <a:ext uri="{FF2B5EF4-FFF2-40B4-BE49-F238E27FC236}">
                <a16:creationId xmlns:a16="http://schemas.microsoft.com/office/drawing/2014/main" id="{F052D969-4975-AB4B-907E-51CE4133B5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A96205-5EC0-CB4B-AD24-C10B943B4DF5}" type="slidenum">
              <a:rPr lang="en-GB" altLang="en-US"/>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019A6AEB-712E-EC4B-BC2D-72DCCA2C82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4451" name="Notes Placeholder 2">
            <a:extLst>
              <a:ext uri="{FF2B5EF4-FFF2-40B4-BE49-F238E27FC236}">
                <a16:creationId xmlns:a16="http://schemas.microsoft.com/office/drawing/2014/main" id="{97EFD609-A4DE-814B-805A-4783975FC7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04452" name="Slide Number Placeholder 3">
            <a:extLst>
              <a:ext uri="{FF2B5EF4-FFF2-40B4-BE49-F238E27FC236}">
                <a16:creationId xmlns:a16="http://schemas.microsoft.com/office/drawing/2014/main" id="{BA856360-FCF2-E848-9860-8A8406ED62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D070FC2-B76D-FC4D-84E8-EB093448B6FA}" type="slidenum">
              <a:rPr lang="en-GB" altLang="en-US"/>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CF2C946F-D315-3440-A269-9EE0F2F9CF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6499" name="Notes Placeholder 2">
            <a:extLst>
              <a:ext uri="{FF2B5EF4-FFF2-40B4-BE49-F238E27FC236}">
                <a16:creationId xmlns:a16="http://schemas.microsoft.com/office/drawing/2014/main" id="{A4108DB9-F28C-F54E-B495-8BBAB30069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06500" name="Slide Number Placeholder 3">
            <a:extLst>
              <a:ext uri="{FF2B5EF4-FFF2-40B4-BE49-F238E27FC236}">
                <a16:creationId xmlns:a16="http://schemas.microsoft.com/office/drawing/2014/main" id="{06DCC35B-4E17-AE45-B84D-49AF02026F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5F65E45-665C-2648-A4FC-498B7A7D96E7}" type="slidenum">
              <a:rPr lang="en-GB" altLang="en-US"/>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a:extLst>
              <a:ext uri="{FF2B5EF4-FFF2-40B4-BE49-F238E27FC236}">
                <a16:creationId xmlns:a16="http://schemas.microsoft.com/office/drawing/2014/main" id="{745BC46E-E166-0144-9088-84E0014B0D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8547" name="Notes Placeholder 2">
            <a:extLst>
              <a:ext uri="{FF2B5EF4-FFF2-40B4-BE49-F238E27FC236}">
                <a16:creationId xmlns:a16="http://schemas.microsoft.com/office/drawing/2014/main" id="{72DAA189-C74B-1840-A2EB-5BE5315ABB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08548" name="Slide Number Placeholder 3">
            <a:extLst>
              <a:ext uri="{FF2B5EF4-FFF2-40B4-BE49-F238E27FC236}">
                <a16:creationId xmlns:a16="http://schemas.microsoft.com/office/drawing/2014/main" id="{7FEA7780-5F50-F841-B4F9-E413AD1315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7A84A44-A54C-8B4D-9ADD-674484A5D1C0}" type="slidenum">
              <a:rPr lang="en-GB" altLang="en-US"/>
              <a:pPr/>
              <a:t>29</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02/07/2026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02/07/2026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02/07/2026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02/07/2026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71488"/>
            <a:ext cx="8229600" cy="747712"/>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617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02/07/2026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gif"/></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gif"/></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3.emf"/></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2475570" y="392050"/>
            <a:ext cx="4861931" cy="555804"/>
          </a:xfrm>
        </p:spPr>
        <p:txBody>
          <a:bodyPr>
            <a:normAutofit fontScale="90000"/>
          </a:bodyPr>
          <a:lstStyle/>
          <a:p>
            <a:r>
              <a:rPr lang="en-GB" sz="2000" dirty="0">
                <a:solidFill>
                  <a:schemeClr val="bg1"/>
                </a:solidFill>
              </a:rPr>
              <a:t>Strategic Management in Policing Module</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bg1"/>
                </a:solidFill>
              </a:rPr>
              <a:t>Steven Thompson</a:t>
            </a:r>
          </a:p>
        </p:txBody>
      </p:sp>
      <p:sp>
        <p:nvSpPr>
          <p:cNvPr id="4" name="Title 1">
            <a:extLst>
              <a:ext uri="{FF2B5EF4-FFF2-40B4-BE49-F238E27FC236}">
                <a16:creationId xmlns:a16="http://schemas.microsoft.com/office/drawing/2014/main" id="{B6F85C9F-FBB1-B84E-8E53-FF425FBDD652}"/>
              </a:ext>
            </a:extLst>
          </p:cNvPr>
          <p:cNvSpPr txBox="1">
            <a:spLocks/>
          </p:cNvSpPr>
          <p:nvPr/>
        </p:nvSpPr>
        <p:spPr>
          <a:xfrm>
            <a:off x="345701" y="1071395"/>
            <a:ext cx="7979876" cy="1470025"/>
          </a:xfrm>
          <a:prstGeom prst="rect">
            <a:avLst/>
          </a:prstGeom>
        </p:spPr>
        <p:txBody>
          <a:bodyPr vert="horz" lIns="91440" tIns="45720" rIns="91440" bIns="45720" rtlCol="0" anchor="ctr">
            <a:normAutofit fontScale="8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Week 10: Strategy Evaluation &amp;  Strategic Management in Policing – Bringing it all together.  </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4">
            <a:extLst>
              <a:ext uri="{FF2B5EF4-FFF2-40B4-BE49-F238E27FC236}">
                <a16:creationId xmlns:a16="http://schemas.microsoft.com/office/drawing/2014/main" id="{67ECE9AD-D823-7C44-AECB-09AC2CB28128}"/>
              </a:ext>
            </a:extLst>
          </p:cNvPr>
          <p:cNvSpPr>
            <a:spLocks noGrp="1"/>
          </p:cNvSpPr>
          <p:nvPr>
            <p:ph type="title"/>
          </p:nvPr>
        </p:nvSpPr>
        <p:spPr>
          <a:xfrm>
            <a:off x="457200" y="261938"/>
            <a:ext cx="8229600" cy="641350"/>
          </a:xfrm>
        </p:spPr>
        <p:txBody>
          <a:bodyPr>
            <a:normAutofit fontScale="90000"/>
          </a:bodyPr>
          <a:lstStyle/>
          <a:p>
            <a:pPr eaLnBrk="1" hangingPunct="1"/>
            <a:r>
              <a:rPr lang="en-US" altLang="en-US" dirty="0"/>
              <a:t>Learning outcomes </a:t>
            </a:r>
          </a:p>
        </p:txBody>
      </p:sp>
      <p:sp>
        <p:nvSpPr>
          <p:cNvPr id="374789" name="Rectangle 5">
            <a:extLst>
              <a:ext uri="{FF2B5EF4-FFF2-40B4-BE49-F238E27FC236}">
                <a16:creationId xmlns:a16="http://schemas.microsoft.com/office/drawing/2014/main" id="{2097F279-1D63-465F-AB97-22CA218DE831}"/>
              </a:ext>
            </a:extLst>
          </p:cNvPr>
          <p:cNvSpPr>
            <a:spLocks noGrp="1"/>
          </p:cNvSpPr>
          <p:nvPr>
            <p:ph idx="1"/>
          </p:nvPr>
        </p:nvSpPr>
        <p:spPr>
          <a:xfrm>
            <a:off x="511175" y="1363663"/>
            <a:ext cx="8237538" cy="4100512"/>
          </a:xfrm>
        </p:spPr>
        <p:txBody>
          <a:bodyPr>
            <a:normAutofit/>
          </a:bodyPr>
          <a:lstStyle/>
          <a:p>
            <a:pPr marL="312738" indent="-312738" eaLnBrk="1" hangingPunct="1">
              <a:spcBef>
                <a:spcPts val="600"/>
              </a:spcBef>
              <a:defRPr/>
            </a:pPr>
            <a:r>
              <a:rPr lang="en-US" altLang="en-US" sz="1800" dirty="0"/>
              <a:t>Assess performance using different techniques.</a:t>
            </a:r>
          </a:p>
          <a:p>
            <a:pPr marL="312738" indent="-312738" eaLnBrk="1" hangingPunct="1">
              <a:spcBef>
                <a:spcPts val="600"/>
              </a:spcBef>
              <a:defRPr/>
            </a:pPr>
            <a:r>
              <a:rPr lang="en-US" altLang="en-US" sz="1800" dirty="0"/>
              <a:t>Identify the need for new strategies using </a:t>
            </a:r>
            <a:r>
              <a:rPr lang="en-US" altLang="en-US" sz="1800" b="1" dirty="0"/>
              <a:t>gap analysis</a:t>
            </a:r>
            <a:r>
              <a:rPr lang="en-US" altLang="en-US" sz="1800" b="1" i="1" dirty="0"/>
              <a:t>.</a:t>
            </a:r>
          </a:p>
          <a:p>
            <a:pPr>
              <a:spcBef>
                <a:spcPts val="600"/>
              </a:spcBef>
              <a:defRPr/>
            </a:pPr>
            <a:r>
              <a:rPr lang="en-US" sz="1800" dirty="0"/>
              <a:t>Employ </a:t>
            </a:r>
            <a:r>
              <a:rPr lang="en-US" sz="1800" b="1" dirty="0"/>
              <a:t>SAFE </a:t>
            </a:r>
            <a:r>
              <a:rPr lang="en-US" sz="1800" dirty="0"/>
              <a:t>(Suitability, Acceptability, Feasibility and </a:t>
            </a:r>
            <a:r>
              <a:rPr lang="en-US" sz="1800" i="1" dirty="0"/>
              <a:t>Evaluation</a:t>
            </a:r>
            <a:r>
              <a:rPr lang="en-US" sz="1800" dirty="0"/>
              <a:t>)</a:t>
            </a:r>
            <a:r>
              <a:rPr lang="en-US" sz="1800" i="1" dirty="0"/>
              <a:t> </a:t>
            </a:r>
            <a:r>
              <a:rPr lang="en-US" sz="1800" dirty="0"/>
              <a:t>to identify optimal strategic options.</a:t>
            </a:r>
          </a:p>
          <a:p>
            <a:pPr>
              <a:spcBef>
                <a:spcPts val="600"/>
              </a:spcBef>
              <a:defRPr/>
            </a:pPr>
            <a:r>
              <a:rPr lang="en-US" altLang="en-US" sz="1800" dirty="0"/>
              <a:t>Use a range of different techniques for evaluating options on financial and non-financial grounds.</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4789">
                                            <p:txEl>
                                              <p:pRg st="0" end="0"/>
                                            </p:txEl>
                                          </p:spTgt>
                                        </p:tgtEl>
                                        <p:attrNameLst>
                                          <p:attrName>style.visibility</p:attrName>
                                        </p:attrNameLst>
                                      </p:cBhvr>
                                      <p:to>
                                        <p:strVal val="visible"/>
                                      </p:to>
                                    </p:set>
                                    <p:animEffect transition="in" filter="blinds(horizontal)">
                                      <p:cBhvr>
                                        <p:cTn id="7" dur="500"/>
                                        <p:tgtEl>
                                          <p:spTgt spid="37478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74789">
                                            <p:txEl>
                                              <p:pRg st="1" end="1"/>
                                            </p:txEl>
                                          </p:spTgt>
                                        </p:tgtEl>
                                        <p:attrNameLst>
                                          <p:attrName>style.visibility</p:attrName>
                                        </p:attrNameLst>
                                      </p:cBhvr>
                                      <p:to>
                                        <p:strVal val="visible"/>
                                      </p:to>
                                    </p:set>
                                    <p:animEffect transition="in" filter="blinds(horizontal)">
                                      <p:cBhvr>
                                        <p:cTn id="12" dur="500"/>
                                        <p:tgtEl>
                                          <p:spTgt spid="37478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74789">
                                            <p:txEl>
                                              <p:pRg st="2" end="2"/>
                                            </p:txEl>
                                          </p:spTgt>
                                        </p:tgtEl>
                                        <p:attrNameLst>
                                          <p:attrName>style.visibility</p:attrName>
                                        </p:attrNameLst>
                                      </p:cBhvr>
                                      <p:to>
                                        <p:strVal val="visible"/>
                                      </p:to>
                                    </p:set>
                                    <p:animEffect transition="in" filter="blinds(horizontal)">
                                      <p:cBhvr>
                                        <p:cTn id="17" dur="500"/>
                                        <p:tgtEl>
                                          <p:spTgt spid="37478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74789">
                                            <p:txEl>
                                              <p:pRg st="3" end="3"/>
                                            </p:txEl>
                                          </p:spTgt>
                                        </p:tgtEl>
                                        <p:attrNameLst>
                                          <p:attrName>style.visibility</p:attrName>
                                        </p:attrNameLst>
                                      </p:cBhvr>
                                      <p:to>
                                        <p:strVal val="visible"/>
                                      </p:to>
                                    </p:set>
                                    <p:animEffect transition="in" filter="blinds(horizontal)">
                                      <p:cBhvr>
                                        <p:cTn id="22" dur="500"/>
                                        <p:tgtEl>
                                          <p:spTgt spid="37478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071235D-CABE-A447-81FD-FCE89DA6DC56}"/>
              </a:ext>
            </a:extLst>
          </p:cNvPr>
          <p:cNvSpPr>
            <a:spLocks noGrp="1"/>
          </p:cNvSpPr>
          <p:nvPr>
            <p:ph type="title"/>
          </p:nvPr>
        </p:nvSpPr>
        <p:spPr>
          <a:xfrm>
            <a:off x="457200" y="269875"/>
            <a:ext cx="8229600" cy="641350"/>
          </a:xfrm>
        </p:spPr>
        <p:txBody>
          <a:bodyPr>
            <a:normAutofit fontScale="90000"/>
          </a:bodyPr>
          <a:lstStyle/>
          <a:p>
            <a:pPr eaLnBrk="1" hangingPunct="1"/>
            <a:r>
              <a:rPr lang="en-GB" altLang="en-US"/>
              <a:t>Evaluating strategies</a:t>
            </a:r>
          </a:p>
        </p:txBody>
      </p:sp>
      <p:sp>
        <p:nvSpPr>
          <p:cNvPr id="27651" name="Text Box 13">
            <a:extLst>
              <a:ext uri="{FF2B5EF4-FFF2-40B4-BE49-F238E27FC236}">
                <a16:creationId xmlns:a16="http://schemas.microsoft.com/office/drawing/2014/main" id="{B684F039-F628-3445-911A-DC535CE61CCE}"/>
              </a:ext>
            </a:extLst>
          </p:cNvPr>
          <p:cNvSpPr txBox="1">
            <a:spLocks noChangeArrowheads="1"/>
          </p:cNvSpPr>
          <p:nvPr/>
        </p:nvSpPr>
        <p:spPr bwMode="auto">
          <a:xfrm>
            <a:off x="3348038" y="6416675"/>
            <a:ext cx="54800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27652" name="Picture 8" descr="Pearson Logo">
            <a:extLst>
              <a:ext uri="{FF2B5EF4-FFF2-40B4-BE49-F238E27FC236}">
                <a16:creationId xmlns:a16="http://schemas.microsoft.com/office/drawing/2014/main" id="{036DFFD9-D392-DD43-9945-177A2660D82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1">
            <a:extLst>
              <a:ext uri="{FF2B5EF4-FFF2-40B4-BE49-F238E27FC236}">
                <a16:creationId xmlns:a16="http://schemas.microsoft.com/office/drawing/2014/main" id="{2852EDAE-6516-6744-943F-BDCB5C3292A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113" y="2227263"/>
            <a:ext cx="8359775"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3FD4309C-2F87-C44A-A2FB-9B11EAB34F57}"/>
              </a:ext>
            </a:extLst>
          </p:cNvPr>
          <p:cNvSpPr>
            <a:spLocks noGrp="1"/>
          </p:cNvSpPr>
          <p:nvPr>
            <p:ph type="title"/>
          </p:nvPr>
        </p:nvSpPr>
        <p:spPr>
          <a:xfrm>
            <a:off x="520700" y="242888"/>
            <a:ext cx="8353425" cy="703262"/>
          </a:xfrm>
        </p:spPr>
        <p:txBody>
          <a:bodyPr>
            <a:normAutofit fontScale="90000"/>
          </a:bodyPr>
          <a:lstStyle/>
          <a:p>
            <a:pPr algn="l" eaLnBrk="1" hangingPunct="1"/>
            <a:r>
              <a:rPr lang="en-US" altLang="en-US"/>
              <a:t>The SAFE criteria and key questions</a:t>
            </a:r>
            <a:endParaRPr lang="en-GB" altLang="en-US"/>
          </a:p>
        </p:txBody>
      </p:sp>
      <p:pic>
        <p:nvPicPr>
          <p:cNvPr id="44035" name="Picture 1">
            <a:extLst>
              <a:ext uri="{FF2B5EF4-FFF2-40B4-BE49-F238E27FC236}">
                <a16:creationId xmlns:a16="http://schemas.microsoft.com/office/drawing/2014/main" id="{22FB2A26-17F4-694C-ABEC-4C8537A828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2113" y="1966913"/>
            <a:ext cx="8359775" cy="319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6" name="Text Box 13">
            <a:extLst>
              <a:ext uri="{FF2B5EF4-FFF2-40B4-BE49-F238E27FC236}">
                <a16:creationId xmlns:a16="http://schemas.microsoft.com/office/drawing/2014/main" id="{7FCB7139-E76D-3B4A-83BC-A7FC6F22D254}"/>
              </a:ext>
            </a:extLst>
          </p:cNvPr>
          <p:cNvSpPr txBox="1">
            <a:spLocks noChangeArrowheads="1"/>
          </p:cNvSpPr>
          <p:nvPr/>
        </p:nvSpPr>
        <p:spPr bwMode="auto">
          <a:xfrm>
            <a:off x="3348038" y="6416675"/>
            <a:ext cx="54800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44037" name="Picture 8" descr="Pearson Logo">
            <a:extLst>
              <a:ext uri="{FF2B5EF4-FFF2-40B4-BE49-F238E27FC236}">
                <a16:creationId xmlns:a16="http://schemas.microsoft.com/office/drawing/2014/main" id="{94E113C4-32A1-7E4C-BC34-C8CA806A5B5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29578813-5905-DF4E-ACB8-15F72F3AC00C}"/>
              </a:ext>
            </a:extLst>
          </p:cNvPr>
          <p:cNvSpPr>
            <a:spLocks noGrp="1"/>
          </p:cNvSpPr>
          <p:nvPr>
            <p:ph type="title"/>
          </p:nvPr>
        </p:nvSpPr>
        <p:spPr>
          <a:xfrm>
            <a:off x="457200" y="258763"/>
            <a:ext cx="8229600" cy="641350"/>
          </a:xfrm>
        </p:spPr>
        <p:txBody>
          <a:bodyPr>
            <a:normAutofit fontScale="90000"/>
          </a:bodyPr>
          <a:lstStyle/>
          <a:p>
            <a:pPr eaLnBrk="1" hangingPunct="1"/>
            <a:r>
              <a:rPr lang="en-GB" altLang="en-US"/>
              <a:t>Suitability </a:t>
            </a:r>
          </a:p>
        </p:txBody>
      </p:sp>
      <p:sp>
        <p:nvSpPr>
          <p:cNvPr id="60419" name="Content Placeholder 2">
            <a:extLst>
              <a:ext uri="{FF2B5EF4-FFF2-40B4-BE49-F238E27FC236}">
                <a16:creationId xmlns:a16="http://schemas.microsoft.com/office/drawing/2014/main" id="{7247BB07-9E23-4C2D-AEA0-396B671FB407}"/>
              </a:ext>
            </a:extLst>
          </p:cNvPr>
          <p:cNvSpPr>
            <a:spLocks noGrp="1"/>
          </p:cNvSpPr>
          <p:nvPr>
            <p:ph idx="1"/>
          </p:nvPr>
        </p:nvSpPr>
        <p:spPr>
          <a:xfrm>
            <a:off x="503238" y="1352550"/>
            <a:ext cx="8532812" cy="4335463"/>
          </a:xfrm>
        </p:spPr>
        <p:txBody>
          <a:bodyPr>
            <a:normAutofit/>
          </a:bodyPr>
          <a:lstStyle/>
          <a:p>
            <a:pPr marL="9525" indent="-9525" eaLnBrk="1" hangingPunct="1">
              <a:spcBef>
                <a:spcPts val="700"/>
              </a:spcBef>
              <a:buFont typeface="Arial" panose="020B0604020202020204" pitchFamily="34" charset="0"/>
              <a:buNone/>
              <a:tabLst>
                <a:tab pos="292100" algn="l"/>
              </a:tabLst>
              <a:defRPr/>
            </a:pPr>
            <a:r>
              <a:rPr lang="en-GB" altLang="en-US" sz="1800" b="1" i="1" dirty="0"/>
              <a:t>	Suitability</a:t>
            </a:r>
            <a:r>
              <a:rPr lang="en-GB" altLang="en-US" sz="1800" b="1" dirty="0"/>
              <a:t> </a:t>
            </a:r>
            <a:r>
              <a:rPr lang="en-GB" altLang="en-US" sz="1800" dirty="0"/>
              <a:t>is concerned with assessing which proposed strategies address the key </a:t>
            </a:r>
            <a:r>
              <a:rPr lang="en-GB" altLang="en-US" sz="1800" b="1" i="1" dirty="0"/>
              <a:t>opportunities</a:t>
            </a:r>
            <a:r>
              <a:rPr lang="en-GB" altLang="en-US" sz="1800" b="1" dirty="0"/>
              <a:t> </a:t>
            </a:r>
            <a:r>
              <a:rPr lang="en-GB" altLang="en-US" sz="1800" dirty="0"/>
              <a:t>and </a:t>
            </a:r>
            <a:r>
              <a:rPr lang="en-GB" altLang="en-US" sz="1800" b="1" i="1" dirty="0"/>
              <a:t>threats</a:t>
            </a:r>
            <a:r>
              <a:rPr lang="en-GB" altLang="en-US" sz="1800" dirty="0"/>
              <a:t> an organisation faces. </a:t>
            </a:r>
          </a:p>
          <a:p>
            <a:pPr marL="9525" indent="-9525" eaLnBrk="1" hangingPunct="1">
              <a:spcBef>
                <a:spcPts val="700"/>
              </a:spcBef>
              <a:buFont typeface="Arial" panose="020B0604020202020204" pitchFamily="34" charset="0"/>
              <a:buNone/>
              <a:tabLst>
                <a:tab pos="292100" algn="l"/>
              </a:tabLst>
              <a:defRPr/>
            </a:pPr>
            <a:endParaRPr lang="en-GB" altLang="en-US" sz="1800" dirty="0"/>
          </a:p>
          <a:p>
            <a:pPr marL="9525" indent="-9525" eaLnBrk="1" hangingPunct="1">
              <a:spcBef>
                <a:spcPts val="700"/>
              </a:spcBef>
              <a:buFont typeface="Arial" panose="020B0604020202020204" pitchFamily="34" charset="0"/>
              <a:buNone/>
              <a:tabLst>
                <a:tab pos="292100" algn="l"/>
              </a:tabLst>
              <a:defRPr/>
            </a:pPr>
            <a:r>
              <a:rPr lang="en-GB" altLang="en-US" sz="1800" dirty="0"/>
              <a:t>It is concerned with the overall </a:t>
            </a:r>
            <a:r>
              <a:rPr lang="en-GB" altLang="en-US" sz="1800" b="1" i="1" dirty="0"/>
              <a:t>rationale</a:t>
            </a:r>
            <a:r>
              <a:rPr lang="en-GB" altLang="en-US" sz="1800" i="1" dirty="0"/>
              <a:t> </a:t>
            </a:r>
            <a:r>
              <a:rPr lang="en-GB" altLang="en-US" sz="1800" dirty="0"/>
              <a:t>of the strategy:</a:t>
            </a:r>
          </a:p>
          <a:p>
            <a:pPr marL="9525" indent="-9525" eaLnBrk="1" hangingPunct="1">
              <a:spcBef>
                <a:spcPts val="700"/>
              </a:spcBef>
              <a:buFont typeface="Arial" panose="020B0604020202020204" pitchFamily="34" charset="0"/>
              <a:buNone/>
              <a:tabLst>
                <a:tab pos="292100" algn="l"/>
              </a:tabLst>
              <a:defRPr/>
            </a:pPr>
            <a:endParaRPr lang="en-GB" altLang="en-US" sz="1800" dirty="0"/>
          </a:p>
          <a:p>
            <a:pPr marL="320675" indent="-320675" eaLnBrk="1" hangingPunct="1">
              <a:spcBef>
                <a:spcPts val="700"/>
              </a:spcBef>
              <a:tabLst>
                <a:tab pos="292100" algn="l"/>
              </a:tabLst>
              <a:defRPr/>
            </a:pPr>
            <a:r>
              <a:rPr lang="en-GB" altLang="en-US" sz="1800" dirty="0"/>
              <a:t>Does it exploit the </a:t>
            </a:r>
            <a:r>
              <a:rPr lang="en-GB" altLang="en-US" sz="1800" b="1" i="1" dirty="0"/>
              <a:t>opportunities</a:t>
            </a:r>
            <a:r>
              <a:rPr lang="en-GB" altLang="en-US" sz="1800" b="1" dirty="0"/>
              <a:t> </a:t>
            </a:r>
            <a:r>
              <a:rPr lang="en-GB" altLang="en-US" sz="1800" dirty="0"/>
              <a:t>in the environment and avoid the </a:t>
            </a:r>
            <a:r>
              <a:rPr lang="en-GB" altLang="en-US" sz="1800" b="1" i="1" dirty="0"/>
              <a:t>threats</a:t>
            </a:r>
            <a:r>
              <a:rPr lang="en-GB" altLang="en-US" sz="1800" b="1" dirty="0"/>
              <a:t>?</a:t>
            </a:r>
          </a:p>
          <a:p>
            <a:pPr marL="301625" indent="-301625" eaLnBrk="1" hangingPunct="1">
              <a:spcBef>
                <a:spcPts val="700"/>
              </a:spcBef>
              <a:tabLst>
                <a:tab pos="292100" algn="l"/>
              </a:tabLst>
              <a:defRPr/>
            </a:pPr>
            <a:r>
              <a:rPr lang="en-GB" altLang="en-US" sz="1800" dirty="0"/>
              <a:t>Does it capitalise on the organisation’s </a:t>
            </a:r>
            <a:r>
              <a:rPr lang="en-GB" altLang="en-US" sz="1800" b="1" i="1" dirty="0"/>
              <a:t>strengths</a:t>
            </a:r>
            <a:br>
              <a:rPr lang="en-GB" altLang="en-US" sz="1800" b="1" i="1" dirty="0"/>
            </a:br>
            <a:r>
              <a:rPr lang="en-GB" altLang="en-US" sz="1800" dirty="0"/>
              <a:t>and avoid or remedy the </a:t>
            </a:r>
            <a:r>
              <a:rPr lang="en-GB" altLang="en-US" sz="1800" b="1" i="1" dirty="0"/>
              <a:t>weaknesses</a:t>
            </a:r>
            <a:r>
              <a:rPr lang="en-GB" altLang="en-US" sz="1800" b="1" dirty="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DEF70B95-8ABE-6743-9567-8D0F2AC4AE9F}"/>
              </a:ext>
            </a:extLst>
          </p:cNvPr>
          <p:cNvSpPr>
            <a:spLocks noGrp="1"/>
          </p:cNvSpPr>
          <p:nvPr>
            <p:ph type="title"/>
          </p:nvPr>
        </p:nvSpPr>
        <p:spPr>
          <a:xfrm>
            <a:off x="457200" y="481796"/>
            <a:ext cx="8137525" cy="1311275"/>
          </a:xfrm>
        </p:spPr>
        <p:txBody>
          <a:bodyPr>
            <a:normAutofit fontScale="90000"/>
          </a:bodyPr>
          <a:lstStyle/>
          <a:p>
            <a:pPr eaLnBrk="1" hangingPunct="1"/>
            <a:r>
              <a:rPr lang="en-GB" altLang="en-US" dirty="0"/>
              <a:t>Suitability of strategic options in relation to strategic position</a:t>
            </a:r>
          </a:p>
        </p:txBody>
      </p:sp>
      <p:sp>
        <p:nvSpPr>
          <p:cNvPr id="48131" name="Text Box 13">
            <a:extLst>
              <a:ext uri="{FF2B5EF4-FFF2-40B4-BE49-F238E27FC236}">
                <a16:creationId xmlns:a16="http://schemas.microsoft.com/office/drawing/2014/main" id="{0682B2AE-11EF-454C-937B-058E8EDA7BE5}"/>
              </a:ext>
            </a:extLst>
          </p:cNvPr>
          <p:cNvSpPr txBox="1">
            <a:spLocks noChangeArrowheads="1"/>
          </p:cNvSpPr>
          <p:nvPr/>
        </p:nvSpPr>
        <p:spPr bwMode="auto">
          <a:xfrm>
            <a:off x="3348038" y="6416675"/>
            <a:ext cx="54800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48132" name="Picture 8" descr="Pearson Logo">
            <a:extLst>
              <a:ext uri="{FF2B5EF4-FFF2-40B4-BE49-F238E27FC236}">
                <a16:creationId xmlns:a16="http://schemas.microsoft.com/office/drawing/2014/main" id="{78E8E2BA-4417-AB48-B435-99C0804505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3" name="Picture 1">
            <a:extLst>
              <a:ext uri="{FF2B5EF4-FFF2-40B4-BE49-F238E27FC236}">
                <a16:creationId xmlns:a16="http://schemas.microsoft.com/office/drawing/2014/main" id="{ABE20186-CFB9-544C-BB50-121CF19F09A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113" y="2133600"/>
            <a:ext cx="8359775" cy="304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47753A48-7EDB-A6B9-26C6-E86AD0C4DE39}"/>
              </a:ext>
            </a:extLst>
          </p:cNvPr>
          <p:cNvSpPr/>
          <p:nvPr/>
        </p:nvSpPr>
        <p:spPr>
          <a:xfrm>
            <a:off x="1899138" y="2133600"/>
            <a:ext cx="1359877" cy="3040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0178" name="Picture 6">
            <a:extLst>
              <a:ext uri="{FF2B5EF4-FFF2-40B4-BE49-F238E27FC236}">
                <a16:creationId xmlns:a16="http://schemas.microsoft.com/office/drawing/2014/main" id="{B2264386-CE14-AA4F-853C-FB9C8D287A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1637" y="2205404"/>
            <a:ext cx="83597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Title 1">
            <a:extLst>
              <a:ext uri="{FF2B5EF4-FFF2-40B4-BE49-F238E27FC236}">
                <a16:creationId xmlns:a16="http://schemas.microsoft.com/office/drawing/2014/main" id="{0A096BDD-0CC0-6F4B-BA7F-EA4F2DAD531D}"/>
              </a:ext>
            </a:extLst>
          </p:cNvPr>
          <p:cNvSpPr>
            <a:spLocks noGrp="1"/>
          </p:cNvSpPr>
          <p:nvPr>
            <p:ph type="title"/>
          </p:nvPr>
        </p:nvSpPr>
        <p:spPr>
          <a:xfrm>
            <a:off x="512763" y="206375"/>
            <a:ext cx="8137525" cy="1311275"/>
          </a:xfrm>
        </p:spPr>
        <p:txBody>
          <a:bodyPr>
            <a:normAutofit fontScale="90000"/>
          </a:bodyPr>
          <a:lstStyle/>
          <a:p>
            <a:pPr eaLnBrk="1" hangingPunct="1"/>
            <a:r>
              <a:rPr lang="en-GB" altLang="en-US" dirty="0"/>
              <a:t>Suitability of strategic options in relation to strategic position</a:t>
            </a:r>
          </a:p>
        </p:txBody>
      </p:sp>
      <p:sp>
        <p:nvSpPr>
          <p:cNvPr id="2" name="Rectangle 1">
            <a:extLst>
              <a:ext uri="{FF2B5EF4-FFF2-40B4-BE49-F238E27FC236}">
                <a16:creationId xmlns:a16="http://schemas.microsoft.com/office/drawing/2014/main" id="{1D13B600-E5C0-0B85-6F41-7B7B0F6AC659}"/>
              </a:ext>
            </a:extLst>
          </p:cNvPr>
          <p:cNvSpPr/>
          <p:nvPr/>
        </p:nvSpPr>
        <p:spPr>
          <a:xfrm>
            <a:off x="1914769" y="2219569"/>
            <a:ext cx="1344246" cy="21336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FE2F30F5-2255-D046-B6AB-1CBBA1414697}"/>
              </a:ext>
            </a:extLst>
          </p:cNvPr>
          <p:cNvSpPr txBox="1">
            <a:spLocks/>
          </p:cNvSpPr>
          <p:nvPr/>
        </p:nvSpPr>
        <p:spPr bwMode="auto">
          <a:xfrm>
            <a:off x="454025" y="171450"/>
            <a:ext cx="82359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3600" b="1" dirty="0">
                <a:solidFill>
                  <a:srgbClr val="007FA3"/>
                </a:solidFill>
              </a:rPr>
              <a:t>Some examples of suitability</a:t>
            </a:r>
            <a:endParaRPr lang="en-GB" altLang="en-US" sz="3600" b="1" dirty="0">
              <a:solidFill>
                <a:srgbClr val="007FA3"/>
              </a:solidFill>
            </a:endParaRPr>
          </a:p>
        </p:txBody>
      </p:sp>
      <p:sp>
        <p:nvSpPr>
          <p:cNvPr id="52227" name="Text Box 13">
            <a:extLst>
              <a:ext uri="{FF2B5EF4-FFF2-40B4-BE49-F238E27FC236}">
                <a16:creationId xmlns:a16="http://schemas.microsoft.com/office/drawing/2014/main" id="{2C975D44-947E-324A-AC50-5AC7A1C65BD6}"/>
              </a:ext>
            </a:extLst>
          </p:cNvPr>
          <p:cNvSpPr txBox="1">
            <a:spLocks noChangeArrowheads="1"/>
          </p:cNvSpPr>
          <p:nvPr/>
        </p:nvSpPr>
        <p:spPr bwMode="auto">
          <a:xfrm>
            <a:off x="3348038" y="6416675"/>
            <a:ext cx="54800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52228" name="Picture 8" descr="Pearson Logo">
            <a:extLst>
              <a:ext uri="{FF2B5EF4-FFF2-40B4-BE49-F238E27FC236}">
                <a16:creationId xmlns:a16="http://schemas.microsoft.com/office/drawing/2014/main" id="{81B0D893-498D-954E-BF53-B22D1BD04B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9" name="Picture 1">
            <a:extLst>
              <a:ext uri="{FF2B5EF4-FFF2-40B4-BE49-F238E27FC236}">
                <a16:creationId xmlns:a16="http://schemas.microsoft.com/office/drawing/2014/main" id="{4DA0E00C-EBEE-E446-824C-EA35364A847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113" y="1484313"/>
            <a:ext cx="8359775" cy="408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60B25131-4D0D-7B47-8FA6-137D1928C430}"/>
              </a:ext>
            </a:extLst>
          </p:cNvPr>
          <p:cNvSpPr txBox="1">
            <a:spLocks/>
          </p:cNvSpPr>
          <p:nvPr/>
        </p:nvSpPr>
        <p:spPr bwMode="auto">
          <a:xfrm>
            <a:off x="341312" y="459380"/>
            <a:ext cx="8461375"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US" altLang="en-US" sz="3600" b="1" dirty="0">
                <a:solidFill>
                  <a:srgbClr val="007FA3"/>
                </a:solidFill>
              </a:rPr>
              <a:t>Some examples of suitability</a:t>
            </a:r>
            <a:endParaRPr lang="en-GB" altLang="en-US" sz="3600" b="1" dirty="0">
              <a:solidFill>
                <a:srgbClr val="007FA3"/>
              </a:solidFill>
            </a:endParaRPr>
          </a:p>
        </p:txBody>
      </p:sp>
      <p:sp>
        <p:nvSpPr>
          <p:cNvPr id="54275" name="Text Box 13">
            <a:extLst>
              <a:ext uri="{FF2B5EF4-FFF2-40B4-BE49-F238E27FC236}">
                <a16:creationId xmlns:a16="http://schemas.microsoft.com/office/drawing/2014/main" id="{0BDF215C-56C6-F549-BA38-48ED4454DF16}"/>
              </a:ext>
            </a:extLst>
          </p:cNvPr>
          <p:cNvSpPr txBox="1">
            <a:spLocks noChangeArrowheads="1"/>
          </p:cNvSpPr>
          <p:nvPr/>
        </p:nvSpPr>
        <p:spPr bwMode="auto">
          <a:xfrm>
            <a:off x="3348038" y="6416675"/>
            <a:ext cx="54800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54276" name="Picture 8" descr="Pearson Logo">
            <a:extLst>
              <a:ext uri="{FF2B5EF4-FFF2-40B4-BE49-F238E27FC236}">
                <a16:creationId xmlns:a16="http://schemas.microsoft.com/office/drawing/2014/main" id="{2A38C150-1208-9E45-84D7-F2B1334A3E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Picture 1">
            <a:extLst>
              <a:ext uri="{FF2B5EF4-FFF2-40B4-BE49-F238E27FC236}">
                <a16:creationId xmlns:a16="http://schemas.microsoft.com/office/drawing/2014/main" id="{51F94451-9657-794F-87D4-09F8F6CBAC3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113" y="1476375"/>
            <a:ext cx="8359775"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4427C1FC-4F35-DD4D-8425-006619B5B731}"/>
              </a:ext>
            </a:extLst>
          </p:cNvPr>
          <p:cNvSpPr>
            <a:spLocks noGrp="1"/>
          </p:cNvSpPr>
          <p:nvPr>
            <p:ph type="title"/>
          </p:nvPr>
        </p:nvSpPr>
        <p:spPr>
          <a:xfrm>
            <a:off x="520700" y="279400"/>
            <a:ext cx="8229600" cy="1160463"/>
          </a:xfrm>
        </p:spPr>
        <p:txBody>
          <a:bodyPr>
            <a:normAutofit fontScale="90000"/>
          </a:bodyPr>
          <a:lstStyle/>
          <a:p>
            <a:pPr algn="l" eaLnBrk="1" hangingPunct="1"/>
            <a:r>
              <a:rPr lang="en-GB" altLang="en-US"/>
              <a:t>Suitability  </a:t>
            </a:r>
            <a:br>
              <a:rPr lang="en-GB" altLang="en-US"/>
            </a:br>
            <a:r>
              <a:rPr lang="en-GB" altLang="en-US"/>
              <a:t>Ranking and screening techniques</a:t>
            </a:r>
          </a:p>
        </p:txBody>
      </p:sp>
      <p:sp>
        <p:nvSpPr>
          <p:cNvPr id="23555" name="Content Placeholder 2">
            <a:extLst>
              <a:ext uri="{FF2B5EF4-FFF2-40B4-BE49-F238E27FC236}">
                <a16:creationId xmlns:a16="http://schemas.microsoft.com/office/drawing/2014/main" id="{255A86DF-DA9B-4109-B85A-C0E0F3616C79}"/>
              </a:ext>
            </a:extLst>
          </p:cNvPr>
          <p:cNvSpPr>
            <a:spLocks noGrp="1"/>
          </p:cNvSpPr>
          <p:nvPr>
            <p:ph idx="1"/>
          </p:nvPr>
        </p:nvSpPr>
        <p:spPr>
          <a:xfrm>
            <a:off x="509588" y="1700213"/>
            <a:ext cx="8229600" cy="4481512"/>
          </a:xfrm>
        </p:spPr>
        <p:txBody>
          <a:bodyPr>
            <a:normAutofit/>
          </a:bodyPr>
          <a:lstStyle/>
          <a:p>
            <a:pPr marL="457200" indent="-457200" eaLnBrk="1" hangingPunct="1">
              <a:buFont typeface="Arial" charset="0"/>
              <a:buNone/>
              <a:defRPr/>
            </a:pPr>
            <a:r>
              <a:rPr lang="en-GB" altLang="en-US" sz="1800" dirty="0"/>
              <a:t>There are several useful techniques:</a:t>
            </a:r>
          </a:p>
          <a:p>
            <a:pPr marL="287338" indent="-287338" eaLnBrk="1" hangingPunct="1">
              <a:buFont typeface="Arial" charset="0"/>
              <a:buChar char="•"/>
              <a:defRPr/>
            </a:pPr>
            <a:r>
              <a:rPr lang="en-GB" altLang="en-US" sz="1800" b="1" i="1" dirty="0"/>
              <a:t>Ranking </a:t>
            </a:r>
            <a:r>
              <a:rPr lang="en-GB" altLang="en-US" sz="1800" dirty="0"/>
              <a:t>–</a:t>
            </a:r>
            <a:r>
              <a:rPr lang="en-GB" altLang="en-US" sz="1800" b="1" i="1" dirty="0"/>
              <a:t>Screening through scenarios. </a:t>
            </a:r>
          </a:p>
          <a:p>
            <a:pPr marL="287338" indent="-287338" eaLnBrk="1" hangingPunct="1">
              <a:buFont typeface="Arial" charset="0"/>
              <a:buChar char="•"/>
              <a:defRPr/>
            </a:pPr>
            <a:r>
              <a:rPr lang="en-GB" altLang="en-US" sz="1800" b="1" i="1" dirty="0"/>
              <a:t>Screening for bases of competitive advantage </a:t>
            </a:r>
            <a:r>
              <a:rPr lang="en-GB" altLang="en-US" sz="1800" dirty="0"/>
              <a:t>– using the VRIO criteria.</a:t>
            </a:r>
            <a:endParaRPr lang="en-GB" altLang="en-US" sz="1800" b="1" i="1" dirty="0"/>
          </a:p>
          <a:p>
            <a:pPr marL="287338" indent="-287338" eaLnBrk="1" hangingPunct="1">
              <a:buFont typeface="Arial" charset="0"/>
              <a:buChar char="•"/>
              <a:defRPr/>
            </a:pPr>
            <a:r>
              <a:rPr lang="en-GB" altLang="en-US" sz="1800" b="1" i="1" dirty="0"/>
              <a:t>Decision trees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CDBDDF64-D17F-E74B-BCC2-EB175A698F6F}"/>
              </a:ext>
            </a:extLst>
          </p:cNvPr>
          <p:cNvSpPr>
            <a:spLocks noGrp="1"/>
          </p:cNvSpPr>
          <p:nvPr>
            <p:ph type="title"/>
          </p:nvPr>
        </p:nvSpPr>
        <p:spPr>
          <a:xfrm>
            <a:off x="504825" y="252413"/>
            <a:ext cx="8504238" cy="665162"/>
          </a:xfrm>
        </p:spPr>
        <p:txBody>
          <a:bodyPr>
            <a:normAutofit/>
          </a:bodyPr>
          <a:lstStyle/>
          <a:p>
            <a:pPr algn="l" eaLnBrk="1" hangingPunct="1"/>
            <a:r>
              <a:rPr lang="en-IN" altLang="en-US" sz="3600" dirty="0"/>
              <a:t>A strategic decision tree for a law firm</a:t>
            </a:r>
            <a:endParaRPr lang="en-GB" altLang="en-US" sz="3600" dirty="0"/>
          </a:p>
        </p:txBody>
      </p:sp>
      <p:pic>
        <p:nvPicPr>
          <p:cNvPr id="58371" name="Picture 1">
            <a:extLst>
              <a:ext uri="{FF2B5EF4-FFF2-40B4-BE49-F238E27FC236}">
                <a16:creationId xmlns:a16="http://schemas.microsoft.com/office/drawing/2014/main" id="{3BB49859-C736-F74E-955B-66DA12EA084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8472" y="1004888"/>
            <a:ext cx="7469436" cy="4082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2" name="Text Box 13">
            <a:extLst>
              <a:ext uri="{FF2B5EF4-FFF2-40B4-BE49-F238E27FC236}">
                <a16:creationId xmlns:a16="http://schemas.microsoft.com/office/drawing/2014/main" id="{261E1F0C-0927-3743-BB55-00B6BDA7ACE1}"/>
              </a:ext>
            </a:extLst>
          </p:cNvPr>
          <p:cNvSpPr txBox="1">
            <a:spLocks noChangeArrowheads="1"/>
          </p:cNvSpPr>
          <p:nvPr/>
        </p:nvSpPr>
        <p:spPr bwMode="auto">
          <a:xfrm>
            <a:off x="3529013" y="5372594"/>
            <a:ext cx="54800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58373" name="Picture 8" descr="Pearson Logo">
            <a:extLst>
              <a:ext uri="{FF2B5EF4-FFF2-40B4-BE49-F238E27FC236}">
                <a16:creationId xmlns:a16="http://schemas.microsoft.com/office/drawing/2014/main" id="{23B60A12-6219-5642-AB0C-8DCD1351B3D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12C6C54E-7B10-E442-9E5A-156CA4572BF1}"/>
              </a:ext>
            </a:extLst>
          </p:cNvPr>
          <p:cNvSpPr>
            <a:spLocks noGrp="1"/>
          </p:cNvSpPr>
          <p:nvPr>
            <p:ph type="title"/>
          </p:nvPr>
        </p:nvSpPr>
        <p:spPr>
          <a:xfrm>
            <a:off x="457200" y="260350"/>
            <a:ext cx="8229600" cy="641350"/>
          </a:xfrm>
        </p:spPr>
        <p:txBody>
          <a:bodyPr>
            <a:normAutofit/>
          </a:bodyPr>
          <a:lstStyle/>
          <a:p>
            <a:pPr eaLnBrk="1" hangingPunct="1"/>
            <a:r>
              <a:rPr lang="en-GB" altLang="en-US" sz="3600" dirty="0"/>
              <a:t>Acceptability</a:t>
            </a:r>
          </a:p>
        </p:txBody>
      </p:sp>
      <p:sp>
        <p:nvSpPr>
          <p:cNvPr id="25603" name="Content Placeholder 2">
            <a:extLst>
              <a:ext uri="{FF2B5EF4-FFF2-40B4-BE49-F238E27FC236}">
                <a16:creationId xmlns:a16="http://schemas.microsoft.com/office/drawing/2014/main" id="{20F79586-B0F2-4468-8704-875F7EBA0155}"/>
              </a:ext>
            </a:extLst>
          </p:cNvPr>
          <p:cNvSpPr>
            <a:spLocks noGrp="1"/>
          </p:cNvSpPr>
          <p:nvPr>
            <p:ph idx="1"/>
          </p:nvPr>
        </p:nvSpPr>
        <p:spPr>
          <a:xfrm>
            <a:off x="527050" y="1341438"/>
            <a:ext cx="8221663" cy="5200650"/>
          </a:xfrm>
        </p:spPr>
        <p:txBody>
          <a:bodyPr rtlCol="0">
            <a:normAutofit/>
          </a:bodyPr>
          <a:lstStyle/>
          <a:p>
            <a:pPr marL="0" indent="0" eaLnBrk="1" fontAlgn="auto" hangingPunct="1">
              <a:spcAft>
                <a:spcPts val="0"/>
              </a:spcAft>
              <a:buFont typeface="Arial" panose="020B0604020202020204" pitchFamily="34" charset="0"/>
              <a:buNone/>
              <a:defRPr/>
            </a:pPr>
            <a:r>
              <a:rPr lang="en-GB" sz="1800" b="1" i="1" dirty="0"/>
              <a:t>Acceptability</a:t>
            </a:r>
            <a:r>
              <a:rPr lang="en-GB" sz="1800" b="1" dirty="0"/>
              <a:t> </a:t>
            </a:r>
            <a:r>
              <a:rPr lang="en-GB" sz="1800" dirty="0"/>
              <a:t>is concerned with whether the expected performance outcomes of a proposed strategy meet the expectations of stakeholders.</a:t>
            </a:r>
            <a:br>
              <a:rPr lang="en-GB" sz="1800" dirty="0"/>
            </a:br>
            <a:endParaRPr lang="en-GB" sz="1800" dirty="0"/>
          </a:p>
          <a:p>
            <a:pPr marL="0" indent="0" eaLnBrk="1" fontAlgn="auto" hangingPunct="1">
              <a:spcAft>
                <a:spcPts val="0"/>
              </a:spcAft>
              <a:buFont typeface="Arial" panose="020B0604020202020204" pitchFamily="34" charset="0"/>
              <a:buNone/>
              <a:defRPr/>
            </a:pPr>
            <a:r>
              <a:rPr lang="en-GB" sz="1800" dirty="0"/>
              <a:t>There are three important aspects to acceptability:</a:t>
            </a:r>
          </a:p>
          <a:p>
            <a:pPr marL="268288" indent="-268288" eaLnBrk="1" fontAlgn="auto" hangingPunct="1">
              <a:spcAft>
                <a:spcPts val="0"/>
              </a:spcAft>
              <a:defRPr/>
            </a:pPr>
            <a:r>
              <a:rPr lang="en-GB" sz="1800" b="1" i="1" dirty="0"/>
              <a:t>Return;</a:t>
            </a:r>
          </a:p>
          <a:p>
            <a:pPr marL="268288" indent="-268288" eaLnBrk="1" fontAlgn="auto" hangingPunct="1">
              <a:spcAft>
                <a:spcPts val="0"/>
              </a:spcAft>
              <a:defRPr/>
            </a:pPr>
            <a:r>
              <a:rPr lang="en-GB" sz="1800" b="1" i="1" dirty="0"/>
              <a:t>Risk;</a:t>
            </a:r>
          </a:p>
          <a:p>
            <a:pPr marL="268288" indent="-268288" eaLnBrk="1" fontAlgn="auto" hangingPunct="1">
              <a:spcAft>
                <a:spcPts val="0"/>
              </a:spcAft>
              <a:defRPr/>
            </a:pPr>
            <a:r>
              <a:rPr lang="en-GB" sz="1800" b="1" i="1" dirty="0"/>
              <a:t>Stakeholder</a:t>
            </a:r>
            <a:r>
              <a:rPr lang="en-GB" sz="1800" dirty="0"/>
              <a:t> </a:t>
            </a:r>
            <a:r>
              <a:rPr lang="en-GB" sz="1800" b="1" i="1" dirty="0"/>
              <a:t>reactions.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331BD8A1-EDE8-7D40-A26B-BA0818C07133}"/>
              </a:ext>
            </a:extLst>
          </p:cNvPr>
          <p:cNvSpPr>
            <a:spLocks noGrp="1"/>
          </p:cNvSpPr>
          <p:nvPr>
            <p:ph type="title"/>
          </p:nvPr>
        </p:nvSpPr>
        <p:spPr>
          <a:xfrm>
            <a:off x="457200" y="269875"/>
            <a:ext cx="8229600" cy="641350"/>
          </a:xfrm>
        </p:spPr>
        <p:txBody>
          <a:bodyPr>
            <a:normAutofit fontScale="90000"/>
          </a:bodyPr>
          <a:lstStyle/>
          <a:p>
            <a:pPr eaLnBrk="1" hangingPunct="1"/>
            <a:r>
              <a:rPr lang="en-GB" altLang="en-US"/>
              <a:t>Return</a:t>
            </a:r>
          </a:p>
        </p:txBody>
      </p:sp>
      <p:sp>
        <p:nvSpPr>
          <p:cNvPr id="30723" name="Content Placeholder 2">
            <a:extLst>
              <a:ext uri="{FF2B5EF4-FFF2-40B4-BE49-F238E27FC236}">
                <a16:creationId xmlns:a16="http://schemas.microsoft.com/office/drawing/2014/main" id="{43640C9D-D0AA-4B9F-A5E6-19F0F6500C26}"/>
              </a:ext>
            </a:extLst>
          </p:cNvPr>
          <p:cNvSpPr>
            <a:spLocks noGrp="1"/>
          </p:cNvSpPr>
          <p:nvPr>
            <p:ph idx="1"/>
          </p:nvPr>
        </p:nvSpPr>
        <p:spPr>
          <a:xfrm>
            <a:off x="509588" y="1349375"/>
            <a:ext cx="7984417" cy="3035338"/>
          </a:xfrm>
        </p:spPr>
        <p:txBody>
          <a:bodyPr rtlCol="0">
            <a:noAutofit/>
          </a:bodyPr>
          <a:lstStyle/>
          <a:p>
            <a:pPr marL="0" indent="0" defTabSz="658813" eaLnBrk="1" fontAlgn="auto" hangingPunct="1">
              <a:spcBef>
                <a:spcPts val="500"/>
              </a:spcBef>
              <a:spcAft>
                <a:spcPts val="0"/>
              </a:spcAft>
              <a:buFont typeface="Arial" panose="020B0604020202020204" pitchFamily="34" charset="0"/>
              <a:buNone/>
              <a:defRPr/>
            </a:pPr>
            <a:r>
              <a:rPr lang="en-GB" sz="1800" dirty="0"/>
              <a:t>These</a:t>
            </a:r>
            <a:r>
              <a:rPr lang="en-GB" sz="1800" b="1" dirty="0"/>
              <a:t> </a:t>
            </a:r>
            <a:r>
              <a:rPr lang="en-GB" sz="1800" dirty="0"/>
              <a:t>are a measure of the financial effectiveness of a strategy.</a:t>
            </a:r>
          </a:p>
          <a:p>
            <a:pPr marL="282575" indent="-282575" defTabSz="658813" eaLnBrk="1" fontAlgn="auto" hangingPunct="1">
              <a:spcBef>
                <a:spcPts val="500"/>
              </a:spcBef>
              <a:spcAft>
                <a:spcPts val="0"/>
              </a:spcAft>
              <a:buFont typeface="Arial" panose="020B0604020202020204" pitchFamily="34" charset="0"/>
              <a:buNone/>
              <a:defRPr/>
            </a:pPr>
            <a:endParaRPr lang="en-GB" sz="1800" dirty="0"/>
          </a:p>
          <a:p>
            <a:pPr marL="282575" indent="-282575" defTabSz="658813" eaLnBrk="1" fontAlgn="auto" hangingPunct="1">
              <a:spcBef>
                <a:spcPts val="500"/>
              </a:spcBef>
              <a:spcAft>
                <a:spcPts val="0"/>
              </a:spcAft>
              <a:buFont typeface="Arial" panose="020B0604020202020204" pitchFamily="34" charset="0"/>
              <a:buNone/>
              <a:defRPr/>
            </a:pPr>
            <a:r>
              <a:rPr lang="en-GB" sz="1800" dirty="0"/>
              <a:t>Different approaches to assessing return:</a:t>
            </a:r>
          </a:p>
          <a:p>
            <a:pPr marL="282575" indent="-282575" defTabSz="658813" eaLnBrk="1" fontAlgn="auto" hangingPunct="1">
              <a:spcBef>
                <a:spcPts val="500"/>
              </a:spcBef>
              <a:spcAft>
                <a:spcPts val="0"/>
              </a:spcAft>
              <a:buFont typeface="Arial" panose="020B0604020202020204" pitchFamily="34" charset="0"/>
              <a:buNone/>
              <a:defRPr/>
            </a:pPr>
            <a:endParaRPr lang="en-GB" sz="1800" dirty="0"/>
          </a:p>
          <a:p>
            <a:pPr marL="304800" lvl="1" indent="-304800" defTabSz="658813" eaLnBrk="1" fontAlgn="auto" hangingPunct="1">
              <a:spcBef>
                <a:spcPts val="500"/>
              </a:spcBef>
              <a:spcAft>
                <a:spcPts val="0"/>
              </a:spcAft>
              <a:buClr>
                <a:srgbClr val="007BA4"/>
              </a:buClr>
              <a:buFont typeface="Arial" panose="020B0604020202020204" pitchFamily="34" charset="0"/>
              <a:buChar char="•"/>
              <a:defRPr/>
            </a:pPr>
            <a:r>
              <a:rPr lang="en-GB" sz="1800" b="1" i="1" dirty="0"/>
              <a:t>Financial analysis </a:t>
            </a:r>
          </a:p>
          <a:p>
            <a:pPr marL="304800" lvl="1" indent="-304800" defTabSz="658813" eaLnBrk="1" fontAlgn="auto" hangingPunct="1">
              <a:spcBef>
                <a:spcPts val="500"/>
              </a:spcBef>
              <a:spcAft>
                <a:spcPts val="0"/>
              </a:spcAft>
              <a:buClr>
                <a:srgbClr val="007BA4"/>
              </a:buClr>
              <a:buFont typeface="Arial" panose="020B0604020202020204" pitchFamily="34" charset="0"/>
              <a:buChar char="•"/>
              <a:defRPr/>
            </a:pPr>
            <a:r>
              <a:rPr lang="en-GB" sz="1800" b="1" i="1" dirty="0"/>
              <a:t>Shareholder value analysis </a:t>
            </a:r>
          </a:p>
          <a:p>
            <a:pPr marL="304800" lvl="1" indent="-304800" defTabSz="658813" eaLnBrk="1" fontAlgn="auto" hangingPunct="1">
              <a:spcBef>
                <a:spcPts val="500"/>
              </a:spcBef>
              <a:spcAft>
                <a:spcPts val="0"/>
              </a:spcAft>
              <a:buClr>
                <a:srgbClr val="007BA4"/>
              </a:buClr>
              <a:buFont typeface="Arial" panose="020B0604020202020204" pitchFamily="34" charset="0"/>
              <a:buChar char="•"/>
              <a:defRPr/>
            </a:pPr>
            <a:r>
              <a:rPr lang="en-GB" sz="1800" b="1" i="1" dirty="0"/>
              <a:t>Cost–benefit analysis</a:t>
            </a:r>
            <a:r>
              <a:rPr lang="en-GB" sz="1800" dirty="0"/>
              <a:t>.</a:t>
            </a:r>
          </a:p>
          <a:p>
            <a:pPr marL="304800" lvl="1" indent="-304800" defTabSz="658813" eaLnBrk="1" fontAlgn="auto" hangingPunct="1">
              <a:spcBef>
                <a:spcPts val="500"/>
              </a:spcBef>
              <a:spcAft>
                <a:spcPts val="0"/>
              </a:spcAft>
              <a:buClr>
                <a:srgbClr val="007BA4"/>
              </a:buClr>
              <a:buFont typeface="Arial" panose="020B0604020202020204" pitchFamily="34" charset="0"/>
              <a:buChar char="•"/>
              <a:defRPr/>
            </a:pPr>
            <a:r>
              <a:rPr lang="en-GB" sz="1800" b="1" i="1" dirty="0"/>
              <a:t>Real options</a:t>
            </a:r>
            <a:endParaRPr lang="en-GB" sz="1800" i="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CCDA4080-1379-C643-AA32-1103697F9ED4}"/>
              </a:ext>
            </a:extLst>
          </p:cNvPr>
          <p:cNvSpPr>
            <a:spLocks noGrp="1"/>
          </p:cNvSpPr>
          <p:nvPr>
            <p:ph type="title"/>
          </p:nvPr>
        </p:nvSpPr>
        <p:spPr>
          <a:xfrm>
            <a:off x="457200" y="269875"/>
            <a:ext cx="8229600" cy="641350"/>
          </a:xfrm>
        </p:spPr>
        <p:txBody>
          <a:bodyPr>
            <a:normAutofit fontScale="90000"/>
          </a:bodyPr>
          <a:lstStyle/>
          <a:p>
            <a:pPr eaLnBrk="1" hangingPunct="1"/>
            <a:r>
              <a:rPr lang="en-GB" altLang="en-US" dirty="0"/>
              <a:t>Assessing profitability</a:t>
            </a:r>
          </a:p>
        </p:txBody>
      </p:sp>
      <p:sp>
        <p:nvSpPr>
          <p:cNvPr id="64515" name="TextBox 4">
            <a:extLst>
              <a:ext uri="{FF2B5EF4-FFF2-40B4-BE49-F238E27FC236}">
                <a16:creationId xmlns:a16="http://schemas.microsoft.com/office/drawing/2014/main" id="{D753E3EA-84D1-4747-B389-E941EDE91402}"/>
              </a:ext>
            </a:extLst>
          </p:cNvPr>
          <p:cNvSpPr txBox="1">
            <a:spLocks noChangeArrowheads="1"/>
          </p:cNvSpPr>
          <p:nvPr/>
        </p:nvSpPr>
        <p:spPr bwMode="auto">
          <a:xfrm>
            <a:off x="1339850" y="6173788"/>
            <a:ext cx="58324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endParaRPr lang="en-IN" altLang="en-US" sz="1800"/>
          </a:p>
        </p:txBody>
      </p:sp>
      <p:pic>
        <p:nvPicPr>
          <p:cNvPr id="64516" name="Picture 1">
            <a:extLst>
              <a:ext uri="{FF2B5EF4-FFF2-40B4-BE49-F238E27FC236}">
                <a16:creationId xmlns:a16="http://schemas.microsoft.com/office/drawing/2014/main" id="{E2959EF5-8211-684A-8766-E18B295B8D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1064" y="1295400"/>
            <a:ext cx="6449612" cy="3728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7" name="Text Box 13">
            <a:extLst>
              <a:ext uri="{FF2B5EF4-FFF2-40B4-BE49-F238E27FC236}">
                <a16:creationId xmlns:a16="http://schemas.microsoft.com/office/drawing/2014/main" id="{277EFD48-CB1F-F844-97F0-6696510A5BE9}"/>
              </a:ext>
            </a:extLst>
          </p:cNvPr>
          <p:cNvSpPr txBox="1">
            <a:spLocks noChangeArrowheads="1"/>
          </p:cNvSpPr>
          <p:nvPr/>
        </p:nvSpPr>
        <p:spPr bwMode="auto">
          <a:xfrm>
            <a:off x="3557359" y="5494721"/>
            <a:ext cx="54800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dirty="0">
                <a:solidFill>
                  <a:srgbClr val="000000"/>
                </a:solidFill>
              </a:rPr>
              <a:t>Copyright © 2020, 2017, 2014 Pearson Education, Inc. All Rights Reserved</a:t>
            </a:r>
            <a:endParaRPr lang="en-GB" altLang="en-US" sz="1200" dirty="0">
              <a:solidFill>
                <a:srgbClr val="000000"/>
              </a:solidFill>
            </a:endParaRPr>
          </a:p>
        </p:txBody>
      </p:sp>
      <p:pic>
        <p:nvPicPr>
          <p:cNvPr id="64518" name="Picture 8" descr="Pearson Logo">
            <a:extLst>
              <a:ext uri="{FF2B5EF4-FFF2-40B4-BE49-F238E27FC236}">
                <a16:creationId xmlns:a16="http://schemas.microsoft.com/office/drawing/2014/main" id="{EE523CA6-218F-4642-B8DE-4F564FA7D63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339C5C75-F8BC-0241-98C5-71B2A8383B32}"/>
              </a:ext>
            </a:extLst>
          </p:cNvPr>
          <p:cNvSpPr>
            <a:spLocks noGrp="1"/>
          </p:cNvSpPr>
          <p:nvPr>
            <p:ph type="title"/>
          </p:nvPr>
        </p:nvSpPr>
        <p:spPr>
          <a:xfrm>
            <a:off x="457200" y="269875"/>
            <a:ext cx="8229600" cy="641350"/>
          </a:xfrm>
        </p:spPr>
        <p:txBody>
          <a:bodyPr>
            <a:normAutofit fontScale="90000"/>
          </a:bodyPr>
          <a:lstStyle/>
          <a:p>
            <a:pPr eaLnBrk="1" hangingPunct="1"/>
            <a:r>
              <a:rPr lang="en-GB" altLang="en-US" dirty="0"/>
              <a:t>Assessing profitability</a:t>
            </a:r>
          </a:p>
        </p:txBody>
      </p:sp>
      <p:pic>
        <p:nvPicPr>
          <p:cNvPr id="66563" name="Picture 1">
            <a:extLst>
              <a:ext uri="{FF2B5EF4-FFF2-40B4-BE49-F238E27FC236}">
                <a16:creationId xmlns:a16="http://schemas.microsoft.com/office/drawing/2014/main" id="{EDE73B54-8E77-0E4C-BB77-53A2E3BBE66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5038" y="1563688"/>
            <a:ext cx="5480051" cy="3265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4" name="Text Box 13">
            <a:extLst>
              <a:ext uri="{FF2B5EF4-FFF2-40B4-BE49-F238E27FC236}">
                <a16:creationId xmlns:a16="http://schemas.microsoft.com/office/drawing/2014/main" id="{799782C8-6297-3B45-BCDF-6A2316335D55}"/>
              </a:ext>
            </a:extLst>
          </p:cNvPr>
          <p:cNvSpPr txBox="1">
            <a:spLocks noChangeArrowheads="1"/>
          </p:cNvSpPr>
          <p:nvPr/>
        </p:nvSpPr>
        <p:spPr bwMode="auto">
          <a:xfrm>
            <a:off x="3425156" y="5361361"/>
            <a:ext cx="54800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dirty="0">
                <a:solidFill>
                  <a:srgbClr val="000000"/>
                </a:solidFill>
              </a:rPr>
              <a:t>Copyright © 2020, 2017, 2014 Pearson Education, Inc. All Rights Reserved</a:t>
            </a:r>
            <a:endParaRPr lang="en-GB" altLang="en-US" sz="1200" dirty="0">
              <a:solidFill>
                <a:srgbClr val="000000"/>
              </a:solidFill>
            </a:endParaRPr>
          </a:p>
        </p:txBody>
      </p:sp>
      <p:pic>
        <p:nvPicPr>
          <p:cNvPr id="66565" name="Picture 8" descr="Pearson Logo">
            <a:extLst>
              <a:ext uri="{FF2B5EF4-FFF2-40B4-BE49-F238E27FC236}">
                <a16:creationId xmlns:a16="http://schemas.microsoft.com/office/drawing/2014/main" id="{4E34DAEF-C0FB-3244-8A31-5E1B2E63C84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4F8C56F7-3D0A-E741-843E-3850487E370F}"/>
              </a:ext>
            </a:extLst>
          </p:cNvPr>
          <p:cNvSpPr>
            <a:spLocks noGrp="1"/>
          </p:cNvSpPr>
          <p:nvPr>
            <p:ph type="title"/>
          </p:nvPr>
        </p:nvSpPr>
        <p:spPr>
          <a:xfrm>
            <a:off x="457200" y="166688"/>
            <a:ext cx="8229600" cy="836612"/>
          </a:xfrm>
        </p:spPr>
        <p:txBody>
          <a:bodyPr/>
          <a:lstStyle/>
          <a:p>
            <a:pPr eaLnBrk="1" hangingPunct="1"/>
            <a:r>
              <a:rPr lang="en-GB" altLang="en-US"/>
              <a:t>Financial analysis</a:t>
            </a:r>
          </a:p>
        </p:txBody>
      </p:sp>
      <p:sp>
        <p:nvSpPr>
          <p:cNvPr id="37891" name="Content Placeholder 2">
            <a:extLst>
              <a:ext uri="{FF2B5EF4-FFF2-40B4-BE49-F238E27FC236}">
                <a16:creationId xmlns:a16="http://schemas.microsoft.com/office/drawing/2014/main" id="{1BC53EF0-B950-41F5-B0E8-6B1ED065EBFA}"/>
              </a:ext>
            </a:extLst>
          </p:cNvPr>
          <p:cNvSpPr>
            <a:spLocks noGrp="1"/>
          </p:cNvSpPr>
          <p:nvPr>
            <p:ph idx="1"/>
          </p:nvPr>
        </p:nvSpPr>
        <p:spPr>
          <a:xfrm>
            <a:off x="457200" y="1003300"/>
            <a:ext cx="8229600" cy="5068887"/>
          </a:xfrm>
        </p:spPr>
        <p:txBody>
          <a:bodyPr/>
          <a:lstStyle/>
          <a:p>
            <a:pPr marL="0" indent="0" eaLnBrk="1" hangingPunct="1">
              <a:buFont typeface="Arial" charset="0"/>
              <a:buNone/>
              <a:defRPr/>
            </a:pPr>
            <a:r>
              <a:rPr lang="en-US" sz="2800" dirty="0"/>
              <a:t>T</a:t>
            </a:r>
            <a:r>
              <a:rPr lang="en-US" sz="1800" dirty="0"/>
              <a:t>here are no absolute standards as to what constitutes good or poor return – it differs between industries and countries and stakeholders. Other problems include:</a:t>
            </a:r>
          </a:p>
          <a:p>
            <a:pPr marL="287338" indent="-287338" eaLnBrk="1" hangingPunct="1">
              <a:buFont typeface="Arial" charset="0"/>
              <a:buChar char="•"/>
              <a:defRPr/>
            </a:pPr>
            <a:r>
              <a:rPr lang="en-US" sz="1800" b="1" i="1" dirty="0"/>
              <a:t>Uncertainty – </a:t>
            </a:r>
            <a:r>
              <a:rPr lang="en-US" sz="1800" dirty="0"/>
              <a:t>strategy is less certain than investment appraisal for discrete projects.</a:t>
            </a:r>
          </a:p>
          <a:p>
            <a:pPr marL="287338" indent="-287338" eaLnBrk="1" hangingPunct="1">
              <a:buFont typeface="Arial" charset="0"/>
              <a:buChar char="•"/>
              <a:defRPr/>
            </a:pPr>
            <a:r>
              <a:rPr lang="en-US" sz="1800" b="1" i="1" dirty="0"/>
              <a:t>Specificity – </a:t>
            </a:r>
            <a:r>
              <a:rPr lang="en-US" sz="1800" dirty="0"/>
              <a:t>hard to identify specific revenues and costs in strategy (e.g. spillover effects).</a:t>
            </a:r>
          </a:p>
          <a:p>
            <a:pPr marL="287338" indent="-287338" eaLnBrk="1" hangingPunct="1">
              <a:buFont typeface="Arial" charset="0"/>
              <a:buChar char="•"/>
              <a:defRPr/>
            </a:pPr>
            <a:r>
              <a:rPr lang="en-US" sz="1800" b="1" i="1" dirty="0"/>
              <a:t>Assumptions – </a:t>
            </a:r>
            <a:r>
              <a:rPr lang="en-US" sz="1800" dirty="0"/>
              <a:t>analysis is only as good as the assumptions it is based on.</a:t>
            </a:r>
            <a:r>
              <a:rPr lang="en-US" sz="2800" dirty="0"/>
              <a:t>	</a:t>
            </a:r>
            <a:endParaRPr lang="en-GB"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B3A60236-91B5-5444-A160-5F892C073EA2}"/>
              </a:ext>
            </a:extLst>
          </p:cNvPr>
          <p:cNvSpPr>
            <a:spLocks noGrp="1"/>
          </p:cNvSpPr>
          <p:nvPr>
            <p:ph type="title"/>
          </p:nvPr>
        </p:nvSpPr>
        <p:spPr>
          <a:xfrm>
            <a:off x="457200" y="250825"/>
            <a:ext cx="8229600" cy="657225"/>
          </a:xfrm>
        </p:spPr>
        <p:txBody>
          <a:bodyPr>
            <a:normAutofit fontScale="90000"/>
          </a:bodyPr>
          <a:lstStyle/>
          <a:p>
            <a:pPr eaLnBrk="1" hangingPunct="1"/>
            <a:r>
              <a:rPr lang="en-US" altLang="en-US"/>
              <a:t>Real options</a:t>
            </a:r>
            <a:endParaRPr lang="en-GB" altLang="en-US"/>
          </a:p>
        </p:txBody>
      </p:sp>
      <p:sp>
        <p:nvSpPr>
          <p:cNvPr id="41987" name="Content Placeholder 2">
            <a:extLst>
              <a:ext uri="{FF2B5EF4-FFF2-40B4-BE49-F238E27FC236}">
                <a16:creationId xmlns:a16="http://schemas.microsoft.com/office/drawing/2014/main" id="{D2C2C66B-40C5-46AF-A213-9C5DE5768D51}"/>
              </a:ext>
            </a:extLst>
          </p:cNvPr>
          <p:cNvSpPr>
            <a:spLocks noGrp="1"/>
          </p:cNvSpPr>
          <p:nvPr>
            <p:ph idx="1"/>
          </p:nvPr>
        </p:nvSpPr>
        <p:spPr>
          <a:xfrm>
            <a:off x="544513" y="1319213"/>
            <a:ext cx="8275637" cy="3736975"/>
          </a:xfrm>
        </p:spPr>
        <p:txBody>
          <a:bodyPr rtlCol="0">
            <a:normAutofit/>
          </a:bodyPr>
          <a:lstStyle/>
          <a:p>
            <a:pPr marL="0" indent="0" eaLnBrk="1" fontAlgn="auto" hangingPunct="1">
              <a:spcAft>
                <a:spcPts val="0"/>
              </a:spcAft>
              <a:buFont typeface="Arial" charset="0"/>
              <a:buNone/>
              <a:defRPr/>
            </a:pPr>
            <a:r>
              <a:rPr lang="en-US" sz="1800" b="1" i="1" dirty="0"/>
              <a:t>A real options </a:t>
            </a:r>
            <a:r>
              <a:rPr lang="en-US" sz="1800" dirty="0"/>
              <a:t>approach to evaluation increases the expected value of a project because it adds the expected value of possible future options created by that project going forward. </a:t>
            </a:r>
          </a:p>
          <a:p>
            <a:pPr eaLnBrk="1" fontAlgn="auto" hangingPunct="1">
              <a:spcAft>
                <a:spcPts val="0"/>
              </a:spcAft>
              <a:buFont typeface="Arial" charset="0"/>
              <a:buNone/>
              <a:defRPr/>
            </a:pPr>
            <a:r>
              <a:rPr lang="en-US" sz="1000" dirty="0"/>
              <a:t>	</a:t>
            </a:r>
          </a:p>
        </p:txBody>
      </p:sp>
      <p:pic>
        <p:nvPicPr>
          <p:cNvPr id="4" name="Picture 1">
            <a:extLst>
              <a:ext uri="{FF2B5EF4-FFF2-40B4-BE49-F238E27FC236}">
                <a16:creationId xmlns:a16="http://schemas.microsoft.com/office/drawing/2014/main" id="{2D6843D3-707F-0646-AEF0-5F809A20DB85}"/>
              </a:ext>
            </a:extLst>
          </p:cNvPr>
          <p:cNvPicPr>
            <a:picLocks noChangeAspect="1"/>
          </p:cNvPicPr>
          <p:nvPr/>
        </p:nvPicPr>
        <p:blipFill>
          <a:blip r:embed="rId3">
            <a:extLst>
              <a:ext uri="{28A0092B-C50C-407E-A947-70E740481C1C}">
                <a14:useLocalDpi xmlns:a14="http://schemas.microsoft.com/office/drawing/2010/main" val="0"/>
              </a:ext>
            </a:extLst>
          </a:blip>
          <a:srcRect b="3107"/>
          <a:stretch>
            <a:fillRect/>
          </a:stretch>
        </p:blipFill>
        <p:spPr bwMode="auto">
          <a:xfrm>
            <a:off x="238125" y="2437992"/>
            <a:ext cx="8361362" cy="284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80DC7DDC-AE3F-3044-B7C9-0766E7F919B3}"/>
              </a:ext>
            </a:extLst>
          </p:cNvPr>
          <p:cNvSpPr>
            <a:spLocks noGrp="1"/>
          </p:cNvSpPr>
          <p:nvPr>
            <p:ph type="title"/>
          </p:nvPr>
        </p:nvSpPr>
        <p:spPr>
          <a:xfrm>
            <a:off x="457200" y="90488"/>
            <a:ext cx="8229600" cy="993775"/>
          </a:xfrm>
        </p:spPr>
        <p:txBody>
          <a:bodyPr/>
          <a:lstStyle/>
          <a:p>
            <a:pPr eaLnBrk="1" hangingPunct="1"/>
            <a:r>
              <a:rPr lang="en-US" altLang="en-US"/>
              <a:t>Real options</a:t>
            </a:r>
            <a:endParaRPr lang="en-GB" altLang="en-US"/>
          </a:p>
        </p:txBody>
      </p:sp>
      <p:sp>
        <p:nvSpPr>
          <p:cNvPr id="44035" name="Content Placeholder 2">
            <a:extLst>
              <a:ext uri="{FF2B5EF4-FFF2-40B4-BE49-F238E27FC236}">
                <a16:creationId xmlns:a16="http://schemas.microsoft.com/office/drawing/2014/main" id="{F87E6EAE-3D65-4C27-A8A9-4FA741468C67}"/>
              </a:ext>
            </a:extLst>
          </p:cNvPr>
          <p:cNvSpPr>
            <a:spLocks noGrp="1"/>
          </p:cNvSpPr>
          <p:nvPr>
            <p:ph idx="1"/>
          </p:nvPr>
        </p:nvSpPr>
        <p:spPr>
          <a:xfrm>
            <a:off x="517525" y="1344613"/>
            <a:ext cx="8229600" cy="4830762"/>
          </a:xfrm>
        </p:spPr>
        <p:txBody>
          <a:bodyPr>
            <a:normAutofit/>
          </a:bodyPr>
          <a:lstStyle/>
          <a:p>
            <a:pPr eaLnBrk="1" hangingPunct="1">
              <a:buFont typeface="Arial" charset="0"/>
              <a:buNone/>
              <a:defRPr/>
            </a:pPr>
            <a:r>
              <a:rPr lang="en-US" altLang="en-US" sz="1800" dirty="0"/>
              <a:t>There are four main benefits:</a:t>
            </a:r>
          </a:p>
          <a:p>
            <a:pPr marL="304800" indent="-304800" eaLnBrk="1" hangingPunct="1">
              <a:buFont typeface="Arial" charset="0"/>
              <a:buChar char="•"/>
              <a:defRPr/>
            </a:pPr>
            <a:r>
              <a:rPr lang="en-US" altLang="en-US" sz="1800" b="1" i="1" dirty="0"/>
              <a:t>Bringing strategic and financial evaluation closer together</a:t>
            </a:r>
            <a:r>
              <a:rPr lang="en-US" altLang="en-US" sz="1800" b="1" dirty="0"/>
              <a:t>. </a:t>
            </a:r>
          </a:p>
          <a:p>
            <a:pPr marL="304800" indent="-304800" eaLnBrk="1" hangingPunct="1">
              <a:buFont typeface="Arial" charset="0"/>
              <a:buChar char="•"/>
              <a:defRPr/>
            </a:pPr>
            <a:r>
              <a:rPr lang="en-US" altLang="en-US" sz="1800" b="1" i="1" dirty="0"/>
              <a:t>Valuing emerging options.</a:t>
            </a:r>
          </a:p>
          <a:p>
            <a:pPr marL="304800" indent="-304800" eaLnBrk="1" hangingPunct="1">
              <a:buFont typeface="Arial" charset="0"/>
              <a:buChar char="•"/>
              <a:defRPr/>
            </a:pPr>
            <a:r>
              <a:rPr lang="en-US" altLang="en-US" sz="1800" b="1" i="1" dirty="0"/>
              <a:t>Coping with uncertainty.</a:t>
            </a:r>
          </a:p>
          <a:p>
            <a:pPr marL="304800" indent="-304800" eaLnBrk="1" hangingPunct="1">
              <a:buFont typeface="Arial" charset="0"/>
              <a:buChar char="•"/>
              <a:defRPr/>
            </a:pPr>
            <a:r>
              <a:rPr lang="en-US" altLang="en-US" sz="1800" b="1" i="1" dirty="0"/>
              <a:t>Offsetting conservatism.</a:t>
            </a:r>
            <a:endParaRPr lang="en-GB" altLang="en-US" sz="1800"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878626BD-EF9B-F649-9447-672D5C1CCA53}"/>
              </a:ext>
            </a:extLst>
          </p:cNvPr>
          <p:cNvSpPr>
            <a:spLocks noGrp="1"/>
          </p:cNvSpPr>
          <p:nvPr>
            <p:ph type="title"/>
          </p:nvPr>
        </p:nvSpPr>
        <p:spPr>
          <a:xfrm>
            <a:off x="457200" y="260350"/>
            <a:ext cx="8229600" cy="641350"/>
          </a:xfrm>
        </p:spPr>
        <p:txBody>
          <a:bodyPr>
            <a:normAutofit fontScale="90000"/>
          </a:bodyPr>
          <a:lstStyle/>
          <a:p>
            <a:pPr eaLnBrk="1" hangingPunct="1"/>
            <a:r>
              <a:rPr lang="en-GB" altLang="en-US"/>
              <a:t>Risk</a:t>
            </a:r>
          </a:p>
        </p:txBody>
      </p:sp>
      <p:sp>
        <p:nvSpPr>
          <p:cNvPr id="26627" name="Content Placeholder 2">
            <a:extLst>
              <a:ext uri="{FF2B5EF4-FFF2-40B4-BE49-F238E27FC236}">
                <a16:creationId xmlns:a16="http://schemas.microsoft.com/office/drawing/2014/main" id="{3F185F2F-EBA9-4930-963C-D5C4B9CFE8A3}"/>
              </a:ext>
            </a:extLst>
          </p:cNvPr>
          <p:cNvSpPr>
            <a:spLocks noGrp="1"/>
          </p:cNvSpPr>
          <p:nvPr>
            <p:ph idx="1"/>
          </p:nvPr>
        </p:nvSpPr>
        <p:spPr>
          <a:xfrm>
            <a:off x="500063" y="1390650"/>
            <a:ext cx="8248650" cy="4567238"/>
          </a:xfrm>
        </p:spPr>
        <p:txBody>
          <a:bodyPr rtlCol="0">
            <a:normAutofit/>
          </a:bodyPr>
          <a:lstStyle/>
          <a:p>
            <a:pPr marL="17463" indent="-17463" eaLnBrk="1" fontAlgn="auto" hangingPunct="1">
              <a:spcAft>
                <a:spcPts val="0"/>
              </a:spcAft>
              <a:buFont typeface="Arial" panose="020B0604020202020204" pitchFamily="34" charset="0"/>
              <a:buNone/>
              <a:defRPr/>
            </a:pPr>
            <a:r>
              <a:rPr lang="en-GB" sz="3000" b="1" i="1" dirty="0"/>
              <a:t>	</a:t>
            </a:r>
            <a:r>
              <a:rPr lang="en-GB" sz="1800" b="1" i="1" dirty="0"/>
              <a:t>Risk</a:t>
            </a:r>
            <a:r>
              <a:rPr lang="en-GB" sz="1800" b="1" dirty="0"/>
              <a:t> </a:t>
            </a:r>
            <a:r>
              <a:rPr lang="en-GB" sz="1800" dirty="0"/>
              <a:t>concerns the extent to which strategic outcomes are unpredictable, especially with regard to negative outcomes.</a:t>
            </a:r>
          </a:p>
          <a:p>
            <a:pPr eaLnBrk="1" fontAlgn="auto" hangingPunct="1">
              <a:spcAft>
                <a:spcPts val="0"/>
              </a:spcAft>
              <a:buFont typeface="Arial" panose="020B0604020202020204" pitchFamily="34" charset="0"/>
              <a:buNone/>
              <a:defRPr/>
            </a:pPr>
            <a:endParaRPr lang="en-GB" sz="1800" dirty="0"/>
          </a:p>
          <a:p>
            <a:pPr eaLnBrk="1" fontAlgn="auto" hangingPunct="1">
              <a:spcAft>
                <a:spcPts val="0"/>
              </a:spcAft>
              <a:buFont typeface="Arial" panose="020B0604020202020204" pitchFamily="34" charset="0"/>
              <a:buNone/>
              <a:defRPr/>
            </a:pPr>
            <a:r>
              <a:rPr lang="en-GB" sz="1800" dirty="0"/>
              <a:t>Risk can be assessed using:</a:t>
            </a:r>
          </a:p>
          <a:p>
            <a:pPr marL="295275" lvl="1" indent="-295275" eaLnBrk="1" fontAlgn="auto" hangingPunct="1">
              <a:spcAft>
                <a:spcPts val="0"/>
              </a:spcAft>
              <a:buClr>
                <a:srgbClr val="007BA4"/>
              </a:buClr>
              <a:buFont typeface="Arial" panose="020B0604020202020204" pitchFamily="34" charset="0"/>
              <a:buChar char="•"/>
              <a:defRPr/>
            </a:pPr>
            <a:r>
              <a:rPr lang="en-GB" sz="1800" b="1" i="1" dirty="0"/>
              <a:t>Sensitivity analysis – </a:t>
            </a:r>
            <a:r>
              <a:rPr lang="en-GB" sz="1800" dirty="0"/>
              <a:t>According to Whittington et al., (2020) sometime referred to a the ‘what if’ analysis – assesses the underpinning assumptions of the strategy and whether the strategic success is dependent on such assumptions </a:t>
            </a:r>
          </a:p>
          <a:p>
            <a:pPr marL="295275" lvl="1" indent="-295275" eaLnBrk="1" fontAlgn="auto" hangingPunct="1">
              <a:spcAft>
                <a:spcPts val="0"/>
              </a:spcAft>
              <a:buClr>
                <a:srgbClr val="007BA4"/>
              </a:buClr>
              <a:buFont typeface="Arial" panose="020B0604020202020204" pitchFamily="34" charset="0"/>
              <a:buChar char="•"/>
              <a:defRPr/>
            </a:pPr>
            <a:r>
              <a:rPr lang="en-GB" sz="1800" b="1" i="1" dirty="0"/>
              <a:t>Financial ratio </a:t>
            </a:r>
            <a:r>
              <a:rPr lang="en-GB" sz="1800" dirty="0"/>
              <a:t>– the assessment of how financial ratio’s may change if a strategy is employed is a useful way to assess the viability of the strategy.</a:t>
            </a:r>
          </a:p>
          <a:p>
            <a:pPr marL="295275" lvl="1" indent="-295275" eaLnBrk="1" fontAlgn="auto" hangingPunct="1">
              <a:spcAft>
                <a:spcPts val="0"/>
              </a:spcAft>
              <a:buClr>
                <a:srgbClr val="007BA4"/>
              </a:buClr>
              <a:buFont typeface="Arial" panose="020B0604020202020204" pitchFamily="34" charset="0"/>
              <a:buChar char="•"/>
              <a:defRPr/>
            </a:pPr>
            <a:r>
              <a:rPr lang="en-GB" sz="1800" b="1" dirty="0"/>
              <a:t>Stakeholder reactions </a:t>
            </a:r>
            <a:r>
              <a:rPr lang="en-GB" sz="1800" dirty="0"/>
              <a:t>– the assessment of the impact or reaction to the strategy from interested stakeholders provide an insight into the likely cost of employing an unpopular strategy.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D07C5-FDE3-8445-AB96-C4A6B140AB3B}"/>
              </a:ext>
            </a:extLst>
          </p:cNvPr>
          <p:cNvSpPr>
            <a:spLocks noGrp="1"/>
          </p:cNvSpPr>
          <p:nvPr>
            <p:ph type="title"/>
          </p:nvPr>
        </p:nvSpPr>
        <p:spPr/>
        <p:txBody>
          <a:bodyPr>
            <a:normAutofit/>
          </a:bodyPr>
          <a:lstStyle/>
          <a:p>
            <a:r>
              <a:rPr lang="en-US" sz="3600" dirty="0"/>
              <a:t>Sensitivity analysis </a:t>
            </a:r>
          </a:p>
        </p:txBody>
      </p:sp>
      <p:sp>
        <p:nvSpPr>
          <p:cNvPr id="3" name="Content Placeholder 2">
            <a:extLst>
              <a:ext uri="{FF2B5EF4-FFF2-40B4-BE49-F238E27FC236}">
                <a16:creationId xmlns:a16="http://schemas.microsoft.com/office/drawing/2014/main" id="{F831F600-0C4D-8448-AE20-F13B3461F54F}"/>
              </a:ext>
            </a:extLst>
          </p:cNvPr>
          <p:cNvSpPr>
            <a:spLocks noGrp="1"/>
          </p:cNvSpPr>
          <p:nvPr>
            <p:ph idx="1"/>
          </p:nvPr>
        </p:nvSpPr>
        <p:spPr>
          <a:xfrm>
            <a:off x="457200" y="1299118"/>
            <a:ext cx="8229600" cy="3917032"/>
          </a:xfrm>
        </p:spPr>
        <p:txBody>
          <a:bodyPr>
            <a:normAutofit lnSpcReduction="10000"/>
          </a:bodyPr>
          <a:lstStyle/>
          <a:p>
            <a:r>
              <a:rPr lang="en-US" sz="1800" dirty="0"/>
              <a:t>Tests how sensitive the predicted performance or outcome is against each of the assumptions made. </a:t>
            </a:r>
          </a:p>
          <a:p>
            <a:r>
              <a:rPr lang="en-US" sz="1800" dirty="0"/>
              <a:t>It clarifies how sensitive those outcomes are to changes brought about by the strategy.</a:t>
            </a:r>
          </a:p>
          <a:p>
            <a:endParaRPr lang="en-US" sz="1800" b="1" dirty="0"/>
          </a:p>
          <a:p>
            <a:r>
              <a:rPr lang="en-US" sz="1800" b="1" dirty="0"/>
              <a:t>What areas of policing do you think are sensitive to strategic changes in direction? </a:t>
            </a:r>
            <a:r>
              <a:rPr lang="en-US" sz="1800" b="1" dirty="0" err="1"/>
              <a:t>Eg.</a:t>
            </a:r>
            <a:r>
              <a:rPr lang="en-US" sz="1800" b="1" dirty="0"/>
              <a:t> DPP End to End Project – was a sensitivity analysis carried out on the impact on victim satisfaction or expected performance improvements? </a:t>
            </a:r>
          </a:p>
          <a:p>
            <a:endParaRPr lang="en-US" sz="1800" b="1" dirty="0"/>
          </a:p>
          <a:p>
            <a:r>
              <a:rPr lang="en-US" sz="1800" dirty="0"/>
              <a:t>This type of analysis can provide useful analytics in terms of the risks in taking certain strategic decisions and the degree of confidence managers and leaders can have on the given strategy. </a:t>
            </a:r>
          </a:p>
        </p:txBody>
      </p:sp>
    </p:spTree>
    <p:extLst>
      <p:ext uri="{BB962C8B-B14F-4D97-AF65-F5344CB8AC3E}">
        <p14:creationId xmlns:p14="http://schemas.microsoft.com/office/powerpoint/2010/main" val="527952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C7333741-F6D4-9B49-A72C-F4C143B05537}"/>
              </a:ext>
            </a:extLst>
          </p:cNvPr>
          <p:cNvSpPr>
            <a:spLocks noGrp="1"/>
          </p:cNvSpPr>
          <p:nvPr>
            <p:ph type="title"/>
          </p:nvPr>
        </p:nvSpPr>
        <p:spPr>
          <a:xfrm>
            <a:off x="457200" y="298450"/>
            <a:ext cx="8229600" cy="576263"/>
          </a:xfrm>
        </p:spPr>
        <p:txBody>
          <a:bodyPr>
            <a:noAutofit/>
          </a:bodyPr>
          <a:lstStyle/>
          <a:p>
            <a:pPr eaLnBrk="1" hangingPunct="1"/>
            <a:r>
              <a:rPr lang="en-GB" altLang="en-US" sz="3600" dirty="0"/>
              <a:t>Financial Risk</a:t>
            </a:r>
          </a:p>
        </p:txBody>
      </p:sp>
      <p:sp>
        <p:nvSpPr>
          <p:cNvPr id="32771" name="Content Placeholder 2">
            <a:extLst>
              <a:ext uri="{FF2B5EF4-FFF2-40B4-BE49-F238E27FC236}">
                <a16:creationId xmlns:a16="http://schemas.microsoft.com/office/drawing/2014/main" id="{F237E492-6883-4EC9-99B3-035AE45AB0BD}"/>
              </a:ext>
            </a:extLst>
          </p:cNvPr>
          <p:cNvSpPr>
            <a:spLocks noGrp="1"/>
          </p:cNvSpPr>
          <p:nvPr>
            <p:ph idx="1"/>
          </p:nvPr>
        </p:nvSpPr>
        <p:spPr>
          <a:xfrm>
            <a:off x="457200" y="1048744"/>
            <a:ext cx="8229600" cy="4671831"/>
          </a:xfrm>
        </p:spPr>
        <p:txBody>
          <a:bodyPr>
            <a:normAutofit/>
          </a:bodyPr>
          <a:lstStyle/>
          <a:p>
            <a:pPr marL="0" indent="0" eaLnBrk="1" hangingPunct="1">
              <a:buFont typeface="Arial" charset="0"/>
              <a:buNone/>
              <a:defRPr/>
            </a:pPr>
            <a:r>
              <a:rPr lang="en-US" altLang="en-US" sz="1800" b="1" i="1" dirty="0"/>
              <a:t>Financial risk </a:t>
            </a:r>
            <a:r>
              <a:rPr lang="en-US" altLang="en-US" sz="1800" dirty="0"/>
              <a:t>refers to the possibility that the </a:t>
            </a:r>
            <a:r>
              <a:rPr lang="en-US" altLang="en-US" sz="1800" dirty="0" err="1"/>
              <a:t>organisation</a:t>
            </a:r>
            <a:r>
              <a:rPr lang="en-US" altLang="en-US" sz="1800" dirty="0"/>
              <a:t> may not be able to meet the key financial obligations necessary for survival. Strategies should meet acceptable levels of financial risk. </a:t>
            </a:r>
          </a:p>
          <a:p>
            <a:pPr eaLnBrk="1" hangingPunct="1">
              <a:buFont typeface="Arial" charset="0"/>
              <a:buNone/>
              <a:defRPr/>
            </a:pPr>
            <a:r>
              <a:rPr lang="en-US" altLang="en-US" sz="1800" dirty="0"/>
              <a:t>Two key criteria:</a:t>
            </a:r>
          </a:p>
          <a:p>
            <a:pPr marL="314325" indent="-314325" eaLnBrk="1" hangingPunct="1">
              <a:buFont typeface="Arial" charset="0"/>
              <a:buChar char="•"/>
              <a:defRPr/>
            </a:pPr>
            <a:r>
              <a:rPr lang="en-US" altLang="en-US" sz="1800" b="1" i="1" dirty="0"/>
              <a:t>Gearing – </a:t>
            </a:r>
            <a:r>
              <a:rPr lang="en-US" altLang="en-US" sz="1800" dirty="0"/>
              <a:t>the amount of debt the company has relative to its equity.</a:t>
            </a:r>
            <a:endParaRPr lang="en-US" altLang="en-US" sz="1800" b="1" i="1" dirty="0"/>
          </a:p>
          <a:p>
            <a:pPr marL="314325" indent="-314325" eaLnBrk="1" hangingPunct="1">
              <a:buFont typeface="Arial" charset="0"/>
              <a:buChar char="•"/>
              <a:defRPr/>
            </a:pPr>
            <a:r>
              <a:rPr lang="en-US" altLang="en-US" sz="1800" b="1" i="1" dirty="0"/>
              <a:t>Liquidity – </a:t>
            </a:r>
            <a:r>
              <a:rPr lang="en-US" altLang="en-US" sz="1800" dirty="0"/>
              <a:t>the amount of liquid assets (e.g. cash) that is available to pay its immediate bills. </a:t>
            </a:r>
          </a:p>
          <a:p>
            <a:pPr marL="0" indent="0" eaLnBrk="1" hangingPunct="1">
              <a:buNone/>
              <a:defRPr/>
            </a:pPr>
            <a:endParaRPr lang="en-US" altLang="en-US" sz="1800" dirty="0"/>
          </a:p>
          <a:p>
            <a:pPr marL="314325" indent="-314325">
              <a:buFont typeface="Arial" charset="0"/>
              <a:buChar char="•"/>
              <a:defRPr/>
            </a:pPr>
            <a:r>
              <a:rPr lang="en-US" altLang="en-US" sz="1800" b="1" i="1" dirty="0"/>
              <a:t>Break-even analysis </a:t>
            </a:r>
            <a:r>
              <a:rPr lang="en-US" altLang="en-US" sz="1800" dirty="0"/>
              <a:t>– a simple and widely used approach allowing variations in assumptions about key variables in a strategy to be examined. It shows at what point in terms of revenue the business will recover its fixed and variable costs and thus break even. It can be used to assess the risks associated with different price and cost structures of strategies as shown in</a:t>
            </a:r>
            <a:endParaRPr lang="en-GB" altLang="en-US" sz="1800" b="1" i="1"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F2A1FC8D-B206-B24C-A993-936E75074FD7}"/>
              </a:ext>
            </a:extLst>
          </p:cNvPr>
          <p:cNvSpPr>
            <a:spLocks noGrp="1"/>
          </p:cNvSpPr>
          <p:nvPr>
            <p:ph type="title"/>
          </p:nvPr>
        </p:nvSpPr>
        <p:spPr>
          <a:xfrm>
            <a:off x="457200" y="269875"/>
            <a:ext cx="8229600" cy="641350"/>
          </a:xfrm>
        </p:spPr>
        <p:txBody>
          <a:bodyPr>
            <a:normAutofit fontScale="90000"/>
          </a:bodyPr>
          <a:lstStyle/>
          <a:p>
            <a:pPr eaLnBrk="1" hangingPunct="1"/>
            <a:r>
              <a:rPr lang="en-GB" altLang="en-US" dirty="0"/>
              <a:t>Stakeholder Reaction </a:t>
            </a:r>
          </a:p>
        </p:txBody>
      </p:sp>
      <p:sp>
        <p:nvSpPr>
          <p:cNvPr id="44035" name="Content Placeholder 2">
            <a:extLst>
              <a:ext uri="{FF2B5EF4-FFF2-40B4-BE49-F238E27FC236}">
                <a16:creationId xmlns:a16="http://schemas.microsoft.com/office/drawing/2014/main" id="{868AB603-B66C-4535-81F9-DFB8AE93A8A8}"/>
              </a:ext>
            </a:extLst>
          </p:cNvPr>
          <p:cNvSpPr>
            <a:spLocks noGrp="1"/>
          </p:cNvSpPr>
          <p:nvPr>
            <p:ph idx="1"/>
          </p:nvPr>
        </p:nvSpPr>
        <p:spPr>
          <a:xfrm>
            <a:off x="160337" y="847265"/>
            <a:ext cx="8823325" cy="2746605"/>
          </a:xfrm>
        </p:spPr>
        <p:txBody>
          <a:bodyPr anchor="ctr">
            <a:normAutofit/>
          </a:bodyPr>
          <a:lstStyle/>
          <a:p>
            <a:pPr marL="285750" indent="-285750" defTabSz="722313" eaLnBrk="1" hangingPunct="1">
              <a:spcBef>
                <a:spcPts val="1200"/>
              </a:spcBef>
              <a:buFont typeface="Arial" charset="0"/>
              <a:buNone/>
              <a:defRPr/>
            </a:pPr>
            <a:r>
              <a:rPr lang="en-GB" sz="1800" dirty="0"/>
              <a:t>Stakeholder mapping (power/attention matrix) can be used to:</a:t>
            </a:r>
          </a:p>
          <a:p>
            <a:pPr marL="582613" lvl="1" indent="-296863" defTabSz="722313" eaLnBrk="1" hangingPunct="1">
              <a:spcBef>
                <a:spcPts val="1200"/>
              </a:spcBef>
              <a:buClr>
                <a:srgbClr val="007BA4"/>
              </a:buClr>
              <a:buSzPct val="100000"/>
              <a:buFont typeface="Arial" charset="0"/>
              <a:buChar char="•"/>
              <a:defRPr/>
            </a:pPr>
            <a:r>
              <a:rPr lang="en-GB" sz="1800" b="1" i="1" dirty="0"/>
              <a:t>Understand the political context of strategies.</a:t>
            </a:r>
          </a:p>
          <a:p>
            <a:pPr marL="582613" lvl="1" indent="-296863" defTabSz="722313" eaLnBrk="1" hangingPunct="1">
              <a:spcBef>
                <a:spcPts val="1200"/>
              </a:spcBef>
              <a:buClr>
                <a:srgbClr val="007BA4"/>
              </a:buClr>
              <a:buSzPct val="100000"/>
              <a:buFont typeface="Arial" charset="0"/>
              <a:buChar char="•"/>
              <a:defRPr/>
            </a:pPr>
            <a:r>
              <a:rPr lang="en-GB" sz="1800" b="1" i="1" dirty="0"/>
              <a:t>Understand the political agenda.</a:t>
            </a:r>
          </a:p>
          <a:p>
            <a:pPr marL="582613" lvl="1" indent="-296863" defTabSz="722313" eaLnBrk="1" hangingPunct="1">
              <a:spcBef>
                <a:spcPts val="1200"/>
              </a:spcBef>
              <a:buClr>
                <a:srgbClr val="007BA4"/>
              </a:buClr>
              <a:buSzPct val="100000"/>
              <a:buFont typeface="Arial" charset="0"/>
              <a:buChar char="•"/>
              <a:defRPr/>
            </a:pPr>
            <a:r>
              <a:rPr lang="en-GB" sz="1800" b="1" i="1" dirty="0"/>
              <a:t>Gauge the likely reaction of stakeholders to specific strategies.</a:t>
            </a:r>
            <a:endParaRPr lang="en-GB" sz="1800" i="1" dirty="0"/>
          </a:p>
          <a:p>
            <a:pPr marL="301625" indent="-301625" defTabSz="722313" eaLnBrk="1" hangingPunct="1">
              <a:spcBef>
                <a:spcPts val="1200"/>
              </a:spcBef>
              <a:buFont typeface="Arial" charset="0"/>
              <a:buNone/>
              <a:defRPr/>
            </a:pPr>
            <a:r>
              <a:rPr lang="en-GB" sz="1800" dirty="0"/>
              <a:t>	If key stakeholders find a strategy to be unacceptable, then it is likely to fail.</a:t>
            </a:r>
            <a:endParaRPr lang="en-GB" sz="1800" i="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91F4E8D0-B850-3941-8BAC-68BAC50294D8}"/>
              </a:ext>
            </a:extLst>
          </p:cNvPr>
          <p:cNvSpPr>
            <a:spLocks noGrp="1"/>
          </p:cNvSpPr>
          <p:nvPr>
            <p:ph type="title"/>
          </p:nvPr>
        </p:nvSpPr>
        <p:spPr>
          <a:xfrm>
            <a:off x="457200" y="260350"/>
            <a:ext cx="8229600" cy="641350"/>
          </a:xfrm>
        </p:spPr>
        <p:txBody>
          <a:bodyPr>
            <a:normAutofit fontScale="90000"/>
          </a:bodyPr>
          <a:lstStyle/>
          <a:p>
            <a:pPr eaLnBrk="1" hangingPunct="1"/>
            <a:r>
              <a:rPr lang="en-GB" altLang="en-US" dirty="0"/>
              <a:t>Feasibility</a:t>
            </a:r>
          </a:p>
        </p:txBody>
      </p:sp>
      <p:sp>
        <p:nvSpPr>
          <p:cNvPr id="45059" name="Content Placeholder 2">
            <a:extLst>
              <a:ext uri="{FF2B5EF4-FFF2-40B4-BE49-F238E27FC236}">
                <a16:creationId xmlns:a16="http://schemas.microsoft.com/office/drawing/2014/main" id="{357D44F8-525B-4B69-ACC7-D88739263DB7}"/>
              </a:ext>
            </a:extLst>
          </p:cNvPr>
          <p:cNvSpPr>
            <a:spLocks noGrp="1"/>
          </p:cNvSpPr>
          <p:nvPr>
            <p:ph idx="1"/>
          </p:nvPr>
        </p:nvSpPr>
        <p:spPr>
          <a:xfrm>
            <a:off x="323793" y="908844"/>
            <a:ext cx="8248650" cy="4698742"/>
          </a:xfrm>
        </p:spPr>
        <p:txBody>
          <a:bodyPr>
            <a:normAutofit fontScale="92500" lnSpcReduction="10000"/>
          </a:bodyPr>
          <a:lstStyle/>
          <a:p>
            <a:pPr marL="9525" indent="-9525" eaLnBrk="1" hangingPunct="1">
              <a:lnSpc>
                <a:spcPts val="4000"/>
              </a:lnSpc>
              <a:buFont typeface="Arial" panose="020B0604020202020204" pitchFamily="34" charset="0"/>
              <a:buNone/>
              <a:tabLst>
                <a:tab pos="292100" algn="l"/>
              </a:tabLst>
              <a:defRPr/>
            </a:pPr>
            <a:r>
              <a:rPr lang="en-GB" altLang="en-US" sz="1900" b="1" i="1" dirty="0"/>
              <a:t>	Feasibility</a:t>
            </a:r>
            <a:r>
              <a:rPr lang="en-GB" altLang="en-US" sz="1900" dirty="0"/>
              <a:t> is concerned with whether a strategy could work in practice, that is, whether an</a:t>
            </a:r>
            <a:r>
              <a:rPr lang="en-GB" altLang="en-US" sz="1900" i="1" dirty="0"/>
              <a:t> </a:t>
            </a:r>
            <a:r>
              <a:rPr lang="en-GB" altLang="en-US" sz="1900" dirty="0"/>
              <a:t>organisation has the capabilities to deliver a strategy.</a:t>
            </a:r>
          </a:p>
          <a:p>
            <a:pPr marL="9525" indent="-9525" eaLnBrk="1" hangingPunct="1">
              <a:lnSpc>
                <a:spcPts val="4000"/>
              </a:lnSpc>
              <a:buFont typeface="Arial" panose="020B0604020202020204" pitchFamily="34" charset="0"/>
              <a:buNone/>
              <a:tabLst>
                <a:tab pos="292100" algn="l"/>
              </a:tabLst>
              <a:defRPr/>
            </a:pPr>
            <a:r>
              <a:rPr lang="en-GB" altLang="en-US" sz="1900" dirty="0"/>
              <a:t>	Two key questions:</a:t>
            </a:r>
          </a:p>
          <a:p>
            <a:pPr marL="328613" indent="-328613" eaLnBrk="1" hangingPunct="1">
              <a:lnSpc>
                <a:spcPts val="4000"/>
              </a:lnSpc>
              <a:tabLst>
                <a:tab pos="292100" algn="l"/>
              </a:tabLst>
              <a:defRPr/>
            </a:pPr>
            <a:r>
              <a:rPr lang="en-GB" altLang="en-US" sz="1900" dirty="0"/>
              <a:t>Do the resources and competences </a:t>
            </a:r>
            <a:r>
              <a:rPr lang="en-GB" altLang="en-US" sz="1900" b="1" i="1" dirty="0"/>
              <a:t>currently exist </a:t>
            </a:r>
            <a:r>
              <a:rPr lang="en-GB" altLang="en-US" sz="1900" dirty="0"/>
              <a:t>to implement the strategy effectively?</a:t>
            </a:r>
          </a:p>
          <a:p>
            <a:pPr marL="9525" indent="-9525" eaLnBrk="1" hangingPunct="1">
              <a:lnSpc>
                <a:spcPts val="4000"/>
              </a:lnSpc>
              <a:tabLst>
                <a:tab pos="292100" algn="l"/>
              </a:tabLst>
              <a:defRPr/>
            </a:pPr>
            <a:r>
              <a:rPr lang="en-GB" altLang="en-US" sz="1900" dirty="0"/>
              <a:t>	If not, </a:t>
            </a:r>
            <a:r>
              <a:rPr lang="en-GB" altLang="en-US" sz="1900" b="1" i="1" dirty="0"/>
              <a:t>can they be obtained</a:t>
            </a:r>
            <a:r>
              <a:rPr lang="en-GB" altLang="en-US" sz="1900" dirty="0"/>
              <a:t>?</a:t>
            </a:r>
          </a:p>
          <a:p>
            <a:pPr defTabSz="731838">
              <a:spcBef>
                <a:spcPts val="600"/>
              </a:spcBef>
              <a:buNone/>
            </a:pPr>
            <a:r>
              <a:rPr lang="en-GB" altLang="en-US" sz="1900" dirty="0"/>
              <a:t>Need to consider:</a:t>
            </a:r>
          </a:p>
          <a:p>
            <a:pPr marL="323850" lvl="1" indent="-295275" defTabSz="731838">
              <a:spcBef>
                <a:spcPts val="600"/>
              </a:spcBef>
              <a:buClr>
                <a:srgbClr val="007BA4"/>
              </a:buClr>
              <a:buFont typeface="Arial" panose="020B0604020202020204" pitchFamily="34" charset="0"/>
              <a:buChar char="•"/>
            </a:pPr>
            <a:r>
              <a:rPr lang="en-GB" altLang="en-US" sz="1900" b="1" i="1" dirty="0"/>
              <a:t>Financial feasibility </a:t>
            </a:r>
            <a:r>
              <a:rPr lang="en-GB" altLang="en-US" sz="1900" i="1" dirty="0"/>
              <a:t>– </a:t>
            </a:r>
            <a:r>
              <a:rPr lang="en-GB" altLang="en-US" sz="1900" dirty="0"/>
              <a:t>funding and cash flow.</a:t>
            </a:r>
          </a:p>
          <a:p>
            <a:pPr marL="323850" lvl="1" indent="-295275" defTabSz="731838">
              <a:spcBef>
                <a:spcPts val="600"/>
              </a:spcBef>
              <a:buClr>
                <a:srgbClr val="007BA4"/>
              </a:buClr>
              <a:buFont typeface="Arial" panose="020B0604020202020204" pitchFamily="34" charset="0"/>
              <a:buChar char="•"/>
            </a:pPr>
            <a:r>
              <a:rPr lang="en-GB" altLang="en-US" sz="1900" b="1" i="1" dirty="0"/>
              <a:t>People and skills </a:t>
            </a:r>
            <a:r>
              <a:rPr lang="en-GB" altLang="en-US" sz="1900" i="1" dirty="0"/>
              <a:t>– </a:t>
            </a:r>
            <a:r>
              <a:rPr lang="en-GB" altLang="en-US" sz="1900" dirty="0"/>
              <a:t>competences, knowledge and experience.</a:t>
            </a:r>
          </a:p>
          <a:p>
            <a:pPr marL="323850" lvl="1" indent="-295275" defTabSz="731838">
              <a:spcBef>
                <a:spcPts val="600"/>
              </a:spcBef>
              <a:buClr>
                <a:srgbClr val="007BA4"/>
              </a:buClr>
              <a:buFont typeface="Arial" panose="020B0604020202020204" pitchFamily="34" charset="0"/>
              <a:buChar char="•"/>
            </a:pPr>
            <a:r>
              <a:rPr lang="en-GB" altLang="en-US" sz="1900" b="1" i="1" dirty="0"/>
              <a:t>Integrating resources </a:t>
            </a:r>
            <a:r>
              <a:rPr lang="en-GB" altLang="en-US" sz="1900" i="1" dirty="0"/>
              <a:t>– </a:t>
            </a:r>
            <a:r>
              <a:rPr lang="en-GB" altLang="en-US" sz="1900" dirty="0"/>
              <a:t>obtaining and integrating new resources.</a:t>
            </a:r>
          </a:p>
          <a:p>
            <a:pPr marL="9525" indent="-9525" eaLnBrk="1" hangingPunct="1">
              <a:lnSpc>
                <a:spcPts val="4000"/>
              </a:lnSpc>
              <a:tabLst>
                <a:tab pos="292100" algn="l"/>
              </a:tabLst>
              <a:defRPr/>
            </a:pPr>
            <a:endParaRPr lang="en-GB" altLang="en-US" sz="1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itle 1">
            <a:extLst>
              <a:ext uri="{FF2B5EF4-FFF2-40B4-BE49-F238E27FC236}">
                <a16:creationId xmlns:a16="http://schemas.microsoft.com/office/drawing/2014/main" id="{F71B1CEC-37F4-1B43-9DB9-DDEF67C4B68E}"/>
              </a:ext>
            </a:extLst>
          </p:cNvPr>
          <p:cNvSpPr>
            <a:spLocks noGrp="1"/>
          </p:cNvSpPr>
          <p:nvPr>
            <p:ph type="title"/>
          </p:nvPr>
        </p:nvSpPr>
        <p:spPr>
          <a:xfrm>
            <a:off x="457200" y="260350"/>
            <a:ext cx="8229600" cy="641350"/>
          </a:xfrm>
        </p:spPr>
        <p:txBody>
          <a:bodyPr>
            <a:normAutofit fontScale="90000"/>
          </a:bodyPr>
          <a:lstStyle/>
          <a:p>
            <a:pPr eaLnBrk="1" hangingPunct="1"/>
            <a:r>
              <a:rPr lang="en-GB" altLang="en-US" dirty="0"/>
              <a:t>People and skills</a:t>
            </a:r>
          </a:p>
        </p:txBody>
      </p:sp>
      <p:sp>
        <p:nvSpPr>
          <p:cNvPr id="49155" name="Content Placeholder 2">
            <a:extLst>
              <a:ext uri="{FF2B5EF4-FFF2-40B4-BE49-F238E27FC236}">
                <a16:creationId xmlns:a16="http://schemas.microsoft.com/office/drawing/2014/main" id="{2BD51A92-6C4E-415A-8063-91118A6DDA67}"/>
              </a:ext>
            </a:extLst>
          </p:cNvPr>
          <p:cNvSpPr>
            <a:spLocks noGrp="1"/>
          </p:cNvSpPr>
          <p:nvPr>
            <p:ph idx="1"/>
          </p:nvPr>
        </p:nvSpPr>
        <p:spPr>
          <a:xfrm>
            <a:off x="509588" y="1343025"/>
            <a:ext cx="8239125" cy="4824413"/>
          </a:xfrm>
        </p:spPr>
        <p:txBody>
          <a:bodyPr>
            <a:normAutofit/>
          </a:bodyPr>
          <a:lstStyle/>
          <a:p>
            <a:pPr eaLnBrk="1" hangingPunct="1">
              <a:buFont typeface="Arial" charset="0"/>
              <a:buNone/>
              <a:defRPr/>
            </a:pPr>
            <a:r>
              <a:rPr lang="en-GB" altLang="en-US" sz="1800" dirty="0"/>
              <a:t>Three questions arise: </a:t>
            </a:r>
          </a:p>
          <a:p>
            <a:pPr marL="287338" indent="-287338" eaLnBrk="1" hangingPunct="1">
              <a:buFont typeface="Arial" charset="0"/>
              <a:buChar char="•"/>
              <a:defRPr/>
            </a:pPr>
            <a:r>
              <a:rPr lang="en-GB" altLang="en-US" sz="1800" dirty="0"/>
              <a:t>Do people in the organisation currently have the </a:t>
            </a:r>
            <a:r>
              <a:rPr lang="en-GB" altLang="en-US" sz="1800" b="1" i="1" dirty="0"/>
              <a:t>competences</a:t>
            </a:r>
            <a:r>
              <a:rPr lang="en-GB" altLang="en-US" sz="1800" dirty="0"/>
              <a:t> to deliver a proposed strategy? </a:t>
            </a:r>
          </a:p>
          <a:p>
            <a:pPr marL="287338" indent="-287338" eaLnBrk="1" hangingPunct="1">
              <a:buFont typeface="Arial" charset="0"/>
              <a:buChar char="•"/>
              <a:defRPr/>
            </a:pPr>
            <a:r>
              <a:rPr lang="en-GB" altLang="en-US" sz="1800" dirty="0"/>
              <a:t>Are the </a:t>
            </a:r>
            <a:r>
              <a:rPr lang="en-GB" altLang="en-US" sz="1800" b="1" i="1" dirty="0"/>
              <a:t>systems</a:t>
            </a:r>
            <a:r>
              <a:rPr lang="en-GB" altLang="en-US" sz="1800" dirty="0"/>
              <a:t> to support those people fit for the strategy? </a:t>
            </a:r>
          </a:p>
          <a:p>
            <a:pPr marL="287338" indent="-287338" eaLnBrk="1" hangingPunct="1">
              <a:buFont typeface="Arial" charset="0"/>
              <a:buChar char="•"/>
              <a:defRPr/>
            </a:pPr>
            <a:r>
              <a:rPr lang="en-GB" altLang="en-US" sz="1800" dirty="0"/>
              <a:t>If not, can the competences be </a:t>
            </a:r>
            <a:r>
              <a:rPr lang="en-GB" altLang="en-US" sz="1800" b="1" i="1" dirty="0"/>
              <a:t>obtained or developed?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itle 1">
            <a:extLst>
              <a:ext uri="{FF2B5EF4-FFF2-40B4-BE49-F238E27FC236}">
                <a16:creationId xmlns:a16="http://schemas.microsoft.com/office/drawing/2014/main" id="{AEF78D39-0307-FD49-B078-1370A61618E0}"/>
              </a:ext>
            </a:extLst>
          </p:cNvPr>
          <p:cNvSpPr>
            <a:spLocks noGrp="1"/>
          </p:cNvSpPr>
          <p:nvPr>
            <p:ph type="title"/>
          </p:nvPr>
        </p:nvSpPr>
        <p:spPr>
          <a:xfrm>
            <a:off x="457200" y="260350"/>
            <a:ext cx="8229600" cy="641350"/>
          </a:xfrm>
        </p:spPr>
        <p:txBody>
          <a:bodyPr>
            <a:normAutofit fontScale="90000"/>
          </a:bodyPr>
          <a:lstStyle/>
          <a:p>
            <a:pPr eaLnBrk="1" hangingPunct="1"/>
            <a:r>
              <a:rPr lang="en-GB" altLang="en-US" dirty="0"/>
              <a:t>People and skills</a:t>
            </a:r>
          </a:p>
        </p:txBody>
      </p:sp>
      <p:sp>
        <p:nvSpPr>
          <p:cNvPr id="101379" name="Content Placeholder 2">
            <a:extLst>
              <a:ext uri="{FF2B5EF4-FFF2-40B4-BE49-F238E27FC236}">
                <a16:creationId xmlns:a16="http://schemas.microsoft.com/office/drawing/2014/main" id="{6A0B4342-0311-6443-A9BD-7F0618D6E676}"/>
              </a:ext>
            </a:extLst>
          </p:cNvPr>
          <p:cNvSpPr>
            <a:spLocks noGrp="1"/>
          </p:cNvSpPr>
          <p:nvPr>
            <p:ph idx="1"/>
          </p:nvPr>
        </p:nvSpPr>
        <p:spPr>
          <a:xfrm>
            <a:off x="509588" y="1343025"/>
            <a:ext cx="8239125" cy="4922838"/>
          </a:xfrm>
        </p:spPr>
        <p:txBody>
          <a:bodyPr>
            <a:normAutofit/>
          </a:bodyPr>
          <a:lstStyle/>
          <a:p>
            <a:pPr marL="0" indent="0" defTabSz="712788" eaLnBrk="1" hangingPunct="1">
              <a:spcBef>
                <a:spcPts val="800"/>
              </a:spcBef>
              <a:buFont typeface="Arial" panose="020B0604020202020204" pitchFamily="34" charset="0"/>
              <a:buNone/>
            </a:pPr>
            <a:r>
              <a:rPr lang="en-GB" altLang="en-US" sz="1800" dirty="0"/>
              <a:t>Critical issues that need to be considered:</a:t>
            </a:r>
          </a:p>
          <a:p>
            <a:pPr marL="295275" lvl="1" indent="-295275" defTabSz="712788" eaLnBrk="1" hangingPunct="1">
              <a:spcBef>
                <a:spcPts val="800"/>
              </a:spcBef>
              <a:buClr>
                <a:srgbClr val="007BA4"/>
              </a:buClr>
              <a:buFont typeface="Arial" panose="020B0604020202020204" pitchFamily="34" charset="0"/>
              <a:buChar char="•"/>
            </a:pPr>
            <a:r>
              <a:rPr lang="en-GB" altLang="en-US" sz="1800" b="1" i="1" dirty="0"/>
              <a:t>Work organisation </a:t>
            </a:r>
            <a:r>
              <a:rPr lang="en-GB" altLang="en-US" sz="1800" i="1" dirty="0"/>
              <a:t>– </a:t>
            </a:r>
            <a:r>
              <a:rPr lang="en-GB" altLang="en-US" sz="1800" dirty="0"/>
              <a:t>will this need to change?</a:t>
            </a:r>
          </a:p>
          <a:p>
            <a:pPr marL="295275" lvl="1" indent="-295275" defTabSz="712788" eaLnBrk="1" hangingPunct="1">
              <a:spcBef>
                <a:spcPts val="800"/>
              </a:spcBef>
              <a:buClr>
                <a:srgbClr val="007BA4"/>
              </a:buClr>
              <a:buFont typeface="Arial" panose="020B0604020202020204" pitchFamily="34" charset="0"/>
              <a:buChar char="•"/>
            </a:pPr>
            <a:r>
              <a:rPr lang="en-GB" altLang="en-US" sz="1800" b="1" i="1" dirty="0"/>
              <a:t>Rewards</a:t>
            </a:r>
            <a:r>
              <a:rPr lang="en-GB" altLang="en-US" sz="1800" i="1" dirty="0"/>
              <a:t> – </a:t>
            </a:r>
            <a:r>
              <a:rPr lang="en-GB" altLang="en-US" sz="1800" dirty="0"/>
              <a:t>are the incentives appropriate?</a:t>
            </a:r>
          </a:p>
          <a:p>
            <a:pPr marL="295275" lvl="1" indent="-295275" defTabSz="712788" eaLnBrk="1" hangingPunct="1">
              <a:spcBef>
                <a:spcPts val="800"/>
              </a:spcBef>
              <a:buClr>
                <a:srgbClr val="007BA4"/>
              </a:buClr>
              <a:buFont typeface="Arial" panose="020B0604020202020204" pitchFamily="34" charset="0"/>
              <a:buChar char="•"/>
            </a:pPr>
            <a:r>
              <a:rPr lang="en-GB" altLang="en-US" sz="1800" b="1" i="1" dirty="0"/>
              <a:t>Relationships </a:t>
            </a:r>
            <a:r>
              <a:rPr lang="en-GB" altLang="en-US" sz="1800" i="1" dirty="0"/>
              <a:t>– </a:t>
            </a:r>
            <a:r>
              <a:rPr lang="en-GB" altLang="en-US" sz="1800" dirty="0"/>
              <a:t>will people interact differently?</a:t>
            </a:r>
          </a:p>
          <a:p>
            <a:pPr marL="295275" lvl="1" indent="-295275" defTabSz="712788" eaLnBrk="1" hangingPunct="1">
              <a:spcBef>
                <a:spcPts val="800"/>
              </a:spcBef>
              <a:buClr>
                <a:srgbClr val="007BA4"/>
              </a:buClr>
              <a:buFont typeface="Arial" panose="020B0604020202020204" pitchFamily="34" charset="0"/>
              <a:buChar char="•"/>
            </a:pPr>
            <a:r>
              <a:rPr lang="en-GB" altLang="en-US" sz="1800" b="1" i="1" dirty="0"/>
              <a:t>Training and development </a:t>
            </a:r>
            <a:r>
              <a:rPr lang="en-GB" altLang="en-US" sz="1800" i="1" dirty="0"/>
              <a:t>– </a:t>
            </a:r>
            <a:r>
              <a:rPr lang="en-GB" altLang="en-US" sz="1800" dirty="0"/>
              <a:t>are current systems appropriate?</a:t>
            </a:r>
          </a:p>
          <a:p>
            <a:pPr marL="295275" lvl="1" indent="-295275" defTabSz="712788" eaLnBrk="1" hangingPunct="1">
              <a:spcBef>
                <a:spcPts val="800"/>
              </a:spcBef>
              <a:buClr>
                <a:srgbClr val="007BA4"/>
              </a:buClr>
              <a:buFont typeface="Arial" panose="020B0604020202020204" pitchFamily="34" charset="0"/>
              <a:buChar char="•"/>
            </a:pPr>
            <a:r>
              <a:rPr lang="en-GB" altLang="en-US" sz="1800" b="1" i="1" dirty="0"/>
              <a:t>Recruitment and promotion </a:t>
            </a:r>
            <a:r>
              <a:rPr lang="en-GB" altLang="en-US" sz="1800" i="1" dirty="0"/>
              <a:t>– </a:t>
            </a:r>
            <a:r>
              <a:rPr lang="en-GB" altLang="en-US" sz="1800" dirty="0"/>
              <a:t>are</a:t>
            </a:r>
            <a:r>
              <a:rPr lang="en-GB" altLang="en-US" sz="1800" i="1" dirty="0"/>
              <a:t> </a:t>
            </a:r>
            <a:r>
              <a:rPr lang="en-GB" altLang="en-US" sz="1800" dirty="0"/>
              <a:t>the</a:t>
            </a:r>
            <a:br>
              <a:rPr lang="en-GB" altLang="en-US" sz="1800" dirty="0"/>
            </a:br>
            <a:r>
              <a:rPr lang="en-GB" altLang="en-US" sz="1800" dirty="0"/>
              <a:t>levels and skills of the staff appropriate?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a:extLst>
              <a:ext uri="{FF2B5EF4-FFF2-40B4-BE49-F238E27FC236}">
                <a16:creationId xmlns:a16="http://schemas.microsoft.com/office/drawing/2014/main" id="{B75D18A1-FF07-F045-B01D-486FAC233AA1}"/>
              </a:ext>
            </a:extLst>
          </p:cNvPr>
          <p:cNvSpPr>
            <a:spLocks noGrp="1"/>
          </p:cNvSpPr>
          <p:nvPr>
            <p:ph type="title"/>
          </p:nvPr>
        </p:nvSpPr>
        <p:spPr>
          <a:xfrm>
            <a:off x="457200" y="261938"/>
            <a:ext cx="8229600" cy="641350"/>
          </a:xfrm>
        </p:spPr>
        <p:txBody>
          <a:bodyPr>
            <a:normAutofit fontScale="90000"/>
          </a:bodyPr>
          <a:lstStyle/>
          <a:p>
            <a:pPr eaLnBrk="1" hangingPunct="1"/>
            <a:r>
              <a:rPr lang="en-GB" altLang="en-US"/>
              <a:t>Integrating resources</a:t>
            </a:r>
          </a:p>
        </p:txBody>
      </p:sp>
      <p:sp>
        <p:nvSpPr>
          <p:cNvPr id="103427" name="Content Placeholder 2">
            <a:extLst>
              <a:ext uri="{FF2B5EF4-FFF2-40B4-BE49-F238E27FC236}">
                <a16:creationId xmlns:a16="http://schemas.microsoft.com/office/drawing/2014/main" id="{2DEBB752-1E89-E443-A32D-9A326192F671}"/>
              </a:ext>
            </a:extLst>
          </p:cNvPr>
          <p:cNvSpPr>
            <a:spLocks noGrp="1"/>
          </p:cNvSpPr>
          <p:nvPr>
            <p:ph idx="1"/>
          </p:nvPr>
        </p:nvSpPr>
        <p:spPr>
          <a:xfrm>
            <a:off x="457200" y="1036637"/>
            <a:ext cx="8229600" cy="4784725"/>
          </a:xfrm>
        </p:spPr>
        <p:txBody>
          <a:bodyPr>
            <a:normAutofit/>
          </a:bodyPr>
          <a:lstStyle/>
          <a:p>
            <a:pPr marL="0" indent="0" eaLnBrk="1" hangingPunct="1">
              <a:lnSpc>
                <a:spcPct val="90000"/>
              </a:lnSpc>
              <a:spcBef>
                <a:spcPts val="800"/>
              </a:spcBef>
              <a:buFont typeface="Arial" panose="020B0604020202020204" pitchFamily="34" charset="0"/>
              <a:buNone/>
            </a:pPr>
            <a:r>
              <a:rPr lang="en-GB" altLang="en-US" sz="1800" dirty="0"/>
              <a:t>The success of a strategy depends on the management of many resource areas, for example:</a:t>
            </a:r>
          </a:p>
          <a:p>
            <a:pPr marL="295275" lvl="1" indent="-295275" eaLnBrk="1" hangingPunct="1">
              <a:lnSpc>
                <a:spcPct val="90000"/>
              </a:lnSpc>
              <a:spcBef>
                <a:spcPts val="800"/>
              </a:spcBef>
              <a:buClr>
                <a:srgbClr val="007BA4"/>
              </a:buClr>
              <a:buFont typeface="Arial" panose="020B0604020202020204" pitchFamily="34" charset="0"/>
              <a:buChar char="•"/>
            </a:pPr>
            <a:r>
              <a:rPr lang="en-GB" altLang="en-US" sz="1800" b="1" i="1" dirty="0"/>
              <a:t>people;</a:t>
            </a:r>
          </a:p>
          <a:p>
            <a:pPr marL="295275" lvl="1" indent="-295275" eaLnBrk="1" hangingPunct="1">
              <a:lnSpc>
                <a:spcPct val="90000"/>
              </a:lnSpc>
              <a:spcBef>
                <a:spcPts val="800"/>
              </a:spcBef>
              <a:buClr>
                <a:srgbClr val="007BA4"/>
              </a:buClr>
              <a:buFont typeface="Arial" panose="020B0604020202020204" pitchFamily="34" charset="0"/>
              <a:buChar char="•"/>
            </a:pPr>
            <a:r>
              <a:rPr lang="en-GB" altLang="en-US" sz="1800" b="1" i="1" dirty="0"/>
              <a:t>finance;</a:t>
            </a:r>
          </a:p>
          <a:p>
            <a:pPr marL="295275" lvl="1" indent="-295275" eaLnBrk="1" hangingPunct="1">
              <a:lnSpc>
                <a:spcPct val="90000"/>
              </a:lnSpc>
              <a:spcBef>
                <a:spcPts val="800"/>
              </a:spcBef>
              <a:buClr>
                <a:srgbClr val="007BA4"/>
              </a:buClr>
              <a:buFont typeface="Arial" panose="020B0604020202020204" pitchFamily="34" charset="0"/>
              <a:buChar char="•"/>
            </a:pPr>
            <a:r>
              <a:rPr lang="en-GB" altLang="en-US" sz="1800" b="1" i="1" dirty="0"/>
              <a:t>physical resources; </a:t>
            </a:r>
          </a:p>
          <a:p>
            <a:pPr marL="295275" lvl="1" indent="-295275" eaLnBrk="1" hangingPunct="1">
              <a:lnSpc>
                <a:spcPct val="90000"/>
              </a:lnSpc>
              <a:spcBef>
                <a:spcPts val="800"/>
              </a:spcBef>
              <a:buClr>
                <a:srgbClr val="007BA4"/>
              </a:buClr>
              <a:buFont typeface="Arial" panose="020B0604020202020204" pitchFamily="34" charset="0"/>
              <a:buChar char="•"/>
            </a:pPr>
            <a:r>
              <a:rPr lang="en-GB" altLang="en-US" sz="1800" b="1" i="1" dirty="0"/>
              <a:t>information;</a:t>
            </a:r>
          </a:p>
          <a:p>
            <a:pPr marL="295275" lvl="1" indent="-295275" eaLnBrk="1" hangingPunct="1">
              <a:lnSpc>
                <a:spcPct val="90000"/>
              </a:lnSpc>
              <a:spcBef>
                <a:spcPts val="800"/>
              </a:spcBef>
              <a:buClr>
                <a:srgbClr val="007BA4"/>
              </a:buClr>
              <a:buFont typeface="Arial" panose="020B0604020202020204" pitchFamily="34" charset="0"/>
              <a:buChar char="•"/>
            </a:pPr>
            <a:r>
              <a:rPr lang="en-GB" altLang="en-US" sz="1800" b="1" i="1" dirty="0"/>
              <a:t>technology;</a:t>
            </a:r>
          </a:p>
          <a:p>
            <a:pPr marL="295275" lvl="1" indent="-295275" eaLnBrk="1" hangingPunct="1">
              <a:lnSpc>
                <a:spcPct val="90000"/>
              </a:lnSpc>
              <a:spcBef>
                <a:spcPts val="800"/>
              </a:spcBef>
              <a:buClr>
                <a:srgbClr val="007BA4"/>
              </a:buClr>
              <a:buFont typeface="Arial" panose="020B0604020202020204" pitchFamily="34" charset="0"/>
              <a:buChar char="•"/>
            </a:pPr>
            <a:r>
              <a:rPr lang="en-GB" altLang="en-US" sz="1800" b="1" i="1" dirty="0"/>
              <a:t>resources provided by suppliers and partners.</a:t>
            </a:r>
            <a:endParaRPr lang="en-GB" altLang="en-US" sz="1800" i="1" dirty="0"/>
          </a:p>
          <a:p>
            <a:pPr marL="0" indent="0" eaLnBrk="1" hangingPunct="1">
              <a:lnSpc>
                <a:spcPct val="90000"/>
              </a:lnSpc>
              <a:spcBef>
                <a:spcPts val="800"/>
              </a:spcBef>
              <a:buFont typeface="Arial" panose="020B0604020202020204" pitchFamily="34" charset="0"/>
              <a:buNone/>
            </a:pPr>
            <a:r>
              <a:rPr lang="en-GB" altLang="en-US" sz="1800" dirty="0"/>
              <a:t>It is essential to integrate resources – inside the organisation and in the wider value system.</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Title 1">
            <a:extLst>
              <a:ext uri="{FF2B5EF4-FFF2-40B4-BE49-F238E27FC236}">
                <a16:creationId xmlns:a16="http://schemas.microsoft.com/office/drawing/2014/main" id="{DCD092B9-91D0-0B40-9129-9AA012F25389}"/>
              </a:ext>
            </a:extLst>
          </p:cNvPr>
          <p:cNvSpPr>
            <a:spLocks noGrp="1"/>
          </p:cNvSpPr>
          <p:nvPr>
            <p:ph type="title"/>
          </p:nvPr>
        </p:nvSpPr>
        <p:spPr>
          <a:xfrm>
            <a:off x="457200" y="269875"/>
            <a:ext cx="8229600" cy="641350"/>
          </a:xfrm>
        </p:spPr>
        <p:txBody>
          <a:bodyPr>
            <a:normAutofit fontScale="90000"/>
          </a:bodyPr>
          <a:lstStyle/>
          <a:p>
            <a:pPr eaLnBrk="1" hangingPunct="1"/>
            <a:r>
              <a:rPr lang="en-GB" altLang="en-US"/>
              <a:t>Evaluation</a:t>
            </a:r>
          </a:p>
        </p:txBody>
      </p:sp>
      <p:sp>
        <p:nvSpPr>
          <p:cNvPr id="104451" name="Content Placeholder 2">
            <a:extLst>
              <a:ext uri="{FF2B5EF4-FFF2-40B4-BE49-F238E27FC236}">
                <a16:creationId xmlns:a16="http://schemas.microsoft.com/office/drawing/2014/main" id="{C681CF10-226D-4B9F-A052-1154775292BC}"/>
              </a:ext>
            </a:extLst>
          </p:cNvPr>
          <p:cNvSpPr>
            <a:spLocks noGrp="1"/>
          </p:cNvSpPr>
          <p:nvPr>
            <p:ph idx="1"/>
          </p:nvPr>
        </p:nvSpPr>
        <p:spPr>
          <a:xfrm>
            <a:off x="457200" y="911225"/>
            <a:ext cx="8248650" cy="5337175"/>
          </a:xfrm>
        </p:spPr>
        <p:txBody>
          <a:bodyPr>
            <a:normAutofit/>
          </a:bodyPr>
          <a:lstStyle/>
          <a:p>
            <a:pPr marL="0" indent="0" eaLnBrk="1" hangingPunct="1">
              <a:buFont typeface="Arial" panose="020B0604020202020204" pitchFamily="34" charset="0"/>
              <a:buNone/>
              <a:defRPr/>
            </a:pPr>
            <a:r>
              <a:rPr lang="en-GB" altLang="en-US" sz="1800" dirty="0"/>
              <a:t>Evaluation is concerned with </a:t>
            </a:r>
            <a:r>
              <a:rPr lang="en-GB" altLang="en-US" sz="1800" b="1" dirty="0"/>
              <a:t>identifying strategies that can pass all the hurdles of suitability, feasibility and acceptability.</a:t>
            </a:r>
          </a:p>
          <a:p>
            <a:pPr marL="0" indent="0" eaLnBrk="1" hangingPunct="1">
              <a:buFont typeface="Arial" panose="020B0604020202020204" pitchFamily="34" charset="0"/>
              <a:buNone/>
              <a:defRPr/>
            </a:pPr>
            <a:r>
              <a:rPr lang="en-GB" altLang="en-US" sz="1800" dirty="0"/>
              <a:t>Four qualifications:</a:t>
            </a:r>
          </a:p>
          <a:p>
            <a:pPr marL="304800" lvl="1" indent="-304800" eaLnBrk="1" hangingPunct="1">
              <a:buClr>
                <a:srgbClr val="007BA4"/>
              </a:buClr>
              <a:buFont typeface="Arial" panose="020B0604020202020204" pitchFamily="34" charset="0"/>
              <a:buChar char="•"/>
              <a:defRPr/>
            </a:pPr>
            <a:r>
              <a:rPr lang="en-GB" altLang="en-US" sz="1800" dirty="0"/>
              <a:t>Be aware of </a:t>
            </a:r>
            <a:r>
              <a:rPr lang="en-GB" altLang="en-US" sz="1800" b="1" i="1" dirty="0"/>
              <a:t>conflicting conclusions </a:t>
            </a:r>
            <a:r>
              <a:rPr lang="en-GB" altLang="en-US" sz="1800" dirty="0"/>
              <a:t>and the need for </a:t>
            </a:r>
            <a:r>
              <a:rPr lang="en-GB" altLang="en-US" sz="1800" b="1" i="1" dirty="0"/>
              <a:t>management judgement</a:t>
            </a:r>
            <a:r>
              <a:rPr lang="en-GB" altLang="en-US" sz="1800" dirty="0"/>
              <a:t>.</a:t>
            </a:r>
          </a:p>
          <a:p>
            <a:pPr marL="304800" lvl="1" indent="-304800" eaLnBrk="1" hangingPunct="1">
              <a:buClr>
                <a:srgbClr val="007BA4"/>
              </a:buClr>
              <a:buFont typeface="Arial" panose="020B0604020202020204" pitchFamily="34" charset="0"/>
              <a:buChar char="•"/>
              <a:defRPr/>
            </a:pPr>
            <a:r>
              <a:rPr lang="en-GB" altLang="en-US" sz="1800" b="1" i="1" dirty="0"/>
              <a:t>Consistency</a:t>
            </a:r>
            <a:r>
              <a:rPr lang="en-GB" altLang="en-US" sz="1800" dirty="0"/>
              <a:t> between the different elements of a strategy  is essential.</a:t>
            </a:r>
          </a:p>
          <a:p>
            <a:pPr marL="304800" lvl="1" indent="-304800" eaLnBrk="1" hangingPunct="1">
              <a:buClr>
                <a:srgbClr val="007BA4"/>
              </a:buClr>
              <a:buFont typeface="Arial" panose="020B0604020202020204" pitchFamily="34" charset="0"/>
              <a:buChar char="•"/>
              <a:defRPr/>
            </a:pPr>
            <a:r>
              <a:rPr lang="en-GB" altLang="en-US" sz="1800" dirty="0"/>
              <a:t>The </a:t>
            </a:r>
            <a:r>
              <a:rPr lang="en-GB" altLang="en-US" sz="1800" b="1" i="1" dirty="0"/>
              <a:t>implementation and development </a:t>
            </a:r>
            <a:r>
              <a:rPr lang="en-GB" altLang="en-US" sz="1800" dirty="0"/>
              <a:t>of strategies  might reveal unanticipated problems.</a:t>
            </a:r>
          </a:p>
          <a:p>
            <a:pPr marL="304800" lvl="1" indent="-304800" eaLnBrk="1" hangingPunct="1">
              <a:buClr>
                <a:srgbClr val="007BA4"/>
              </a:buClr>
              <a:buFont typeface="Arial" panose="020B0604020202020204" pitchFamily="34" charset="0"/>
              <a:buChar char="•"/>
              <a:defRPr/>
            </a:pPr>
            <a:r>
              <a:rPr lang="en-GB" altLang="en-US" sz="1800" dirty="0"/>
              <a:t>Strategy development in</a:t>
            </a:r>
            <a:r>
              <a:rPr lang="en-GB" altLang="en-US" sz="1800" b="1" dirty="0"/>
              <a:t> </a:t>
            </a:r>
            <a:r>
              <a:rPr lang="en-GB" altLang="en-US" sz="1800" b="1" i="1" dirty="0"/>
              <a:t>practice</a:t>
            </a:r>
            <a:r>
              <a:rPr lang="en-GB" altLang="en-US" sz="1800" b="1" dirty="0"/>
              <a:t> </a:t>
            </a:r>
            <a:r>
              <a:rPr lang="en-GB" altLang="en-US" sz="1800" dirty="0"/>
              <a:t>isn’t always a logical  or even rational process.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44C14-A4CB-6D44-8B33-2EBFF38BBB86}"/>
              </a:ext>
            </a:extLst>
          </p:cNvPr>
          <p:cNvSpPr>
            <a:spLocks noGrp="1"/>
          </p:cNvSpPr>
          <p:nvPr>
            <p:ph type="title"/>
          </p:nvPr>
        </p:nvSpPr>
        <p:spPr>
          <a:xfrm>
            <a:off x="457200" y="274638"/>
            <a:ext cx="8229600" cy="1143000"/>
          </a:xfrm>
        </p:spPr>
        <p:txBody>
          <a:bodyPr anchor="ctr">
            <a:normAutofit/>
          </a:bodyPr>
          <a:lstStyle/>
          <a:p>
            <a:r>
              <a:rPr lang="en-US" sz="4100"/>
              <a:t>Strategic Management in Policing </a:t>
            </a:r>
          </a:p>
        </p:txBody>
      </p:sp>
      <p:pic>
        <p:nvPicPr>
          <p:cNvPr id="4" name="Picture 3">
            <a:extLst>
              <a:ext uri="{FF2B5EF4-FFF2-40B4-BE49-F238E27FC236}">
                <a16:creationId xmlns:a16="http://schemas.microsoft.com/office/drawing/2014/main" id="{5728497E-A378-F246-883F-2A84CB39EAF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1711724"/>
            <a:ext cx="3340396" cy="3551979"/>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3484A124-FCDF-7A47-A710-2293A83A489A}"/>
              </a:ext>
            </a:extLst>
          </p:cNvPr>
          <p:cNvSpPr>
            <a:spLocks noGrp="1"/>
          </p:cNvSpPr>
          <p:nvPr>
            <p:ph sz="half" idx="2"/>
          </p:nvPr>
        </p:nvSpPr>
        <p:spPr>
          <a:xfrm>
            <a:off x="4046451" y="1274663"/>
            <a:ext cx="5097549" cy="4457064"/>
          </a:xfrm>
        </p:spPr>
        <p:txBody>
          <a:bodyPr>
            <a:normAutofit fontScale="92500" lnSpcReduction="20000"/>
          </a:bodyPr>
          <a:lstStyle/>
          <a:p>
            <a:pPr marL="0" indent="0">
              <a:lnSpc>
                <a:spcPct val="90000"/>
              </a:lnSpc>
              <a:buNone/>
            </a:pPr>
            <a:r>
              <a:rPr lang="en-US" sz="1500" b="1" dirty="0"/>
              <a:t>Strategic Position </a:t>
            </a:r>
          </a:p>
          <a:p>
            <a:pPr>
              <a:lnSpc>
                <a:spcPct val="90000"/>
              </a:lnSpc>
            </a:pPr>
            <a:r>
              <a:rPr lang="en-US" sz="1500" b="1" dirty="0"/>
              <a:t>Carrying out the Strategic Analysis </a:t>
            </a:r>
            <a:r>
              <a:rPr lang="en-US" sz="1500" dirty="0"/>
              <a:t>– understanding the environment you are operating in – Using the strategic analysis tools to glean a thorough understanding of the external environment – but also importantly the internal environment – </a:t>
            </a:r>
            <a:r>
              <a:rPr lang="en-US" sz="1500" dirty="0" err="1"/>
              <a:t>recognising</a:t>
            </a:r>
            <a:r>
              <a:rPr lang="en-US" sz="1500" dirty="0"/>
              <a:t> the culture as a key aspect of the organizational structure.</a:t>
            </a:r>
          </a:p>
          <a:p>
            <a:pPr>
              <a:lnSpc>
                <a:spcPct val="90000"/>
              </a:lnSpc>
            </a:pPr>
            <a:r>
              <a:rPr lang="en-US" sz="1500" dirty="0"/>
              <a:t>Knowing your strategic capabilities and resourcing.</a:t>
            </a:r>
          </a:p>
          <a:p>
            <a:pPr marL="0" indent="0">
              <a:lnSpc>
                <a:spcPct val="90000"/>
              </a:lnSpc>
              <a:buNone/>
            </a:pPr>
            <a:r>
              <a:rPr lang="en-US" sz="1500" b="1" dirty="0"/>
              <a:t>Strategic Choices </a:t>
            </a:r>
          </a:p>
          <a:p>
            <a:pPr>
              <a:lnSpc>
                <a:spcPct val="90000"/>
              </a:lnSpc>
            </a:pPr>
            <a:r>
              <a:rPr lang="en-US" sz="1500" b="1" dirty="0"/>
              <a:t>Understanding the </a:t>
            </a:r>
            <a:r>
              <a:rPr lang="en-US" sz="1500" b="1" dirty="0" err="1"/>
              <a:t>organisational</a:t>
            </a:r>
            <a:r>
              <a:rPr lang="en-US" sz="1500" b="1" dirty="0"/>
              <a:t> strategy </a:t>
            </a:r>
            <a:r>
              <a:rPr lang="en-US" sz="1500" dirty="0"/>
              <a:t>– theories and application.</a:t>
            </a:r>
          </a:p>
          <a:p>
            <a:pPr>
              <a:lnSpc>
                <a:spcPct val="90000"/>
              </a:lnSpc>
            </a:pPr>
            <a:r>
              <a:rPr lang="en-US" sz="1500" b="1" dirty="0"/>
              <a:t>Evaluating the strategies – </a:t>
            </a:r>
            <a:r>
              <a:rPr lang="en-US" sz="1500" dirty="0"/>
              <a:t>are they achieving success? </a:t>
            </a:r>
          </a:p>
          <a:p>
            <a:pPr marL="0" indent="0">
              <a:lnSpc>
                <a:spcPct val="90000"/>
              </a:lnSpc>
              <a:buNone/>
            </a:pPr>
            <a:r>
              <a:rPr lang="en-US" sz="1500" b="1" dirty="0"/>
              <a:t>Strategic Action</a:t>
            </a:r>
            <a:endParaRPr lang="en-US" sz="1500" dirty="0"/>
          </a:p>
          <a:p>
            <a:pPr>
              <a:lnSpc>
                <a:spcPct val="90000"/>
              </a:lnSpc>
            </a:pPr>
            <a:r>
              <a:rPr lang="en-US" sz="1500" b="1" dirty="0"/>
              <a:t> Vision, Mission, Values </a:t>
            </a:r>
            <a:r>
              <a:rPr lang="en-US" sz="1500" dirty="0"/>
              <a:t>– identify the core purpose and articulating that to you staff and your stakeholders – be true to the public sector values enshrined within the fabric of policing. </a:t>
            </a:r>
          </a:p>
          <a:p>
            <a:pPr>
              <a:lnSpc>
                <a:spcPct val="90000"/>
              </a:lnSpc>
            </a:pPr>
            <a:r>
              <a:rPr lang="en-US" sz="1500" b="1" dirty="0"/>
              <a:t>Structures and processes to ensure success – </a:t>
            </a:r>
            <a:r>
              <a:rPr lang="en-US" sz="1500" dirty="0"/>
              <a:t>what structures are you going to put in plan to deliver your strategy? </a:t>
            </a:r>
          </a:p>
          <a:p>
            <a:pPr>
              <a:lnSpc>
                <a:spcPct val="90000"/>
              </a:lnSpc>
            </a:pPr>
            <a:r>
              <a:rPr lang="en-US" sz="1500" dirty="0"/>
              <a:t>Enabling your resourcing model to match your strategic intent. </a:t>
            </a:r>
          </a:p>
          <a:p>
            <a:pPr>
              <a:lnSpc>
                <a:spcPct val="90000"/>
              </a:lnSpc>
            </a:pPr>
            <a:r>
              <a:rPr lang="en-US" sz="1500" dirty="0"/>
              <a:t>Managing the strategic change process.</a:t>
            </a:r>
          </a:p>
          <a:p>
            <a:pPr>
              <a:lnSpc>
                <a:spcPct val="90000"/>
              </a:lnSpc>
            </a:pPr>
            <a:r>
              <a:rPr lang="en-US" sz="1500" dirty="0"/>
              <a:t>Who leads strategy? Middle Managers or the executive  </a:t>
            </a:r>
          </a:p>
          <a:p>
            <a:pPr>
              <a:lnSpc>
                <a:spcPct val="90000"/>
              </a:lnSpc>
            </a:pPr>
            <a:endParaRPr lang="en-US" sz="1500" dirty="0"/>
          </a:p>
          <a:p>
            <a:pPr>
              <a:lnSpc>
                <a:spcPct val="90000"/>
              </a:lnSpc>
            </a:pPr>
            <a:endParaRPr lang="en-US" sz="1500" dirty="0"/>
          </a:p>
          <a:p>
            <a:pPr>
              <a:lnSpc>
                <a:spcPct val="90000"/>
              </a:lnSpc>
            </a:pPr>
            <a:endParaRPr lang="en-US" sz="1500" dirty="0"/>
          </a:p>
          <a:p>
            <a:pPr>
              <a:lnSpc>
                <a:spcPct val="90000"/>
              </a:lnSpc>
            </a:pPr>
            <a:endParaRPr lang="en-US" sz="1500" dirty="0"/>
          </a:p>
        </p:txBody>
      </p:sp>
    </p:spTree>
    <p:extLst>
      <p:ext uri="{BB962C8B-B14F-4D97-AF65-F5344CB8AC3E}">
        <p14:creationId xmlns:p14="http://schemas.microsoft.com/office/powerpoint/2010/main" val="29385543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itle 1">
            <a:extLst>
              <a:ext uri="{FF2B5EF4-FFF2-40B4-BE49-F238E27FC236}">
                <a16:creationId xmlns:a16="http://schemas.microsoft.com/office/drawing/2014/main" id="{62025DB4-8199-574B-9987-ECFA6A5FE9F2}"/>
              </a:ext>
            </a:extLst>
          </p:cNvPr>
          <p:cNvSpPr>
            <a:spLocks noGrp="1"/>
          </p:cNvSpPr>
          <p:nvPr>
            <p:ph type="title"/>
          </p:nvPr>
        </p:nvSpPr>
        <p:spPr>
          <a:xfrm>
            <a:off x="457200" y="334963"/>
            <a:ext cx="8229600" cy="495300"/>
          </a:xfrm>
        </p:spPr>
        <p:txBody>
          <a:bodyPr>
            <a:normAutofit fontScale="90000"/>
          </a:bodyPr>
          <a:lstStyle/>
          <a:p>
            <a:pPr eaLnBrk="1" hangingPunct="1"/>
            <a:r>
              <a:rPr lang="en-GB" altLang="en-US"/>
              <a:t>Summary</a:t>
            </a:r>
          </a:p>
        </p:txBody>
      </p:sp>
      <p:sp>
        <p:nvSpPr>
          <p:cNvPr id="106499" name="Content Placeholder 2">
            <a:extLst>
              <a:ext uri="{FF2B5EF4-FFF2-40B4-BE49-F238E27FC236}">
                <a16:creationId xmlns:a16="http://schemas.microsoft.com/office/drawing/2014/main" id="{D7848980-2181-425C-8660-4AB21B3F8BE9}"/>
              </a:ext>
            </a:extLst>
          </p:cNvPr>
          <p:cNvSpPr>
            <a:spLocks noGrp="1"/>
          </p:cNvSpPr>
          <p:nvPr>
            <p:ph idx="1"/>
          </p:nvPr>
        </p:nvSpPr>
        <p:spPr>
          <a:xfrm>
            <a:off x="509588" y="1358901"/>
            <a:ext cx="8383587" cy="3960232"/>
          </a:xfrm>
        </p:spPr>
        <p:txBody>
          <a:bodyPr>
            <a:normAutofit/>
          </a:bodyPr>
          <a:lstStyle/>
          <a:p>
            <a:pPr marL="314325" indent="-314325" eaLnBrk="1" hangingPunct="1">
              <a:defRPr/>
            </a:pPr>
            <a:r>
              <a:rPr lang="en-GB" altLang="en-US" sz="1800" dirty="0"/>
              <a:t>Performance can be assessed in terms of both </a:t>
            </a:r>
            <a:r>
              <a:rPr lang="en-GB" altLang="en-US" sz="1800" b="1" i="1" dirty="0"/>
              <a:t>economic performance </a:t>
            </a:r>
            <a:r>
              <a:rPr lang="en-GB" altLang="en-US" sz="1800" dirty="0"/>
              <a:t>and overall organisation </a:t>
            </a:r>
            <a:r>
              <a:rPr lang="en-GB" altLang="en-US" sz="1800" b="1" i="1" dirty="0"/>
              <a:t>effectiveness</a:t>
            </a:r>
            <a:r>
              <a:rPr lang="en-GB" altLang="en-US" sz="1800" dirty="0"/>
              <a:t>.</a:t>
            </a:r>
          </a:p>
          <a:p>
            <a:pPr marL="314325" indent="-314325" eaLnBrk="1" hangingPunct="1">
              <a:defRPr/>
            </a:pPr>
            <a:r>
              <a:rPr lang="en-GB" altLang="en-US" sz="1800" b="1" i="1" dirty="0"/>
              <a:t>Gap analysis </a:t>
            </a:r>
            <a:r>
              <a:rPr lang="en-GB" altLang="en-US" sz="1800" dirty="0"/>
              <a:t>indicates the extent to which achieved or projected performance diverges from desired performance and the scale of the strategic initiatives required to close the gap. </a:t>
            </a:r>
          </a:p>
          <a:p>
            <a:pPr marL="314325" indent="-314325" eaLnBrk="1" hangingPunct="1">
              <a:defRPr/>
            </a:pPr>
            <a:r>
              <a:rPr lang="en-GB" altLang="en-US" sz="1800" dirty="0"/>
              <a:t>Strategies can be evaluated according to the SAFE: </a:t>
            </a:r>
            <a:r>
              <a:rPr lang="en-GB" altLang="en-US" sz="1800" b="1" i="1" dirty="0"/>
              <a:t>suitability</a:t>
            </a:r>
            <a:r>
              <a:rPr lang="en-GB" altLang="en-US" sz="1800" dirty="0"/>
              <a:t> in view of organisational opportunities and threats, </a:t>
            </a:r>
            <a:r>
              <a:rPr lang="en-GB" altLang="en-US" sz="1800" b="1" i="1" dirty="0"/>
              <a:t>acceptability</a:t>
            </a:r>
            <a:r>
              <a:rPr lang="en-GB" altLang="en-US" sz="1800" dirty="0"/>
              <a:t> to key</a:t>
            </a:r>
            <a:r>
              <a:rPr lang="en-GB" altLang="en-US" sz="1800" i="1" dirty="0"/>
              <a:t> </a:t>
            </a:r>
            <a:r>
              <a:rPr lang="en-GB" altLang="en-US" sz="1800" dirty="0"/>
              <a:t>stakeholders, </a:t>
            </a:r>
          </a:p>
          <a:p>
            <a:pPr marL="0" indent="311150" eaLnBrk="1" hangingPunct="1">
              <a:spcBef>
                <a:spcPts val="0"/>
              </a:spcBef>
              <a:buFont typeface="Arial" panose="020B0604020202020204" pitchFamily="34" charset="0"/>
              <a:buNone/>
              <a:defRPr/>
            </a:pPr>
            <a:r>
              <a:rPr lang="en-GB" altLang="en-US" sz="1800" b="1" i="1" dirty="0"/>
              <a:t>feasibility</a:t>
            </a:r>
            <a:r>
              <a:rPr lang="en-GB" altLang="en-US" sz="1800" dirty="0"/>
              <a:t> in terms of capacity for implementation and </a:t>
            </a:r>
            <a:r>
              <a:rPr lang="en-GB" altLang="en-US" sz="1800" b="1" i="1" dirty="0"/>
              <a:t>evaluation</a:t>
            </a:r>
            <a:r>
              <a:rPr lang="en-GB" altLang="en-US" sz="1800" dirty="0"/>
              <a:t> of     </a:t>
            </a:r>
          </a:p>
          <a:p>
            <a:pPr marL="0" indent="311150" eaLnBrk="1" hangingPunct="1">
              <a:spcBef>
                <a:spcPts val="0"/>
              </a:spcBef>
              <a:buFont typeface="Arial" panose="020B0604020202020204" pitchFamily="34" charset="0"/>
              <a:buNone/>
              <a:defRPr/>
            </a:pPr>
            <a:r>
              <a:rPr lang="en-GB" altLang="en-US" sz="1800" dirty="0"/>
              <a:t>strategies that satisfy all hurdles.</a:t>
            </a:r>
          </a:p>
          <a:p>
            <a:pPr>
              <a:spcBef>
                <a:spcPts val="0"/>
              </a:spcBef>
              <a:defRPr/>
            </a:pPr>
            <a:r>
              <a:rPr lang="en-GB" altLang="en-US" sz="1800" dirty="0"/>
              <a:t>Strategic Management in policing – transfer general theories into the public sector and policing landscape.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742D-61A4-974B-A6E0-0C4A9C6271CC}"/>
              </a:ext>
            </a:extLst>
          </p:cNvPr>
          <p:cNvSpPr>
            <a:spLocks noGrp="1"/>
          </p:cNvSpPr>
          <p:nvPr>
            <p:ph type="title"/>
          </p:nvPr>
        </p:nvSpPr>
        <p:spPr/>
        <p:txBody>
          <a:bodyPr/>
          <a:lstStyle/>
          <a:p>
            <a:r>
              <a:rPr lang="en-US" dirty="0"/>
              <a:t>Module summary</a:t>
            </a:r>
          </a:p>
        </p:txBody>
      </p:sp>
      <p:sp>
        <p:nvSpPr>
          <p:cNvPr id="3" name="Content Placeholder 2">
            <a:extLst>
              <a:ext uri="{FF2B5EF4-FFF2-40B4-BE49-F238E27FC236}">
                <a16:creationId xmlns:a16="http://schemas.microsoft.com/office/drawing/2014/main" id="{7C2D7190-3B26-E74B-95DE-FB555E25A642}"/>
              </a:ext>
            </a:extLst>
          </p:cNvPr>
          <p:cNvSpPr>
            <a:spLocks noGrp="1"/>
          </p:cNvSpPr>
          <p:nvPr>
            <p:ph idx="1"/>
          </p:nvPr>
        </p:nvSpPr>
        <p:spPr/>
        <p:txBody>
          <a:bodyPr>
            <a:normAutofit fontScale="92500" lnSpcReduction="20000"/>
          </a:bodyPr>
          <a:lstStyle/>
          <a:p>
            <a:pPr marL="0" indent="0">
              <a:buNone/>
            </a:pPr>
            <a:r>
              <a:rPr lang="en-GB" sz="2100" b="1" dirty="0"/>
              <a:t>Module Aim: </a:t>
            </a:r>
          </a:p>
          <a:p>
            <a:r>
              <a:rPr lang="en-GB" sz="2100" dirty="0"/>
              <a:t>To build a systematic understanding and detailed knowledge of the theoretical basis of strategic management within the police and to develop skills relevant to strategic management for the police service, with reference to political imperatives and the challenges of implementation.</a:t>
            </a:r>
          </a:p>
          <a:p>
            <a:pPr marL="0" indent="0">
              <a:buNone/>
            </a:pPr>
            <a:endParaRPr lang="en-GB" sz="2100" b="1" dirty="0"/>
          </a:p>
          <a:p>
            <a:pPr marL="0" indent="0">
              <a:buNone/>
            </a:pPr>
            <a:r>
              <a:rPr lang="en-GB" sz="2100" b="1" dirty="0"/>
              <a:t>learning outcomes. </a:t>
            </a:r>
          </a:p>
          <a:p>
            <a:pPr marL="0" indent="0">
              <a:buNone/>
            </a:pPr>
            <a:r>
              <a:rPr lang="en-GB" sz="2100" dirty="0"/>
              <a:t>Upon the successful completion of this module, the student should be able to:</a:t>
            </a:r>
          </a:p>
          <a:p>
            <a:pPr lvl="0"/>
            <a:r>
              <a:rPr lang="en-GB" sz="2100" dirty="0"/>
              <a:t>Systematically analyse strategic management theories for modern policing, highlighting the difficulties and limitations in achieving satisfactory outcomes for all stakeholders;</a:t>
            </a:r>
          </a:p>
          <a:p>
            <a:pPr lvl="0"/>
            <a:r>
              <a:rPr lang="en-GB" sz="2100" dirty="0"/>
              <a:t>Critically evaluate the strategic position of the police service, utilising various management tools and models.</a:t>
            </a:r>
          </a:p>
          <a:p>
            <a:endParaRPr lang="en-US" b="1" dirty="0"/>
          </a:p>
        </p:txBody>
      </p:sp>
    </p:spTree>
    <p:extLst>
      <p:ext uri="{BB962C8B-B14F-4D97-AF65-F5344CB8AC3E}">
        <p14:creationId xmlns:p14="http://schemas.microsoft.com/office/powerpoint/2010/main" val="3373609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69F02-8651-E043-BA6A-BA13D6C9B487}"/>
              </a:ext>
            </a:extLst>
          </p:cNvPr>
          <p:cNvSpPr>
            <a:spLocks noGrp="1"/>
          </p:cNvSpPr>
          <p:nvPr>
            <p:ph type="title"/>
          </p:nvPr>
        </p:nvSpPr>
        <p:spPr/>
        <p:txBody>
          <a:bodyPr>
            <a:normAutofit fontScale="90000"/>
          </a:bodyPr>
          <a:lstStyle/>
          <a:p>
            <a:r>
              <a:rPr lang="en-US" dirty="0"/>
              <a:t>Review of the module learning outcomes &amp; indicative content </a:t>
            </a:r>
          </a:p>
        </p:txBody>
      </p:sp>
      <p:graphicFrame>
        <p:nvGraphicFramePr>
          <p:cNvPr id="4" name="Table 4">
            <a:extLst>
              <a:ext uri="{FF2B5EF4-FFF2-40B4-BE49-F238E27FC236}">
                <a16:creationId xmlns:a16="http://schemas.microsoft.com/office/drawing/2014/main" id="{A7D48B70-12A3-874B-B63E-7B160D905436}"/>
              </a:ext>
            </a:extLst>
          </p:cNvPr>
          <p:cNvGraphicFramePr>
            <a:graphicFrameLocks noGrp="1"/>
          </p:cNvGraphicFramePr>
          <p:nvPr>
            <p:ph idx="1"/>
            <p:extLst>
              <p:ext uri="{D42A27DB-BD31-4B8C-83A1-F6EECF244321}">
                <p14:modId xmlns:p14="http://schemas.microsoft.com/office/powerpoint/2010/main" val="4181495856"/>
              </p:ext>
            </p:extLst>
          </p:nvPr>
        </p:nvGraphicFramePr>
        <p:xfrm>
          <a:off x="457200" y="1600200"/>
          <a:ext cx="8229600" cy="3774689"/>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670080212"/>
                    </a:ext>
                  </a:extLst>
                </a:gridCol>
                <a:gridCol w="4114800">
                  <a:extLst>
                    <a:ext uri="{9D8B030D-6E8A-4147-A177-3AD203B41FA5}">
                      <a16:colId xmlns:a16="http://schemas.microsoft.com/office/drawing/2014/main" val="3362750862"/>
                    </a:ext>
                  </a:extLst>
                </a:gridCol>
              </a:tblGrid>
              <a:tr h="424580">
                <a:tc>
                  <a:txBody>
                    <a:bodyPr/>
                    <a:lstStyle/>
                    <a:p>
                      <a:r>
                        <a:rPr lang="en-US" dirty="0"/>
                        <a:t>Indicative content </a:t>
                      </a:r>
                    </a:p>
                  </a:txBody>
                  <a:tcPr/>
                </a:tc>
                <a:tc>
                  <a:txBody>
                    <a:bodyPr/>
                    <a:lstStyle/>
                    <a:p>
                      <a:r>
                        <a:rPr lang="en-US" dirty="0"/>
                        <a:t>Sessions</a:t>
                      </a:r>
                    </a:p>
                  </a:txBody>
                  <a:tcPr/>
                </a:tc>
                <a:extLst>
                  <a:ext uri="{0D108BD9-81ED-4DB2-BD59-A6C34878D82A}">
                    <a16:rowId xmlns:a16="http://schemas.microsoft.com/office/drawing/2014/main" val="1656954526"/>
                  </a:ext>
                </a:extLst>
              </a:tr>
              <a:tr h="68049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The meaning of key concepts to include strategic management, strategy, strategic planning, strategic position and intended and emergent strategy, in the context of modern policing</a:t>
                      </a:r>
                    </a:p>
                  </a:txBody>
                  <a:tcPr/>
                </a:tc>
                <a:tc>
                  <a:txBody>
                    <a:bodyPr/>
                    <a:lstStyle/>
                    <a:p>
                      <a:r>
                        <a:rPr lang="en-US" sz="1100" dirty="0"/>
                        <a:t>Week 1 (Strategic Management in context) </a:t>
                      </a:r>
                    </a:p>
                    <a:p>
                      <a:r>
                        <a:rPr lang="en-US" sz="1100" dirty="0"/>
                        <a:t>Week 2 (Strategic Planning session) </a:t>
                      </a:r>
                    </a:p>
                    <a:p>
                      <a:r>
                        <a:rPr lang="en-US" sz="1100" dirty="0"/>
                        <a:t>Week 8 (Strategic Management &amp; theories) </a:t>
                      </a:r>
                    </a:p>
                  </a:txBody>
                  <a:tcPr/>
                </a:tc>
                <a:extLst>
                  <a:ext uri="{0D108BD9-81ED-4DB2-BD59-A6C34878D82A}">
                    <a16:rowId xmlns:a16="http://schemas.microsoft.com/office/drawing/2014/main" val="4062142780"/>
                  </a:ext>
                </a:extLst>
              </a:tr>
              <a:tr h="8026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Authority, responsibility and delegation: organisational structure, processes and relationships, shape, design and its effect on strategy and the management task</a:t>
                      </a:r>
                    </a:p>
                  </a:txBody>
                  <a:tcPr/>
                </a:tc>
                <a:tc>
                  <a:txBody>
                    <a:bodyPr/>
                    <a:lstStyle/>
                    <a:p>
                      <a:r>
                        <a:rPr lang="en-US" sz="1100" dirty="0"/>
                        <a:t>Week 2 (strategic planning session)</a:t>
                      </a:r>
                    </a:p>
                    <a:p>
                      <a:r>
                        <a:rPr lang="en-US" sz="1100" dirty="0"/>
                        <a:t>Week 3 (organizational structures &amp; systems) </a:t>
                      </a:r>
                    </a:p>
                    <a:p>
                      <a:endParaRPr lang="en-US" dirty="0"/>
                    </a:p>
                  </a:txBody>
                  <a:tcPr/>
                </a:tc>
                <a:extLst>
                  <a:ext uri="{0D108BD9-81ED-4DB2-BD59-A6C34878D82A}">
                    <a16:rowId xmlns:a16="http://schemas.microsoft.com/office/drawing/2014/main" val="12439392"/>
                  </a:ext>
                </a:extLst>
              </a:tr>
              <a:tr h="61069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Management theory and the management task relevant to strategy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 2 (strategic planning session)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 8 (Strategic Management &amp; theories) </a:t>
                      </a:r>
                    </a:p>
                  </a:txBody>
                  <a:tcPr/>
                </a:tc>
                <a:extLst>
                  <a:ext uri="{0D108BD9-81ED-4DB2-BD59-A6C34878D82A}">
                    <a16:rowId xmlns:a16="http://schemas.microsoft.com/office/drawing/2014/main" val="2460076254"/>
                  </a:ext>
                </a:extLst>
              </a:tr>
              <a:tr h="125629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The impact of austerity and the challenge of doing more with less. </a:t>
                      </a:r>
                      <a:r>
                        <a:rPr lang="en-GB" sz="1100" dirty="0"/>
                        <a:t>The impact the pandemic will have on decisions on what to prioritise, who will take responsibility and the lead, and who will be involved including the third sector and private organisations.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100" dirty="0"/>
                    </a:p>
                  </a:txBody>
                  <a:tcPr/>
                </a:tc>
                <a:tc>
                  <a:txBody>
                    <a:bodyPr/>
                    <a:lstStyle/>
                    <a:p>
                      <a:r>
                        <a:rPr lang="en-US" sz="1100" dirty="0"/>
                        <a:t>Week 4 (session 2 Strategic &amp; Financial Management)</a:t>
                      </a:r>
                    </a:p>
                    <a:p>
                      <a:r>
                        <a:rPr lang="en-US" sz="1100" dirty="0"/>
                        <a:t>Weeks 1-4 Strategic planning &amp; analysis</a:t>
                      </a:r>
                    </a:p>
                    <a:p>
                      <a:r>
                        <a:rPr lang="en-US" sz="1100" dirty="0"/>
                        <a:t>Week 9 (strategic Management, Resourcing, Analysis and Governance. </a:t>
                      </a:r>
                    </a:p>
                    <a:p>
                      <a:r>
                        <a:rPr lang="en-US" sz="1100" dirty="0"/>
                        <a:t>Week 9 – Strategic Alliances</a:t>
                      </a:r>
                    </a:p>
                    <a:p>
                      <a:endParaRPr lang="en-US" sz="1100" dirty="0"/>
                    </a:p>
                  </a:txBody>
                  <a:tcPr/>
                </a:tc>
                <a:extLst>
                  <a:ext uri="{0D108BD9-81ED-4DB2-BD59-A6C34878D82A}">
                    <a16:rowId xmlns:a16="http://schemas.microsoft.com/office/drawing/2014/main" val="262246283"/>
                  </a:ext>
                </a:extLst>
              </a:tr>
            </a:tbl>
          </a:graphicData>
        </a:graphic>
      </p:graphicFrame>
    </p:spTree>
    <p:extLst>
      <p:ext uri="{BB962C8B-B14F-4D97-AF65-F5344CB8AC3E}">
        <p14:creationId xmlns:p14="http://schemas.microsoft.com/office/powerpoint/2010/main" val="28606080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69F02-8651-E043-BA6A-BA13D6C9B487}"/>
              </a:ext>
            </a:extLst>
          </p:cNvPr>
          <p:cNvSpPr>
            <a:spLocks noGrp="1"/>
          </p:cNvSpPr>
          <p:nvPr>
            <p:ph type="title"/>
          </p:nvPr>
        </p:nvSpPr>
        <p:spPr>
          <a:xfrm>
            <a:off x="457200" y="71438"/>
            <a:ext cx="8229600" cy="1143000"/>
          </a:xfrm>
        </p:spPr>
        <p:txBody>
          <a:bodyPr>
            <a:noAutofit/>
          </a:bodyPr>
          <a:lstStyle/>
          <a:p>
            <a:r>
              <a:rPr lang="en-US" sz="3600" dirty="0"/>
              <a:t>Review of the module learning outcomes &amp; indicative content </a:t>
            </a:r>
          </a:p>
        </p:txBody>
      </p:sp>
      <p:graphicFrame>
        <p:nvGraphicFramePr>
          <p:cNvPr id="4" name="Table 4">
            <a:extLst>
              <a:ext uri="{FF2B5EF4-FFF2-40B4-BE49-F238E27FC236}">
                <a16:creationId xmlns:a16="http://schemas.microsoft.com/office/drawing/2014/main" id="{A7D48B70-12A3-874B-B63E-7B160D905436}"/>
              </a:ext>
            </a:extLst>
          </p:cNvPr>
          <p:cNvGraphicFramePr>
            <a:graphicFrameLocks noGrp="1"/>
          </p:cNvGraphicFramePr>
          <p:nvPr>
            <p:ph idx="1"/>
            <p:extLst>
              <p:ext uri="{D42A27DB-BD31-4B8C-83A1-F6EECF244321}">
                <p14:modId xmlns:p14="http://schemas.microsoft.com/office/powerpoint/2010/main" val="3774356049"/>
              </p:ext>
            </p:extLst>
          </p:nvPr>
        </p:nvGraphicFramePr>
        <p:xfrm>
          <a:off x="265723" y="1139540"/>
          <a:ext cx="8612554" cy="4578920"/>
        </p:xfrm>
        <a:graphic>
          <a:graphicData uri="http://schemas.openxmlformats.org/drawingml/2006/table">
            <a:tbl>
              <a:tblPr firstRow="1" bandRow="1">
                <a:tableStyleId>{5C22544A-7EE6-4342-B048-85BDC9FD1C3A}</a:tableStyleId>
              </a:tblPr>
              <a:tblGrid>
                <a:gridCol w="4306277">
                  <a:extLst>
                    <a:ext uri="{9D8B030D-6E8A-4147-A177-3AD203B41FA5}">
                      <a16:colId xmlns:a16="http://schemas.microsoft.com/office/drawing/2014/main" val="2670080212"/>
                    </a:ext>
                  </a:extLst>
                </a:gridCol>
                <a:gridCol w="4306277">
                  <a:extLst>
                    <a:ext uri="{9D8B030D-6E8A-4147-A177-3AD203B41FA5}">
                      <a16:colId xmlns:a16="http://schemas.microsoft.com/office/drawing/2014/main" val="3362750862"/>
                    </a:ext>
                  </a:extLst>
                </a:gridCol>
              </a:tblGrid>
              <a:tr h="359144">
                <a:tc>
                  <a:txBody>
                    <a:bodyPr/>
                    <a:lstStyle/>
                    <a:p>
                      <a:r>
                        <a:rPr lang="en-US" dirty="0"/>
                        <a:t>Indicative content </a:t>
                      </a:r>
                    </a:p>
                  </a:txBody>
                  <a:tcPr/>
                </a:tc>
                <a:tc>
                  <a:txBody>
                    <a:bodyPr/>
                    <a:lstStyle/>
                    <a:p>
                      <a:r>
                        <a:rPr lang="en-US" dirty="0"/>
                        <a:t>Sessions</a:t>
                      </a:r>
                    </a:p>
                  </a:txBody>
                  <a:tcPr/>
                </a:tc>
                <a:extLst>
                  <a:ext uri="{0D108BD9-81ED-4DB2-BD59-A6C34878D82A}">
                    <a16:rowId xmlns:a16="http://schemas.microsoft.com/office/drawing/2014/main" val="1656954526"/>
                  </a:ext>
                </a:extLst>
              </a:tr>
              <a:tr h="5836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The role of Evidence based policing in priority setting and use of resources, locally, regionally and nationally. </a:t>
                      </a:r>
                    </a:p>
                    <a:p>
                      <a:endParaRPr lang="en-US" sz="1100" dirty="0"/>
                    </a:p>
                  </a:txBody>
                  <a:tcPr/>
                </a:tc>
                <a:tc>
                  <a:txBody>
                    <a:bodyPr/>
                    <a:lstStyle/>
                    <a:p>
                      <a:r>
                        <a:rPr lang="en-US" sz="1100" dirty="0"/>
                        <a:t>Week 5 – External Speak – Commander Alex Murray - Evidence Based Policing Session.</a:t>
                      </a:r>
                    </a:p>
                  </a:txBody>
                  <a:tcPr/>
                </a:tc>
                <a:extLst>
                  <a:ext uri="{0D108BD9-81ED-4DB2-BD59-A6C34878D82A}">
                    <a16:rowId xmlns:a16="http://schemas.microsoft.com/office/drawing/2014/main" val="4062142780"/>
                  </a:ext>
                </a:extLst>
              </a:tr>
              <a:tr h="9128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SWOT, PESTEL and MOST analysis.  Strategic capability, comparative analysis, diagnosing and managing strategic capability, organisational purposes and stakeholders’ expectations</a:t>
                      </a:r>
                    </a:p>
                  </a:txBody>
                  <a:tcPr/>
                </a:tc>
                <a:tc>
                  <a:txBody>
                    <a:bodyPr/>
                    <a:lstStyle/>
                    <a:p>
                      <a:r>
                        <a:rPr lang="en-US" sz="1100" dirty="0"/>
                        <a:t>Week 6 (external Speaker – Hugh Bennett (WAST) </a:t>
                      </a:r>
                    </a:p>
                    <a:p>
                      <a:r>
                        <a:rPr lang="en-US" sz="1100" dirty="0"/>
                        <a:t>Week 7 (Strategic Analysis, including PESTEL&lt; SWOT and STEP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 9 (strategic Management, Resourcing, Analysis and Governance. </a:t>
                      </a:r>
                    </a:p>
                  </a:txBody>
                  <a:tcPr/>
                </a:tc>
                <a:extLst>
                  <a:ext uri="{0D108BD9-81ED-4DB2-BD59-A6C34878D82A}">
                    <a16:rowId xmlns:a16="http://schemas.microsoft.com/office/drawing/2014/main" val="12439392"/>
                  </a:ext>
                </a:extLst>
              </a:tr>
              <a:tr h="9128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The political dimension of strategic management at a national and local government level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 2 (Strategic Planning session)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 4 – (Strategy and 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Week 9 (strategic Management, Resourcing, Analysis and Governance. </a:t>
                      </a:r>
                    </a:p>
                    <a:p>
                      <a:endParaRPr lang="en-US" sz="1100" dirty="0"/>
                    </a:p>
                  </a:txBody>
                  <a:tcPr/>
                </a:tc>
                <a:extLst>
                  <a:ext uri="{0D108BD9-81ED-4DB2-BD59-A6C34878D82A}">
                    <a16:rowId xmlns:a16="http://schemas.microsoft.com/office/drawing/2014/main" val="2460076254"/>
                  </a:ext>
                </a:extLst>
              </a:tr>
              <a:tr h="5836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Statutory bodies and their responsibilities in local and national government, the role and potential of non-governmental organisations in supporting communities</a:t>
                      </a:r>
                    </a:p>
                  </a:txBody>
                  <a:tcPr/>
                </a:tc>
                <a:tc>
                  <a:txBody>
                    <a:bodyPr/>
                    <a:lstStyle/>
                    <a:p>
                      <a:endParaRPr lang="en-US" sz="1100" dirty="0"/>
                    </a:p>
                    <a:p>
                      <a:r>
                        <a:rPr lang="en-US" sz="1100" dirty="0"/>
                        <a:t>Week 9 (strategic Management, Resourcing, Analysis and Governance. </a:t>
                      </a:r>
                    </a:p>
                  </a:txBody>
                  <a:tcPr/>
                </a:tc>
                <a:extLst>
                  <a:ext uri="{0D108BD9-81ED-4DB2-BD59-A6C34878D82A}">
                    <a16:rowId xmlns:a16="http://schemas.microsoft.com/office/drawing/2014/main" val="262246283"/>
                  </a:ext>
                </a:extLst>
              </a:tr>
              <a:tr h="5836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Understanding needs and priorities. Use of statistics in shaping services to include the Indices of Multiple-Deprivation and crime-mapping. </a:t>
                      </a:r>
                    </a:p>
                  </a:txBody>
                  <a:tcPr/>
                </a:tc>
                <a:tc>
                  <a:txBody>
                    <a:bodyPr/>
                    <a:lstStyle/>
                    <a:p>
                      <a:r>
                        <a:rPr lang="en-US" sz="1100" dirty="0"/>
                        <a:t>Week 5 &amp; 6 &amp; 7 sessions with external speakers and follow up sessions on Strategic Planning, EBP &amp; Strategic Performance.</a:t>
                      </a:r>
                    </a:p>
                  </a:txBody>
                  <a:tcPr/>
                </a:tc>
                <a:extLst>
                  <a:ext uri="{0D108BD9-81ED-4DB2-BD59-A6C34878D82A}">
                    <a16:rowId xmlns:a16="http://schemas.microsoft.com/office/drawing/2014/main" val="38952179"/>
                  </a:ext>
                </a:extLst>
              </a:tr>
              <a:tr h="5708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Other Areas covered </a:t>
                      </a:r>
                    </a:p>
                  </a:txBody>
                  <a:tcPr/>
                </a:tc>
                <a:tc>
                  <a:txBody>
                    <a:bodyPr/>
                    <a:lstStyle/>
                    <a:p>
                      <a:r>
                        <a:rPr lang="en-US" sz="1100" dirty="0"/>
                        <a:t>Week 4 – Strategy and Change</a:t>
                      </a:r>
                    </a:p>
                    <a:p>
                      <a:r>
                        <a:rPr lang="en-US" sz="1100" dirty="0"/>
                        <a:t>Week 10 – Evaluating strategies</a:t>
                      </a:r>
                    </a:p>
                  </a:txBody>
                  <a:tcPr/>
                </a:tc>
                <a:extLst>
                  <a:ext uri="{0D108BD9-81ED-4DB2-BD59-A6C34878D82A}">
                    <a16:rowId xmlns:a16="http://schemas.microsoft.com/office/drawing/2014/main" val="2030187870"/>
                  </a:ext>
                </a:extLst>
              </a:tr>
            </a:tbl>
          </a:graphicData>
        </a:graphic>
      </p:graphicFrame>
    </p:spTree>
    <p:extLst>
      <p:ext uri="{BB962C8B-B14F-4D97-AF65-F5344CB8AC3E}">
        <p14:creationId xmlns:p14="http://schemas.microsoft.com/office/powerpoint/2010/main" val="3443976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A6F49-2E28-0A4F-B670-CB7CF661DEFA}"/>
              </a:ext>
            </a:extLst>
          </p:cNvPr>
          <p:cNvSpPr>
            <a:spLocks noGrp="1"/>
          </p:cNvSpPr>
          <p:nvPr>
            <p:ph type="title"/>
          </p:nvPr>
        </p:nvSpPr>
        <p:spPr/>
        <p:txBody>
          <a:bodyPr/>
          <a:lstStyle/>
          <a:p>
            <a:r>
              <a:rPr lang="en-US" dirty="0"/>
              <a:t>End of Module </a:t>
            </a:r>
          </a:p>
        </p:txBody>
      </p:sp>
      <p:sp>
        <p:nvSpPr>
          <p:cNvPr id="3" name="Content Placeholder 2">
            <a:extLst>
              <a:ext uri="{FF2B5EF4-FFF2-40B4-BE49-F238E27FC236}">
                <a16:creationId xmlns:a16="http://schemas.microsoft.com/office/drawing/2014/main" id="{0F9F7B65-E919-DE42-A857-83573E75556F}"/>
              </a:ext>
            </a:extLst>
          </p:cNvPr>
          <p:cNvSpPr>
            <a:spLocks noGrp="1"/>
          </p:cNvSpPr>
          <p:nvPr>
            <p:ph idx="1"/>
          </p:nvPr>
        </p:nvSpPr>
        <p:spPr>
          <a:xfrm>
            <a:off x="457200" y="1236644"/>
            <a:ext cx="8229600" cy="3917032"/>
          </a:xfrm>
        </p:spPr>
        <p:txBody>
          <a:bodyPr/>
          <a:lstStyle/>
          <a:p>
            <a:r>
              <a:rPr lang="en-US" sz="1800" dirty="0"/>
              <a:t>Thank you for your contributions and participation!</a:t>
            </a:r>
          </a:p>
          <a:p>
            <a:r>
              <a:rPr lang="en-US" sz="1800" dirty="0"/>
              <a:t>Hope you found it enjoyable.</a:t>
            </a:r>
          </a:p>
          <a:p>
            <a:r>
              <a:rPr lang="en-US" sz="1800" dirty="0"/>
              <a:t>Feedback</a:t>
            </a:r>
          </a:p>
          <a:p>
            <a:r>
              <a:rPr lang="en-US" sz="1800" b="1" dirty="0"/>
              <a:t>Good luck with the assignment</a:t>
            </a:r>
          </a:p>
          <a:p>
            <a:r>
              <a:rPr lang="en-US" sz="1800" dirty="0"/>
              <a:t>Submission date deadline – 2359hrs 17</a:t>
            </a:r>
            <a:r>
              <a:rPr lang="en-US" sz="1800" baseline="30000" dirty="0"/>
              <a:t>th</a:t>
            </a:r>
            <a:r>
              <a:rPr lang="en-US" sz="1800" dirty="0"/>
              <a:t> of July 2026</a:t>
            </a:r>
          </a:p>
          <a:p>
            <a:r>
              <a:rPr lang="en-US" sz="1800" dirty="0"/>
              <a:t>Results date tentatively – 15</a:t>
            </a:r>
            <a:r>
              <a:rPr lang="en-US" sz="1800" baseline="30000" dirty="0"/>
              <a:t>th</a:t>
            </a:r>
            <a:r>
              <a:rPr lang="en-US" sz="1800" dirty="0"/>
              <a:t> August 2026.</a:t>
            </a:r>
          </a:p>
        </p:txBody>
      </p:sp>
    </p:spTree>
    <p:extLst>
      <p:ext uri="{BB962C8B-B14F-4D97-AF65-F5344CB8AC3E}">
        <p14:creationId xmlns:p14="http://schemas.microsoft.com/office/powerpoint/2010/main" val="35490141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p:txBody>
          <a:bodyPr>
            <a:normAutofit/>
          </a:bodyPr>
          <a:lstStyle/>
          <a:p>
            <a:r>
              <a:rPr lang="en-US" sz="3600" dirty="0"/>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457200" y="1276815"/>
            <a:ext cx="8229600" cy="3917032"/>
          </a:xfrm>
        </p:spPr>
        <p:txBody>
          <a:bodyPr>
            <a:normAutofit/>
          </a:bodyPr>
          <a:lstStyle/>
          <a:p>
            <a:pPr marL="0" indent="0" algn="just">
              <a:buNone/>
            </a:pPr>
            <a:endParaRPr lang="en-GB" sz="1500" dirty="0"/>
          </a:p>
          <a:p>
            <a:pPr marL="0" indent="0" algn="just">
              <a:buNone/>
            </a:pPr>
            <a:r>
              <a:rPr lang="en-GB" sz="1500" dirty="0"/>
              <a:t>WHITTINGTON, R., REGNÉR, P., ANGWIN, D., JOHNSON, G., &amp; SCHOLES, K. (2020). </a:t>
            </a:r>
            <a:r>
              <a:rPr lang="en-GB" sz="1500" i="1" dirty="0"/>
              <a:t>Exploring strategy: text and cases</a:t>
            </a:r>
            <a:r>
              <a:rPr lang="en-GB" sz="1500" dirty="0"/>
              <a:t>. New York Prentice Hall. </a:t>
            </a:r>
          </a:p>
          <a:p>
            <a:pPr marL="0" indent="0" algn="just">
              <a:buNone/>
            </a:pPr>
            <a:endParaRPr lang="en-GB" sz="1500" dirty="0"/>
          </a:p>
          <a:p>
            <a:pPr marL="0" indent="0" algn="just">
              <a:buNone/>
            </a:pPr>
            <a:r>
              <a:rPr lang="en-GB" sz="1500" dirty="0"/>
              <a:t>WHITTINGTON, R., REGNÉR, P., ANGWIN, D., JOHNSON, G., &amp; SCHOLES, K. (2021). </a:t>
            </a:r>
            <a:r>
              <a:rPr lang="en-GB" sz="1500" i="1" dirty="0"/>
              <a:t>Fundamentals of strategy</a:t>
            </a:r>
            <a:r>
              <a:rPr lang="en-GB" sz="1500" dirty="0"/>
              <a:t>.</a:t>
            </a:r>
          </a:p>
          <a:p>
            <a:pPr marL="0" indent="0">
              <a:buNone/>
            </a:pPr>
            <a:endParaRPr lang="en-GB" sz="14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70275335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trategic Managament in Policing - wk9" id="{62D4145D-7362-904C-A12E-4F129ACA64F9}" vid="{D96E074D-0252-454D-B028-C44BDAB625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2281</Words>
  <Application>Microsoft Office PowerPoint</Application>
  <PresentationFormat>On-screen Show (4:3)</PresentationFormat>
  <Paragraphs>247</Paragraphs>
  <Slides>34</Slides>
  <Notes>26</Notes>
  <HiddenSlides>8</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Myriad Pro</vt:lpstr>
      <vt:lpstr>Arial</vt:lpstr>
      <vt:lpstr>Calibri</vt:lpstr>
      <vt:lpstr>Theme1.thmx first page pp</vt:lpstr>
      <vt:lpstr>Strategic Management in Policing Module</vt:lpstr>
      <vt:lpstr>Learning outcomes </vt:lpstr>
      <vt:lpstr>Evaluating strategies</vt:lpstr>
      <vt:lpstr>The SAFE criteria and key questions</vt:lpstr>
      <vt:lpstr>Suitability </vt:lpstr>
      <vt:lpstr>Suitability of strategic options in relation to strategic position</vt:lpstr>
      <vt:lpstr>Suitability of strategic options in relation to strategic position</vt:lpstr>
      <vt:lpstr>PowerPoint Presentation</vt:lpstr>
      <vt:lpstr>PowerPoint Presentation</vt:lpstr>
      <vt:lpstr>Suitability   Ranking and screening techniques</vt:lpstr>
      <vt:lpstr>A strategic decision tree for a law firm</vt:lpstr>
      <vt:lpstr>Acceptability</vt:lpstr>
      <vt:lpstr>Return</vt:lpstr>
      <vt:lpstr>Assessing profitability</vt:lpstr>
      <vt:lpstr>Assessing profitability</vt:lpstr>
      <vt:lpstr>Financial analysis</vt:lpstr>
      <vt:lpstr>Real options</vt:lpstr>
      <vt:lpstr>Real options</vt:lpstr>
      <vt:lpstr>Risk</vt:lpstr>
      <vt:lpstr>Sensitivity analysis </vt:lpstr>
      <vt:lpstr>Financial Risk</vt:lpstr>
      <vt:lpstr>Stakeholder Reaction </vt:lpstr>
      <vt:lpstr>Feasibility</vt:lpstr>
      <vt:lpstr>People and skills</vt:lpstr>
      <vt:lpstr>People and skills</vt:lpstr>
      <vt:lpstr>Integrating resources</vt:lpstr>
      <vt:lpstr>Evaluation</vt:lpstr>
      <vt:lpstr>Strategic Management in Policing </vt:lpstr>
      <vt:lpstr>Summary</vt:lpstr>
      <vt:lpstr>Module summary</vt:lpstr>
      <vt:lpstr>Review of the module learning outcomes &amp; indicative content </vt:lpstr>
      <vt:lpstr>Review of the module learning outcomes &amp; indicative content </vt:lpstr>
      <vt:lpstr>End of Module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in Policing Module</dc:title>
  <dc:creator>joneds@me.com</dc:creator>
  <cp:lastModifiedBy>Steven Thompson</cp:lastModifiedBy>
  <cp:revision>15</cp:revision>
  <cp:lastPrinted>2021-09-26T18:12:02Z</cp:lastPrinted>
  <dcterms:created xsi:type="dcterms:W3CDTF">2021-09-30T20:10:36Z</dcterms:created>
  <dcterms:modified xsi:type="dcterms:W3CDTF">2026-07-02T11:00:20Z</dcterms:modified>
</cp:coreProperties>
</file>