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3.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56" r:id="rId2"/>
    <p:sldId id="269" r:id="rId3"/>
    <p:sldId id="257" r:id="rId4"/>
    <p:sldId id="258" r:id="rId5"/>
    <p:sldId id="259" r:id="rId6"/>
    <p:sldId id="260" r:id="rId7"/>
    <p:sldId id="261" r:id="rId8"/>
    <p:sldId id="262" r:id="rId9"/>
    <p:sldId id="263" r:id="rId10"/>
    <p:sldId id="264" r:id="rId11"/>
    <p:sldId id="265" r:id="rId12"/>
    <p:sldId id="266" r:id="rId13"/>
    <p:sldId id="267" r:id="rId14"/>
    <p:sldId id="268"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 xmlns:p14="http://schemas.microsoft.com/office/powerpoint/2010/main" val="0"/>
    </p:ext>
    <p:ext uri="{D31A062A-798A-4329-ABDD-BBA856620510}">
      <p14:defaultImageDpi xmlns="" xmlns:p14="http://schemas.microsoft.com/office/powerpoint/2010/main" val="32767"/>
    </p:ext>
    <p:ext uri="{FD5EFAAD-0ECE-453E-9831-46B23BE46B34}">
      <p15:chartTrackingRefBased xmlns=""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E2C6967-C321-49FB-B8F2-C61F243A5F0B}" v="17" dt="2023-07-09T11:12:13.12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4972" autoAdjust="0"/>
    <p:restoredTop sz="75686" autoAdjust="0"/>
  </p:normalViewPr>
  <p:slideViewPr>
    <p:cSldViewPr snapToGrid="0">
      <p:cViewPr varScale="1">
        <p:scale>
          <a:sx n="66" d="100"/>
          <a:sy n="66" d="100"/>
        </p:scale>
        <p:origin x="-1330" y="-77"/>
      </p:cViewPr>
      <p:guideLst>
        <p:guide orient="horz" pos="2160"/>
        <p:guide pos="384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parna Rana" userId="546a884aa0156197" providerId="LiveId" clId="{2E2C6967-C321-49FB-B8F2-C61F243A5F0B}"/>
    <pc:docChg chg="custSel modSld">
      <pc:chgData name="Aparna Rana" userId="546a884aa0156197" providerId="LiveId" clId="{2E2C6967-C321-49FB-B8F2-C61F243A5F0B}" dt="2023-07-09T11:13:24.746" v="27" actId="27636"/>
      <pc:docMkLst>
        <pc:docMk/>
      </pc:docMkLst>
      <pc:sldChg chg="addSp modSp">
        <pc:chgData name="Aparna Rana" userId="546a884aa0156197" providerId="LiveId" clId="{2E2C6967-C321-49FB-B8F2-C61F243A5F0B}" dt="2023-07-09T11:08:02.439" v="4" actId="14100"/>
        <pc:sldMkLst>
          <pc:docMk/>
          <pc:sldMk cId="216820347" sldId="257"/>
        </pc:sldMkLst>
        <pc:picChg chg="add mod">
          <ac:chgData name="Aparna Rana" userId="546a884aa0156197" providerId="LiveId" clId="{2E2C6967-C321-49FB-B8F2-C61F243A5F0B}" dt="2023-07-09T11:08:02.439" v="4" actId="14100"/>
          <ac:picMkLst>
            <pc:docMk/>
            <pc:sldMk cId="216820347" sldId="257"/>
            <ac:picMk id="1026" creationId="{1709FC52-317E-A5F4-B34C-030E8A015CAE}"/>
          </ac:picMkLst>
        </pc:picChg>
      </pc:sldChg>
      <pc:sldChg chg="addSp modSp mod">
        <pc:chgData name="Aparna Rana" userId="546a884aa0156197" providerId="LiveId" clId="{2E2C6967-C321-49FB-B8F2-C61F243A5F0B}" dt="2023-07-09T11:09:21.803" v="6" actId="1076"/>
        <pc:sldMkLst>
          <pc:docMk/>
          <pc:sldMk cId="919939957" sldId="260"/>
        </pc:sldMkLst>
        <pc:picChg chg="add mod">
          <ac:chgData name="Aparna Rana" userId="546a884aa0156197" providerId="LiveId" clId="{2E2C6967-C321-49FB-B8F2-C61F243A5F0B}" dt="2023-07-09T11:09:21.803" v="6" actId="1076"/>
          <ac:picMkLst>
            <pc:docMk/>
            <pc:sldMk cId="919939957" sldId="260"/>
            <ac:picMk id="5" creationId="{885BDF38-F6F8-D51C-75CC-20C5ED1D6452}"/>
          </ac:picMkLst>
        </pc:picChg>
      </pc:sldChg>
      <pc:sldChg chg="addSp modSp mod">
        <pc:chgData name="Aparna Rana" userId="546a884aa0156197" providerId="LiveId" clId="{2E2C6967-C321-49FB-B8F2-C61F243A5F0B}" dt="2023-07-09T11:10:11.627" v="9" actId="14100"/>
        <pc:sldMkLst>
          <pc:docMk/>
          <pc:sldMk cId="9195229" sldId="261"/>
        </pc:sldMkLst>
        <pc:picChg chg="add mod">
          <ac:chgData name="Aparna Rana" userId="546a884aa0156197" providerId="LiveId" clId="{2E2C6967-C321-49FB-B8F2-C61F243A5F0B}" dt="2023-07-09T11:10:11.627" v="9" actId="14100"/>
          <ac:picMkLst>
            <pc:docMk/>
            <pc:sldMk cId="9195229" sldId="261"/>
            <ac:picMk id="5" creationId="{5454B228-594E-EE3D-EC03-473448F2BAEE}"/>
          </ac:picMkLst>
        </pc:picChg>
      </pc:sldChg>
      <pc:sldChg chg="addSp modSp">
        <pc:chgData name="Aparna Rana" userId="546a884aa0156197" providerId="LiveId" clId="{2E2C6967-C321-49FB-B8F2-C61F243A5F0B}" dt="2023-07-09T11:10:53.396" v="13" actId="14100"/>
        <pc:sldMkLst>
          <pc:docMk/>
          <pc:sldMk cId="246350393" sldId="262"/>
        </pc:sldMkLst>
        <pc:picChg chg="add mod">
          <ac:chgData name="Aparna Rana" userId="546a884aa0156197" providerId="LiveId" clId="{2E2C6967-C321-49FB-B8F2-C61F243A5F0B}" dt="2023-07-09T11:10:53.396" v="13" actId="14100"/>
          <ac:picMkLst>
            <pc:docMk/>
            <pc:sldMk cId="246350393" sldId="262"/>
            <ac:picMk id="2050" creationId="{94DCDBED-55A4-3593-E74B-E8E59D467E82}"/>
          </ac:picMkLst>
        </pc:picChg>
      </pc:sldChg>
      <pc:sldChg chg="addSp modSp">
        <pc:chgData name="Aparna Rana" userId="546a884aa0156197" providerId="LiveId" clId="{2E2C6967-C321-49FB-B8F2-C61F243A5F0B}" dt="2023-07-09T11:11:29.163" v="17" actId="1076"/>
        <pc:sldMkLst>
          <pc:docMk/>
          <pc:sldMk cId="2654864142" sldId="263"/>
        </pc:sldMkLst>
        <pc:picChg chg="add mod">
          <ac:chgData name="Aparna Rana" userId="546a884aa0156197" providerId="LiveId" clId="{2E2C6967-C321-49FB-B8F2-C61F243A5F0B}" dt="2023-07-09T11:11:29.163" v="17" actId="1076"/>
          <ac:picMkLst>
            <pc:docMk/>
            <pc:sldMk cId="2654864142" sldId="263"/>
            <ac:picMk id="3074" creationId="{A6029E5C-50B5-A3DE-8322-1020DC4C9C74}"/>
          </ac:picMkLst>
        </pc:picChg>
      </pc:sldChg>
      <pc:sldChg chg="addSp modSp">
        <pc:chgData name="Aparna Rana" userId="546a884aa0156197" providerId="LiveId" clId="{2E2C6967-C321-49FB-B8F2-C61F243A5F0B}" dt="2023-07-09T11:12:13.128" v="21" actId="14100"/>
        <pc:sldMkLst>
          <pc:docMk/>
          <pc:sldMk cId="3411676910" sldId="264"/>
        </pc:sldMkLst>
        <pc:picChg chg="add mod">
          <ac:chgData name="Aparna Rana" userId="546a884aa0156197" providerId="LiveId" clId="{2E2C6967-C321-49FB-B8F2-C61F243A5F0B}" dt="2023-07-09T11:12:13.128" v="21" actId="14100"/>
          <ac:picMkLst>
            <pc:docMk/>
            <pc:sldMk cId="3411676910" sldId="264"/>
            <ac:picMk id="4098" creationId="{4AA39EB3-09E6-810E-98CB-D5396FE0FCF9}"/>
          </ac:picMkLst>
        </pc:picChg>
      </pc:sldChg>
      <pc:sldChg chg="addSp modSp mod">
        <pc:chgData name="Aparna Rana" userId="546a884aa0156197" providerId="LiveId" clId="{2E2C6967-C321-49FB-B8F2-C61F243A5F0B}" dt="2023-07-09T11:13:18.712" v="25" actId="14100"/>
        <pc:sldMkLst>
          <pc:docMk/>
          <pc:sldMk cId="52447119" sldId="265"/>
        </pc:sldMkLst>
        <pc:picChg chg="add mod">
          <ac:chgData name="Aparna Rana" userId="546a884aa0156197" providerId="LiveId" clId="{2E2C6967-C321-49FB-B8F2-C61F243A5F0B}" dt="2023-07-09T11:13:18.712" v="25" actId="14100"/>
          <ac:picMkLst>
            <pc:docMk/>
            <pc:sldMk cId="52447119" sldId="265"/>
            <ac:picMk id="5" creationId="{7279D0B9-A31B-271B-130F-42BD99C899DC}"/>
          </ac:picMkLst>
        </pc:picChg>
      </pc:sldChg>
      <pc:sldChg chg="modSp mod">
        <pc:chgData name="Aparna Rana" userId="546a884aa0156197" providerId="LiveId" clId="{2E2C6967-C321-49FB-B8F2-C61F243A5F0B}" dt="2023-07-09T11:13:24.746" v="27" actId="27636"/>
        <pc:sldMkLst>
          <pc:docMk/>
          <pc:sldMk cId="270647696" sldId="266"/>
        </pc:sldMkLst>
        <pc:spChg chg="mod">
          <ac:chgData name="Aparna Rana" userId="546a884aa0156197" providerId="LiveId" clId="{2E2C6967-C321-49FB-B8F2-C61F243A5F0B}" dt="2023-07-09T11:13:24.746" v="27" actId="27636"/>
          <ac:spMkLst>
            <pc:docMk/>
            <pc:sldMk cId="270647696" sldId="266"/>
            <ac:spMk id="3" creationId="{FA8D6A79-9F6D-A8F5-C53A-37CA3CF7F02B}"/>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F7F6438-DDA8-4457-9D53-6AAC4A398031}" type="datetimeFigureOut">
              <a:rPr lang="en-IN" smtClean="0"/>
              <a:pPr/>
              <a:t>09-07-2023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1910157-38D3-494E-BE36-874525E3959B}" type="slidenum">
              <a:rPr lang="en-IN" smtClean="0"/>
              <a:pPr/>
              <a:t>‹#›</a:t>
            </a:fld>
            <a:endParaRPr lang="en-IN"/>
          </a:p>
        </p:txBody>
      </p:sp>
    </p:spTree>
    <p:extLst>
      <p:ext uri="{BB962C8B-B14F-4D97-AF65-F5344CB8AC3E}">
        <p14:creationId xmlns="" xmlns:p14="http://schemas.microsoft.com/office/powerpoint/2010/main" val="6042475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Times New Roman" panose="02020603050405020304" pitchFamily="18" charset="0"/>
              </a:rPr>
              <a:t>Based on the PESTLE analysis, it can be seen that social, economic and technological factors are expected to be the major agents, which can lead to market failure for M&amp;S. The post pandemic period caused inflation at all the categories, which further builds pressure on the categories of “clothing and homeware” of M&amp;S (Reuters.com, 2022). As a result, this can affect sales and operations of the company significantly. In addition, the consumption pattern is changing dynamically, which can cause challenges for M&amp;S in driving their sales in future. E-commerce operations are growing at a rapid speed, which requires M&amp;S to strengthen their digital infrastructure. In the absence of effective digitalisation marketing activities, this can jeopardise the company’s operations. On the other hand, technological developments are taking new momentum every day, which requires M&amp;S to bring changes in their operational scale as well. It has been observed that using old and traditional technology has the probability of declining sales growth and operations of M&amp;S (Internetretailing.net, 2022). Therefore, it can be said that these three external factors can pose great threat to the operations of the company.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E1910157-38D3-494E-BE36-874525E3959B}" type="slidenum">
              <a:rPr lang="en-IN" smtClean="0"/>
              <a:pPr/>
              <a:t>4</a:t>
            </a:fld>
            <a:endParaRPr lang="en-IN"/>
          </a:p>
        </p:txBody>
      </p:sp>
    </p:spTree>
    <p:extLst>
      <p:ext uri="{BB962C8B-B14F-4D97-AF65-F5344CB8AC3E}">
        <p14:creationId xmlns="" xmlns:p14="http://schemas.microsoft.com/office/powerpoint/2010/main" val="24007964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Times New Roman" panose="02020603050405020304" pitchFamily="18" charset="0"/>
              </a:rPr>
              <a:t>High performance culture has been the key strength of the company for decades helping them in expanding their presence. M&amp;S group revenue reached £11.9 billion, which shows an increase of 9.6% due to its productive operation scale (Corporate.marksandspencer.com, 2023). However, there are some factors, which can cause market failure for this company. It can be further attributed to the poor segmentation strategy, where the company fails in targeting potential customers (Bbc.com, 2020). The brand has been criticised for its poor appeal and limitation in marketing approaches. Therefore, poor segmentation strategy can be the key internal factor, which can ruin marketing operations of M&amp;S.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E1910157-38D3-494E-BE36-874525E3959B}" type="slidenum">
              <a:rPr lang="en-IN" smtClean="0"/>
              <a:pPr/>
              <a:t>5</a:t>
            </a:fld>
            <a:endParaRPr lang="en-IN"/>
          </a:p>
        </p:txBody>
      </p:sp>
    </p:spTree>
    <p:extLst>
      <p:ext uri="{BB962C8B-B14F-4D97-AF65-F5344CB8AC3E}">
        <p14:creationId xmlns="" xmlns:p14="http://schemas.microsoft.com/office/powerpoint/2010/main" val="9018656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Times New Roman" panose="02020603050405020304" pitchFamily="18" charset="0"/>
              </a:rPr>
              <a:t>Allocation of resources refers to the strategic distribution of different company resources like “physical, human and financial” in a systematic manner. As observed by Hussain </a:t>
            </a:r>
            <a:r>
              <a:rPr lang="en-GB" sz="1800" i="1" dirty="0">
                <a:effectLst/>
                <a:latin typeface="Arial" panose="020B0604020202020204" pitchFamily="34" charset="0"/>
                <a:ea typeface="Times New Roman" panose="02020603050405020304" pitchFamily="18" charset="0"/>
              </a:rPr>
              <a:t>et al. </a:t>
            </a:r>
            <a:r>
              <a:rPr lang="en-GB" sz="1800" dirty="0">
                <a:effectLst/>
                <a:latin typeface="Arial" panose="020B0604020202020204" pitchFamily="34" charset="0"/>
                <a:ea typeface="Times New Roman" panose="02020603050405020304" pitchFamily="18" charset="0"/>
              </a:rPr>
              <a:t>(2019), the distribution of resources consists of processes like “resource mapping” and prioritising that helps an organisation in achieving its objective. In this context, M&amp;S follow a structure allocation formula, where it tactfully reduces cost to manage resources across all the fronts of operations (Jobs.marksandspencer.com, 2023). In this context, “human resource” of the company is managed through the “HR and colleague services”, which organises different training programs and rewards for the employees in managing their productivity. In addition, financial investment on “product development” helped the company in achieving 8.7% growth in overall food sales (Corporate.marksandspencer.com, 2023). Moreover, the company is changing technological fronts rapidly by exploring AI and ensuring that this can enhance customers satisfaction further.</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E1910157-38D3-494E-BE36-874525E3959B}" type="slidenum">
              <a:rPr lang="en-IN" smtClean="0"/>
              <a:pPr/>
              <a:t>6</a:t>
            </a:fld>
            <a:endParaRPr lang="en-IN"/>
          </a:p>
        </p:txBody>
      </p:sp>
    </p:spTree>
    <p:extLst>
      <p:ext uri="{BB962C8B-B14F-4D97-AF65-F5344CB8AC3E}">
        <p14:creationId xmlns="" xmlns:p14="http://schemas.microsoft.com/office/powerpoint/2010/main" val="38584194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Times New Roman" panose="02020603050405020304" pitchFamily="18" charset="0"/>
              </a:rPr>
              <a:t>Based on the analysis, it can be stated that allocation of resources is mostly decided based on prioritisation. This can be seen in their initiative of making £20 million “venture capital investment” on technology (Ft.com, 2021). Considering the post-pandemic scenario, it has observed that customer choices and behaviour is changing rapidly. Therefore, this investment is a medium through which M&amp;S intends to strengthen their digital operations. Along with this, investment on store design is another crucial factor that paves the path of resource allocation (Corporate.marksandspencer.com, 2023). Including this, it is expected that systematic allocation of resources can bring further opportunity before the company in strengthening their operational prominence remarkably.</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E1910157-38D3-494E-BE36-874525E3959B}" type="slidenum">
              <a:rPr lang="en-IN" smtClean="0"/>
              <a:pPr/>
              <a:t>7</a:t>
            </a:fld>
            <a:endParaRPr lang="en-IN"/>
          </a:p>
        </p:txBody>
      </p:sp>
    </p:spTree>
    <p:extLst>
      <p:ext uri="{BB962C8B-B14F-4D97-AF65-F5344CB8AC3E}">
        <p14:creationId xmlns="" xmlns:p14="http://schemas.microsoft.com/office/powerpoint/2010/main" val="21921113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Times New Roman" panose="02020603050405020304" pitchFamily="18" charset="0"/>
              </a:rPr>
              <a:t>The post pandemic period has become a challenge for M&amp;S as the company keeps on struggling in retaining its operations in the global market. The profit of the company decreased by 90% accumulating £201 million loss due to global lockdown and reduced sales growth across all the regions (News.sky.com, 2021). The post pandemic period did not bring relief to the company as the company is still facing sales challenges. The above figure depicts the fluctuation in sales growth over the years for the company. In 2023, the company witnessed a sales growth of 9.6%, which is significantly low from the previous year (Statista.com, 2023). Part of this challenge can be attributed to lack of familiarity regarding marketing trends coupled with “poor segmentation strategy”. In order to retain competitive advantage, the company needs to change its segmentation strategy ensuring that potential customers can be attracted towards its products.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E1910157-38D3-494E-BE36-874525E3959B}" type="slidenum">
              <a:rPr lang="en-IN" smtClean="0"/>
              <a:pPr/>
              <a:t>8</a:t>
            </a:fld>
            <a:endParaRPr lang="en-IN"/>
          </a:p>
        </p:txBody>
      </p:sp>
    </p:spTree>
    <p:extLst>
      <p:ext uri="{BB962C8B-B14F-4D97-AF65-F5344CB8AC3E}">
        <p14:creationId xmlns="" xmlns:p14="http://schemas.microsoft.com/office/powerpoint/2010/main" val="3707856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Times New Roman" panose="02020603050405020304" pitchFamily="18" charset="0"/>
              </a:rPr>
              <a:t>In addition, the company is also focusing on their product development with the intention of expanding their product portfolio. The analysis shows that M&amp;S “adjusted earnings per share” amounts to 18.1p showing a significant loss from the previous year (Corporate.marksandspencer.com, 2023). Therefore, the company needs to make a renewed investment strategy in terms of capital ventures to bring dynamic transformation to the operation of the company. This investment strategy needs to be in line with organisational objectives as this helps in synchronisation operations bringing positive outcomes. In order to summarise, it can be stated that effective segmentation strategy and investment portfolio can bring new opportunities before M&amp;S in expanding their operations significantly.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E1910157-38D3-494E-BE36-874525E3959B}" type="slidenum">
              <a:rPr lang="en-IN" smtClean="0"/>
              <a:pPr/>
              <a:t>9</a:t>
            </a:fld>
            <a:endParaRPr lang="en-IN"/>
          </a:p>
        </p:txBody>
      </p:sp>
    </p:spTree>
    <p:extLst>
      <p:ext uri="{BB962C8B-B14F-4D97-AF65-F5344CB8AC3E}">
        <p14:creationId xmlns="" xmlns:p14="http://schemas.microsoft.com/office/powerpoint/2010/main" val="27776299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Times New Roman" panose="02020603050405020304" pitchFamily="18" charset="0"/>
              </a:rPr>
              <a:t>The changing needs among the consumers have changed the marketing landscape of the companies immensely. As per the view of </a:t>
            </a:r>
            <a:r>
              <a:rPr lang="en-GB" sz="1800" dirty="0" err="1">
                <a:effectLst/>
                <a:latin typeface="Arial" panose="020B0604020202020204" pitchFamily="34" charset="0"/>
                <a:ea typeface="Times New Roman" panose="02020603050405020304" pitchFamily="18" charset="0"/>
              </a:rPr>
              <a:t>Praesri</a:t>
            </a:r>
            <a:r>
              <a:rPr lang="en-GB" sz="1800" dirty="0">
                <a:effectLst/>
                <a:latin typeface="Arial" panose="020B0604020202020204" pitchFamily="34" charset="0"/>
                <a:ea typeface="Times New Roman" panose="02020603050405020304" pitchFamily="18" charset="0"/>
              </a:rPr>
              <a:t> </a:t>
            </a:r>
            <a:r>
              <a:rPr lang="en-GB" sz="1800" i="1" dirty="0">
                <a:effectLst/>
                <a:latin typeface="Arial" panose="020B0604020202020204" pitchFamily="34" charset="0"/>
                <a:ea typeface="Times New Roman" panose="02020603050405020304" pitchFamily="18" charset="0"/>
              </a:rPr>
              <a:t>et al. </a:t>
            </a:r>
            <a:r>
              <a:rPr lang="en-GB" sz="1800" dirty="0">
                <a:effectLst/>
                <a:latin typeface="Arial" panose="020B0604020202020204" pitchFamily="34" charset="0"/>
                <a:ea typeface="Times New Roman" panose="02020603050405020304" pitchFamily="18" charset="0"/>
              </a:rPr>
              <a:t>(2022), the application of “</a:t>
            </a:r>
            <a:r>
              <a:rPr lang="en-GB" sz="1800" dirty="0" err="1">
                <a:effectLst/>
                <a:latin typeface="Arial" panose="020B0604020202020204" pitchFamily="34" charset="0"/>
                <a:ea typeface="Times New Roman" panose="02020603050405020304" pitchFamily="18" charset="0"/>
              </a:rPr>
              <a:t>Kotlers</a:t>
            </a:r>
            <a:r>
              <a:rPr lang="en-GB" sz="1800" dirty="0">
                <a:effectLst/>
                <a:latin typeface="Arial" panose="020B0604020202020204" pitchFamily="34" charset="0"/>
                <a:ea typeface="Times New Roman" panose="02020603050405020304" pitchFamily="18" charset="0"/>
              </a:rPr>
              <a:t>’ marketing theory” states that aligning segmentation strategy with key marketing goals can help in adding value to services. The application of this theory also helps in determining customers' needs, which can help M&amp;S in expanding their market operations. In the context of M&amp;S sustainable and green marketing is embedded in their core operations, where the company indulges in producing clothes with organic materials ensuring that this can strengthen marketing activities of the company (Corporate.marksandspencer.com, 2023). Following the principle of “circular economy” and sustainable packaging is yet another key aspect of the company that represents their commitment towards green marketing. “Triple Bottom Line” is the primary aspect that reflects the CSR approach of M&amp;S. The CSR strategy of M&amp;S also closely linked to developing a collective and uniform approach in managing operations in a manner which is environmentally feasible.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E1910157-38D3-494E-BE36-874525E3959B}" type="slidenum">
              <a:rPr lang="en-IN" smtClean="0"/>
              <a:pPr/>
              <a:t>10</a:t>
            </a:fld>
            <a:endParaRPr lang="en-IN"/>
          </a:p>
        </p:txBody>
      </p:sp>
    </p:spTree>
    <p:extLst>
      <p:ext uri="{BB962C8B-B14F-4D97-AF65-F5344CB8AC3E}">
        <p14:creationId xmlns="" xmlns:p14="http://schemas.microsoft.com/office/powerpoint/2010/main" val="241252570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Times New Roman" panose="02020603050405020304" pitchFamily="18" charset="0"/>
              </a:rPr>
              <a:t>The company needs to follow </a:t>
            </a:r>
            <a:r>
              <a:rPr lang="en-GB" sz="1800" b="1" i="1" dirty="0">
                <a:effectLst/>
                <a:latin typeface="Arial" panose="020B0604020202020204" pitchFamily="34" charset="0"/>
                <a:ea typeface="Times New Roman" panose="02020603050405020304" pitchFamily="18" charset="0"/>
              </a:rPr>
              <a:t>AI based marketing activities</a:t>
            </a:r>
            <a:r>
              <a:rPr lang="en-GB" sz="1800" dirty="0">
                <a:effectLst/>
                <a:latin typeface="Arial" panose="020B0604020202020204" pitchFamily="34" charset="0"/>
                <a:ea typeface="Times New Roman" panose="02020603050405020304" pitchFamily="18" charset="0"/>
              </a:rPr>
              <a:t> to determine key trends that can help the company in achieving its objectives. </a:t>
            </a:r>
            <a:r>
              <a:rPr lang="en-GB" sz="1800" dirty="0" err="1">
                <a:effectLst/>
                <a:latin typeface="Arial" panose="020B0604020202020204" pitchFamily="34" charset="0"/>
                <a:ea typeface="Times New Roman" panose="02020603050405020304" pitchFamily="18" charset="0"/>
              </a:rPr>
              <a:t>Keränen</a:t>
            </a:r>
            <a:r>
              <a:rPr lang="en-GB" sz="1800" dirty="0">
                <a:effectLst/>
                <a:latin typeface="Arial" panose="020B0604020202020204" pitchFamily="34" charset="0"/>
                <a:ea typeface="Times New Roman" panose="02020603050405020304" pitchFamily="18" charset="0"/>
              </a:rPr>
              <a:t> and </a:t>
            </a:r>
            <a:r>
              <a:rPr lang="en-GB" sz="1800" dirty="0" err="1">
                <a:effectLst/>
                <a:latin typeface="Arial" panose="020B0604020202020204" pitchFamily="34" charset="0"/>
                <a:ea typeface="Times New Roman" panose="02020603050405020304" pitchFamily="18" charset="0"/>
              </a:rPr>
              <a:t>Liozu</a:t>
            </a:r>
            <a:r>
              <a:rPr lang="en-GB" sz="1800" dirty="0">
                <a:effectLst/>
                <a:latin typeface="Arial" panose="020B0604020202020204" pitchFamily="34" charset="0"/>
                <a:ea typeface="Times New Roman" panose="02020603050405020304" pitchFamily="18" charset="0"/>
              </a:rPr>
              <a:t> (2020) state that AI marketing activity is dynamic and enables companies to follow key marketing trends. This can further help in mitigating the challenge of poor segmentation strategy. Additionally, it is important to enhance </a:t>
            </a:r>
            <a:r>
              <a:rPr lang="en-GB" sz="1800" b="1" i="1" dirty="0">
                <a:effectLst/>
                <a:latin typeface="Arial" panose="020B0604020202020204" pitchFamily="34" charset="0"/>
                <a:ea typeface="Times New Roman" panose="02020603050405020304" pitchFamily="18" charset="0"/>
              </a:rPr>
              <a:t>“customer value management”</a:t>
            </a:r>
            <a:r>
              <a:rPr lang="en-GB" sz="1800" dirty="0">
                <a:effectLst/>
                <a:latin typeface="Arial" panose="020B0604020202020204" pitchFamily="34" charset="0"/>
                <a:ea typeface="Times New Roman" panose="02020603050405020304" pitchFamily="18" charset="0"/>
              </a:rPr>
              <a:t> with the aim of understanding key marketing trends. In view of </a:t>
            </a:r>
            <a:r>
              <a:rPr lang="en-GB" sz="1800" dirty="0" err="1">
                <a:effectLst/>
                <a:latin typeface="Arial" panose="020B0604020202020204" pitchFamily="34" charset="0"/>
                <a:ea typeface="Times New Roman" panose="02020603050405020304" pitchFamily="18" charset="0"/>
              </a:rPr>
              <a:t>Mikalef</a:t>
            </a:r>
            <a:r>
              <a:rPr lang="en-GB" sz="1800" dirty="0">
                <a:effectLst/>
                <a:latin typeface="Arial" panose="020B0604020202020204" pitchFamily="34" charset="0"/>
                <a:ea typeface="Times New Roman" panose="02020603050405020304" pitchFamily="18" charset="0"/>
              </a:rPr>
              <a:t> </a:t>
            </a:r>
            <a:r>
              <a:rPr lang="en-GB" sz="1800" i="1" dirty="0">
                <a:effectLst/>
                <a:latin typeface="Arial" panose="020B0604020202020204" pitchFamily="34" charset="0"/>
                <a:ea typeface="Times New Roman" panose="02020603050405020304" pitchFamily="18" charset="0"/>
              </a:rPr>
              <a:t>et al. </a:t>
            </a:r>
            <a:r>
              <a:rPr lang="en-GB" sz="1800" dirty="0">
                <a:effectLst/>
                <a:latin typeface="Arial" panose="020B0604020202020204" pitchFamily="34" charset="0"/>
                <a:ea typeface="Times New Roman" panose="02020603050405020304" pitchFamily="18" charset="0"/>
              </a:rPr>
              <a:t>(2021), CVM is a potential factor that allows companies to expand their value management. This management prospect can help M&amp;S in enriching customer satisfaction and increasing sales growth significantly.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E1910157-38D3-494E-BE36-874525E3959B}" type="slidenum">
              <a:rPr lang="en-IN" smtClean="0"/>
              <a:pPr/>
              <a:t>11</a:t>
            </a:fld>
            <a:endParaRPr lang="en-IN"/>
          </a:p>
        </p:txBody>
      </p:sp>
    </p:spTree>
    <p:extLst>
      <p:ext uri="{BB962C8B-B14F-4D97-AF65-F5344CB8AC3E}">
        <p14:creationId xmlns="" xmlns:p14="http://schemas.microsoft.com/office/powerpoint/2010/main" val="268854952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82307BBE-CDFC-45A8-BC57-58CE8202B611}" type="datetimeFigureOut">
              <a:rPr lang="en-IN" smtClean="0"/>
              <a:pPr/>
              <a:t>09-07-2023</a:t>
            </a:fld>
            <a:endParaRPr lang="en-IN"/>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IN"/>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BFCE8DBE-09C9-436A-9FE5-D85FE0EBF872}" type="slidenum">
              <a:rPr lang="en-IN" smtClean="0"/>
              <a:pPr/>
              <a:t>‹#›</a:t>
            </a:fld>
            <a:endParaRPr lang="en-IN"/>
          </a:p>
        </p:txBody>
      </p:sp>
    </p:spTree>
    <p:extLst>
      <p:ext uri="{BB962C8B-B14F-4D97-AF65-F5344CB8AC3E}">
        <p14:creationId xmlns="" xmlns:p14="http://schemas.microsoft.com/office/powerpoint/2010/main" val="196530564"/>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2307BBE-CDFC-45A8-BC57-58CE8202B611}" type="datetimeFigureOut">
              <a:rPr lang="en-IN" smtClean="0"/>
              <a:pPr/>
              <a:t>09-07-2023</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BFCE8DBE-09C9-436A-9FE5-D85FE0EBF872}" type="slidenum">
              <a:rPr lang="en-IN" smtClean="0"/>
              <a:pPr/>
              <a:t>‹#›</a:t>
            </a:fld>
            <a:endParaRPr lang="en-IN"/>
          </a:p>
        </p:txBody>
      </p:sp>
    </p:spTree>
    <p:extLst>
      <p:ext uri="{BB962C8B-B14F-4D97-AF65-F5344CB8AC3E}">
        <p14:creationId xmlns="" xmlns:p14="http://schemas.microsoft.com/office/powerpoint/2010/main" val="41262017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82307BBE-CDFC-45A8-BC57-58CE8202B611}" type="datetimeFigureOut">
              <a:rPr lang="en-IN" smtClean="0"/>
              <a:pPr/>
              <a:t>09-07-2023</a:t>
            </a:fld>
            <a:endParaRPr lang="en-IN"/>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IN"/>
          </a:p>
        </p:txBody>
      </p:sp>
      <p:sp>
        <p:nvSpPr>
          <p:cNvPr id="6" name="Slide Number Placeholder 5"/>
          <p:cNvSpPr>
            <a:spLocks noGrp="1"/>
          </p:cNvSpPr>
          <p:nvPr>
            <p:ph type="sldNum" sz="quarter" idx="12"/>
          </p:nvPr>
        </p:nvSpPr>
        <p:spPr>
          <a:xfrm>
            <a:off x="8604504" y="5211060"/>
            <a:ext cx="2112264" cy="228600"/>
          </a:xfrm>
        </p:spPr>
        <p:txBody>
          <a:bodyPr/>
          <a:lstStyle/>
          <a:p>
            <a:fld id="{BFCE8DBE-09C9-436A-9FE5-D85FE0EBF872}" type="slidenum">
              <a:rPr lang="en-IN" smtClean="0"/>
              <a:pPr/>
              <a:t>‹#›</a:t>
            </a:fld>
            <a:endParaRPr lang="en-IN"/>
          </a:p>
        </p:txBody>
      </p:sp>
    </p:spTree>
    <p:extLst>
      <p:ext uri="{BB962C8B-B14F-4D97-AF65-F5344CB8AC3E}">
        <p14:creationId xmlns="" xmlns:p14="http://schemas.microsoft.com/office/powerpoint/2010/main" val="4218202970"/>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2307BBE-CDFC-45A8-BC57-58CE8202B611}" type="datetimeFigureOut">
              <a:rPr lang="en-IN" smtClean="0"/>
              <a:pPr/>
              <a:t>09-07-2023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BFCE8DBE-09C9-436A-9FE5-D85FE0EBF872}" type="slidenum">
              <a:rPr lang="en-IN" smtClean="0"/>
              <a:pPr/>
              <a:t>‹#›</a:t>
            </a:fld>
            <a:endParaRPr lang="en-IN"/>
          </a:p>
        </p:txBody>
      </p:sp>
    </p:spTree>
    <p:extLst>
      <p:ext uri="{BB962C8B-B14F-4D97-AF65-F5344CB8AC3E}">
        <p14:creationId xmlns="" xmlns:p14="http://schemas.microsoft.com/office/powerpoint/2010/main" val="30281741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2307BBE-CDFC-45A8-BC57-58CE8202B611}" type="datetimeFigureOut">
              <a:rPr lang="en-IN" smtClean="0"/>
              <a:pPr/>
              <a:t>09-07-2023</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BFCE8DBE-09C9-436A-9FE5-D85FE0EBF872}" type="slidenum">
              <a:rPr lang="en-IN" smtClean="0"/>
              <a:pPr/>
              <a:t>‹#›</a:t>
            </a:fld>
            <a:endParaRPr lang="en-IN"/>
          </a:p>
        </p:txBody>
      </p:sp>
    </p:spTree>
    <p:extLst>
      <p:ext uri="{BB962C8B-B14F-4D97-AF65-F5344CB8AC3E}">
        <p14:creationId xmlns="" xmlns:p14="http://schemas.microsoft.com/office/powerpoint/2010/main" val="13038229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2307BBE-CDFC-45A8-BC57-58CE8202B611}" type="datetimeFigureOut">
              <a:rPr lang="en-IN" smtClean="0"/>
              <a:pPr/>
              <a:t>09-07-2023</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BFCE8DBE-09C9-436A-9FE5-D85FE0EBF872}" type="slidenum">
              <a:rPr lang="en-IN" smtClean="0"/>
              <a:pPr/>
              <a:t>‹#›</a:t>
            </a:fld>
            <a:endParaRPr lang="en-IN"/>
          </a:p>
        </p:txBody>
      </p:sp>
    </p:spTree>
    <p:extLst>
      <p:ext uri="{BB962C8B-B14F-4D97-AF65-F5344CB8AC3E}">
        <p14:creationId xmlns="" xmlns:p14="http://schemas.microsoft.com/office/powerpoint/2010/main" val="12293501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2307BBE-CDFC-45A8-BC57-58CE8202B611}" type="datetimeFigureOut">
              <a:rPr lang="en-IN" smtClean="0"/>
              <a:pPr/>
              <a:t>09-07-2023</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BFCE8DBE-09C9-436A-9FE5-D85FE0EBF872}" type="slidenum">
              <a:rPr lang="en-IN" smtClean="0"/>
              <a:pPr/>
              <a:t>‹#›</a:t>
            </a:fld>
            <a:endParaRPr lang="en-IN"/>
          </a:p>
        </p:txBody>
      </p:sp>
    </p:spTree>
    <p:extLst>
      <p:ext uri="{BB962C8B-B14F-4D97-AF65-F5344CB8AC3E}">
        <p14:creationId xmlns="" xmlns:p14="http://schemas.microsoft.com/office/powerpoint/2010/main" val="23647288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82307BBE-CDFC-45A8-BC57-58CE8202B611}" type="datetimeFigureOut">
              <a:rPr lang="en-IN" smtClean="0"/>
              <a:pPr/>
              <a:t>09-07-2023</a:t>
            </a:fld>
            <a:endParaRPr lang="en-IN"/>
          </a:p>
        </p:txBody>
      </p:sp>
      <p:sp>
        <p:nvSpPr>
          <p:cNvPr id="9" name="Footer Placeholder 8"/>
          <p:cNvSpPr>
            <a:spLocks noGrp="1"/>
          </p:cNvSpPr>
          <p:nvPr>
            <p:ph type="ftr" sz="quarter" idx="11"/>
          </p:nvPr>
        </p:nvSpPr>
        <p:spPr/>
        <p:txBody>
          <a:bodyPr/>
          <a:lstStyle>
            <a:lvl1pPr algn="r">
              <a:defRPr/>
            </a:lvl1pPr>
          </a:lstStyle>
          <a:p>
            <a:endParaRPr lang="en-IN"/>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BFCE8DBE-09C9-436A-9FE5-D85FE0EBF872}" type="slidenum">
              <a:rPr lang="en-IN" smtClean="0"/>
              <a:pPr/>
              <a:t>‹#›</a:t>
            </a:fld>
            <a:endParaRPr lang="en-IN"/>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 xmlns:p14="http://schemas.microsoft.com/office/powerpoint/2010/main" val="12236867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82307BBE-CDFC-45A8-BC57-58CE8202B611}" type="datetimeFigureOut">
              <a:rPr lang="en-IN" smtClean="0"/>
              <a:pPr/>
              <a:t>09-07-2023</a:t>
            </a:fld>
            <a:endParaRPr lang="en-IN"/>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IN"/>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BFCE8DBE-09C9-436A-9FE5-D85FE0EBF872}" type="slidenum">
              <a:rPr lang="en-IN" smtClean="0"/>
              <a:pPr/>
              <a:t>‹#›</a:t>
            </a:fld>
            <a:endParaRPr lang="en-IN"/>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 xmlns:p14="http://schemas.microsoft.com/office/powerpoint/2010/main" val="1765470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2307BBE-CDFC-45A8-BC57-58CE8202B611}" type="datetimeFigureOut">
              <a:rPr lang="en-IN" smtClean="0"/>
              <a:pPr/>
              <a:t>09-07-2023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FCE8DBE-09C9-436A-9FE5-D85FE0EBF872}" type="slidenum">
              <a:rPr lang="en-IN" smtClean="0"/>
              <a:pPr/>
              <a:t>‹#›</a:t>
            </a:fld>
            <a:endParaRPr lang="en-IN"/>
          </a:p>
        </p:txBody>
      </p:sp>
    </p:spTree>
    <p:extLst>
      <p:ext uri="{BB962C8B-B14F-4D97-AF65-F5344CB8AC3E}">
        <p14:creationId xmlns="" xmlns:p14="http://schemas.microsoft.com/office/powerpoint/2010/main" val="41541504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2307BBE-CDFC-45A8-BC57-58CE8202B611}" type="datetimeFigureOut">
              <a:rPr lang="en-IN" smtClean="0"/>
              <a:pPr/>
              <a:t>09-07-2023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FCE8DBE-09C9-436A-9FE5-D85FE0EBF872}" type="slidenum">
              <a:rPr lang="en-IN" smtClean="0"/>
              <a:pPr/>
              <a:t>‹#›</a:t>
            </a:fld>
            <a:endParaRPr lang="en-IN"/>
          </a:p>
        </p:txBody>
      </p:sp>
    </p:spTree>
    <p:extLst>
      <p:ext uri="{BB962C8B-B14F-4D97-AF65-F5344CB8AC3E}">
        <p14:creationId xmlns="" xmlns:p14="http://schemas.microsoft.com/office/powerpoint/2010/main" val="12248803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82307BBE-CDFC-45A8-BC57-58CE8202B611}" type="datetimeFigureOut">
              <a:rPr lang="en-IN" smtClean="0"/>
              <a:pPr/>
              <a:t>09-07-2023</a:t>
            </a:fld>
            <a:endParaRPr lang="en-IN"/>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IN"/>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BFCE8DBE-09C9-436A-9FE5-D85FE0EBF872}" type="slidenum">
              <a:rPr lang="en-IN" smtClean="0"/>
              <a:pPr/>
              <a:t>‹#›</a:t>
            </a:fld>
            <a:endParaRPr lang="en-IN"/>
          </a:p>
        </p:txBody>
      </p:sp>
    </p:spTree>
    <p:extLst>
      <p:ext uri="{BB962C8B-B14F-4D97-AF65-F5344CB8AC3E}">
        <p14:creationId xmlns="" xmlns:p14="http://schemas.microsoft.com/office/powerpoint/2010/main" val="335875655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A3F00BAF-040C-9F1A-6146-5873041669E2}"/>
              </a:ext>
            </a:extLst>
          </p:cNvPr>
          <p:cNvSpPr>
            <a:spLocks noGrp="1"/>
          </p:cNvSpPr>
          <p:nvPr>
            <p:ph type="ctrTitle"/>
          </p:nvPr>
        </p:nvSpPr>
        <p:spPr/>
        <p:txBody>
          <a:bodyPr/>
          <a:lstStyle/>
          <a:p>
            <a:r>
              <a:rPr lang="en-GB" sz="4000" b="1" dirty="0">
                <a:solidFill>
                  <a:schemeClr val="tx1"/>
                </a:solidFill>
                <a:effectLst/>
                <a:latin typeface="Arial" panose="020B0604020202020204" pitchFamily="34" charset="0"/>
                <a:ea typeface="Times New Roman" panose="02020603050405020304" pitchFamily="18" charset="0"/>
              </a:rPr>
              <a:t>PRESENTATION - A CRITICAL ANALYSIS OF THE GLOBAL BUSINESS ENVIRONMENT - POST PANDEMIC </a:t>
            </a:r>
            <a:r>
              <a:rPr lang="en-IN" sz="4000" dirty="0">
                <a:solidFill>
                  <a:schemeClr val="tx1"/>
                </a:solidFill>
                <a:effectLst/>
                <a:latin typeface="Arial" panose="020B0604020202020204" pitchFamily="34" charset="0"/>
                <a:ea typeface="Arial" panose="020B0604020202020204" pitchFamily="34" charset="0"/>
              </a:rPr>
              <a:t/>
            </a:r>
            <a:br>
              <a:rPr lang="en-IN" sz="4000" dirty="0">
                <a:solidFill>
                  <a:schemeClr val="tx1"/>
                </a:solidFill>
                <a:effectLst/>
                <a:latin typeface="Arial" panose="020B0604020202020204" pitchFamily="34" charset="0"/>
                <a:ea typeface="Arial" panose="020B0604020202020204" pitchFamily="34" charset="0"/>
              </a:rPr>
            </a:br>
            <a:endParaRPr lang="en-IN" sz="4000" dirty="0">
              <a:solidFill>
                <a:schemeClr val="tx1"/>
              </a:solidFill>
            </a:endParaRPr>
          </a:p>
        </p:txBody>
      </p:sp>
    </p:spTree>
    <p:extLst>
      <p:ext uri="{BB962C8B-B14F-4D97-AF65-F5344CB8AC3E}">
        <p14:creationId xmlns="" xmlns:p14="http://schemas.microsoft.com/office/powerpoint/2010/main" val="3686078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algn="ctr">
              <a:lnSpc>
                <a:spcPct val="150000"/>
              </a:lnSpc>
              <a:buNone/>
            </a:pPr>
            <a:r>
              <a:rPr lang="en-GB" b="1" dirty="0" smtClean="0">
                <a:latin typeface="Times New Roman" pitchFamily="18" charset="0"/>
                <a:cs typeface="Times New Roman" pitchFamily="18" charset="0"/>
              </a:rPr>
              <a:t>Student name: </a:t>
            </a:r>
            <a:r>
              <a:rPr lang="en-US" b="1" dirty="0" err="1" smtClean="0">
                <a:latin typeface="Times New Roman" pitchFamily="18" charset="0"/>
                <a:cs typeface="Times New Roman" pitchFamily="18" charset="0"/>
              </a:rPr>
              <a:t>MohammedakibMahammediqbal</a:t>
            </a:r>
            <a:r>
              <a:rPr lang="en-US" b="1" dirty="0" smtClean="0">
                <a:latin typeface="Times New Roman" pitchFamily="18" charset="0"/>
                <a:cs typeface="Times New Roman" pitchFamily="18" charset="0"/>
              </a:rPr>
              <a:t> </a:t>
            </a:r>
            <a:r>
              <a:rPr lang="en-US" b="1" dirty="0" err="1" smtClean="0">
                <a:latin typeface="Times New Roman" pitchFamily="18" charset="0"/>
                <a:cs typeface="Times New Roman" pitchFamily="18" charset="0"/>
              </a:rPr>
              <a:t>Shaikh</a:t>
            </a:r>
            <a:endParaRPr lang="en-US" b="1" dirty="0" smtClean="0">
              <a:latin typeface="Times New Roman" pitchFamily="18" charset="0"/>
              <a:cs typeface="Times New Roman" pitchFamily="18" charset="0"/>
            </a:endParaRPr>
          </a:p>
          <a:p>
            <a:pPr algn="ctr">
              <a:lnSpc>
                <a:spcPct val="150000"/>
              </a:lnSpc>
              <a:buNone/>
            </a:pPr>
            <a:r>
              <a:rPr lang="en-GB" b="1" dirty="0" smtClean="0">
                <a:latin typeface="Times New Roman" pitchFamily="18" charset="0"/>
                <a:cs typeface="Times New Roman" pitchFamily="18" charset="0"/>
              </a:rPr>
              <a:t>Student id: </a:t>
            </a:r>
            <a:r>
              <a:rPr lang="en-US" b="1" dirty="0" smtClean="0">
                <a:latin typeface="Times New Roman" pitchFamily="18" charset="0"/>
                <a:cs typeface="Times New Roman" pitchFamily="18" charset="0"/>
              </a:rPr>
              <a:t>2237233</a:t>
            </a:r>
          </a:p>
          <a:p>
            <a:pPr algn="ctr">
              <a:lnSpc>
                <a:spcPct val="150000"/>
              </a:lnSpc>
              <a:buNone/>
            </a:pPr>
            <a:r>
              <a:rPr lang="en-US" b="1" dirty="0" smtClean="0">
                <a:latin typeface="Times New Roman" pitchFamily="18" charset="0"/>
                <a:cs typeface="Times New Roman" pitchFamily="18" charset="0"/>
              </a:rPr>
              <a:t>Professor: </a:t>
            </a:r>
            <a:r>
              <a:rPr lang="en-US" b="1" dirty="0" err="1" smtClean="0">
                <a:latin typeface="Times New Roman" pitchFamily="18" charset="0"/>
                <a:cs typeface="Times New Roman" pitchFamily="18" charset="0"/>
              </a:rPr>
              <a:t>Efua</a:t>
            </a:r>
            <a:r>
              <a:rPr lang="en-US" b="1" dirty="0" smtClean="0">
                <a:latin typeface="Times New Roman" pitchFamily="18" charset="0"/>
                <a:cs typeface="Times New Roman" pitchFamily="18" charset="0"/>
              </a:rPr>
              <a:t> </a:t>
            </a:r>
            <a:r>
              <a:rPr lang="en-US" b="1" dirty="0" smtClean="0">
                <a:latin typeface="Times New Roman" pitchFamily="18" charset="0"/>
                <a:cs typeface="Times New Roman" pitchFamily="18" charset="0"/>
              </a:rPr>
              <a:t>Adams</a:t>
            </a:r>
          </a:p>
          <a:p>
            <a:pPr algn="ctr">
              <a:lnSpc>
                <a:spcPct val="150000"/>
              </a:lnSpc>
              <a:buNone/>
            </a:pPr>
            <a:r>
              <a:rPr lang="en-US" b="1" dirty="0" err="1" smtClean="0">
                <a:latin typeface="Times New Roman" pitchFamily="18" charset="0"/>
                <a:cs typeface="Times New Roman" pitchFamily="18" charset="0"/>
              </a:rPr>
              <a:t>Programme</a:t>
            </a:r>
            <a:r>
              <a:rPr lang="en-US" b="1" dirty="0" smtClean="0">
                <a:latin typeface="Times New Roman" pitchFamily="18" charset="0"/>
                <a:cs typeface="Times New Roman" pitchFamily="18" charset="0"/>
              </a:rPr>
              <a:t>: </a:t>
            </a:r>
            <a:r>
              <a:rPr lang="en-US" b="1" dirty="0" smtClean="0">
                <a:latin typeface="Times New Roman" pitchFamily="18" charset="0"/>
                <a:cs typeface="Times New Roman" pitchFamily="18" charset="0"/>
              </a:rPr>
              <a:t>MBA- Master </a:t>
            </a:r>
            <a:r>
              <a:rPr lang="en-US" b="1" dirty="0" smtClean="0">
                <a:latin typeface="Times New Roman" pitchFamily="18" charset="0"/>
                <a:cs typeface="Times New Roman" pitchFamily="18" charset="0"/>
              </a:rPr>
              <a:t>of Business </a:t>
            </a:r>
            <a:r>
              <a:rPr lang="en-US" b="1" dirty="0" smtClean="0">
                <a:latin typeface="Times New Roman" pitchFamily="18" charset="0"/>
                <a:cs typeface="Times New Roman" pitchFamily="18" charset="0"/>
              </a:rPr>
              <a:t>Administration</a:t>
            </a:r>
          </a:p>
          <a:p>
            <a:pPr algn="ctr">
              <a:lnSpc>
                <a:spcPct val="150000"/>
              </a:lnSpc>
              <a:buNone/>
            </a:pPr>
            <a:r>
              <a:rPr lang="en-US" b="1" smtClean="0">
                <a:latin typeface="Times New Roman" pitchFamily="18" charset="0"/>
                <a:cs typeface="Times New Roman" pitchFamily="18" charset="0"/>
              </a:rPr>
              <a:t>Module: Marketing Management</a:t>
            </a:r>
            <a:endParaRPr lang="en-US" b="1" dirty="0" smtClean="0">
              <a:latin typeface="Times New Roman" pitchFamily="18" charset="0"/>
              <a:cs typeface="Times New Roman" pitchFamily="18" charset="0"/>
            </a:endParaRPr>
          </a:p>
          <a:p>
            <a:endParaRPr 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2E0D929B-78E6-C691-BEDD-1A729E883238}"/>
              </a:ext>
            </a:extLst>
          </p:cNvPr>
          <p:cNvSpPr>
            <a:spLocks noGrp="1"/>
          </p:cNvSpPr>
          <p:nvPr>
            <p:ph type="title"/>
          </p:nvPr>
        </p:nvSpPr>
        <p:spPr/>
        <p:txBody>
          <a:bodyPr>
            <a:normAutofit/>
          </a:bodyPr>
          <a:lstStyle/>
          <a:p>
            <a:pPr algn="ctr"/>
            <a:r>
              <a:rPr lang="en-GB" sz="3000" b="1" kern="0" dirty="0">
                <a:solidFill>
                  <a:srgbClr val="000000"/>
                </a:solidFill>
                <a:effectLst/>
                <a:latin typeface="Arial" panose="020B0604020202020204" pitchFamily="34" charset="0"/>
              </a:rPr>
              <a:t>INTRODUCTION </a:t>
            </a:r>
            <a:r>
              <a:rPr lang="en-IN" sz="3000" b="1" kern="0" dirty="0">
                <a:solidFill>
                  <a:srgbClr val="000000"/>
                </a:solidFill>
                <a:effectLst/>
                <a:latin typeface="Arial" panose="020B0604020202020204" pitchFamily="34" charset="0"/>
              </a:rPr>
              <a:t/>
            </a:r>
            <a:br>
              <a:rPr lang="en-IN" sz="3000" b="1" kern="0" dirty="0">
                <a:solidFill>
                  <a:srgbClr val="000000"/>
                </a:solidFill>
                <a:effectLst/>
                <a:latin typeface="Arial" panose="020B0604020202020204" pitchFamily="34" charset="0"/>
              </a:rPr>
            </a:br>
            <a:endParaRPr lang="en-IN" sz="3000" dirty="0"/>
          </a:p>
        </p:txBody>
      </p:sp>
      <p:sp>
        <p:nvSpPr>
          <p:cNvPr id="3" name="Content Placeholder 2">
            <a:extLst>
              <a:ext uri="{FF2B5EF4-FFF2-40B4-BE49-F238E27FC236}">
                <a16:creationId xmlns="" xmlns:a16="http://schemas.microsoft.com/office/drawing/2014/main" id="{CE8B4746-FC0D-9E9F-D64B-8FC7FB707F34}"/>
              </a:ext>
            </a:extLst>
          </p:cNvPr>
          <p:cNvSpPr>
            <a:spLocks noGrp="1"/>
          </p:cNvSpPr>
          <p:nvPr>
            <p:ph idx="1"/>
          </p:nvPr>
        </p:nvSpPr>
        <p:spPr>
          <a:xfrm>
            <a:off x="1066800" y="2103120"/>
            <a:ext cx="4484914" cy="3931920"/>
          </a:xfrm>
        </p:spPr>
        <p:txBody>
          <a:bodyPr/>
          <a:lstStyle/>
          <a:p>
            <a:pPr algn="just">
              <a:lnSpc>
                <a:spcPct val="150000"/>
              </a:lnSpc>
            </a:pPr>
            <a:r>
              <a:rPr lang="en-GB" sz="1800" dirty="0">
                <a:effectLst/>
                <a:latin typeface="Arial" panose="020B0604020202020204" pitchFamily="34" charset="0"/>
                <a:ea typeface="Times New Roman" panose="02020603050405020304" pitchFamily="18" charset="0"/>
              </a:rPr>
              <a:t>This report includes a detailed analysis of M&amp;S with the aim of determining key factors that can cause market failure of the company. It further includes analysis of resource allocation, illustrating competitive strategy including the determination of the application green marketing and CSR within the company. </a:t>
            </a:r>
            <a:endParaRPr lang="en-IN" sz="1800" dirty="0">
              <a:effectLst/>
              <a:latin typeface="Arial" panose="020B0604020202020204" pitchFamily="34" charset="0"/>
              <a:ea typeface="Arial" panose="020B0604020202020204" pitchFamily="34" charset="0"/>
            </a:endParaRPr>
          </a:p>
          <a:p>
            <a:pPr algn="just">
              <a:lnSpc>
                <a:spcPct val="150000"/>
              </a:lnSpc>
            </a:pPr>
            <a:endParaRPr lang="en-IN" dirty="0"/>
          </a:p>
        </p:txBody>
      </p:sp>
      <p:pic>
        <p:nvPicPr>
          <p:cNvPr id="1026" name="Picture 2" descr="Marks &amp; Spencer - Wikipedia">
            <a:extLst>
              <a:ext uri="{FF2B5EF4-FFF2-40B4-BE49-F238E27FC236}">
                <a16:creationId xmlns="" xmlns:a16="http://schemas.microsoft.com/office/drawing/2014/main" id="{1709FC52-317E-A5F4-B34C-030E8A015CAE}"/>
              </a:ext>
            </a:extLst>
          </p:cNvPr>
          <p:cNvPicPr>
            <a:picLocks noChangeAspect="1" noChangeArrowheads="1"/>
          </p:cNvPicPr>
          <p:nvPr/>
        </p:nvPicPr>
        <p:blipFill>
          <a:blip r:embed="rId2">
            <a:extLst>
              <a:ext uri="{28A0092B-C50C-407E-A947-70E740481C1C}">
                <a14:useLocalDpi xmlns="" xmlns:a14="http://schemas.microsoft.com/office/drawing/2010/main" val="0"/>
              </a:ext>
            </a:extLst>
          </a:blip>
          <a:srcRect/>
          <a:stretch>
            <a:fillRect/>
          </a:stretch>
        </p:blipFill>
        <p:spPr bwMode="auto">
          <a:xfrm>
            <a:off x="6474941" y="2381250"/>
            <a:ext cx="5387545" cy="3043366"/>
          </a:xfrm>
          <a:prstGeom prst="rect">
            <a:avLst/>
          </a:prstGeom>
          <a:noFill/>
          <a:extLst>
            <a:ext uri="{909E8E84-426E-40DD-AFC4-6F175D3DCCD1}">
              <a14:hiddenFill xmlns="" xmlns:a14="http://schemas.microsoft.com/office/drawing/2010/main">
                <a:solidFill>
                  <a:srgbClr val="FFFFFF"/>
                </a:solidFill>
              </a14:hiddenFill>
            </a:ext>
          </a:extLst>
        </p:spPr>
      </p:pic>
    </p:spTree>
    <p:extLst>
      <p:ext uri="{BB962C8B-B14F-4D97-AF65-F5344CB8AC3E}">
        <p14:creationId xmlns="" xmlns:p14="http://schemas.microsoft.com/office/powerpoint/2010/main" val="2168203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0912B144-00CC-B1D3-99A7-FFF74D6EC914}"/>
              </a:ext>
            </a:extLst>
          </p:cNvPr>
          <p:cNvSpPr>
            <a:spLocks noGrp="1"/>
          </p:cNvSpPr>
          <p:nvPr>
            <p:ph type="title"/>
          </p:nvPr>
        </p:nvSpPr>
        <p:spPr/>
        <p:txBody>
          <a:bodyPr>
            <a:normAutofit/>
          </a:bodyPr>
          <a:lstStyle/>
          <a:p>
            <a:pPr algn="ctr"/>
            <a:r>
              <a:rPr lang="en-GB" sz="3000" b="1" dirty="0">
                <a:effectLst/>
                <a:latin typeface="Arial" panose="020B0604020202020204" pitchFamily="34" charset="0"/>
                <a:ea typeface="Arial" panose="020B0604020202020204" pitchFamily="34" charset="0"/>
              </a:rPr>
              <a:t>A DETAILED MARKET ANALYSIS OF M&amp;S</a:t>
            </a:r>
            <a:endParaRPr lang="en-IN" sz="3000" dirty="0"/>
          </a:p>
        </p:txBody>
      </p:sp>
      <p:sp>
        <p:nvSpPr>
          <p:cNvPr id="3" name="Content Placeholder 2">
            <a:extLst>
              <a:ext uri="{FF2B5EF4-FFF2-40B4-BE49-F238E27FC236}">
                <a16:creationId xmlns="" xmlns:a16="http://schemas.microsoft.com/office/drawing/2014/main" id="{BB451642-2264-E108-F59C-1B09DF8C62CA}"/>
              </a:ext>
            </a:extLst>
          </p:cNvPr>
          <p:cNvSpPr>
            <a:spLocks noGrp="1"/>
          </p:cNvSpPr>
          <p:nvPr>
            <p:ph idx="1"/>
          </p:nvPr>
        </p:nvSpPr>
        <p:spPr>
          <a:xfrm>
            <a:off x="1066800" y="1642188"/>
            <a:ext cx="10058400" cy="372006"/>
          </a:xfrm>
        </p:spPr>
        <p:txBody>
          <a:bodyPr/>
          <a:lstStyle/>
          <a:p>
            <a:pPr marL="0" indent="0" algn="ctr">
              <a:buNone/>
            </a:pPr>
            <a:r>
              <a:rPr lang="en-GB" sz="1800" b="1" dirty="0">
                <a:effectLst/>
                <a:latin typeface="Arial" panose="020B0604020202020204" pitchFamily="34" charset="0"/>
                <a:ea typeface="Times New Roman" panose="02020603050405020304" pitchFamily="18" charset="0"/>
              </a:rPr>
              <a:t>Identification of key factors that can cause market failure </a:t>
            </a:r>
            <a:endParaRPr lang="en-IN" sz="1800" dirty="0">
              <a:effectLst/>
              <a:latin typeface="Arial" panose="020B0604020202020204" pitchFamily="34" charset="0"/>
              <a:ea typeface="Arial" panose="020B0604020202020204" pitchFamily="34" charset="0"/>
            </a:endParaRPr>
          </a:p>
          <a:p>
            <a:pPr marL="0" indent="0">
              <a:buNone/>
            </a:pPr>
            <a:endParaRPr lang="en-IN" dirty="0"/>
          </a:p>
        </p:txBody>
      </p:sp>
      <p:graphicFrame>
        <p:nvGraphicFramePr>
          <p:cNvPr id="4" name="Table 3">
            <a:extLst>
              <a:ext uri="{FF2B5EF4-FFF2-40B4-BE49-F238E27FC236}">
                <a16:creationId xmlns="" xmlns:a16="http://schemas.microsoft.com/office/drawing/2014/main" id="{56B16D23-21D4-D2C7-D8BA-D0A8DB30D80C}"/>
              </a:ext>
            </a:extLst>
          </p:cNvPr>
          <p:cNvGraphicFramePr>
            <a:graphicFrameLocks noGrp="1"/>
          </p:cNvGraphicFramePr>
          <p:nvPr>
            <p:extLst>
              <p:ext uri="{D42A27DB-BD31-4B8C-83A1-F6EECF244321}">
                <p14:modId xmlns="" xmlns:p14="http://schemas.microsoft.com/office/powerpoint/2010/main" val="3244491383"/>
              </p:ext>
            </p:extLst>
          </p:nvPr>
        </p:nvGraphicFramePr>
        <p:xfrm>
          <a:off x="1017037" y="1996751"/>
          <a:ext cx="10403632" cy="4670181"/>
        </p:xfrm>
        <a:graphic>
          <a:graphicData uri="http://schemas.openxmlformats.org/drawingml/2006/table">
            <a:tbl>
              <a:tblPr>
                <a:tableStyleId>{5C22544A-7EE6-4342-B048-85BDC9FD1C3A}</a:tableStyleId>
              </a:tblPr>
              <a:tblGrid>
                <a:gridCol w="2047435">
                  <a:extLst>
                    <a:ext uri="{9D8B030D-6E8A-4147-A177-3AD203B41FA5}">
                      <a16:colId xmlns="" xmlns:a16="http://schemas.microsoft.com/office/drawing/2014/main" val="69013065"/>
                    </a:ext>
                  </a:extLst>
                </a:gridCol>
                <a:gridCol w="6491864">
                  <a:extLst>
                    <a:ext uri="{9D8B030D-6E8A-4147-A177-3AD203B41FA5}">
                      <a16:colId xmlns="" xmlns:a16="http://schemas.microsoft.com/office/drawing/2014/main" val="4125102620"/>
                    </a:ext>
                  </a:extLst>
                </a:gridCol>
                <a:gridCol w="1864333">
                  <a:extLst>
                    <a:ext uri="{9D8B030D-6E8A-4147-A177-3AD203B41FA5}">
                      <a16:colId xmlns="" xmlns:a16="http://schemas.microsoft.com/office/drawing/2014/main" val="4083460987"/>
                    </a:ext>
                  </a:extLst>
                </a:gridCol>
              </a:tblGrid>
              <a:tr h="153699">
                <a:tc>
                  <a:txBody>
                    <a:bodyPr/>
                    <a:lstStyle/>
                    <a:p>
                      <a:pPr algn="ctr">
                        <a:lnSpc>
                          <a:spcPct val="150000"/>
                        </a:lnSpc>
                      </a:pPr>
                      <a:r>
                        <a:rPr lang="en-GB" sz="1050" b="1" dirty="0">
                          <a:effectLst/>
                          <a:latin typeface="Arial" panose="020B0604020202020204" pitchFamily="34" charset="0"/>
                          <a:cs typeface="Arial" panose="020B0604020202020204" pitchFamily="34" charset="0"/>
                        </a:rPr>
                        <a:t>Factors </a:t>
                      </a:r>
                      <a:endParaRPr lang="en-IN" sz="1050" b="1" dirty="0">
                        <a:effectLst/>
                        <a:latin typeface="Arial" panose="020B0604020202020204" pitchFamily="34" charset="0"/>
                        <a:ea typeface="Arial" panose="020B0604020202020204" pitchFamily="34" charset="0"/>
                        <a:cs typeface="Arial" panose="020B0604020202020204" pitchFamily="34" charset="0"/>
                      </a:endParaRPr>
                    </a:p>
                  </a:txBody>
                  <a:tcPr marL="25031" marR="25031" marT="25031" marB="25031"/>
                </a:tc>
                <a:tc>
                  <a:txBody>
                    <a:bodyPr/>
                    <a:lstStyle/>
                    <a:p>
                      <a:pPr algn="ctr">
                        <a:lnSpc>
                          <a:spcPct val="150000"/>
                        </a:lnSpc>
                      </a:pPr>
                      <a:r>
                        <a:rPr lang="en-GB" sz="1050" b="1" dirty="0">
                          <a:effectLst/>
                          <a:latin typeface="Arial" panose="020B0604020202020204" pitchFamily="34" charset="0"/>
                          <a:cs typeface="Arial" panose="020B0604020202020204" pitchFamily="34" charset="0"/>
                        </a:rPr>
                        <a:t>Implication </a:t>
                      </a:r>
                      <a:endParaRPr lang="en-IN" sz="1050" b="1" dirty="0">
                        <a:effectLst/>
                        <a:latin typeface="Arial" panose="020B0604020202020204" pitchFamily="34" charset="0"/>
                        <a:ea typeface="Arial" panose="020B0604020202020204" pitchFamily="34" charset="0"/>
                        <a:cs typeface="Arial" panose="020B0604020202020204" pitchFamily="34" charset="0"/>
                      </a:endParaRPr>
                    </a:p>
                  </a:txBody>
                  <a:tcPr marL="25031" marR="25031" marT="25031" marB="25031"/>
                </a:tc>
                <a:tc>
                  <a:txBody>
                    <a:bodyPr/>
                    <a:lstStyle/>
                    <a:p>
                      <a:pPr algn="ctr">
                        <a:lnSpc>
                          <a:spcPct val="150000"/>
                        </a:lnSpc>
                      </a:pPr>
                      <a:r>
                        <a:rPr lang="en-GB" sz="1050" b="1" dirty="0">
                          <a:effectLst/>
                          <a:latin typeface="Arial" panose="020B0604020202020204" pitchFamily="34" charset="0"/>
                          <a:cs typeface="Arial" panose="020B0604020202020204" pitchFamily="34" charset="0"/>
                        </a:rPr>
                        <a:t>Impact </a:t>
                      </a:r>
                      <a:endParaRPr lang="en-IN" sz="1050" b="1" dirty="0">
                        <a:effectLst/>
                        <a:latin typeface="Arial" panose="020B0604020202020204" pitchFamily="34" charset="0"/>
                        <a:ea typeface="Arial" panose="020B0604020202020204" pitchFamily="34" charset="0"/>
                        <a:cs typeface="Arial" panose="020B0604020202020204" pitchFamily="34" charset="0"/>
                      </a:endParaRPr>
                    </a:p>
                  </a:txBody>
                  <a:tcPr marL="25031" marR="25031" marT="25031" marB="25031"/>
                </a:tc>
                <a:extLst>
                  <a:ext uri="{0D108BD9-81ED-4DB2-BD59-A6C34878D82A}">
                    <a16:rowId xmlns="" xmlns:a16="http://schemas.microsoft.com/office/drawing/2014/main" val="2460543529"/>
                  </a:ext>
                </a:extLst>
              </a:tr>
              <a:tr h="821196">
                <a:tc>
                  <a:txBody>
                    <a:bodyPr/>
                    <a:lstStyle/>
                    <a:p>
                      <a:pPr>
                        <a:lnSpc>
                          <a:spcPct val="150000"/>
                        </a:lnSpc>
                      </a:pPr>
                      <a:r>
                        <a:rPr lang="en-GB" sz="1050" b="1" i="1" dirty="0">
                          <a:effectLst/>
                          <a:latin typeface="Arial" panose="020B0604020202020204" pitchFamily="34" charset="0"/>
                          <a:cs typeface="Arial" panose="020B0604020202020204" pitchFamily="34" charset="0"/>
                        </a:rPr>
                        <a:t>Political</a:t>
                      </a:r>
                      <a:endParaRPr lang="en-IN" sz="1050" b="1" i="1" dirty="0">
                        <a:effectLst/>
                        <a:latin typeface="Arial" panose="020B0604020202020204" pitchFamily="34" charset="0"/>
                        <a:ea typeface="Arial" panose="020B0604020202020204" pitchFamily="34" charset="0"/>
                        <a:cs typeface="Arial" panose="020B0604020202020204" pitchFamily="34" charset="0"/>
                      </a:endParaRPr>
                    </a:p>
                  </a:txBody>
                  <a:tcPr marL="25031" marR="25031" marT="25031" marB="25031"/>
                </a:tc>
                <a:tc>
                  <a:txBody>
                    <a:bodyPr/>
                    <a:lstStyle/>
                    <a:p>
                      <a:pPr marL="342900" lvl="0" indent="-342900">
                        <a:lnSpc>
                          <a:spcPct val="150000"/>
                        </a:lnSpc>
                        <a:buFont typeface="Arial" panose="020B0604020202020204" pitchFamily="34" charset="0"/>
                        <a:buChar char="●"/>
                      </a:pPr>
                      <a:r>
                        <a:rPr lang="en-GB" sz="1050" u="none" strike="noStrike" dirty="0">
                          <a:effectLst/>
                          <a:latin typeface="Arial" panose="020B0604020202020204" pitchFamily="34" charset="0"/>
                          <a:cs typeface="Arial" panose="020B0604020202020204" pitchFamily="34" charset="0"/>
                        </a:rPr>
                        <a:t>“Political stability Index” in UK stands at 0.54 in 2021 making the country partially stable (Theglobaleconomy.com, 2021)</a:t>
                      </a:r>
                      <a:endParaRPr lang="en-IN" sz="1050" u="none" strike="noStrike" dirty="0">
                        <a:effectLst/>
                        <a:latin typeface="Arial" panose="020B0604020202020204" pitchFamily="34" charset="0"/>
                        <a:cs typeface="Arial" panose="020B0604020202020204" pitchFamily="34" charset="0"/>
                      </a:endParaRPr>
                    </a:p>
                    <a:p>
                      <a:pPr marL="342900" lvl="0" indent="-342900">
                        <a:lnSpc>
                          <a:spcPct val="150000"/>
                        </a:lnSpc>
                        <a:buFont typeface="Arial" panose="020B0604020202020204" pitchFamily="34" charset="0"/>
                        <a:buChar char="●"/>
                      </a:pPr>
                      <a:r>
                        <a:rPr lang="en-GB" sz="1050" u="none" strike="noStrike" dirty="0">
                          <a:effectLst/>
                          <a:latin typeface="Arial" panose="020B0604020202020204" pitchFamily="34" charset="0"/>
                          <a:cs typeface="Arial" panose="020B0604020202020204" pitchFamily="34" charset="0"/>
                        </a:rPr>
                        <a:t>Emergence of pandemic caused political discontent (</a:t>
                      </a:r>
                      <a:r>
                        <a:rPr lang="en-GB" sz="1050" u="none" strike="noStrike" dirty="0" err="1">
                          <a:effectLst/>
                          <a:latin typeface="Arial" panose="020B0604020202020204" pitchFamily="34" charset="0"/>
                          <a:cs typeface="Arial" panose="020B0604020202020204" pitchFamily="34" charset="0"/>
                        </a:rPr>
                        <a:t>Jørgensen</a:t>
                      </a:r>
                      <a:r>
                        <a:rPr lang="en-GB" sz="1050" u="none" strike="noStrike" dirty="0">
                          <a:effectLst/>
                          <a:latin typeface="Arial" panose="020B0604020202020204" pitchFamily="34" charset="0"/>
                          <a:cs typeface="Arial" panose="020B0604020202020204" pitchFamily="34" charset="0"/>
                        </a:rPr>
                        <a:t> et al. 2022)</a:t>
                      </a:r>
                      <a:endParaRPr lang="en-IN" sz="1050" u="none" strike="noStrike" dirty="0">
                        <a:effectLst/>
                        <a:latin typeface="Arial" panose="020B0604020202020204" pitchFamily="34" charset="0"/>
                        <a:ea typeface="Arial" panose="020B0604020202020204" pitchFamily="34" charset="0"/>
                        <a:cs typeface="Arial" panose="020B0604020202020204" pitchFamily="34" charset="0"/>
                      </a:endParaRPr>
                    </a:p>
                  </a:txBody>
                  <a:tcPr marL="25031" marR="25031" marT="25031" marB="25031"/>
                </a:tc>
                <a:tc>
                  <a:txBody>
                    <a:bodyPr/>
                    <a:lstStyle/>
                    <a:p>
                      <a:pPr>
                        <a:lnSpc>
                          <a:spcPct val="150000"/>
                        </a:lnSpc>
                      </a:pPr>
                      <a:r>
                        <a:rPr lang="en-GB" sz="1050" b="1" dirty="0">
                          <a:effectLst/>
                          <a:latin typeface="Arial" panose="020B0604020202020204" pitchFamily="34" charset="0"/>
                          <a:cs typeface="Arial" panose="020B0604020202020204" pitchFamily="34" charset="0"/>
                        </a:rPr>
                        <a:t>High</a:t>
                      </a:r>
                      <a:endParaRPr lang="en-IN" sz="1050" b="1" dirty="0">
                        <a:effectLst/>
                        <a:latin typeface="Arial" panose="020B0604020202020204" pitchFamily="34" charset="0"/>
                        <a:ea typeface="Arial" panose="020B0604020202020204" pitchFamily="34" charset="0"/>
                        <a:cs typeface="Arial" panose="020B0604020202020204" pitchFamily="34" charset="0"/>
                      </a:endParaRPr>
                    </a:p>
                  </a:txBody>
                  <a:tcPr marL="25031" marR="25031" marT="25031" marB="25031"/>
                </a:tc>
                <a:extLst>
                  <a:ext uri="{0D108BD9-81ED-4DB2-BD59-A6C34878D82A}">
                    <a16:rowId xmlns="" xmlns:a16="http://schemas.microsoft.com/office/drawing/2014/main" val="1478989132"/>
                  </a:ext>
                </a:extLst>
              </a:tr>
              <a:tr h="821196">
                <a:tc>
                  <a:txBody>
                    <a:bodyPr/>
                    <a:lstStyle/>
                    <a:p>
                      <a:pPr>
                        <a:lnSpc>
                          <a:spcPct val="150000"/>
                        </a:lnSpc>
                      </a:pPr>
                      <a:r>
                        <a:rPr lang="en-GB" sz="1050" b="1" i="1" dirty="0">
                          <a:effectLst/>
                          <a:latin typeface="Arial" panose="020B0604020202020204" pitchFamily="34" charset="0"/>
                          <a:cs typeface="Arial" panose="020B0604020202020204" pitchFamily="34" charset="0"/>
                        </a:rPr>
                        <a:t>Economic</a:t>
                      </a:r>
                      <a:endParaRPr lang="en-IN" sz="1050" b="1" i="1" dirty="0">
                        <a:effectLst/>
                        <a:latin typeface="Arial" panose="020B0604020202020204" pitchFamily="34" charset="0"/>
                        <a:ea typeface="Arial" panose="020B0604020202020204" pitchFamily="34" charset="0"/>
                        <a:cs typeface="Arial" panose="020B0604020202020204" pitchFamily="34" charset="0"/>
                      </a:endParaRPr>
                    </a:p>
                  </a:txBody>
                  <a:tcPr marL="25031" marR="25031" marT="25031" marB="25031"/>
                </a:tc>
                <a:tc>
                  <a:txBody>
                    <a:bodyPr/>
                    <a:lstStyle/>
                    <a:p>
                      <a:pPr marL="342900" lvl="0" indent="-342900">
                        <a:lnSpc>
                          <a:spcPct val="150000"/>
                        </a:lnSpc>
                        <a:buFont typeface="Arial" panose="020B0604020202020204" pitchFamily="34" charset="0"/>
                        <a:buChar char="●"/>
                      </a:pPr>
                      <a:r>
                        <a:rPr lang="en-GB" sz="1050" u="none" strike="noStrike">
                          <a:effectLst/>
                          <a:latin typeface="Arial" panose="020B0604020202020204" pitchFamily="34" charset="0"/>
                          <a:cs typeface="Arial" panose="020B0604020202020204" pitchFamily="34" charset="0"/>
                        </a:rPr>
                        <a:t>UK’s GDP is growing by 0.2% as estimated in the first quarter of 2023 (Ons.gov.uk, 2023)</a:t>
                      </a:r>
                      <a:endParaRPr lang="en-IN" sz="1050" u="none" strike="noStrike">
                        <a:effectLst/>
                        <a:latin typeface="Arial" panose="020B0604020202020204" pitchFamily="34" charset="0"/>
                        <a:cs typeface="Arial" panose="020B0604020202020204" pitchFamily="34" charset="0"/>
                      </a:endParaRPr>
                    </a:p>
                    <a:p>
                      <a:pPr marL="342900" lvl="0" indent="-342900">
                        <a:lnSpc>
                          <a:spcPct val="150000"/>
                        </a:lnSpc>
                        <a:buFont typeface="Arial" panose="020B0604020202020204" pitchFamily="34" charset="0"/>
                        <a:buChar char="●"/>
                      </a:pPr>
                      <a:r>
                        <a:rPr lang="en-GB" sz="1050" u="none" strike="noStrike">
                          <a:effectLst/>
                          <a:latin typeface="Arial" panose="020B0604020202020204" pitchFamily="34" charset="0"/>
                          <a:cs typeface="Arial" panose="020B0604020202020204" pitchFamily="34" charset="0"/>
                        </a:rPr>
                        <a:t>“CPIH inflation rate” of UK stands at 6.5% in May 2023 and has grown by 0.3% from April 2023 (Ons.gov.uk, 2023)</a:t>
                      </a:r>
                      <a:endParaRPr lang="en-IN" sz="1050" u="none" strike="noStrike">
                        <a:effectLst/>
                        <a:latin typeface="Arial" panose="020B0604020202020204" pitchFamily="34" charset="0"/>
                        <a:ea typeface="Arial" panose="020B0604020202020204" pitchFamily="34" charset="0"/>
                        <a:cs typeface="Arial" panose="020B0604020202020204" pitchFamily="34" charset="0"/>
                      </a:endParaRPr>
                    </a:p>
                  </a:txBody>
                  <a:tcPr marL="25031" marR="25031" marT="25031" marB="25031"/>
                </a:tc>
                <a:tc>
                  <a:txBody>
                    <a:bodyPr/>
                    <a:lstStyle/>
                    <a:p>
                      <a:pPr>
                        <a:lnSpc>
                          <a:spcPct val="150000"/>
                        </a:lnSpc>
                      </a:pPr>
                      <a:r>
                        <a:rPr lang="en-GB" sz="1050" b="1" dirty="0">
                          <a:effectLst/>
                          <a:latin typeface="Arial" panose="020B0604020202020204" pitchFamily="34" charset="0"/>
                          <a:cs typeface="Arial" panose="020B0604020202020204" pitchFamily="34" charset="0"/>
                        </a:rPr>
                        <a:t>High </a:t>
                      </a:r>
                      <a:endParaRPr lang="en-IN" sz="1050" b="1" dirty="0">
                        <a:effectLst/>
                        <a:latin typeface="Arial" panose="020B0604020202020204" pitchFamily="34" charset="0"/>
                        <a:ea typeface="Arial" panose="020B0604020202020204" pitchFamily="34" charset="0"/>
                        <a:cs typeface="Arial" panose="020B0604020202020204" pitchFamily="34" charset="0"/>
                      </a:endParaRPr>
                    </a:p>
                  </a:txBody>
                  <a:tcPr marL="25031" marR="25031" marT="25031" marB="25031"/>
                </a:tc>
                <a:extLst>
                  <a:ext uri="{0D108BD9-81ED-4DB2-BD59-A6C34878D82A}">
                    <a16:rowId xmlns="" xmlns:a16="http://schemas.microsoft.com/office/drawing/2014/main" val="712528196"/>
                  </a:ext>
                </a:extLst>
              </a:tr>
              <a:tr h="821196">
                <a:tc>
                  <a:txBody>
                    <a:bodyPr/>
                    <a:lstStyle/>
                    <a:p>
                      <a:pPr>
                        <a:lnSpc>
                          <a:spcPct val="150000"/>
                        </a:lnSpc>
                      </a:pPr>
                      <a:r>
                        <a:rPr lang="en-GB" sz="1050" b="1" i="1" dirty="0">
                          <a:effectLst/>
                          <a:latin typeface="Arial" panose="020B0604020202020204" pitchFamily="34" charset="0"/>
                          <a:cs typeface="Arial" panose="020B0604020202020204" pitchFamily="34" charset="0"/>
                        </a:rPr>
                        <a:t>Social</a:t>
                      </a:r>
                      <a:endParaRPr lang="en-IN" sz="1050" b="1" i="1" dirty="0">
                        <a:effectLst/>
                        <a:latin typeface="Arial" panose="020B0604020202020204" pitchFamily="34" charset="0"/>
                        <a:ea typeface="Arial" panose="020B0604020202020204" pitchFamily="34" charset="0"/>
                        <a:cs typeface="Arial" panose="020B0604020202020204" pitchFamily="34" charset="0"/>
                      </a:endParaRPr>
                    </a:p>
                  </a:txBody>
                  <a:tcPr marL="25031" marR="25031" marT="25031" marB="25031"/>
                </a:tc>
                <a:tc>
                  <a:txBody>
                    <a:bodyPr/>
                    <a:lstStyle/>
                    <a:p>
                      <a:pPr marL="342900" lvl="0" indent="-342900">
                        <a:lnSpc>
                          <a:spcPct val="150000"/>
                        </a:lnSpc>
                        <a:buFont typeface="Arial" panose="020B0604020202020204" pitchFamily="34" charset="0"/>
                        <a:buChar char="●"/>
                      </a:pPr>
                      <a:r>
                        <a:rPr lang="en-GB" sz="1050" u="none" strike="noStrike">
                          <a:effectLst/>
                          <a:latin typeface="Arial" panose="020B0604020202020204" pitchFamily="34" charset="0"/>
                          <a:cs typeface="Arial" panose="020B0604020202020204" pitchFamily="34" charset="0"/>
                        </a:rPr>
                        <a:t>In UK consumers spend around 62.2 billion British pounds on clothes in 2022 (Statista.com, 2023)</a:t>
                      </a:r>
                      <a:endParaRPr lang="en-IN" sz="1050" u="none" strike="noStrike">
                        <a:effectLst/>
                        <a:latin typeface="Arial" panose="020B0604020202020204" pitchFamily="34" charset="0"/>
                        <a:cs typeface="Arial" panose="020B0604020202020204" pitchFamily="34" charset="0"/>
                      </a:endParaRPr>
                    </a:p>
                    <a:p>
                      <a:pPr marL="342900" lvl="0" indent="-342900">
                        <a:lnSpc>
                          <a:spcPct val="150000"/>
                        </a:lnSpc>
                        <a:buFont typeface="Arial" panose="020B0604020202020204" pitchFamily="34" charset="0"/>
                        <a:buChar char="●"/>
                      </a:pPr>
                      <a:r>
                        <a:rPr lang="en-GB" sz="1050" u="none" strike="noStrike">
                          <a:effectLst/>
                          <a:latin typeface="Arial" panose="020B0604020202020204" pitchFamily="34" charset="0"/>
                          <a:cs typeface="Arial" panose="020B0604020202020204" pitchFamily="34" charset="0"/>
                        </a:rPr>
                        <a:t>After pandemic internet retail sales grew by 47% showing one fourth sales coming from “textile, clothes and footwear” (Statista.com, 2023)</a:t>
                      </a:r>
                      <a:endParaRPr lang="en-IN" sz="1050" u="none" strike="noStrike">
                        <a:effectLst/>
                        <a:latin typeface="Arial" panose="020B0604020202020204" pitchFamily="34" charset="0"/>
                        <a:ea typeface="Arial" panose="020B0604020202020204" pitchFamily="34" charset="0"/>
                        <a:cs typeface="Arial" panose="020B0604020202020204" pitchFamily="34" charset="0"/>
                      </a:endParaRPr>
                    </a:p>
                  </a:txBody>
                  <a:tcPr marL="25031" marR="25031" marT="25031" marB="25031"/>
                </a:tc>
                <a:tc>
                  <a:txBody>
                    <a:bodyPr/>
                    <a:lstStyle/>
                    <a:p>
                      <a:pPr>
                        <a:lnSpc>
                          <a:spcPct val="150000"/>
                        </a:lnSpc>
                      </a:pPr>
                      <a:r>
                        <a:rPr lang="en-GB" sz="1050" b="1" dirty="0">
                          <a:effectLst/>
                          <a:latin typeface="Arial" panose="020B0604020202020204" pitchFamily="34" charset="0"/>
                          <a:cs typeface="Arial" panose="020B0604020202020204" pitchFamily="34" charset="0"/>
                        </a:rPr>
                        <a:t>Moderate </a:t>
                      </a:r>
                      <a:endParaRPr lang="en-IN" sz="1050" b="1" dirty="0">
                        <a:effectLst/>
                        <a:latin typeface="Arial" panose="020B0604020202020204" pitchFamily="34" charset="0"/>
                        <a:ea typeface="Arial" panose="020B0604020202020204" pitchFamily="34" charset="0"/>
                        <a:cs typeface="Arial" panose="020B0604020202020204" pitchFamily="34" charset="0"/>
                      </a:endParaRPr>
                    </a:p>
                  </a:txBody>
                  <a:tcPr marL="25031" marR="25031" marT="25031" marB="25031"/>
                </a:tc>
                <a:extLst>
                  <a:ext uri="{0D108BD9-81ED-4DB2-BD59-A6C34878D82A}">
                    <a16:rowId xmlns="" xmlns:a16="http://schemas.microsoft.com/office/drawing/2014/main" val="1759642830"/>
                  </a:ext>
                </a:extLst>
              </a:tr>
              <a:tr h="376197">
                <a:tc>
                  <a:txBody>
                    <a:bodyPr/>
                    <a:lstStyle/>
                    <a:p>
                      <a:pPr>
                        <a:lnSpc>
                          <a:spcPct val="150000"/>
                        </a:lnSpc>
                      </a:pPr>
                      <a:r>
                        <a:rPr lang="en-GB" sz="1050" b="1" i="1" dirty="0">
                          <a:effectLst/>
                          <a:latin typeface="Arial" panose="020B0604020202020204" pitchFamily="34" charset="0"/>
                          <a:cs typeface="Arial" panose="020B0604020202020204" pitchFamily="34" charset="0"/>
                        </a:rPr>
                        <a:t>Technological</a:t>
                      </a:r>
                      <a:endParaRPr lang="en-IN" sz="1050" b="1" i="1" dirty="0">
                        <a:effectLst/>
                        <a:latin typeface="Arial" panose="020B0604020202020204" pitchFamily="34" charset="0"/>
                        <a:ea typeface="Arial" panose="020B0604020202020204" pitchFamily="34" charset="0"/>
                        <a:cs typeface="Arial" panose="020B0604020202020204" pitchFamily="34" charset="0"/>
                      </a:endParaRPr>
                    </a:p>
                  </a:txBody>
                  <a:tcPr marL="25031" marR="25031" marT="25031" marB="25031"/>
                </a:tc>
                <a:tc>
                  <a:txBody>
                    <a:bodyPr/>
                    <a:lstStyle/>
                    <a:p>
                      <a:pPr marL="342900" lvl="0" indent="-342900">
                        <a:lnSpc>
                          <a:spcPct val="150000"/>
                        </a:lnSpc>
                        <a:buFont typeface="Arial" panose="020B0604020202020204" pitchFamily="34" charset="0"/>
                        <a:buChar char="●"/>
                      </a:pPr>
                      <a:r>
                        <a:rPr lang="en-GB" sz="1050" u="none" strike="noStrike">
                          <a:effectLst/>
                          <a:latin typeface="Arial" panose="020B0604020202020204" pitchFamily="34" charset="0"/>
                          <a:cs typeface="Arial" panose="020B0604020202020204" pitchFamily="34" charset="0"/>
                        </a:rPr>
                        <a:t>UK government is expected to invest £3.5 billion in “future tech and science” (Gov.uk, 2023)</a:t>
                      </a:r>
                      <a:endParaRPr lang="en-IN" sz="1050" u="none" strike="noStrike">
                        <a:effectLst/>
                        <a:latin typeface="Arial" panose="020B0604020202020204" pitchFamily="34" charset="0"/>
                        <a:ea typeface="Arial" panose="020B0604020202020204" pitchFamily="34" charset="0"/>
                        <a:cs typeface="Arial" panose="020B0604020202020204" pitchFamily="34" charset="0"/>
                      </a:endParaRPr>
                    </a:p>
                  </a:txBody>
                  <a:tcPr marL="25031" marR="25031" marT="25031" marB="25031"/>
                </a:tc>
                <a:tc>
                  <a:txBody>
                    <a:bodyPr/>
                    <a:lstStyle/>
                    <a:p>
                      <a:pPr>
                        <a:lnSpc>
                          <a:spcPct val="150000"/>
                        </a:lnSpc>
                      </a:pPr>
                      <a:r>
                        <a:rPr lang="en-GB" sz="1050" b="1" dirty="0">
                          <a:effectLst/>
                          <a:latin typeface="Arial" panose="020B0604020202020204" pitchFamily="34" charset="0"/>
                          <a:cs typeface="Arial" panose="020B0604020202020204" pitchFamily="34" charset="0"/>
                        </a:rPr>
                        <a:t>Moderate </a:t>
                      </a:r>
                      <a:endParaRPr lang="en-IN" sz="1050" b="1" dirty="0">
                        <a:effectLst/>
                        <a:latin typeface="Arial" panose="020B0604020202020204" pitchFamily="34" charset="0"/>
                        <a:ea typeface="Arial" panose="020B0604020202020204" pitchFamily="34" charset="0"/>
                        <a:cs typeface="Arial" panose="020B0604020202020204" pitchFamily="34" charset="0"/>
                      </a:endParaRPr>
                    </a:p>
                  </a:txBody>
                  <a:tcPr marL="25031" marR="25031" marT="25031" marB="25031"/>
                </a:tc>
                <a:extLst>
                  <a:ext uri="{0D108BD9-81ED-4DB2-BD59-A6C34878D82A}">
                    <a16:rowId xmlns="" xmlns:a16="http://schemas.microsoft.com/office/drawing/2014/main" val="411279118"/>
                  </a:ext>
                </a:extLst>
              </a:tr>
              <a:tr h="709947">
                <a:tc>
                  <a:txBody>
                    <a:bodyPr/>
                    <a:lstStyle/>
                    <a:p>
                      <a:pPr>
                        <a:lnSpc>
                          <a:spcPct val="150000"/>
                        </a:lnSpc>
                      </a:pPr>
                      <a:r>
                        <a:rPr lang="en-GB" sz="1050" b="1" i="1" dirty="0">
                          <a:effectLst/>
                          <a:latin typeface="Arial" panose="020B0604020202020204" pitchFamily="34" charset="0"/>
                          <a:cs typeface="Arial" panose="020B0604020202020204" pitchFamily="34" charset="0"/>
                        </a:rPr>
                        <a:t>Legal</a:t>
                      </a:r>
                      <a:endParaRPr lang="en-IN" sz="1050" b="1" i="1" dirty="0">
                        <a:effectLst/>
                        <a:latin typeface="Arial" panose="020B0604020202020204" pitchFamily="34" charset="0"/>
                        <a:ea typeface="Arial" panose="020B0604020202020204" pitchFamily="34" charset="0"/>
                        <a:cs typeface="Arial" panose="020B0604020202020204" pitchFamily="34" charset="0"/>
                      </a:endParaRPr>
                    </a:p>
                  </a:txBody>
                  <a:tcPr marL="25031" marR="25031" marT="25031" marB="25031"/>
                </a:tc>
                <a:tc>
                  <a:txBody>
                    <a:bodyPr/>
                    <a:lstStyle/>
                    <a:p>
                      <a:pPr marL="342900" lvl="0" indent="-342900">
                        <a:lnSpc>
                          <a:spcPct val="150000"/>
                        </a:lnSpc>
                        <a:buFont typeface="Arial" panose="020B0604020202020204" pitchFamily="34" charset="0"/>
                        <a:buChar char="●"/>
                      </a:pPr>
                      <a:r>
                        <a:rPr lang="en-GB" sz="1050" u="none" strike="noStrike">
                          <a:effectLst/>
                          <a:latin typeface="Arial" panose="020B0604020202020204" pitchFamily="34" charset="0"/>
                          <a:cs typeface="Arial" panose="020B0604020202020204" pitchFamily="34" charset="0"/>
                        </a:rPr>
                        <a:t>“The Data Protection Act 2018” in UK is quite robust and ensures protection, integrity and transparency in terms of date exchange (Gov.uk, 2018)</a:t>
                      </a:r>
                      <a:endParaRPr lang="en-IN" sz="1050" u="none" strike="noStrike">
                        <a:effectLst/>
                        <a:latin typeface="Arial" panose="020B0604020202020204" pitchFamily="34" charset="0"/>
                        <a:cs typeface="Arial" panose="020B0604020202020204" pitchFamily="34" charset="0"/>
                      </a:endParaRPr>
                    </a:p>
                    <a:p>
                      <a:pPr marL="342900" lvl="0" indent="-342900">
                        <a:lnSpc>
                          <a:spcPct val="150000"/>
                        </a:lnSpc>
                        <a:buFont typeface="Arial" panose="020B0604020202020204" pitchFamily="34" charset="0"/>
                        <a:buChar char="●"/>
                      </a:pPr>
                      <a:r>
                        <a:rPr lang="en-GB" sz="1050" u="none" strike="noStrike">
                          <a:effectLst/>
                          <a:latin typeface="Arial" panose="020B0604020202020204" pitchFamily="34" charset="0"/>
                          <a:cs typeface="Arial" panose="020B0604020202020204" pitchFamily="34" charset="0"/>
                        </a:rPr>
                        <a:t>Tax obligations in UK are quite complex due to its structure </a:t>
                      </a:r>
                      <a:endParaRPr lang="en-IN" sz="1050" u="none" strike="noStrike">
                        <a:effectLst/>
                        <a:latin typeface="Arial" panose="020B0604020202020204" pitchFamily="34" charset="0"/>
                        <a:ea typeface="Arial" panose="020B0604020202020204" pitchFamily="34" charset="0"/>
                        <a:cs typeface="Arial" panose="020B0604020202020204" pitchFamily="34" charset="0"/>
                      </a:endParaRPr>
                    </a:p>
                  </a:txBody>
                  <a:tcPr marL="25031" marR="25031" marT="25031" marB="25031"/>
                </a:tc>
                <a:tc>
                  <a:txBody>
                    <a:bodyPr/>
                    <a:lstStyle/>
                    <a:p>
                      <a:pPr>
                        <a:lnSpc>
                          <a:spcPct val="150000"/>
                        </a:lnSpc>
                      </a:pPr>
                      <a:r>
                        <a:rPr lang="en-GB" sz="1050" b="1" dirty="0">
                          <a:effectLst/>
                          <a:latin typeface="Arial" panose="020B0604020202020204" pitchFamily="34" charset="0"/>
                          <a:cs typeface="Arial" panose="020B0604020202020204" pitchFamily="34" charset="0"/>
                        </a:rPr>
                        <a:t>Moderate </a:t>
                      </a:r>
                      <a:endParaRPr lang="en-IN" sz="1050" b="1" dirty="0">
                        <a:effectLst/>
                        <a:latin typeface="Arial" panose="020B0604020202020204" pitchFamily="34" charset="0"/>
                        <a:ea typeface="Arial" panose="020B0604020202020204" pitchFamily="34" charset="0"/>
                        <a:cs typeface="Arial" panose="020B0604020202020204" pitchFamily="34" charset="0"/>
                      </a:endParaRPr>
                    </a:p>
                  </a:txBody>
                  <a:tcPr marL="25031" marR="25031" marT="25031" marB="25031"/>
                </a:tc>
                <a:extLst>
                  <a:ext uri="{0D108BD9-81ED-4DB2-BD59-A6C34878D82A}">
                    <a16:rowId xmlns="" xmlns:a16="http://schemas.microsoft.com/office/drawing/2014/main" val="1251748230"/>
                  </a:ext>
                </a:extLst>
              </a:tr>
              <a:tr h="709947">
                <a:tc>
                  <a:txBody>
                    <a:bodyPr/>
                    <a:lstStyle/>
                    <a:p>
                      <a:pPr>
                        <a:lnSpc>
                          <a:spcPct val="150000"/>
                        </a:lnSpc>
                      </a:pPr>
                      <a:r>
                        <a:rPr lang="en-GB" sz="1050" b="1" i="1" dirty="0">
                          <a:effectLst/>
                          <a:latin typeface="Arial" panose="020B0604020202020204" pitchFamily="34" charset="0"/>
                          <a:cs typeface="Arial" panose="020B0604020202020204" pitchFamily="34" charset="0"/>
                        </a:rPr>
                        <a:t>Environmental </a:t>
                      </a:r>
                      <a:endParaRPr lang="en-IN" sz="1050" b="1" i="1" dirty="0">
                        <a:effectLst/>
                        <a:latin typeface="Arial" panose="020B0604020202020204" pitchFamily="34" charset="0"/>
                        <a:ea typeface="Arial" panose="020B0604020202020204" pitchFamily="34" charset="0"/>
                        <a:cs typeface="Arial" panose="020B0604020202020204" pitchFamily="34" charset="0"/>
                      </a:endParaRPr>
                    </a:p>
                  </a:txBody>
                  <a:tcPr marL="25031" marR="25031" marT="25031" marB="25031"/>
                </a:tc>
                <a:tc>
                  <a:txBody>
                    <a:bodyPr/>
                    <a:lstStyle/>
                    <a:p>
                      <a:pPr marL="342900" lvl="0" indent="-342900">
                        <a:lnSpc>
                          <a:spcPct val="150000"/>
                        </a:lnSpc>
                        <a:buFont typeface="Arial" panose="020B0604020202020204" pitchFamily="34" charset="0"/>
                        <a:buChar char="●"/>
                      </a:pPr>
                      <a:r>
                        <a:rPr lang="en-GB" sz="1050" u="none" strike="noStrike" dirty="0">
                          <a:effectLst/>
                          <a:latin typeface="Arial" panose="020B0604020202020204" pitchFamily="34" charset="0"/>
                          <a:cs typeface="Arial" panose="020B0604020202020204" pitchFamily="34" charset="0"/>
                        </a:rPr>
                        <a:t>“Environment Act of 2021” ensures “preservation and protection” of natural resources (Legislation.gov.uk, 2021) </a:t>
                      </a:r>
                      <a:endParaRPr lang="en-IN" sz="1050" u="none" strike="noStrike" dirty="0">
                        <a:effectLst/>
                        <a:latin typeface="Arial" panose="020B0604020202020204" pitchFamily="34" charset="0"/>
                        <a:cs typeface="Arial" panose="020B0604020202020204" pitchFamily="34" charset="0"/>
                      </a:endParaRPr>
                    </a:p>
                    <a:p>
                      <a:pPr marL="342900" lvl="0" indent="-342900">
                        <a:lnSpc>
                          <a:spcPct val="150000"/>
                        </a:lnSpc>
                        <a:buFont typeface="Arial" panose="020B0604020202020204" pitchFamily="34" charset="0"/>
                        <a:buChar char="●"/>
                      </a:pPr>
                      <a:r>
                        <a:rPr lang="en-GB" sz="1050" u="none" strike="noStrike" dirty="0">
                          <a:effectLst/>
                          <a:latin typeface="Arial" panose="020B0604020202020204" pitchFamily="34" charset="0"/>
                          <a:cs typeface="Arial" panose="020B0604020202020204" pitchFamily="34" charset="0"/>
                        </a:rPr>
                        <a:t>UK aims at generating electricity from “clean sources” by 2035 (Bbc.com, 2023)</a:t>
                      </a:r>
                      <a:endParaRPr lang="en-IN" sz="1050" u="none" strike="noStrike" dirty="0">
                        <a:effectLst/>
                        <a:latin typeface="Arial" panose="020B0604020202020204" pitchFamily="34" charset="0"/>
                        <a:ea typeface="Arial" panose="020B0604020202020204" pitchFamily="34" charset="0"/>
                        <a:cs typeface="Arial" panose="020B0604020202020204" pitchFamily="34" charset="0"/>
                      </a:endParaRPr>
                    </a:p>
                  </a:txBody>
                  <a:tcPr marL="25031" marR="25031" marT="25031" marB="25031"/>
                </a:tc>
                <a:tc>
                  <a:txBody>
                    <a:bodyPr/>
                    <a:lstStyle/>
                    <a:p>
                      <a:pPr>
                        <a:lnSpc>
                          <a:spcPct val="150000"/>
                        </a:lnSpc>
                      </a:pPr>
                      <a:r>
                        <a:rPr lang="en-GB" sz="1050" b="1" dirty="0">
                          <a:effectLst/>
                          <a:latin typeface="Arial" panose="020B0604020202020204" pitchFamily="34" charset="0"/>
                          <a:cs typeface="Arial" panose="020B0604020202020204" pitchFamily="34" charset="0"/>
                        </a:rPr>
                        <a:t>Low</a:t>
                      </a:r>
                      <a:endParaRPr lang="en-IN" sz="1050" b="1" dirty="0">
                        <a:effectLst/>
                        <a:latin typeface="Arial" panose="020B0604020202020204" pitchFamily="34" charset="0"/>
                        <a:ea typeface="Arial" panose="020B0604020202020204" pitchFamily="34" charset="0"/>
                        <a:cs typeface="Arial" panose="020B0604020202020204" pitchFamily="34" charset="0"/>
                      </a:endParaRPr>
                    </a:p>
                  </a:txBody>
                  <a:tcPr marL="25031" marR="25031" marT="25031" marB="25031"/>
                </a:tc>
                <a:extLst>
                  <a:ext uri="{0D108BD9-81ED-4DB2-BD59-A6C34878D82A}">
                    <a16:rowId xmlns="" xmlns:a16="http://schemas.microsoft.com/office/drawing/2014/main" val="93097484"/>
                  </a:ext>
                </a:extLst>
              </a:tr>
            </a:tbl>
          </a:graphicData>
        </a:graphic>
      </p:graphicFrame>
    </p:spTree>
    <p:extLst>
      <p:ext uri="{BB962C8B-B14F-4D97-AF65-F5344CB8AC3E}">
        <p14:creationId xmlns="" xmlns:p14="http://schemas.microsoft.com/office/powerpoint/2010/main" val="35077980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57DF575E-8AE1-53E7-AF7B-FE25D9D7F27F}"/>
              </a:ext>
            </a:extLst>
          </p:cNvPr>
          <p:cNvSpPr>
            <a:spLocks noGrp="1"/>
          </p:cNvSpPr>
          <p:nvPr>
            <p:ph type="title"/>
          </p:nvPr>
        </p:nvSpPr>
        <p:spPr/>
        <p:txBody>
          <a:bodyPr>
            <a:normAutofit/>
          </a:bodyPr>
          <a:lstStyle/>
          <a:p>
            <a:pPr algn="ctr"/>
            <a:r>
              <a:rPr lang="en-GB" sz="3000" b="1" dirty="0">
                <a:effectLst/>
                <a:latin typeface="Arial" panose="020B0604020202020204" pitchFamily="34" charset="0"/>
                <a:ea typeface="Arial" panose="020B0604020202020204" pitchFamily="34" charset="0"/>
              </a:rPr>
              <a:t>A DETAILED MARKET ANALYSIS OF M&amp;S</a:t>
            </a:r>
            <a:endParaRPr lang="en-IN" sz="3000" dirty="0"/>
          </a:p>
        </p:txBody>
      </p:sp>
      <p:sp>
        <p:nvSpPr>
          <p:cNvPr id="3" name="Content Placeholder 2">
            <a:extLst>
              <a:ext uri="{FF2B5EF4-FFF2-40B4-BE49-F238E27FC236}">
                <a16:creationId xmlns="" xmlns:a16="http://schemas.microsoft.com/office/drawing/2014/main" id="{F1E2A84E-2C70-D236-C4F2-88263CEA4EB5}"/>
              </a:ext>
            </a:extLst>
          </p:cNvPr>
          <p:cNvSpPr>
            <a:spLocks noGrp="1"/>
          </p:cNvSpPr>
          <p:nvPr>
            <p:ph idx="1"/>
          </p:nvPr>
        </p:nvSpPr>
        <p:spPr>
          <a:xfrm>
            <a:off x="1066800" y="2103120"/>
            <a:ext cx="10058400" cy="405302"/>
          </a:xfrm>
        </p:spPr>
        <p:txBody>
          <a:bodyPr/>
          <a:lstStyle/>
          <a:p>
            <a:pPr marL="0" indent="0" algn="ctr">
              <a:buNone/>
            </a:pPr>
            <a:r>
              <a:rPr lang="en-GB" sz="1800" b="1" dirty="0">
                <a:effectLst/>
                <a:latin typeface="Arial" panose="020B0604020202020204" pitchFamily="34" charset="0"/>
                <a:ea typeface="Times New Roman" panose="02020603050405020304" pitchFamily="18" charset="0"/>
                <a:cs typeface="Arial" panose="020B0604020202020204" pitchFamily="34" charset="0"/>
              </a:rPr>
              <a:t>Identification of key factors that can cause market failure </a:t>
            </a:r>
            <a:endParaRPr lang="en-IN" sz="1800" dirty="0">
              <a:effectLst/>
              <a:latin typeface="Arial" panose="020B0604020202020204" pitchFamily="34" charset="0"/>
              <a:ea typeface="Arial" panose="020B0604020202020204" pitchFamily="34" charset="0"/>
              <a:cs typeface="Arial" panose="020B0604020202020204" pitchFamily="34" charset="0"/>
            </a:endParaRPr>
          </a:p>
          <a:p>
            <a:pPr marL="0" indent="0">
              <a:buNone/>
            </a:pPr>
            <a:endParaRPr lang="en-IN" dirty="0">
              <a:latin typeface="Arial" panose="020B0604020202020204" pitchFamily="34" charset="0"/>
              <a:cs typeface="Arial" panose="020B0604020202020204" pitchFamily="34" charset="0"/>
            </a:endParaRPr>
          </a:p>
          <a:p>
            <a:pPr marL="0" indent="0">
              <a:buNone/>
            </a:pPr>
            <a:endParaRPr lang="en-IN" dirty="0">
              <a:latin typeface="Arial" panose="020B0604020202020204" pitchFamily="34" charset="0"/>
              <a:cs typeface="Arial" panose="020B0604020202020204" pitchFamily="34" charset="0"/>
            </a:endParaRPr>
          </a:p>
        </p:txBody>
      </p:sp>
      <p:graphicFrame>
        <p:nvGraphicFramePr>
          <p:cNvPr id="4" name="Table 3">
            <a:extLst>
              <a:ext uri="{FF2B5EF4-FFF2-40B4-BE49-F238E27FC236}">
                <a16:creationId xmlns="" xmlns:a16="http://schemas.microsoft.com/office/drawing/2014/main" id="{C97E2947-DE80-C4BA-E453-7F6D87418F6A}"/>
              </a:ext>
            </a:extLst>
          </p:cNvPr>
          <p:cNvGraphicFramePr>
            <a:graphicFrameLocks noGrp="1"/>
          </p:cNvGraphicFramePr>
          <p:nvPr>
            <p:extLst>
              <p:ext uri="{D42A27DB-BD31-4B8C-83A1-F6EECF244321}">
                <p14:modId xmlns="" xmlns:p14="http://schemas.microsoft.com/office/powerpoint/2010/main" val="4218078754"/>
              </p:ext>
            </p:extLst>
          </p:nvPr>
        </p:nvGraphicFramePr>
        <p:xfrm>
          <a:off x="1437503" y="2597348"/>
          <a:ext cx="9316994" cy="3963782"/>
        </p:xfrm>
        <a:graphic>
          <a:graphicData uri="http://schemas.openxmlformats.org/drawingml/2006/table">
            <a:tbl>
              <a:tblPr>
                <a:tableStyleId>{5C22544A-7EE6-4342-B048-85BDC9FD1C3A}</a:tableStyleId>
              </a:tblPr>
              <a:tblGrid>
                <a:gridCol w="4658497">
                  <a:extLst>
                    <a:ext uri="{9D8B030D-6E8A-4147-A177-3AD203B41FA5}">
                      <a16:colId xmlns="" xmlns:a16="http://schemas.microsoft.com/office/drawing/2014/main" val="3839048758"/>
                    </a:ext>
                  </a:extLst>
                </a:gridCol>
                <a:gridCol w="4658497">
                  <a:extLst>
                    <a:ext uri="{9D8B030D-6E8A-4147-A177-3AD203B41FA5}">
                      <a16:colId xmlns="" xmlns:a16="http://schemas.microsoft.com/office/drawing/2014/main" val="293256717"/>
                    </a:ext>
                  </a:extLst>
                </a:gridCol>
              </a:tblGrid>
              <a:tr h="1779382">
                <a:tc>
                  <a:txBody>
                    <a:bodyPr/>
                    <a:lstStyle/>
                    <a:p>
                      <a:pPr algn="just">
                        <a:lnSpc>
                          <a:spcPct val="150000"/>
                        </a:lnSpc>
                      </a:pPr>
                      <a:r>
                        <a:rPr lang="en-GB" sz="1800" b="1" dirty="0">
                          <a:effectLst/>
                          <a:latin typeface="Arial" panose="020B0604020202020204" pitchFamily="34" charset="0"/>
                          <a:cs typeface="Arial" panose="020B0604020202020204" pitchFamily="34" charset="0"/>
                        </a:rPr>
                        <a:t>Strength </a:t>
                      </a:r>
                      <a:endParaRPr lang="en-IN" sz="1800" b="1" dirty="0">
                        <a:effectLst/>
                        <a:latin typeface="Arial" panose="020B0604020202020204" pitchFamily="34" charset="0"/>
                        <a:cs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Arial" panose="020B0604020202020204" pitchFamily="34" charset="0"/>
                          <a:cs typeface="Arial" panose="020B0604020202020204" pitchFamily="34" charset="0"/>
                        </a:rPr>
                        <a:t>High performance culture </a:t>
                      </a:r>
                      <a:endParaRPr lang="en-IN" sz="1800" u="none" strike="noStrike" dirty="0">
                        <a:effectLst/>
                        <a:latin typeface="Arial" panose="020B0604020202020204" pitchFamily="34" charset="0"/>
                        <a:cs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Arial" panose="020B0604020202020204" pitchFamily="34" charset="0"/>
                          <a:cs typeface="Arial" panose="020B0604020202020204" pitchFamily="34" charset="0"/>
                        </a:rPr>
                        <a:t>Structural reduction process </a:t>
                      </a:r>
                      <a:endParaRPr lang="en-IN" sz="1800" u="none" strike="noStrike" dirty="0">
                        <a:effectLst/>
                        <a:latin typeface="Arial" panose="020B0604020202020204" pitchFamily="34" charset="0"/>
                        <a:cs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Arial" panose="020B0604020202020204" pitchFamily="34" charset="0"/>
                          <a:cs typeface="Arial" panose="020B0604020202020204" pitchFamily="34" charset="0"/>
                        </a:rPr>
                        <a:t>Modernising supply chain </a:t>
                      </a:r>
                      <a:endParaRPr lang="en-IN" sz="1800" u="none" strike="noStrike" dirty="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tc>
                <a:tc>
                  <a:txBody>
                    <a:bodyPr/>
                    <a:lstStyle/>
                    <a:p>
                      <a:pPr algn="just">
                        <a:lnSpc>
                          <a:spcPct val="150000"/>
                        </a:lnSpc>
                      </a:pPr>
                      <a:r>
                        <a:rPr lang="en-GB" sz="1800" b="1" dirty="0">
                          <a:effectLst/>
                          <a:latin typeface="Arial" panose="020B0604020202020204" pitchFamily="34" charset="0"/>
                          <a:cs typeface="Arial" panose="020B0604020202020204" pitchFamily="34" charset="0"/>
                        </a:rPr>
                        <a:t>Weakness </a:t>
                      </a:r>
                      <a:endParaRPr lang="en-IN" sz="1800" b="1" dirty="0">
                        <a:effectLst/>
                        <a:latin typeface="Arial" panose="020B0604020202020204" pitchFamily="34" charset="0"/>
                        <a:cs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Arial" panose="020B0604020202020204" pitchFamily="34" charset="0"/>
                          <a:cs typeface="Arial" panose="020B0604020202020204" pitchFamily="34" charset="0"/>
                        </a:rPr>
                        <a:t>Poor customer segmentation </a:t>
                      </a:r>
                      <a:endParaRPr lang="en-IN" sz="1800" u="none" strike="noStrike" dirty="0">
                        <a:effectLst/>
                        <a:latin typeface="Arial" panose="020B0604020202020204" pitchFamily="34" charset="0"/>
                        <a:cs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Arial" panose="020B0604020202020204" pitchFamily="34" charset="0"/>
                          <a:cs typeface="Arial" panose="020B0604020202020204" pitchFamily="34" charset="0"/>
                        </a:rPr>
                        <a:t>Lacks in key marketing trends </a:t>
                      </a:r>
                      <a:endParaRPr lang="en-IN" sz="1800" u="none" strike="noStrike" dirty="0">
                        <a:effectLst/>
                        <a:latin typeface="Arial" panose="020B0604020202020204" pitchFamily="34" charset="0"/>
                        <a:cs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Arial" panose="020B0604020202020204" pitchFamily="34" charset="0"/>
                          <a:cs typeface="Arial" panose="020B0604020202020204" pitchFamily="34" charset="0"/>
                        </a:rPr>
                        <a:t>Mass marketing </a:t>
                      </a:r>
                      <a:endParaRPr lang="en-IN" sz="1800" u="none" strike="noStrike" dirty="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tc>
                <a:extLst>
                  <a:ext uri="{0D108BD9-81ED-4DB2-BD59-A6C34878D82A}">
                    <a16:rowId xmlns="" xmlns:a16="http://schemas.microsoft.com/office/drawing/2014/main" val="778155774"/>
                  </a:ext>
                </a:extLst>
              </a:tr>
              <a:tr h="1779382">
                <a:tc>
                  <a:txBody>
                    <a:bodyPr/>
                    <a:lstStyle/>
                    <a:p>
                      <a:pPr algn="just">
                        <a:lnSpc>
                          <a:spcPct val="150000"/>
                        </a:lnSpc>
                      </a:pPr>
                      <a:r>
                        <a:rPr lang="en-GB" sz="1800" b="1" dirty="0">
                          <a:effectLst/>
                          <a:latin typeface="Arial" panose="020B0604020202020204" pitchFamily="34" charset="0"/>
                          <a:cs typeface="Arial" panose="020B0604020202020204" pitchFamily="34" charset="0"/>
                        </a:rPr>
                        <a:t>Opportunity </a:t>
                      </a:r>
                      <a:endParaRPr lang="en-IN" sz="1800" b="1" dirty="0">
                        <a:effectLst/>
                        <a:latin typeface="Arial" panose="020B0604020202020204" pitchFamily="34" charset="0"/>
                        <a:cs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Arial" panose="020B0604020202020204" pitchFamily="34" charset="0"/>
                          <a:cs typeface="Arial" panose="020B0604020202020204" pitchFamily="34" charset="0"/>
                        </a:rPr>
                        <a:t>Acceleration of sales growth </a:t>
                      </a:r>
                      <a:endParaRPr lang="en-IN" sz="1800" u="none" strike="noStrike" dirty="0">
                        <a:effectLst/>
                        <a:latin typeface="Arial" panose="020B0604020202020204" pitchFamily="34" charset="0"/>
                        <a:cs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Arial" panose="020B0604020202020204" pitchFamily="34" charset="0"/>
                          <a:cs typeface="Arial" panose="020B0604020202020204" pitchFamily="34" charset="0"/>
                        </a:rPr>
                        <a:t>Effective management of cost </a:t>
                      </a:r>
                      <a:endParaRPr lang="en-IN" sz="1800" u="none" strike="noStrike" dirty="0">
                        <a:effectLst/>
                        <a:latin typeface="Arial" panose="020B0604020202020204" pitchFamily="34" charset="0"/>
                        <a:cs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Arial" panose="020B0604020202020204" pitchFamily="34" charset="0"/>
                          <a:cs typeface="Arial" panose="020B0604020202020204" pitchFamily="34" charset="0"/>
                        </a:rPr>
                        <a:t>Quick delivery and maximising customer satisfaction </a:t>
                      </a:r>
                      <a:endParaRPr lang="en-IN" sz="1800" u="none" strike="noStrike" dirty="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tc>
                <a:tc>
                  <a:txBody>
                    <a:bodyPr/>
                    <a:lstStyle/>
                    <a:p>
                      <a:pPr algn="just">
                        <a:lnSpc>
                          <a:spcPct val="150000"/>
                        </a:lnSpc>
                      </a:pPr>
                      <a:r>
                        <a:rPr lang="en-GB" sz="1800" b="1" dirty="0">
                          <a:effectLst/>
                          <a:latin typeface="Arial" panose="020B0604020202020204" pitchFamily="34" charset="0"/>
                          <a:cs typeface="Arial" panose="020B0604020202020204" pitchFamily="34" charset="0"/>
                        </a:rPr>
                        <a:t>Threat </a:t>
                      </a:r>
                      <a:endParaRPr lang="en-IN" sz="1800" b="1" dirty="0">
                        <a:effectLst/>
                        <a:latin typeface="Arial" panose="020B0604020202020204" pitchFamily="34" charset="0"/>
                        <a:cs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Arial" panose="020B0604020202020204" pitchFamily="34" charset="0"/>
                          <a:cs typeface="Arial" panose="020B0604020202020204" pitchFamily="34" charset="0"/>
                        </a:rPr>
                        <a:t>Decreasing brand prominence </a:t>
                      </a:r>
                      <a:endParaRPr lang="en-IN" sz="1800" u="none" strike="noStrike" dirty="0">
                        <a:effectLst/>
                        <a:latin typeface="Arial" panose="020B0604020202020204" pitchFamily="34" charset="0"/>
                        <a:cs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Arial" panose="020B0604020202020204" pitchFamily="34" charset="0"/>
                          <a:cs typeface="Arial" panose="020B0604020202020204" pitchFamily="34" charset="0"/>
                        </a:rPr>
                        <a:t>Downward growth </a:t>
                      </a:r>
                      <a:endParaRPr lang="en-IN" sz="1800" u="none" strike="noStrike" dirty="0">
                        <a:effectLst/>
                        <a:latin typeface="Arial" panose="020B0604020202020204" pitchFamily="34" charset="0"/>
                        <a:cs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Arial" panose="020B0604020202020204" pitchFamily="34" charset="0"/>
                          <a:cs typeface="Arial" panose="020B0604020202020204" pitchFamily="34" charset="0"/>
                        </a:rPr>
                        <a:t>Lacks in customer consistency </a:t>
                      </a:r>
                      <a:endParaRPr lang="en-IN" sz="1800" u="none" strike="noStrike" dirty="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tc>
                <a:extLst>
                  <a:ext uri="{0D108BD9-81ED-4DB2-BD59-A6C34878D82A}">
                    <a16:rowId xmlns="" xmlns:a16="http://schemas.microsoft.com/office/drawing/2014/main" val="2606488815"/>
                  </a:ext>
                </a:extLst>
              </a:tr>
            </a:tbl>
          </a:graphicData>
        </a:graphic>
      </p:graphicFrame>
    </p:spTree>
    <p:extLst>
      <p:ext uri="{BB962C8B-B14F-4D97-AF65-F5344CB8AC3E}">
        <p14:creationId xmlns="" xmlns:p14="http://schemas.microsoft.com/office/powerpoint/2010/main" val="36908870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093836A3-A5D5-ACC4-7EA1-96771CF66A83}"/>
              </a:ext>
            </a:extLst>
          </p:cNvPr>
          <p:cNvSpPr>
            <a:spLocks noGrp="1"/>
          </p:cNvSpPr>
          <p:nvPr>
            <p:ph type="title"/>
          </p:nvPr>
        </p:nvSpPr>
        <p:spPr/>
        <p:txBody>
          <a:bodyPr>
            <a:normAutofit/>
          </a:bodyPr>
          <a:lstStyle/>
          <a:p>
            <a:pPr algn="ctr"/>
            <a:r>
              <a:rPr lang="en-GB" sz="3000" b="1" dirty="0">
                <a:effectLst/>
                <a:latin typeface="Arial" panose="020B0604020202020204" pitchFamily="34" charset="0"/>
                <a:ea typeface="Arial" panose="020B0604020202020204" pitchFamily="34" charset="0"/>
              </a:rPr>
              <a:t>A DETAILED MARKET ANALYSIS OF M&amp;S</a:t>
            </a:r>
            <a:endParaRPr lang="en-IN" sz="3000" dirty="0"/>
          </a:p>
        </p:txBody>
      </p:sp>
      <p:sp>
        <p:nvSpPr>
          <p:cNvPr id="3" name="Content Placeholder 2">
            <a:extLst>
              <a:ext uri="{FF2B5EF4-FFF2-40B4-BE49-F238E27FC236}">
                <a16:creationId xmlns="" xmlns:a16="http://schemas.microsoft.com/office/drawing/2014/main" id="{09E55CF5-80D6-27BD-E928-1637001C9C41}"/>
              </a:ext>
            </a:extLst>
          </p:cNvPr>
          <p:cNvSpPr>
            <a:spLocks noGrp="1"/>
          </p:cNvSpPr>
          <p:nvPr>
            <p:ph idx="1"/>
          </p:nvPr>
        </p:nvSpPr>
        <p:spPr>
          <a:xfrm>
            <a:off x="383060" y="1791729"/>
            <a:ext cx="5906530" cy="4534929"/>
          </a:xfrm>
        </p:spPr>
        <p:txBody>
          <a:bodyPr>
            <a:normAutofit fontScale="77500" lnSpcReduction="20000"/>
          </a:bodyPr>
          <a:lstStyle/>
          <a:p>
            <a:pPr marL="0" indent="0" algn="just">
              <a:lnSpc>
                <a:spcPct val="150000"/>
              </a:lnSpc>
              <a:buNone/>
            </a:pPr>
            <a:r>
              <a:rPr lang="en-GB" sz="2000" b="1" dirty="0">
                <a:effectLst/>
                <a:latin typeface="Arial" panose="020B0604020202020204" pitchFamily="34" charset="0"/>
                <a:ea typeface="Times New Roman" panose="02020603050405020304" pitchFamily="18" charset="0"/>
              </a:rPr>
              <a:t>Analysis of the process of allocation of resources </a:t>
            </a:r>
            <a:endParaRPr lang="en-IN" sz="2000" dirty="0">
              <a:effectLst/>
              <a:latin typeface="Arial" panose="020B0604020202020204" pitchFamily="34" charset="0"/>
              <a:ea typeface="Arial" panose="020B0604020202020204" pitchFamily="34" charset="0"/>
            </a:endParaRPr>
          </a:p>
          <a:p>
            <a:pPr algn="just">
              <a:lnSpc>
                <a:spcPct val="150000"/>
              </a:lnSpc>
            </a:pPr>
            <a:r>
              <a:rPr lang="en-GB" sz="2000" dirty="0">
                <a:effectLst/>
                <a:latin typeface="Arial" panose="020B0604020202020204" pitchFamily="34" charset="0"/>
                <a:ea typeface="Times New Roman" panose="02020603050405020304" pitchFamily="18" charset="0"/>
              </a:rPr>
              <a:t>As observed by Hussain </a:t>
            </a:r>
            <a:r>
              <a:rPr lang="en-GB" sz="2000" i="1" dirty="0">
                <a:effectLst/>
                <a:latin typeface="Arial" panose="020B0604020202020204" pitchFamily="34" charset="0"/>
                <a:ea typeface="Times New Roman" panose="02020603050405020304" pitchFamily="18" charset="0"/>
              </a:rPr>
              <a:t>et al. </a:t>
            </a:r>
            <a:r>
              <a:rPr lang="en-GB" sz="2000" dirty="0">
                <a:effectLst/>
                <a:latin typeface="Arial" panose="020B0604020202020204" pitchFamily="34" charset="0"/>
                <a:ea typeface="Times New Roman" panose="02020603050405020304" pitchFamily="18" charset="0"/>
              </a:rPr>
              <a:t>(2019), the distribution of resources consists of processes like “resource mapping” and prioritising that helps an organisation in achieving its objective.</a:t>
            </a:r>
          </a:p>
          <a:p>
            <a:pPr algn="just">
              <a:lnSpc>
                <a:spcPct val="150000"/>
              </a:lnSpc>
            </a:pPr>
            <a:r>
              <a:rPr lang="en-GB" sz="2000" dirty="0">
                <a:effectLst/>
                <a:latin typeface="Arial" panose="020B0604020202020204" pitchFamily="34" charset="0"/>
                <a:ea typeface="Times New Roman" panose="02020603050405020304" pitchFamily="18" charset="0"/>
              </a:rPr>
              <a:t>In this context, M&amp;S follow a structure allocation formula, where it tactfully reduces cost to manage resources across all the fronts of operations (Jobs.marksandspencer.com, 2023).</a:t>
            </a:r>
            <a:endParaRPr lang="en-GB" sz="2000" dirty="0">
              <a:latin typeface="Arial" panose="020B0604020202020204" pitchFamily="34" charset="0"/>
              <a:ea typeface="Times New Roman" panose="02020603050405020304" pitchFamily="18" charset="0"/>
            </a:endParaRPr>
          </a:p>
          <a:p>
            <a:pPr algn="just">
              <a:lnSpc>
                <a:spcPct val="150000"/>
              </a:lnSpc>
            </a:pPr>
            <a:r>
              <a:rPr lang="en-GB" sz="2000" dirty="0">
                <a:effectLst/>
                <a:latin typeface="Arial" panose="020B0604020202020204" pitchFamily="34" charset="0"/>
                <a:ea typeface="Times New Roman" panose="02020603050405020304" pitchFamily="18" charset="0"/>
              </a:rPr>
              <a:t>In addition, financial investment on “product development” helped the company in achieving 8.7% growth in overall food sales (Corporate.marksandspencer.com, 2023).</a:t>
            </a:r>
            <a:endParaRPr lang="en-IN" sz="2000" dirty="0"/>
          </a:p>
        </p:txBody>
      </p:sp>
      <p:pic>
        <p:nvPicPr>
          <p:cNvPr id="5" name="Picture 4">
            <a:extLst>
              <a:ext uri="{FF2B5EF4-FFF2-40B4-BE49-F238E27FC236}">
                <a16:creationId xmlns="" xmlns:a16="http://schemas.microsoft.com/office/drawing/2014/main" id="{885BDF38-F6F8-D51C-75CC-20C5ED1D6452}"/>
              </a:ext>
            </a:extLst>
          </p:cNvPr>
          <p:cNvPicPr>
            <a:picLocks noChangeAspect="1"/>
          </p:cNvPicPr>
          <p:nvPr/>
        </p:nvPicPr>
        <p:blipFill>
          <a:blip r:embed="rId3"/>
          <a:stretch>
            <a:fillRect/>
          </a:stretch>
        </p:blipFill>
        <p:spPr>
          <a:xfrm>
            <a:off x="6735700" y="2355801"/>
            <a:ext cx="4389500" cy="2690093"/>
          </a:xfrm>
          <a:prstGeom prst="rect">
            <a:avLst/>
          </a:prstGeom>
        </p:spPr>
      </p:pic>
    </p:spTree>
    <p:extLst>
      <p:ext uri="{BB962C8B-B14F-4D97-AF65-F5344CB8AC3E}">
        <p14:creationId xmlns="" xmlns:p14="http://schemas.microsoft.com/office/powerpoint/2010/main" val="9199399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E108F286-D908-395C-9326-B04FDB6E459A}"/>
              </a:ext>
            </a:extLst>
          </p:cNvPr>
          <p:cNvSpPr>
            <a:spLocks noGrp="1"/>
          </p:cNvSpPr>
          <p:nvPr>
            <p:ph type="title"/>
          </p:nvPr>
        </p:nvSpPr>
        <p:spPr/>
        <p:txBody>
          <a:bodyPr>
            <a:normAutofit/>
          </a:bodyPr>
          <a:lstStyle/>
          <a:p>
            <a:pPr algn="ctr"/>
            <a:r>
              <a:rPr lang="en-GB" sz="3000" b="1" dirty="0">
                <a:effectLst/>
                <a:latin typeface="Arial" panose="020B0604020202020204" pitchFamily="34" charset="0"/>
                <a:ea typeface="Arial" panose="020B0604020202020204" pitchFamily="34" charset="0"/>
              </a:rPr>
              <a:t>A DETAILED MARKET ANALYSIS OF M&amp;S</a:t>
            </a:r>
            <a:endParaRPr lang="en-IN" sz="3000" dirty="0"/>
          </a:p>
        </p:txBody>
      </p:sp>
      <p:sp>
        <p:nvSpPr>
          <p:cNvPr id="3" name="Content Placeholder 2">
            <a:extLst>
              <a:ext uri="{FF2B5EF4-FFF2-40B4-BE49-F238E27FC236}">
                <a16:creationId xmlns="" xmlns:a16="http://schemas.microsoft.com/office/drawing/2014/main" id="{F27611B9-3F1E-614F-A429-09AAF2382738}"/>
              </a:ext>
            </a:extLst>
          </p:cNvPr>
          <p:cNvSpPr>
            <a:spLocks noGrp="1"/>
          </p:cNvSpPr>
          <p:nvPr>
            <p:ph idx="1"/>
          </p:nvPr>
        </p:nvSpPr>
        <p:spPr>
          <a:xfrm>
            <a:off x="469558" y="2103120"/>
            <a:ext cx="6104238" cy="3931920"/>
          </a:xfrm>
        </p:spPr>
        <p:txBody>
          <a:bodyPr>
            <a:normAutofit fontScale="85000" lnSpcReduction="10000"/>
          </a:bodyPr>
          <a:lstStyle/>
          <a:p>
            <a:pPr marL="0" indent="0" algn="just">
              <a:lnSpc>
                <a:spcPct val="150000"/>
              </a:lnSpc>
              <a:buNone/>
            </a:pPr>
            <a:r>
              <a:rPr lang="en-GB" sz="2000" b="1" dirty="0">
                <a:effectLst/>
                <a:latin typeface="Arial" panose="020B0604020202020204" pitchFamily="34" charset="0"/>
                <a:ea typeface="Times New Roman" panose="02020603050405020304" pitchFamily="18" charset="0"/>
              </a:rPr>
              <a:t>Analysis of the process of allocation of resources </a:t>
            </a:r>
            <a:endParaRPr lang="en-IN" sz="2000" dirty="0">
              <a:effectLst/>
              <a:latin typeface="Arial" panose="020B0604020202020204" pitchFamily="34" charset="0"/>
              <a:ea typeface="Arial" panose="020B0604020202020204" pitchFamily="34" charset="0"/>
            </a:endParaRPr>
          </a:p>
          <a:p>
            <a:pPr algn="just">
              <a:lnSpc>
                <a:spcPct val="150000"/>
              </a:lnSpc>
            </a:pPr>
            <a:r>
              <a:rPr lang="en-GB" sz="2000" dirty="0">
                <a:effectLst/>
                <a:latin typeface="Arial" panose="020B0604020202020204" pitchFamily="34" charset="0"/>
                <a:ea typeface="Times New Roman" panose="02020603050405020304" pitchFamily="18" charset="0"/>
              </a:rPr>
              <a:t>Considering the post-pandemic scenario, it has observed that customer choices and behaviour is changing rapidly. </a:t>
            </a:r>
          </a:p>
          <a:p>
            <a:pPr algn="just">
              <a:lnSpc>
                <a:spcPct val="150000"/>
              </a:lnSpc>
            </a:pPr>
            <a:r>
              <a:rPr lang="en-GB" sz="2000" dirty="0">
                <a:effectLst/>
                <a:latin typeface="Arial" panose="020B0604020202020204" pitchFamily="34" charset="0"/>
                <a:ea typeface="Times New Roman" panose="02020603050405020304" pitchFamily="18" charset="0"/>
              </a:rPr>
              <a:t>This can be seen in their initiative of making £20 million “venture capital investment” on technology (Ft.com, 2021).</a:t>
            </a:r>
            <a:endParaRPr lang="en-GB" sz="2000" dirty="0">
              <a:latin typeface="Arial" panose="020B0604020202020204" pitchFamily="34" charset="0"/>
              <a:ea typeface="Times New Roman" panose="02020603050405020304" pitchFamily="18" charset="0"/>
            </a:endParaRPr>
          </a:p>
          <a:p>
            <a:pPr algn="just">
              <a:lnSpc>
                <a:spcPct val="150000"/>
              </a:lnSpc>
            </a:pPr>
            <a:r>
              <a:rPr lang="en-GB" sz="2000" dirty="0">
                <a:effectLst/>
                <a:latin typeface="Arial" panose="020B0604020202020204" pitchFamily="34" charset="0"/>
                <a:ea typeface="Times New Roman" panose="02020603050405020304" pitchFamily="18" charset="0"/>
              </a:rPr>
              <a:t>Along with this, investment on store design is another crucial factor that paves the path of resource allocation (Corporate.marksandspencer.com, 2023). </a:t>
            </a:r>
            <a:endParaRPr lang="en-IN" sz="2000" dirty="0"/>
          </a:p>
        </p:txBody>
      </p:sp>
      <p:pic>
        <p:nvPicPr>
          <p:cNvPr id="5" name="Picture 4">
            <a:extLst>
              <a:ext uri="{FF2B5EF4-FFF2-40B4-BE49-F238E27FC236}">
                <a16:creationId xmlns="" xmlns:a16="http://schemas.microsoft.com/office/drawing/2014/main" id="{5454B228-594E-EE3D-EC03-473448F2BAEE}"/>
              </a:ext>
            </a:extLst>
          </p:cNvPr>
          <p:cNvPicPr>
            <a:picLocks noChangeAspect="1"/>
          </p:cNvPicPr>
          <p:nvPr/>
        </p:nvPicPr>
        <p:blipFill>
          <a:blip r:embed="rId3"/>
          <a:stretch>
            <a:fillRect/>
          </a:stretch>
        </p:blipFill>
        <p:spPr>
          <a:xfrm>
            <a:off x="6833286" y="2464931"/>
            <a:ext cx="4889156" cy="3208298"/>
          </a:xfrm>
          <a:prstGeom prst="rect">
            <a:avLst/>
          </a:prstGeom>
        </p:spPr>
      </p:pic>
    </p:spTree>
    <p:extLst>
      <p:ext uri="{BB962C8B-B14F-4D97-AF65-F5344CB8AC3E}">
        <p14:creationId xmlns="" xmlns:p14="http://schemas.microsoft.com/office/powerpoint/2010/main" val="91952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D15ED001-968A-5C61-2E7F-9083CE0DBF87}"/>
              </a:ext>
            </a:extLst>
          </p:cNvPr>
          <p:cNvSpPr>
            <a:spLocks noGrp="1"/>
          </p:cNvSpPr>
          <p:nvPr>
            <p:ph type="title"/>
          </p:nvPr>
        </p:nvSpPr>
        <p:spPr/>
        <p:txBody>
          <a:bodyPr>
            <a:normAutofit/>
          </a:bodyPr>
          <a:lstStyle/>
          <a:p>
            <a:pPr algn="ctr"/>
            <a:r>
              <a:rPr lang="en-GB" sz="3000" b="1" dirty="0">
                <a:effectLst/>
                <a:latin typeface="Arial" panose="020B0604020202020204" pitchFamily="34" charset="0"/>
                <a:ea typeface="Arial" panose="020B0604020202020204" pitchFamily="34" charset="0"/>
              </a:rPr>
              <a:t>A DETAILED MARKET ANALYSIS OF M&amp;S</a:t>
            </a:r>
            <a:endParaRPr lang="en-IN" sz="3000" dirty="0"/>
          </a:p>
        </p:txBody>
      </p:sp>
      <p:sp>
        <p:nvSpPr>
          <p:cNvPr id="3" name="Content Placeholder 2">
            <a:extLst>
              <a:ext uri="{FF2B5EF4-FFF2-40B4-BE49-F238E27FC236}">
                <a16:creationId xmlns="" xmlns:a16="http://schemas.microsoft.com/office/drawing/2014/main" id="{7C2D9092-FF4E-DDB0-F11A-1592158E367E}"/>
              </a:ext>
            </a:extLst>
          </p:cNvPr>
          <p:cNvSpPr>
            <a:spLocks noGrp="1"/>
          </p:cNvSpPr>
          <p:nvPr>
            <p:ph idx="1"/>
          </p:nvPr>
        </p:nvSpPr>
        <p:spPr>
          <a:xfrm>
            <a:off x="358346" y="2103120"/>
            <a:ext cx="6895070" cy="4112286"/>
          </a:xfrm>
        </p:spPr>
        <p:txBody>
          <a:bodyPr>
            <a:normAutofit fontScale="85000" lnSpcReduction="10000"/>
          </a:bodyPr>
          <a:lstStyle/>
          <a:p>
            <a:pPr marL="0" indent="0" algn="just">
              <a:lnSpc>
                <a:spcPct val="150000"/>
              </a:lnSpc>
              <a:buNone/>
            </a:pPr>
            <a:r>
              <a:rPr lang="en-GB" sz="2000" b="1" dirty="0">
                <a:effectLst/>
                <a:latin typeface="Arial" panose="020B0604020202020204" pitchFamily="34" charset="0"/>
                <a:ea typeface="Times New Roman" panose="02020603050405020304" pitchFamily="18" charset="0"/>
              </a:rPr>
              <a:t>Illustration of the competitive strategy for the organisation </a:t>
            </a:r>
            <a:endParaRPr lang="en-IN" sz="2000" dirty="0">
              <a:effectLst/>
              <a:latin typeface="Arial" panose="020B0604020202020204" pitchFamily="34" charset="0"/>
              <a:ea typeface="Arial" panose="020B0604020202020204" pitchFamily="34" charset="0"/>
            </a:endParaRPr>
          </a:p>
          <a:p>
            <a:pPr algn="just">
              <a:lnSpc>
                <a:spcPct val="150000"/>
              </a:lnSpc>
            </a:pPr>
            <a:r>
              <a:rPr lang="en-GB" sz="2000" dirty="0">
                <a:effectLst/>
                <a:latin typeface="Arial" panose="020B0604020202020204" pitchFamily="34" charset="0"/>
                <a:ea typeface="Times New Roman" panose="02020603050405020304" pitchFamily="18" charset="0"/>
              </a:rPr>
              <a:t>The profit of the company decreased by 90% accumulating £201 million loss due to global lockdown and reduced sales growth across all the regions (News.sky.com, 2021).</a:t>
            </a:r>
          </a:p>
          <a:p>
            <a:pPr algn="just">
              <a:lnSpc>
                <a:spcPct val="150000"/>
              </a:lnSpc>
            </a:pPr>
            <a:r>
              <a:rPr lang="en-GB" sz="2000" dirty="0">
                <a:effectLst/>
                <a:latin typeface="Arial" panose="020B0604020202020204" pitchFamily="34" charset="0"/>
                <a:ea typeface="Times New Roman" panose="02020603050405020304" pitchFamily="18" charset="0"/>
              </a:rPr>
              <a:t>The post pandemic period did not bring relief to the company as the company is still facing sales challenges. </a:t>
            </a:r>
          </a:p>
          <a:p>
            <a:pPr algn="just">
              <a:lnSpc>
                <a:spcPct val="150000"/>
              </a:lnSpc>
            </a:pPr>
            <a:r>
              <a:rPr lang="en-GB" sz="2000" dirty="0">
                <a:effectLst/>
                <a:latin typeface="Arial" panose="020B0604020202020204" pitchFamily="34" charset="0"/>
                <a:ea typeface="Times New Roman" panose="02020603050405020304" pitchFamily="18" charset="0"/>
              </a:rPr>
              <a:t>In order to retain competitive advantage, the company needs to change its </a:t>
            </a:r>
            <a:r>
              <a:rPr lang="en-GB" sz="2000" b="1" i="1" dirty="0">
                <a:effectLst/>
                <a:latin typeface="Arial" panose="020B0604020202020204" pitchFamily="34" charset="0"/>
                <a:ea typeface="Times New Roman" panose="02020603050405020304" pitchFamily="18" charset="0"/>
              </a:rPr>
              <a:t>segmentation strategy</a:t>
            </a:r>
            <a:r>
              <a:rPr lang="en-GB" sz="2000" dirty="0">
                <a:effectLst/>
                <a:latin typeface="Arial" panose="020B0604020202020204" pitchFamily="34" charset="0"/>
                <a:ea typeface="Times New Roman" panose="02020603050405020304" pitchFamily="18" charset="0"/>
              </a:rPr>
              <a:t> ensuring that potential customers can be attracted towards its products. </a:t>
            </a:r>
            <a:endParaRPr lang="en-GB" sz="2000" dirty="0">
              <a:latin typeface="Arial" panose="020B0604020202020204" pitchFamily="34" charset="0"/>
              <a:ea typeface="Times New Roman" panose="02020603050405020304" pitchFamily="18" charset="0"/>
            </a:endParaRPr>
          </a:p>
          <a:p>
            <a:pPr algn="just">
              <a:lnSpc>
                <a:spcPct val="150000"/>
              </a:lnSpc>
            </a:pPr>
            <a:endParaRPr lang="en-IN" sz="2000" dirty="0"/>
          </a:p>
        </p:txBody>
      </p:sp>
      <p:pic>
        <p:nvPicPr>
          <p:cNvPr id="2050" name="Picture 2" descr="Market Segmentation Strategies | Types and Application of MSS">
            <a:extLst>
              <a:ext uri="{FF2B5EF4-FFF2-40B4-BE49-F238E27FC236}">
                <a16:creationId xmlns="" xmlns:a16="http://schemas.microsoft.com/office/drawing/2014/main" id="{94DCDBED-55A4-3593-E74B-E8E59D467E82}"/>
              </a:ext>
            </a:extLst>
          </p:cNvPr>
          <p:cNvPicPr>
            <a:picLocks noChangeAspect="1" noChangeArrowheads="1"/>
          </p:cNvPicPr>
          <p:nvPr/>
        </p:nvPicPr>
        <p:blipFill>
          <a:blip r:embed="rId3">
            <a:extLst>
              <a:ext uri="{28A0092B-C50C-407E-A947-70E740481C1C}">
                <a14:useLocalDpi xmlns="" xmlns:a14="http://schemas.microsoft.com/office/drawing/2010/main" val="0"/>
              </a:ext>
            </a:extLst>
          </a:blip>
          <a:srcRect/>
          <a:stretch>
            <a:fillRect/>
          </a:stretch>
        </p:blipFill>
        <p:spPr bwMode="auto">
          <a:xfrm>
            <a:off x="7883611" y="2146369"/>
            <a:ext cx="3950043" cy="3080179"/>
          </a:xfrm>
          <a:prstGeom prst="rect">
            <a:avLst/>
          </a:prstGeom>
          <a:noFill/>
          <a:extLst>
            <a:ext uri="{909E8E84-426E-40DD-AFC4-6F175D3DCCD1}">
              <a14:hiddenFill xmlns="" xmlns:a14="http://schemas.microsoft.com/office/drawing/2010/main">
                <a:solidFill>
                  <a:srgbClr val="FFFFFF"/>
                </a:solidFill>
              </a14:hiddenFill>
            </a:ext>
          </a:extLst>
        </p:spPr>
      </p:pic>
    </p:spTree>
    <p:extLst>
      <p:ext uri="{BB962C8B-B14F-4D97-AF65-F5344CB8AC3E}">
        <p14:creationId xmlns="" xmlns:p14="http://schemas.microsoft.com/office/powerpoint/2010/main" val="2463503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46CA2F75-D3D5-BBC3-8F09-0CFAC063A8CB}"/>
              </a:ext>
            </a:extLst>
          </p:cNvPr>
          <p:cNvSpPr>
            <a:spLocks noGrp="1"/>
          </p:cNvSpPr>
          <p:nvPr>
            <p:ph type="title"/>
          </p:nvPr>
        </p:nvSpPr>
        <p:spPr/>
        <p:txBody>
          <a:bodyPr>
            <a:normAutofit/>
          </a:bodyPr>
          <a:lstStyle/>
          <a:p>
            <a:pPr algn="ctr"/>
            <a:r>
              <a:rPr lang="en-GB" sz="3000" b="1" dirty="0">
                <a:effectLst/>
                <a:latin typeface="Arial" panose="020B0604020202020204" pitchFamily="34" charset="0"/>
                <a:ea typeface="Arial" panose="020B0604020202020204" pitchFamily="34" charset="0"/>
              </a:rPr>
              <a:t>A DETAILED MARKET ANALYSIS OF M&amp;S</a:t>
            </a:r>
            <a:endParaRPr lang="en-IN" sz="3000" dirty="0"/>
          </a:p>
        </p:txBody>
      </p:sp>
      <p:sp>
        <p:nvSpPr>
          <p:cNvPr id="3" name="Content Placeholder 2">
            <a:extLst>
              <a:ext uri="{FF2B5EF4-FFF2-40B4-BE49-F238E27FC236}">
                <a16:creationId xmlns="" xmlns:a16="http://schemas.microsoft.com/office/drawing/2014/main" id="{F98696D0-8CB2-BE1F-00FB-AE30521D4A42}"/>
              </a:ext>
            </a:extLst>
          </p:cNvPr>
          <p:cNvSpPr>
            <a:spLocks noGrp="1"/>
          </p:cNvSpPr>
          <p:nvPr>
            <p:ph idx="1"/>
          </p:nvPr>
        </p:nvSpPr>
        <p:spPr>
          <a:xfrm>
            <a:off x="506628" y="2103120"/>
            <a:ext cx="6030096" cy="3931920"/>
          </a:xfrm>
        </p:spPr>
        <p:txBody>
          <a:bodyPr>
            <a:normAutofit fontScale="85000" lnSpcReduction="20000"/>
          </a:bodyPr>
          <a:lstStyle/>
          <a:p>
            <a:pPr algn="just">
              <a:lnSpc>
                <a:spcPct val="150000"/>
              </a:lnSpc>
            </a:pPr>
            <a:r>
              <a:rPr lang="en-GB" sz="2000" dirty="0">
                <a:effectLst/>
                <a:latin typeface="Arial" panose="020B0604020202020204" pitchFamily="34" charset="0"/>
                <a:ea typeface="Times New Roman" panose="02020603050405020304" pitchFamily="18" charset="0"/>
              </a:rPr>
              <a:t>The analysis shows that M&amp;S “adjusted earnings per share” amounts to 18.1p showing a significant loss from the previous year (Corporate.marksandspencer.com, 2023). </a:t>
            </a:r>
          </a:p>
          <a:p>
            <a:pPr algn="just">
              <a:lnSpc>
                <a:spcPct val="150000"/>
              </a:lnSpc>
            </a:pPr>
            <a:r>
              <a:rPr lang="en-GB" sz="2000" dirty="0">
                <a:latin typeface="Arial" panose="020B0604020202020204" pitchFamily="34" charset="0"/>
                <a:ea typeface="Times New Roman" panose="02020603050405020304" pitchFamily="18" charset="0"/>
              </a:rPr>
              <a:t>T</a:t>
            </a:r>
            <a:r>
              <a:rPr lang="en-GB" sz="2000" dirty="0">
                <a:effectLst/>
                <a:latin typeface="Arial" panose="020B0604020202020204" pitchFamily="34" charset="0"/>
                <a:ea typeface="Times New Roman" panose="02020603050405020304" pitchFamily="18" charset="0"/>
              </a:rPr>
              <a:t>he company needs to make a renewed investment strategy in terms of capital ventures to bring dynamic transformation to the operation of the company. </a:t>
            </a:r>
          </a:p>
          <a:p>
            <a:pPr algn="just">
              <a:lnSpc>
                <a:spcPct val="150000"/>
              </a:lnSpc>
            </a:pPr>
            <a:r>
              <a:rPr lang="en-GB" sz="2000" dirty="0">
                <a:effectLst/>
                <a:latin typeface="Arial" panose="020B0604020202020204" pitchFamily="34" charset="0"/>
                <a:ea typeface="Times New Roman" panose="02020603050405020304" pitchFamily="18" charset="0"/>
              </a:rPr>
              <a:t>This investment strategy needs to be in line with organisational objectives as this helps in synchronisation operations bringing positive outcomes.</a:t>
            </a:r>
            <a:endParaRPr lang="en-IN" sz="2000" dirty="0"/>
          </a:p>
        </p:txBody>
      </p:sp>
      <p:pic>
        <p:nvPicPr>
          <p:cNvPr id="3074" name="Picture 2" descr="Investment Strategy - Meaning, Types, Factors to Consider">
            <a:extLst>
              <a:ext uri="{FF2B5EF4-FFF2-40B4-BE49-F238E27FC236}">
                <a16:creationId xmlns="" xmlns:a16="http://schemas.microsoft.com/office/drawing/2014/main" id="{A6029E5C-50B5-A3DE-8322-1020DC4C9C74}"/>
              </a:ext>
            </a:extLst>
          </p:cNvPr>
          <p:cNvPicPr>
            <a:picLocks noChangeAspect="1" noChangeArrowheads="1"/>
          </p:cNvPicPr>
          <p:nvPr/>
        </p:nvPicPr>
        <p:blipFill>
          <a:blip r:embed="rId3">
            <a:extLst>
              <a:ext uri="{28A0092B-C50C-407E-A947-70E740481C1C}">
                <a14:useLocalDpi xmlns="" xmlns:a14="http://schemas.microsoft.com/office/drawing/2010/main" val="0"/>
              </a:ext>
            </a:extLst>
          </a:blip>
          <a:srcRect/>
          <a:stretch>
            <a:fillRect/>
          </a:stretch>
        </p:blipFill>
        <p:spPr bwMode="auto">
          <a:xfrm>
            <a:off x="7447005" y="2557848"/>
            <a:ext cx="3678195" cy="2516659"/>
          </a:xfrm>
          <a:prstGeom prst="rect">
            <a:avLst/>
          </a:prstGeom>
          <a:noFill/>
          <a:extLst>
            <a:ext uri="{909E8E84-426E-40DD-AFC4-6F175D3DCCD1}">
              <a14:hiddenFill xmlns="" xmlns:a14="http://schemas.microsoft.com/office/drawing/2010/main">
                <a:solidFill>
                  <a:srgbClr val="FFFFFF"/>
                </a:solidFill>
              </a14:hiddenFill>
            </a:ext>
          </a:extLst>
        </p:spPr>
      </p:pic>
    </p:spTree>
    <p:extLst>
      <p:ext uri="{BB962C8B-B14F-4D97-AF65-F5344CB8AC3E}">
        <p14:creationId xmlns="" xmlns:p14="http://schemas.microsoft.com/office/powerpoint/2010/main" val="26548641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6CF46E0E-427E-2873-9A85-B3E3CE3FB5F9}"/>
              </a:ext>
            </a:extLst>
          </p:cNvPr>
          <p:cNvSpPr>
            <a:spLocks noGrp="1"/>
          </p:cNvSpPr>
          <p:nvPr>
            <p:ph type="title"/>
          </p:nvPr>
        </p:nvSpPr>
        <p:spPr/>
        <p:txBody>
          <a:bodyPr>
            <a:normAutofit/>
          </a:bodyPr>
          <a:lstStyle/>
          <a:p>
            <a:pPr algn="ctr"/>
            <a:r>
              <a:rPr lang="en-GB" sz="3000" b="1" dirty="0">
                <a:effectLst/>
                <a:latin typeface="Arial" panose="020B0604020202020204" pitchFamily="34" charset="0"/>
                <a:ea typeface="Arial" panose="020B0604020202020204" pitchFamily="34" charset="0"/>
              </a:rPr>
              <a:t>A DETAILED MARKET ANALYSIS OF M&amp;S</a:t>
            </a:r>
            <a:endParaRPr lang="en-IN" sz="3000" dirty="0"/>
          </a:p>
        </p:txBody>
      </p:sp>
      <p:sp>
        <p:nvSpPr>
          <p:cNvPr id="3" name="Content Placeholder 2">
            <a:extLst>
              <a:ext uri="{FF2B5EF4-FFF2-40B4-BE49-F238E27FC236}">
                <a16:creationId xmlns="" xmlns:a16="http://schemas.microsoft.com/office/drawing/2014/main" id="{F5948164-ECD0-0AB3-F95D-ABD61B5DE292}"/>
              </a:ext>
            </a:extLst>
          </p:cNvPr>
          <p:cNvSpPr>
            <a:spLocks noGrp="1"/>
          </p:cNvSpPr>
          <p:nvPr>
            <p:ph idx="1"/>
          </p:nvPr>
        </p:nvSpPr>
        <p:spPr>
          <a:xfrm>
            <a:off x="518984" y="2103120"/>
            <a:ext cx="5906530" cy="3931920"/>
          </a:xfrm>
        </p:spPr>
        <p:txBody>
          <a:bodyPr>
            <a:normAutofit fontScale="77500" lnSpcReduction="20000"/>
          </a:bodyPr>
          <a:lstStyle/>
          <a:p>
            <a:pPr marL="0" indent="0" algn="just">
              <a:lnSpc>
                <a:spcPct val="150000"/>
              </a:lnSpc>
              <a:buNone/>
            </a:pPr>
            <a:r>
              <a:rPr lang="en-GB" sz="1800" b="1" dirty="0">
                <a:effectLst/>
                <a:latin typeface="Arial" panose="020B0604020202020204" pitchFamily="34" charset="0"/>
                <a:ea typeface="Times New Roman" panose="02020603050405020304" pitchFamily="18" charset="0"/>
              </a:rPr>
              <a:t>Identification of green marketing and CSR strategy used by the company </a:t>
            </a:r>
            <a:endParaRPr lang="en-IN" sz="1800" dirty="0">
              <a:effectLst/>
              <a:latin typeface="Arial" panose="020B0604020202020204" pitchFamily="34" charset="0"/>
              <a:ea typeface="Arial" panose="020B0604020202020204" pitchFamily="34" charset="0"/>
            </a:endParaRPr>
          </a:p>
          <a:p>
            <a:pPr algn="just">
              <a:lnSpc>
                <a:spcPct val="150000"/>
              </a:lnSpc>
            </a:pPr>
            <a:r>
              <a:rPr lang="en-GB" sz="1800" dirty="0">
                <a:effectLst/>
                <a:latin typeface="Arial" panose="020B0604020202020204" pitchFamily="34" charset="0"/>
                <a:ea typeface="Times New Roman" panose="02020603050405020304" pitchFamily="18" charset="0"/>
              </a:rPr>
              <a:t>As per the view of </a:t>
            </a:r>
            <a:r>
              <a:rPr lang="en-GB" sz="1800" dirty="0" err="1">
                <a:effectLst/>
                <a:latin typeface="Arial" panose="020B0604020202020204" pitchFamily="34" charset="0"/>
                <a:ea typeface="Times New Roman" panose="02020603050405020304" pitchFamily="18" charset="0"/>
              </a:rPr>
              <a:t>Praesri</a:t>
            </a:r>
            <a:r>
              <a:rPr lang="en-GB" sz="1800" dirty="0">
                <a:effectLst/>
                <a:latin typeface="Arial" panose="020B0604020202020204" pitchFamily="34" charset="0"/>
                <a:ea typeface="Times New Roman" panose="02020603050405020304" pitchFamily="18" charset="0"/>
              </a:rPr>
              <a:t> </a:t>
            </a:r>
            <a:r>
              <a:rPr lang="en-GB" sz="1800" i="1" dirty="0">
                <a:effectLst/>
                <a:latin typeface="Arial" panose="020B0604020202020204" pitchFamily="34" charset="0"/>
                <a:ea typeface="Times New Roman" panose="02020603050405020304" pitchFamily="18" charset="0"/>
              </a:rPr>
              <a:t>et al. </a:t>
            </a:r>
            <a:r>
              <a:rPr lang="en-GB" sz="1800" dirty="0">
                <a:effectLst/>
                <a:latin typeface="Arial" panose="020B0604020202020204" pitchFamily="34" charset="0"/>
                <a:ea typeface="Times New Roman" panose="02020603050405020304" pitchFamily="18" charset="0"/>
              </a:rPr>
              <a:t>(2022), the application of “</a:t>
            </a:r>
            <a:r>
              <a:rPr lang="en-GB" sz="1800" dirty="0" err="1">
                <a:effectLst/>
                <a:latin typeface="Arial" panose="020B0604020202020204" pitchFamily="34" charset="0"/>
                <a:ea typeface="Times New Roman" panose="02020603050405020304" pitchFamily="18" charset="0"/>
              </a:rPr>
              <a:t>Kotlers</a:t>
            </a:r>
            <a:r>
              <a:rPr lang="en-GB" sz="1800" dirty="0">
                <a:effectLst/>
                <a:latin typeface="Arial" panose="020B0604020202020204" pitchFamily="34" charset="0"/>
                <a:ea typeface="Times New Roman" panose="02020603050405020304" pitchFamily="18" charset="0"/>
              </a:rPr>
              <a:t>’ marketing theory” states that aligning segmentation strategy with key marketing goals can help in adding value to services.</a:t>
            </a:r>
          </a:p>
          <a:p>
            <a:pPr algn="just">
              <a:lnSpc>
                <a:spcPct val="150000"/>
              </a:lnSpc>
            </a:pPr>
            <a:r>
              <a:rPr lang="en-GB" sz="1800" dirty="0">
                <a:effectLst/>
                <a:latin typeface="Arial" panose="020B0604020202020204" pitchFamily="34" charset="0"/>
                <a:ea typeface="Times New Roman" panose="02020603050405020304" pitchFamily="18" charset="0"/>
              </a:rPr>
              <a:t>The application of this theory also helps in determining customers' needs, which can help M&amp;S in expanding their market operations.</a:t>
            </a:r>
            <a:endParaRPr lang="en-GB" dirty="0">
              <a:latin typeface="Arial" panose="020B0604020202020204" pitchFamily="34" charset="0"/>
              <a:ea typeface="Times New Roman" panose="02020603050405020304" pitchFamily="18" charset="0"/>
            </a:endParaRPr>
          </a:p>
          <a:p>
            <a:pPr algn="just">
              <a:lnSpc>
                <a:spcPct val="150000"/>
              </a:lnSpc>
            </a:pPr>
            <a:r>
              <a:rPr lang="en-GB" dirty="0">
                <a:latin typeface="Arial" panose="020B0604020202020204" pitchFamily="34" charset="0"/>
                <a:ea typeface="Times New Roman" panose="02020603050405020304" pitchFamily="18" charset="0"/>
              </a:rPr>
              <a:t>T</a:t>
            </a:r>
            <a:r>
              <a:rPr lang="en-GB" sz="1800" dirty="0">
                <a:effectLst/>
                <a:latin typeface="Arial" panose="020B0604020202020204" pitchFamily="34" charset="0"/>
                <a:ea typeface="Times New Roman" panose="02020603050405020304" pitchFamily="18" charset="0"/>
              </a:rPr>
              <a:t>he company indulges in producing clothes with organic materials ensuring that this can strengthen marketing activities of the company (Corporate.marksandspencer.com, 2023). </a:t>
            </a:r>
          </a:p>
          <a:p>
            <a:pPr algn="just">
              <a:lnSpc>
                <a:spcPct val="150000"/>
              </a:lnSpc>
            </a:pPr>
            <a:r>
              <a:rPr lang="en-IN" dirty="0"/>
              <a:t>“</a:t>
            </a:r>
            <a:r>
              <a:rPr lang="en-GB" sz="1800" dirty="0">
                <a:effectLst/>
                <a:latin typeface="Arial" panose="020B0604020202020204" pitchFamily="34" charset="0"/>
                <a:ea typeface="Times New Roman" panose="02020603050405020304" pitchFamily="18" charset="0"/>
              </a:rPr>
              <a:t>Triple Bottom Line” is the primary aspect that reflects the CSR approach of M&amp;S.</a:t>
            </a:r>
            <a:endParaRPr lang="en-IN" dirty="0"/>
          </a:p>
        </p:txBody>
      </p:sp>
      <p:pic>
        <p:nvPicPr>
          <p:cNvPr id="4098" name="Picture 2" descr="Green Marketing: The Way Ahead">
            <a:extLst>
              <a:ext uri="{FF2B5EF4-FFF2-40B4-BE49-F238E27FC236}">
                <a16:creationId xmlns="" xmlns:a16="http://schemas.microsoft.com/office/drawing/2014/main" id="{4AA39EB3-09E6-810E-98CB-D5396FE0FCF9}"/>
              </a:ext>
            </a:extLst>
          </p:cNvPr>
          <p:cNvPicPr>
            <a:picLocks noChangeAspect="1" noChangeArrowheads="1"/>
          </p:cNvPicPr>
          <p:nvPr/>
        </p:nvPicPr>
        <p:blipFill>
          <a:blip r:embed="rId3">
            <a:extLst>
              <a:ext uri="{28A0092B-C50C-407E-A947-70E740481C1C}">
                <a14:useLocalDpi xmlns="" xmlns:a14="http://schemas.microsoft.com/office/drawing/2010/main" val="0"/>
              </a:ext>
            </a:extLst>
          </a:blip>
          <a:srcRect/>
          <a:stretch>
            <a:fillRect/>
          </a:stretch>
        </p:blipFill>
        <p:spPr bwMode="auto">
          <a:xfrm>
            <a:off x="7179276" y="2492332"/>
            <a:ext cx="3508933" cy="3092922"/>
          </a:xfrm>
          <a:prstGeom prst="rect">
            <a:avLst/>
          </a:prstGeom>
          <a:noFill/>
          <a:extLst>
            <a:ext uri="{909E8E84-426E-40DD-AFC4-6F175D3DCCD1}">
              <a14:hiddenFill xmlns="" xmlns:a14="http://schemas.microsoft.com/office/drawing/2010/main">
                <a:solidFill>
                  <a:srgbClr val="FFFFFF"/>
                </a:solidFill>
              </a14:hiddenFill>
            </a:ext>
          </a:extLst>
        </p:spPr>
      </p:pic>
    </p:spTree>
    <p:extLst>
      <p:ext uri="{BB962C8B-B14F-4D97-AF65-F5344CB8AC3E}">
        <p14:creationId xmlns="" xmlns:p14="http://schemas.microsoft.com/office/powerpoint/2010/main" val="34116769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4B823EAF-F209-022E-0971-5F810B5B6155}"/>
              </a:ext>
            </a:extLst>
          </p:cNvPr>
          <p:cNvSpPr>
            <a:spLocks noGrp="1"/>
          </p:cNvSpPr>
          <p:nvPr>
            <p:ph type="title"/>
          </p:nvPr>
        </p:nvSpPr>
        <p:spPr/>
        <p:txBody>
          <a:bodyPr>
            <a:normAutofit/>
          </a:bodyPr>
          <a:lstStyle/>
          <a:p>
            <a:pPr algn="ctr"/>
            <a:r>
              <a:rPr lang="en-GB" sz="3000" b="1" dirty="0">
                <a:effectLst/>
                <a:latin typeface="Arial" panose="020B0604020202020204" pitchFamily="34" charset="0"/>
                <a:ea typeface="Arial" panose="020B0604020202020204" pitchFamily="34" charset="0"/>
              </a:rPr>
              <a:t>RECOMMENDATION </a:t>
            </a:r>
            <a:endParaRPr lang="en-IN" sz="3000" dirty="0"/>
          </a:p>
        </p:txBody>
      </p:sp>
      <p:sp>
        <p:nvSpPr>
          <p:cNvPr id="3" name="Content Placeholder 2">
            <a:extLst>
              <a:ext uri="{FF2B5EF4-FFF2-40B4-BE49-F238E27FC236}">
                <a16:creationId xmlns="" xmlns:a16="http://schemas.microsoft.com/office/drawing/2014/main" id="{B697A7E4-0DFE-33C6-EC29-2ACB6E15DBD0}"/>
              </a:ext>
            </a:extLst>
          </p:cNvPr>
          <p:cNvSpPr>
            <a:spLocks noGrp="1"/>
          </p:cNvSpPr>
          <p:nvPr>
            <p:ph idx="1"/>
          </p:nvPr>
        </p:nvSpPr>
        <p:spPr>
          <a:xfrm>
            <a:off x="630196" y="2103120"/>
            <a:ext cx="6054810" cy="3931920"/>
          </a:xfrm>
        </p:spPr>
        <p:txBody>
          <a:bodyPr>
            <a:normAutofit fontScale="92500" lnSpcReduction="20000"/>
          </a:bodyPr>
          <a:lstStyle/>
          <a:p>
            <a:pPr algn="just">
              <a:lnSpc>
                <a:spcPct val="150000"/>
              </a:lnSpc>
            </a:pPr>
            <a:r>
              <a:rPr lang="en-GB" sz="2000" dirty="0">
                <a:effectLst/>
                <a:latin typeface="Arial" panose="020B0604020202020204" pitchFamily="34" charset="0"/>
                <a:ea typeface="Times New Roman" panose="02020603050405020304" pitchFamily="18" charset="0"/>
              </a:rPr>
              <a:t>The company needs to follow </a:t>
            </a:r>
            <a:r>
              <a:rPr lang="en-GB" sz="2000" b="1" i="1" dirty="0">
                <a:effectLst/>
                <a:latin typeface="Arial" panose="020B0604020202020204" pitchFamily="34" charset="0"/>
                <a:ea typeface="Times New Roman" panose="02020603050405020304" pitchFamily="18" charset="0"/>
              </a:rPr>
              <a:t>AI based marketing activities</a:t>
            </a:r>
            <a:r>
              <a:rPr lang="en-GB" sz="2000" dirty="0">
                <a:effectLst/>
                <a:latin typeface="Arial" panose="020B0604020202020204" pitchFamily="34" charset="0"/>
                <a:ea typeface="Times New Roman" panose="02020603050405020304" pitchFamily="18" charset="0"/>
              </a:rPr>
              <a:t> to determine key trends that can help the company in achieving its objectives. </a:t>
            </a:r>
          </a:p>
          <a:p>
            <a:pPr algn="just">
              <a:lnSpc>
                <a:spcPct val="150000"/>
              </a:lnSpc>
            </a:pPr>
            <a:r>
              <a:rPr lang="en-GB" sz="2000" dirty="0" err="1">
                <a:effectLst/>
                <a:latin typeface="Arial" panose="020B0604020202020204" pitchFamily="34" charset="0"/>
                <a:ea typeface="Times New Roman" panose="02020603050405020304" pitchFamily="18" charset="0"/>
              </a:rPr>
              <a:t>Keränen</a:t>
            </a:r>
            <a:r>
              <a:rPr lang="en-GB" sz="2000" dirty="0">
                <a:effectLst/>
                <a:latin typeface="Arial" panose="020B0604020202020204" pitchFamily="34" charset="0"/>
                <a:ea typeface="Times New Roman" panose="02020603050405020304" pitchFamily="18" charset="0"/>
              </a:rPr>
              <a:t> and </a:t>
            </a:r>
            <a:r>
              <a:rPr lang="en-GB" sz="2000" dirty="0" err="1">
                <a:effectLst/>
                <a:latin typeface="Arial" panose="020B0604020202020204" pitchFamily="34" charset="0"/>
                <a:ea typeface="Times New Roman" panose="02020603050405020304" pitchFamily="18" charset="0"/>
              </a:rPr>
              <a:t>Liozu</a:t>
            </a:r>
            <a:r>
              <a:rPr lang="en-GB" sz="2000" dirty="0">
                <a:effectLst/>
                <a:latin typeface="Arial" panose="020B0604020202020204" pitchFamily="34" charset="0"/>
                <a:ea typeface="Times New Roman" panose="02020603050405020304" pitchFamily="18" charset="0"/>
              </a:rPr>
              <a:t> (2020) state that AI marketing activity is dynamic and enables companies to follow key marketing trends. </a:t>
            </a:r>
            <a:endParaRPr lang="en-GB" sz="2000" dirty="0">
              <a:latin typeface="Arial" panose="020B0604020202020204" pitchFamily="34" charset="0"/>
              <a:ea typeface="Times New Roman" panose="02020603050405020304" pitchFamily="18" charset="0"/>
            </a:endParaRPr>
          </a:p>
          <a:p>
            <a:pPr algn="just">
              <a:lnSpc>
                <a:spcPct val="150000"/>
              </a:lnSpc>
            </a:pPr>
            <a:r>
              <a:rPr lang="en-GB" sz="2000" dirty="0">
                <a:effectLst/>
                <a:latin typeface="Arial" panose="020B0604020202020204" pitchFamily="34" charset="0"/>
                <a:ea typeface="Times New Roman" panose="02020603050405020304" pitchFamily="18" charset="0"/>
              </a:rPr>
              <a:t>In view of </a:t>
            </a:r>
            <a:r>
              <a:rPr lang="en-GB" sz="2000" dirty="0" err="1">
                <a:effectLst/>
                <a:latin typeface="Arial" panose="020B0604020202020204" pitchFamily="34" charset="0"/>
                <a:ea typeface="Times New Roman" panose="02020603050405020304" pitchFamily="18" charset="0"/>
              </a:rPr>
              <a:t>Mikalef</a:t>
            </a:r>
            <a:r>
              <a:rPr lang="en-GB" sz="2000" dirty="0">
                <a:effectLst/>
                <a:latin typeface="Arial" panose="020B0604020202020204" pitchFamily="34" charset="0"/>
                <a:ea typeface="Times New Roman" panose="02020603050405020304" pitchFamily="18" charset="0"/>
              </a:rPr>
              <a:t> </a:t>
            </a:r>
            <a:r>
              <a:rPr lang="en-GB" sz="2000" i="1" dirty="0">
                <a:effectLst/>
                <a:latin typeface="Arial" panose="020B0604020202020204" pitchFamily="34" charset="0"/>
                <a:ea typeface="Times New Roman" panose="02020603050405020304" pitchFamily="18" charset="0"/>
              </a:rPr>
              <a:t>et al. </a:t>
            </a:r>
            <a:r>
              <a:rPr lang="en-GB" sz="2000" dirty="0">
                <a:effectLst/>
                <a:latin typeface="Arial" panose="020B0604020202020204" pitchFamily="34" charset="0"/>
                <a:ea typeface="Times New Roman" panose="02020603050405020304" pitchFamily="18" charset="0"/>
              </a:rPr>
              <a:t>(2021), CVM is a potential factor that allows companies to expand their value management. </a:t>
            </a:r>
            <a:endParaRPr lang="en-IN" sz="2000" dirty="0"/>
          </a:p>
        </p:txBody>
      </p:sp>
      <p:pic>
        <p:nvPicPr>
          <p:cNvPr id="5" name="Picture 4">
            <a:extLst>
              <a:ext uri="{FF2B5EF4-FFF2-40B4-BE49-F238E27FC236}">
                <a16:creationId xmlns="" xmlns:a16="http://schemas.microsoft.com/office/drawing/2014/main" id="{7279D0B9-A31B-271B-130F-42BD99C899DC}"/>
              </a:ext>
            </a:extLst>
          </p:cNvPr>
          <p:cNvPicPr>
            <a:picLocks noChangeAspect="1"/>
          </p:cNvPicPr>
          <p:nvPr/>
        </p:nvPicPr>
        <p:blipFill>
          <a:blip r:embed="rId3"/>
          <a:stretch>
            <a:fillRect/>
          </a:stretch>
        </p:blipFill>
        <p:spPr>
          <a:xfrm>
            <a:off x="7661188" y="2423462"/>
            <a:ext cx="3900615" cy="3075295"/>
          </a:xfrm>
          <a:prstGeom prst="rect">
            <a:avLst/>
          </a:prstGeom>
        </p:spPr>
      </p:pic>
    </p:spTree>
    <p:extLst>
      <p:ext uri="{BB962C8B-B14F-4D97-AF65-F5344CB8AC3E}">
        <p14:creationId xmlns="" xmlns:p14="http://schemas.microsoft.com/office/powerpoint/2010/main" val="524471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1B167695-757D-DE64-A8B5-10D6F918C0C5}"/>
              </a:ext>
            </a:extLst>
          </p:cNvPr>
          <p:cNvSpPr>
            <a:spLocks noGrp="1"/>
          </p:cNvSpPr>
          <p:nvPr>
            <p:ph type="title"/>
          </p:nvPr>
        </p:nvSpPr>
        <p:spPr/>
        <p:txBody>
          <a:bodyPr>
            <a:normAutofit/>
          </a:bodyPr>
          <a:lstStyle/>
          <a:p>
            <a:pPr algn="ctr"/>
            <a:r>
              <a:rPr lang="en-GB" sz="3000" b="1" kern="0" dirty="0">
                <a:solidFill>
                  <a:srgbClr val="000000"/>
                </a:solidFill>
                <a:effectLst/>
                <a:latin typeface="Arial" panose="020B0604020202020204" pitchFamily="34" charset="0"/>
              </a:rPr>
              <a:t>CONCLUSION </a:t>
            </a:r>
            <a:r>
              <a:rPr lang="en-IN" sz="3000" b="1" kern="0" dirty="0">
                <a:solidFill>
                  <a:srgbClr val="000000"/>
                </a:solidFill>
                <a:effectLst/>
                <a:latin typeface="Arial" panose="020B0604020202020204" pitchFamily="34" charset="0"/>
              </a:rPr>
              <a:t/>
            </a:r>
            <a:br>
              <a:rPr lang="en-IN" sz="3000" b="1" kern="0" dirty="0">
                <a:solidFill>
                  <a:srgbClr val="000000"/>
                </a:solidFill>
                <a:effectLst/>
                <a:latin typeface="Arial" panose="020B0604020202020204" pitchFamily="34" charset="0"/>
              </a:rPr>
            </a:br>
            <a:endParaRPr lang="en-IN" sz="3000" dirty="0"/>
          </a:p>
        </p:txBody>
      </p:sp>
      <p:sp>
        <p:nvSpPr>
          <p:cNvPr id="3" name="Content Placeholder 2">
            <a:extLst>
              <a:ext uri="{FF2B5EF4-FFF2-40B4-BE49-F238E27FC236}">
                <a16:creationId xmlns="" xmlns:a16="http://schemas.microsoft.com/office/drawing/2014/main" id="{FA8D6A79-9F6D-A8F5-C53A-37CA3CF7F02B}"/>
              </a:ext>
            </a:extLst>
          </p:cNvPr>
          <p:cNvSpPr>
            <a:spLocks noGrp="1"/>
          </p:cNvSpPr>
          <p:nvPr>
            <p:ph idx="1"/>
          </p:nvPr>
        </p:nvSpPr>
        <p:spPr>
          <a:xfrm>
            <a:off x="1066800" y="2103120"/>
            <a:ext cx="10585622" cy="3931920"/>
          </a:xfrm>
        </p:spPr>
        <p:txBody>
          <a:bodyPr>
            <a:normAutofit/>
          </a:bodyPr>
          <a:lstStyle/>
          <a:p>
            <a:pPr marL="0" indent="0" algn="just">
              <a:lnSpc>
                <a:spcPct val="150000"/>
              </a:lnSpc>
              <a:buNone/>
            </a:pPr>
            <a:r>
              <a:rPr lang="en-GB" sz="2000" dirty="0">
                <a:effectLst/>
                <a:latin typeface="Arial" panose="020B0604020202020204" pitchFamily="34" charset="0"/>
                <a:ea typeface="Times New Roman" panose="02020603050405020304" pitchFamily="18" charset="0"/>
              </a:rPr>
              <a:t>The study concludes that M&amp;S poor segmentation strategy can become a challenge in the post pandemic period. It has been identified that “social, economic, technological and strategic” parameters can cause market failure of the company. However, the company displays green marketing prospects, which is to state that AI marketing and CVM can help M&amp;S in mitigating their challenges. </a:t>
            </a:r>
            <a:endParaRPr lang="en-IN" sz="2000" dirty="0">
              <a:effectLst/>
              <a:latin typeface="Arial" panose="020B0604020202020204" pitchFamily="34" charset="0"/>
              <a:ea typeface="Arial" panose="020B0604020202020204" pitchFamily="34" charset="0"/>
            </a:endParaRPr>
          </a:p>
          <a:p>
            <a:pPr marL="0" indent="0" algn="just">
              <a:lnSpc>
                <a:spcPct val="150000"/>
              </a:lnSpc>
              <a:buNone/>
            </a:pPr>
            <a:endParaRPr lang="en-IN" sz="2000" dirty="0"/>
          </a:p>
        </p:txBody>
      </p:sp>
    </p:spTree>
    <p:extLst>
      <p:ext uri="{BB962C8B-B14F-4D97-AF65-F5344CB8AC3E}">
        <p14:creationId xmlns="" xmlns:p14="http://schemas.microsoft.com/office/powerpoint/2010/main" val="2706476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4A2BB352-16C3-6423-D50A-42E83F9D8A4F}"/>
              </a:ext>
            </a:extLst>
          </p:cNvPr>
          <p:cNvSpPr>
            <a:spLocks noGrp="1"/>
          </p:cNvSpPr>
          <p:nvPr>
            <p:ph type="title"/>
          </p:nvPr>
        </p:nvSpPr>
        <p:spPr>
          <a:xfrm>
            <a:off x="1066800" y="-135924"/>
            <a:ext cx="10058400" cy="1285102"/>
          </a:xfrm>
        </p:spPr>
        <p:txBody>
          <a:bodyPr>
            <a:normAutofit/>
          </a:bodyPr>
          <a:lstStyle/>
          <a:p>
            <a:pPr algn="ctr"/>
            <a:r>
              <a:rPr lang="en-GB" sz="3000" b="1" dirty="0">
                <a:effectLst/>
                <a:latin typeface="Arial" panose="020B0604020202020204" pitchFamily="34" charset="0"/>
                <a:ea typeface="Arial" panose="020B0604020202020204" pitchFamily="34" charset="0"/>
              </a:rPr>
              <a:t>REFERENCES </a:t>
            </a:r>
            <a:endParaRPr lang="en-IN" sz="3000" b="1" dirty="0"/>
          </a:p>
        </p:txBody>
      </p:sp>
      <p:sp>
        <p:nvSpPr>
          <p:cNvPr id="3" name="Content Placeholder 2">
            <a:extLst>
              <a:ext uri="{FF2B5EF4-FFF2-40B4-BE49-F238E27FC236}">
                <a16:creationId xmlns="" xmlns:a16="http://schemas.microsoft.com/office/drawing/2014/main" id="{CDA6DCCF-C74F-43B2-5E7F-0217AC567415}"/>
              </a:ext>
            </a:extLst>
          </p:cNvPr>
          <p:cNvSpPr>
            <a:spLocks noGrp="1"/>
          </p:cNvSpPr>
          <p:nvPr>
            <p:ph idx="1"/>
          </p:nvPr>
        </p:nvSpPr>
        <p:spPr>
          <a:xfrm>
            <a:off x="172995" y="741405"/>
            <a:ext cx="11689491" cy="5820033"/>
          </a:xfrm>
        </p:spPr>
        <p:txBody>
          <a:bodyPr>
            <a:noAutofit/>
          </a:bodyPr>
          <a:lstStyle/>
          <a:p>
            <a:r>
              <a:rPr lang="en-GB" sz="800" b="1" i="1" dirty="0" smtClean="0"/>
              <a:t>“Bbc.com, (2020). M&amp;S: Five reasons the retailer is struggling. Available at: https://www.bbc.com/news/business-53478403[Accessed on: 9 July 2023]”</a:t>
            </a:r>
            <a:endParaRPr lang="en-US" sz="800" dirty="0" smtClean="0"/>
          </a:p>
          <a:p>
            <a:r>
              <a:rPr lang="en-GB" sz="800" b="1" i="1" dirty="0" smtClean="0"/>
              <a:t>“Bbc.com, (2023). What is net zero and how are the UK and other countries doing? Available at: https://www.bbc.com/news/science-environment-58874518[Accessed on: 9 July 2023]”</a:t>
            </a:r>
            <a:endParaRPr lang="en-US" sz="800" dirty="0" smtClean="0"/>
          </a:p>
          <a:p>
            <a:r>
              <a:rPr lang="en-GB" sz="800" b="1" i="1" dirty="0" smtClean="0"/>
              <a:t>“Corporate.marksandspencer.com, (2023). Our year in review 2023. Available at: https://corporate.marksandspencer.com/investors/our-performance-updates/2023-annual-report[Accessed on: 9 July 2023]”</a:t>
            </a:r>
            <a:endParaRPr lang="en-US" sz="800" dirty="0" smtClean="0"/>
          </a:p>
          <a:p>
            <a:r>
              <a:rPr lang="en-GB" sz="800" b="1" i="1" dirty="0" smtClean="0"/>
              <a:t>“Ft.com, (2021). M&amp;S makes venture capital investment in digital push. Available </a:t>
            </a:r>
            <a:r>
              <a:rPr lang="en-GB" sz="800" b="1" i="1" dirty="0" err="1" smtClean="0"/>
              <a:t>at:https</a:t>
            </a:r>
            <a:r>
              <a:rPr lang="en-GB" sz="800" b="1" i="1" dirty="0" smtClean="0"/>
              <a:t>://</a:t>
            </a:r>
            <a:r>
              <a:rPr lang="en-GB" sz="800" b="1" i="1" dirty="0" err="1" smtClean="0"/>
              <a:t>www.ft.com</a:t>
            </a:r>
            <a:r>
              <a:rPr lang="en-GB" sz="800" b="1" i="1" dirty="0" smtClean="0"/>
              <a:t>/content/f12ec4b4-5c03-4c28-947c-35bdb6759e43[Accessed on: 9 July 2023]”</a:t>
            </a:r>
            <a:endParaRPr lang="en-US" sz="800" dirty="0" smtClean="0"/>
          </a:p>
          <a:p>
            <a:r>
              <a:rPr lang="en-GB" sz="800" b="1" i="1" dirty="0" smtClean="0"/>
              <a:t>“Gov.uk, (2018). The Data Protection Act. Available </a:t>
            </a:r>
            <a:r>
              <a:rPr lang="en-GB" sz="800" b="1" i="1" dirty="0" err="1" smtClean="0"/>
              <a:t>at:https</a:t>
            </a:r>
            <a:r>
              <a:rPr lang="en-GB" sz="800" b="1" i="1" dirty="0" smtClean="0"/>
              <a:t>://</a:t>
            </a:r>
            <a:r>
              <a:rPr lang="en-GB" sz="800" b="1" i="1" dirty="0" err="1" smtClean="0"/>
              <a:t>www.gov.uk</a:t>
            </a:r>
            <a:r>
              <a:rPr lang="en-GB" sz="800" b="1" i="1" dirty="0" smtClean="0"/>
              <a:t>/data-protection#:~:text=The%20Data%20Protection%20Act%202018%20is%20the%20UK's%20implementation%20of,used%20fairly%2C%20lawfully%20and%20transparently[Accessed on: 9 July 2023]”</a:t>
            </a:r>
            <a:endParaRPr lang="en-US" sz="800" dirty="0" smtClean="0"/>
          </a:p>
          <a:p>
            <a:r>
              <a:rPr lang="en-GB" sz="800" b="1" i="1" dirty="0" smtClean="0"/>
              <a:t>“Gov.uk, (2023). Government commits up to £3.5 billion to future of tech and science. Available at: https://www.gov.uk/government/news/government-commits-up-to-35-billion-to-future-of-tech-and-science#:~:text=Press%20release-,Government%20commits%20up%20to%20%C2%A33.5%20billion%20to%20future%20of,the%20Chancellor%20in%20yesterday's%20Budget. [Accessed on: 9 July 2023]”</a:t>
            </a:r>
            <a:endParaRPr lang="en-US" sz="800" dirty="0" smtClean="0"/>
          </a:p>
          <a:p>
            <a:r>
              <a:rPr lang="en-GB" sz="800" b="1" i="1" dirty="0" smtClean="0"/>
              <a:t>“</a:t>
            </a:r>
            <a:r>
              <a:rPr lang="en-GB" sz="800" b="1" i="1" dirty="0" err="1" smtClean="0"/>
              <a:t>Hussain</a:t>
            </a:r>
            <a:r>
              <a:rPr lang="en-GB" sz="800" b="1" i="1" dirty="0" smtClean="0"/>
              <a:t>, A., Bui, V.H. and Kim, H.M., (2019). </a:t>
            </a:r>
            <a:r>
              <a:rPr lang="en-GB" sz="800" b="1" i="1" dirty="0" err="1" smtClean="0"/>
              <a:t>Microgrids</a:t>
            </a:r>
            <a:r>
              <a:rPr lang="en-GB" sz="800" b="1" i="1" dirty="0" smtClean="0"/>
              <a:t> as a resilience resource and strategies used by </a:t>
            </a:r>
            <a:r>
              <a:rPr lang="en-GB" sz="800" b="1" i="1" dirty="0" err="1" smtClean="0"/>
              <a:t>microgrids</a:t>
            </a:r>
            <a:r>
              <a:rPr lang="en-GB" sz="800" b="1" i="1" dirty="0" smtClean="0"/>
              <a:t> for enhancing resilience. Applied energy, 240, pp.56-72.”</a:t>
            </a:r>
            <a:endParaRPr lang="en-US" sz="800" dirty="0" smtClean="0"/>
          </a:p>
          <a:p>
            <a:r>
              <a:rPr lang="en-GB" sz="800" b="1" i="1" dirty="0" smtClean="0"/>
              <a:t>“Internetretailing.net, (2022). M&amp;S profits up, but warns of inflation, war, old tech and outdated store headwinds. Available at: https://internetretailing.net/ms-profits-up-but-warns-of-inflation-war-old-tech-and-outdated-store-headwinds-24855/[Accessed on: 9 July 2023]”</a:t>
            </a:r>
            <a:endParaRPr lang="en-US" sz="800" dirty="0" smtClean="0"/>
          </a:p>
          <a:p>
            <a:r>
              <a:rPr lang="en-GB" sz="800" b="1" i="1" dirty="0" smtClean="0"/>
              <a:t>“Jobs.marksandspencer.com, (2023). HR &amp; Colleague Services. Available at: https://jobs.marksandspencer.com/support-office-HR[Accessed on: 9 July 2023]”</a:t>
            </a:r>
            <a:endParaRPr lang="en-US" sz="800" dirty="0" smtClean="0"/>
          </a:p>
          <a:p>
            <a:r>
              <a:rPr lang="en-GB" sz="800" b="1" i="1" dirty="0" smtClean="0"/>
              <a:t>“</a:t>
            </a:r>
            <a:r>
              <a:rPr lang="en-GB" sz="800" b="1" i="1" dirty="0" err="1" smtClean="0"/>
              <a:t>Jørgensen</a:t>
            </a:r>
            <a:r>
              <a:rPr lang="en-GB" sz="800" b="1" i="1" dirty="0" smtClean="0"/>
              <a:t>, F., </a:t>
            </a:r>
            <a:r>
              <a:rPr lang="en-GB" sz="800" b="1" i="1" dirty="0" err="1" smtClean="0"/>
              <a:t>Bor</a:t>
            </a:r>
            <a:r>
              <a:rPr lang="en-GB" sz="800" b="1" i="1" dirty="0" smtClean="0"/>
              <a:t>, A., Rasmussen, M.S., </a:t>
            </a:r>
            <a:r>
              <a:rPr lang="en-GB" sz="800" b="1" i="1" dirty="0" err="1" smtClean="0"/>
              <a:t>Lindholt</a:t>
            </a:r>
            <a:r>
              <a:rPr lang="en-GB" sz="800" b="1" i="1" dirty="0" smtClean="0"/>
              <a:t>, M.F. and Petersen, M.B., (2022). Pandemic fatigue </a:t>
            </a:r>
            <a:r>
              <a:rPr lang="en-GB" sz="800" b="1" i="1" dirty="0" err="1" smtClean="0"/>
              <a:t>fueled</a:t>
            </a:r>
            <a:r>
              <a:rPr lang="en-GB" sz="800" b="1" i="1" dirty="0" smtClean="0"/>
              <a:t> political discontent during the COVID-19 pandemic. Proceedings of the National Academy of Sciences, 119(48), p.e2201266119.”</a:t>
            </a:r>
            <a:endParaRPr lang="en-US" sz="800" dirty="0" smtClean="0"/>
          </a:p>
          <a:p>
            <a:r>
              <a:rPr lang="en-GB" sz="800" b="1" i="1" dirty="0" smtClean="0"/>
              <a:t>“</a:t>
            </a:r>
            <a:r>
              <a:rPr lang="en-GB" sz="800" b="1" i="1" dirty="0" err="1" smtClean="0"/>
              <a:t>Keränen</a:t>
            </a:r>
            <a:r>
              <a:rPr lang="en-GB" sz="800" b="1" i="1" dirty="0" smtClean="0"/>
              <a:t>, J. and </a:t>
            </a:r>
            <a:r>
              <a:rPr lang="en-GB" sz="800" b="1" i="1" dirty="0" err="1" smtClean="0"/>
              <a:t>Liozu</a:t>
            </a:r>
            <a:r>
              <a:rPr lang="en-GB" sz="800" b="1" i="1" dirty="0" smtClean="0"/>
              <a:t>, S., (2020). Value champions in business markets: Four role configurations. Industrial Marketing Management, 85, pp.84-96.”</a:t>
            </a:r>
            <a:endParaRPr lang="en-US" sz="800" dirty="0" smtClean="0"/>
          </a:p>
          <a:p>
            <a:r>
              <a:rPr lang="en-GB" sz="800" b="1" i="1" dirty="0" smtClean="0"/>
              <a:t>“Legislation.gov.uk, (2021). Environment Act 2021. Available at: https://www.legislation.gov.uk/ukpga/2021/30/contents/enacted[Accessed on: 9 July 2023]”</a:t>
            </a:r>
            <a:endParaRPr lang="en-US" sz="800" dirty="0" smtClean="0"/>
          </a:p>
          <a:p>
            <a:r>
              <a:rPr lang="en-GB" sz="800" b="1" i="1" dirty="0" smtClean="0"/>
              <a:t>“</a:t>
            </a:r>
            <a:r>
              <a:rPr lang="en-GB" sz="800" b="1" i="1" dirty="0" err="1" smtClean="0"/>
              <a:t>Mikalef</a:t>
            </a:r>
            <a:r>
              <a:rPr lang="en-GB" sz="800" b="1" i="1" dirty="0" smtClean="0"/>
              <a:t>, P., </a:t>
            </a:r>
            <a:r>
              <a:rPr lang="en-GB" sz="800" b="1" i="1" dirty="0" err="1" smtClean="0"/>
              <a:t>Conboy</a:t>
            </a:r>
            <a:r>
              <a:rPr lang="en-GB" sz="800" b="1" i="1" dirty="0" smtClean="0"/>
              <a:t>, K. and </a:t>
            </a:r>
            <a:r>
              <a:rPr lang="en-GB" sz="800" b="1" i="1" dirty="0" err="1" smtClean="0"/>
              <a:t>Krogstie</a:t>
            </a:r>
            <a:r>
              <a:rPr lang="en-GB" sz="800" b="1" i="1" dirty="0" smtClean="0"/>
              <a:t>, J., (2021). Artificial intelligence as an enabler of B2B marketing: A dynamic capabilities micro-foundations approach. Industrial Marketing Management, 98, pp.80-92.”</a:t>
            </a:r>
            <a:endParaRPr lang="en-US" sz="800" dirty="0" smtClean="0"/>
          </a:p>
          <a:p>
            <a:r>
              <a:rPr lang="en-GB" sz="800" b="1" i="1" dirty="0" smtClean="0"/>
              <a:t>“News.sky.com, (2021). Marks &amp; Spencer steps up store closures after COVID lockdowns drive it to £201m annual loss. Available at: https://news.sky.com/story/m-s-swings-to-201m-loss-after-lockdowns-crush-store-sales-12317121[Accessed on: 9 July 2023]”</a:t>
            </a:r>
            <a:endParaRPr lang="en-US" sz="800" dirty="0" smtClean="0"/>
          </a:p>
          <a:p>
            <a:r>
              <a:rPr lang="en-GB" sz="800" b="1" i="1" dirty="0" smtClean="0"/>
              <a:t>“Ons.gov.uk, (2023). Consumer price inflation, UK: May 2023. Available </a:t>
            </a:r>
            <a:r>
              <a:rPr lang="en-GB" sz="800" b="1" i="1" dirty="0" err="1" smtClean="0"/>
              <a:t>at:https</a:t>
            </a:r>
            <a:r>
              <a:rPr lang="en-GB" sz="800" b="1" i="1" dirty="0" smtClean="0"/>
              <a:t>://</a:t>
            </a:r>
            <a:r>
              <a:rPr lang="en-GB" sz="800" b="1" i="1" dirty="0" err="1" smtClean="0"/>
              <a:t>www.ons.gov.uk</a:t>
            </a:r>
            <a:r>
              <a:rPr lang="en-GB" sz="800" b="1" i="1" dirty="0" smtClean="0"/>
              <a:t>/economy/</a:t>
            </a:r>
            <a:r>
              <a:rPr lang="en-GB" sz="800" b="1" i="1" dirty="0" err="1" smtClean="0"/>
              <a:t>inflationandpriceindices</a:t>
            </a:r>
            <a:r>
              <a:rPr lang="en-GB" sz="800" b="1" i="1" dirty="0" smtClean="0"/>
              <a:t>/bulletins/</a:t>
            </a:r>
            <a:r>
              <a:rPr lang="en-GB" sz="800" b="1" i="1" dirty="0" err="1" smtClean="0"/>
              <a:t>consumerpriceinflation</a:t>
            </a:r>
            <a:r>
              <a:rPr lang="en-GB" sz="800" b="1" i="1" dirty="0" smtClean="0"/>
              <a:t>/may2023#:~:text=The%20CPIH%20inflation%20rate%20is,down%20from%2010.0%25%20in%20April. [Accessed on: 9 July 2023]”</a:t>
            </a:r>
            <a:endParaRPr lang="en-US" sz="800" dirty="0" smtClean="0"/>
          </a:p>
          <a:p>
            <a:r>
              <a:rPr lang="en-GB" sz="800" b="1" i="1" dirty="0" smtClean="0"/>
              <a:t>“Ons.gov.uk, (2023). Gross Domestic Product (GDP). Available </a:t>
            </a:r>
            <a:r>
              <a:rPr lang="en-GB" sz="800" b="1" i="1" dirty="0" err="1" smtClean="0"/>
              <a:t>at:https</a:t>
            </a:r>
            <a:r>
              <a:rPr lang="en-GB" sz="800" b="1" i="1" dirty="0" smtClean="0"/>
              <a:t>://</a:t>
            </a:r>
            <a:r>
              <a:rPr lang="en-GB" sz="800" b="1" i="1" dirty="0" err="1" smtClean="0"/>
              <a:t>www.ons.gov.uk</a:t>
            </a:r>
            <a:r>
              <a:rPr lang="en-GB" sz="800" b="1" i="1" dirty="0" smtClean="0"/>
              <a:t>/economy/</a:t>
            </a:r>
            <a:r>
              <a:rPr lang="en-GB" sz="800" b="1" i="1" dirty="0" err="1" smtClean="0"/>
              <a:t>grossdomesticproductgdp</a:t>
            </a:r>
            <a:r>
              <a:rPr lang="en-GB" sz="800" b="1" i="1" dirty="0" smtClean="0"/>
              <a:t>[Accessed on: 9 July 2023]”</a:t>
            </a:r>
            <a:endParaRPr lang="en-US" sz="800" dirty="0" smtClean="0"/>
          </a:p>
          <a:p>
            <a:r>
              <a:rPr lang="en-GB" sz="800" b="1" i="1" dirty="0" smtClean="0"/>
              <a:t>“</a:t>
            </a:r>
            <a:r>
              <a:rPr lang="en-GB" sz="800" b="1" i="1" dirty="0" err="1" smtClean="0"/>
              <a:t>Praesri</a:t>
            </a:r>
            <a:r>
              <a:rPr lang="en-GB" sz="800" b="1" i="1" dirty="0" smtClean="0"/>
              <a:t>, S., </a:t>
            </a:r>
            <a:r>
              <a:rPr lang="en-GB" sz="800" b="1" i="1" dirty="0" err="1" smtClean="0"/>
              <a:t>Meekun</a:t>
            </a:r>
            <a:r>
              <a:rPr lang="en-GB" sz="800" b="1" i="1" dirty="0" smtClean="0"/>
              <a:t>, K., Lee, T.J. and Hyun, S.S., (2022). Marketing mix factors and a business development model for street food tourism. Journal of Hospitality and Tourism Management, 52, pp.123-127.”</a:t>
            </a:r>
            <a:endParaRPr lang="en-US" sz="800" dirty="0" smtClean="0"/>
          </a:p>
          <a:p>
            <a:r>
              <a:rPr lang="en-GB" sz="800" b="1" i="1" dirty="0" smtClean="0"/>
              <a:t>“Reuters.com, (2022). M&amp;S says inflationary pressure building in clothing, </a:t>
            </a:r>
            <a:r>
              <a:rPr lang="en-GB" sz="800" b="1" i="1" dirty="0" err="1" smtClean="0"/>
              <a:t>homeware</a:t>
            </a:r>
            <a:r>
              <a:rPr lang="en-GB" sz="800" b="1" i="1" dirty="0" smtClean="0"/>
              <a:t>. Available </a:t>
            </a:r>
            <a:r>
              <a:rPr lang="en-GB" sz="800" b="1" i="1" dirty="0" err="1" smtClean="0"/>
              <a:t>at:https</a:t>
            </a:r>
            <a:r>
              <a:rPr lang="en-GB" sz="800" b="1" i="1" dirty="0" smtClean="0"/>
              <a:t>://</a:t>
            </a:r>
            <a:r>
              <a:rPr lang="en-GB" sz="800" b="1" i="1" dirty="0" err="1" smtClean="0"/>
              <a:t>www.reuters.com</a:t>
            </a:r>
            <a:r>
              <a:rPr lang="en-GB" sz="800" b="1" i="1" dirty="0" smtClean="0"/>
              <a:t>/business/retail-consumer/ms-says-inflationary-pressure-building-clothing-homeware-2022-01-13/[Accessed on: 9 July 2023]”</a:t>
            </a:r>
            <a:endParaRPr lang="en-US" sz="800" dirty="0" smtClean="0"/>
          </a:p>
          <a:p>
            <a:r>
              <a:rPr lang="en-GB" sz="800" b="1" i="1" dirty="0" smtClean="0"/>
              <a:t>“Statista.com, (2023). Consumer spending on clothing in the United Kingdom (UK) from 2005 to 2022. Available at: https://www.statista.com/statistics/289999/consumer-spending-on-clothing-in-the-united-kingdom-uk/[Accessed on: 9 July 2023]”</a:t>
            </a:r>
            <a:endParaRPr lang="en-US" sz="800" dirty="0" smtClean="0"/>
          </a:p>
          <a:p>
            <a:r>
              <a:rPr lang="en-GB" sz="800" b="1" i="1" dirty="0" smtClean="0"/>
              <a:t>“Statista.com, (2023). E-commerce in the United Kingdom (UK) - statistics &amp; facts. Available </a:t>
            </a:r>
            <a:r>
              <a:rPr lang="en-GB" sz="800" b="1" i="1" dirty="0" err="1" smtClean="0"/>
              <a:t>at:https</a:t>
            </a:r>
            <a:r>
              <a:rPr lang="en-GB" sz="800" b="1" i="1" dirty="0" smtClean="0"/>
              <a:t>://</a:t>
            </a:r>
            <a:r>
              <a:rPr lang="en-GB" sz="800" b="1" i="1" dirty="0" err="1" smtClean="0"/>
              <a:t>www.statista.com</a:t>
            </a:r>
            <a:r>
              <a:rPr lang="en-GB" sz="800" b="1" i="1" dirty="0" smtClean="0"/>
              <a:t>/topics/2333/e-commerce-in-the-united-kingdom/[Accessed on: 9 July 2023]”</a:t>
            </a:r>
            <a:endParaRPr lang="en-US" sz="800" dirty="0" smtClean="0"/>
          </a:p>
          <a:p>
            <a:r>
              <a:rPr lang="en-GB" sz="800" b="1" i="1" dirty="0" smtClean="0"/>
              <a:t>“Statista.com, (2023). Revenue growth of the Marks &amp; Spencer group worldwide from 2012 to 2023. Available </a:t>
            </a:r>
            <a:r>
              <a:rPr lang="en-GB" sz="800" b="1" i="1" dirty="0" err="1" smtClean="0"/>
              <a:t>at:https</a:t>
            </a:r>
            <a:r>
              <a:rPr lang="en-GB" sz="800" b="1" i="1" dirty="0" smtClean="0"/>
              <a:t>://</a:t>
            </a:r>
            <a:r>
              <a:rPr lang="en-GB" sz="800" b="1" i="1" dirty="0" err="1" smtClean="0"/>
              <a:t>www.statista.com</a:t>
            </a:r>
            <a:r>
              <a:rPr lang="en-GB" sz="800" b="1" i="1" dirty="0" smtClean="0"/>
              <a:t>/statistics/872848/marks-and-</a:t>
            </a:r>
            <a:r>
              <a:rPr lang="en-GB" sz="800" b="1" i="1" dirty="0" err="1" smtClean="0"/>
              <a:t>spencer</a:t>
            </a:r>
            <a:r>
              <a:rPr lang="en-GB" sz="800" b="1" i="1" dirty="0" smtClean="0"/>
              <a:t>-sales-growth-worldwide-</a:t>
            </a:r>
            <a:r>
              <a:rPr lang="en-GB" sz="800" b="1" i="1" dirty="0" err="1" smtClean="0"/>
              <a:t>uk</a:t>
            </a:r>
            <a:r>
              <a:rPr lang="en-GB" sz="800" b="1" i="1" dirty="0" smtClean="0"/>
              <a:t>/#:~:text=Sales%20growth%20of%20Marks%20%26%20Spencer%20worldwide%202012%2D2023&amp;text=This%20statistic%20presents%20the%20revenue,percent%20on%20the%20previous%20year. [Accessed on: 9 July 2023]”</a:t>
            </a:r>
            <a:endParaRPr lang="en-US" sz="800" dirty="0" smtClean="0"/>
          </a:p>
          <a:p>
            <a:r>
              <a:rPr lang="en-GB" sz="800" b="1" i="1" dirty="0" smtClean="0"/>
              <a:t>“Theglobaleconomy.com, (2021). United Kingdom: Political stability. Available at: https://www.theglobaleconomy.com/United-Kingdom/wb_political_stability/#:~:text=Political%20stability%20index%20(%2D2.5%20weak%3B%202.5%20strong)&amp;text=The%20latest%20value%20from%202021,to%20compare%20trends%20over%20time.[Accessed on: 9 July 2023]”</a:t>
            </a:r>
            <a:endParaRPr lang="en-US" sz="800" dirty="0" smtClean="0"/>
          </a:p>
          <a:p>
            <a:pPr algn="just"/>
            <a:endParaRPr lang="en-IN" sz="100" dirty="0"/>
          </a:p>
        </p:txBody>
      </p:sp>
    </p:spTree>
    <p:extLst>
      <p:ext uri="{BB962C8B-B14F-4D97-AF65-F5344CB8AC3E}">
        <p14:creationId xmlns="" xmlns:p14="http://schemas.microsoft.com/office/powerpoint/2010/main" val="24437922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6800" y="642594"/>
            <a:ext cx="10058400" cy="4971128"/>
          </a:xfrm>
        </p:spPr>
        <p:txBody>
          <a:bodyPr>
            <a:normAutofit/>
          </a:bodyPr>
          <a:lstStyle/>
          <a:p>
            <a:pPr algn="ctr"/>
            <a:r>
              <a:rPr lang="en-US" sz="6000" b="1" dirty="0" smtClean="0"/>
              <a:t>T</a:t>
            </a:r>
            <a:r>
              <a:rPr sz="6000" b="1" smtClean="0"/>
              <a:t>hank you!!</a:t>
            </a:r>
            <a:endParaRPr lang="en-US" sz="6000" b="1"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 xmlns:thm15="http://schemas.microsoft.com/office/thememl/2012/main" name="Savon" id="{1306E473-ED32-493B-A2D0-240A757EDD34}" vid="{C20BADFE-D095-436F-9677-9264042809F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Savon</Template>
  <TotalTime>30</TotalTime>
  <Words>2456</Words>
  <Application>Microsoft Office PowerPoint</Application>
  <PresentationFormat>Custom</PresentationFormat>
  <Paragraphs>125</Paragraphs>
  <Slides>14</Slides>
  <Notes>8</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Savon</vt:lpstr>
      <vt:lpstr>PRESENTATION - A CRITICAL ANALYSIS OF THE GLOBAL BUSINESS ENVIRONMENT - POST PANDEMIC  </vt:lpstr>
      <vt:lpstr>Slide 2</vt:lpstr>
      <vt:lpstr>INTRODUCTION  </vt:lpstr>
      <vt:lpstr>A DETAILED MARKET ANALYSIS OF M&amp;S</vt:lpstr>
      <vt:lpstr>A DETAILED MARKET ANALYSIS OF M&amp;S</vt:lpstr>
      <vt:lpstr>A DETAILED MARKET ANALYSIS OF M&amp;S</vt:lpstr>
      <vt:lpstr>A DETAILED MARKET ANALYSIS OF M&amp;S</vt:lpstr>
      <vt:lpstr>A DETAILED MARKET ANALYSIS OF M&amp;S</vt:lpstr>
      <vt:lpstr>A DETAILED MARKET ANALYSIS OF M&amp;S</vt:lpstr>
      <vt:lpstr>A DETAILED MARKET ANALYSIS OF M&amp;S</vt:lpstr>
      <vt:lpstr>RECOMMENDATION </vt:lpstr>
      <vt:lpstr>CONCLUSION  </vt:lpstr>
      <vt:lpstr>REFERENCES </vt:lpstr>
      <vt:lpstr>Thank you!!</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 A CRITICAL ANALYSIS OF THE GLOBAL BUSINESS ENVIRONMENT - POST PANDEMIC  </dc:title>
  <dc:creator>Aparna Rana</dc:creator>
  <cp:lastModifiedBy>DELL</cp:lastModifiedBy>
  <cp:revision>5</cp:revision>
  <dcterms:created xsi:type="dcterms:W3CDTF">2023-07-09T10:44:35Z</dcterms:created>
  <dcterms:modified xsi:type="dcterms:W3CDTF">2023-07-09T12:14:56Z</dcterms:modified>
</cp:coreProperties>
</file>