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60" r:id="rId5"/>
    <p:sldId id="262" r:id="rId6"/>
    <p:sldId id="263" r:id="rId7"/>
    <p:sldId id="259" r:id="rId8"/>
    <p:sldId id="264" r:id="rId9"/>
    <p:sldId id="266" r:id="rId10"/>
    <p:sldId id="267" r:id="rId11"/>
    <p:sldId id="268" r:id="rId12"/>
    <p:sldId id="270" r:id="rId13"/>
    <p:sldId id="271" r:id="rId14"/>
    <p:sldId id="269" r:id="rId15"/>
    <p:sldId id="265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AC8156-B661-78EB-0AF7-4CFFE33C982A}" v="1" dt="2024-11-28T13:58:59.8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2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microsoft.com/office/2016/11/relationships/changesInfo" Target="changesInfos/changesInfo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S::lara.hopkinson@uwtsd.ac.uk::4c46a3d6-da89-4616-bd45-1b70e49404c2" providerId="AD" clId="Web-{14AC8156-B661-78EB-0AF7-4CFFE33C982A}"/>
    <pc:docChg chg="delSld">
      <pc:chgData name="Lara Hopkinson" userId="S::lara.hopkinson@uwtsd.ac.uk::4c46a3d6-da89-4616-bd45-1b70e49404c2" providerId="AD" clId="Web-{14AC8156-B661-78EB-0AF7-4CFFE33C982A}" dt="2024-11-28T13:58:59.804" v="0"/>
      <pc:docMkLst>
        <pc:docMk/>
      </pc:docMkLst>
      <pc:sldChg chg="del">
        <pc:chgData name="Lara Hopkinson" userId="S::lara.hopkinson@uwtsd.ac.uk::4c46a3d6-da89-4616-bd45-1b70e49404c2" providerId="AD" clId="Web-{14AC8156-B661-78EB-0AF7-4CFFE33C982A}" dt="2024-11-28T13:58:59.804" v="0"/>
        <pc:sldMkLst>
          <pc:docMk/>
          <pc:sldMk cId="3720048988" sldId="272"/>
        </pc:sldMkLst>
      </pc:sldChg>
    </pc:docChg>
  </pc:docChgLst>
  <pc:docChgLst>
    <pc:chgData name="Lara Hopkinson" userId="4c46a3d6-da89-4616-bd45-1b70e49404c2" providerId="ADAL" clId="{F80EEEA1-2BE8-4C94-B091-196458F97FC3}"/>
    <pc:docChg chg="undo custSel addSld delSld modSld">
      <pc:chgData name="Lara Hopkinson" userId="4c46a3d6-da89-4616-bd45-1b70e49404c2" providerId="ADAL" clId="{F80EEEA1-2BE8-4C94-B091-196458F97FC3}" dt="2024-01-10T16:35:57.059" v="533" actId="20577"/>
      <pc:docMkLst>
        <pc:docMk/>
      </pc:docMkLst>
      <pc:sldChg chg="new del">
        <pc:chgData name="Lara Hopkinson" userId="4c46a3d6-da89-4616-bd45-1b70e49404c2" providerId="ADAL" clId="{F80EEEA1-2BE8-4C94-B091-196458F97FC3}" dt="2024-01-10T16:23:29.835" v="1" actId="680"/>
        <pc:sldMkLst>
          <pc:docMk/>
          <pc:sldMk cId="877393122" sldId="272"/>
        </pc:sldMkLst>
      </pc:sldChg>
      <pc:sldChg chg="addSp delSp modSp add mod">
        <pc:chgData name="Lara Hopkinson" userId="4c46a3d6-da89-4616-bd45-1b70e49404c2" providerId="ADAL" clId="{F80EEEA1-2BE8-4C94-B091-196458F97FC3}" dt="2024-01-10T16:35:57.059" v="533" actId="20577"/>
        <pc:sldMkLst>
          <pc:docMk/>
          <pc:sldMk cId="3720048988" sldId="272"/>
        </pc:sldMkLst>
        <pc:spChg chg="mod">
          <ac:chgData name="Lara Hopkinson" userId="4c46a3d6-da89-4616-bd45-1b70e49404c2" providerId="ADAL" clId="{F80EEEA1-2BE8-4C94-B091-196458F97FC3}" dt="2024-01-10T16:23:47.991" v="32" actId="20577"/>
          <ac:spMkLst>
            <pc:docMk/>
            <pc:sldMk cId="3720048988" sldId="272"/>
            <ac:spMk id="2" creationId="{110F93BA-ABAB-49FC-BB90-A16E364AB404}"/>
          </ac:spMkLst>
        </pc:spChg>
        <pc:spChg chg="del mod">
          <ac:chgData name="Lara Hopkinson" userId="4c46a3d6-da89-4616-bd45-1b70e49404c2" providerId="ADAL" clId="{F80EEEA1-2BE8-4C94-B091-196458F97FC3}" dt="2024-01-10T16:24:07.031" v="34" actId="3680"/>
          <ac:spMkLst>
            <pc:docMk/>
            <pc:sldMk cId="3720048988" sldId="272"/>
            <ac:spMk id="3" creationId="{255C9A5F-F2EC-41A4-A0BD-6A20B57E4134}"/>
          </ac:spMkLst>
        </pc:spChg>
        <pc:graphicFrameChg chg="add mod ord modGraphic">
          <ac:chgData name="Lara Hopkinson" userId="4c46a3d6-da89-4616-bd45-1b70e49404c2" providerId="ADAL" clId="{F80EEEA1-2BE8-4C94-B091-196458F97FC3}" dt="2024-01-10T16:35:57.059" v="533" actId="20577"/>
          <ac:graphicFrameMkLst>
            <pc:docMk/>
            <pc:sldMk cId="3720048988" sldId="272"/>
            <ac:graphicFrameMk id="4" creationId="{CC15AEC2-0ED2-0819-3F23-9DEA9A99B295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F38B1-FDC3-4047-979B-2C3C618A466B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C3BAB-B5AE-4FA1-8DEF-7B340DE9B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492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F38B1-FDC3-4047-979B-2C3C618A466B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C3BAB-B5AE-4FA1-8DEF-7B340DE9B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754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F38B1-FDC3-4047-979B-2C3C618A466B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C3BAB-B5AE-4FA1-8DEF-7B340DE9B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186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F38B1-FDC3-4047-979B-2C3C618A466B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C3BAB-B5AE-4FA1-8DEF-7B340DE9B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596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F38B1-FDC3-4047-979B-2C3C618A466B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C3BAB-B5AE-4FA1-8DEF-7B340DE9B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778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F38B1-FDC3-4047-979B-2C3C618A466B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C3BAB-B5AE-4FA1-8DEF-7B340DE9B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001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F38B1-FDC3-4047-979B-2C3C618A466B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C3BAB-B5AE-4FA1-8DEF-7B340DE9B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479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F38B1-FDC3-4047-979B-2C3C618A466B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C3BAB-B5AE-4FA1-8DEF-7B340DE9B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701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F38B1-FDC3-4047-979B-2C3C618A466B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C3BAB-B5AE-4FA1-8DEF-7B340DE9B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824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F38B1-FDC3-4047-979B-2C3C618A466B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C3BAB-B5AE-4FA1-8DEF-7B340DE9B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988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F38B1-FDC3-4047-979B-2C3C618A466B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C3BAB-B5AE-4FA1-8DEF-7B340DE9B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5293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27654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2673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23054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81688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42757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11/28/2024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2395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11/28/2024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39720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9646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44228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88719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301079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9059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58872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062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4501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6803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1F38B1-FDC3-4047-979B-2C3C618A466B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C3BAB-B5AE-4FA1-8DEF-7B340DE9B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262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11/28/2024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3261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Y-QeLj6roE?feature=oemb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ic.org.uk/" TargetMode="External"/><Relationship Id="rId2" Type="http://schemas.openxmlformats.org/officeDocument/2006/relationships/hyperlink" Target="http://www.nationalgrid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D8E44-FC58-46ED-BD8A-19BA6176F0C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Grid transmission in the UK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3B09E7-EC5D-447B-AEBE-D0C99B015AF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ACNA5003 – Low Carbon Technologies</a:t>
            </a:r>
          </a:p>
          <a:p>
            <a:r>
              <a:rPr lang="en-GB" dirty="0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3583361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F93BA-ABAB-49FC-BB90-A16E364AB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C9A5F-F2EC-41A4-A0BD-6A20B57E41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Details about the National Grid</a:t>
            </a:r>
          </a:p>
          <a:p>
            <a:r>
              <a:rPr lang="en-GB" dirty="0"/>
              <a:t>History of grid transmission</a:t>
            </a:r>
          </a:p>
          <a:p>
            <a:pPr lvl="1"/>
            <a:r>
              <a:rPr lang="en-GB" dirty="0"/>
              <a:t>Electricity</a:t>
            </a:r>
          </a:p>
          <a:p>
            <a:pPr lvl="1"/>
            <a:r>
              <a:rPr lang="en-GB" dirty="0"/>
              <a:t>Gas</a:t>
            </a:r>
          </a:p>
          <a:p>
            <a:r>
              <a:rPr lang="en-GB" dirty="0"/>
              <a:t>Interconnectors</a:t>
            </a:r>
          </a:p>
          <a:p>
            <a:r>
              <a:rPr lang="en-GB" dirty="0"/>
              <a:t>Issues</a:t>
            </a:r>
          </a:p>
          <a:p>
            <a:r>
              <a:rPr lang="en-GB" dirty="0"/>
              <a:t>The future</a:t>
            </a:r>
          </a:p>
        </p:txBody>
      </p:sp>
    </p:spTree>
    <p:extLst>
      <p:ext uri="{BB962C8B-B14F-4D97-AF65-F5344CB8AC3E}">
        <p14:creationId xmlns:p14="http://schemas.microsoft.com/office/powerpoint/2010/main" val="2952057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D1C76DA-D483-4F97-B5D2-011EF6B240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70" t="9091" r="27446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201543D1-8AF1-41DA-AB4A-ECE74D355AB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7793831" cy="6858000"/>
          </a:xfrm>
          <a:custGeom>
            <a:avLst/>
            <a:gdLst>
              <a:gd name="T0" fmla="*/ 0 w 2184"/>
              <a:gd name="T1" fmla="*/ 1441 h 1441"/>
              <a:gd name="T2" fmla="*/ 1482 w 2184"/>
              <a:gd name="T3" fmla="*/ 1441 h 1441"/>
              <a:gd name="T4" fmla="*/ 2161 w 2184"/>
              <a:gd name="T5" fmla="*/ 762 h 1441"/>
              <a:gd name="T6" fmla="*/ 2161 w 2184"/>
              <a:gd name="T7" fmla="*/ 678 h 1441"/>
              <a:gd name="T8" fmla="*/ 1483 w 2184"/>
              <a:gd name="T9" fmla="*/ 0 h 1441"/>
              <a:gd name="T10" fmla="*/ 0 w 2184"/>
              <a:gd name="T11" fmla="*/ 0 h 1441"/>
              <a:gd name="T12" fmla="*/ 0 w 2184"/>
              <a:gd name="T13" fmla="*/ 1441 h 14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84" h="1441">
                <a:moveTo>
                  <a:pt x="0" y="1441"/>
                </a:moveTo>
                <a:cubicBezTo>
                  <a:pt x="1482" y="1441"/>
                  <a:pt x="1482" y="1441"/>
                  <a:pt x="1482" y="1441"/>
                </a:cubicBezTo>
                <a:cubicBezTo>
                  <a:pt x="2161" y="762"/>
                  <a:pt x="2161" y="762"/>
                  <a:pt x="2161" y="762"/>
                </a:cubicBezTo>
                <a:cubicBezTo>
                  <a:pt x="2184" y="739"/>
                  <a:pt x="2184" y="701"/>
                  <a:pt x="2161" y="678"/>
                </a:cubicBezTo>
                <a:cubicBezTo>
                  <a:pt x="1483" y="0"/>
                  <a:pt x="1483" y="0"/>
                  <a:pt x="1483" y="0"/>
                </a:cubicBezTo>
                <a:cubicBezTo>
                  <a:pt x="0" y="0"/>
                  <a:pt x="0" y="0"/>
                  <a:pt x="0" y="0"/>
                </a:cubicBezTo>
                <a:lnTo>
                  <a:pt x="0" y="1441"/>
                </a:lnTo>
                <a:close/>
              </a:path>
            </a:pathLst>
          </a:cu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9FFCA7-A766-4E18-A76B-36800C029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626533"/>
            <a:ext cx="5346700" cy="1278467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FEFFFF"/>
                </a:solidFill>
              </a:rPr>
              <a:t>The National Grid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63D74-CCC9-4B13-93B2-34B794BCB1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401" y="2133599"/>
            <a:ext cx="5619750" cy="380999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EFFFF"/>
                </a:solidFill>
              </a:rPr>
              <a:t>System operator providing electricity &amp; gas to consumers safely</a:t>
            </a:r>
          </a:p>
          <a:p>
            <a:r>
              <a:rPr lang="en-GB" dirty="0">
                <a:solidFill>
                  <a:srgbClr val="FEFFFF"/>
                </a:solidFill>
              </a:rPr>
              <a:t>Owns &amp; operates electricity transmission network for England &amp; Wales</a:t>
            </a:r>
          </a:p>
          <a:p>
            <a:r>
              <a:rPr lang="en-GB" dirty="0">
                <a:solidFill>
                  <a:srgbClr val="FEFFFF"/>
                </a:solidFill>
              </a:rPr>
              <a:t>Operates for Scotland only</a:t>
            </a:r>
          </a:p>
          <a:p>
            <a:r>
              <a:rPr lang="en-GB" dirty="0">
                <a:solidFill>
                  <a:srgbClr val="FEFFFF"/>
                </a:solidFill>
              </a:rPr>
              <a:t>Owns &amp; operates NTS for Great Britain</a:t>
            </a:r>
          </a:p>
          <a:p>
            <a:r>
              <a:rPr lang="en-GB" dirty="0">
                <a:solidFill>
                  <a:srgbClr val="FEFFFF"/>
                </a:solidFill>
              </a:rPr>
              <a:t>Investor-owned company (post privatisation)</a:t>
            </a:r>
          </a:p>
        </p:txBody>
      </p:sp>
    </p:spTree>
    <p:extLst>
      <p:ext uri="{BB962C8B-B14F-4D97-AF65-F5344CB8AC3E}">
        <p14:creationId xmlns:p14="http://schemas.microsoft.com/office/powerpoint/2010/main" val="1876140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3575074-D73C-4754-BE5B-965378E3E6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769" y="99085"/>
            <a:ext cx="5030500" cy="3353667"/>
          </a:xfrm>
          <a:prstGeom prst="rect">
            <a:avLst/>
          </a:prstGeom>
        </p:spPr>
      </p:pic>
      <p:pic>
        <p:nvPicPr>
          <p:cNvPr id="5" name="Picture 2" descr="Supergrid in 1950 for National Grid history timeline">
            <a:extLst>
              <a:ext uri="{FF2B5EF4-FFF2-40B4-BE49-F238E27FC236}">
                <a16:creationId xmlns:a16="http://schemas.microsoft.com/office/drawing/2014/main" id="{683D9B9F-AD71-4E6C-96BD-52F24734B5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8862" y="3414349"/>
            <a:ext cx="4926116" cy="3284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8EC9AE2-67FF-4E5F-949E-1B156B1B4C8C}"/>
              </a:ext>
            </a:extLst>
          </p:cNvPr>
          <p:cNvSpPr txBox="1"/>
          <p:nvPr/>
        </p:nvSpPr>
        <p:spPr>
          <a:xfrm>
            <a:off x="13442" y="6552460"/>
            <a:ext cx="20441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Source: National Grid</a:t>
            </a:r>
          </a:p>
        </p:txBody>
      </p:sp>
      <p:pic>
        <p:nvPicPr>
          <p:cNvPr id="1026" name="Picture 2" descr="Time travelling through the history of energy at the National Grid archive  | National Grid Group">
            <a:extLst>
              <a:ext uri="{FF2B5EF4-FFF2-40B4-BE49-F238E27FC236}">
                <a16:creationId xmlns:a16="http://schemas.microsoft.com/office/drawing/2014/main" id="{AC6FFEAE-6A8A-48EA-AF73-3DDD0172FF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5229" y="404813"/>
            <a:ext cx="3365245" cy="259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6412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4" name="Picture 6" descr="The history of gas fires">
            <a:extLst>
              <a:ext uri="{FF2B5EF4-FFF2-40B4-BE49-F238E27FC236}">
                <a16:creationId xmlns:a16="http://schemas.microsoft.com/office/drawing/2014/main" id="{80B2BE3A-664B-4CF4-8EEB-E53A292D00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67" r="-1" b="18111"/>
          <a:stretch/>
        </p:blipFill>
        <p:spPr bwMode="auto">
          <a:xfrm>
            <a:off x="4216674" y="10"/>
            <a:ext cx="4927327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he History of Natural Gas - Walton Gas">
            <a:extLst>
              <a:ext uri="{FF2B5EF4-FFF2-40B4-BE49-F238E27FC236}">
                <a16:creationId xmlns:a16="http://schemas.microsoft.com/office/drawing/2014/main" id="{9E4466B8-0F53-44B7-A83B-3381406468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05" r="-2" b="-2"/>
          <a:stretch/>
        </p:blipFill>
        <p:spPr bwMode="auto">
          <a:xfrm>
            <a:off x="3136508" y="3887894"/>
            <a:ext cx="6007493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istorical Evolution of Outdoor Lamps: From Gas Lamp to LED Lamp">
            <a:extLst>
              <a:ext uri="{FF2B5EF4-FFF2-40B4-BE49-F238E27FC236}">
                <a16:creationId xmlns:a16="http://schemas.microsoft.com/office/drawing/2014/main" id="{7548933F-0665-4FC0-8A10-D894C7349D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57"/>
          <a:stretch/>
        </p:blipFill>
        <p:spPr bwMode="auto">
          <a:xfrm>
            <a:off x="20" y="10"/>
            <a:ext cx="5627313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02038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9837F-5BA9-4797-9419-905D2B122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57A89-19E6-4EF4-8673-A7ED762384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8B468C-D728-4CFF-BB7A-149D8013F0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086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or National Grid's 'Everything you ever wanted to know about electricity pylons' article">
            <a:extLst>
              <a:ext uri="{FF2B5EF4-FFF2-40B4-BE49-F238E27FC236}">
                <a16:creationId xmlns:a16="http://schemas.microsoft.com/office/drawing/2014/main" id="{B27EE522-3E7B-4246-A713-3569A89087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57" y="281366"/>
            <a:ext cx="2857500" cy="366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or National Grid's 'Everything you ever wanted to know about electricity pylons' article">
            <a:extLst>
              <a:ext uri="{FF2B5EF4-FFF2-40B4-BE49-F238E27FC236}">
                <a16:creationId xmlns:a16="http://schemas.microsoft.com/office/drawing/2014/main" id="{F47DB313-BB3C-48B6-B5D4-9F46317E37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3103" y="1169988"/>
            <a:ext cx="2857500" cy="366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For National Grid's 'Everything you ever wanted to know about electricity pylons' article">
            <a:extLst>
              <a:ext uri="{FF2B5EF4-FFF2-40B4-BE49-F238E27FC236}">
                <a16:creationId xmlns:a16="http://schemas.microsoft.com/office/drawing/2014/main" id="{46D6BF2C-A2E7-46FF-9FE9-8ACCE3F7FF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050" y="3103941"/>
            <a:ext cx="2857500" cy="366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67E1BE-1F46-4B05-A43B-C8B2538BD994}"/>
              </a:ext>
            </a:extLst>
          </p:cNvPr>
          <p:cNvSpPr txBox="1"/>
          <p:nvPr/>
        </p:nvSpPr>
        <p:spPr>
          <a:xfrm>
            <a:off x="13442" y="6552460"/>
            <a:ext cx="20441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Source: National Grid</a:t>
            </a:r>
          </a:p>
        </p:txBody>
      </p:sp>
    </p:spTree>
    <p:extLst>
      <p:ext uri="{BB962C8B-B14F-4D97-AF65-F5344CB8AC3E}">
        <p14:creationId xmlns:p14="http://schemas.microsoft.com/office/powerpoint/2010/main" val="2133453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098" name="Picture 2" descr="National Grid story about our Olympic Park tunnels ahead of Tokyo Olympics">
            <a:extLst>
              <a:ext uri="{FF2B5EF4-FFF2-40B4-BE49-F238E27FC236}">
                <a16:creationId xmlns:a16="http://schemas.microsoft.com/office/drawing/2014/main" id="{273E6E26-C198-44EE-973A-AE6F89AD129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55" r="5831" b="-1"/>
          <a:stretch/>
        </p:blipFill>
        <p:spPr bwMode="auto">
          <a:xfrm>
            <a:off x="20" y="1282"/>
            <a:ext cx="9143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14064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F18E7-7796-4188-B3B8-E11ECBEBA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Interconnectors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7942A-3893-4471-A026-5C305C453C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FABA9EE-47BC-4A82-B248-2220B892D96D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1450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9527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D94FF-EF0E-4726-8D75-C982410C9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Current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EA9D1-B286-49AD-A578-C769D7C28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Electricity supply and demand</a:t>
            </a:r>
          </a:p>
          <a:p>
            <a:r>
              <a:rPr lang="en-GB" dirty="0"/>
              <a:t>Electricity transmission</a:t>
            </a:r>
          </a:p>
          <a:p>
            <a:r>
              <a:rPr lang="en-GB" dirty="0"/>
              <a:t>Increase in renewables</a:t>
            </a:r>
          </a:p>
          <a:p>
            <a:r>
              <a:rPr lang="en-GB" dirty="0"/>
              <a:t>Centralised energy production</a:t>
            </a:r>
          </a:p>
          <a:p>
            <a:r>
              <a:rPr lang="en-GB" dirty="0"/>
              <a:t>Increased cost of production</a:t>
            </a:r>
          </a:p>
        </p:txBody>
      </p:sp>
    </p:spTree>
    <p:extLst>
      <p:ext uri="{BB962C8B-B14F-4D97-AF65-F5344CB8AC3E}">
        <p14:creationId xmlns:p14="http://schemas.microsoft.com/office/powerpoint/2010/main" val="13571082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BF3DD-7736-4398-BAD6-E8C2652BC6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Delivering future proof energy infrastructure report, 2016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6AD26-9BC9-436D-A7C5-35A60B45DD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Exceptional challenges include:</a:t>
            </a:r>
          </a:p>
          <a:p>
            <a:pPr lvl="1"/>
            <a:r>
              <a:rPr lang="en-GB" dirty="0"/>
              <a:t>Limited availability to accommodate low carbon generation</a:t>
            </a:r>
          </a:p>
          <a:p>
            <a:pPr lvl="1"/>
            <a:r>
              <a:rPr lang="en-GB" dirty="0"/>
              <a:t>Degradation in asset utilisation</a:t>
            </a:r>
          </a:p>
          <a:p>
            <a:pPr lvl="1"/>
            <a:r>
              <a:rPr lang="en-GB" dirty="0"/>
              <a:t>Offshore network infrastructure</a:t>
            </a:r>
          </a:p>
          <a:p>
            <a:r>
              <a:rPr lang="en-GB" dirty="0"/>
              <a:t>Flexible technologies:</a:t>
            </a:r>
          </a:p>
          <a:p>
            <a:pPr lvl="1"/>
            <a:r>
              <a:rPr lang="en-GB" dirty="0"/>
              <a:t>Interconnection &amp; flexible network techs</a:t>
            </a:r>
          </a:p>
          <a:p>
            <a:pPr lvl="1"/>
            <a:r>
              <a:rPr lang="en-GB" dirty="0"/>
              <a:t>Demand-side response</a:t>
            </a:r>
          </a:p>
          <a:p>
            <a:pPr lvl="1"/>
            <a:r>
              <a:rPr lang="en-GB" dirty="0"/>
              <a:t>Energy storage</a:t>
            </a:r>
          </a:p>
        </p:txBody>
      </p:sp>
    </p:spTree>
    <p:extLst>
      <p:ext uri="{BB962C8B-B14F-4D97-AF65-F5344CB8AC3E}">
        <p14:creationId xmlns:p14="http://schemas.microsoft.com/office/powerpoint/2010/main" val="14240175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ransmission Lines_NY Transco ">
            <a:extLst>
              <a:ext uri="{FF2B5EF4-FFF2-40B4-BE49-F238E27FC236}">
                <a16:creationId xmlns:a16="http://schemas.microsoft.com/office/drawing/2014/main" id="{1A1E0D03-A4D7-4553-8085-0132B67BE48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334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0E5F6-3ADC-4DEF-818F-D9269FF35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future?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48202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Leading energy companies announce new zero-carbon UK partnership">
            <a:hlinkClick r:id="" action="ppaction://media"/>
            <a:extLst>
              <a:ext uri="{FF2B5EF4-FFF2-40B4-BE49-F238E27FC236}">
                <a16:creationId xmlns:a16="http://schemas.microsoft.com/office/drawing/2014/main" id="{800489D0-2B28-4990-B8CA-2F40645B5DA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32852" y="390604"/>
            <a:ext cx="7979620" cy="59841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958C15A-1664-4F5F-9D62-7AA4225336F5}"/>
              </a:ext>
            </a:extLst>
          </p:cNvPr>
          <p:cNvSpPr txBox="1"/>
          <p:nvPr/>
        </p:nvSpPr>
        <p:spPr>
          <a:xfrm>
            <a:off x="2116747" y="6467396"/>
            <a:ext cx="4811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https://www.youtube.com/watch?v=7Y-QeLj6roE</a:t>
            </a:r>
          </a:p>
        </p:txBody>
      </p:sp>
    </p:spTree>
    <p:extLst>
      <p:ext uri="{BB962C8B-B14F-4D97-AF65-F5344CB8AC3E}">
        <p14:creationId xmlns:p14="http://schemas.microsoft.com/office/powerpoint/2010/main" val="962204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940E9-AD3F-49F2-98B1-7776FF6CE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A0EC1-799C-4A0D-B1AE-33EB659490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National Grid (</a:t>
            </a:r>
            <a:r>
              <a:rPr lang="en-GB" dirty="0">
                <a:hlinkClick r:id="rId2"/>
              </a:rPr>
              <a:t>www.nationalgrid.com</a:t>
            </a:r>
            <a:r>
              <a:rPr lang="en-GB" dirty="0"/>
              <a:t>)</a:t>
            </a:r>
          </a:p>
          <a:p>
            <a:r>
              <a:rPr lang="en-GB" dirty="0"/>
              <a:t> </a:t>
            </a:r>
            <a:r>
              <a:rPr lang="en-GB" dirty="0" err="1"/>
              <a:t>Strbac</a:t>
            </a:r>
            <a:r>
              <a:rPr lang="en-GB" dirty="0"/>
              <a:t> G </a:t>
            </a:r>
            <a:r>
              <a:rPr lang="en-GB" i="1" dirty="0"/>
              <a:t>et al </a:t>
            </a:r>
            <a:r>
              <a:rPr lang="en-GB" dirty="0"/>
              <a:t>(2016) </a:t>
            </a:r>
            <a:r>
              <a:rPr lang="en-GB" i="1" dirty="0"/>
              <a:t>Delivering future proof energy infrastructure</a:t>
            </a:r>
            <a:r>
              <a:rPr lang="en-GB" dirty="0"/>
              <a:t>: Report for National Infrastructure Commission, London</a:t>
            </a:r>
          </a:p>
          <a:p>
            <a:r>
              <a:rPr lang="en-GB" dirty="0"/>
              <a:t>National Infrastructure Commission (</a:t>
            </a:r>
            <a:r>
              <a:rPr lang="en-GB" dirty="0">
                <a:hlinkClick r:id="rId3"/>
              </a:rPr>
              <a:t>www.nic.org.uk</a:t>
            </a:r>
            <a:r>
              <a:rPr lang="en-GB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9521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276</TotalTime>
  <Words>291</Words>
  <Application>Microsoft Office PowerPoint</Application>
  <PresentationFormat>On-screen Show (4:3)</PresentationFormat>
  <Paragraphs>66</Paragraphs>
  <Slides>14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16" baseType="lpstr">
      <vt:lpstr>Office Theme</vt:lpstr>
      <vt:lpstr>Wisp</vt:lpstr>
      <vt:lpstr>Grid transmission in the UK</vt:lpstr>
      <vt:lpstr>Outline</vt:lpstr>
      <vt:lpstr>The National Grid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Interconnectors</vt:lpstr>
      <vt:lpstr>Current limitations</vt:lpstr>
      <vt:lpstr>Delivering future proof energy infrastructure report, 2016</vt:lpstr>
      <vt:lpstr>The future?</vt:lpstr>
      <vt:lpstr>PowerPoint Presentation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Grid transmission in the UK</dc:title>
  <dc:creator>Lara Hopkinson</dc:creator>
  <cp:lastModifiedBy>Lara Hopkinson</cp:lastModifiedBy>
  <cp:revision>5</cp:revision>
  <dcterms:created xsi:type="dcterms:W3CDTF">2022-02-01T14:25:37Z</dcterms:created>
  <dcterms:modified xsi:type="dcterms:W3CDTF">2024-11-28T13:59:00Z</dcterms:modified>
</cp:coreProperties>
</file>